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1" r:id="rId11"/>
    <p:sldId id="269" r:id="rId12"/>
    <p:sldId id="270" r:id="rId13"/>
  </p:sldIdLst>
  <p:sldSz cx="9906000" cy="6858000" type="A4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lo Giugni" initials="DG" lastIdx="1" clrIdx="0">
    <p:extLst>
      <p:ext uri="{19B8F6BF-5375-455C-9EA6-DF929625EA0E}">
        <p15:presenceInfo xmlns:p15="http://schemas.microsoft.com/office/powerpoint/2012/main" userId="S-1-5-21-1526224874-1540688658-1361462980-6236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CC"/>
    <a:srgbClr val="FFFF00"/>
    <a:srgbClr val="00CC00"/>
    <a:srgbClr val="FFFF99"/>
    <a:srgbClr val="66CCFF"/>
    <a:srgbClr val="FFFF66"/>
    <a:srgbClr val="FF9900"/>
    <a:srgbClr val="00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8" autoAdjust="0"/>
    <p:restoredTop sz="96677" autoAdjust="0"/>
  </p:normalViewPr>
  <p:slideViewPr>
    <p:cSldViewPr>
      <p:cViewPr>
        <p:scale>
          <a:sx n="79" d="100"/>
          <a:sy n="79" d="100"/>
        </p:scale>
        <p:origin x="507" y="26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346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5" tIns="47778" rIns="95555" bIns="47778" numCol="1" anchor="t" anchorCtr="0" compatLnSpc="1">
            <a:prstTxWarp prst="textNoShape">
              <a:avLst/>
            </a:prstTxWarp>
          </a:bodyPr>
          <a:lstStyle>
            <a:lvl1pPr defTabSz="955074">
              <a:defRPr sz="13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1" y="1"/>
            <a:ext cx="2945345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5" tIns="47778" rIns="95555" bIns="47778" numCol="1" anchor="t" anchorCtr="0" compatLnSpc="1">
            <a:prstTxWarp prst="textNoShape">
              <a:avLst/>
            </a:prstTxWarp>
          </a:bodyPr>
          <a:lstStyle>
            <a:lvl1pPr algn="r" defTabSz="955074">
              <a:defRPr sz="13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846"/>
            <a:ext cx="2945346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5" tIns="47778" rIns="95555" bIns="47778" numCol="1" anchor="b" anchorCtr="0" compatLnSpc="1">
            <a:prstTxWarp prst="textNoShape">
              <a:avLst/>
            </a:prstTxWarp>
          </a:bodyPr>
          <a:lstStyle>
            <a:lvl1pPr defTabSz="955074">
              <a:defRPr sz="1300"/>
            </a:lvl1pPr>
          </a:lstStyle>
          <a:p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1" y="9432846"/>
            <a:ext cx="2945345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5" tIns="47778" rIns="95555" bIns="47778" numCol="1" anchor="b" anchorCtr="0" compatLnSpc="1">
            <a:prstTxWarp prst="textNoShape">
              <a:avLst/>
            </a:prstTxWarp>
          </a:bodyPr>
          <a:lstStyle>
            <a:lvl1pPr algn="r" defTabSz="955074">
              <a:defRPr sz="1300"/>
            </a:lvl1pPr>
          </a:lstStyle>
          <a:p>
            <a:fld id="{84CF0367-3104-42B0-98B8-DD93354ADC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346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5" tIns="47778" rIns="95555" bIns="47778" numCol="1" anchor="t" anchorCtr="0" compatLnSpc="1">
            <a:prstTxWarp prst="textNoShape">
              <a:avLst/>
            </a:prstTxWarp>
          </a:bodyPr>
          <a:lstStyle>
            <a:lvl1pPr defTabSz="955074">
              <a:defRPr sz="13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1" y="1"/>
            <a:ext cx="2945345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5" tIns="47778" rIns="95555" bIns="47778" numCol="1" anchor="t" anchorCtr="0" compatLnSpc="1">
            <a:prstTxWarp prst="textNoShape">
              <a:avLst/>
            </a:prstTxWarp>
          </a:bodyPr>
          <a:lstStyle>
            <a:lvl1pPr algn="r" defTabSz="955074">
              <a:defRPr sz="13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6125"/>
            <a:ext cx="537527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416" y="4716423"/>
            <a:ext cx="4986845" cy="4467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5" tIns="47778" rIns="95555" bIns="477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846"/>
            <a:ext cx="2945346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5" tIns="47778" rIns="95555" bIns="47778" numCol="1" anchor="b" anchorCtr="0" compatLnSpc="1">
            <a:prstTxWarp prst="textNoShape">
              <a:avLst/>
            </a:prstTxWarp>
          </a:bodyPr>
          <a:lstStyle>
            <a:lvl1pPr defTabSz="955074">
              <a:defRPr sz="13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1" y="9432846"/>
            <a:ext cx="2945345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5" tIns="47778" rIns="95555" bIns="47778" numCol="1" anchor="b" anchorCtr="0" compatLnSpc="1">
            <a:prstTxWarp prst="textNoShape">
              <a:avLst/>
            </a:prstTxWarp>
          </a:bodyPr>
          <a:lstStyle>
            <a:lvl1pPr algn="r" defTabSz="955074">
              <a:defRPr sz="1300"/>
            </a:lvl1pPr>
          </a:lstStyle>
          <a:p>
            <a:fld id="{5FDCA0FC-1B0C-4646-8560-B9EE4CF191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590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CA0FC-1B0C-4646-8560-B9EE4CF1913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457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950" y="6477000"/>
            <a:ext cx="168977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D. Giugni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728" y="6477000"/>
            <a:ext cx="4594572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OEC WorkShop –Frascati- 01-02-2024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71308" y="6477000"/>
            <a:ext cx="1991742" cy="457200"/>
          </a:xfrm>
        </p:spPr>
        <p:txBody>
          <a:bodyPr/>
          <a:lstStyle>
            <a:lvl1pPr>
              <a:defRPr/>
            </a:lvl1pPr>
          </a:lstStyle>
          <a:p>
            <a:fld id="{CEFB715D-AB7F-4539-A994-B3E93A3BAC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7850" y="6553200"/>
            <a:ext cx="1350814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D. Giugni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4688" y="6553200"/>
            <a:ext cx="5256584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OEC WorkShop –Frascati- 01-02-2024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755EC-E3A8-4F34-BB88-3A17559C94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02487" y="228600"/>
            <a:ext cx="2290763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228600"/>
            <a:ext cx="6707188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7850" y="6553200"/>
            <a:ext cx="1206798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D. Giugni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72680" y="6553200"/>
            <a:ext cx="5472608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OEC WorkShop –Frascati- 01-02-2024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AAB3D-1D72-42A4-BAB8-C41EB29ABF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7850" y="6553200"/>
            <a:ext cx="1422822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D. Giugni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2720" y="6553200"/>
            <a:ext cx="5256584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OEC WorkShop –Frascati- 01-02-2024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3A517-7325-449A-942F-622D6F9A41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7850" y="6553200"/>
            <a:ext cx="113479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D. Giugni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4688" y="6553200"/>
            <a:ext cx="504056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OEC WorkShop –Frascati- 01-02-2024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9111C-1E76-424A-85C0-930EFB2B35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0" y="1447800"/>
            <a:ext cx="4498975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4275" y="1447800"/>
            <a:ext cx="4498975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7850" y="6553200"/>
            <a:ext cx="14859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D. Giugni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2720" y="6553200"/>
            <a:ext cx="504056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OEC WorkShop –Frascati- 01-02-2024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7D613-7D6D-4AE5-B212-DCF7A79131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77850" y="6553200"/>
            <a:ext cx="14859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D. Giugni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432720" y="6553200"/>
            <a:ext cx="5112568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OEC WorkShop –Frascati- 01-02-2024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F7230-1D92-4ECA-8E12-39BD46CC9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77850" y="6553200"/>
            <a:ext cx="14859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D. Giugni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8704" y="6553200"/>
            <a:ext cx="5328592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OEC WorkShop –Frascati- 01-02-2024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384A3-8869-4243-85F6-5E046475E4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77850" y="6553200"/>
            <a:ext cx="1206798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D. Giugni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072680" y="6553200"/>
            <a:ext cx="5328592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OEC WorkShop –Frascati- 01-02-2024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0B0BF-73A0-434D-9979-B7EECA2F51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7850" y="6553200"/>
            <a:ext cx="1278806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D. Giugni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8704" y="6553200"/>
            <a:ext cx="5256584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OEC WorkShop –Frascati- 01-02-2024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19B52-B3CB-437C-95AB-A5BB4ACF86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7850" y="6553200"/>
            <a:ext cx="1363795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D. Giugni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8704" y="6553200"/>
            <a:ext cx="5256584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OEC WorkShop –Frascati- 01-02-2024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08873-1F07-483A-82F9-38CB5413FC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5500" y="0"/>
            <a:ext cx="8089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1447800"/>
            <a:ext cx="91630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22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7850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>
                <a:solidFill>
                  <a:srgbClr val="0000CC"/>
                </a:solidFill>
              </a:defRPr>
            </a:lvl1pPr>
          </a:lstStyle>
          <a:p>
            <a:r>
              <a:rPr lang="en-US"/>
              <a:t>D. Giugni</a:t>
            </a:r>
            <a:endParaRPr lang="en-US" dirty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80792" y="6553200"/>
            <a:ext cx="374441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>
                <a:solidFill>
                  <a:srgbClr val="0000CC"/>
                </a:solidFill>
              </a:defRPr>
            </a:lvl1pPr>
          </a:lstStyle>
          <a:p>
            <a:r>
              <a:rPr lang="en-GB"/>
              <a:t>OEC WorkShop –Frascati- 01-02-2024</a:t>
            </a:r>
            <a:endParaRPr lang="en-US" dirty="0"/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2250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>
                <a:solidFill>
                  <a:srgbClr val="0000CC"/>
                </a:solidFill>
              </a:defRPr>
            </a:lvl1pPr>
          </a:lstStyle>
          <a:p>
            <a:fld id="{EA850F94-9D0E-4A1E-B5F9-F9593A58F94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809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aseline="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aseline="0">
          <a:solidFill>
            <a:srgbClr val="3333CC"/>
          </a:solidFill>
          <a:latin typeface="Times New Roman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 baseline="0">
          <a:solidFill>
            <a:srgbClr val="00AC00"/>
          </a:solidFill>
          <a:latin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 baseline="0">
          <a:solidFill>
            <a:srgbClr val="CC00CC"/>
          </a:solidFill>
          <a:latin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200" baseline="0">
          <a:solidFill>
            <a:srgbClr val="CC9900"/>
          </a:solidFill>
          <a:latin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 baseline="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828801"/>
            <a:ext cx="8420100" cy="1771650"/>
          </a:xfrm>
        </p:spPr>
        <p:txBody>
          <a:bodyPr/>
          <a:lstStyle/>
          <a:p>
            <a:r>
              <a:rPr lang="en-GB" dirty="0"/>
              <a:t>Detector Load transferring to the transport configuration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972" y="3260576"/>
            <a:ext cx="5627340" cy="17526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D. Giugni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Giugni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72680" y="6500192"/>
            <a:ext cx="5400600" cy="357808"/>
          </a:xfrm>
        </p:spPr>
        <p:txBody>
          <a:bodyPr/>
          <a:lstStyle/>
          <a:p>
            <a:pPr>
              <a:defRPr/>
            </a:pPr>
            <a:r>
              <a:rPr lang="en-GB" dirty="0"/>
              <a:t>OEC </a:t>
            </a:r>
            <a:r>
              <a:rPr lang="en-GB" dirty="0" err="1"/>
              <a:t>WorkShop</a:t>
            </a:r>
            <a:r>
              <a:rPr lang="en-GB" dirty="0"/>
              <a:t> –Frascati- 01-02-2024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3CBD3A-0569-430C-88CA-A94EDA2A8E8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5DA25-B338-0C94-0624-F3548B386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Adding the shipping box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28048-FCC5-E0B3-CBC8-C0177D4C7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22" y="1058416"/>
            <a:ext cx="9163050" cy="1512168"/>
          </a:xfrm>
        </p:spPr>
        <p:txBody>
          <a:bodyPr/>
          <a:lstStyle/>
          <a:p>
            <a:r>
              <a:rPr lang="en-US" sz="2000" dirty="0"/>
              <a:t>And work around the detector to add the last front panel only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1250879-B9CD-DE58-4149-A96AE1CB168D}"/>
              </a:ext>
            </a:extLst>
          </p:cNvPr>
          <p:cNvGrpSpPr/>
          <p:nvPr/>
        </p:nvGrpSpPr>
        <p:grpSpPr>
          <a:xfrm>
            <a:off x="1568624" y="4581128"/>
            <a:ext cx="6840559" cy="1224136"/>
            <a:chOff x="1640793" y="5445224"/>
            <a:chExt cx="6840559" cy="122413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D12ECDE-067C-DCB8-4D93-7D87F41DD7AC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80" y="5445224"/>
              <a:ext cx="0" cy="1224136"/>
            </a:xfrm>
            <a:prstGeom prst="line">
              <a:avLst/>
            </a:prstGeom>
            <a:ln w="8890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87A19BB-9C40-BB0A-4AAD-B8420DF55A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40793" y="6663680"/>
              <a:ext cx="6840559" cy="568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BE0C084-EE68-952F-D517-32B1CEECEE79}"/>
              </a:ext>
            </a:extLst>
          </p:cNvPr>
          <p:cNvSpPr/>
          <p:nvPr/>
        </p:nvSpPr>
        <p:spPr>
          <a:xfrm>
            <a:off x="2144688" y="2708920"/>
            <a:ext cx="3456263" cy="201622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BE1F13-A463-DA4D-CB84-814CA0D07E19}"/>
              </a:ext>
            </a:extLst>
          </p:cNvPr>
          <p:cNvSpPr txBox="1"/>
          <p:nvPr/>
        </p:nvSpPr>
        <p:spPr>
          <a:xfrm>
            <a:off x="3595649" y="3492586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L4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694E8B1-702D-21E9-6114-9D6A1CF99EDA}"/>
              </a:ext>
            </a:extLst>
          </p:cNvPr>
          <p:cNvCxnSpPr>
            <a:cxnSpLocks/>
          </p:cNvCxnSpPr>
          <p:nvPr/>
        </p:nvCxnSpPr>
        <p:spPr>
          <a:xfrm>
            <a:off x="7617135" y="4581128"/>
            <a:ext cx="0" cy="1224136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93A8A99-4C3D-CF08-3E2F-C59091E0D48A}"/>
              </a:ext>
            </a:extLst>
          </p:cNvPr>
          <p:cNvCxnSpPr>
            <a:cxnSpLocks/>
          </p:cNvCxnSpPr>
          <p:nvPr/>
        </p:nvCxnSpPr>
        <p:spPr>
          <a:xfrm>
            <a:off x="6176895" y="4581128"/>
            <a:ext cx="0" cy="1224136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5128112F-12C7-621E-7BA4-F914D51D3E5B}"/>
              </a:ext>
            </a:extLst>
          </p:cNvPr>
          <p:cNvSpPr/>
          <p:nvPr/>
        </p:nvSpPr>
        <p:spPr>
          <a:xfrm>
            <a:off x="6230951" y="3105107"/>
            <a:ext cx="1242128" cy="1259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F67827-1256-0122-8E95-7AEB07D3C070}"/>
              </a:ext>
            </a:extLst>
          </p:cNvPr>
          <p:cNvSpPr txBox="1"/>
          <p:nvPr/>
        </p:nvSpPr>
        <p:spPr>
          <a:xfrm>
            <a:off x="6246461" y="3463721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Services</a:t>
            </a:r>
            <a:endParaRPr lang="en-US" sz="1800" dirty="0">
              <a:solidFill>
                <a:srgbClr val="000000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FEDEC55-3EBD-6F8E-A0C0-0CFDD3702A7A}"/>
              </a:ext>
            </a:extLst>
          </p:cNvPr>
          <p:cNvCxnSpPr>
            <a:cxnSpLocks/>
          </p:cNvCxnSpPr>
          <p:nvPr/>
        </p:nvCxnSpPr>
        <p:spPr>
          <a:xfrm>
            <a:off x="5672919" y="4509120"/>
            <a:ext cx="0" cy="1296144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AB0AE41-BB80-648B-C3C7-F72369287221}"/>
              </a:ext>
            </a:extLst>
          </p:cNvPr>
          <p:cNvCxnSpPr>
            <a:cxnSpLocks/>
          </p:cNvCxnSpPr>
          <p:nvPr/>
        </p:nvCxnSpPr>
        <p:spPr>
          <a:xfrm>
            <a:off x="5492921" y="3356992"/>
            <a:ext cx="359994" cy="0"/>
          </a:xfrm>
          <a:prstGeom prst="straightConnector1">
            <a:avLst/>
          </a:prstGeom>
          <a:ln w="3810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0DD415D-EF63-054D-3A0F-CB9318BA46AC}"/>
              </a:ext>
            </a:extLst>
          </p:cNvPr>
          <p:cNvCxnSpPr>
            <a:cxnSpLocks/>
          </p:cNvCxnSpPr>
          <p:nvPr/>
        </p:nvCxnSpPr>
        <p:spPr>
          <a:xfrm flipH="1">
            <a:off x="1761403" y="4509120"/>
            <a:ext cx="6287740" cy="0"/>
          </a:xfrm>
          <a:prstGeom prst="line">
            <a:avLst/>
          </a:prstGeom>
          <a:ln w="88900">
            <a:solidFill>
              <a:srgbClr val="FF33CC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3AD297C-C805-C39B-06F6-B9868CA99DB1}"/>
              </a:ext>
            </a:extLst>
          </p:cNvPr>
          <p:cNvSpPr/>
          <p:nvPr/>
        </p:nvSpPr>
        <p:spPr>
          <a:xfrm>
            <a:off x="2000511" y="4293096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6537E4C-8F79-9C49-F8AA-91AE4F805ADE}"/>
              </a:ext>
            </a:extLst>
          </p:cNvPr>
          <p:cNvSpPr/>
          <p:nvPr/>
        </p:nvSpPr>
        <p:spPr>
          <a:xfrm>
            <a:off x="5587151" y="4276504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94F839F-0110-7AB7-2E77-DB7F77B16390}"/>
              </a:ext>
            </a:extLst>
          </p:cNvPr>
          <p:cNvSpPr/>
          <p:nvPr/>
        </p:nvSpPr>
        <p:spPr>
          <a:xfrm>
            <a:off x="6091091" y="4271564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BE43F5-851A-2FDC-2DB8-74D4A6D25402}"/>
              </a:ext>
            </a:extLst>
          </p:cNvPr>
          <p:cNvSpPr/>
          <p:nvPr/>
        </p:nvSpPr>
        <p:spPr>
          <a:xfrm>
            <a:off x="7479882" y="4271564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955F93-B56B-F286-8413-15BEC5A8E7B0}"/>
              </a:ext>
            </a:extLst>
          </p:cNvPr>
          <p:cNvCxnSpPr>
            <a:cxnSpLocks/>
          </p:cNvCxnSpPr>
          <p:nvPr/>
        </p:nvCxnSpPr>
        <p:spPr>
          <a:xfrm flipH="1">
            <a:off x="211313" y="5805264"/>
            <a:ext cx="1285303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56FD5C3-1394-5906-ED77-BA5AAAC85E91}"/>
              </a:ext>
            </a:extLst>
          </p:cNvPr>
          <p:cNvCxnSpPr>
            <a:cxnSpLocks/>
          </p:cNvCxnSpPr>
          <p:nvPr/>
        </p:nvCxnSpPr>
        <p:spPr>
          <a:xfrm flipH="1">
            <a:off x="8481392" y="5805264"/>
            <a:ext cx="1285303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88B82CE-02B2-693C-7480-98EED632423D}"/>
              </a:ext>
            </a:extLst>
          </p:cNvPr>
          <p:cNvCxnSpPr>
            <a:cxnSpLocks/>
          </p:cNvCxnSpPr>
          <p:nvPr/>
        </p:nvCxnSpPr>
        <p:spPr>
          <a:xfrm flipH="1">
            <a:off x="211313" y="6525344"/>
            <a:ext cx="9627390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5DC8DF0-40C3-FB2E-DB5E-C39D63A72898}"/>
              </a:ext>
            </a:extLst>
          </p:cNvPr>
          <p:cNvSpPr txBox="1"/>
          <p:nvPr/>
        </p:nvSpPr>
        <p:spPr>
          <a:xfrm>
            <a:off x="8288718" y="6166376"/>
            <a:ext cx="1670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Concrete floor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9CD264-EF20-50F5-C333-F18650F4B285}"/>
              </a:ext>
            </a:extLst>
          </p:cNvPr>
          <p:cNvSpPr txBox="1"/>
          <p:nvPr/>
        </p:nvSpPr>
        <p:spPr>
          <a:xfrm>
            <a:off x="8392674" y="5096307"/>
            <a:ext cx="15408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Clean Room</a:t>
            </a:r>
          </a:p>
          <a:p>
            <a:r>
              <a:rPr lang="en-US" dirty="0">
                <a:solidFill>
                  <a:srgbClr val="000000"/>
                </a:solidFill>
              </a:rPr>
              <a:t>floating floor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6F5EDE-B66B-77CA-5B1F-5CCE5317100F}"/>
              </a:ext>
            </a:extLst>
          </p:cNvPr>
          <p:cNvSpPr txBox="1"/>
          <p:nvPr/>
        </p:nvSpPr>
        <p:spPr>
          <a:xfrm>
            <a:off x="1943444" y="5415656"/>
            <a:ext cx="3858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Bottom panel of the integration tool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484E578-8B9D-9CE4-31C9-4698F01C98C5}"/>
              </a:ext>
            </a:extLst>
          </p:cNvPr>
          <p:cNvCxnSpPr>
            <a:cxnSpLocks/>
          </p:cNvCxnSpPr>
          <p:nvPr/>
        </p:nvCxnSpPr>
        <p:spPr>
          <a:xfrm flipH="1">
            <a:off x="1585213" y="2492896"/>
            <a:ext cx="0" cy="327660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155D3D0-3D07-E5C5-C293-70E5F2D6F44C}"/>
              </a:ext>
            </a:extLst>
          </p:cNvPr>
          <p:cNvCxnSpPr>
            <a:cxnSpLocks/>
          </p:cNvCxnSpPr>
          <p:nvPr/>
        </p:nvCxnSpPr>
        <p:spPr>
          <a:xfrm>
            <a:off x="1585213" y="2492896"/>
            <a:ext cx="6752163" cy="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C090BE6-B47E-8296-B73E-BCDD40B58855}"/>
              </a:ext>
            </a:extLst>
          </p:cNvPr>
          <p:cNvCxnSpPr>
            <a:cxnSpLocks/>
          </p:cNvCxnSpPr>
          <p:nvPr/>
        </p:nvCxnSpPr>
        <p:spPr>
          <a:xfrm flipH="1">
            <a:off x="8337376" y="2492896"/>
            <a:ext cx="0" cy="327660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A9C0291-DCAE-8D2F-4BEC-36FFB0616861}"/>
              </a:ext>
            </a:extLst>
          </p:cNvPr>
          <p:cNvCxnSpPr>
            <a:cxnSpLocks/>
          </p:cNvCxnSpPr>
          <p:nvPr/>
        </p:nvCxnSpPr>
        <p:spPr>
          <a:xfrm>
            <a:off x="3639423" y="2276872"/>
            <a:ext cx="1080080" cy="0"/>
          </a:xfrm>
          <a:prstGeom prst="straightConnector1">
            <a:avLst/>
          </a:prstGeom>
          <a:ln w="38100">
            <a:solidFill>
              <a:srgbClr val="0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A9112E6-C67A-CAFD-8426-461A5D7A6A1C}"/>
              </a:ext>
            </a:extLst>
          </p:cNvPr>
          <p:cNvCxnSpPr/>
          <p:nvPr/>
        </p:nvCxnSpPr>
        <p:spPr>
          <a:xfrm>
            <a:off x="560512" y="5815766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F4DCBD1-03DA-AA76-C47F-F2C9D2D24EF9}"/>
              </a:ext>
            </a:extLst>
          </p:cNvPr>
          <p:cNvCxnSpPr/>
          <p:nvPr/>
        </p:nvCxnSpPr>
        <p:spPr>
          <a:xfrm>
            <a:off x="1352600" y="5856908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2011D3B-501D-D3D8-F799-BED5FA914AE1}"/>
              </a:ext>
            </a:extLst>
          </p:cNvPr>
          <p:cNvCxnSpPr/>
          <p:nvPr/>
        </p:nvCxnSpPr>
        <p:spPr>
          <a:xfrm>
            <a:off x="8625408" y="5856908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FDF9B4A-57C5-FFD6-8155-6D7D9143B0A5}"/>
              </a:ext>
            </a:extLst>
          </p:cNvPr>
          <p:cNvCxnSpPr/>
          <p:nvPr/>
        </p:nvCxnSpPr>
        <p:spPr>
          <a:xfrm>
            <a:off x="9489272" y="5856908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2BE32A2E-E899-92D1-4EA3-E68C8ACCE107}"/>
              </a:ext>
            </a:extLst>
          </p:cNvPr>
          <p:cNvSpPr/>
          <p:nvPr/>
        </p:nvSpPr>
        <p:spPr>
          <a:xfrm>
            <a:off x="1568624" y="5985519"/>
            <a:ext cx="6840556" cy="295702"/>
          </a:xfrm>
          <a:prstGeom prst="rect">
            <a:avLst/>
          </a:prstGeom>
          <a:solidFill>
            <a:schemeClr val="bg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DA181DB-EF7B-2FD7-CDC5-CFB3E38E0212}"/>
              </a:ext>
            </a:extLst>
          </p:cNvPr>
          <p:cNvCxnSpPr>
            <a:cxnSpLocks/>
          </p:cNvCxnSpPr>
          <p:nvPr/>
        </p:nvCxnSpPr>
        <p:spPr>
          <a:xfrm>
            <a:off x="1943444" y="6281221"/>
            <a:ext cx="0" cy="172115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186ED7F-40BF-45EA-8AF8-EF1F5B2DCA7C}"/>
              </a:ext>
            </a:extLst>
          </p:cNvPr>
          <p:cNvCxnSpPr>
            <a:cxnSpLocks/>
          </p:cNvCxnSpPr>
          <p:nvPr/>
        </p:nvCxnSpPr>
        <p:spPr>
          <a:xfrm>
            <a:off x="3224808" y="6281221"/>
            <a:ext cx="0" cy="244123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B3200F7-AD8D-9F0E-A6A3-CA31F67C9CB7}"/>
              </a:ext>
            </a:extLst>
          </p:cNvPr>
          <p:cNvCxnSpPr>
            <a:cxnSpLocks/>
          </p:cNvCxnSpPr>
          <p:nvPr/>
        </p:nvCxnSpPr>
        <p:spPr>
          <a:xfrm>
            <a:off x="6249144" y="6281221"/>
            <a:ext cx="0" cy="244123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7F03626-2911-9289-A7B4-ADF7826B5548}"/>
              </a:ext>
            </a:extLst>
          </p:cNvPr>
          <p:cNvCxnSpPr>
            <a:cxnSpLocks/>
          </p:cNvCxnSpPr>
          <p:nvPr/>
        </p:nvCxnSpPr>
        <p:spPr>
          <a:xfrm>
            <a:off x="8121352" y="6309320"/>
            <a:ext cx="0" cy="244123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2F06EB80-824B-0539-D42D-B87E46C62A4A}"/>
              </a:ext>
            </a:extLst>
          </p:cNvPr>
          <p:cNvSpPr/>
          <p:nvPr/>
        </p:nvSpPr>
        <p:spPr>
          <a:xfrm>
            <a:off x="1914918" y="5842026"/>
            <a:ext cx="57051" cy="128611"/>
          </a:xfrm>
          <a:prstGeom prst="rect">
            <a:avLst/>
          </a:prstGeom>
          <a:solidFill>
            <a:srgbClr val="FF33CC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518D839-7013-C15E-1F7D-3911D4C0801F}"/>
              </a:ext>
            </a:extLst>
          </p:cNvPr>
          <p:cNvSpPr/>
          <p:nvPr/>
        </p:nvSpPr>
        <p:spPr>
          <a:xfrm>
            <a:off x="8080374" y="5849467"/>
            <a:ext cx="57051" cy="128611"/>
          </a:xfrm>
          <a:prstGeom prst="rect">
            <a:avLst/>
          </a:prstGeom>
          <a:solidFill>
            <a:srgbClr val="FF33CC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695DE4-7669-C3EE-72B3-03DBCD5BC973}"/>
              </a:ext>
            </a:extLst>
          </p:cNvPr>
          <p:cNvSpPr txBox="1"/>
          <p:nvPr/>
        </p:nvSpPr>
        <p:spPr>
          <a:xfrm>
            <a:off x="4052738" y="5933315"/>
            <a:ext cx="1908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Structural Frame</a:t>
            </a:r>
          </a:p>
        </p:txBody>
      </p:sp>
    </p:spTree>
    <p:extLst>
      <p:ext uri="{BB962C8B-B14F-4D97-AF65-F5344CB8AC3E}">
        <p14:creationId xmlns:p14="http://schemas.microsoft.com/office/powerpoint/2010/main" val="1568898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5DA25-B338-0C94-0624-F3548B386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Below the shipping 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28048-FCC5-E0B3-CBC8-C0177D4C7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22" y="1058416"/>
            <a:ext cx="9163050" cy="1512168"/>
          </a:xfrm>
        </p:spPr>
        <p:txBody>
          <a:bodyPr/>
          <a:lstStyle/>
          <a:p>
            <a:r>
              <a:rPr lang="en-US" sz="2000" dirty="0"/>
              <a:t>A structural frame is foreseen below the </a:t>
            </a:r>
            <a:r>
              <a:rPr lang="en-US" sz="2000" dirty="0" err="1"/>
              <a:t>botton</a:t>
            </a:r>
            <a:r>
              <a:rPr lang="en-US" sz="2000" dirty="0"/>
              <a:t> panel of the box.</a:t>
            </a:r>
          </a:p>
          <a:p>
            <a:r>
              <a:rPr lang="en-US" sz="2000" dirty="0"/>
              <a:t>It is there since the first phases of the integration and it rests rigidly on the concrete floor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1250879-B9CD-DE58-4149-A96AE1CB168D}"/>
              </a:ext>
            </a:extLst>
          </p:cNvPr>
          <p:cNvGrpSpPr/>
          <p:nvPr/>
        </p:nvGrpSpPr>
        <p:grpSpPr>
          <a:xfrm>
            <a:off x="1568624" y="3414952"/>
            <a:ext cx="6840559" cy="2390312"/>
            <a:chOff x="1640793" y="4279048"/>
            <a:chExt cx="6840559" cy="2390312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D12ECDE-067C-DCB8-4D93-7D87F41DD7AC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80" y="4941168"/>
              <a:ext cx="0" cy="1728192"/>
            </a:xfrm>
            <a:prstGeom prst="line">
              <a:avLst/>
            </a:prstGeom>
            <a:ln w="88900">
              <a:solidFill>
                <a:schemeClr val="bg1">
                  <a:lumMod val="8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EEE3F13-192D-91FB-BCE0-04B2C9D95BA8}"/>
                </a:ext>
              </a:extLst>
            </p:cNvPr>
            <p:cNvSpPr/>
            <p:nvPr/>
          </p:nvSpPr>
          <p:spPr>
            <a:xfrm>
              <a:off x="1928664" y="4279048"/>
              <a:ext cx="288019" cy="6621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>
                  <a:lumMod val="8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87A19BB-9C40-BB0A-4AAD-B8420DF55A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40793" y="6663680"/>
              <a:ext cx="6840559" cy="568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BE0C084-EE68-952F-D517-32B1CEECEE79}"/>
              </a:ext>
            </a:extLst>
          </p:cNvPr>
          <p:cNvSpPr/>
          <p:nvPr/>
        </p:nvSpPr>
        <p:spPr>
          <a:xfrm>
            <a:off x="2144688" y="2708920"/>
            <a:ext cx="3456263" cy="201622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BE1F13-A463-DA4D-CB84-814CA0D07E19}"/>
              </a:ext>
            </a:extLst>
          </p:cNvPr>
          <p:cNvSpPr txBox="1"/>
          <p:nvPr/>
        </p:nvSpPr>
        <p:spPr>
          <a:xfrm>
            <a:off x="3595649" y="3492586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L4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8C6EA4E-C8FE-DF00-0B80-B77C5CEDCD3C}"/>
              </a:ext>
            </a:extLst>
          </p:cNvPr>
          <p:cNvGrpSpPr/>
          <p:nvPr/>
        </p:nvGrpSpPr>
        <p:grpSpPr>
          <a:xfrm>
            <a:off x="7473125" y="3443893"/>
            <a:ext cx="288019" cy="2361371"/>
            <a:chOff x="5529070" y="4307989"/>
            <a:chExt cx="288019" cy="236137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694E8B1-702D-21E9-6114-9D6A1CF99EDA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chemeClr val="bg1">
                  <a:lumMod val="8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76A157E-84F1-5A8E-0996-997AF8F6F0D0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>
                  <a:lumMod val="8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F155295-49B2-C6C1-AD37-BC7E459F4686}"/>
              </a:ext>
            </a:extLst>
          </p:cNvPr>
          <p:cNvGrpSpPr/>
          <p:nvPr/>
        </p:nvGrpSpPr>
        <p:grpSpPr>
          <a:xfrm>
            <a:off x="6032885" y="3443893"/>
            <a:ext cx="288019" cy="2361371"/>
            <a:chOff x="5529070" y="4307989"/>
            <a:chExt cx="288019" cy="236137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93A8A99-4C3D-CF08-3E2F-C59091E0D48A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chemeClr val="bg1">
                  <a:lumMod val="8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482FF3F-7F16-C4D9-A685-143BAAFEE9C5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>
                  <a:lumMod val="8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5128112F-12C7-621E-7BA4-F914D51D3E5B}"/>
              </a:ext>
            </a:extLst>
          </p:cNvPr>
          <p:cNvSpPr/>
          <p:nvPr/>
        </p:nvSpPr>
        <p:spPr>
          <a:xfrm>
            <a:off x="6230951" y="3105107"/>
            <a:ext cx="1242128" cy="1259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F67827-1256-0122-8E95-7AEB07D3C070}"/>
              </a:ext>
            </a:extLst>
          </p:cNvPr>
          <p:cNvSpPr txBox="1"/>
          <p:nvPr/>
        </p:nvSpPr>
        <p:spPr>
          <a:xfrm>
            <a:off x="6246461" y="3463721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Services</a:t>
            </a:r>
            <a:endParaRPr lang="en-US" sz="1800" dirty="0">
              <a:solidFill>
                <a:srgbClr val="000000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0287F4A-7336-B644-6A73-B7005FC8763E}"/>
              </a:ext>
            </a:extLst>
          </p:cNvPr>
          <p:cNvGrpSpPr/>
          <p:nvPr/>
        </p:nvGrpSpPr>
        <p:grpSpPr>
          <a:xfrm>
            <a:off x="5528909" y="3443893"/>
            <a:ext cx="288019" cy="2361371"/>
            <a:chOff x="5529070" y="4307989"/>
            <a:chExt cx="288019" cy="2361371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FEDEC55-3EBD-6F8E-A0C0-0CFDD3702A7A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chemeClr val="bg1">
                  <a:lumMod val="8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25F446-BB0B-006B-97C5-89E78C77476A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>
                  <a:lumMod val="8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AB0AE41-BB80-648B-C3C7-F72369287221}"/>
              </a:ext>
            </a:extLst>
          </p:cNvPr>
          <p:cNvCxnSpPr>
            <a:cxnSpLocks/>
          </p:cNvCxnSpPr>
          <p:nvPr/>
        </p:nvCxnSpPr>
        <p:spPr>
          <a:xfrm>
            <a:off x="5492921" y="3356992"/>
            <a:ext cx="359994" cy="0"/>
          </a:xfrm>
          <a:prstGeom prst="straightConnector1">
            <a:avLst/>
          </a:prstGeom>
          <a:ln w="3810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0DD415D-EF63-054D-3A0F-CB9318BA46AC}"/>
              </a:ext>
            </a:extLst>
          </p:cNvPr>
          <p:cNvCxnSpPr>
            <a:cxnSpLocks/>
          </p:cNvCxnSpPr>
          <p:nvPr/>
        </p:nvCxnSpPr>
        <p:spPr>
          <a:xfrm flipH="1">
            <a:off x="1761403" y="4509120"/>
            <a:ext cx="6287740" cy="0"/>
          </a:xfrm>
          <a:prstGeom prst="line">
            <a:avLst/>
          </a:prstGeom>
          <a:ln w="88900">
            <a:solidFill>
              <a:srgbClr val="FF33CC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3AD297C-C805-C39B-06F6-B9868CA99DB1}"/>
              </a:ext>
            </a:extLst>
          </p:cNvPr>
          <p:cNvSpPr/>
          <p:nvPr/>
        </p:nvSpPr>
        <p:spPr>
          <a:xfrm>
            <a:off x="2000511" y="4293096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6537E4C-8F79-9C49-F8AA-91AE4F805ADE}"/>
              </a:ext>
            </a:extLst>
          </p:cNvPr>
          <p:cNvSpPr/>
          <p:nvPr/>
        </p:nvSpPr>
        <p:spPr>
          <a:xfrm>
            <a:off x="5587151" y="4276504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94F839F-0110-7AB7-2E77-DB7F77B16390}"/>
              </a:ext>
            </a:extLst>
          </p:cNvPr>
          <p:cNvSpPr/>
          <p:nvPr/>
        </p:nvSpPr>
        <p:spPr>
          <a:xfrm>
            <a:off x="6091091" y="4271564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BE43F5-851A-2FDC-2DB8-74D4A6D25402}"/>
              </a:ext>
            </a:extLst>
          </p:cNvPr>
          <p:cNvSpPr/>
          <p:nvPr/>
        </p:nvSpPr>
        <p:spPr>
          <a:xfrm>
            <a:off x="7479882" y="4271564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955F93-B56B-F286-8413-15BEC5A8E7B0}"/>
              </a:ext>
            </a:extLst>
          </p:cNvPr>
          <p:cNvCxnSpPr>
            <a:cxnSpLocks/>
          </p:cNvCxnSpPr>
          <p:nvPr/>
        </p:nvCxnSpPr>
        <p:spPr>
          <a:xfrm flipH="1">
            <a:off x="211313" y="5805264"/>
            <a:ext cx="1285303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56FD5C3-1394-5906-ED77-BA5AAAC85E91}"/>
              </a:ext>
            </a:extLst>
          </p:cNvPr>
          <p:cNvCxnSpPr>
            <a:cxnSpLocks/>
          </p:cNvCxnSpPr>
          <p:nvPr/>
        </p:nvCxnSpPr>
        <p:spPr>
          <a:xfrm flipH="1">
            <a:off x="8481392" y="5805264"/>
            <a:ext cx="1285303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88B82CE-02B2-693C-7480-98EED632423D}"/>
              </a:ext>
            </a:extLst>
          </p:cNvPr>
          <p:cNvCxnSpPr>
            <a:cxnSpLocks/>
          </p:cNvCxnSpPr>
          <p:nvPr/>
        </p:nvCxnSpPr>
        <p:spPr>
          <a:xfrm flipH="1">
            <a:off x="211313" y="6525344"/>
            <a:ext cx="9627390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49CD264-EF20-50F5-C333-F18650F4B285}"/>
              </a:ext>
            </a:extLst>
          </p:cNvPr>
          <p:cNvSpPr txBox="1"/>
          <p:nvPr/>
        </p:nvSpPr>
        <p:spPr>
          <a:xfrm>
            <a:off x="8392674" y="5096307"/>
            <a:ext cx="15408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Clean Room</a:t>
            </a:r>
          </a:p>
          <a:p>
            <a:r>
              <a:rPr lang="en-US" dirty="0">
                <a:solidFill>
                  <a:srgbClr val="000000"/>
                </a:solidFill>
              </a:rPr>
              <a:t>floating floor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6F5EDE-B66B-77CA-5B1F-5CCE5317100F}"/>
              </a:ext>
            </a:extLst>
          </p:cNvPr>
          <p:cNvSpPr txBox="1"/>
          <p:nvPr/>
        </p:nvSpPr>
        <p:spPr>
          <a:xfrm>
            <a:off x="1943444" y="5415656"/>
            <a:ext cx="3858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Bottom panel of the integration tool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484E578-8B9D-9CE4-31C9-4698F01C98C5}"/>
              </a:ext>
            </a:extLst>
          </p:cNvPr>
          <p:cNvCxnSpPr>
            <a:cxnSpLocks/>
          </p:cNvCxnSpPr>
          <p:nvPr/>
        </p:nvCxnSpPr>
        <p:spPr>
          <a:xfrm flipH="1">
            <a:off x="1640511" y="2492896"/>
            <a:ext cx="0" cy="327660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155D3D0-3D07-E5C5-C293-70E5F2D6F44C}"/>
              </a:ext>
            </a:extLst>
          </p:cNvPr>
          <p:cNvCxnSpPr>
            <a:cxnSpLocks/>
          </p:cNvCxnSpPr>
          <p:nvPr/>
        </p:nvCxnSpPr>
        <p:spPr>
          <a:xfrm>
            <a:off x="1640511" y="2492896"/>
            <a:ext cx="6752163" cy="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C090BE6-B47E-8296-B73E-BCDD40B58855}"/>
              </a:ext>
            </a:extLst>
          </p:cNvPr>
          <p:cNvCxnSpPr>
            <a:cxnSpLocks/>
          </p:cNvCxnSpPr>
          <p:nvPr/>
        </p:nvCxnSpPr>
        <p:spPr>
          <a:xfrm flipH="1">
            <a:off x="8337376" y="2492896"/>
            <a:ext cx="0" cy="327660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A9C0291-DCAE-8D2F-4BEC-36FFB0616861}"/>
              </a:ext>
            </a:extLst>
          </p:cNvPr>
          <p:cNvCxnSpPr>
            <a:cxnSpLocks/>
          </p:cNvCxnSpPr>
          <p:nvPr/>
        </p:nvCxnSpPr>
        <p:spPr>
          <a:xfrm>
            <a:off x="3639423" y="2276872"/>
            <a:ext cx="1080080" cy="0"/>
          </a:xfrm>
          <a:prstGeom prst="straightConnector1">
            <a:avLst/>
          </a:prstGeom>
          <a:ln w="38100">
            <a:solidFill>
              <a:srgbClr val="0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7E9A3AA-0F45-8BC7-F66D-06DCC57A0864}"/>
              </a:ext>
            </a:extLst>
          </p:cNvPr>
          <p:cNvCxnSpPr/>
          <p:nvPr/>
        </p:nvCxnSpPr>
        <p:spPr>
          <a:xfrm>
            <a:off x="560512" y="5815766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A5F11BB-02BE-6D16-5227-7F3125CF17F9}"/>
              </a:ext>
            </a:extLst>
          </p:cNvPr>
          <p:cNvCxnSpPr/>
          <p:nvPr/>
        </p:nvCxnSpPr>
        <p:spPr>
          <a:xfrm>
            <a:off x="1352600" y="5856908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A18DCEA-3305-B76E-6719-6D26F9B25D7F}"/>
              </a:ext>
            </a:extLst>
          </p:cNvPr>
          <p:cNvCxnSpPr/>
          <p:nvPr/>
        </p:nvCxnSpPr>
        <p:spPr>
          <a:xfrm>
            <a:off x="8625408" y="5856908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FE27DC1-6CE3-B530-26AA-45D46CC2EB54}"/>
              </a:ext>
            </a:extLst>
          </p:cNvPr>
          <p:cNvCxnSpPr/>
          <p:nvPr/>
        </p:nvCxnSpPr>
        <p:spPr>
          <a:xfrm>
            <a:off x="9489272" y="5856908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5DC8DF0-40C3-FB2E-DB5E-C39D63A72898}"/>
              </a:ext>
            </a:extLst>
          </p:cNvPr>
          <p:cNvSpPr txBox="1"/>
          <p:nvPr/>
        </p:nvSpPr>
        <p:spPr>
          <a:xfrm>
            <a:off x="8288718" y="6166376"/>
            <a:ext cx="1670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Concrete floor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D60FC63-EDD8-45FE-8A46-E296C2410A1C}"/>
              </a:ext>
            </a:extLst>
          </p:cNvPr>
          <p:cNvSpPr/>
          <p:nvPr/>
        </p:nvSpPr>
        <p:spPr>
          <a:xfrm>
            <a:off x="1568624" y="5985519"/>
            <a:ext cx="6840556" cy="295702"/>
          </a:xfrm>
          <a:prstGeom prst="rect">
            <a:avLst/>
          </a:prstGeom>
          <a:solidFill>
            <a:schemeClr val="bg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1E3E1F0-33F8-504E-13F9-1011D0559A22}"/>
              </a:ext>
            </a:extLst>
          </p:cNvPr>
          <p:cNvSpPr txBox="1"/>
          <p:nvPr/>
        </p:nvSpPr>
        <p:spPr>
          <a:xfrm>
            <a:off x="4052738" y="5933315"/>
            <a:ext cx="1908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Structural Frame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82B568A-816F-C2A6-DF64-1F598F494FE2}"/>
              </a:ext>
            </a:extLst>
          </p:cNvPr>
          <p:cNvCxnSpPr>
            <a:cxnSpLocks/>
          </p:cNvCxnSpPr>
          <p:nvPr/>
        </p:nvCxnSpPr>
        <p:spPr>
          <a:xfrm>
            <a:off x="1943444" y="6281221"/>
            <a:ext cx="0" cy="172115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488F744-810A-FDD9-32BC-E596CAC41202}"/>
              </a:ext>
            </a:extLst>
          </p:cNvPr>
          <p:cNvCxnSpPr>
            <a:cxnSpLocks/>
          </p:cNvCxnSpPr>
          <p:nvPr/>
        </p:nvCxnSpPr>
        <p:spPr>
          <a:xfrm>
            <a:off x="3224808" y="6281221"/>
            <a:ext cx="0" cy="244123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73557F4-5119-74DB-E7C7-C82B5FB0D53E}"/>
              </a:ext>
            </a:extLst>
          </p:cNvPr>
          <p:cNvCxnSpPr>
            <a:cxnSpLocks/>
          </p:cNvCxnSpPr>
          <p:nvPr/>
        </p:nvCxnSpPr>
        <p:spPr>
          <a:xfrm>
            <a:off x="6249144" y="6281221"/>
            <a:ext cx="0" cy="244123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C8EBA28-DBC7-9446-AA70-C0B2D2DF055B}"/>
              </a:ext>
            </a:extLst>
          </p:cNvPr>
          <p:cNvCxnSpPr>
            <a:cxnSpLocks/>
          </p:cNvCxnSpPr>
          <p:nvPr/>
        </p:nvCxnSpPr>
        <p:spPr>
          <a:xfrm>
            <a:off x="8121352" y="6309320"/>
            <a:ext cx="0" cy="244123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7E98A875-433E-4666-BF09-8A1A2336B4BA}"/>
              </a:ext>
            </a:extLst>
          </p:cNvPr>
          <p:cNvSpPr/>
          <p:nvPr/>
        </p:nvSpPr>
        <p:spPr>
          <a:xfrm>
            <a:off x="1914918" y="5842026"/>
            <a:ext cx="57051" cy="128611"/>
          </a:xfrm>
          <a:prstGeom prst="rect">
            <a:avLst/>
          </a:prstGeom>
          <a:solidFill>
            <a:srgbClr val="FF33CC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7D655C5-2728-6BFA-C4AA-4CFC52209BAB}"/>
              </a:ext>
            </a:extLst>
          </p:cNvPr>
          <p:cNvSpPr/>
          <p:nvPr/>
        </p:nvSpPr>
        <p:spPr>
          <a:xfrm>
            <a:off x="8080374" y="5849467"/>
            <a:ext cx="57051" cy="128611"/>
          </a:xfrm>
          <a:prstGeom prst="rect">
            <a:avLst/>
          </a:prstGeom>
          <a:solidFill>
            <a:srgbClr val="FF33CC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</p:spTree>
    <p:extLst>
      <p:ext uri="{BB962C8B-B14F-4D97-AF65-F5344CB8AC3E}">
        <p14:creationId xmlns:p14="http://schemas.microsoft.com/office/powerpoint/2010/main" val="3202479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5DA25-B338-0C94-0624-F3548B386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Configuration for exiting the Clean 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28048-FCC5-E0B3-CBC8-C0177D4C7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97" y="723648"/>
            <a:ext cx="9722439" cy="1671411"/>
          </a:xfrm>
        </p:spPr>
        <p:txBody>
          <a:bodyPr/>
          <a:lstStyle/>
          <a:p>
            <a:r>
              <a:rPr lang="en-US" sz="2000" dirty="0"/>
              <a:t>The spring and dumpers between the bottom panel of the box and the structural frame are activated for the transport by removing the locks.</a:t>
            </a:r>
          </a:p>
          <a:p>
            <a:r>
              <a:rPr lang="en-US" sz="2000" dirty="0"/>
              <a:t>Spring loaded wheels are also mounted on the structural frame and jacked down unto the concrete floor</a:t>
            </a:r>
          </a:p>
          <a:p>
            <a:r>
              <a:rPr lang="en-US" sz="2000" dirty="0"/>
              <a:t>To take the detector out of the Clean Room part of the floating floor must be removed.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1250879-B9CD-DE58-4149-A96AE1CB168D}"/>
              </a:ext>
            </a:extLst>
          </p:cNvPr>
          <p:cNvGrpSpPr/>
          <p:nvPr/>
        </p:nvGrpSpPr>
        <p:grpSpPr>
          <a:xfrm>
            <a:off x="1568624" y="3568896"/>
            <a:ext cx="6840559" cy="2390312"/>
            <a:chOff x="1640793" y="4279048"/>
            <a:chExt cx="6840559" cy="2390312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D12ECDE-067C-DCB8-4D93-7D87F41DD7AC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80" y="4941168"/>
              <a:ext cx="0" cy="1728192"/>
            </a:xfrm>
            <a:prstGeom prst="line">
              <a:avLst/>
            </a:prstGeom>
            <a:ln w="88900">
              <a:solidFill>
                <a:schemeClr val="bg1">
                  <a:lumMod val="8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EEE3F13-192D-91FB-BCE0-04B2C9D95BA8}"/>
                </a:ext>
              </a:extLst>
            </p:cNvPr>
            <p:cNvSpPr/>
            <p:nvPr/>
          </p:nvSpPr>
          <p:spPr>
            <a:xfrm>
              <a:off x="1928664" y="4279048"/>
              <a:ext cx="288019" cy="6621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>
                  <a:lumMod val="8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87A19BB-9C40-BB0A-4AAD-B8420DF55A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40793" y="6663680"/>
              <a:ext cx="6840559" cy="568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BE0C084-EE68-952F-D517-32B1CEECEE79}"/>
              </a:ext>
            </a:extLst>
          </p:cNvPr>
          <p:cNvSpPr/>
          <p:nvPr/>
        </p:nvSpPr>
        <p:spPr>
          <a:xfrm>
            <a:off x="2144688" y="2862864"/>
            <a:ext cx="3456263" cy="201622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BE1F13-A463-DA4D-CB84-814CA0D07E19}"/>
              </a:ext>
            </a:extLst>
          </p:cNvPr>
          <p:cNvSpPr txBox="1"/>
          <p:nvPr/>
        </p:nvSpPr>
        <p:spPr>
          <a:xfrm>
            <a:off x="3595649" y="3646530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L4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8C6EA4E-C8FE-DF00-0B80-B77C5CEDCD3C}"/>
              </a:ext>
            </a:extLst>
          </p:cNvPr>
          <p:cNvGrpSpPr/>
          <p:nvPr/>
        </p:nvGrpSpPr>
        <p:grpSpPr>
          <a:xfrm>
            <a:off x="7473125" y="3597837"/>
            <a:ext cx="288019" cy="2361371"/>
            <a:chOff x="5529070" y="4307989"/>
            <a:chExt cx="288019" cy="236137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694E8B1-702D-21E9-6114-9D6A1CF99EDA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chemeClr val="bg1">
                  <a:lumMod val="8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76A157E-84F1-5A8E-0996-997AF8F6F0D0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>
                  <a:lumMod val="8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F155295-49B2-C6C1-AD37-BC7E459F4686}"/>
              </a:ext>
            </a:extLst>
          </p:cNvPr>
          <p:cNvGrpSpPr/>
          <p:nvPr/>
        </p:nvGrpSpPr>
        <p:grpSpPr>
          <a:xfrm>
            <a:off x="6032885" y="3597837"/>
            <a:ext cx="288019" cy="2361371"/>
            <a:chOff x="5529070" y="4307989"/>
            <a:chExt cx="288019" cy="236137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93A8A99-4C3D-CF08-3E2F-C59091E0D48A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chemeClr val="bg1">
                  <a:lumMod val="8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482FF3F-7F16-C4D9-A685-143BAAFEE9C5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>
                  <a:lumMod val="8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5128112F-12C7-621E-7BA4-F914D51D3E5B}"/>
              </a:ext>
            </a:extLst>
          </p:cNvPr>
          <p:cNvSpPr/>
          <p:nvPr/>
        </p:nvSpPr>
        <p:spPr>
          <a:xfrm>
            <a:off x="6230951" y="3259051"/>
            <a:ext cx="1242128" cy="1259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F67827-1256-0122-8E95-7AEB07D3C070}"/>
              </a:ext>
            </a:extLst>
          </p:cNvPr>
          <p:cNvSpPr txBox="1"/>
          <p:nvPr/>
        </p:nvSpPr>
        <p:spPr>
          <a:xfrm>
            <a:off x="6246461" y="3617665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Services</a:t>
            </a:r>
            <a:endParaRPr lang="en-US" sz="1800" dirty="0">
              <a:solidFill>
                <a:srgbClr val="000000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0287F4A-7336-B644-6A73-B7005FC8763E}"/>
              </a:ext>
            </a:extLst>
          </p:cNvPr>
          <p:cNvGrpSpPr/>
          <p:nvPr/>
        </p:nvGrpSpPr>
        <p:grpSpPr>
          <a:xfrm>
            <a:off x="5528909" y="3597837"/>
            <a:ext cx="288019" cy="2361371"/>
            <a:chOff x="5529070" y="4307989"/>
            <a:chExt cx="288019" cy="2361371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FEDEC55-3EBD-6F8E-A0C0-0CFDD3702A7A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chemeClr val="bg1">
                  <a:lumMod val="8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25F446-BB0B-006B-97C5-89E78C77476A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>
                  <a:lumMod val="8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AB0AE41-BB80-648B-C3C7-F72369287221}"/>
              </a:ext>
            </a:extLst>
          </p:cNvPr>
          <p:cNvCxnSpPr>
            <a:cxnSpLocks/>
          </p:cNvCxnSpPr>
          <p:nvPr/>
        </p:nvCxnSpPr>
        <p:spPr>
          <a:xfrm>
            <a:off x="5492921" y="3510936"/>
            <a:ext cx="359994" cy="0"/>
          </a:xfrm>
          <a:prstGeom prst="straightConnector1">
            <a:avLst/>
          </a:prstGeom>
          <a:ln w="3810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0DD415D-EF63-054D-3A0F-CB9318BA46AC}"/>
              </a:ext>
            </a:extLst>
          </p:cNvPr>
          <p:cNvCxnSpPr>
            <a:cxnSpLocks/>
          </p:cNvCxnSpPr>
          <p:nvPr/>
        </p:nvCxnSpPr>
        <p:spPr>
          <a:xfrm flipH="1">
            <a:off x="1761403" y="4663064"/>
            <a:ext cx="6287740" cy="0"/>
          </a:xfrm>
          <a:prstGeom prst="line">
            <a:avLst/>
          </a:prstGeom>
          <a:ln w="88900">
            <a:solidFill>
              <a:srgbClr val="FF33CC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3AD297C-C805-C39B-06F6-B9868CA99DB1}"/>
              </a:ext>
            </a:extLst>
          </p:cNvPr>
          <p:cNvSpPr/>
          <p:nvPr/>
        </p:nvSpPr>
        <p:spPr>
          <a:xfrm>
            <a:off x="2000511" y="4447040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6537E4C-8F79-9C49-F8AA-91AE4F805ADE}"/>
              </a:ext>
            </a:extLst>
          </p:cNvPr>
          <p:cNvSpPr/>
          <p:nvPr/>
        </p:nvSpPr>
        <p:spPr>
          <a:xfrm>
            <a:off x="5587151" y="4430448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94F839F-0110-7AB7-2E77-DB7F77B16390}"/>
              </a:ext>
            </a:extLst>
          </p:cNvPr>
          <p:cNvSpPr/>
          <p:nvPr/>
        </p:nvSpPr>
        <p:spPr>
          <a:xfrm>
            <a:off x="6091091" y="4425508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BE43F5-851A-2FDC-2DB8-74D4A6D25402}"/>
              </a:ext>
            </a:extLst>
          </p:cNvPr>
          <p:cNvSpPr/>
          <p:nvPr/>
        </p:nvSpPr>
        <p:spPr>
          <a:xfrm>
            <a:off x="7479882" y="4425508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955F93-B56B-F286-8413-15BEC5A8E7B0}"/>
              </a:ext>
            </a:extLst>
          </p:cNvPr>
          <p:cNvCxnSpPr>
            <a:cxnSpLocks/>
          </p:cNvCxnSpPr>
          <p:nvPr/>
        </p:nvCxnSpPr>
        <p:spPr>
          <a:xfrm flipH="1">
            <a:off x="211313" y="5959208"/>
            <a:ext cx="1285303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88B82CE-02B2-693C-7480-98EED632423D}"/>
              </a:ext>
            </a:extLst>
          </p:cNvPr>
          <p:cNvCxnSpPr>
            <a:cxnSpLocks/>
          </p:cNvCxnSpPr>
          <p:nvPr/>
        </p:nvCxnSpPr>
        <p:spPr>
          <a:xfrm flipH="1">
            <a:off x="211313" y="6751296"/>
            <a:ext cx="9627390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49CD264-EF20-50F5-C333-F18650F4B285}"/>
              </a:ext>
            </a:extLst>
          </p:cNvPr>
          <p:cNvSpPr txBox="1"/>
          <p:nvPr/>
        </p:nvSpPr>
        <p:spPr>
          <a:xfrm>
            <a:off x="55097" y="5197358"/>
            <a:ext cx="15408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Clean Room</a:t>
            </a:r>
          </a:p>
          <a:p>
            <a:r>
              <a:rPr lang="en-US" dirty="0">
                <a:solidFill>
                  <a:srgbClr val="000000"/>
                </a:solidFill>
              </a:rPr>
              <a:t>floating floor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6F5EDE-B66B-77CA-5B1F-5CCE5317100F}"/>
              </a:ext>
            </a:extLst>
          </p:cNvPr>
          <p:cNvSpPr txBox="1"/>
          <p:nvPr/>
        </p:nvSpPr>
        <p:spPr>
          <a:xfrm>
            <a:off x="1943444" y="5569600"/>
            <a:ext cx="3858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Bottom panel of the integration tool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484E578-8B9D-9CE4-31C9-4698F01C98C5}"/>
              </a:ext>
            </a:extLst>
          </p:cNvPr>
          <p:cNvCxnSpPr>
            <a:cxnSpLocks/>
          </p:cNvCxnSpPr>
          <p:nvPr/>
        </p:nvCxnSpPr>
        <p:spPr>
          <a:xfrm flipH="1">
            <a:off x="1640511" y="2646840"/>
            <a:ext cx="0" cy="327660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155D3D0-3D07-E5C5-C293-70E5F2D6F44C}"/>
              </a:ext>
            </a:extLst>
          </p:cNvPr>
          <p:cNvCxnSpPr>
            <a:cxnSpLocks/>
          </p:cNvCxnSpPr>
          <p:nvPr/>
        </p:nvCxnSpPr>
        <p:spPr>
          <a:xfrm>
            <a:off x="1640511" y="2646840"/>
            <a:ext cx="6752163" cy="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C090BE6-B47E-8296-B73E-BCDD40B58855}"/>
              </a:ext>
            </a:extLst>
          </p:cNvPr>
          <p:cNvCxnSpPr>
            <a:cxnSpLocks/>
          </p:cNvCxnSpPr>
          <p:nvPr/>
        </p:nvCxnSpPr>
        <p:spPr>
          <a:xfrm flipH="1">
            <a:off x="8337376" y="2646840"/>
            <a:ext cx="0" cy="327660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A9C0291-DCAE-8D2F-4BEC-36FFB0616861}"/>
              </a:ext>
            </a:extLst>
          </p:cNvPr>
          <p:cNvCxnSpPr>
            <a:cxnSpLocks/>
          </p:cNvCxnSpPr>
          <p:nvPr/>
        </p:nvCxnSpPr>
        <p:spPr>
          <a:xfrm>
            <a:off x="8730326" y="5890250"/>
            <a:ext cx="1080080" cy="0"/>
          </a:xfrm>
          <a:prstGeom prst="straightConnector1">
            <a:avLst/>
          </a:prstGeom>
          <a:ln w="38100">
            <a:solidFill>
              <a:srgbClr val="0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7E9A3AA-0F45-8BC7-F66D-06DCC57A0864}"/>
              </a:ext>
            </a:extLst>
          </p:cNvPr>
          <p:cNvCxnSpPr/>
          <p:nvPr/>
        </p:nvCxnSpPr>
        <p:spPr>
          <a:xfrm>
            <a:off x="344488" y="6031216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A5F11BB-02BE-6D16-5227-7F3125CF17F9}"/>
              </a:ext>
            </a:extLst>
          </p:cNvPr>
          <p:cNvCxnSpPr/>
          <p:nvPr/>
        </p:nvCxnSpPr>
        <p:spPr>
          <a:xfrm>
            <a:off x="992560" y="6010852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5DC8DF0-40C3-FB2E-DB5E-C39D63A72898}"/>
              </a:ext>
            </a:extLst>
          </p:cNvPr>
          <p:cNvSpPr txBox="1"/>
          <p:nvPr/>
        </p:nvSpPr>
        <p:spPr>
          <a:xfrm>
            <a:off x="8700807" y="6301905"/>
            <a:ext cx="1109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Concrete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D60FC63-EDD8-45FE-8A46-E296C2410A1C}"/>
              </a:ext>
            </a:extLst>
          </p:cNvPr>
          <p:cNvSpPr/>
          <p:nvPr/>
        </p:nvSpPr>
        <p:spPr>
          <a:xfrm>
            <a:off x="1568624" y="6296828"/>
            <a:ext cx="6840556" cy="238444"/>
          </a:xfrm>
          <a:prstGeom prst="rect">
            <a:avLst/>
          </a:prstGeom>
          <a:solidFill>
            <a:schemeClr val="bg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1E3E1F0-33F8-504E-13F9-1011D0559A22}"/>
              </a:ext>
            </a:extLst>
          </p:cNvPr>
          <p:cNvSpPr txBox="1"/>
          <p:nvPr/>
        </p:nvSpPr>
        <p:spPr>
          <a:xfrm>
            <a:off x="4088672" y="6268726"/>
            <a:ext cx="1908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Structural Frame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B9BCF4B-D746-053A-9924-79535E1A5215}"/>
              </a:ext>
            </a:extLst>
          </p:cNvPr>
          <p:cNvGrpSpPr/>
          <p:nvPr/>
        </p:nvGrpSpPr>
        <p:grpSpPr>
          <a:xfrm>
            <a:off x="1896216" y="5984187"/>
            <a:ext cx="352589" cy="254359"/>
            <a:chOff x="935333" y="2499612"/>
            <a:chExt cx="352589" cy="254359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A72F25BF-3D1D-3022-C31D-0A4A7278DC91}"/>
                </a:ext>
              </a:extLst>
            </p:cNvPr>
            <p:cNvGrpSpPr/>
            <p:nvPr/>
          </p:nvGrpSpPr>
          <p:grpSpPr>
            <a:xfrm>
              <a:off x="935333" y="2531222"/>
              <a:ext cx="228640" cy="191140"/>
              <a:chOff x="935333" y="2531222"/>
              <a:chExt cx="228640" cy="191140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C51FC98-222B-3770-DAA2-E4BC67E942D2}"/>
                  </a:ext>
                </a:extLst>
              </p:cNvPr>
              <p:cNvCxnSpPr/>
              <p:nvPr/>
            </p:nvCxnSpPr>
            <p:spPr>
              <a:xfrm>
                <a:off x="935333" y="2531222"/>
                <a:ext cx="228640" cy="61786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C35907C4-8F3E-0D9B-1717-EE998A8B4E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5333" y="2660576"/>
                <a:ext cx="228640" cy="61786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1BCE0D44-2972-0C4D-FE67-9CAC3F8C67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5333" y="2593008"/>
                <a:ext cx="228640" cy="67568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CACBCBA2-D078-B0EE-CC60-42BDE88E6C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9653" y="2722362"/>
                <a:ext cx="114320" cy="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4AEAE7D1-58A8-70B7-1C0F-35E3E296D4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5333" y="2531222"/>
                <a:ext cx="114320" cy="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B6676D07-9349-42EB-0D79-452D49A41E97}"/>
                </a:ext>
              </a:extLst>
            </p:cNvPr>
            <p:cNvGrpSpPr/>
            <p:nvPr/>
          </p:nvGrpSpPr>
          <p:grpSpPr>
            <a:xfrm>
              <a:off x="1215914" y="2499612"/>
              <a:ext cx="72008" cy="254359"/>
              <a:chOff x="1352600" y="2492899"/>
              <a:chExt cx="72008" cy="254359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30D5728E-6727-0901-88FA-4C925E75FA5B}"/>
                  </a:ext>
                </a:extLst>
              </p:cNvPr>
              <p:cNvCxnSpPr/>
              <p:nvPr/>
            </p:nvCxnSpPr>
            <p:spPr>
              <a:xfrm>
                <a:off x="1352600" y="2539834"/>
                <a:ext cx="0" cy="100112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8B47EF98-0478-CDF2-D3BA-20F2796B4271}"/>
                  </a:ext>
                </a:extLst>
              </p:cNvPr>
              <p:cNvCxnSpPr/>
              <p:nvPr/>
            </p:nvCxnSpPr>
            <p:spPr>
              <a:xfrm>
                <a:off x="1424608" y="2542952"/>
                <a:ext cx="0" cy="100112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D7DE66E2-7351-5D6C-095D-1E1F56EEFB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52600" y="2639946"/>
                <a:ext cx="71928" cy="3118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31CECB8F-DA3B-6D31-7493-5FBD362167F3}"/>
                  </a:ext>
                </a:extLst>
              </p:cNvPr>
              <p:cNvCxnSpPr/>
              <p:nvPr/>
            </p:nvCxnSpPr>
            <p:spPr>
              <a:xfrm>
                <a:off x="1388564" y="2492899"/>
                <a:ext cx="0" cy="100112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1F4B7046-BEBD-3A9E-EACC-E99319026DC0}"/>
                  </a:ext>
                </a:extLst>
              </p:cNvPr>
              <p:cNvCxnSpPr/>
              <p:nvPr/>
            </p:nvCxnSpPr>
            <p:spPr>
              <a:xfrm>
                <a:off x="1388564" y="2647146"/>
                <a:ext cx="0" cy="100112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9AC134A-7B79-9D23-16F0-76284443044E}"/>
              </a:ext>
            </a:extLst>
          </p:cNvPr>
          <p:cNvGrpSpPr/>
          <p:nvPr/>
        </p:nvGrpSpPr>
        <p:grpSpPr>
          <a:xfrm>
            <a:off x="7584849" y="6015628"/>
            <a:ext cx="352589" cy="254359"/>
            <a:chOff x="935333" y="2499612"/>
            <a:chExt cx="352589" cy="254359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FFE0516B-B8C7-3A43-4C81-724FDD297AAF}"/>
                </a:ext>
              </a:extLst>
            </p:cNvPr>
            <p:cNvGrpSpPr/>
            <p:nvPr/>
          </p:nvGrpSpPr>
          <p:grpSpPr>
            <a:xfrm>
              <a:off x="935333" y="2531222"/>
              <a:ext cx="228640" cy="191140"/>
              <a:chOff x="935333" y="2531222"/>
              <a:chExt cx="228640" cy="191140"/>
            </a:xfrm>
          </p:grpSpPr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697BAE20-ACBB-4527-9236-E5BA2C1E4EC8}"/>
                  </a:ext>
                </a:extLst>
              </p:cNvPr>
              <p:cNvCxnSpPr/>
              <p:nvPr/>
            </p:nvCxnSpPr>
            <p:spPr>
              <a:xfrm>
                <a:off x="935333" y="2531222"/>
                <a:ext cx="228640" cy="61786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03125CA0-F4CC-DB74-A20C-4DEAFC9994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5333" y="2660576"/>
                <a:ext cx="228640" cy="61786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93FE4015-BC90-A4A2-1B09-445A9F4B3E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5333" y="2593008"/>
                <a:ext cx="228640" cy="67568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49A76583-0697-7660-BD9A-D7E5775CE5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9653" y="2722362"/>
                <a:ext cx="114320" cy="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0C1BDC92-7A64-FB49-2583-192021267C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5333" y="2531222"/>
                <a:ext cx="114320" cy="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A578DD3F-37C2-27CA-C8CD-FBA1CCA67457}"/>
                </a:ext>
              </a:extLst>
            </p:cNvPr>
            <p:cNvGrpSpPr/>
            <p:nvPr/>
          </p:nvGrpSpPr>
          <p:grpSpPr>
            <a:xfrm>
              <a:off x="1215914" y="2499612"/>
              <a:ext cx="72008" cy="254359"/>
              <a:chOff x="1352600" y="2492899"/>
              <a:chExt cx="72008" cy="254359"/>
            </a:xfrm>
          </p:grpSpPr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FA91B224-8016-D056-FF8A-A6414071DD76}"/>
                  </a:ext>
                </a:extLst>
              </p:cNvPr>
              <p:cNvCxnSpPr/>
              <p:nvPr/>
            </p:nvCxnSpPr>
            <p:spPr>
              <a:xfrm>
                <a:off x="1352600" y="2539834"/>
                <a:ext cx="0" cy="100112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D40CD182-233F-02BE-6DC4-9EB16D000745}"/>
                  </a:ext>
                </a:extLst>
              </p:cNvPr>
              <p:cNvCxnSpPr/>
              <p:nvPr/>
            </p:nvCxnSpPr>
            <p:spPr>
              <a:xfrm>
                <a:off x="1424608" y="2542952"/>
                <a:ext cx="0" cy="100112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390010A-3404-32B5-1F0B-0391BBEC7B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52600" y="2639946"/>
                <a:ext cx="71928" cy="3118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11FC899-1D47-6299-116C-98865CA25F2B}"/>
                  </a:ext>
                </a:extLst>
              </p:cNvPr>
              <p:cNvCxnSpPr/>
              <p:nvPr/>
            </p:nvCxnSpPr>
            <p:spPr>
              <a:xfrm>
                <a:off x="1388564" y="2492899"/>
                <a:ext cx="0" cy="100112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D6A11C7E-76E5-CA1B-3AF3-44B069711962}"/>
                  </a:ext>
                </a:extLst>
              </p:cNvPr>
              <p:cNvCxnSpPr/>
              <p:nvPr/>
            </p:nvCxnSpPr>
            <p:spPr>
              <a:xfrm>
                <a:off x="1388564" y="2647146"/>
                <a:ext cx="0" cy="100112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94B6539-8F04-2DFA-6E21-C95C0FE4EEAF}"/>
              </a:ext>
            </a:extLst>
          </p:cNvPr>
          <p:cNvGrpSpPr/>
          <p:nvPr/>
        </p:nvGrpSpPr>
        <p:grpSpPr>
          <a:xfrm flipH="1">
            <a:off x="8229277" y="6067447"/>
            <a:ext cx="503820" cy="652983"/>
            <a:chOff x="416458" y="6021260"/>
            <a:chExt cx="503820" cy="652983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7078B7A-D5F0-314C-A196-ED0AEC2DA738}"/>
                </a:ext>
              </a:extLst>
            </p:cNvPr>
            <p:cNvSpPr/>
            <p:nvPr/>
          </p:nvSpPr>
          <p:spPr>
            <a:xfrm>
              <a:off x="416458" y="6021260"/>
              <a:ext cx="503820" cy="21604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solidFill>
                <a:schemeClr val="bg2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8C6A6C6-C1BB-ED65-3B6E-E6F6269F164A}"/>
                </a:ext>
              </a:extLst>
            </p:cNvPr>
            <p:cNvSpPr/>
            <p:nvPr/>
          </p:nvSpPr>
          <p:spPr>
            <a:xfrm rot="16200000">
              <a:off x="299373" y="6389870"/>
              <a:ext cx="437142" cy="131603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64E8834-C642-0F87-423B-1CDE63265B71}"/>
              </a:ext>
            </a:extLst>
          </p:cNvPr>
          <p:cNvGrpSpPr/>
          <p:nvPr/>
        </p:nvGrpSpPr>
        <p:grpSpPr>
          <a:xfrm>
            <a:off x="1273531" y="6053760"/>
            <a:ext cx="503820" cy="652983"/>
            <a:chOff x="416458" y="6021260"/>
            <a:chExt cx="503820" cy="652983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01C114E0-E25D-9A77-E021-61EE4135B543}"/>
                </a:ext>
              </a:extLst>
            </p:cNvPr>
            <p:cNvSpPr/>
            <p:nvPr/>
          </p:nvSpPr>
          <p:spPr>
            <a:xfrm>
              <a:off x="416458" y="6021260"/>
              <a:ext cx="503820" cy="21604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solidFill>
                <a:schemeClr val="bg2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B311396-2DFF-14CF-227C-20443FA3071D}"/>
                </a:ext>
              </a:extLst>
            </p:cNvPr>
            <p:cNvSpPr/>
            <p:nvPr/>
          </p:nvSpPr>
          <p:spPr>
            <a:xfrm rot="16200000">
              <a:off x="299373" y="6389870"/>
              <a:ext cx="437142" cy="131603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</p:spTree>
    <p:extLst>
      <p:ext uri="{BB962C8B-B14F-4D97-AF65-F5344CB8AC3E}">
        <p14:creationId xmlns:p14="http://schemas.microsoft.com/office/powerpoint/2010/main" val="3719107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22678-8F2C-6F35-67C4-1A8558255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BDE08-5C09-3FA8-852F-A5EDCB5B9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914400"/>
            <a:ext cx="9163050" cy="5181600"/>
          </a:xfrm>
        </p:spPr>
        <p:txBody>
          <a:bodyPr/>
          <a:lstStyle/>
          <a:p>
            <a:r>
              <a:rPr lang="en-US" dirty="0"/>
              <a:t>In some extends we are actually in a phase where some reverse-engineering is required to finalize the tools and set the procedures.</a:t>
            </a:r>
          </a:p>
          <a:p>
            <a:r>
              <a:rPr lang="en-US" dirty="0"/>
              <a:t>Some integrations aspects are not clear yet and those should be baselined for the GM review.</a:t>
            </a:r>
          </a:p>
          <a:p>
            <a:r>
              <a:rPr lang="en-US" dirty="0"/>
              <a:t>One of them is related to the configuration shipment of the two OEC’s to CERN.</a:t>
            </a:r>
          </a:p>
          <a:p>
            <a:r>
              <a:rPr lang="en-US" dirty="0"/>
              <a:t>Also testing configurations of the full layer(s) must be finalized. </a:t>
            </a:r>
          </a:p>
          <a:p>
            <a:endParaRPr lang="en-US" dirty="0"/>
          </a:p>
          <a:p>
            <a:r>
              <a:rPr lang="en-US" dirty="0"/>
              <a:t>Take the following slides as the “status of understanding” and proposals to coherently reach a common approach.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6809E-F56C-0009-1642-C7C4B4C56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Giugni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6B46A-4045-4780-B881-404B2D0FD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OEC WorkShop –Frascati- 01-02-2024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25787-DE21-F7C1-0BD8-3CCCA1C18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3A517-7325-449A-942F-622D6F9A41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04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337EE-74FC-3785-DDE8-B7C636BC0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500" y="0"/>
            <a:ext cx="8952036" cy="914400"/>
          </a:xfrm>
        </p:spPr>
        <p:txBody>
          <a:bodyPr/>
          <a:lstStyle/>
          <a:p>
            <a:r>
              <a:rPr lang="en-US" sz="3600" dirty="0"/>
              <a:t>Integrating, testing and shipping [HS </a:t>
            </a:r>
            <a:r>
              <a:rPr lang="en-US" sz="3600" dirty="0">
                <a:sym typeface="Wingdings" panose="05000000000000000000" pitchFamily="2" charset="2"/>
              </a:rPr>
              <a:t> layer]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2DC03-4D1F-769A-4929-138DFB8CB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925" y="943744"/>
            <a:ext cx="9163050" cy="2485256"/>
          </a:xfrm>
        </p:spPr>
        <p:txBody>
          <a:bodyPr/>
          <a:lstStyle/>
          <a:p>
            <a:r>
              <a:rPr lang="en-US" dirty="0"/>
              <a:t>The support scheme of the parts of the detectors varies vs. the integration phases.</a:t>
            </a:r>
          </a:p>
          <a:p>
            <a:r>
              <a:rPr lang="en-US" dirty="0"/>
              <a:t>We go from supporting the </a:t>
            </a:r>
            <a:r>
              <a:rPr lang="en-US" dirty="0" err="1"/>
              <a:t>HalfShell</a:t>
            </a:r>
            <a:r>
              <a:rPr lang="en-US" dirty="0"/>
              <a:t> from an external cradle during the Half Rings loading…</a:t>
            </a:r>
          </a:p>
          <a:p>
            <a:r>
              <a:rPr lang="en-US" dirty="0"/>
              <a:t>… to the layer clamping where the load is transferred from the cradle to the axial support on the integration tool.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64653-959A-4FF6-3E97-883D99485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3A517-7325-449A-942F-622D6F9A41BF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ECEC3C5-C51E-09A9-3756-1BA82444A43D}"/>
              </a:ext>
            </a:extLst>
          </p:cNvPr>
          <p:cNvGrpSpPr/>
          <p:nvPr/>
        </p:nvGrpSpPr>
        <p:grpSpPr>
          <a:xfrm>
            <a:off x="559898" y="3861048"/>
            <a:ext cx="2160000" cy="2160000"/>
            <a:chOff x="559898" y="3861048"/>
            <a:chExt cx="2160000" cy="2160000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51EC8796-C120-CDF9-D7FD-D4135A2028F4}"/>
                </a:ext>
              </a:extLst>
            </p:cNvPr>
            <p:cNvSpPr/>
            <p:nvPr/>
          </p:nvSpPr>
          <p:spPr>
            <a:xfrm>
              <a:off x="1009898" y="4279048"/>
              <a:ext cx="1260000" cy="1260000"/>
            </a:xfrm>
            <a:prstGeom prst="arc">
              <a:avLst>
                <a:gd name="adj1" fmla="val 5472176"/>
                <a:gd name="adj2" fmla="val 16326783"/>
              </a:avLst>
            </a:prstGeom>
            <a:ln w="1905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B9636E38-6F2A-1420-7174-C30F752BCE0C}"/>
                </a:ext>
              </a:extLst>
            </p:cNvPr>
            <p:cNvSpPr/>
            <p:nvPr/>
          </p:nvSpPr>
          <p:spPr>
            <a:xfrm>
              <a:off x="559898" y="3861048"/>
              <a:ext cx="2160000" cy="2160000"/>
            </a:xfrm>
            <a:prstGeom prst="arc">
              <a:avLst>
                <a:gd name="adj1" fmla="val 5472176"/>
                <a:gd name="adj2" fmla="val 16326783"/>
              </a:avLst>
            </a:prstGeom>
            <a:ln w="130175" cmpd="tri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4A7DE62-E23B-3C0E-AF50-0DDCAD0EB91E}"/>
                </a:ext>
              </a:extLst>
            </p:cNvPr>
            <p:cNvCxnSpPr>
              <a:cxnSpLocks/>
            </p:cNvCxnSpPr>
            <p:nvPr/>
          </p:nvCxnSpPr>
          <p:spPr>
            <a:xfrm>
              <a:off x="1020621" y="4135032"/>
              <a:ext cx="224693" cy="288032"/>
            </a:xfrm>
            <a:prstGeom prst="line">
              <a:avLst/>
            </a:prstGeom>
            <a:ln w="317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5931421-6C92-6711-A1A6-DBF9FD7B72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0552" y="5396152"/>
              <a:ext cx="324761" cy="286912"/>
            </a:xfrm>
            <a:prstGeom prst="line">
              <a:avLst/>
            </a:prstGeom>
            <a:ln w="317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66ABACBF-B1CD-999B-3B8F-E1756A452951}"/>
              </a:ext>
            </a:extLst>
          </p:cNvPr>
          <p:cNvSpPr/>
          <p:nvPr/>
        </p:nvSpPr>
        <p:spPr>
          <a:xfrm>
            <a:off x="1802720" y="4671048"/>
            <a:ext cx="540000" cy="540000"/>
          </a:xfrm>
          <a:prstGeom prst="ellipse">
            <a:avLst/>
          </a:prstGeom>
          <a:solidFill>
            <a:schemeClr val="tx2"/>
          </a:solidFill>
          <a:ln w="1270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8DFD88D-4591-2D64-9BB1-E13BE08564BA}"/>
              </a:ext>
            </a:extLst>
          </p:cNvPr>
          <p:cNvGrpSpPr/>
          <p:nvPr/>
        </p:nvGrpSpPr>
        <p:grpSpPr>
          <a:xfrm flipH="1">
            <a:off x="1352720" y="3861048"/>
            <a:ext cx="2160000" cy="2160000"/>
            <a:chOff x="559898" y="3861048"/>
            <a:chExt cx="2160000" cy="2160000"/>
          </a:xfrm>
        </p:grpSpPr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29CCBF5F-957F-DD81-56F9-193D49B71228}"/>
                </a:ext>
              </a:extLst>
            </p:cNvPr>
            <p:cNvSpPr/>
            <p:nvPr/>
          </p:nvSpPr>
          <p:spPr>
            <a:xfrm>
              <a:off x="1009898" y="4279048"/>
              <a:ext cx="1260000" cy="1260000"/>
            </a:xfrm>
            <a:prstGeom prst="arc">
              <a:avLst>
                <a:gd name="adj1" fmla="val 5472176"/>
                <a:gd name="adj2" fmla="val 16326783"/>
              </a:avLst>
            </a:prstGeom>
            <a:ln w="1905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57F32482-A56D-3B7A-5E41-BE8ECBCEBA19}"/>
                </a:ext>
              </a:extLst>
            </p:cNvPr>
            <p:cNvSpPr/>
            <p:nvPr/>
          </p:nvSpPr>
          <p:spPr>
            <a:xfrm>
              <a:off x="559898" y="3861048"/>
              <a:ext cx="2160000" cy="2160000"/>
            </a:xfrm>
            <a:prstGeom prst="arc">
              <a:avLst>
                <a:gd name="adj1" fmla="val 5472176"/>
                <a:gd name="adj2" fmla="val 16326783"/>
              </a:avLst>
            </a:prstGeom>
            <a:ln w="130175" cmpd="tri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A40B9B4-BFF8-0A64-2555-E821FCB2DA23}"/>
                </a:ext>
              </a:extLst>
            </p:cNvPr>
            <p:cNvCxnSpPr>
              <a:cxnSpLocks/>
            </p:cNvCxnSpPr>
            <p:nvPr/>
          </p:nvCxnSpPr>
          <p:spPr>
            <a:xfrm>
              <a:off x="1020621" y="4135032"/>
              <a:ext cx="224693" cy="288032"/>
            </a:xfrm>
            <a:prstGeom prst="line">
              <a:avLst/>
            </a:prstGeom>
            <a:ln w="317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6E8EEA8-E2DA-8EA1-8D5F-DA6733EE82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0552" y="5396152"/>
              <a:ext cx="324761" cy="286912"/>
            </a:xfrm>
            <a:prstGeom prst="line">
              <a:avLst/>
            </a:prstGeom>
            <a:ln w="317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66C92A2-19AD-60FD-3079-49623A29AFFD}"/>
              </a:ext>
            </a:extLst>
          </p:cNvPr>
          <p:cNvGrpSpPr/>
          <p:nvPr/>
        </p:nvGrpSpPr>
        <p:grpSpPr>
          <a:xfrm>
            <a:off x="4593200" y="3861048"/>
            <a:ext cx="2160000" cy="2160000"/>
            <a:chOff x="559898" y="3861048"/>
            <a:chExt cx="2160000" cy="2160000"/>
          </a:xfrm>
        </p:grpSpPr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FEFF3ADD-D467-572B-AC18-9C2459214017}"/>
                </a:ext>
              </a:extLst>
            </p:cNvPr>
            <p:cNvSpPr/>
            <p:nvPr/>
          </p:nvSpPr>
          <p:spPr>
            <a:xfrm>
              <a:off x="1009898" y="4279048"/>
              <a:ext cx="1260000" cy="1260000"/>
            </a:xfrm>
            <a:prstGeom prst="arc">
              <a:avLst>
                <a:gd name="adj1" fmla="val 5472176"/>
                <a:gd name="adj2" fmla="val 16326783"/>
              </a:avLst>
            </a:prstGeom>
            <a:ln w="1905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924906AD-B0AE-066C-2A09-672B420DC6B3}"/>
                </a:ext>
              </a:extLst>
            </p:cNvPr>
            <p:cNvSpPr/>
            <p:nvPr/>
          </p:nvSpPr>
          <p:spPr>
            <a:xfrm>
              <a:off x="559898" y="3861048"/>
              <a:ext cx="2160000" cy="2160000"/>
            </a:xfrm>
            <a:prstGeom prst="arc">
              <a:avLst>
                <a:gd name="adj1" fmla="val 5472176"/>
                <a:gd name="adj2" fmla="val 16326783"/>
              </a:avLst>
            </a:prstGeom>
            <a:ln w="130175" cmpd="tri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16D56F7-F778-62AE-93FB-C3E4883F1DE4}"/>
                </a:ext>
              </a:extLst>
            </p:cNvPr>
            <p:cNvCxnSpPr>
              <a:cxnSpLocks/>
            </p:cNvCxnSpPr>
            <p:nvPr/>
          </p:nvCxnSpPr>
          <p:spPr>
            <a:xfrm>
              <a:off x="1020621" y="4135032"/>
              <a:ext cx="224693" cy="288032"/>
            </a:xfrm>
            <a:prstGeom prst="line">
              <a:avLst/>
            </a:prstGeom>
            <a:ln w="317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F51BB26-8F65-DD61-B58E-56FF79219A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0552" y="5396152"/>
              <a:ext cx="324761" cy="286912"/>
            </a:xfrm>
            <a:prstGeom prst="line">
              <a:avLst/>
            </a:prstGeom>
            <a:ln w="317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id="{8D22599A-D8CB-EE9D-08E7-288C11AA3858}"/>
              </a:ext>
            </a:extLst>
          </p:cNvPr>
          <p:cNvSpPr/>
          <p:nvPr/>
        </p:nvSpPr>
        <p:spPr>
          <a:xfrm>
            <a:off x="5402960" y="4639048"/>
            <a:ext cx="540000" cy="540000"/>
          </a:xfrm>
          <a:prstGeom prst="ellipse">
            <a:avLst/>
          </a:prstGeom>
          <a:solidFill>
            <a:schemeClr val="tx2"/>
          </a:solidFill>
          <a:ln w="1270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9D6F803-1563-61D1-24E5-5D7B4A2C3EA2}"/>
              </a:ext>
            </a:extLst>
          </p:cNvPr>
          <p:cNvGrpSpPr/>
          <p:nvPr/>
        </p:nvGrpSpPr>
        <p:grpSpPr>
          <a:xfrm flipH="1">
            <a:off x="4592960" y="3861048"/>
            <a:ext cx="2160000" cy="2160000"/>
            <a:chOff x="559898" y="3861048"/>
            <a:chExt cx="2160000" cy="2160000"/>
          </a:xfrm>
        </p:grpSpPr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F681E4A5-2EC1-8DA3-35ED-338ADCE49EC9}"/>
                </a:ext>
              </a:extLst>
            </p:cNvPr>
            <p:cNvSpPr/>
            <p:nvPr/>
          </p:nvSpPr>
          <p:spPr>
            <a:xfrm>
              <a:off x="1009898" y="4279048"/>
              <a:ext cx="1260000" cy="1260000"/>
            </a:xfrm>
            <a:prstGeom prst="arc">
              <a:avLst>
                <a:gd name="adj1" fmla="val 5472176"/>
                <a:gd name="adj2" fmla="val 16326783"/>
              </a:avLst>
            </a:prstGeom>
            <a:ln w="1905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67457B3C-B057-94FD-9AF5-396A0EEB33E4}"/>
                </a:ext>
              </a:extLst>
            </p:cNvPr>
            <p:cNvSpPr/>
            <p:nvPr/>
          </p:nvSpPr>
          <p:spPr>
            <a:xfrm>
              <a:off x="559898" y="3861048"/>
              <a:ext cx="2160000" cy="2160000"/>
            </a:xfrm>
            <a:prstGeom prst="arc">
              <a:avLst>
                <a:gd name="adj1" fmla="val 5472176"/>
                <a:gd name="adj2" fmla="val 16326783"/>
              </a:avLst>
            </a:prstGeom>
            <a:ln w="130175" cmpd="tri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C28BEED-0882-5591-FC82-249A1529EB2B}"/>
                </a:ext>
              </a:extLst>
            </p:cNvPr>
            <p:cNvCxnSpPr>
              <a:cxnSpLocks/>
            </p:cNvCxnSpPr>
            <p:nvPr/>
          </p:nvCxnSpPr>
          <p:spPr>
            <a:xfrm>
              <a:off x="1020621" y="4135032"/>
              <a:ext cx="224693" cy="288032"/>
            </a:xfrm>
            <a:prstGeom prst="line">
              <a:avLst/>
            </a:prstGeom>
            <a:ln w="317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0AF1AE9-3B96-22EA-8F74-17E4353D95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0552" y="5396152"/>
              <a:ext cx="324761" cy="286912"/>
            </a:xfrm>
            <a:prstGeom prst="line">
              <a:avLst/>
            </a:prstGeom>
            <a:ln w="3175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Arc 34">
            <a:extLst>
              <a:ext uri="{FF2B5EF4-FFF2-40B4-BE49-F238E27FC236}">
                <a16:creationId xmlns:a16="http://schemas.microsoft.com/office/drawing/2014/main" id="{BB3408BD-B9D1-F949-C2A7-E9A10C3AD148}"/>
              </a:ext>
            </a:extLst>
          </p:cNvPr>
          <p:cNvSpPr/>
          <p:nvPr/>
        </p:nvSpPr>
        <p:spPr>
          <a:xfrm>
            <a:off x="7851512" y="4279048"/>
            <a:ext cx="1260000" cy="1260000"/>
          </a:xfrm>
          <a:prstGeom prst="arc">
            <a:avLst>
              <a:gd name="adj1" fmla="val 5472176"/>
              <a:gd name="adj2" fmla="val 16326783"/>
            </a:avLst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FE8AB19-8B61-88DD-31C3-9A5917DA26C6}"/>
              </a:ext>
            </a:extLst>
          </p:cNvPr>
          <p:cNvSpPr/>
          <p:nvPr/>
        </p:nvSpPr>
        <p:spPr>
          <a:xfrm>
            <a:off x="8211272" y="4639048"/>
            <a:ext cx="540000" cy="540000"/>
          </a:xfrm>
          <a:prstGeom prst="ellipse">
            <a:avLst/>
          </a:prstGeom>
          <a:solidFill>
            <a:schemeClr val="tx2"/>
          </a:solidFill>
          <a:ln w="1270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EC406606-689B-589E-5EFE-8444FB18DAEA}"/>
              </a:ext>
            </a:extLst>
          </p:cNvPr>
          <p:cNvSpPr/>
          <p:nvPr/>
        </p:nvSpPr>
        <p:spPr>
          <a:xfrm flipH="1">
            <a:off x="7851272" y="4279048"/>
            <a:ext cx="1260000" cy="1260000"/>
          </a:xfrm>
          <a:prstGeom prst="arc">
            <a:avLst>
              <a:gd name="adj1" fmla="val 5472176"/>
              <a:gd name="adj2" fmla="val 16326783"/>
            </a:avLst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1E910C-7FB8-D960-037B-A2DAB6092FB9}"/>
              </a:ext>
            </a:extLst>
          </p:cNvPr>
          <p:cNvCxnSpPr>
            <a:cxnSpLocks/>
          </p:cNvCxnSpPr>
          <p:nvPr/>
        </p:nvCxnSpPr>
        <p:spPr>
          <a:xfrm>
            <a:off x="2072680" y="4941168"/>
            <a:ext cx="0" cy="1728192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A82922B-B041-1F38-48C5-92D4BFE2788D}"/>
              </a:ext>
            </a:extLst>
          </p:cNvPr>
          <p:cNvCxnSpPr>
            <a:cxnSpLocks/>
          </p:cNvCxnSpPr>
          <p:nvPr/>
        </p:nvCxnSpPr>
        <p:spPr>
          <a:xfrm flipH="1">
            <a:off x="1712680" y="6669360"/>
            <a:ext cx="720000" cy="0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5E9F18E-892A-F03A-0BBD-584DEB056151}"/>
              </a:ext>
            </a:extLst>
          </p:cNvPr>
          <p:cNvCxnSpPr>
            <a:cxnSpLocks/>
          </p:cNvCxnSpPr>
          <p:nvPr/>
        </p:nvCxnSpPr>
        <p:spPr>
          <a:xfrm>
            <a:off x="5673080" y="4941168"/>
            <a:ext cx="0" cy="1728192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CBB5B87-3009-3EB2-9FC9-5D29F9392A8B}"/>
              </a:ext>
            </a:extLst>
          </p:cNvPr>
          <p:cNvCxnSpPr>
            <a:cxnSpLocks/>
          </p:cNvCxnSpPr>
          <p:nvPr/>
        </p:nvCxnSpPr>
        <p:spPr>
          <a:xfrm flipH="1">
            <a:off x="5313080" y="6669360"/>
            <a:ext cx="720000" cy="0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2B97A98-22CF-D153-E2E5-DDB77C2A2974}"/>
              </a:ext>
            </a:extLst>
          </p:cNvPr>
          <p:cNvCxnSpPr>
            <a:cxnSpLocks/>
          </p:cNvCxnSpPr>
          <p:nvPr/>
        </p:nvCxnSpPr>
        <p:spPr>
          <a:xfrm>
            <a:off x="8481392" y="4941168"/>
            <a:ext cx="0" cy="1728192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BC1282D-EBAD-BD55-875F-2507F5165E11}"/>
              </a:ext>
            </a:extLst>
          </p:cNvPr>
          <p:cNvCxnSpPr>
            <a:cxnSpLocks/>
          </p:cNvCxnSpPr>
          <p:nvPr/>
        </p:nvCxnSpPr>
        <p:spPr>
          <a:xfrm flipH="1">
            <a:off x="8121392" y="6669360"/>
            <a:ext cx="720000" cy="0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D7FD91DF-A9B0-286F-C132-D48C9E02A949}"/>
              </a:ext>
            </a:extLst>
          </p:cNvPr>
          <p:cNvSpPr txBox="1"/>
          <p:nvPr/>
        </p:nvSpPr>
        <p:spPr>
          <a:xfrm rot="16200000">
            <a:off x="971122" y="4687360"/>
            <a:ext cx="862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HS L2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8D4B766-F137-771D-E1D8-F53D21D66C0B}"/>
              </a:ext>
            </a:extLst>
          </p:cNvPr>
          <p:cNvSpPr txBox="1"/>
          <p:nvPr/>
        </p:nvSpPr>
        <p:spPr>
          <a:xfrm rot="16200000">
            <a:off x="2302516" y="4708992"/>
            <a:ext cx="862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HS L2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4425C66-ECBE-3AC3-F1CF-A97481C11216}"/>
              </a:ext>
            </a:extLst>
          </p:cNvPr>
          <p:cNvSpPr txBox="1"/>
          <p:nvPr/>
        </p:nvSpPr>
        <p:spPr>
          <a:xfrm rot="16200000">
            <a:off x="-145323" y="4654377"/>
            <a:ext cx="867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Cradle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DA0D2EB-4538-0148-09FA-6738EBE36CDD}"/>
              </a:ext>
            </a:extLst>
          </p:cNvPr>
          <p:cNvCxnSpPr/>
          <p:nvPr/>
        </p:nvCxnSpPr>
        <p:spPr>
          <a:xfrm>
            <a:off x="3728864" y="4887415"/>
            <a:ext cx="648072" cy="0"/>
          </a:xfrm>
          <a:prstGeom prst="straightConnector1">
            <a:avLst/>
          </a:prstGeom>
          <a:ln w="69850" cmpd="dbl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2566BE9-59E9-C7FC-F778-12A11D190955}"/>
              </a:ext>
            </a:extLst>
          </p:cNvPr>
          <p:cNvCxnSpPr/>
          <p:nvPr/>
        </p:nvCxnSpPr>
        <p:spPr>
          <a:xfrm>
            <a:off x="7041232" y="4909047"/>
            <a:ext cx="648072" cy="0"/>
          </a:xfrm>
          <a:prstGeom prst="straightConnector1">
            <a:avLst/>
          </a:prstGeom>
          <a:ln w="69850" cmpd="dbl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1618F9D2-BF8F-0B0F-5E70-DB01B1ED9838}"/>
              </a:ext>
            </a:extLst>
          </p:cNvPr>
          <p:cNvSpPr txBox="1"/>
          <p:nvPr/>
        </p:nvSpPr>
        <p:spPr>
          <a:xfrm>
            <a:off x="8008225" y="3867832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Full L2</a:t>
            </a:r>
          </a:p>
        </p:txBody>
      </p:sp>
    </p:spTree>
    <p:extLst>
      <p:ext uri="{BB962C8B-B14F-4D97-AF65-F5344CB8AC3E}">
        <p14:creationId xmlns:p14="http://schemas.microsoft.com/office/powerpoint/2010/main" val="3785791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337EE-74FC-3785-DDE8-B7C636BC0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Integrating, testing and shipping [HS </a:t>
            </a:r>
            <a:r>
              <a:rPr lang="en-US" sz="2800" dirty="0">
                <a:sym typeface="Wingdings" panose="05000000000000000000" pitchFamily="2" charset="2"/>
              </a:rPr>
              <a:t> layer] (2)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2DC03-4D1F-769A-4929-138DFB8CB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925" y="943744"/>
            <a:ext cx="9163050" cy="2485256"/>
          </a:xfrm>
        </p:spPr>
        <p:txBody>
          <a:bodyPr/>
          <a:lstStyle/>
          <a:p>
            <a:r>
              <a:rPr lang="en-US" dirty="0"/>
              <a:t>One side of the support of the detector let the flange to slide axially and can take the contraction of the basement during the cool down. </a:t>
            </a:r>
          </a:p>
          <a:p>
            <a:endParaRPr lang="en-US" dirty="0"/>
          </a:p>
          <a:p>
            <a:r>
              <a:rPr lang="en-US" dirty="0"/>
              <a:t>For testing and cycling we have, at this point, two options: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64653-959A-4FF6-3E97-883D99485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3A517-7325-449A-942F-622D6F9A41B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BB3408BD-B9D1-F949-C2A7-E9A10C3AD148}"/>
              </a:ext>
            </a:extLst>
          </p:cNvPr>
          <p:cNvSpPr/>
          <p:nvPr/>
        </p:nvSpPr>
        <p:spPr>
          <a:xfrm>
            <a:off x="7851272" y="3969200"/>
            <a:ext cx="1260000" cy="1260000"/>
          </a:xfrm>
          <a:prstGeom prst="arc">
            <a:avLst>
              <a:gd name="adj1" fmla="val 5472176"/>
              <a:gd name="adj2" fmla="val 16326783"/>
            </a:avLst>
          </a:prstGeom>
          <a:solidFill>
            <a:schemeClr val="bg1"/>
          </a:solidFill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EC406606-689B-589E-5EFE-8444FB18DAEA}"/>
              </a:ext>
            </a:extLst>
          </p:cNvPr>
          <p:cNvSpPr/>
          <p:nvPr/>
        </p:nvSpPr>
        <p:spPr>
          <a:xfrm flipH="1">
            <a:off x="7851272" y="3969200"/>
            <a:ext cx="1260000" cy="1260000"/>
          </a:xfrm>
          <a:prstGeom prst="arc">
            <a:avLst>
              <a:gd name="adj1" fmla="val 5472176"/>
              <a:gd name="adj2" fmla="val 16326783"/>
            </a:avLst>
          </a:prstGeom>
          <a:solidFill>
            <a:schemeClr val="bg1"/>
          </a:solidFill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2B97A98-22CF-D153-E2E5-DDB77C2A2974}"/>
              </a:ext>
            </a:extLst>
          </p:cNvPr>
          <p:cNvCxnSpPr>
            <a:cxnSpLocks/>
          </p:cNvCxnSpPr>
          <p:nvPr/>
        </p:nvCxnSpPr>
        <p:spPr>
          <a:xfrm>
            <a:off x="8481272" y="4509120"/>
            <a:ext cx="120" cy="2160240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BC1282D-EBAD-BD55-875F-2507F5165E11}"/>
              </a:ext>
            </a:extLst>
          </p:cNvPr>
          <p:cNvCxnSpPr>
            <a:cxnSpLocks/>
          </p:cNvCxnSpPr>
          <p:nvPr/>
        </p:nvCxnSpPr>
        <p:spPr>
          <a:xfrm flipH="1">
            <a:off x="8121392" y="6669360"/>
            <a:ext cx="720000" cy="0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25F89D2-6462-0565-CCA2-1A6394B41494}"/>
              </a:ext>
            </a:extLst>
          </p:cNvPr>
          <p:cNvGrpSpPr/>
          <p:nvPr/>
        </p:nvGrpSpPr>
        <p:grpSpPr>
          <a:xfrm>
            <a:off x="704608" y="4279048"/>
            <a:ext cx="6768672" cy="2390312"/>
            <a:chOff x="1712680" y="4279048"/>
            <a:chExt cx="6768672" cy="239031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F1E910C-7FB8-D960-037B-A2DAB6092F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A82922B-B041-1F38-48C5-92D4BFE278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12680" y="6669360"/>
              <a:ext cx="6768672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FA60E46-BE67-7434-C4E1-7C4FCC163B9E}"/>
                </a:ext>
              </a:extLst>
            </p:cNvPr>
            <p:cNvSpPr/>
            <p:nvPr/>
          </p:nvSpPr>
          <p:spPr>
            <a:xfrm>
              <a:off x="1928664" y="4279048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871CC96B-A168-9DE0-9590-5CCF05A076AB}"/>
              </a:ext>
            </a:extLst>
          </p:cNvPr>
          <p:cNvSpPr/>
          <p:nvPr/>
        </p:nvSpPr>
        <p:spPr>
          <a:xfrm>
            <a:off x="1208785" y="3969200"/>
            <a:ext cx="3456263" cy="1259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51EB07-C9EF-B37A-DD5E-B9C78AD0E64D}"/>
              </a:ext>
            </a:extLst>
          </p:cNvPr>
          <p:cNvSpPr txBox="1"/>
          <p:nvPr/>
        </p:nvSpPr>
        <p:spPr>
          <a:xfrm>
            <a:off x="2659746" y="4356682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L2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F1DD641-881D-BA66-E96D-E7F3D0DB5AE0}"/>
              </a:ext>
            </a:extLst>
          </p:cNvPr>
          <p:cNvGrpSpPr/>
          <p:nvPr/>
        </p:nvGrpSpPr>
        <p:grpSpPr>
          <a:xfrm>
            <a:off x="6321232" y="4307989"/>
            <a:ext cx="720000" cy="2361371"/>
            <a:chOff x="5313080" y="4307989"/>
            <a:chExt cx="720000" cy="236137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996FF42-C113-8CFB-324D-C3DA0B6287FD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0665AA6-7338-9FDE-B80D-108B6F5CB7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3080" y="6669360"/>
              <a:ext cx="72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E69AFCB-8A8A-2D88-7642-D01F4FE38E18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994F8C2-DFDB-2D38-4965-C7E7B163C0C5}"/>
              </a:ext>
            </a:extLst>
          </p:cNvPr>
          <p:cNvGrpSpPr/>
          <p:nvPr/>
        </p:nvGrpSpPr>
        <p:grpSpPr>
          <a:xfrm>
            <a:off x="4880992" y="4307989"/>
            <a:ext cx="720000" cy="2361371"/>
            <a:chOff x="5313080" y="4307989"/>
            <a:chExt cx="720000" cy="236137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AFD78C8-EEAB-55A1-2165-970714986448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D286C87-A117-FBD9-DC25-4EB93CD00F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3080" y="6669360"/>
              <a:ext cx="72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F4DF89B-7CB8-6C72-B716-D4BF9B19A8E5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11A1D923-3C7B-C0FA-E189-9FC7BDDE143A}"/>
              </a:ext>
            </a:extLst>
          </p:cNvPr>
          <p:cNvSpPr/>
          <p:nvPr/>
        </p:nvSpPr>
        <p:spPr>
          <a:xfrm>
            <a:off x="5295048" y="3969203"/>
            <a:ext cx="1242128" cy="1259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03EB5CB-57FA-D7DF-3C11-4E62EC5C6366}"/>
              </a:ext>
            </a:extLst>
          </p:cNvPr>
          <p:cNvSpPr txBox="1"/>
          <p:nvPr/>
        </p:nvSpPr>
        <p:spPr>
          <a:xfrm>
            <a:off x="5310558" y="4327817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Services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FE8AB19-8B61-88DD-31C3-9A5917DA26C6}"/>
              </a:ext>
            </a:extLst>
          </p:cNvPr>
          <p:cNvSpPr/>
          <p:nvPr/>
        </p:nvSpPr>
        <p:spPr>
          <a:xfrm>
            <a:off x="8211272" y="4365104"/>
            <a:ext cx="540000" cy="540000"/>
          </a:xfrm>
          <a:prstGeom prst="ellipse">
            <a:avLst/>
          </a:prstGeom>
          <a:solidFill>
            <a:schemeClr val="tx2"/>
          </a:solidFill>
          <a:ln w="1270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4398B7-4952-CC6D-A951-EF7B5027449D}"/>
              </a:ext>
            </a:extLst>
          </p:cNvPr>
          <p:cNvGrpSpPr/>
          <p:nvPr/>
        </p:nvGrpSpPr>
        <p:grpSpPr>
          <a:xfrm>
            <a:off x="4377016" y="4307989"/>
            <a:ext cx="720000" cy="2361371"/>
            <a:chOff x="5313080" y="4307989"/>
            <a:chExt cx="720000" cy="236137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5E9F18E-892A-F03A-0BBD-584DEB056151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CBB5B87-3009-3EB2-9FC9-5D29F9392A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3080" y="6669360"/>
              <a:ext cx="72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6161A93-AE7D-E02B-6441-6591868A9B77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6327263-C51F-15C9-4F32-928ED33D0274}"/>
              </a:ext>
            </a:extLst>
          </p:cNvPr>
          <p:cNvCxnSpPr>
            <a:cxnSpLocks/>
          </p:cNvCxnSpPr>
          <p:nvPr/>
        </p:nvCxnSpPr>
        <p:spPr>
          <a:xfrm>
            <a:off x="4557018" y="4221088"/>
            <a:ext cx="359994" cy="0"/>
          </a:xfrm>
          <a:prstGeom prst="straightConnector1">
            <a:avLst/>
          </a:prstGeom>
          <a:ln w="3810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020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337EE-74FC-3785-DDE8-B7C636BC0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Integrating, testing and shipping [HS </a:t>
            </a:r>
            <a:r>
              <a:rPr lang="en-US" sz="2800" dirty="0">
                <a:sym typeface="Wingdings" panose="05000000000000000000" pitchFamily="2" charset="2"/>
              </a:rPr>
              <a:t> layer] (2)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2DC03-4D1F-769A-4929-138DFB8CB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925" y="943744"/>
            <a:ext cx="9163050" cy="2485256"/>
          </a:xfrm>
        </p:spPr>
        <p:txBody>
          <a:bodyPr/>
          <a:lstStyle/>
          <a:p>
            <a:r>
              <a:rPr lang="en-US" dirty="0"/>
              <a:t>Option 1</a:t>
            </a:r>
          </a:p>
          <a:p>
            <a:pPr lvl="1"/>
            <a:r>
              <a:rPr lang="en-US" dirty="0"/>
              <a:t>Drop the thermal cycling on the full L2 and slide over the detector a dry box and do the testing</a:t>
            </a:r>
          </a:p>
          <a:p>
            <a:pPr lvl="1"/>
            <a:r>
              <a:rPr lang="en-US" dirty="0"/>
              <a:t>Thermal cycling is done on the HS assembly only.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64653-959A-4FF6-3E97-883D99485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3A517-7325-449A-942F-622D6F9A41B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BB3408BD-B9D1-F949-C2A7-E9A10C3AD148}"/>
              </a:ext>
            </a:extLst>
          </p:cNvPr>
          <p:cNvSpPr/>
          <p:nvPr/>
        </p:nvSpPr>
        <p:spPr>
          <a:xfrm>
            <a:off x="7851272" y="3969200"/>
            <a:ext cx="1260000" cy="1260000"/>
          </a:xfrm>
          <a:prstGeom prst="arc">
            <a:avLst>
              <a:gd name="adj1" fmla="val 5472176"/>
              <a:gd name="adj2" fmla="val 16326783"/>
            </a:avLst>
          </a:prstGeom>
          <a:solidFill>
            <a:schemeClr val="bg1"/>
          </a:solidFill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EC406606-689B-589E-5EFE-8444FB18DAEA}"/>
              </a:ext>
            </a:extLst>
          </p:cNvPr>
          <p:cNvSpPr/>
          <p:nvPr/>
        </p:nvSpPr>
        <p:spPr>
          <a:xfrm flipH="1">
            <a:off x="7851272" y="3969200"/>
            <a:ext cx="1260000" cy="1260000"/>
          </a:xfrm>
          <a:prstGeom prst="arc">
            <a:avLst>
              <a:gd name="adj1" fmla="val 5472176"/>
              <a:gd name="adj2" fmla="val 16326783"/>
            </a:avLst>
          </a:prstGeom>
          <a:solidFill>
            <a:schemeClr val="bg1"/>
          </a:solidFill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2B97A98-22CF-D153-E2E5-DDB77C2A2974}"/>
              </a:ext>
            </a:extLst>
          </p:cNvPr>
          <p:cNvCxnSpPr>
            <a:cxnSpLocks/>
          </p:cNvCxnSpPr>
          <p:nvPr/>
        </p:nvCxnSpPr>
        <p:spPr>
          <a:xfrm>
            <a:off x="8481272" y="4509120"/>
            <a:ext cx="120" cy="2160240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BC1282D-EBAD-BD55-875F-2507F5165E11}"/>
              </a:ext>
            </a:extLst>
          </p:cNvPr>
          <p:cNvCxnSpPr>
            <a:cxnSpLocks/>
          </p:cNvCxnSpPr>
          <p:nvPr/>
        </p:nvCxnSpPr>
        <p:spPr>
          <a:xfrm flipH="1">
            <a:off x="8121392" y="6669360"/>
            <a:ext cx="720000" cy="0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25F89D2-6462-0565-CCA2-1A6394B41494}"/>
              </a:ext>
            </a:extLst>
          </p:cNvPr>
          <p:cNvGrpSpPr/>
          <p:nvPr/>
        </p:nvGrpSpPr>
        <p:grpSpPr>
          <a:xfrm>
            <a:off x="128464" y="4279048"/>
            <a:ext cx="7344816" cy="2390276"/>
            <a:chOff x="1136622" y="4279048"/>
            <a:chExt cx="7344730" cy="239031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F1E910C-7FB8-D960-037B-A2DAB6092F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A82922B-B041-1F38-48C5-92D4BFE278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6622" y="6669360"/>
              <a:ext cx="734473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FA60E46-BE67-7434-C4E1-7C4FCC163B9E}"/>
                </a:ext>
              </a:extLst>
            </p:cNvPr>
            <p:cNvSpPr/>
            <p:nvPr/>
          </p:nvSpPr>
          <p:spPr>
            <a:xfrm>
              <a:off x="1928664" y="4279048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871CC96B-A168-9DE0-9590-5CCF05A076AB}"/>
              </a:ext>
            </a:extLst>
          </p:cNvPr>
          <p:cNvSpPr/>
          <p:nvPr/>
        </p:nvSpPr>
        <p:spPr>
          <a:xfrm>
            <a:off x="1208785" y="3969200"/>
            <a:ext cx="3456263" cy="1259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51EB07-C9EF-B37A-DD5E-B9C78AD0E64D}"/>
              </a:ext>
            </a:extLst>
          </p:cNvPr>
          <p:cNvSpPr txBox="1"/>
          <p:nvPr/>
        </p:nvSpPr>
        <p:spPr>
          <a:xfrm>
            <a:off x="2659746" y="4356682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L2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F1DD641-881D-BA66-E96D-E7F3D0DB5AE0}"/>
              </a:ext>
            </a:extLst>
          </p:cNvPr>
          <p:cNvGrpSpPr/>
          <p:nvPr/>
        </p:nvGrpSpPr>
        <p:grpSpPr>
          <a:xfrm>
            <a:off x="6321232" y="4307989"/>
            <a:ext cx="720000" cy="2361371"/>
            <a:chOff x="5313080" y="4307989"/>
            <a:chExt cx="720000" cy="236137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996FF42-C113-8CFB-324D-C3DA0B6287FD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0665AA6-7338-9FDE-B80D-108B6F5CB7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3080" y="6669360"/>
              <a:ext cx="72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E69AFCB-8A8A-2D88-7642-D01F4FE38E18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994F8C2-DFDB-2D38-4965-C7E7B163C0C5}"/>
              </a:ext>
            </a:extLst>
          </p:cNvPr>
          <p:cNvGrpSpPr/>
          <p:nvPr/>
        </p:nvGrpSpPr>
        <p:grpSpPr>
          <a:xfrm>
            <a:off x="4880992" y="4307989"/>
            <a:ext cx="720000" cy="2361371"/>
            <a:chOff x="5313080" y="4307989"/>
            <a:chExt cx="720000" cy="236137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AFD78C8-EEAB-55A1-2165-970714986448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D286C87-A117-FBD9-DC25-4EB93CD00F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3080" y="6669360"/>
              <a:ext cx="72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F4DF89B-7CB8-6C72-B716-D4BF9B19A8E5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11A1D923-3C7B-C0FA-E189-9FC7BDDE143A}"/>
              </a:ext>
            </a:extLst>
          </p:cNvPr>
          <p:cNvSpPr/>
          <p:nvPr/>
        </p:nvSpPr>
        <p:spPr>
          <a:xfrm>
            <a:off x="5295048" y="3969203"/>
            <a:ext cx="1242128" cy="1259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03EB5CB-57FA-D7DF-3C11-4E62EC5C6366}"/>
              </a:ext>
            </a:extLst>
          </p:cNvPr>
          <p:cNvSpPr txBox="1"/>
          <p:nvPr/>
        </p:nvSpPr>
        <p:spPr>
          <a:xfrm>
            <a:off x="5310558" y="4327817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Services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FE8AB19-8B61-88DD-31C3-9A5917DA26C6}"/>
              </a:ext>
            </a:extLst>
          </p:cNvPr>
          <p:cNvSpPr/>
          <p:nvPr/>
        </p:nvSpPr>
        <p:spPr>
          <a:xfrm>
            <a:off x="8211272" y="4365104"/>
            <a:ext cx="540000" cy="540000"/>
          </a:xfrm>
          <a:prstGeom prst="ellipse">
            <a:avLst/>
          </a:prstGeom>
          <a:solidFill>
            <a:schemeClr val="tx2"/>
          </a:solidFill>
          <a:ln w="1270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4398B7-4952-CC6D-A951-EF7B5027449D}"/>
              </a:ext>
            </a:extLst>
          </p:cNvPr>
          <p:cNvGrpSpPr/>
          <p:nvPr/>
        </p:nvGrpSpPr>
        <p:grpSpPr>
          <a:xfrm>
            <a:off x="4377016" y="4307989"/>
            <a:ext cx="720000" cy="2361371"/>
            <a:chOff x="5313080" y="4307989"/>
            <a:chExt cx="720000" cy="236137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5E9F18E-892A-F03A-0BBD-584DEB056151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CBB5B87-3009-3EB2-9FC9-5D29F9392A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3080" y="6669360"/>
              <a:ext cx="72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6161A93-AE7D-E02B-6441-6591868A9B77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6327263-C51F-15C9-4F32-928ED33D0274}"/>
              </a:ext>
            </a:extLst>
          </p:cNvPr>
          <p:cNvCxnSpPr>
            <a:cxnSpLocks/>
          </p:cNvCxnSpPr>
          <p:nvPr/>
        </p:nvCxnSpPr>
        <p:spPr>
          <a:xfrm>
            <a:off x="4557018" y="4221088"/>
            <a:ext cx="359994" cy="0"/>
          </a:xfrm>
          <a:prstGeom prst="straightConnector1">
            <a:avLst/>
          </a:prstGeom>
          <a:ln w="3810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1B464FF-3E32-0611-3EF3-CBC7DBC12B3E}"/>
              </a:ext>
            </a:extLst>
          </p:cNvPr>
          <p:cNvCxnSpPr>
            <a:cxnSpLocks/>
          </p:cNvCxnSpPr>
          <p:nvPr/>
        </p:nvCxnSpPr>
        <p:spPr>
          <a:xfrm flipH="1">
            <a:off x="245809" y="3429000"/>
            <a:ext cx="0" cy="327660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275E8C2-9226-8620-382A-92521B116100}"/>
              </a:ext>
            </a:extLst>
          </p:cNvPr>
          <p:cNvCxnSpPr>
            <a:cxnSpLocks/>
          </p:cNvCxnSpPr>
          <p:nvPr/>
        </p:nvCxnSpPr>
        <p:spPr>
          <a:xfrm>
            <a:off x="245809" y="3429000"/>
            <a:ext cx="5895702" cy="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357D1FC-4AE2-DFBB-2DA4-D5C57662724B}"/>
              </a:ext>
            </a:extLst>
          </p:cNvPr>
          <p:cNvCxnSpPr>
            <a:cxnSpLocks/>
          </p:cNvCxnSpPr>
          <p:nvPr/>
        </p:nvCxnSpPr>
        <p:spPr>
          <a:xfrm>
            <a:off x="4737016" y="3212976"/>
            <a:ext cx="1080080" cy="0"/>
          </a:xfrm>
          <a:prstGeom prst="straightConnector1">
            <a:avLst/>
          </a:prstGeom>
          <a:ln w="38100">
            <a:solidFill>
              <a:srgbClr val="0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607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337EE-74FC-3785-DDE8-B7C636BC0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Integrating, testing and shipping [HS </a:t>
            </a:r>
            <a:r>
              <a:rPr lang="en-US" sz="2800" dirty="0">
                <a:sym typeface="Wingdings" panose="05000000000000000000" pitchFamily="2" charset="2"/>
              </a:rPr>
              <a:t> layer] (2)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2DC03-4D1F-769A-4929-138DFB8CB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925" y="943744"/>
            <a:ext cx="9163050" cy="2485256"/>
          </a:xfrm>
        </p:spPr>
        <p:txBody>
          <a:bodyPr/>
          <a:lstStyle/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Option 1</a:t>
            </a:r>
          </a:p>
          <a:p>
            <a:pPr lvl="1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Drop the thermal cycling on the full L2 and slide over the detector a dry box and do the testing</a:t>
            </a:r>
          </a:p>
          <a:p>
            <a:r>
              <a:rPr lang="en-US" sz="1800" dirty="0"/>
              <a:t>Option 2</a:t>
            </a:r>
          </a:p>
          <a:p>
            <a:pPr lvl="1"/>
            <a:r>
              <a:rPr lang="en-US" sz="1800" dirty="0"/>
              <a:t>Thermal cycling is done on the Full Shell too. The detector can be jacked-up via spring loaded wheels and the entire layer is moved to the climate chamber for cycling and testing carrying the bottom panel of the integration tool</a:t>
            </a:r>
          </a:p>
          <a:p>
            <a:pPr lvl="1"/>
            <a:endParaRPr lang="en-US" sz="18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25F89D2-6462-0565-CCA2-1A6394B41494}"/>
              </a:ext>
            </a:extLst>
          </p:cNvPr>
          <p:cNvGrpSpPr/>
          <p:nvPr/>
        </p:nvGrpSpPr>
        <p:grpSpPr>
          <a:xfrm>
            <a:off x="776535" y="3882864"/>
            <a:ext cx="6336705" cy="2390276"/>
            <a:chOff x="1784686" y="4279048"/>
            <a:chExt cx="6336631" cy="239031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F1E910C-7FB8-D960-037B-A2DAB6092F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A82922B-B041-1F38-48C5-92D4BFE278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84686" y="6669360"/>
              <a:ext cx="6336631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FA60E46-BE67-7434-C4E1-7C4FCC163B9E}"/>
                </a:ext>
              </a:extLst>
            </p:cNvPr>
            <p:cNvSpPr/>
            <p:nvPr/>
          </p:nvSpPr>
          <p:spPr>
            <a:xfrm>
              <a:off x="1928664" y="4279048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871CC96B-A168-9DE0-9590-5CCF05A076AB}"/>
              </a:ext>
            </a:extLst>
          </p:cNvPr>
          <p:cNvSpPr/>
          <p:nvPr/>
        </p:nvSpPr>
        <p:spPr>
          <a:xfrm>
            <a:off x="1208785" y="3573016"/>
            <a:ext cx="3456263" cy="1259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51EB07-C9EF-B37A-DD5E-B9C78AD0E64D}"/>
              </a:ext>
            </a:extLst>
          </p:cNvPr>
          <p:cNvSpPr txBox="1"/>
          <p:nvPr/>
        </p:nvSpPr>
        <p:spPr>
          <a:xfrm>
            <a:off x="2659746" y="3960498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L2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F1DD641-881D-BA66-E96D-E7F3D0DB5AE0}"/>
              </a:ext>
            </a:extLst>
          </p:cNvPr>
          <p:cNvGrpSpPr/>
          <p:nvPr/>
        </p:nvGrpSpPr>
        <p:grpSpPr>
          <a:xfrm>
            <a:off x="6321232" y="3911805"/>
            <a:ext cx="720000" cy="2361371"/>
            <a:chOff x="5313080" y="4307989"/>
            <a:chExt cx="720000" cy="236137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996FF42-C113-8CFB-324D-C3DA0B6287FD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0665AA6-7338-9FDE-B80D-108B6F5CB7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3080" y="6669360"/>
              <a:ext cx="72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E69AFCB-8A8A-2D88-7642-D01F4FE38E18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994F8C2-DFDB-2D38-4965-C7E7B163C0C5}"/>
              </a:ext>
            </a:extLst>
          </p:cNvPr>
          <p:cNvGrpSpPr/>
          <p:nvPr/>
        </p:nvGrpSpPr>
        <p:grpSpPr>
          <a:xfrm>
            <a:off x="4880992" y="3911805"/>
            <a:ext cx="720000" cy="2361371"/>
            <a:chOff x="5313080" y="4307989"/>
            <a:chExt cx="720000" cy="236137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AFD78C8-EEAB-55A1-2165-970714986448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D286C87-A117-FBD9-DC25-4EB93CD00F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3080" y="6669360"/>
              <a:ext cx="72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F4DF89B-7CB8-6C72-B716-D4BF9B19A8E5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11A1D923-3C7B-C0FA-E189-9FC7BDDE143A}"/>
              </a:ext>
            </a:extLst>
          </p:cNvPr>
          <p:cNvSpPr/>
          <p:nvPr/>
        </p:nvSpPr>
        <p:spPr>
          <a:xfrm>
            <a:off x="5295048" y="3573019"/>
            <a:ext cx="1242128" cy="1259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03EB5CB-57FA-D7DF-3C11-4E62EC5C6366}"/>
              </a:ext>
            </a:extLst>
          </p:cNvPr>
          <p:cNvSpPr txBox="1"/>
          <p:nvPr/>
        </p:nvSpPr>
        <p:spPr>
          <a:xfrm>
            <a:off x="5310558" y="3931633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Services</a:t>
            </a:r>
            <a:endParaRPr lang="en-US" sz="1800" dirty="0">
              <a:solidFill>
                <a:srgbClr val="000000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5BD2926-5B7A-A2FA-AF5D-28249E1A85D5}"/>
              </a:ext>
            </a:extLst>
          </p:cNvPr>
          <p:cNvGrpSpPr/>
          <p:nvPr/>
        </p:nvGrpSpPr>
        <p:grpSpPr>
          <a:xfrm>
            <a:off x="8283320" y="3573016"/>
            <a:ext cx="1260000" cy="2700160"/>
            <a:chOff x="7851272" y="3573016"/>
            <a:chExt cx="1260000" cy="2700160"/>
          </a:xfrm>
        </p:grpSpPr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BB3408BD-B9D1-F949-C2A7-E9A10C3AD148}"/>
                </a:ext>
              </a:extLst>
            </p:cNvPr>
            <p:cNvSpPr/>
            <p:nvPr/>
          </p:nvSpPr>
          <p:spPr>
            <a:xfrm>
              <a:off x="7851272" y="3573016"/>
              <a:ext cx="1260000" cy="1260000"/>
            </a:xfrm>
            <a:prstGeom prst="arc">
              <a:avLst>
                <a:gd name="adj1" fmla="val 5472176"/>
                <a:gd name="adj2" fmla="val 16326783"/>
              </a:avLst>
            </a:prstGeom>
            <a:solidFill>
              <a:schemeClr val="bg1"/>
            </a:solidFill>
            <a:ln w="1905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Arc 40">
              <a:extLst>
                <a:ext uri="{FF2B5EF4-FFF2-40B4-BE49-F238E27FC236}">
                  <a16:creationId xmlns:a16="http://schemas.microsoft.com/office/drawing/2014/main" id="{EC406606-689B-589E-5EFE-8444FB18DAEA}"/>
                </a:ext>
              </a:extLst>
            </p:cNvPr>
            <p:cNvSpPr/>
            <p:nvPr/>
          </p:nvSpPr>
          <p:spPr>
            <a:xfrm flipH="1">
              <a:off x="7851272" y="3573016"/>
              <a:ext cx="1260000" cy="1260000"/>
            </a:xfrm>
            <a:prstGeom prst="arc">
              <a:avLst>
                <a:gd name="adj1" fmla="val 5472176"/>
                <a:gd name="adj2" fmla="val 16326783"/>
              </a:avLst>
            </a:prstGeom>
            <a:solidFill>
              <a:schemeClr val="bg1"/>
            </a:solidFill>
            <a:ln w="1905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2B97A98-22CF-D153-E2E5-DDB77C2A2974}"/>
                </a:ext>
              </a:extLst>
            </p:cNvPr>
            <p:cNvCxnSpPr>
              <a:cxnSpLocks/>
            </p:cNvCxnSpPr>
            <p:nvPr/>
          </p:nvCxnSpPr>
          <p:spPr>
            <a:xfrm>
              <a:off x="8481272" y="4112936"/>
              <a:ext cx="120" cy="216024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BC1282D-EBAD-BD55-875F-2507F5165E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51272" y="6273140"/>
              <a:ext cx="126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FE8AB19-8B61-88DD-31C3-9A5917DA26C6}"/>
                </a:ext>
              </a:extLst>
            </p:cNvPr>
            <p:cNvSpPr/>
            <p:nvPr/>
          </p:nvSpPr>
          <p:spPr>
            <a:xfrm>
              <a:off x="8211272" y="3968920"/>
              <a:ext cx="540000" cy="540000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4398B7-4952-CC6D-A951-EF7B5027449D}"/>
              </a:ext>
            </a:extLst>
          </p:cNvPr>
          <p:cNvGrpSpPr/>
          <p:nvPr/>
        </p:nvGrpSpPr>
        <p:grpSpPr>
          <a:xfrm>
            <a:off x="4377016" y="3911805"/>
            <a:ext cx="720000" cy="2361371"/>
            <a:chOff x="5313080" y="4307989"/>
            <a:chExt cx="720000" cy="236137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5E9F18E-892A-F03A-0BBD-584DEB056151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CBB5B87-3009-3EB2-9FC9-5D29F9392A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3080" y="6669360"/>
              <a:ext cx="72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6161A93-AE7D-E02B-6441-6591868A9B77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6327263-C51F-15C9-4F32-928ED33D0274}"/>
              </a:ext>
            </a:extLst>
          </p:cNvPr>
          <p:cNvCxnSpPr>
            <a:cxnSpLocks/>
          </p:cNvCxnSpPr>
          <p:nvPr/>
        </p:nvCxnSpPr>
        <p:spPr>
          <a:xfrm>
            <a:off x="4557018" y="3824904"/>
            <a:ext cx="359994" cy="0"/>
          </a:xfrm>
          <a:prstGeom prst="straightConnector1">
            <a:avLst/>
          </a:prstGeom>
          <a:ln w="3810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357D1FC-4AE2-DFBB-2DA4-D5C57662724B}"/>
              </a:ext>
            </a:extLst>
          </p:cNvPr>
          <p:cNvCxnSpPr>
            <a:cxnSpLocks/>
          </p:cNvCxnSpPr>
          <p:nvPr/>
        </p:nvCxnSpPr>
        <p:spPr>
          <a:xfrm flipV="1">
            <a:off x="740340" y="5023364"/>
            <a:ext cx="0" cy="864096"/>
          </a:xfrm>
          <a:prstGeom prst="straightConnector1">
            <a:avLst/>
          </a:prstGeom>
          <a:ln w="38100">
            <a:solidFill>
              <a:srgbClr val="0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2AF68F7-F7EC-AA8D-3A64-203DD757893C}"/>
              </a:ext>
            </a:extLst>
          </p:cNvPr>
          <p:cNvCxnSpPr>
            <a:cxnSpLocks/>
          </p:cNvCxnSpPr>
          <p:nvPr/>
        </p:nvCxnSpPr>
        <p:spPr>
          <a:xfrm flipH="1">
            <a:off x="7113240" y="6669360"/>
            <a:ext cx="2715068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9DA0814-CC6E-E3AD-6024-0592FB6AA8E8}"/>
              </a:ext>
            </a:extLst>
          </p:cNvPr>
          <p:cNvCxnSpPr>
            <a:cxnSpLocks/>
          </p:cNvCxnSpPr>
          <p:nvPr/>
        </p:nvCxnSpPr>
        <p:spPr>
          <a:xfrm flipH="1">
            <a:off x="56456" y="6669360"/>
            <a:ext cx="648072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ECDCDEF-6D86-48EB-39A5-1B2FAA7CB9D1}"/>
              </a:ext>
            </a:extLst>
          </p:cNvPr>
          <p:cNvCxnSpPr>
            <a:cxnSpLocks/>
          </p:cNvCxnSpPr>
          <p:nvPr/>
        </p:nvCxnSpPr>
        <p:spPr>
          <a:xfrm flipV="1">
            <a:off x="7113240" y="5013176"/>
            <a:ext cx="0" cy="864096"/>
          </a:xfrm>
          <a:prstGeom prst="straightConnector1">
            <a:avLst/>
          </a:prstGeom>
          <a:ln w="38100">
            <a:solidFill>
              <a:srgbClr val="0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EA556A7-93DE-7A30-2789-46E43FCBC350}"/>
              </a:ext>
            </a:extLst>
          </p:cNvPr>
          <p:cNvGrpSpPr/>
          <p:nvPr/>
        </p:nvGrpSpPr>
        <p:grpSpPr>
          <a:xfrm>
            <a:off x="416458" y="6021260"/>
            <a:ext cx="503820" cy="611841"/>
            <a:chOff x="416458" y="6021260"/>
            <a:chExt cx="503820" cy="61184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67770F-09AE-0905-0F35-C796A8132734}"/>
                </a:ext>
              </a:extLst>
            </p:cNvPr>
            <p:cNvSpPr/>
            <p:nvPr/>
          </p:nvSpPr>
          <p:spPr>
            <a:xfrm>
              <a:off x="416458" y="6021260"/>
              <a:ext cx="503820" cy="21604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solidFill>
                <a:schemeClr val="bg2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9F6F557-5348-9254-1E07-A2E24F1D4928}"/>
                </a:ext>
              </a:extLst>
            </p:cNvPr>
            <p:cNvSpPr/>
            <p:nvPr/>
          </p:nvSpPr>
          <p:spPr>
            <a:xfrm rot="16200000">
              <a:off x="331745" y="6381101"/>
              <a:ext cx="396000" cy="108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761CE4D-6FF3-3668-63AF-1CD4C3250FC5}"/>
              </a:ext>
            </a:extLst>
          </p:cNvPr>
          <p:cNvGrpSpPr/>
          <p:nvPr/>
        </p:nvGrpSpPr>
        <p:grpSpPr>
          <a:xfrm flipH="1">
            <a:off x="6897452" y="6021288"/>
            <a:ext cx="503820" cy="611841"/>
            <a:chOff x="416458" y="6021260"/>
            <a:chExt cx="503820" cy="611841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57A7CED-EF12-D17D-1DF8-9D4E351688EA}"/>
                </a:ext>
              </a:extLst>
            </p:cNvPr>
            <p:cNvSpPr/>
            <p:nvPr/>
          </p:nvSpPr>
          <p:spPr>
            <a:xfrm>
              <a:off x="416458" y="6021260"/>
              <a:ext cx="503820" cy="21604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solidFill>
                <a:schemeClr val="bg2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1F6C028-56F2-4D0B-1DEC-5B73729567B8}"/>
                </a:ext>
              </a:extLst>
            </p:cNvPr>
            <p:cNvSpPr/>
            <p:nvPr/>
          </p:nvSpPr>
          <p:spPr>
            <a:xfrm rot="16200000">
              <a:off x="331745" y="6381101"/>
              <a:ext cx="396000" cy="108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D782F4F-C6ED-56E5-7027-2E794F955A84}"/>
              </a:ext>
            </a:extLst>
          </p:cNvPr>
          <p:cNvGrpSpPr/>
          <p:nvPr/>
        </p:nvGrpSpPr>
        <p:grpSpPr>
          <a:xfrm flipH="1">
            <a:off x="9392379" y="6021288"/>
            <a:ext cx="503820" cy="611841"/>
            <a:chOff x="416458" y="6021260"/>
            <a:chExt cx="503820" cy="611841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8D268214-B14B-6E76-47E6-DD5C3AF503D7}"/>
                </a:ext>
              </a:extLst>
            </p:cNvPr>
            <p:cNvSpPr/>
            <p:nvPr/>
          </p:nvSpPr>
          <p:spPr>
            <a:xfrm>
              <a:off x="416458" y="6021260"/>
              <a:ext cx="503820" cy="21604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solidFill>
                <a:schemeClr val="bg2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745543E-87B9-75AE-2B95-AC6D19BB3864}"/>
                </a:ext>
              </a:extLst>
            </p:cNvPr>
            <p:cNvSpPr/>
            <p:nvPr/>
          </p:nvSpPr>
          <p:spPr>
            <a:xfrm rot="16200000">
              <a:off x="331745" y="6381101"/>
              <a:ext cx="396000" cy="108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804951C-0B70-4C9D-CBAC-1D011C091B8E}"/>
              </a:ext>
            </a:extLst>
          </p:cNvPr>
          <p:cNvGrpSpPr/>
          <p:nvPr/>
        </p:nvGrpSpPr>
        <p:grpSpPr>
          <a:xfrm>
            <a:off x="8064794" y="6021288"/>
            <a:ext cx="503820" cy="611841"/>
            <a:chOff x="416458" y="6021260"/>
            <a:chExt cx="503820" cy="611841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6D6A223-2216-241E-FC3B-120BDFB73B33}"/>
                </a:ext>
              </a:extLst>
            </p:cNvPr>
            <p:cNvSpPr/>
            <p:nvPr/>
          </p:nvSpPr>
          <p:spPr>
            <a:xfrm>
              <a:off x="416458" y="6021260"/>
              <a:ext cx="503820" cy="21604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solidFill>
                <a:schemeClr val="bg2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35B7727E-BD6F-D4A8-A322-18F8760AC44C}"/>
                </a:ext>
              </a:extLst>
            </p:cNvPr>
            <p:cNvSpPr/>
            <p:nvPr/>
          </p:nvSpPr>
          <p:spPr>
            <a:xfrm rot="16200000">
              <a:off x="331745" y="6381101"/>
              <a:ext cx="396000" cy="108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3FECB34-311A-DC1E-AD1A-1453EF5DE63F}"/>
              </a:ext>
            </a:extLst>
          </p:cNvPr>
          <p:cNvCxnSpPr>
            <a:cxnSpLocks/>
          </p:cNvCxnSpPr>
          <p:nvPr/>
        </p:nvCxnSpPr>
        <p:spPr>
          <a:xfrm flipH="1">
            <a:off x="740340" y="6669360"/>
            <a:ext cx="6336705" cy="0"/>
          </a:xfrm>
          <a:prstGeom prst="line">
            <a:avLst/>
          </a:prstGeom>
          <a:ln w="88900">
            <a:solidFill>
              <a:schemeClr val="bg1">
                <a:lumMod val="8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2397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>
            <a:extLst>
              <a:ext uri="{FF2B5EF4-FFF2-40B4-BE49-F238E27FC236}">
                <a16:creationId xmlns:a16="http://schemas.microsoft.com/office/drawing/2014/main" id="{18D28261-E73E-684B-ED3E-9EF35601BBCE}"/>
              </a:ext>
            </a:extLst>
          </p:cNvPr>
          <p:cNvSpPr/>
          <p:nvPr/>
        </p:nvSpPr>
        <p:spPr>
          <a:xfrm>
            <a:off x="7473272" y="3610181"/>
            <a:ext cx="2016000" cy="2016221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91BF81A-7CFE-8A24-E3FF-56ED2A7A3763}"/>
              </a:ext>
            </a:extLst>
          </p:cNvPr>
          <p:cNvSpPr/>
          <p:nvPr/>
        </p:nvSpPr>
        <p:spPr>
          <a:xfrm>
            <a:off x="7625672" y="3762581"/>
            <a:ext cx="1692000" cy="1692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65DA25-B338-0C94-0624-F3548B386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Shipping configuration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28048-FCC5-E0B3-CBC8-C0177D4C7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22" y="1058415"/>
            <a:ext cx="9163050" cy="2262711"/>
          </a:xfrm>
        </p:spPr>
        <p:txBody>
          <a:bodyPr/>
          <a:lstStyle/>
          <a:p>
            <a:r>
              <a:rPr lang="en-US" sz="2000" dirty="0"/>
              <a:t>Regardless the testing paradigm for each full layer, at a certain point the detector should be configured for shipping</a:t>
            </a:r>
          </a:p>
          <a:p>
            <a:r>
              <a:rPr lang="en-US" sz="2000" dirty="0"/>
              <a:t>I would say that the detector should be supported in its </a:t>
            </a:r>
            <a:r>
              <a:rPr lang="en-US" sz="2000" i="1" dirty="0"/>
              <a:t>natural</a:t>
            </a:r>
            <a:r>
              <a:rPr lang="en-US" sz="2000" dirty="0"/>
              <a:t> configuration during the shipping. I.e. off its supports points to the rail system. This also reduce the workload in SR1.</a:t>
            </a:r>
          </a:p>
          <a:p>
            <a:r>
              <a:rPr lang="en-US" sz="2000" dirty="0"/>
              <a:t>So, in the clear room we should be going from this configuration to…</a:t>
            </a:r>
          </a:p>
          <a:p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950E3-3E2A-C999-9E96-FD5AB782F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3A517-7325-449A-942F-622D6F9A41BF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96FCFE0-8FB5-5AB0-0C72-CD0F51F37FA9}"/>
              </a:ext>
            </a:extLst>
          </p:cNvPr>
          <p:cNvGrpSpPr/>
          <p:nvPr/>
        </p:nvGrpSpPr>
        <p:grpSpPr>
          <a:xfrm>
            <a:off x="7851272" y="3969200"/>
            <a:ext cx="1260000" cy="1260000"/>
            <a:chOff x="7851272" y="3969200"/>
            <a:chExt cx="1260000" cy="1260000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CBB419C1-0767-E716-620E-7812E45E6B1A}"/>
                </a:ext>
              </a:extLst>
            </p:cNvPr>
            <p:cNvSpPr/>
            <p:nvPr/>
          </p:nvSpPr>
          <p:spPr>
            <a:xfrm>
              <a:off x="7851272" y="3969200"/>
              <a:ext cx="1260000" cy="1260000"/>
            </a:xfrm>
            <a:prstGeom prst="arc">
              <a:avLst>
                <a:gd name="adj1" fmla="val 5472176"/>
                <a:gd name="adj2" fmla="val 16326783"/>
              </a:avLst>
            </a:prstGeom>
            <a:solidFill>
              <a:schemeClr val="bg1"/>
            </a:solidFill>
            <a:ln w="1905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DAB15297-EC9C-0C78-D0DE-CBF08C60E30B}"/>
                </a:ext>
              </a:extLst>
            </p:cNvPr>
            <p:cNvSpPr/>
            <p:nvPr/>
          </p:nvSpPr>
          <p:spPr>
            <a:xfrm flipH="1">
              <a:off x="7851272" y="3969200"/>
              <a:ext cx="1260000" cy="1260000"/>
            </a:xfrm>
            <a:prstGeom prst="arc">
              <a:avLst>
                <a:gd name="adj1" fmla="val 5472176"/>
                <a:gd name="adj2" fmla="val 16326783"/>
              </a:avLst>
            </a:prstGeom>
            <a:solidFill>
              <a:schemeClr val="bg1"/>
            </a:solidFill>
            <a:ln w="1905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841DD-F273-A710-8703-5F4E95921261}"/>
              </a:ext>
            </a:extLst>
          </p:cNvPr>
          <p:cNvCxnSpPr>
            <a:cxnSpLocks/>
          </p:cNvCxnSpPr>
          <p:nvPr/>
        </p:nvCxnSpPr>
        <p:spPr>
          <a:xfrm>
            <a:off x="8481272" y="4509120"/>
            <a:ext cx="120" cy="2160240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0922410-9D58-69CD-5DDE-88C1264EF56F}"/>
              </a:ext>
            </a:extLst>
          </p:cNvPr>
          <p:cNvCxnSpPr>
            <a:cxnSpLocks/>
          </p:cNvCxnSpPr>
          <p:nvPr/>
        </p:nvCxnSpPr>
        <p:spPr>
          <a:xfrm flipH="1">
            <a:off x="8121392" y="6669360"/>
            <a:ext cx="720000" cy="0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1250879-B9CD-DE58-4149-A96AE1CB168D}"/>
              </a:ext>
            </a:extLst>
          </p:cNvPr>
          <p:cNvGrpSpPr/>
          <p:nvPr/>
        </p:nvGrpSpPr>
        <p:grpSpPr>
          <a:xfrm>
            <a:off x="704608" y="4279048"/>
            <a:ext cx="6768672" cy="2390312"/>
            <a:chOff x="1712680" y="4279048"/>
            <a:chExt cx="6768672" cy="2390312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D12ECDE-067C-DCB8-4D93-7D87F41DD7AC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87A19BB-9C40-BB0A-4AAD-B8420DF55A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12680" y="6669360"/>
              <a:ext cx="6768672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EEE3F13-192D-91FB-BCE0-04B2C9D95BA8}"/>
                </a:ext>
              </a:extLst>
            </p:cNvPr>
            <p:cNvSpPr/>
            <p:nvPr/>
          </p:nvSpPr>
          <p:spPr>
            <a:xfrm>
              <a:off x="1928664" y="4279048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BE0C084-EE68-952F-D517-32B1CEECEE79}"/>
              </a:ext>
            </a:extLst>
          </p:cNvPr>
          <p:cNvSpPr/>
          <p:nvPr/>
        </p:nvSpPr>
        <p:spPr>
          <a:xfrm>
            <a:off x="1208785" y="3573016"/>
            <a:ext cx="3456263" cy="201622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BE1F13-A463-DA4D-CB84-814CA0D07E19}"/>
              </a:ext>
            </a:extLst>
          </p:cNvPr>
          <p:cNvSpPr txBox="1"/>
          <p:nvPr/>
        </p:nvSpPr>
        <p:spPr>
          <a:xfrm>
            <a:off x="2659746" y="4356682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L4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8C6EA4E-C8FE-DF00-0B80-B77C5CEDCD3C}"/>
              </a:ext>
            </a:extLst>
          </p:cNvPr>
          <p:cNvGrpSpPr/>
          <p:nvPr/>
        </p:nvGrpSpPr>
        <p:grpSpPr>
          <a:xfrm>
            <a:off x="6321232" y="4307989"/>
            <a:ext cx="720000" cy="2361371"/>
            <a:chOff x="5313080" y="4307989"/>
            <a:chExt cx="720000" cy="236137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694E8B1-702D-21E9-6114-9D6A1CF99EDA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B892FA6-8533-E571-988D-82EF50DA93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3080" y="6669360"/>
              <a:ext cx="72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76A157E-84F1-5A8E-0996-997AF8F6F0D0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F155295-49B2-C6C1-AD37-BC7E459F4686}"/>
              </a:ext>
            </a:extLst>
          </p:cNvPr>
          <p:cNvGrpSpPr/>
          <p:nvPr/>
        </p:nvGrpSpPr>
        <p:grpSpPr>
          <a:xfrm>
            <a:off x="4880992" y="4307989"/>
            <a:ext cx="720000" cy="2361371"/>
            <a:chOff x="5313080" y="4307989"/>
            <a:chExt cx="720000" cy="236137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93A8A99-4C3D-CF08-3E2F-C59091E0D48A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9C76E22-2953-0F71-5B37-B48240214F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3080" y="6669360"/>
              <a:ext cx="72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482FF3F-7F16-C4D9-A685-143BAAFEE9C5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5128112F-12C7-621E-7BA4-F914D51D3E5B}"/>
              </a:ext>
            </a:extLst>
          </p:cNvPr>
          <p:cNvSpPr/>
          <p:nvPr/>
        </p:nvSpPr>
        <p:spPr>
          <a:xfrm>
            <a:off x="5295048" y="3969203"/>
            <a:ext cx="1242128" cy="1259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F67827-1256-0122-8E95-7AEB07D3C070}"/>
              </a:ext>
            </a:extLst>
          </p:cNvPr>
          <p:cNvSpPr txBox="1"/>
          <p:nvPr/>
        </p:nvSpPr>
        <p:spPr>
          <a:xfrm>
            <a:off x="5310558" y="4327817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Services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AB504FF-78DE-1019-7ED0-17ABF2278966}"/>
              </a:ext>
            </a:extLst>
          </p:cNvPr>
          <p:cNvSpPr/>
          <p:nvPr/>
        </p:nvSpPr>
        <p:spPr>
          <a:xfrm>
            <a:off x="8211272" y="4365104"/>
            <a:ext cx="540000" cy="540000"/>
          </a:xfrm>
          <a:prstGeom prst="ellipse">
            <a:avLst/>
          </a:prstGeom>
          <a:solidFill>
            <a:schemeClr val="tx2"/>
          </a:solidFill>
          <a:ln w="1270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0287F4A-7336-B644-6A73-B7005FC8763E}"/>
              </a:ext>
            </a:extLst>
          </p:cNvPr>
          <p:cNvGrpSpPr/>
          <p:nvPr/>
        </p:nvGrpSpPr>
        <p:grpSpPr>
          <a:xfrm>
            <a:off x="4377016" y="4307989"/>
            <a:ext cx="720000" cy="2361371"/>
            <a:chOff x="5313080" y="4307989"/>
            <a:chExt cx="720000" cy="2361371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FEDEC55-3EBD-6F8E-A0C0-0CFDD3702A7A}"/>
                </a:ext>
              </a:extLst>
            </p:cNvPr>
            <p:cNvCxnSpPr>
              <a:cxnSpLocks/>
            </p:cNvCxnSpPr>
            <p:nvPr/>
          </p:nvCxnSpPr>
          <p:spPr>
            <a:xfrm>
              <a:off x="5673080" y="4941168"/>
              <a:ext cx="0" cy="1728192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BB2C672-575B-95BB-9BAB-DC2B8DFC82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3080" y="6669360"/>
              <a:ext cx="72000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25F446-BB0B-006B-97C5-89E78C77476A}"/>
                </a:ext>
              </a:extLst>
            </p:cNvPr>
            <p:cNvSpPr/>
            <p:nvPr/>
          </p:nvSpPr>
          <p:spPr>
            <a:xfrm>
              <a:off x="5529070" y="4307989"/>
              <a:ext cx="288019" cy="662118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err="1"/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AB0AE41-BB80-648B-C3C7-F72369287221}"/>
              </a:ext>
            </a:extLst>
          </p:cNvPr>
          <p:cNvCxnSpPr>
            <a:cxnSpLocks/>
          </p:cNvCxnSpPr>
          <p:nvPr/>
        </p:nvCxnSpPr>
        <p:spPr>
          <a:xfrm>
            <a:off x="4557018" y="4221088"/>
            <a:ext cx="359994" cy="0"/>
          </a:xfrm>
          <a:prstGeom prst="straightConnector1">
            <a:avLst/>
          </a:prstGeom>
          <a:ln w="3810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926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>
            <a:extLst>
              <a:ext uri="{FF2B5EF4-FFF2-40B4-BE49-F238E27FC236}">
                <a16:creationId xmlns:a16="http://schemas.microsoft.com/office/drawing/2014/main" id="{18D28261-E73E-684B-ED3E-9EF35601BBCE}"/>
              </a:ext>
            </a:extLst>
          </p:cNvPr>
          <p:cNvSpPr/>
          <p:nvPr/>
        </p:nvSpPr>
        <p:spPr>
          <a:xfrm>
            <a:off x="7473272" y="3610181"/>
            <a:ext cx="2016000" cy="2016221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91BF81A-7CFE-8A24-E3FF-56ED2A7A3763}"/>
              </a:ext>
            </a:extLst>
          </p:cNvPr>
          <p:cNvSpPr/>
          <p:nvPr/>
        </p:nvSpPr>
        <p:spPr>
          <a:xfrm>
            <a:off x="7625672" y="3762581"/>
            <a:ext cx="1692000" cy="1692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65DA25-B338-0C94-0624-F3548B386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Shipping configuration –Load Transfer-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28048-FCC5-E0B3-CBC8-C0177D4C7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22" y="1058415"/>
            <a:ext cx="9163050" cy="2189401"/>
          </a:xfrm>
        </p:spPr>
        <p:txBody>
          <a:bodyPr/>
          <a:lstStyle/>
          <a:p>
            <a:r>
              <a:rPr lang="en-US" sz="2000" dirty="0"/>
              <a:t>… this one.</a:t>
            </a:r>
          </a:p>
          <a:p>
            <a:r>
              <a:rPr lang="en-US" sz="2000" dirty="0"/>
              <a:t>Sliders mounts and the rail system must be installed, and load must be transferred from the axial flange to the rails.</a:t>
            </a:r>
          </a:p>
          <a:p>
            <a:r>
              <a:rPr lang="en-US" sz="2000" dirty="0"/>
              <a:t>However, regardless the discussions I had with people here working on the integration, it is unclear how this can be safely done.</a:t>
            </a:r>
          </a:p>
          <a:p>
            <a:pPr lvl="1"/>
            <a:r>
              <a:rPr lang="en-US" sz="1800" dirty="0"/>
              <a:t>I think we should put some effort to baseline the process for the GM review.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950E3-3E2A-C999-9E96-FD5AB782F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3A517-7325-449A-942F-622D6F9A41BF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96FCFE0-8FB5-5AB0-0C72-CD0F51F37FA9}"/>
              </a:ext>
            </a:extLst>
          </p:cNvPr>
          <p:cNvGrpSpPr/>
          <p:nvPr/>
        </p:nvGrpSpPr>
        <p:grpSpPr>
          <a:xfrm>
            <a:off x="7851272" y="3969200"/>
            <a:ext cx="1260000" cy="1260000"/>
            <a:chOff x="7851272" y="3969200"/>
            <a:chExt cx="1260000" cy="1260000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CBB419C1-0767-E716-620E-7812E45E6B1A}"/>
                </a:ext>
              </a:extLst>
            </p:cNvPr>
            <p:cNvSpPr/>
            <p:nvPr/>
          </p:nvSpPr>
          <p:spPr>
            <a:xfrm>
              <a:off x="7851272" y="3969200"/>
              <a:ext cx="1260000" cy="1260000"/>
            </a:xfrm>
            <a:prstGeom prst="arc">
              <a:avLst>
                <a:gd name="adj1" fmla="val 5472176"/>
                <a:gd name="adj2" fmla="val 16326783"/>
              </a:avLst>
            </a:prstGeom>
            <a:solidFill>
              <a:schemeClr val="bg1"/>
            </a:solidFill>
            <a:ln w="1905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DAB15297-EC9C-0C78-D0DE-CBF08C60E30B}"/>
                </a:ext>
              </a:extLst>
            </p:cNvPr>
            <p:cNvSpPr/>
            <p:nvPr/>
          </p:nvSpPr>
          <p:spPr>
            <a:xfrm flipH="1">
              <a:off x="7851272" y="3969200"/>
              <a:ext cx="1260000" cy="1260000"/>
            </a:xfrm>
            <a:prstGeom prst="arc">
              <a:avLst>
                <a:gd name="adj1" fmla="val 5472176"/>
                <a:gd name="adj2" fmla="val 16326783"/>
              </a:avLst>
            </a:prstGeom>
            <a:solidFill>
              <a:schemeClr val="bg1"/>
            </a:solidFill>
            <a:ln w="1905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841DD-F273-A710-8703-5F4E95921261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7631112" y="5454581"/>
            <a:ext cx="0" cy="1251019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0922410-9D58-69CD-5DDE-88C1264EF56F}"/>
              </a:ext>
            </a:extLst>
          </p:cNvPr>
          <p:cNvCxnSpPr>
            <a:cxnSpLocks/>
          </p:cNvCxnSpPr>
          <p:nvPr/>
        </p:nvCxnSpPr>
        <p:spPr>
          <a:xfrm flipH="1">
            <a:off x="7545288" y="6669360"/>
            <a:ext cx="1943984" cy="0"/>
          </a:xfrm>
          <a:prstGeom prst="line">
            <a:avLst/>
          </a:prstGeom>
          <a:ln w="889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1250879-B9CD-DE58-4149-A96AE1CB168D}"/>
              </a:ext>
            </a:extLst>
          </p:cNvPr>
          <p:cNvGrpSpPr/>
          <p:nvPr/>
        </p:nvGrpSpPr>
        <p:grpSpPr>
          <a:xfrm>
            <a:off x="704608" y="5423693"/>
            <a:ext cx="6480640" cy="1245667"/>
            <a:chOff x="1712680" y="5423693"/>
            <a:chExt cx="6480640" cy="12456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D12ECDE-067C-DCB8-4D93-7D87F41DD7AC}"/>
                </a:ext>
              </a:extLst>
            </p:cNvPr>
            <p:cNvCxnSpPr>
              <a:cxnSpLocks/>
            </p:cNvCxnSpPr>
            <p:nvPr/>
          </p:nvCxnSpPr>
          <p:spPr>
            <a:xfrm>
              <a:off x="2144680" y="5423693"/>
              <a:ext cx="0" cy="1245667"/>
            </a:xfrm>
            <a:prstGeom prst="line">
              <a:avLst/>
            </a:prstGeom>
            <a:ln w="8890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87A19BB-9C40-BB0A-4AAD-B8420DF55A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12680" y="6669360"/>
              <a:ext cx="6480640" cy="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BE0C084-EE68-952F-D517-32B1CEECEE79}"/>
              </a:ext>
            </a:extLst>
          </p:cNvPr>
          <p:cNvSpPr/>
          <p:nvPr/>
        </p:nvSpPr>
        <p:spPr>
          <a:xfrm>
            <a:off x="1208785" y="3573016"/>
            <a:ext cx="3456263" cy="201622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BE1F13-A463-DA4D-CB84-814CA0D07E19}"/>
              </a:ext>
            </a:extLst>
          </p:cNvPr>
          <p:cNvSpPr txBox="1"/>
          <p:nvPr/>
        </p:nvSpPr>
        <p:spPr>
          <a:xfrm>
            <a:off x="2659746" y="4356682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L4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694E8B1-702D-21E9-6114-9D6A1CF99EDA}"/>
              </a:ext>
            </a:extLst>
          </p:cNvPr>
          <p:cNvCxnSpPr>
            <a:cxnSpLocks/>
          </p:cNvCxnSpPr>
          <p:nvPr/>
        </p:nvCxnSpPr>
        <p:spPr>
          <a:xfrm flipH="1">
            <a:off x="6615979" y="5423693"/>
            <a:ext cx="6747" cy="1214779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93A8A99-4C3D-CF08-3E2F-C59091E0D48A}"/>
              </a:ext>
            </a:extLst>
          </p:cNvPr>
          <p:cNvCxnSpPr>
            <a:cxnSpLocks/>
          </p:cNvCxnSpPr>
          <p:nvPr/>
        </p:nvCxnSpPr>
        <p:spPr>
          <a:xfrm>
            <a:off x="5227188" y="5423693"/>
            <a:ext cx="13804" cy="1245667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5128112F-12C7-621E-7BA4-F914D51D3E5B}"/>
              </a:ext>
            </a:extLst>
          </p:cNvPr>
          <p:cNvSpPr/>
          <p:nvPr/>
        </p:nvSpPr>
        <p:spPr>
          <a:xfrm>
            <a:off x="5295048" y="3969203"/>
            <a:ext cx="1242128" cy="1259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F67827-1256-0122-8E95-7AEB07D3C070}"/>
              </a:ext>
            </a:extLst>
          </p:cNvPr>
          <p:cNvSpPr txBox="1"/>
          <p:nvPr/>
        </p:nvSpPr>
        <p:spPr>
          <a:xfrm>
            <a:off x="5310558" y="4327817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Services</a:t>
            </a:r>
            <a:endParaRPr lang="en-US" sz="1800" dirty="0">
              <a:solidFill>
                <a:srgbClr val="000000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FEDEC55-3EBD-6F8E-A0C0-0CFDD3702A7A}"/>
              </a:ext>
            </a:extLst>
          </p:cNvPr>
          <p:cNvCxnSpPr>
            <a:cxnSpLocks/>
          </p:cNvCxnSpPr>
          <p:nvPr/>
        </p:nvCxnSpPr>
        <p:spPr>
          <a:xfrm>
            <a:off x="4737016" y="5423693"/>
            <a:ext cx="0" cy="1245667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0DD415D-EF63-054D-3A0F-CB9318BA46AC}"/>
              </a:ext>
            </a:extLst>
          </p:cNvPr>
          <p:cNvCxnSpPr>
            <a:cxnSpLocks/>
          </p:cNvCxnSpPr>
          <p:nvPr/>
        </p:nvCxnSpPr>
        <p:spPr>
          <a:xfrm flipH="1">
            <a:off x="825500" y="5373216"/>
            <a:ext cx="6287740" cy="0"/>
          </a:xfrm>
          <a:prstGeom prst="line">
            <a:avLst/>
          </a:prstGeom>
          <a:ln w="88900">
            <a:solidFill>
              <a:srgbClr val="FF33CC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3AD297C-C805-C39B-06F6-B9868CA99DB1}"/>
              </a:ext>
            </a:extLst>
          </p:cNvPr>
          <p:cNvSpPr/>
          <p:nvPr/>
        </p:nvSpPr>
        <p:spPr>
          <a:xfrm>
            <a:off x="1064608" y="5157192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6537E4C-8F79-9C49-F8AA-91AE4F805ADE}"/>
              </a:ext>
            </a:extLst>
          </p:cNvPr>
          <p:cNvSpPr/>
          <p:nvPr/>
        </p:nvSpPr>
        <p:spPr>
          <a:xfrm>
            <a:off x="4651248" y="5140600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94F839F-0110-7AB7-2E77-DB7F77B16390}"/>
              </a:ext>
            </a:extLst>
          </p:cNvPr>
          <p:cNvSpPr/>
          <p:nvPr/>
        </p:nvSpPr>
        <p:spPr>
          <a:xfrm>
            <a:off x="5155188" y="5135660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BE43F5-851A-2FDC-2DB8-74D4A6D25402}"/>
              </a:ext>
            </a:extLst>
          </p:cNvPr>
          <p:cNvSpPr/>
          <p:nvPr/>
        </p:nvSpPr>
        <p:spPr>
          <a:xfrm>
            <a:off x="6543979" y="5135660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9CB112C-F97B-A871-9E0A-3EA79D5DC85F}"/>
              </a:ext>
            </a:extLst>
          </p:cNvPr>
          <p:cNvSpPr/>
          <p:nvPr/>
        </p:nvSpPr>
        <p:spPr>
          <a:xfrm>
            <a:off x="7578621" y="5267501"/>
            <a:ext cx="144000" cy="187080"/>
          </a:xfrm>
          <a:prstGeom prst="rect">
            <a:avLst/>
          </a:prstGeom>
          <a:solidFill>
            <a:srgbClr val="FF33CC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1B1ED7D-77A6-66DC-9394-0DAAA001E75D}"/>
              </a:ext>
            </a:extLst>
          </p:cNvPr>
          <p:cNvSpPr/>
          <p:nvPr/>
        </p:nvSpPr>
        <p:spPr>
          <a:xfrm>
            <a:off x="7575774" y="5135431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F76C0F7-2898-46B1-30F3-EE8CF0522293}"/>
              </a:ext>
            </a:extLst>
          </p:cNvPr>
          <p:cNvSpPr/>
          <p:nvPr/>
        </p:nvSpPr>
        <p:spPr>
          <a:xfrm>
            <a:off x="9195578" y="5279676"/>
            <a:ext cx="144000" cy="187080"/>
          </a:xfrm>
          <a:prstGeom prst="rect">
            <a:avLst/>
          </a:prstGeom>
          <a:solidFill>
            <a:srgbClr val="FF33CC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AE6147F-98D7-1A2C-87DE-02F922482237}"/>
              </a:ext>
            </a:extLst>
          </p:cNvPr>
          <p:cNvSpPr/>
          <p:nvPr/>
        </p:nvSpPr>
        <p:spPr>
          <a:xfrm>
            <a:off x="9195578" y="5162342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5003FF0-609D-2815-3D48-032BA4536246}"/>
              </a:ext>
            </a:extLst>
          </p:cNvPr>
          <p:cNvCxnSpPr>
            <a:cxnSpLocks/>
          </p:cNvCxnSpPr>
          <p:nvPr/>
        </p:nvCxnSpPr>
        <p:spPr>
          <a:xfrm flipH="1">
            <a:off x="9267578" y="5466756"/>
            <a:ext cx="0" cy="1251019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809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5DA25-B338-0C94-0624-F3548B386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Adding the shipping 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28048-FCC5-E0B3-CBC8-C0177D4C7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22" y="1058416"/>
            <a:ext cx="9163050" cy="1512168"/>
          </a:xfrm>
        </p:spPr>
        <p:txBody>
          <a:bodyPr/>
          <a:lstStyle/>
          <a:p>
            <a:r>
              <a:rPr lang="en-US" sz="2000" dirty="0"/>
              <a:t>The shipping box share the integration tool basement.</a:t>
            </a:r>
          </a:p>
          <a:p>
            <a:r>
              <a:rPr lang="en-US" sz="2000" dirty="0"/>
              <a:t>I suggest to slide the top structure from the side.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1250879-B9CD-DE58-4149-A96AE1CB168D}"/>
              </a:ext>
            </a:extLst>
          </p:cNvPr>
          <p:cNvGrpSpPr/>
          <p:nvPr/>
        </p:nvGrpSpPr>
        <p:grpSpPr>
          <a:xfrm>
            <a:off x="1568624" y="4581128"/>
            <a:ext cx="6840559" cy="1224136"/>
            <a:chOff x="1640793" y="5445224"/>
            <a:chExt cx="6840559" cy="122413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D12ECDE-067C-DCB8-4D93-7D87F41DD7AC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80" y="5445224"/>
              <a:ext cx="0" cy="1224136"/>
            </a:xfrm>
            <a:prstGeom prst="line">
              <a:avLst/>
            </a:prstGeom>
            <a:ln w="88900">
              <a:solidFill>
                <a:srgbClr val="0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87A19BB-9C40-BB0A-4AAD-B8420DF55A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40793" y="6663680"/>
              <a:ext cx="6840559" cy="5680"/>
            </a:xfrm>
            <a:prstGeom prst="line">
              <a:avLst/>
            </a:prstGeom>
            <a:ln w="889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BE0C084-EE68-952F-D517-32B1CEECEE79}"/>
              </a:ext>
            </a:extLst>
          </p:cNvPr>
          <p:cNvSpPr/>
          <p:nvPr/>
        </p:nvSpPr>
        <p:spPr>
          <a:xfrm>
            <a:off x="2144688" y="2708920"/>
            <a:ext cx="3456263" cy="201622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BE1F13-A463-DA4D-CB84-814CA0D07E19}"/>
              </a:ext>
            </a:extLst>
          </p:cNvPr>
          <p:cNvSpPr txBox="1"/>
          <p:nvPr/>
        </p:nvSpPr>
        <p:spPr>
          <a:xfrm>
            <a:off x="3595649" y="3492586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L4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694E8B1-702D-21E9-6114-9D6A1CF99EDA}"/>
              </a:ext>
            </a:extLst>
          </p:cNvPr>
          <p:cNvCxnSpPr>
            <a:cxnSpLocks/>
          </p:cNvCxnSpPr>
          <p:nvPr/>
        </p:nvCxnSpPr>
        <p:spPr>
          <a:xfrm>
            <a:off x="7617135" y="4581128"/>
            <a:ext cx="0" cy="1224136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93A8A99-4C3D-CF08-3E2F-C59091E0D48A}"/>
              </a:ext>
            </a:extLst>
          </p:cNvPr>
          <p:cNvCxnSpPr>
            <a:cxnSpLocks/>
          </p:cNvCxnSpPr>
          <p:nvPr/>
        </p:nvCxnSpPr>
        <p:spPr>
          <a:xfrm>
            <a:off x="6176895" y="4581128"/>
            <a:ext cx="0" cy="1224136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5128112F-12C7-621E-7BA4-F914D51D3E5B}"/>
              </a:ext>
            </a:extLst>
          </p:cNvPr>
          <p:cNvSpPr/>
          <p:nvPr/>
        </p:nvSpPr>
        <p:spPr>
          <a:xfrm>
            <a:off x="6230951" y="3105107"/>
            <a:ext cx="1242128" cy="1259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F67827-1256-0122-8E95-7AEB07D3C070}"/>
              </a:ext>
            </a:extLst>
          </p:cNvPr>
          <p:cNvSpPr txBox="1"/>
          <p:nvPr/>
        </p:nvSpPr>
        <p:spPr>
          <a:xfrm>
            <a:off x="6246461" y="3463721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Services</a:t>
            </a:r>
            <a:endParaRPr lang="en-US" sz="1800" dirty="0">
              <a:solidFill>
                <a:srgbClr val="000000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FEDEC55-3EBD-6F8E-A0C0-0CFDD3702A7A}"/>
              </a:ext>
            </a:extLst>
          </p:cNvPr>
          <p:cNvCxnSpPr>
            <a:cxnSpLocks/>
          </p:cNvCxnSpPr>
          <p:nvPr/>
        </p:nvCxnSpPr>
        <p:spPr>
          <a:xfrm>
            <a:off x="5672919" y="4509120"/>
            <a:ext cx="0" cy="1296144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AB0AE41-BB80-648B-C3C7-F72369287221}"/>
              </a:ext>
            </a:extLst>
          </p:cNvPr>
          <p:cNvCxnSpPr>
            <a:cxnSpLocks/>
          </p:cNvCxnSpPr>
          <p:nvPr/>
        </p:nvCxnSpPr>
        <p:spPr>
          <a:xfrm>
            <a:off x="5492921" y="3356992"/>
            <a:ext cx="359994" cy="0"/>
          </a:xfrm>
          <a:prstGeom prst="straightConnector1">
            <a:avLst/>
          </a:prstGeom>
          <a:ln w="3810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0DD415D-EF63-054D-3A0F-CB9318BA46AC}"/>
              </a:ext>
            </a:extLst>
          </p:cNvPr>
          <p:cNvCxnSpPr>
            <a:cxnSpLocks/>
          </p:cNvCxnSpPr>
          <p:nvPr/>
        </p:nvCxnSpPr>
        <p:spPr>
          <a:xfrm flipH="1">
            <a:off x="1761403" y="4509120"/>
            <a:ext cx="6287740" cy="0"/>
          </a:xfrm>
          <a:prstGeom prst="line">
            <a:avLst/>
          </a:prstGeom>
          <a:ln w="88900">
            <a:solidFill>
              <a:srgbClr val="FF33CC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3AD297C-C805-C39B-06F6-B9868CA99DB1}"/>
              </a:ext>
            </a:extLst>
          </p:cNvPr>
          <p:cNvSpPr/>
          <p:nvPr/>
        </p:nvSpPr>
        <p:spPr>
          <a:xfrm>
            <a:off x="2000511" y="4293096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6537E4C-8F79-9C49-F8AA-91AE4F805ADE}"/>
              </a:ext>
            </a:extLst>
          </p:cNvPr>
          <p:cNvSpPr/>
          <p:nvPr/>
        </p:nvSpPr>
        <p:spPr>
          <a:xfrm>
            <a:off x="5587151" y="4276504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94F839F-0110-7AB7-2E77-DB7F77B16390}"/>
              </a:ext>
            </a:extLst>
          </p:cNvPr>
          <p:cNvSpPr/>
          <p:nvPr/>
        </p:nvSpPr>
        <p:spPr>
          <a:xfrm>
            <a:off x="6091091" y="4271564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BE43F5-851A-2FDC-2DB8-74D4A6D25402}"/>
              </a:ext>
            </a:extLst>
          </p:cNvPr>
          <p:cNvSpPr/>
          <p:nvPr/>
        </p:nvSpPr>
        <p:spPr>
          <a:xfrm>
            <a:off x="7479882" y="4271564"/>
            <a:ext cx="144000" cy="187080"/>
          </a:xfrm>
          <a:prstGeom prst="rect">
            <a:avLst/>
          </a:prstGeom>
          <a:solidFill>
            <a:schemeClr val="tx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955F93-B56B-F286-8413-15BEC5A8E7B0}"/>
              </a:ext>
            </a:extLst>
          </p:cNvPr>
          <p:cNvCxnSpPr>
            <a:cxnSpLocks/>
          </p:cNvCxnSpPr>
          <p:nvPr/>
        </p:nvCxnSpPr>
        <p:spPr>
          <a:xfrm flipH="1">
            <a:off x="211313" y="5805264"/>
            <a:ext cx="1285303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56FD5C3-1394-5906-ED77-BA5AAAC85E91}"/>
              </a:ext>
            </a:extLst>
          </p:cNvPr>
          <p:cNvCxnSpPr>
            <a:cxnSpLocks/>
          </p:cNvCxnSpPr>
          <p:nvPr/>
        </p:nvCxnSpPr>
        <p:spPr>
          <a:xfrm flipH="1">
            <a:off x="8481392" y="5805264"/>
            <a:ext cx="1285303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88B82CE-02B2-693C-7480-98EED632423D}"/>
              </a:ext>
            </a:extLst>
          </p:cNvPr>
          <p:cNvCxnSpPr>
            <a:cxnSpLocks/>
          </p:cNvCxnSpPr>
          <p:nvPr/>
        </p:nvCxnSpPr>
        <p:spPr>
          <a:xfrm flipH="1">
            <a:off x="211313" y="6525344"/>
            <a:ext cx="9627390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5DC8DF0-40C3-FB2E-DB5E-C39D63A72898}"/>
              </a:ext>
            </a:extLst>
          </p:cNvPr>
          <p:cNvSpPr txBox="1"/>
          <p:nvPr/>
        </p:nvSpPr>
        <p:spPr>
          <a:xfrm>
            <a:off x="8288718" y="6166376"/>
            <a:ext cx="1670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Concrete floor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9CD264-EF20-50F5-C333-F18650F4B285}"/>
              </a:ext>
            </a:extLst>
          </p:cNvPr>
          <p:cNvSpPr txBox="1"/>
          <p:nvPr/>
        </p:nvSpPr>
        <p:spPr>
          <a:xfrm>
            <a:off x="8392674" y="5096307"/>
            <a:ext cx="15408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Clean Room</a:t>
            </a:r>
          </a:p>
          <a:p>
            <a:r>
              <a:rPr lang="en-US" dirty="0">
                <a:solidFill>
                  <a:srgbClr val="000000"/>
                </a:solidFill>
              </a:rPr>
              <a:t>floating floor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6F5EDE-B66B-77CA-5B1F-5CCE5317100F}"/>
              </a:ext>
            </a:extLst>
          </p:cNvPr>
          <p:cNvSpPr txBox="1"/>
          <p:nvPr/>
        </p:nvSpPr>
        <p:spPr>
          <a:xfrm>
            <a:off x="1943444" y="5415656"/>
            <a:ext cx="3858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Bottom panel of the integration tool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484E578-8B9D-9CE4-31C9-4698F01C98C5}"/>
              </a:ext>
            </a:extLst>
          </p:cNvPr>
          <p:cNvCxnSpPr>
            <a:cxnSpLocks/>
          </p:cNvCxnSpPr>
          <p:nvPr/>
        </p:nvCxnSpPr>
        <p:spPr>
          <a:xfrm flipH="1">
            <a:off x="632520" y="2492896"/>
            <a:ext cx="0" cy="327660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155D3D0-3D07-E5C5-C293-70E5F2D6F44C}"/>
              </a:ext>
            </a:extLst>
          </p:cNvPr>
          <p:cNvCxnSpPr>
            <a:cxnSpLocks/>
          </p:cNvCxnSpPr>
          <p:nvPr/>
        </p:nvCxnSpPr>
        <p:spPr>
          <a:xfrm>
            <a:off x="632520" y="2492896"/>
            <a:ext cx="6752163" cy="0"/>
          </a:xfrm>
          <a:prstGeom prst="line">
            <a:avLst/>
          </a:prstGeom>
          <a:ln w="104775" cmpd="dbl">
            <a:solidFill>
              <a:schemeClr val="accent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A9C0291-DCAE-8D2F-4BEC-36FFB0616861}"/>
              </a:ext>
            </a:extLst>
          </p:cNvPr>
          <p:cNvCxnSpPr>
            <a:cxnSpLocks/>
          </p:cNvCxnSpPr>
          <p:nvPr/>
        </p:nvCxnSpPr>
        <p:spPr>
          <a:xfrm>
            <a:off x="3639423" y="2276872"/>
            <a:ext cx="1080080" cy="0"/>
          </a:xfrm>
          <a:prstGeom prst="straightConnector1">
            <a:avLst/>
          </a:prstGeom>
          <a:ln w="38100">
            <a:solidFill>
              <a:srgbClr val="0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0B0D83E-8DE4-E1CC-006C-CB459985128A}"/>
              </a:ext>
            </a:extLst>
          </p:cNvPr>
          <p:cNvCxnSpPr>
            <a:cxnSpLocks/>
          </p:cNvCxnSpPr>
          <p:nvPr/>
        </p:nvCxnSpPr>
        <p:spPr>
          <a:xfrm flipH="1">
            <a:off x="211313" y="6525344"/>
            <a:ext cx="9627390" cy="0"/>
          </a:xfrm>
          <a:prstGeom prst="line">
            <a:avLst/>
          </a:prstGeom>
          <a:ln w="8890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1725A4F-7E20-1021-72EA-6FCD41B5E884}"/>
              </a:ext>
            </a:extLst>
          </p:cNvPr>
          <p:cNvCxnSpPr/>
          <p:nvPr/>
        </p:nvCxnSpPr>
        <p:spPr>
          <a:xfrm>
            <a:off x="560512" y="5815766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99E73BA-F3BA-B42F-4C4B-FF8FB502354A}"/>
              </a:ext>
            </a:extLst>
          </p:cNvPr>
          <p:cNvCxnSpPr/>
          <p:nvPr/>
        </p:nvCxnSpPr>
        <p:spPr>
          <a:xfrm>
            <a:off x="1352600" y="5856908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611676A-6FFC-06E1-1D32-098343822C23}"/>
              </a:ext>
            </a:extLst>
          </p:cNvPr>
          <p:cNvCxnSpPr/>
          <p:nvPr/>
        </p:nvCxnSpPr>
        <p:spPr>
          <a:xfrm>
            <a:off x="8625408" y="5856908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871E37B-3632-BF57-4DBD-316D865C611D}"/>
              </a:ext>
            </a:extLst>
          </p:cNvPr>
          <p:cNvCxnSpPr/>
          <p:nvPr/>
        </p:nvCxnSpPr>
        <p:spPr>
          <a:xfrm>
            <a:off x="9489272" y="5856908"/>
            <a:ext cx="0" cy="709578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F0B0763B-AE90-A17A-88B1-64CD99399A1C}"/>
              </a:ext>
            </a:extLst>
          </p:cNvPr>
          <p:cNvSpPr/>
          <p:nvPr/>
        </p:nvSpPr>
        <p:spPr>
          <a:xfrm>
            <a:off x="1568624" y="5985519"/>
            <a:ext cx="6840556" cy="295702"/>
          </a:xfrm>
          <a:prstGeom prst="rect">
            <a:avLst/>
          </a:prstGeom>
          <a:solidFill>
            <a:schemeClr val="bg2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F0BCEDA-633A-9798-06E1-1F3AC9C6D27A}"/>
              </a:ext>
            </a:extLst>
          </p:cNvPr>
          <p:cNvCxnSpPr>
            <a:cxnSpLocks/>
          </p:cNvCxnSpPr>
          <p:nvPr/>
        </p:nvCxnSpPr>
        <p:spPr>
          <a:xfrm>
            <a:off x="1943444" y="6281221"/>
            <a:ext cx="0" cy="172115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08568E7-C0E5-E816-8461-B1980DD37470}"/>
              </a:ext>
            </a:extLst>
          </p:cNvPr>
          <p:cNvCxnSpPr>
            <a:cxnSpLocks/>
          </p:cNvCxnSpPr>
          <p:nvPr/>
        </p:nvCxnSpPr>
        <p:spPr>
          <a:xfrm>
            <a:off x="3224808" y="6281221"/>
            <a:ext cx="0" cy="244123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3E24953-56BE-ADEB-4B82-4E115DB65886}"/>
              </a:ext>
            </a:extLst>
          </p:cNvPr>
          <p:cNvCxnSpPr>
            <a:cxnSpLocks/>
          </p:cNvCxnSpPr>
          <p:nvPr/>
        </p:nvCxnSpPr>
        <p:spPr>
          <a:xfrm>
            <a:off x="6249144" y="6281221"/>
            <a:ext cx="0" cy="244123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A3203AC-E74F-5A02-7623-1B9E882E1B28}"/>
              </a:ext>
            </a:extLst>
          </p:cNvPr>
          <p:cNvCxnSpPr>
            <a:cxnSpLocks/>
          </p:cNvCxnSpPr>
          <p:nvPr/>
        </p:nvCxnSpPr>
        <p:spPr>
          <a:xfrm>
            <a:off x="8121352" y="6309320"/>
            <a:ext cx="0" cy="244123"/>
          </a:xfrm>
          <a:prstGeom prst="line">
            <a:avLst/>
          </a:prstGeom>
          <a:ln w="190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1103D8C5-7470-1025-2B40-5A3852C8F4D7}"/>
              </a:ext>
            </a:extLst>
          </p:cNvPr>
          <p:cNvSpPr/>
          <p:nvPr/>
        </p:nvSpPr>
        <p:spPr>
          <a:xfrm>
            <a:off x="1914918" y="5842026"/>
            <a:ext cx="57051" cy="128611"/>
          </a:xfrm>
          <a:prstGeom prst="rect">
            <a:avLst/>
          </a:prstGeom>
          <a:solidFill>
            <a:srgbClr val="FF33CC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63ABFE8-0472-0127-7786-CF32C7CADD0E}"/>
              </a:ext>
            </a:extLst>
          </p:cNvPr>
          <p:cNvSpPr/>
          <p:nvPr/>
        </p:nvSpPr>
        <p:spPr>
          <a:xfrm>
            <a:off x="8080374" y="5849467"/>
            <a:ext cx="57051" cy="128611"/>
          </a:xfrm>
          <a:prstGeom prst="rect">
            <a:avLst/>
          </a:prstGeom>
          <a:solidFill>
            <a:srgbClr val="FF33CC"/>
          </a:solidFill>
          <a:ln w="12700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err="1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FF2B2C5-4977-06C2-D5C4-727C38F892F5}"/>
              </a:ext>
            </a:extLst>
          </p:cNvPr>
          <p:cNvSpPr txBox="1"/>
          <p:nvPr/>
        </p:nvSpPr>
        <p:spPr>
          <a:xfrm>
            <a:off x="4052738" y="5933315"/>
            <a:ext cx="1908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Structural Frame</a:t>
            </a:r>
          </a:p>
        </p:txBody>
      </p:sp>
    </p:spTree>
    <p:extLst>
      <p:ext uri="{BB962C8B-B14F-4D97-AF65-F5344CB8AC3E}">
        <p14:creationId xmlns:p14="http://schemas.microsoft.com/office/powerpoint/2010/main" val="445261536"/>
      </p:ext>
    </p:extLst>
  </p:cSld>
  <p:clrMapOvr>
    <a:masterClrMapping/>
  </p:clrMapOvr>
</p:sld>
</file>

<file path=ppt/theme/theme1.xml><?xml version="1.0" encoding="utf-8"?>
<a:theme xmlns:a="http://schemas.openxmlformats.org/drawingml/2006/main" name="nSQP Template">
  <a:themeElements>
    <a:clrScheme name="">
      <a:dk1>
        <a:srgbClr val="3333FF"/>
      </a:dk1>
      <a:lt1>
        <a:srgbClr val="FFFFFF"/>
      </a:lt1>
      <a:dk2>
        <a:srgbClr val="FF0000"/>
      </a:dk2>
      <a:lt2>
        <a:srgbClr val="808080"/>
      </a:lt2>
      <a:accent1>
        <a:srgbClr val="C0C0C0"/>
      </a:accent1>
      <a:accent2>
        <a:srgbClr val="FF0000"/>
      </a:accent2>
      <a:accent3>
        <a:srgbClr val="FFFFFF"/>
      </a:accent3>
      <a:accent4>
        <a:srgbClr val="2A2ADA"/>
      </a:accent4>
      <a:accent5>
        <a:srgbClr val="DCDCDC"/>
      </a:accent5>
      <a:accent6>
        <a:srgbClr val="E70000"/>
      </a:accent6>
      <a:hlink>
        <a:srgbClr val="FF0000"/>
      </a:hlink>
      <a:folHlink>
        <a:srgbClr val="009900"/>
      </a:folHlink>
    </a:clrScheme>
    <a:fontScheme name="PIXEL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rgbClr val="FF0000"/>
          </a:solidFill>
          <a:headEnd type="none"/>
          <a:tailEnd type="triangle"/>
        </a:ln>
      </a:spPr>
      <a:bodyPr rtlCol="0" anchor="ctr"/>
      <a:lstStyle>
        <a:defPPr algn="ctr">
          <a:defRPr sz="12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IXEL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Presentation 8">
        <a:dk1>
          <a:srgbClr val="FF0000"/>
        </a:dk1>
        <a:lt1>
          <a:srgbClr val="FFFFFF"/>
        </a:lt1>
        <a:dk2>
          <a:srgbClr val="3333FF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DA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nSQP Template</Template>
  <TotalTime>14038</TotalTime>
  <Words>738</Words>
  <Application>Microsoft Office PowerPoint</Application>
  <PresentationFormat>A4 Paper (210x297 mm)</PresentationFormat>
  <Paragraphs>103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Times New Roman</vt:lpstr>
      <vt:lpstr>nSQP Template</vt:lpstr>
      <vt:lpstr>Detector Load transferring to the transport configuration</vt:lpstr>
      <vt:lpstr>Outline</vt:lpstr>
      <vt:lpstr>Integrating, testing and shipping [HS  layer]</vt:lpstr>
      <vt:lpstr>Integrating, testing and shipping [HS  layer] (2)</vt:lpstr>
      <vt:lpstr>Integrating, testing and shipping [HS  layer] (2)</vt:lpstr>
      <vt:lpstr>Integrating, testing and shipping [HS  layer] (2)</vt:lpstr>
      <vt:lpstr>Shipping configuration</vt:lpstr>
      <vt:lpstr>Shipping configuration –Load Transfer-</vt:lpstr>
      <vt:lpstr>Adding the shipping box</vt:lpstr>
      <vt:lpstr>Adding the shipping box (2)</vt:lpstr>
      <vt:lpstr>Below the shipping box</vt:lpstr>
      <vt:lpstr>Configuration for exiting the Clean Room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documents (and issues)  for the prototype boards</dc:title>
  <dc:creator>dgiugni</dc:creator>
  <cp:lastModifiedBy>Danilo</cp:lastModifiedBy>
  <cp:revision>1167</cp:revision>
  <cp:lastPrinted>2013-01-28T13:19:51Z</cp:lastPrinted>
  <dcterms:created xsi:type="dcterms:W3CDTF">2011-03-03T15:26:19Z</dcterms:created>
  <dcterms:modified xsi:type="dcterms:W3CDTF">2024-01-31T10:13:09Z</dcterms:modified>
</cp:coreProperties>
</file>