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86" r:id="rId3"/>
    <p:sldId id="285" r:id="rId4"/>
    <p:sldId id="300" r:id="rId5"/>
    <p:sldId id="259" r:id="rId6"/>
    <p:sldId id="264" r:id="rId7"/>
    <p:sldId id="265" r:id="rId8"/>
    <p:sldId id="267" r:id="rId9"/>
    <p:sldId id="281" r:id="rId10"/>
    <p:sldId id="268" r:id="rId11"/>
    <p:sldId id="290" r:id="rId12"/>
    <p:sldId id="280" r:id="rId13"/>
    <p:sldId id="283" r:id="rId14"/>
    <p:sldId id="270" r:id="rId15"/>
    <p:sldId id="302" r:id="rId16"/>
    <p:sldId id="287" r:id="rId17"/>
    <p:sldId id="308" r:id="rId18"/>
    <p:sldId id="295" r:id="rId19"/>
    <p:sldId id="307" r:id="rId20"/>
    <p:sldId id="293" r:id="rId21"/>
    <p:sldId id="294" r:id="rId22"/>
    <p:sldId id="297" r:id="rId23"/>
    <p:sldId id="298" r:id="rId24"/>
    <p:sldId id="303" r:id="rId25"/>
    <p:sldId id="304" r:id="rId26"/>
    <p:sldId id="299" r:id="rId27"/>
    <p:sldId id="296" r:id="rId2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7" d="100"/>
          <a:sy n="87" d="100"/>
        </p:scale>
        <p:origin x="528"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3007A6-9EA5-4090-975F-4A482FD57827}" type="datetimeFigureOut">
              <a:rPr lang="it-IT" smtClean="0"/>
              <a:t>01/02/2024</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195F88-246A-4159-92D6-C0B2E90E0DE1}" type="slidenum">
              <a:rPr lang="it-IT" smtClean="0"/>
              <a:t>‹N›</a:t>
            </a:fld>
            <a:endParaRPr lang="it-IT"/>
          </a:p>
        </p:txBody>
      </p:sp>
    </p:spTree>
    <p:extLst>
      <p:ext uri="{BB962C8B-B14F-4D97-AF65-F5344CB8AC3E}">
        <p14:creationId xmlns:p14="http://schemas.microsoft.com/office/powerpoint/2010/main" val="10470094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282A76D5-79E7-4D50-9ABC-7BCA8C4ADC29}" type="datetimeFigureOut">
              <a:rPr lang="it-IT" smtClean="0"/>
              <a:t>01/02/2024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BFC4985-3246-46CF-9484-5C10C747FF24}" type="slidenum">
              <a:rPr lang="it-IT" smtClean="0"/>
              <a:t>‹N›</a:t>
            </a:fld>
            <a:endParaRPr lang="it-IT"/>
          </a:p>
        </p:txBody>
      </p:sp>
    </p:spTree>
    <p:extLst>
      <p:ext uri="{BB962C8B-B14F-4D97-AF65-F5344CB8AC3E}">
        <p14:creationId xmlns:p14="http://schemas.microsoft.com/office/powerpoint/2010/main" val="40047611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2A76D5-79E7-4D50-9ABC-7BCA8C4ADC29}" type="datetimeFigureOut">
              <a:rPr lang="it-IT" smtClean="0"/>
              <a:t>01/02/2024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BFC4985-3246-46CF-9484-5C10C747FF24}" type="slidenum">
              <a:rPr lang="it-IT" smtClean="0"/>
              <a:t>‹N›</a:t>
            </a:fld>
            <a:endParaRPr lang="it-IT"/>
          </a:p>
        </p:txBody>
      </p:sp>
    </p:spTree>
    <p:extLst>
      <p:ext uri="{BB962C8B-B14F-4D97-AF65-F5344CB8AC3E}">
        <p14:creationId xmlns:p14="http://schemas.microsoft.com/office/powerpoint/2010/main" val="1970704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2A76D5-79E7-4D50-9ABC-7BCA8C4ADC29}" type="datetimeFigureOut">
              <a:rPr lang="it-IT" smtClean="0"/>
              <a:t>01/02/2024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BFC4985-3246-46CF-9484-5C10C747FF24}" type="slidenum">
              <a:rPr lang="it-IT" smtClean="0"/>
              <a:t>‹N›</a:t>
            </a:fld>
            <a:endParaRPr lang="it-IT"/>
          </a:p>
        </p:txBody>
      </p:sp>
    </p:spTree>
    <p:extLst>
      <p:ext uri="{BB962C8B-B14F-4D97-AF65-F5344CB8AC3E}">
        <p14:creationId xmlns:p14="http://schemas.microsoft.com/office/powerpoint/2010/main" val="4026758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2A76D5-79E7-4D50-9ABC-7BCA8C4ADC29}" type="datetimeFigureOut">
              <a:rPr lang="it-IT" smtClean="0"/>
              <a:t>01/02/2024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BFC4985-3246-46CF-9484-5C10C747FF24}" type="slidenum">
              <a:rPr lang="it-IT" smtClean="0"/>
              <a:t>‹N›</a:t>
            </a:fld>
            <a:endParaRPr lang="it-IT"/>
          </a:p>
        </p:txBody>
      </p:sp>
    </p:spTree>
    <p:extLst>
      <p:ext uri="{BB962C8B-B14F-4D97-AF65-F5344CB8AC3E}">
        <p14:creationId xmlns:p14="http://schemas.microsoft.com/office/powerpoint/2010/main" val="1353239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Modifica gli stili del testo dello schema</a:t>
            </a:r>
          </a:p>
        </p:txBody>
      </p:sp>
      <p:sp>
        <p:nvSpPr>
          <p:cNvPr id="4" name="Segnaposto data 3"/>
          <p:cNvSpPr>
            <a:spLocks noGrp="1"/>
          </p:cNvSpPr>
          <p:nvPr>
            <p:ph type="dt" sz="half" idx="10"/>
          </p:nvPr>
        </p:nvSpPr>
        <p:spPr/>
        <p:txBody>
          <a:bodyPr/>
          <a:lstStyle/>
          <a:p>
            <a:fld id="{282A76D5-79E7-4D50-9ABC-7BCA8C4ADC29}" type="datetimeFigureOut">
              <a:rPr lang="it-IT" smtClean="0"/>
              <a:t>01/02/2024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BFC4985-3246-46CF-9484-5C10C747FF24}" type="slidenum">
              <a:rPr lang="it-IT" smtClean="0"/>
              <a:t>‹N›</a:t>
            </a:fld>
            <a:endParaRPr lang="it-IT"/>
          </a:p>
        </p:txBody>
      </p:sp>
    </p:spTree>
    <p:extLst>
      <p:ext uri="{BB962C8B-B14F-4D97-AF65-F5344CB8AC3E}">
        <p14:creationId xmlns:p14="http://schemas.microsoft.com/office/powerpoint/2010/main" val="4261978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38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72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282A76D5-79E7-4D50-9ABC-7BCA8C4ADC29}" type="datetimeFigureOut">
              <a:rPr lang="it-IT" smtClean="0"/>
              <a:t>01/02/2024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BFC4985-3246-46CF-9484-5C10C747FF24}" type="slidenum">
              <a:rPr lang="it-IT" smtClean="0"/>
              <a:t>‹N›</a:t>
            </a:fld>
            <a:endParaRPr lang="it-IT"/>
          </a:p>
        </p:txBody>
      </p:sp>
    </p:spTree>
    <p:extLst>
      <p:ext uri="{BB962C8B-B14F-4D97-AF65-F5344CB8AC3E}">
        <p14:creationId xmlns:p14="http://schemas.microsoft.com/office/powerpoint/2010/main" val="3641077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282A76D5-79E7-4D50-9ABC-7BCA8C4ADC29}" type="datetimeFigureOut">
              <a:rPr lang="it-IT" smtClean="0"/>
              <a:t>01/02/2024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DBFC4985-3246-46CF-9484-5C10C747FF24}" type="slidenum">
              <a:rPr lang="it-IT" smtClean="0"/>
              <a:t>‹N›</a:t>
            </a:fld>
            <a:endParaRPr lang="it-IT"/>
          </a:p>
        </p:txBody>
      </p:sp>
    </p:spTree>
    <p:extLst>
      <p:ext uri="{BB962C8B-B14F-4D97-AF65-F5344CB8AC3E}">
        <p14:creationId xmlns:p14="http://schemas.microsoft.com/office/powerpoint/2010/main" val="39241794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282A76D5-79E7-4D50-9ABC-7BCA8C4ADC29}" type="datetimeFigureOut">
              <a:rPr lang="it-IT" smtClean="0"/>
              <a:t>01/02/2024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DBFC4985-3246-46CF-9484-5C10C747FF24}" type="slidenum">
              <a:rPr lang="it-IT" smtClean="0"/>
              <a:t>‹N›</a:t>
            </a:fld>
            <a:endParaRPr lang="it-IT"/>
          </a:p>
        </p:txBody>
      </p:sp>
    </p:spTree>
    <p:extLst>
      <p:ext uri="{BB962C8B-B14F-4D97-AF65-F5344CB8AC3E}">
        <p14:creationId xmlns:p14="http://schemas.microsoft.com/office/powerpoint/2010/main" val="3216442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82A76D5-79E7-4D50-9ABC-7BCA8C4ADC29}" type="datetimeFigureOut">
              <a:rPr lang="it-IT" smtClean="0"/>
              <a:t>01/02/2024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DBFC4985-3246-46CF-9484-5C10C747FF24}" type="slidenum">
              <a:rPr lang="it-IT" smtClean="0"/>
              <a:t>‹N›</a:t>
            </a:fld>
            <a:endParaRPr lang="it-IT"/>
          </a:p>
        </p:txBody>
      </p:sp>
    </p:spTree>
    <p:extLst>
      <p:ext uri="{BB962C8B-B14F-4D97-AF65-F5344CB8AC3E}">
        <p14:creationId xmlns:p14="http://schemas.microsoft.com/office/powerpoint/2010/main" val="20482688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282A76D5-79E7-4D50-9ABC-7BCA8C4ADC29}" type="datetimeFigureOut">
              <a:rPr lang="it-IT" smtClean="0"/>
              <a:t>01/02/2024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BFC4985-3246-46CF-9484-5C10C747FF24}" type="slidenum">
              <a:rPr lang="it-IT" smtClean="0"/>
              <a:t>‹N›</a:t>
            </a:fld>
            <a:endParaRPr lang="it-IT"/>
          </a:p>
        </p:txBody>
      </p:sp>
    </p:spTree>
    <p:extLst>
      <p:ext uri="{BB962C8B-B14F-4D97-AF65-F5344CB8AC3E}">
        <p14:creationId xmlns:p14="http://schemas.microsoft.com/office/powerpoint/2010/main" val="32556846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282A76D5-79E7-4D50-9ABC-7BCA8C4ADC29}" type="datetimeFigureOut">
              <a:rPr lang="it-IT" smtClean="0"/>
              <a:t>01/02/2024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BFC4985-3246-46CF-9484-5C10C747FF24}" type="slidenum">
              <a:rPr lang="it-IT" smtClean="0"/>
              <a:t>‹N›</a:t>
            </a:fld>
            <a:endParaRPr lang="it-IT"/>
          </a:p>
        </p:txBody>
      </p:sp>
    </p:spTree>
    <p:extLst>
      <p:ext uri="{BB962C8B-B14F-4D97-AF65-F5344CB8AC3E}">
        <p14:creationId xmlns:p14="http://schemas.microsoft.com/office/powerpoint/2010/main" val="2941773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2A76D5-79E7-4D50-9ABC-7BCA8C4ADC29}" type="datetimeFigureOut">
              <a:rPr lang="it-IT" smtClean="0"/>
              <a:t>01/02/2024</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FC4985-3246-46CF-9484-5C10C747FF24}" type="slidenum">
              <a:rPr lang="it-IT" smtClean="0"/>
              <a:t>‹N›</a:t>
            </a:fld>
            <a:endParaRPr lang="it-IT"/>
          </a:p>
        </p:txBody>
      </p:sp>
    </p:spTree>
    <p:extLst>
      <p:ext uri="{BB962C8B-B14F-4D97-AF65-F5344CB8AC3E}">
        <p14:creationId xmlns:p14="http://schemas.microsoft.com/office/powerpoint/2010/main" val="20331698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fontScale="90000"/>
          </a:bodyPr>
          <a:lstStyle/>
          <a:p>
            <a:r>
              <a:rPr lang="en-US" b="1"/>
              <a:t>Design cooling PP1 and cooling pipe integration in SR1</a:t>
            </a:r>
            <a:endParaRPr lang="it-IT"/>
          </a:p>
        </p:txBody>
      </p:sp>
      <p:sp>
        <p:nvSpPr>
          <p:cNvPr id="3" name="Sottotitolo 2"/>
          <p:cNvSpPr>
            <a:spLocks noGrp="1"/>
          </p:cNvSpPr>
          <p:nvPr>
            <p:ph type="subTitle" idx="1"/>
          </p:nvPr>
        </p:nvSpPr>
        <p:spPr/>
        <p:txBody>
          <a:bodyPr/>
          <a:lstStyle/>
          <a:p>
            <a:r>
              <a:rPr lang="it-IT" i="1" smtClean="0"/>
              <a:t>Emiliano Dané</a:t>
            </a:r>
          </a:p>
          <a:p>
            <a:endParaRPr lang="it-IT" i="1"/>
          </a:p>
          <a:p>
            <a:r>
              <a:rPr lang="it-IT" i="1" smtClean="0"/>
              <a:t>LNF - 20240201</a:t>
            </a:r>
            <a:endParaRPr lang="it-IT" i="1"/>
          </a:p>
        </p:txBody>
      </p:sp>
    </p:spTree>
    <p:extLst>
      <p:ext uri="{BB962C8B-B14F-4D97-AF65-F5344CB8AC3E}">
        <p14:creationId xmlns:p14="http://schemas.microsoft.com/office/powerpoint/2010/main" val="9737901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magine 1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864152" y="1048340"/>
            <a:ext cx="5488357" cy="5113059"/>
          </a:xfrm>
          <a:prstGeom prst="rect">
            <a:avLst/>
          </a:prstGeom>
        </p:spPr>
      </p:pic>
      <p:pic>
        <p:nvPicPr>
          <p:cNvPr id="13" name="Immagine 1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50007" y="1048340"/>
            <a:ext cx="4578751" cy="5121137"/>
          </a:xfrm>
          <a:prstGeom prst="rect">
            <a:avLst/>
          </a:prstGeom>
        </p:spPr>
      </p:pic>
      <p:sp>
        <p:nvSpPr>
          <p:cNvPr id="15" name="TextBox 22"/>
          <p:cNvSpPr txBox="1"/>
          <p:nvPr/>
        </p:nvSpPr>
        <p:spPr>
          <a:xfrm>
            <a:off x="3472180" y="3749752"/>
            <a:ext cx="1363643" cy="461665"/>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noProof="0" dirty="0" err="1" smtClean="0">
                <a:ln>
                  <a:noFill/>
                </a:ln>
                <a:solidFill>
                  <a:prstClr val="black"/>
                </a:solidFill>
                <a:effectLst/>
                <a:uLnTx/>
                <a:uFillTx/>
                <a:latin typeface="Calibri"/>
                <a:ea typeface="+mn-ea"/>
                <a:cs typeface="+mn-cs"/>
              </a:rPr>
              <a:t>Exhaust</a:t>
            </a:r>
            <a:r>
              <a:rPr kumimoji="0" lang="it-IT" sz="1200" b="1" i="0" u="none" strike="noStrike" kern="1200" cap="none" spc="0" normalizeH="0" baseline="0" noProof="0" dirty="0" smtClean="0">
                <a:ln>
                  <a:noFill/>
                </a:ln>
                <a:solidFill>
                  <a:prstClr val="black"/>
                </a:solidFill>
                <a:effectLst/>
                <a:uLnTx/>
                <a:uFillTx/>
                <a:latin typeface="Calibri"/>
                <a:ea typeface="+mn-ea"/>
                <a:cs typeface="+mn-cs"/>
              </a:rPr>
              <a:t> </a:t>
            </a:r>
            <a:r>
              <a:rPr kumimoji="0" lang="it-IT" sz="1200" b="1" i="0" u="none" strike="noStrike" kern="1200" cap="none" spc="0" normalizeH="0" baseline="0" noProof="0" dirty="0" err="1" smtClean="0">
                <a:ln>
                  <a:noFill/>
                </a:ln>
                <a:solidFill>
                  <a:prstClr val="black"/>
                </a:solidFill>
                <a:effectLst/>
                <a:uLnTx/>
                <a:uFillTx/>
                <a:latin typeface="Calibri"/>
                <a:ea typeface="+mn-ea"/>
                <a:cs typeface="+mn-cs"/>
              </a:rPr>
              <a:t>Manifolds</a:t>
            </a:r>
            <a:endParaRPr kumimoji="0" lang="it-IT" sz="1200" b="1"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noProof="0" dirty="0" smtClean="0">
                <a:ln>
                  <a:noFill/>
                </a:ln>
                <a:solidFill>
                  <a:prstClr val="black"/>
                </a:solidFill>
                <a:effectLst/>
                <a:uLnTx/>
                <a:uFillTx/>
                <a:latin typeface="Calibri"/>
                <a:ea typeface="+mn-ea"/>
                <a:cs typeface="+mn-cs"/>
              </a:rPr>
              <a:t>3D </a:t>
            </a:r>
            <a:r>
              <a:rPr kumimoji="0" lang="it-IT" sz="1200" b="1" i="0" u="none" strike="noStrike" kern="1200" cap="none" spc="0" normalizeH="0" baseline="0" noProof="0" dirty="0" err="1" smtClean="0">
                <a:ln>
                  <a:noFill/>
                </a:ln>
                <a:solidFill>
                  <a:prstClr val="black"/>
                </a:solidFill>
                <a:effectLst/>
                <a:uLnTx/>
                <a:uFillTx/>
                <a:latin typeface="Calibri"/>
                <a:ea typeface="+mn-ea"/>
                <a:cs typeface="+mn-cs"/>
              </a:rPr>
              <a:t>printed</a:t>
            </a:r>
            <a:endParaRPr kumimoji="0" lang="it-IT" sz="1200" b="1"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6" name="Connettore 2 15"/>
          <p:cNvCxnSpPr>
            <a:stCxn id="15" idx="1"/>
          </p:cNvCxnSpPr>
          <p:nvPr/>
        </p:nvCxnSpPr>
        <p:spPr>
          <a:xfrm flipH="1" flipV="1">
            <a:off x="882415" y="2960017"/>
            <a:ext cx="2589765" cy="1020568"/>
          </a:xfrm>
          <a:prstGeom prst="straightConnector1">
            <a:avLst/>
          </a:prstGeom>
          <a:ln w="38100">
            <a:solidFill>
              <a:schemeClr val="accent4">
                <a:lumMod val="60000"/>
                <a:lumOff val="40000"/>
              </a:schemeClr>
            </a:solidFill>
            <a:tailEnd type="triangle"/>
          </a:ln>
        </p:spPr>
        <p:style>
          <a:lnRef idx="3">
            <a:schemeClr val="accent4"/>
          </a:lnRef>
          <a:fillRef idx="0">
            <a:schemeClr val="accent4"/>
          </a:fillRef>
          <a:effectRef idx="2">
            <a:schemeClr val="accent4"/>
          </a:effectRef>
          <a:fontRef idx="minor">
            <a:schemeClr val="tx1"/>
          </a:fontRef>
        </p:style>
      </p:cxnSp>
      <p:cxnSp>
        <p:nvCxnSpPr>
          <p:cNvPr id="19" name="Connettore 2 18"/>
          <p:cNvCxnSpPr/>
          <p:nvPr/>
        </p:nvCxnSpPr>
        <p:spPr>
          <a:xfrm flipH="1" flipV="1">
            <a:off x="1411939" y="3643463"/>
            <a:ext cx="2060241" cy="337121"/>
          </a:xfrm>
          <a:prstGeom prst="straightConnector1">
            <a:avLst/>
          </a:prstGeom>
          <a:ln w="38100">
            <a:solidFill>
              <a:schemeClr val="accent4">
                <a:lumMod val="60000"/>
                <a:lumOff val="40000"/>
              </a:schemeClr>
            </a:solidFill>
            <a:tailEnd type="triangle"/>
          </a:ln>
        </p:spPr>
        <p:style>
          <a:lnRef idx="3">
            <a:schemeClr val="accent4"/>
          </a:lnRef>
          <a:fillRef idx="0">
            <a:schemeClr val="accent4"/>
          </a:fillRef>
          <a:effectRef idx="2">
            <a:schemeClr val="accent4"/>
          </a:effectRef>
          <a:fontRef idx="minor">
            <a:schemeClr val="tx1"/>
          </a:fontRef>
        </p:style>
      </p:cxnSp>
      <p:cxnSp>
        <p:nvCxnSpPr>
          <p:cNvPr id="20" name="Connettore 2 19"/>
          <p:cNvCxnSpPr>
            <a:stCxn id="15" idx="0"/>
          </p:cNvCxnSpPr>
          <p:nvPr/>
        </p:nvCxnSpPr>
        <p:spPr>
          <a:xfrm flipH="1" flipV="1">
            <a:off x="3619640" y="3241751"/>
            <a:ext cx="534362" cy="508001"/>
          </a:xfrm>
          <a:prstGeom prst="straightConnector1">
            <a:avLst/>
          </a:prstGeom>
          <a:ln w="38100">
            <a:solidFill>
              <a:schemeClr val="accent4">
                <a:lumMod val="60000"/>
                <a:lumOff val="40000"/>
              </a:schemeClr>
            </a:solidFill>
            <a:tailEnd type="triangle"/>
          </a:ln>
        </p:spPr>
        <p:style>
          <a:lnRef idx="3">
            <a:schemeClr val="accent4"/>
          </a:lnRef>
          <a:fillRef idx="0">
            <a:schemeClr val="accent4"/>
          </a:fillRef>
          <a:effectRef idx="2">
            <a:schemeClr val="accent4"/>
          </a:effectRef>
          <a:fontRef idx="minor">
            <a:schemeClr val="tx1"/>
          </a:fontRef>
        </p:style>
      </p:cxnSp>
      <p:cxnSp>
        <p:nvCxnSpPr>
          <p:cNvPr id="22" name="Connettore 2 21"/>
          <p:cNvCxnSpPr>
            <a:stCxn id="15" idx="0"/>
          </p:cNvCxnSpPr>
          <p:nvPr/>
        </p:nvCxnSpPr>
        <p:spPr>
          <a:xfrm flipH="1" flipV="1">
            <a:off x="3408256" y="2079701"/>
            <a:ext cx="745746" cy="1670051"/>
          </a:xfrm>
          <a:prstGeom prst="straightConnector1">
            <a:avLst/>
          </a:prstGeom>
          <a:ln w="38100">
            <a:solidFill>
              <a:schemeClr val="accent4">
                <a:lumMod val="60000"/>
                <a:lumOff val="40000"/>
              </a:schemeClr>
            </a:solidFill>
            <a:tailEnd type="triangle"/>
          </a:ln>
        </p:spPr>
        <p:style>
          <a:lnRef idx="3">
            <a:schemeClr val="accent4"/>
          </a:lnRef>
          <a:fillRef idx="0">
            <a:schemeClr val="accent4"/>
          </a:fillRef>
          <a:effectRef idx="2">
            <a:schemeClr val="accent4"/>
          </a:effectRef>
          <a:fontRef idx="minor">
            <a:schemeClr val="tx1"/>
          </a:fontRef>
        </p:style>
      </p:cxnSp>
      <p:cxnSp>
        <p:nvCxnSpPr>
          <p:cNvPr id="23" name="Connettore 2 22"/>
          <p:cNvCxnSpPr>
            <a:stCxn id="15" idx="1"/>
          </p:cNvCxnSpPr>
          <p:nvPr/>
        </p:nvCxnSpPr>
        <p:spPr>
          <a:xfrm flipH="1" flipV="1">
            <a:off x="1599787" y="2813614"/>
            <a:ext cx="1872393" cy="1166971"/>
          </a:xfrm>
          <a:prstGeom prst="straightConnector1">
            <a:avLst/>
          </a:prstGeom>
          <a:ln w="38100">
            <a:solidFill>
              <a:schemeClr val="accent4">
                <a:lumMod val="60000"/>
                <a:lumOff val="40000"/>
              </a:schemeClr>
            </a:solidFill>
            <a:tailEnd type="triangle"/>
          </a:ln>
        </p:spPr>
        <p:style>
          <a:lnRef idx="3">
            <a:schemeClr val="accent4"/>
          </a:lnRef>
          <a:fillRef idx="0">
            <a:schemeClr val="accent4"/>
          </a:fillRef>
          <a:effectRef idx="2">
            <a:schemeClr val="accent4"/>
          </a:effectRef>
          <a:fontRef idx="minor">
            <a:schemeClr val="tx1"/>
          </a:fontRef>
        </p:style>
      </p:cxnSp>
      <p:cxnSp>
        <p:nvCxnSpPr>
          <p:cNvPr id="24" name="Connettore 2 23"/>
          <p:cNvCxnSpPr>
            <a:stCxn id="15" idx="0"/>
          </p:cNvCxnSpPr>
          <p:nvPr/>
        </p:nvCxnSpPr>
        <p:spPr>
          <a:xfrm flipH="1" flipV="1">
            <a:off x="3404155" y="2466909"/>
            <a:ext cx="749847" cy="1282843"/>
          </a:xfrm>
          <a:prstGeom prst="straightConnector1">
            <a:avLst/>
          </a:prstGeom>
          <a:ln w="38100">
            <a:solidFill>
              <a:schemeClr val="accent4">
                <a:lumMod val="60000"/>
                <a:lumOff val="40000"/>
              </a:schemeClr>
            </a:solidFill>
            <a:tailEnd type="triangle"/>
          </a:ln>
        </p:spPr>
        <p:style>
          <a:lnRef idx="3">
            <a:schemeClr val="accent4"/>
          </a:lnRef>
          <a:fillRef idx="0">
            <a:schemeClr val="accent4"/>
          </a:fillRef>
          <a:effectRef idx="2">
            <a:schemeClr val="accent4"/>
          </a:effectRef>
          <a:fontRef idx="minor">
            <a:schemeClr val="tx1"/>
          </a:fontRef>
        </p:style>
      </p:cxnSp>
      <p:sp>
        <p:nvSpPr>
          <p:cNvPr id="25" name="TextBox 22"/>
          <p:cNvSpPr txBox="1"/>
          <p:nvPr/>
        </p:nvSpPr>
        <p:spPr>
          <a:xfrm>
            <a:off x="3566697" y="1129801"/>
            <a:ext cx="1337097" cy="307777"/>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smtClean="0">
                <a:ln>
                  <a:noFill/>
                </a:ln>
                <a:solidFill>
                  <a:prstClr val="black"/>
                </a:solidFill>
                <a:effectLst/>
                <a:uLnTx/>
                <a:uFillTx/>
                <a:latin typeface="Calibri"/>
                <a:ea typeface="+mn-ea"/>
                <a:cs typeface="+mn-cs"/>
              </a:rPr>
              <a:t>DETECTOR SIDE</a:t>
            </a:r>
            <a:endParaRPr kumimoji="0" lang="it-IT" sz="1400" b="1" i="0" u="none" strike="noStrike" kern="1200" cap="none" spc="0" normalizeH="0" baseline="0" noProof="0" dirty="0">
              <a:ln>
                <a:noFill/>
              </a:ln>
              <a:solidFill>
                <a:prstClr val="black"/>
              </a:solidFill>
              <a:effectLst/>
              <a:uLnTx/>
              <a:uFillTx/>
              <a:latin typeface="Calibri"/>
              <a:ea typeface="+mn-ea"/>
              <a:cs typeface="+mn-cs"/>
            </a:endParaRPr>
          </a:p>
        </p:txBody>
      </p:sp>
      <p:sp>
        <p:nvSpPr>
          <p:cNvPr id="48" name="Titolo 1"/>
          <p:cNvSpPr txBox="1">
            <a:spLocks/>
          </p:cNvSpPr>
          <p:nvPr/>
        </p:nvSpPr>
        <p:spPr>
          <a:xfrm>
            <a:off x="308533" y="161446"/>
            <a:ext cx="11290852" cy="671193"/>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it-IT" sz="3200" b="0" i="0" u="none" strike="noStrike" kern="1200" cap="none" spc="0" normalizeH="0" baseline="0" noProof="0" smtClean="0">
                <a:ln>
                  <a:noFill/>
                </a:ln>
                <a:solidFill>
                  <a:prstClr val="white"/>
                </a:solidFill>
                <a:effectLst/>
                <a:uLnTx/>
                <a:uFillTx/>
                <a:latin typeface="Calibri"/>
                <a:ea typeface="+mn-ea"/>
                <a:cs typeface="+mn-cs"/>
              </a:rPr>
              <a:t>EC PP1 MANIFOLD</a:t>
            </a:r>
            <a:endParaRPr kumimoji="0" lang="it-IT" sz="3200" b="0" i="0" u="none" strike="noStrike" kern="1200" cap="none" spc="0" normalizeH="0" baseline="0" noProof="0">
              <a:ln>
                <a:noFill/>
              </a:ln>
              <a:solidFill>
                <a:prstClr val="white"/>
              </a:solidFill>
              <a:effectLst/>
              <a:uLnTx/>
              <a:uFillTx/>
              <a:latin typeface="Calibri"/>
              <a:ea typeface="+mn-ea"/>
              <a:cs typeface="+mn-cs"/>
            </a:endParaRPr>
          </a:p>
        </p:txBody>
      </p:sp>
      <p:sp>
        <p:nvSpPr>
          <p:cNvPr id="49" name="TextBox 22"/>
          <p:cNvSpPr txBox="1"/>
          <p:nvPr/>
        </p:nvSpPr>
        <p:spPr>
          <a:xfrm>
            <a:off x="8332958" y="1129800"/>
            <a:ext cx="843501" cy="307777"/>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defPPr>
              <a:defRPr lang="it-IT"/>
            </a:defPPr>
            <a:lvl1pPr marR="0" lvl="0" indent="0" fontAlgn="auto">
              <a:lnSpc>
                <a:spcPct val="100000"/>
              </a:lnSpc>
              <a:spcBef>
                <a:spcPts val="0"/>
              </a:spcBef>
              <a:spcAft>
                <a:spcPts val="0"/>
              </a:spcAft>
              <a:buClrTx/>
              <a:buSzTx/>
              <a:buFontTx/>
              <a:buNone/>
              <a:tabLst/>
              <a:defRPr sz="1400" b="1">
                <a:solidFill>
                  <a:prstClr val="black"/>
                </a:solidFill>
                <a:latin typeface="Calibri"/>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a:ln>
                  <a:noFill/>
                </a:ln>
                <a:solidFill>
                  <a:prstClr val="black"/>
                </a:solidFill>
                <a:effectLst/>
                <a:uLnTx/>
                <a:uFillTx/>
                <a:latin typeface="Calibri"/>
                <a:ea typeface="+mn-ea"/>
                <a:cs typeface="+mn-cs"/>
              </a:rPr>
              <a:t>PP1 SIDE</a:t>
            </a:r>
            <a:endParaRPr kumimoji="0" lang="it-IT" sz="1400" b="1" i="0" u="none" strike="noStrike" kern="1200" cap="none" spc="0" normalizeH="0" baseline="0" noProof="0" dirty="0">
              <a:ln>
                <a:noFill/>
              </a:ln>
              <a:solidFill>
                <a:prstClr val="black"/>
              </a:solidFill>
              <a:effectLst/>
              <a:uLnTx/>
              <a:uFillTx/>
              <a:latin typeface="Calibri"/>
              <a:ea typeface="+mn-ea"/>
              <a:cs typeface="+mn-cs"/>
            </a:endParaRPr>
          </a:p>
        </p:txBody>
      </p:sp>
      <p:sp>
        <p:nvSpPr>
          <p:cNvPr id="4" name="Segnaposto piè di pagina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noProof="0" smtClean="0">
                <a:ln>
                  <a:noFill/>
                </a:ln>
                <a:solidFill>
                  <a:prstClr val="white"/>
                </a:solidFill>
                <a:effectLst/>
                <a:uLnTx/>
                <a:uFillTx/>
                <a:latin typeface="Calibri"/>
                <a:ea typeface="+mn-ea"/>
                <a:cs typeface="+mn-cs"/>
              </a:rPr>
              <a:t>DI2C 15 March 2023 - Emiliano Dané</a:t>
            </a:r>
            <a:endParaRPr kumimoji="0" lang="it-IT" sz="1200" b="1" i="0" u="none" strike="noStrike" kern="1200" cap="none" spc="0" normalizeH="0" baseline="0" noProof="0">
              <a:ln>
                <a:noFill/>
              </a:ln>
              <a:solidFill>
                <a:prstClr val="white"/>
              </a:solidFill>
              <a:effectLst/>
              <a:uLnTx/>
              <a:uFillTx/>
              <a:latin typeface="Calibri"/>
              <a:ea typeface="+mn-ea"/>
              <a:cs typeface="+mn-cs"/>
            </a:endParaRPr>
          </a:p>
        </p:txBody>
      </p:sp>
      <p:sp>
        <p:nvSpPr>
          <p:cNvPr id="5" name="Segnaposto numero diapositiva 4"/>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9A4DBC0-06C9-4701-9891-6BD2791C2DCB}" type="slidenum">
              <a:rPr kumimoji="0" lang="it-IT" sz="1400" b="1" i="0" u="none" strike="noStrike" kern="1200" cap="none" spc="0" normalizeH="0" baseline="0" noProof="0" smtClean="0">
                <a:ln>
                  <a:noFill/>
                </a:ln>
                <a:solidFill>
                  <a:prstClr val="white"/>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a:t>
            </a:fld>
            <a:endParaRPr kumimoji="0" lang="it-IT" sz="1400" b="1"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57852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790" y="2131814"/>
            <a:ext cx="6789839" cy="4399964"/>
          </a:xfrm>
          <a:prstGeom prst="rect">
            <a:avLst/>
          </a:prstGeom>
        </p:spPr>
      </p:pic>
      <p:pic>
        <p:nvPicPr>
          <p:cNvPr id="5" name="Immagin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91425" y="568276"/>
            <a:ext cx="4203175" cy="2720910"/>
          </a:xfrm>
          <a:prstGeom prst="rect">
            <a:avLst/>
          </a:prstGeom>
        </p:spPr>
      </p:pic>
      <p:pic>
        <p:nvPicPr>
          <p:cNvPr id="6" name="Immagin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91425" y="3452949"/>
            <a:ext cx="4203175" cy="2764929"/>
          </a:xfrm>
          <a:prstGeom prst="rect">
            <a:avLst/>
          </a:prstGeom>
        </p:spPr>
      </p:pic>
      <p:sp>
        <p:nvSpPr>
          <p:cNvPr id="2" name="CasellaDiTesto 1"/>
          <p:cNvSpPr txBox="1"/>
          <p:nvPr/>
        </p:nvSpPr>
        <p:spPr>
          <a:xfrm>
            <a:off x="217958" y="243084"/>
            <a:ext cx="6919819" cy="1754326"/>
          </a:xfrm>
          <a:prstGeom prst="rect">
            <a:avLst/>
          </a:prstGeom>
          <a:noFill/>
        </p:spPr>
        <p:txBody>
          <a:bodyPr wrap="square" rtlCol="0">
            <a:spAutoFit/>
          </a:bodyPr>
          <a:lstStyle/>
          <a:p>
            <a:r>
              <a:rPr lang="it-IT" smtClean="0"/>
              <a:t>The plan is to weld the Inlets and Exhausts manifold just after mating each layer in order to perform the test by CO2 cooling plant and also because would be impossible to weld it after having comlpeted the detector.</a:t>
            </a:r>
          </a:p>
          <a:p>
            <a:r>
              <a:rPr lang="it-IT" smtClean="0"/>
              <a:t>In the 3D model I used the Swagelok Orbital Welding. Not yet defined the Welding Machine will be used in Frascati.</a:t>
            </a:r>
            <a:endParaRPr lang="it-IT"/>
          </a:p>
        </p:txBody>
      </p:sp>
      <p:sp>
        <p:nvSpPr>
          <p:cNvPr id="3" name="CasellaDiTesto 2"/>
          <p:cNvSpPr txBox="1"/>
          <p:nvPr/>
        </p:nvSpPr>
        <p:spPr>
          <a:xfrm>
            <a:off x="604434" y="3962464"/>
            <a:ext cx="706540" cy="307777"/>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it-IT" sz="1400" smtClean="0"/>
              <a:t>Layer 2</a:t>
            </a:r>
            <a:endParaRPr lang="it-IT" sz="1400"/>
          </a:p>
        </p:txBody>
      </p:sp>
      <p:cxnSp>
        <p:nvCxnSpPr>
          <p:cNvPr id="8" name="Connettore 2 7"/>
          <p:cNvCxnSpPr/>
          <p:nvPr/>
        </p:nvCxnSpPr>
        <p:spPr>
          <a:xfrm flipV="1">
            <a:off x="1286359" y="3405812"/>
            <a:ext cx="883404" cy="573437"/>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9" name="Freccia a destra 8"/>
          <p:cNvSpPr/>
          <p:nvPr/>
        </p:nvSpPr>
        <p:spPr>
          <a:xfrm rot="18728625">
            <a:off x="1774555" y="5119816"/>
            <a:ext cx="674176" cy="19378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it-IT"/>
          </a:p>
        </p:txBody>
      </p:sp>
      <p:sp>
        <p:nvSpPr>
          <p:cNvPr id="10" name="Freccia a destra 9"/>
          <p:cNvSpPr/>
          <p:nvPr/>
        </p:nvSpPr>
        <p:spPr>
          <a:xfrm rot="17775137">
            <a:off x="2456477" y="5587406"/>
            <a:ext cx="674176" cy="19378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it-IT"/>
          </a:p>
        </p:txBody>
      </p:sp>
      <p:sp>
        <p:nvSpPr>
          <p:cNvPr id="11" name="CasellaDiTesto 10"/>
          <p:cNvSpPr txBox="1"/>
          <p:nvPr/>
        </p:nvSpPr>
        <p:spPr>
          <a:xfrm>
            <a:off x="8192592" y="404513"/>
            <a:ext cx="2600840" cy="307777"/>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it-IT" sz="1400" smtClean="0"/>
              <a:t>Layer 2 EC Inlet manifold welding</a:t>
            </a:r>
            <a:endParaRPr lang="it-IT" sz="1400"/>
          </a:p>
        </p:txBody>
      </p:sp>
      <p:sp>
        <p:nvSpPr>
          <p:cNvPr id="12" name="CasellaDiTesto 11"/>
          <p:cNvSpPr txBox="1"/>
          <p:nvPr/>
        </p:nvSpPr>
        <p:spPr>
          <a:xfrm>
            <a:off x="8130599" y="3340787"/>
            <a:ext cx="2841868" cy="307777"/>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it-IT" sz="1400" smtClean="0"/>
              <a:t>Layer 2 EC Exhaust manifold welding</a:t>
            </a:r>
            <a:endParaRPr lang="it-IT" sz="1400"/>
          </a:p>
        </p:txBody>
      </p:sp>
      <p:sp>
        <p:nvSpPr>
          <p:cNvPr id="7" name="CasellaDiTesto 6"/>
          <p:cNvSpPr txBox="1"/>
          <p:nvPr/>
        </p:nvSpPr>
        <p:spPr>
          <a:xfrm>
            <a:off x="340790" y="6033212"/>
            <a:ext cx="2914516" cy="369332"/>
          </a:xfrm>
          <a:prstGeom prst="rect">
            <a:avLst/>
          </a:prstGeom>
          <a:noFill/>
        </p:spPr>
        <p:txBody>
          <a:bodyPr wrap="none" rtlCol="0">
            <a:spAutoFit/>
          </a:bodyPr>
          <a:lstStyle/>
          <a:p>
            <a:r>
              <a:rPr lang="it-IT" i="1" smtClean="0"/>
              <a:t>S. Tomassini and D. Orecchini</a:t>
            </a:r>
            <a:endParaRPr lang="it-IT" i="1"/>
          </a:p>
        </p:txBody>
      </p:sp>
    </p:spTree>
    <p:extLst>
      <p:ext uri="{BB962C8B-B14F-4D97-AF65-F5344CB8AC3E}">
        <p14:creationId xmlns:p14="http://schemas.microsoft.com/office/powerpoint/2010/main" val="23590052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Immagine 21"/>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51179" y="762331"/>
            <a:ext cx="5482925" cy="4998720"/>
          </a:xfrm>
          <a:prstGeom prst="rect">
            <a:avLst/>
          </a:prstGeom>
        </p:spPr>
      </p:pic>
      <p:sp>
        <p:nvSpPr>
          <p:cNvPr id="6" name="CasellaDiTesto 5"/>
          <p:cNvSpPr txBox="1"/>
          <p:nvPr/>
        </p:nvSpPr>
        <p:spPr>
          <a:xfrm>
            <a:off x="388854" y="2884332"/>
            <a:ext cx="837089" cy="276999"/>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it-IT" sz="1200" smtClean="0"/>
              <a:t>EC centina</a:t>
            </a:r>
            <a:endParaRPr lang="it-IT" sz="1200"/>
          </a:p>
        </p:txBody>
      </p:sp>
      <p:cxnSp>
        <p:nvCxnSpPr>
          <p:cNvPr id="8" name="Connettore 2 7"/>
          <p:cNvCxnSpPr>
            <a:stCxn id="6" idx="3"/>
          </p:cNvCxnSpPr>
          <p:nvPr/>
        </p:nvCxnSpPr>
        <p:spPr>
          <a:xfrm>
            <a:off x="1225943" y="3022832"/>
            <a:ext cx="966312" cy="65820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0" name="CasellaDiTesto 9"/>
          <p:cNvSpPr txBox="1"/>
          <p:nvPr/>
        </p:nvSpPr>
        <p:spPr>
          <a:xfrm>
            <a:off x="99400" y="3343488"/>
            <a:ext cx="758669" cy="276999"/>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it-IT" sz="1200" smtClean="0"/>
              <a:t>EC flange</a:t>
            </a:r>
            <a:endParaRPr lang="it-IT" sz="1200"/>
          </a:p>
        </p:txBody>
      </p:sp>
      <p:cxnSp>
        <p:nvCxnSpPr>
          <p:cNvPr id="11" name="Connettore 2 10"/>
          <p:cNvCxnSpPr>
            <a:stCxn id="10" idx="3"/>
          </p:cNvCxnSpPr>
          <p:nvPr/>
        </p:nvCxnSpPr>
        <p:spPr>
          <a:xfrm>
            <a:off x="858069" y="3481988"/>
            <a:ext cx="818331" cy="32065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3" name="CasellaDiTesto 12"/>
          <p:cNvSpPr txBox="1"/>
          <p:nvPr/>
        </p:nvSpPr>
        <p:spPr>
          <a:xfrm>
            <a:off x="3551649" y="942818"/>
            <a:ext cx="1210396" cy="276999"/>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it-IT" sz="1200" smtClean="0"/>
              <a:t>EC PP1 Manifold</a:t>
            </a:r>
            <a:endParaRPr lang="it-IT" sz="1200"/>
          </a:p>
        </p:txBody>
      </p:sp>
      <p:cxnSp>
        <p:nvCxnSpPr>
          <p:cNvPr id="14" name="Connettore 2 13"/>
          <p:cNvCxnSpPr>
            <a:stCxn id="13" idx="2"/>
          </p:cNvCxnSpPr>
          <p:nvPr/>
        </p:nvCxnSpPr>
        <p:spPr>
          <a:xfrm>
            <a:off x="4156847" y="1219817"/>
            <a:ext cx="233846" cy="43524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8" name="CasellaDiTesto 17"/>
          <p:cNvSpPr txBox="1"/>
          <p:nvPr/>
        </p:nvSpPr>
        <p:spPr>
          <a:xfrm>
            <a:off x="2041343" y="804319"/>
            <a:ext cx="759375" cy="276999"/>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it-IT" sz="1200" smtClean="0"/>
              <a:t>EC elbow</a:t>
            </a:r>
            <a:endParaRPr lang="it-IT" sz="1200"/>
          </a:p>
        </p:txBody>
      </p:sp>
      <p:cxnSp>
        <p:nvCxnSpPr>
          <p:cNvPr id="20" name="Connettore 2 19"/>
          <p:cNvCxnSpPr>
            <a:stCxn id="18" idx="2"/>
          </p:cNvCxnSpPr>
          <p:nvPr/>
        </p:nvCxnSpPr>
        <p:spPr>
          <a:xfrm>
            <a:off x="2421031" y="1081318"/>
            <a:ext cx="379687" cy="48232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3" name="CasellaDiTesto 22"/>
          <p:cNvSpPr txBox="1"/>
          <p:nvPr/>
        </p:nvSpPr>
        <p:spPr>
          <a:xfrm>
            <a:off x="478735" y="2271312"/>
            <a:ext cx="1055354" cy="276999"/>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defPPr>
              <a:defRPr lang="it-IT"/>
            </a:defPPr>
            <a:lvl1pPr>
              <a:defRPr sz="1200">
                <a:solidFill>
                  <a:schemeClr val="dk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it-IT" smtClean="0"/>
              <a:t>welding </a:t>
            </a:r>
            <a:r>
              <a:rPr lang="it-IT"/>
              <a:t>plane</a:t>
            </a:r>
          </a:p>
        </p:txBody>
      </p:sp>
      <p:cxnSp>
        <p:nvCxnSpPr>
          <p:cNvPr id="24" name="Connettore 2 23"/>
          <p:cNvCxnSpPr>
            <a:stCxn id="23" idx="3"/>
          </p:cNvCxnSpPr>
          <p:nvPr/>
        </p:nvCxnSpPr>
        <p:spPr>
          <a:xfrm>
            <a:off x="1534089" y="2409812"/>
            <a:ext cx="323998" cy="380031"/>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 name="CasellaDiTesto 2"/>
          <p:cNvSpPr txBox="1"/>
          <p:nvPr/>
        </p:nvSpPr>
        <p:spPr>
          <a:xfrm>
            <a:off x="388854" y="6034273"/>
            <a:ext cx="6384633"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it-IT" smtClean="0"/>
              <a:t>What about welding back solution: </a:t>
            </a:r>
            <a:r>
              <a:rPr lang="it-IT"/>
              <a:t>p</a:t>
            </a:r>
            <a:r>
              <a:rPr lang="it-IT" smtClean="0"/>
              <a:t>ocket welding is a possibility?</a:t>
            </a:r>
            <a:endParaRPr lang="it-IT"/>
          </a:p>
        </p:txBody>
      </p:sp>
      <p:grpSp>
        <p:nvGrpSpPr>
          <p:cNvPr id="30" name="Gruppo 29"/>
          <p:cNvGrpSpPr/>
          <p:nvPr/>
        </p:nvGrpSpPr>
        <p:grpSpPr>
          <a:xfrm>
            <a:off x="7318170" y="931597"/>
            <a:ext cx="3941872" cy="3559892"/>
            <a:chOff x="7284977" y="714840"/>
            <a:chExt cx="3941872" cy="3559892"/>
          </a:xfrm>
        </p:grpSpPr>
        <p:pic>
          <p:nvPicPr>
            <p:cNvPr id="5" name="Immagin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84977" y="714840"/>
              <a:ext cx="3941872" cy="3559892"/>
            </a:xfrm>
            <a:prstGeom prst="rect">
              <a:avLst/>
            </a:prstGeom>
          </p:spPr>
        </p:pic>
        <p:sp>
          <p:nvSpPr>
            <p:cNvPr id="7" name="Ovale 6"/>
            <p:cNvSpPr/>
            <p:nvPr/>
          </p:nvSpPr>
          <p:spPr>
            <a:xfrm>
              <a:off x="8609595" y="3291433"/>
              <a:ext cx="237744" cy="232989"/>
            </a:xfrm>
            <a:prstGeom prst="ellips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it-IT"/>
            </a:p>
          </p:txBody>
        </p:sp>
      </p:grpSp>
      <p:sp>
        <p:nvSpPr>
          <p:cNvPr id="21" name="CasellaDiTesto 20"/>
          <p:cNvSpPr txBox="1"/>
          <p:nvPr/>
        </p:nvSpPr>
        <p:spPr>
          <a:xfrm>
            <a:off x="647691" y="5186587"/>
            <a:ext cx="1519006" cy="276999"/>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it-IT" sz="1200" smtClean="0"/>
              <a:t>EC Detector Manifold</a:t>
            </a:r>
            <a:endParaRPr lang="it-IT" sz="1200"/>
          </a:p>
        </p:txBody>
      </p:sp>
      <p:cxnSp>
        <p:nvCxnSpPr>
          <p:cNvPr id="27" name="Connettore 2 26"/>
          <p:cNvCxnSpPr/>
          <p:nvPr/>
        </p:nvCxnSpPr>
        <p:spPr>
          <a:xfrm flipH="1">
            <a:off x="3108960" y="1865376"/>
            <a:ext cx="9144" cy="175511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CasellaDiTesto 27"/>
          <p:cNvSpPr txBox="1"/>
          <p:nvPr/>
        </p:nvSpPr>
        <p:spPr>
          <a:xfrm>
            <a:off x="3182112" y="2356287"/>
            <a:ext cx="588623" cy="276999"/>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defPPr>
              <a:defRPr lang="it-IT"/>
            </a:defPPr>
            <a:lvl1pPr>
              <a:defRPr sz="1200">
                <a:solidFill>
                  <a:schemeClr val="dk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it-IT"/>
              <a:t>40mm</a:t>
            </a:r>
          </a:p>
        </p:txBody>
      </p:sp>
      <p:sp>
        <p:nvSpPr>
          <p:cNvPr id="29" name="CasellaDiTesto 28"/>
          <p:cNvSpPr txBox="1"/>
          <p:nvPr/>
        </p:nvSpPr>
        <p:spPr>
          <a:xfrm>
            <a:off x="7013448" y="4837721"/>
            <a:ext cx="4754880" cy="923330"/>
          </a:xfrm>
          <a:prstGeom prst="rect">
            <a:avLst/>
          </a:prstGeom>
          <a:noFill/>
        </p:spPr>
        <p:txBody>
          <a:bodyPr wrap="square" rtlCol="0">
            <a:spAutoFit/>
          </a:bodyPr>
          <a:lstStyle/>
          <a:p>
            <a:r>
              <a:rPr lang="it-IT" smtClean="0"/>
              <a:t>For the Polysude is better having the welding plane @20mm while for the Swagelok due to the "wings" should be better a little bit higher</a:t>
            </a:r>
            <a:endParaRPr lang="it-IT"/>
          </a:p>
        </p:txBody>
      </p:sp>
      <p:sp>
        <p:nvSpPr>
          <p:cNvPr id="31" name="Freccia a destra 30"/>
          <p:cNvSpPr/>
          <p:nvPr/>
        </p:nvSpPr>
        <p:spPr>
          <a:xfrm rot="14122073">
            <a:off x="5104131" y="3628734"/>
            <a:ext cx="2476798" cy="4114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2" name="CasellaDiTesto 31"/>
          <p:cNvSpPr txBox="1"/>
          <p:nvPr/>
        </p:nvSpPr>
        <p:spPr>
          <a:xfrm>
            <a:off x="7620326" y="737707"/>
            <a:ext cx="3337560" cy="58477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it-IT" sz="1600" smtClean="0"/>
              <a:t>Possible clash between the EC flange and the Swagelok Orbital Head</a:t>
            </a:r>
            <a:endParaRPr lang="it-IT" sz="1600"/>
          </a:p>
        </p:txBody>
      </p:sp>
      <p:cxnSp>
        <p:nvCxnSpPr>
          <p:cNvPr id="34" name="Connettore 2 33"/>
          <p:cNvCxnSpPr/>
          <p:nvPr/>
        </p:nvCxnSpPr>
        <p:spPr>
          <a:xfrm flipV="1">
            <a:off x="7507224" y="3741179"/>
            <a:ext cx="923544" cy="17224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45037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36600" y="2986406"/>
            <a:ext cx="10515600" cy="717690"/>
          </a:xfr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algn="ctr"/>
            <a:r>
              <a:rPr lang="it-IT">
                <a:solidFill>
                  <a:schemeClr val="lt1"/>
                </a:solidFill>
                <a:latin typeface="+mn-lt"/>
                <a:ea typeface="+mn-ea"/>
                <a:cs typeface="+mn-cs"/>
              </a:rPr>
              <a:t>Outer </a:t>
            </a:r>
            <a:r>
              <a:rPr lang="it-IT" smtClean="0">
                <a:solidFill>
                  <a:schemeClr val="lt1"/>
                </a:solidFill>
                <a:latin typeface="+mn-lt"/>
                <a:ea typeface="+mn-ea"/>
                <a:cs typeface="+mn-cs"/>
              </a:rPr>
              <a:t>PP1 piping Barrel </a:t>
            </a:r>
            <a:r>
              <a:rPr lang="it-IT">
                <a:solidFill>
                  <a:schemeClr val="lt1"/>
                </a:solidFill>
                <a:latin typeface="+mn-lt"/>
                <a:ea typeface="+mn-ea"/>
                <a:cs typeface="+mn-cs"/>
              </a:rPr>
              <a:t>Status</a:t>
            </a:r>
          </a:p>
        </p:txBody>
      </p:sp>
    </p:spTree>
    <p:extLst>
      <p:ext uri="{BB962C8B-B14F-4D97-AF65-F5344CB8AC3E}">
        <p14:creationId xmlns:p14="http://schemas.microsoft.com/office/powerpoint/2010/main" val="42918609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640342" y="1055436"/>
            <a:ext cx="8938541" cy="4925960"/>
          </a:xfrm>
          <a:prstGeom prst="rect">
            <a:avLst/>
          </a:prstGeom>
        </p:spPr>
      </p:pic>
      <p:sp>
        <p:nvSpPr>
          <p:cNvPr id="5" name="Titolo 1"/>
          <p:cNvSpPr>
            <a:spLocks noGrp="1"/>
          </p:cNvSpPr>
          <p:nvPr>
            <p:ph type="title"/>
          </p:nvPr>
        </p:nvSpPr>
        <p:spPr>
          <a:xfrm>
            <a:off x="464187" y="144081"/>
            <a:ext cx="11290852" cy="536401"/>
          </a:xfrm>
        </p:spPr>
        <p:style>
          <a:lnRef idx="2">
            <a:schemeClr val="accent5">
              <a:shade val="50000"/>
            </a:schemeClr>
          </a:lnRef>
          <a:fillRef idx="1">
            <a:schemeClr val="accent5"/>
          </a:fillRef>
          <a:effectRef idx="0">
            <a:schemeClr val="accent5"/>
          </a:effectRef>
          <a:fontRef idx="minor">
            <a:schemeClr val="lt1"/>
          </a:fontRef>
        </p:style>
        <p:txBody>
          <a:bodyPr>
            <a:noAutofit/>
          </a:bodyPr>
          <a:lstStyle/>
          <a:p>
            <a:pPr algn="ctr"/>
            <a:r>
              <a:rPr lang="it-IT" sz="3600" smtClean="0"/>
              <a:t>OB MANIFOLD</a:t>
            </a:r>
            <a:endParaRPr lang="it-IT" sz="3600"/>
          </a:p>
        </p:txBody>
      </p:sp>
      <p:sp>
        <p:nvSpPr>
          <p:cNvPr id="7" name="Segnaposto piè di pagina 6"/>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noProof="0" smtClean="0">
                <a:ln>
                  <a:noFill/>
                </a:ln>
                <a:solidFill>
                  <a:prstClr val="white"/>
                </a:solidFill>
                <a:effectLst/>
                <a:uLnTx/>
                <a:uFillTx/>
                <a:latin typeface="Calibri"/>
                <a:ea typeface="+mn-ea"/>
                <a:cs typeface="+mn-cs"/>
              </a:rPr>
              <a:t>DI2C 15 March 2023 - Emiliano Dané</a:t>
            </a:r>
            <a:endParaRPr kumimoji="0" lang="it-IT" sz="1200" b="1" i="0" u="none" strike="noStrike" kern="1200" cap="none" spc="0" normalizeH="0" baseline="0" noProof="0">
              <a:ln>
                <a:noFill/>
              </a:ln>
              <a:solidFill>
                <a:prstClr val="white"/>
              </a:solidFill>
              <a:effectLst/>
              <a:uLnTx/>
              <a:uFillTx/>
              <a:latin typeface="Calibri"/>
              <a:ea typeface="+mn-ea"/>
              <a:cs typeface="+mn-cs"/>
            </a:endParaRPr>
          </a:p>
        </p:txBody>
      </p:sp>
      <p:sp>
        <p:nvSpPr>
          <p:cNvPr id="8" name="Segnaposto numero diapositiva 7"/>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9A4DBC0-06C9-4701-9891-6BD2791C2DCB}" type="slidenum">
              <a:rPr kumimoji="0" lang="it-IT" sz="1400" b="1" i="0" u="none" strike="noStrike" kern="1200" cap="none" spc="0" normalizeH="0" baseline="0" noProof="0" smtClean="0">
                <a:ln>
                  <a:noFill/>
                </a:ln>
                <a:solidFill>
                  <a:prstClr val="white"/>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14</a:t>
            </a:fld>
            <a:endParaRPr kumimoji="0" lang="it-IT" sz="1400" b="1" i="0" u="none" strike="noStrike" kern="1200" cap="none" spc="0" normalizeH="0" baseline="0" noProof="0">
              <a:ln>
                <a:noFill/>
              </a:ln>
              <a:solidFill>
                <a:prstClr val="white"/>
              </a:solidFill>
              <a:effectLst/>
              <a:uLnTx/>
              <a:uFillTx/>
              <a:latin typeface="Calibri"/>
              <a:ea typeface="+mn-ea"/>
              <a:cs typeface="+mn-cs"/>
            </a:endParaRPr>
          </a:p>
        </p:txBody>
      </p:sp>
      <p:sp>
        <p:nvSpPr>
          <p:cNvPr id="9" name="CasellaDiTesto 8"/>
          <p:cNvSpPr txBox="1"/>
          <p:nvPr/>
        </p:nvSpPr>
        <p:spPr>
          <a:xfrm>
            <a:off x="153897" y="3527941"/>
            <a:ext cx="233865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it-IT"/>
            </a:defPPr>
            <a:lvl1pPr marR="0" lvl="0" indent="0" fontAlgn="auto">
              <a:lnSpc>
                <a:spcPct val="100000"/>
              </a:lnSpc>
              <a:spcBef>
                <a:spcPts val="0"/>
              </a:spcBef>
              <a:spcAft>
                <a:spcPts val="0"/>
              </a:spcAft>
              <a:buClrTx/>
              <a:buSzTx/>
              <a:buFontTx/>
              <a:buNone/>
              <a:tabLst/>
              <a:defRPr kumimoji="0" b="0" i="0" u="none" strike="noStrike" cap="none" spc="0" normalizeH="0" baseline="0">
                <a:ln>
                  <a:noFill/>
                </a:ln>
                <a:solidFill>
                  <a:schemeClr val="bg1"/>
                </a:solidFill>
                <a:effectLst/>
                <a:uLnTx/>
                <a:uFillTx/>
                <a:latin typeface="Calibri"/>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a:ln>
                  <a:noFill/>
                </a:ln>
                <a:solidFill>
                  <a:prstClr val="white"/>
                </a:solidFill>
                <a:effectLst/>
                <a:uLnTx/>
                <a:uFillTx/>
                <a:latin typeface="Calibri"/>
                <a:ea typeface="+mn-ea"/>
                <a:cs typeface="+mn-cs"/>
              </a:rPr>
              <a:t>Manifold for capillaries</a:t>
            </a:r>
          </a:p>
        </p:txBody>
      </p:sp>
      <p:sp>
        <p:nvSpPr>
          <p:cNvPr id="10" name="CasellaDiTesto 9"/>
          <p:cNvSpPr txBox="1"/>
          <p:nvPr/>
        </p:nvSpPr>
        <p:spPr>
          <a:xfrm>
            <a:off x="344397" y="2084861"/>
            <a:ext cx="233865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it-IT"/>
            </a:defPPr>
            <a:lvl1pPr marR="0" lvl="0" indent="0" fontAlgn="auto">
              <a:lnSpc>
                <a:spcPct val="100000"/>
              </a:lnSpc>
              <a:spcBef>
                <a:spcPts val="0"/>
              </a:spcBef>
              <a:spcAft>
                <a:spcPts val="0"/>
              </a:spcAft>
              <a:buClrTx/>
              <a:buSzTx/>
              <a:buFontTx/>
              <a:buNone/>
              <a:tabLst/>
              <a:defRPr kumimoji="0" b="0" i="0" u="none" strike="noStrike" cap="none" spc="0" normalizeH="0" baseline="0">
                <a:ln>
                  <a:noFill/>
                </a:ln>
                <a:solidFill>
                  <a:schemeClr val="bg1"/>
                </a:solidFill>
                <a:effectLst/>
                <a:uLnTx/>
                <a:uFillTx/>
                <a:latin typeface="Calibri"/>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smtClean="0">
                <a:ln>
                  <a:noFill/>
                </a:ln>
                <a:solidFill>
                  <a:prstClr val="white"/>
                </a:solidFill>
                <a:effectLst/>
                <a:uLnTx/>
                <a:uFillTx/>
                <a:latin typeface="Calibri"/>
                <a:ea typeface="+mn-ea"/>
                <a:cs typeface="+mn-cs"/>
              </a:rPr>
              <a:t>Exhaust Manifold</a:t>
            </a: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CasellaDiTesto 10"/>
          <p:cNvSpPr txBox="1"/>
          <p:nvPr/>
        </p:nvSpPr>
        <p:spPr>
          <a:xfrm>
            <a:off x="6577188" y="5852226"/>
            <a:ext cx="233865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it-IT"/>
            </a:defPPr>
            <a:lvl1pPr marR="0" lvl="0" indent="0" fontAlgn="auto">
              <a:lnSpc>
                <a:spcPct val="100000"/>
              </a:lnSpc>
              <a:spcBef>
                <a:spcPts val="0"/>
              </a:spcBef>
              <a:spcAft>
                <a:spcPts val="0"/>
              </a:spcAft>
              <a:buClrTx/>
              <a:buSzTx/>
              <a:buFontTx/>
              <a:buNone/>
              <a:tabLst/>
              <a:defRPr kumimoji="0" b="0" i="0" u="none" strike="noStrike" cap="none" spc="0" normalizeH="0" baseline="0">
                <a:ln>
                  <a:noFill/>
                </a:ln>
                <a:solidFill>
                  <a:schemeClr val="bg1"/>
                </a:solidFill>
                <a:effectLst/>
                <a:uLnTx/>
                <a:uFillTx/>
                <a:latin typeface="Calibri"/>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smtClean="0">
                <a:ln>
                  <a:noFill/>
                </a:ln>
                <a:solidFill>
                  <a:prstClr val="white"/>
                </a:solidFill>
                <a:effectLst/>
                <a:uLnTx/>
                <a:uFillTx/>
                <a:latin typeface="Calibri"/>
                <a:ea typeface="+mn-ea"/>
                <a:cs typeface="+mn-cs"/>
              </a:rPr>
              <a:t>Inlet Manifold</a:t>
            </a: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CasellaDiTesto 11"/>
          <p:cNvSpPr txBox="1"/>
          <p:nvPr/>
        </p:nvSpPr>
        <p:spPr>
          <a:xfrm>
            <a:off x="239622" y="4385336"/>
            <a:ext cx="2008278"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it-IT"/>
            </a:defPPr>
            <a:lvl1pPr marR="0" lvl="0" indent="0" fontAlgn="auto">
              <a:lnSpc>
                <a:spcPct val="100000"/>
              </a:lnSpc>
              <a:spcBef>
                <a:spcPts val="0"/>
              </a:spcBef>
              <a:spcAft>
                <a:spcPts val="0"/>
              </a:spcAft>
              <a:buClrTx/>
              <a:buSzTx/>
              <a:buFontTx/>
              <a:buNone/>
              <a:tabLst/>
              <a:defRPr kumimoji="0" b="0" i="0" u="none" strike="noStrike" cap="none" spc="0" normalizeH="0" baseline="0">
                <a:ln>
                  <a:noFill/>
                </a:ln>
                <a:solidFill>
                  <a:schemeClr val="bg1"/>
                </a:solidFill>
                <a:effectLst/>
                <a:uLnTx/>
                <a:uFillTx/>
                <a:latin typeface="Calibri"/>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smtClean="0">
                <a:ln>
                  <a:noFill/>
                </a:ln>
                <a:solidFill>
                  <a:prstClr val="white"/>
                </a:solidFill>
                <a:effectLst/>
                <a:uLnTx/>
                <a:uFillTx/>
                <a:latin typeface="Calibri"/>
                <a:ea typeface="+mn-ea"/>
                <a:cs typeface="+mn-cs"/>
              </a:rPr>
              <a:t>Cooling Groups defined by colors</a:t>
            </a: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14" name="Connettore 2 13"/>
          <p:cNvCxnSpPr/>
          <p:nvPr/>
        </p:nvCxnSpPr>
        <p:spPr>
          <a:xfrm flipV="1">
            <a:off x="2492551" y="2981325"/>
            <a:ext cx="717374" cy="546616"/>
          </a:xfrm>
          <a:prstGeom prst="straightConnector1">
            <a:avLst/>
          </a:prstGeom>
          <a:ln w="508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ttore 2 14"/>
          <p:cNvCxnSpPr/>
          <p:nvPr/>
        </p:nvCxnSpPr>
        <p:spPr>
          <a:xfrm>
            <a:off x="2683051" y="2291689"/>
            <a:ext cx="1612724" cy="595211"/>
          </a:xfrm>
          <a:prstGeom prst="straightConnector1">
            <a:avLst/>
          </a:prstGeom>
          <a:ln w="508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ttore 2 16"/>
          <p:cNvCxnSpPr/>
          <p:nvPr/>
        </p:nvCxnSpPr>
        <p:spPr>
          <a:xfrm flipH="1" flipV="1">
            <a:off x="7505700" y="5659681"/>
            <a:ext cx="115049" cy="216654"/>
          </a:xfrm>
          <a:prstGeom prst="straightConnector1">
            <a:avLst/>
          </a:prstGeom>
          <a:ln w="508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3" name="CasellaDiTesto 11"/>
          <p:cNvSpPr txBox="1"/>
          <p:nvPr/>
        </p:nvSpPr>
        <p:spPr>
          <a:xfrm>
            <a:off x="7461745" y="1761801"/>
            <a:ext cx="2008278"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it-IT"/>
            </a:defPPr>
            <a:lvl1pPr marR="0" lvl="0" indent="0" fontAlgn="auto">
              <a:lnSpc>
                <a:spcPct val="100000"/>
              </a:lnSpc>
              <a:spcBef>
                <a:spcPts val="0"/>
              </a:spcBef>
              <a:spcAft>
                <a:spcPts val="0"/>
              </a:spcAft>
              <a:buClrTx/>
              <a:buSzTx/>
              <a:buFontTx/>
              <a:buNone/>
              <a:tabLst/>
              <a:defRPr kumimoji="0" b="0" i="0" u="none" strike="noStrike" cap="none" spc="0" normalizeH="0" baseline="0">
                <a:ln>
                  <a:noFill/>
                </a:ln>
                <a:solidFill>
                  <a:schemeClr val="bg1"/>
                </a:solidFill>
                <a:effectLst/>
                <a:uLnTx/>
                <a:uFillTx/>
                <a:latin typeface="Calibri"/>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smtClean="0">
                <a:ln>
                  <a:noFill/>
                </a:ln>
                <a:solidFill>
                  <a:prstClr val="white"/>
                </a:solidFill>
                <a:effectLst/>
                <a:uLnTx/>
                <a:uFillTx/>
                <a:latin typeface="Calibri"/>
                <a:ea typeface="+mn-ea"/>
                <a:cs typeface="+mn-cs"/>
              </a:rPr>
              <a:t>Heat Exchanger</a:t>
            </a: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16" name="Connettore 2 14"/>
          <p:cNvCxnSpPr/>
          <p:nvPr/>
        </p:nvCxnSpPr>
        <p:spPr>
          <a:xfrm>
            <a:off x="8504322" y="2156020"/>
            <a:ext cx="267372" cy="1261523"/>
          </a:xfrm>
          <a:prstGeom prst="straightConnector1">
            <a:avLst/>
          </a:prstGeom>
          <a:ln w="508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16138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7333489" y="2318004"/>
            <a:ext cx="4752974" cy="313932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it-IT" smtClean="0"/>
              <a:t>In order to get the minimum number of weldings in SR1, the target is build all the pipes in the workshop, including some parts of the warm nose line.</a:t>
            </a:r>
          </a:p>
          <a:p>
            <a:endParaRPr lang="it-IT"/>
          </a:p>
          <a:p>
            <a:r>
              <a:rPr lang="it-IT" smtClean="0"/>
              <a:t>Red circles are the warm nose joints connecting the two halves (A1 and A2 OB parts). We are thinking to put the whole manifoldings.</a:t>
            </a:r>
          </a:p>
          <a:p>
            <a:endParaRPr lang="it-IT"/>
          </a:p>
          <a:p>
            <a:r>
              <a:rPr lang="it-IT" smtClean="0"/>
              <a:t>All capillaries will be closed by caps (removable without cutting)</a:t>
            </a:r>
          </a:p>
        </p:txBody>
      </p:sp>
      <p:pic>
        <p:nvPicPr>
          <p:cNvPr id="8" name="Immagine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87263" y="468630"/>
            <a:ext cx="6414255" cy="6029930"/>
          </a:xfrm>
          <a:prstGeom prst="rect">
            <a:avLst/>
          </a:prstGeom>
        </p:spPr>
      </p:pic>
      <p:sp>
        <p:nvSpPr>
          <p:cNvPr id="2" name="Ovale 1"/>
          <p:cNvSpPr/>
          <p:nvPr/>
        </p:nvSpPr>
        <p:spPr>
          <a:xfrm>
            <a:off x="1387099" y="3483595"/>
            <a:ext cx="209227" cy="224725"/>
          </a:xfrm>
          <a:prstGeom prst="ellipse">
            <a:avLst/>
          </a:prstGeom>
          <a:noFill/>
          <a:ln w="50800">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it-IT"/>
          </a:p>
        </p:txBody>
      </p:sp>
      <p:sp>
        <p:nvSpPr>
          <p:cNvPr id="5" name="Ovale 4"/>
          <p:cNvSpPr/>
          <p:nvPr/>
        </p:nvSpPr>
        <p:spPr>
          <a:xfrm>
            <a:off x="1868683" y="1798051"/>
            <a:ext cx="209227" cy="224725"/>
          </a:xfrm>
          <a:prstGeom prst="ellipse">
            <a:avLst/>
          </a:prstGeom>
          <a:noFill/>
          <a:ln w="50800">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it-IT"/>
          </a:p>
        </p:txBody>
      </p:sp>
      <p:sp>
        <p:nvSpPr>
          <p:cNvPr id="6" name="Ovale 5"/>
          <p:cNvSpPr/>
          <p:nvPr/>
        </p:nvSpPr>
        <p:spPr>
          <a:xfrm>
            <a:off x="6337051" y="2563099"/>
            <a:ext cx="209227" cy="224725"/>
          </a:xfrm>
          <a:prstGeom prst="ellipse">
            <a:avLst/>
          </a:prstGeom>
          <a:noFill/>
          <a:ln w="50800">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it-IT"/>
          </a:p>
        </p:txBody>
      </p:sp>
      <p:sp>
        <p:nvSpPr>
          <p:cNvPr id="9" name="Ovale 8"/>
          <p:cNvSpPr/>
          <p:nvPr/>
        </p:nvSpPr>
        <p:spPr>
          <a:xfrm>
            <a:off x="5337307" y="4452859"/>
            <a:ext cx="209227" cy="224725"/>
          </a:xfrm>
          <a:prstGeom prst="ellipse">
            <a:avLst/>
          </a:prstGeom>
          <a:noFill/>
          <a:ln w="50800">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it-IT"/>
          </a:p>
        </p:txBody>
      </p:sp>
      <p:cxnSp>
        <p:nvCxnSpPr>
          <p:cNvPr id="4" name="Connettore 2 3"/>
          <p:cNvCxnSpPr>
            <a:stCxn id="11" idx="0"/>
          </p:cNvCxnSpPr>
          <p:nvPr/>
        </p:nvCxnSpPr>
        <p:spPr>
          <a:xfrm flipH="1" flipV="1">
            <a:off x="3986453" y="2194561"/>
            <a:ext cx="1" cy="490203"/>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11" name="CasellaDiTesto 10"/>
          <p:cNvSpPr txBox="1"/>
          <p:nvPr/>
        </p:nvSpPr>
        <p:spPr>
          <a:xfrm>
            <a:off x="3547872" y="2684764"/>
            <a:ext cx="877163"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it-IT" smtClean="0"/>
              <a:t>A1 part</a:t>
            </a:r>
            <a:endParaRPr lang="it-IT"/>
          </a:p>
        </p:txBody>
      </p:sp>
      <p:sp>
        <p:nvSpPr>
          <p:cNvPr id="12" name="CasellaDiTesto 11"/>
          <p:cNvSpPr txBox="1"/>
          <p:nvPr/>
        </p:nvSpPr>
        <p:spPr>
          <a:xfrm>
            <a:off x="3017520" y="3639462"/>
            <a:ext cx="877163"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it-IT" smtClean="0"/>
              <a:t>A2 part</a:t>
            </a:r>
            <a:endParaRPr lang="it-IT"/>
          </a:p>
        </p:txBody>
      </p:sp>
      <p:cxnSp>
        <p:nvCxnSpPr>
          <p:cNvPr id="13" name="Connettore 2 12"/>
          <p:cNvCxnSpPr>
            <a:stCxn id="12" idx="2"/>
          </p:cNvCxnSpPr>
          <p:nvPr/>
        </p:nvCxnSpPr>
        <p:spPr>
          <a:xfrm flipH="1">
            <a:off x="3456101" y="4008794"/>
            <a:ext cx="1" cy="556427"/>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22" name="Connettore 2 21"/>
          <p:cNvCxnSpPr>
            <a:stCxn id="28" idx="1"/>
          </p:cNvCxnSpPr>
          <p:nvPr/>
        </p:nvCxnSpPr>
        <p:spPr>
          <a:xfrm flipH="1">
            <a:off x="5724144" y="1025914"/>
            <a:ext cx="2121408" cy="1168647"/>
          </a:xfrm>
          <a:prstGeom prst="straightConnector1">
            <a:avLst/>
          </a:prstGeom>
          <a:ln w="3492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ttore 2 22"/>
          <p:cNvCxnSpPr>
            <a:stCxn id="28" idx="1"/>
          </p:cNvCxnSpPr>
          <p:nvPr/>
        </p:nvCxnSpPr>
        <p:spPr>
          <a:xfrm flipH="1">
            <a:off x="5420846" y="1025914"/>
            <a:ext cx="2424706" cy="482981"/>
          </a:xfrm>
          <a:prstGeom prst="straightConnector1">
            <a:avLst/>
          </a:prstGeom>
          <a:ln w="3492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ttore 2 24"/>
          <p:cNvCxnSpPr>
            <a:stCxn id="28" idx="1"/>
          </p:cNvCxnSpPr>
          <p:nvPr/>
        </p:nvCxnSpPr>
        <p:spPr>
          <a:xfrm flipH="1">
            <a:off x="4489704" y="1025914"/>
            <a:ext cx="3355848" cy="4314182"/>
          </a:xfrm>
          <a:prstGeom prst="straightConnector1">
            <a:avLst/>
          </a:prstGeom>
          <a:ln w="34925">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8" name="CasellaDiTesto 27"/>
          <p:cNvSpPr txBox="1"/>
          <p:nvPr/>
        </p:nvSpPr>
        <p:spPr>
          <a:xfrm>
            <a:off x="7845552" y="841248"/>
            <a:ext cx="3215496" cy="369332"/>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it-IT" smtClean="0"/>
              <a:t>Warm Nose in place and welded</a:t>
            </a:r>
            <a:endParaRPr lang="it-IT"/>
          </a:p>
        </p:txBody>
      </p:sp>
    </p:spTree>
    <p:extLst>
      <p:ext uri="{BB962C8B-B14F-4D97-AF65-F5344CB8AC3E}">
        <p14:creationId xmlns:p14="http://schemas.microsoft.com/office/powerpoint/2010/main" val="22148835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28040" y="2793365"/>
            <a:ext cx="10515600" cy="854075"/>
          </a:xfr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algn="ctr"/>
            <a:r>
              <a:rPr lang="it-IT" smtClean="0">
                <a:solidFill>
                  <a:schemeClr val="lt1"/>
                </a:solidFill>
                <a:latin typeface="+mn-lt"/>
                <a:ea typeface="+mn-ea"/>
                <a:cs typeface="+mn-cs"/>
              </a:rPr>
              <a:t>PP1 Assembly </a:t>
            </a:r>
            <a:r>
              <a:rPr lang="it-IT" dirty="0">
                <a:solidFill>
                  <a:schemeClr val="lt1"/>
                </a:solidFill>
                <a:latin typeface="+mn-lt"/>
                <a:ea typeface="+mn-ea"/>
                <a:cs typeface="+mn-cs"/>
              </a:rPr>
              <a:t>in SR1</a:t>
            </a:r>
          </a:p>
        </p:txBody>
      </p:sp>
    </p:spTree>
    <p:extLst>
      <p:ext uri="{BB962C8B-B14F-4D97-AF65-F5344CB8AC3E}">
        <p14:creationId xmlns:p14="http://schemas.microsoft.com/office/powerpoint/2010/main" val="18208918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3567044" y="187756"/>
            <a:ext cx="5395877"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it-IT" smtClean="0"/>
              <a:t>Step 0: Aluminum plates in order to support EB holders</a:t>
            </a:r>
            <a:endParaRPr lang="it-IT"/>
          </a:p>
        </p:txBody>
      </p:sp>
      <p:pic>
        <p:nvPicPr>
          <p:cNvPr id="6" name="Immagine 5"/>
          <p:cNvPicPr>
            <a:picLocks noChangeAspect="1"/>
          </p:cNvPicPr>
          <p:nvPr/>
        </p:nvPicPr>
        <p:blipFill rotWithShape="1">
          <a:blip r:embed="rId2" cstate="screen">
            <a:extLst>
              <a:ext uri="{28A0092B-C50C-407E-A947-70E740481C1C}">
                <a14:useLocalDpi xmlns:a14="http://schemas.microsoft.com/office/drawing/2010/main"/>
              </a:ext>
            </a:extLst>
          </a:blip>
          <a:srcRect b="1771"/>
          <a:stretch/>
        </p:blipFill>
        <p:spPr>
          <a:xfrm>
            <a:off x="2531466" y="790574"/>
            <a:ext cx="7467034" cy="5581651"/>
          </a:xfrm>
          <a:prstGeom prst="rect">
            <a:avLst/>
          </a:prstGeom>
        </p:spPr>
      </p:pic>
      <p:sp>
        <p:nvSpPr>
          <p:cNvPr id="7" name="Freccia a destra 6"/>
          <p:cNvSpPr/>
          <p:nvPr/>
        </p:nvSpPr>
        <p:spPr>
          <a:xfrm rot="4092554">
            <a:off x="4396398" y="1640441"/>
            <a:ext cx="1063367" cy="352425"/>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it-IT"/>
          </a:p>
        </p:txBody>
      </p:sp>
      <p:sp>
        <p:nvSpPr>
          <p:cNvPr id="8" name="Freccia a destra 7"/>
          <p:cNvSpPr/>
          <p:nvPr/>
        </p:nvSpPr>
        <p:spPr>
          <a:xfrm rot="5241586">
            <a:off x="6185434" y="3587503"/>
            <a:ext cx="1063367" cy="352425"/>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it-IT"/>
          </a:p>
        </p:txBody>
      </p:sp>
      <p:sp>
        <p:nvSpPr>
          <p:cNvPr id="9" name="Freccia a destra 8"/>
          <p:cNvSpPr/>
          <p:nvPr/>
        </p:nvSpPr>
        <p:spPr>
          <a:xfrm rot="5566964">
            <a:off x="6708469" y="1640440"/>
            <a:ext cx="1063367" cy="352425"/>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it-IT"/>
          </a:p>
        </p:txBody>
      </p:sp>
      <p:sp>
        <p:nvSpPr>
          <p:cNvPr id="10" name="Freccia a destra 9"/>
          <p:cNvSpPr/>
          <p:nvPr/>
        </p:nvSpPr>
        <p:spPr>
          <a:xfrm rot="2848012">
            <a:off x="3524636" y="3538535"/>
            <a:ext cx="1063367" cy="352425"/>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2561878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63133" y="1115655"/>
            <a:ext cx="7595524" cy="5257554"/>
          </a:xfrm>
          <a:prstGeom prst="rect">
            <a:avLst/>
          </a:prstGeom>
        </p:spPr>
      </p:pic>
      <p:pic>
        <p:nvPicPr>
          <p:cNvPr id="9" name="Immagine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6312" y="1117223"/>
            <a:ext cx="3685756" cy="3183153"/>
          </a:xfrm>
          <a:prstGeom prst="rect">
            <a:avLst/>
          </a:prstGeom>
        </p:spPr>
      </p:pic>
      <p:sp>
        <p:nvSpPr>
          <p:cNvPr id="6" name="Freccia in giù 5"/>
          <p:cNvSpPr/>
          <p:nvPr/>
        </p:nvSpPr>
        <p:spPr>
          <a:xfrm rot="16791351">
            <a:off x="4671761" y="2115008"/>
            <a:ext cx="643179" cy="25688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CasellaDiTesto 6"/>
          <p:cNvSpPr txBox="1"/>
          <p:nvPr/>
        </p:nvSpPr>
        <p:spPr>
          <a:xfrm>
            <a:off x="3792080" y="314181"/>
            <a:ext cx="4238787"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it-IT"/>
            </a:defPPr>
            <a:lvl1pP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a:t>Step 1: OB piping and manifolds insertion</a:t>
            </a:r>
          </a:p>
        </p:txBody>
      </p:sp>
      <p:sp>
        <p:nvSpPr>
          <p:cNvPr id="10" name="CasellaDiTesto 9"/>
          <p:cNvSpPr txBox="1"/>
          <p:nvPr/>
        </p:nvSpPr>
        <p:spPr>
          <a:xfrm>
            <a:off x="221522" y="4557327"/>
            <a:ext cx="3730546" cy="181588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it-IT" sz="1600" smtClean="0">
                <a:solidFill>
                  <a:srgbClr val="FF0000"/>
                </a:solidFill>
              </a:rPr>
              <a:t>Step 1.1 </a:t>
            </a:r>
            <a:r>
              <a:rPr lang="it-IT" sz="1600" smtClean="0"/>
              <a:t>Insertion of the Upper part</a:t>
            </a:r>
          </a:p>
          <a:p>
            <a:r>
              <a:rPr lang="it-IT" sz="1600" smtClean="0">
                <a:solidFill>
                  <a:srgbClr val="FF0000"/>
                </a:solidFill>
              </a:rPr>
              <a:t>Step 1.2 </a:t>
            </a:r>
            <a:r>
              <a:rPr lang="it-IT" sz="1600" smtClean="0"/>
              <a:t>Insertion of the bottom part</a:t>
            </a:r>
          </a:p>
          <a:p>
            <a:r>
              <a:rPr lang="it-IT" sz="1600" smtClean="0">
                <a:solidFill>
                  <a:srgbClr val="FF0000"/>
                </a:solidFill>
              </a:rPr>
              <a:t>Step 1.3 </a:t>
            </a:r>
            <a:r>
              <a:rPr lang="it-IT" sz="1600" smtClean="0"/>
              <a:t>Weld the 4 joints of the Warm nose line (slide ...)</a:t>
            </a:r>
          </a:p>
          <a:p>
            <a:endParaRPr lang="it-IT" sz="1600"/>
          </a:p>
          <a:p>
            <a:r>
              <a:rPr lang="it-IT" sz="1600" smtClean="0">
                <a:solidFill>
                  <a:srgbClr val="FF0000"/>
                </a:solidFill>
              </a:rPr>
              <a:t>OR</a:t>
            </a:r>
            <a:r>
              <a:rPr lang="it-IT" sz="1600" smtClean="0"/>
              <a:t> Insertion of the whole OB+WN piping and also parts of the endcap.</a:t>
            </a:r>
          </a:p>
        </p:txBody>
      </p:sp>
    </p:spTree>
    <p:extLst>
      <p:ext uri="{BB962C8B-B14F-4D97-AF65-F5344CB8AC3E}">
        <p14:creationId xmlns:p14="http://schemas.microsoft.com/office/powerpoint/2010/main" val="24847603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514600" y="130174"/>
            <a:ext cx="7158489"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it-IT"/>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a:t>Step 2</a:t>
            </a:r>
            <a:r>
              <a:rPr lang="it-IT" smtClean="0"/>
              <a:t>: Insertion of the DP boxes and DP capillaries welding</a:t>
            </a:r>
            <a:endParaRPr lang="it-IT"/>
          </a:p>
        </p:txBody>
      </p:sp>
      <p:pic>
        <p:nvPicPr>
          <p:cNvPr id="9" name="Immagine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919082" y="642339"/>
            <a:ext cx="8349524" cy="5806685"/>
          </a:xfrm>
          <a:prstGeom prst="rect">
            <a:avLst/>
          </a:prstGeom>
        </p:spPr>
      </p:pic>
      <p:sp>
        <p:nvSpPr>
          <p:cNvPr id="10" name="Freccia in giù 9"/>
          <p:cNvSpPr/>
          <p:nvPr/>
        </p:nvSpPr>
        <p:spPr>
          <a:xfrm rot="15654033">
            <a:off x="1472772" y="3822977"/>
            <a:ext cx="480519" cy="1177286"/>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a:p>
        </p:txBody>
      </p:sp>
      <p:sp>
        <p:nvSpPr>
          <p:cNvPr id="11" name="Freccia in giù 10"/>
          <p:cNvSpPr/>
          <p:nvPr/>
        </p:nvSpPr>
        <p:spPr>
          <a:xfrm rot="15654033">
            <a:off x="4623409" y="757527"/>
            <a:ext cx="490671" cy="1177286"/>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a:p>
        </p:txBody>
      </p:sp>
      <p:sp>
        <p:nvSpPr>
          <p:cNvPr id="12" name="Freccia in giù 11"/>
          <p:cNvSpPr/>
          <p:nvPr/>
        </p:nvSpPr>
        <p:spPr>
          <a:xfrm rot="17545401">
            <a:off x="3601379" y="4049561"/>
            <a:ext cx="490671" cy="653446"/>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7407200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magine 1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53917" y="495046"/>
            <a:ext cx="10684166" cy="5867908"/>
          </a:xfrm>
          <a:prstGeom prst="rect">
            <a:avLst/>
          </a:prstGeom>
        </p:spPr>
      </p:pic>
      <p:sp>
        <p:nvSpPr>
          <p:cNvPr id="8" name="CasellaDiTesto 7"/>
          <p:cNvSpPr txBox="1"/>
          <p:nvPr/>
        </p:nvSpPr>
        <p:spPr>
          <a:xfrm>
            <a:off x="8351321" y="4755182"/>
            <a:ext cx="3624949" cy="1908215"/>
          </a:xfrm>
          <a:prstGeom prst="rect">
            <a:avLst/>
          </a:prstGeom>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defPPr>
              <a:defRPr lang="it-IT"/>
            </a:defPPr>
            <a:lvl1pPr>
              <a:defRPr sz="2000" b="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err="1" smtClean="0">
                <a:ln>
                  <a:noFill/>
                </a:ln>
                <a:solidFill>
                  <a:prstClr val="black"/>
                </a:solidFill>
                <a:effectLst/>
                <a:uLnTx/>
                <a:uFillTx/>
                <a:latin typeface="Calibri"/>
                <a:ea typeface="+mn-ea"/>
                <a:cs typeface="+mn-cs"/>
              </a:rPr>
              <a:t>ITk</a:t>
            </a:r>
            <a:r>
              <a:rPr kumimoji="0" lang="it-IT" b="0" i="0" u="none" strike="noStrike" kern="1200" cap="none" spc="0" normalizeH="0" baseline="0" noProof="0" smtClean="0">
                <a:ln>
                  <a:noFill/>
                </a:ln>
                <a:solidFill>
                  <a:prstClr val="black"/>
                </a:solidFill>
                <a:effectLst/>
                <a:uLnTx/>
                <a:uFillTx/>
                <a:latin typeface="Calibri"/>
                <a:ea typeface="+mn-ea"/>
                <a:cs typeface="+mn-cs"/>
              </a:rPr>
              <a:t> PP1 </a:t>
            </a:r>
            <a:r>
              <a:rPr kumimoji="0" lang="it-IT" b="0" i="0" u="none" strike="noStrike" kern="1200" cap="none" spc="0" normalizeH="0" baseline="0" noProof="0" err="1" smtClean="0">
                <a:ln>
                  <a:noFill/>
                </a:ln>
                <a:solidFill>
                  <a:prstClr val="black"/>
                </a:solidFill>
                <a:effectLst/>
                <a:uLnTx/>
                <a:uFillTx/>
                <a:latin typeface="Calibri"/>
                <a:ea typeface="+mn-ea"/>
                <a:cs typeface="+mn-cs"/>
              </a:rPr>
              <a:t>piping</a:t>
            </a:r>
            <a:endParaRPr kumimoji="0" lang="it-IT" sz="1600" b="0" i="0" u="none" strike="noStrike" kern="1200" cap="none" spc="0" normalizeH="0" baseline="0" noProof="0" smtClean="0">
              <a:ln>
                <a:noFill/>
              </a:ln>
              <a:solidFill>
                <a:prstClr val="black"/>
              </a:solidFill>
              <a:effectLst/>
              <a:uLnTx/>
              <a:uFillTx/>
              <a:latin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it-IT" sz="1600" smtClean="0">
                <a:solidFill>
                  <a:prstClr val="black"/>
                </a:solidFill>
                <a:latin typeface="Calibri"/>
              </a:rPr>
              <a:t>16</a:t>
            </a:r>
            <a:r>
              <a:rPr kumimoji="0" lang="it-IT" sz="1600" b="0" i="0" u="none" strike="noStrike" kern="1200" cap="none" spc="0" normalizeH="0" noProof="0" smtClean="0">
                <a:ln>
                  <a:noFill/>
                </a:ln>
                <a:solidFill>
                  <a:prstClr val="black"/>
                </a:solidFill>
                <a:effectLst/>
                <a:uLnTx/>
                <a:uFillTx/>
                <a:latin typeface="Calibri"/>
              </a:rPr>
              <a:t> IN/15 OUT</a:t>
            </a:r>
            <a:r>
              <a:rPr kumimoji="0" lang="it-IT" sz="1600" b="0" i="0" u="none" strike="noStrike" kern="1200" cap="none" spc="0" normalizeH="0" baseline="0" noProof="0" smtClean="0">
                <a:ln>
                  <a:noFill/>
                </a:ln>
                <a:solidFill>
                  <a:prstClr val="black"/>
                </a:solidFill>
                <a:effectLst/>
                <a:uLnTx/>
                <a:uFillTx/>
                <a:latin typeface="Calibri"/>
              </a:rPr>
              <a:t> </a:t>
            </a:r>
            <a:r>
              <a:rPr kumimoji="0" lang="it-IT" sz="1600" b="0" i="0" u="none" strike="noStrike" kern="1200" cap="none" spc="0" normalizeH="0" baseline="0" noProof="0" err="1" smtClean="0">
                <a:ln>
                  <a:noFill/>
                </a:ln>
                <a:solidFill>
                  <a:prstClr val="black"/>
                </a:solidFill>
                <a:effectLst/>
                <a:uLnTx/>
                <a:uFillTx/>
                <a:latin typeface="Calibri"/>
              </a:rPr>
              <a:t>cooling</a:t>
            </a:r>
            <a:r>
              <a:rPr kumimoji="0" lang="it-IT" sz="1600" b="0" i="0" u="none" strike="noStrike" kern="1200" cap="none" spc="0" normalizeH="0" baseline="0" noProof="0" smtClean="0">
                <a:ln>
                  <a:noFill/>
                </a:ln>
                <a:solidFill>
                  <a:prstClr val="black"/>
                </a:solidFill>
                <a:effectLst/>
                <a:uLnTx/>
                <a:uFillTx/>
                <a:latin typeface="Calibri"/>
              </a:rPr>
              <a:t> </a:t>
            </a:r>
            <a:r>
              <a:rPr kumimoji="0" lang="it-IT" sz="1600" b="0" i="0" u="none" strike="noStrike" kern="1200" cap="none" spc="0" normalizeH="0" baseline="0" noProof="0" err="1" smtClean="0">
                <a:ln>
                  <a:noFill/>
                </a:ln>
                <a:solidFill>
                  <a:prstClr val="black"/>
                </a:solidFill>
                <a:effectLst/>
                <a:uLnTx/>
                <a:uFillTx/>
                <a:latin typeface="Calibri"/>
              </a:rPr>
              <a:t>loops</a:t>
            </a:r>
            <a:r>
              <a:rPr kumimoji="0" lang="it-IT" sz="1600" b="0" i="0" u="none" strike="noStrike" kern="1200" cap="none" spc="0" normalizeH="0" baseline="0" noProof="0" smtClean="0">
                <a:ln>
                  <a:noFill/>
                </a:ln>
                <a:solidFill>
                  <a:prstClr val="black"/>
                </a:solidFill>
                <a:effectLst/>
                <a:uLnTx/>
                <a:uFillTx/>
                <a:latin typeface="Calibri"/>
              </a:rPr>
              <a:t> </a:t>
            </a:r>
            <a:r>
              <a:rPr lang="it-IT" sz="1600" smtClean="0">
                <a:solidFill>
                  <a:prstClr val="black"/>
                </a:solidFill>
                <a:latin typeface="Calibri"/>
              </a:rPr>
              <a:t>per</a:t>
            </a:r>
            <a:r>
              <a:rPr kumimoji="0" lang="it-IT" sz="1600" b="0" i="0" u="none" strike="noStrike" kern="1200" cap="none" spc="0" normalizeH="0" baseline="0" noProof="0" smtClean="0">
                <a:ln>
                  <a:noFill/>
                </a:ln>
                <a:solidFill>
                  <a:prstClr val="black"/>
                </a:solidFill>
                <a:effectLst/>
                <a:uLnTx/>
                <a:uFillTx/>
                <a:latin typeface="Calibri"/>
              </a:rPr>
              <a:t> side</a:t>
            </a:r>
          </a:p>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it-IT" sz="1600" b="0" i="0" u="none" strike="noStrike" kern="1200" cap="none" spc="0" normalizeH="0" baseline="0" noProof="0" smtClean="0">
                <a:ln>
                  <a:noFill/>
                </a:ln>
                <a:solidFill>
                  <a:prstClr val="black"/>
                </a:solidFill>
                <a:effectLst/>
                <a:uLnTx/>
                <a:uFillTx/>
                <a:latin typeface="Calibri"/>
              </a:rPr>
              <a:t>Inner System: 3 </a:t>
            </a:r>
            <a:r>
              <a:rPr kumimoji="0" lang="it-IT" sz="1600" b="0" i="0" u="none" strike="noStrike" kern="1200" cap="none" spc="0" normalizeH="0" baseline="0" noProof="0" err="1" smtClean="0">
                <a:ln>
                  <a:noFill/>
                </a:ln>
                <a:solidFill>
                  <a:prstClr val="black"/>
                </a:solidFill>
                <a:effectLst/>
                <a:uLnTx/>
                <a:uFillTx/>
                <a:latin typeface="Calibri"/>
              </a:rPr>
              <a:t>loops</a:t>
            </a:r>
            <a:endParaRPr kumimoji="0" lang="it-IT" sz="1600" b="0" i="0" u="none" strike="noStrike" kern="1200" cap="none" spc="0" normalizeH="0" baseline="0" noProof="0" smtClean="0">
              <a:ln>
                <a:noFill/>
              </a:ln>
              <a:solidFill>
                <a:prstClr val="black"/>
              </a:solidFill>
              <a:effectLst/>
              <a:uLnTx/>
              <a:uFillTx/>
              <a:latin typeface="Calibri"/>
            </a:endParaRPr>
          </a:p>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it-IT" sz="1600" b="0" i="0" u="none" strike="noStrike" kern="1200" cap="none" spc="0" normalizeH="0" baseline="0" noProof="0" smtClean="0">
                <a:ln>
                  <a:noFill/>
                </a:ln>
                <a:solidFill>
                  <a:prstClr val="black"/>
                </a:solidFill>
                <a:effectLst/>
                <a:uLnTx/>
                <a:uFillTx/>
                <a:latin typeface="Calibri"/>
              </a:rPr>
              <a:t>Outer System: 11 </a:t>
            </a:r>
            <a:r>
              <a:rPr kumimoji="0" lang="it-IT" sz="1600" b="0" i="0" u="none" strike="noStrike" kern="1200" cap="none" spc="0" normalizeH="0" baseline="0" noProof="0" err="1" smtClean="0">
                <a:ln>
                  <a:noFill/>
                </a:ln>
                <a:solidFill>
                  <a:prstClr val="black"/>
                </a:solidFill>
                <a:effectLst/>
                <a:uLnTx/>
                <a:uFillTx/>
                <a:latin typeface="Calibri"/>
              </a:rPr>
              <a:t>loops</a:t>
            </a:r>
            <a:endParaRPr kumimoji="0" lang="it-IT" sz="1600" b="0" i="0" u="none" strike="noStrike" kern="1200" cap="none" spc="0" normalizeH="0" baseline="0" noProof="0" smtClean="0">
              <a:ln>
                <a:noFill/>
              </a:ln>
              <a:solidFill>
                <a:prstClr val="black"/>
              </a:solidFill>
              <a:effectLst/>
              <a:uLnTx/>
              <a:uFillTx/>
              <a:latin typeface="Calibri"/>
            </a:endParaRPr>
          </a:p>
          <a:p>
            <a:pPr marL="800100" marR="0" lvl="1" indent="-342900" algn="l" defTabSz="914400" rtl="0" eaLnBrk="1" fontAlgn="auto" latinLnBrk="0" hangingPunct="1">
              <a:lnSpc>
                <a:spcPct val="100000"/>
              </a:lnSpc>
              <a:spcBef>
                <a:spcPts val="0"/>
              </a:spcBef>
              <a:spcAft>
                <a:spcPts val="0"/>
              </a:spcAft>
              <a:buClrTx/>
              <a:buSzTx/>
              <a:buFontTx/>
              <a:buChar char="-"/>
              <a:tabLst/>
              <a:defRPr/>
            </a:pPr>
            <a:r>
              <a:rPr kumimoji="0" lang="it-IT" sz="1600" b="0" i="0" u="none" strike="noStrike" kern="1200" cap="none" spc="0" normalizeH="0" baseline="0" noProof="0" smtClean="0">
                <a:ln>
                  <a:noFill/>
                </a:ln>
                <a:solidFill>
                  <a:prstClr val="black"/>
                </a:solidFill>
                <a:effectLst/>
                <a:uLnTx/>
                <a:uFillTx/>
                <a:latin typeface="Calibri"/>
                <a:ea typeface="+mn-ea"/>
                <a:cs typeface="+mn-cs"/>
              </a:rPr>
              <a:t>Outer </a:t>
            </a:r>
            <a:r>
              <a:rPr kumimoji="0" lang="it-IT" sz="1600" b="0" i="0" u="none" strike="noStrike" kern="1200" cap="none" spc="0" normalizeH="0" baseline="0" noProof="0" err="1" smtClean="0">
                <a:ln>
                  <a:noFill/>
                </a:ln>
                <a:solidFill>
                  <a:prstClr val="black"/>
                </a:solidFill>
                <a:effectLst/>
                <a:uLnTx/>
                <a:uFillTx/>
                <a:latin typeface="Calibri"/>
                <a:ea typeface="+mn-ea"/>
                <a:cs typeface="+mn-cs"/>
              </a:rPr>
              <a:t>Barrel</a:t>
            </a:r>
            <a:r>
              <a:rPr kumimoji="0" lang="it-IT" sz="1600" b="0" i="0" u="none" strike="noStrike" kern="1200" cap="none" spc="0" normalizeH="0" baseline="0" noProof="0" smtClean="0">
                <a:ln>
                  <a:noFill/>
                </a:ln>
                <a:solidFill>
                  <a:prstClr val="black"/>
                </a:solidFill>
                <a:effectLst/>
                <a:uLnTx/>
                <a:uFillTx/>
                <a:latin typeface="Calibri"/>
                <a:ea typeface="+mn-ea"/>
                <a:cs typeface="+mn-cs"/>
              </a:rPr>
              <a:t>: 8 </a:t>
            </a:r>
            <a:r>
              <a:rPr kumimoji="0" lang="it-IT" sz="1600" b="0" i="0" u="none" strike="noStrike" kern="1200" cap="none" spc="0" normalizeH="0" baseline="0" noProof="0" err="1" smtClean="0">
                <a:ln>
                  <a:noFill/>
                </a:ln>
                <a:solidFill>
                  <a:prstClr val="black"/>
                </a:solidFill>
                <a:effectLst/>
                <a:uLnTx/>
                <a:uFillTx/>
                <a:latin typeface="Calibri"/>
                <a:ea typeface="+mn-ea"/>
                <a:cs typeface="+mn-cs"/>
              </a:rPr>
              <a:t>loops</a:t>
            </a:r>
            <a:endParaRPr kumimoji="0" lang="it-IT" sz="1600" b="0" i="0" u="none" strike="noStrike" kern="1200" cap="none" spc="0" normalizeH="0" baseline="0" noProof="0" smtClean="0">
              <a:ln>
                <a:noFill/>
              </a:ln>
              <a:solidFill>
                <a:prstClr val="black"/>
              </a:solidFill>
              <a:effectLst/>
              <a:uLnTx/>
              <a:uFillTx/>
              <a:latin typeface="Calibri"/>
              <a:ea typeface="+mn-ea"/>
              <a:cs typeface="+mn-cs"/>
            </a:endParaRPr>
          </a:p>
          <a:p>
            <a:pPr marL="800100" marR="0" lvl="1" indent="-342900" algn="l" defTabSz="914400" rtl="0" eaLnBrk="1" fontAlgn="auto" latinLnBrk="0" hangingPunct="1">
              <a:lnSpc>
                <a:spcPct val="100000"/>
              </a:lnSpc>
              <a:spcBef>
                <a:spcPts val="0"/>
              </a:spcBef>
              <a:spcAft>
                <a:spcPts val="0"/>
              </a:spcAft>
              <a:buClrTx/>
              <a:buSzTx/>
              <a:buFontTx/>
              <a:buChar char="-"/>
              <a:tabLst/>
              <a:defRPr/>
            </a:pPr>
            <a:r>
              <a:rPr kumimoji="0" lang="it-IT" sz="1600" b="0" i="0" u="none" strike="noStrike" kern="1200" cap="none" spc="0" normalizeH="0" baseline="0" noProof="0" smtClean="0">
                <a:ln>
                  <a:noFill/>
                </a:ln>
                <a:solidFill>
                  <a:prstClr val="black"/>
                </a:solidFill>
                <a:effectLst/>
                <a:uLnTx/>
                <a:uFillTx/>
                <a:latin typeface="Calibri"/>
                <a:ea typeface="+mn-ea"/>
                <a:cs typeface="+mn-cs"/>
              </a:rPr>
              <a:t>Outer </a:t>
            </a:r>
            <a:r>
              <a:rPr kumimoji="0" lang="it-IT" sz="1600" b="0" i="0" u="none" strike="noStrike" kern="1200" cap="none" spc="0" normalizeH="0" baseline="0" noProof="0" err="1" smtClean="0">
                <a:ln>
                  <a:noFill/>
                </a:ln>
                <a:solidFill>
                  <a:prstClr val="black"/>
                </a:solidFill>
                <a:effectLst/>
                <a:uLnTx/>
                <a:uFillTx/>
                <a:latin typeface="Calibri"/>
                <a:ea typeface="+mn-ea"/>
                <a:cs typeface="+mn-cs"/>
              </a:rPr>
              <a:t>Endcap</a:t>
            </a:r>
            <a:r>
              <a:rPr kumimoji="0" lang="it-IT" sz="1600" b="0" i="0" u="none" strike="noStrike" kern="1200" cap="none" spc="0" normalizeH="0" baseline="0" noProof="0" smtClean="0">
                <a:ln>
                  <a:noFill/>
                </a:ln>
                <a:solidFill>
                  <a:prstClr val="black"/>
                </a:solidFill>
                <a:effectLst/>
                <a:uLnTx/>
                <a:uFillTx/>
                <a:latin typeface="Calibri"/>
                <a:ea typeface="+mn-ea"/>
                <a:cs typeface="+mn-cs"/>
              </a:rPr>
              <a:t>: 3 loops	</a:t>
            </a:r>
          </a:p>
          <a:p>
            <a:pPr marL="342900" indent="-342900">
              <a:buFontTx/>
              <a:buChar char="-"/>
              <a:defRPr/>
            </a:pPr>
            <a:r>
              <a:rPr lang="it-IT" sz="1600" smtClean="0">
                <a:solidFill>
                  <a:prstClr val="black"/>
                </a:solidFill>
              </a:rPr>
              <a:t>Warm </a:t>
            </a:r>
            <a:r>
              <a:rPr lang="it-IT" sz="1600">
                <a:solidFill>
                  <a:prstClr val="black"/>
                </a:solidFill>
              </a:rPr>
              <a:t>Nose: 2-&gt;1 </a:t>
            </a:r>
            <a:r>
              <a:rPr lang="it-IT" sz="1600" smtClean="0">
                <a:solidFill>
                  <a:prstClr val="black"/>
                </a:solidFill>
              </a:rPr>
              <a:t>loop</a:t>
            </a:r>
            <a:endParaRPr lang="it-IT" sz="1600">
              <a:solidFill>
                <a:prstClr val="black"/>
              </a:solidFill>
            </a:endParaRPr>
          </a:p>
        </p:txBody>
      </p:sp>
      <p:sp>
        <p:nvSpPr>
          <p:cNvPr id="9" name="CasellaDiTesto 8"/>
          <p:cNvSpPr txBox="1"/>
          <p:nvPr/>
        </p:nvSpPr>
        <p:spPr>
          <a:xfrm>
            <a:off x="9479810" y="2859022"/>
            <a:ext cx="1569597" cy="400110"/>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defPPr>
              <a:defRPr lang="it-IT"/>
            </a:defPPr>
            <a:lvl1pPr>
              <a:defRPr sz="2000" b="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a:ln>
                  <a:noFill/>
                </a:ln>
                <a:solidFill>
                  <a:prstClr val="black"/>
                </a:solidFill>
                <a:effectLst/>
                <a:uLnTx/>
                <a:uFillTx/>
                <a:latin typeface="Calibri"/>
                <a:ea typeface="+mn-ea"/>
                <a:cs typeface="+mn-cs"/>
              </a:rPr>
              <a:t>Inner System</a:t>
            </a:r>
          </a:p>
        </p:txBody>
      </p:sp>
      <p:sp>
        <p:nvSpPr>
          <p:cNvPr id="10" name="CasellaDiTesto 9"/>
          <p:cNvSpPr txBox="1"/>
          <p:nvPr/>
        </p:nvSpPr>
        <p:spPr>
          <a:xfrm>
            <a:off x="10101736" y="3744856"/>
            <a:ext cx="1502719" cy="400110"/>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defPPr>
              <a:defRPr lang="it-IT"/>
            </a:defPPr>
            <a:lvl1pPr>
              <a:defRPr sz="2000" b="0">
                <a:solidFill>
                  <a:schemeClr val="dk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a:ln>
                  <a:noFill/>
                </a:ln>
                <a:solidFill>
                  <a:prstClr val="black"/>
                </a:solidFill>
                <a:effectLst/>
                <a:uLnTx/>
                <a:uFillTx/>
                <a:latin typeface="Calibri"/>
                <a:ea typeface="+mn-ea"/>
                <a:cs typeface="+mn-cs"/>
              </a:rPr>
              <a:t>Outer </a:t>
            </a:r>
            <a:r>
              <a:rPr kumimoji="0" lang="it-IT" sz="2000" b="0" i="0" u="none" strike="noStrike" kern="1200" cap="none" spc="0" normalizeH="0" baseline="0" noProof="0" err="1">
                <a:ln>
                  <a:noFill/>
                </a:ln>
                <a:solidFill>
                  <a:prstClr val="black"/>
                </a:solidFill>
                <a:effectLst/>
                <a:uLnTx/>
                <a:uFillTx/>
                <a:latin typeface="Calibri"/>
                <a:ea typeface="+mn-ea"/>
                <a:cs typeface="+mn-cs"/>
              </a:rPr>
              <a:t>Barrel</a:t>
            </a:r>
            <a:endParaRPr kumimoji="0" lang="it-IT" sz="2000" b="0" i="0" u="none" strike="noStrike" kern="1200" cap="none" spc="0" normalizeH="0" baseline="0" noProof="0">
              <a:ln>
                <a:noFill/>
              </a:ln>
              <a:solidFill>
                <a:prstClr val="black"/>
              </a:solidFill>
              <a:effectLst/>
              <a:uLnTx/>
              <a:uFillTx/>
              <a:latin typeface="Calibri"/>
              <a:ea typeface="+mn-ea"/>
              <a:cs typeface="+mn-cs"/>
            </a:endParaRPr>
          </a:p>
        </p:txBody>
      </p:sp>
      <p:sp>
        <p:nvSpPr>
          <p:cNvPr id="11" name="CasellaDiTesto 10"/>
          <p:cNvSpPr txBox="1"/>
          <p:nvPr/>
        </p:nvSpPr>
        <p:spPr>
          <a:xfrm>
            <a:off x="1713968" y="3656933"/>
            <a:ext cx="1430520" cy="400110"/>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defPPr>
              <a:defRPr lang="it-IT"/>
            </a:defPPr>
            <a:lvl1pPr>
              <a:defRPr sz="2000" b="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err="1">
                <a:ln>
                  <a:noFill/>
                </a:ln>
                <a:solidFill>
                  <a:prstClr val="black"/>
                </a:solidFill>
                <a:effectLst/>
                <a:uLnTx/>
                <a:uFillTx/>
                <a:latin typeface="Calibri"/>
                <a:ea typeface="+mn-ea"/>
                <a:cs typeface="+mn-cs"/>
              </a:rPr>
              <a:t>Warm</a:t>
            </a:r>
            <a:r>
              <a:rPr kumimoji="0" lang="it-IT" sz="2000" b="0" i="0" u="none" strike="noStrike" kern="1200" cap="none" spc="0" normalizeH="0" baseline="0" noProof="0">
                <a:ln>
                  <a:noFill/>
                </a:ln>
                <a:solidFill>
                  <a:prstClr val="black"/>
                </a:solidFill>
                <a:effectLst/>
                <a:uLnTx/>
                <a:uFillTx/>
                <a:latin typeface="Calibri"/>
                <a:ea typeface="+mn-ea"/>
                <a:cs typeface="+mn-cs"/>
              </a:rPr>
              <a:t> </a:t>
            </a:r>
            <a:r>
              <a:rPr kumimoji="0" lang="it-IT" sz="2000" b="0" i="0" u="none" strike="noStrike" kern="1200" cap="none" spc="0" normalizeH="0" baseline="0" noProof="0" err="1">
                <a:ln>
                  <a:noFill/>
                </a:ln>
                <a:solidFill>
                  <a:prstClr val="black"/>
                </a:solidFill>
                <a:effectLst/>
                <a:uLnTx/>
                <a:uFillTx/>
                <a:latin typeface="Calibri"/>
                <a:ea typeface="+mn-ea"/>
                <a:cs typeface="+mn-cs"/>
              </a:rPr>
              <a:t>Nose</a:t>
            </a:r>
            <a:endParaRPr kumimoji="0" lang="it-IT" sz="2000" b="0" i="0" u="none" strike="noStrike" kern="1200" cap="none" spc="0" normalizeH="0" baseline="0" noProof="0">
              <a:ln>
                <a:noFill/>
              </a:ln>
              <a:solidFill>
                <a:prstClr val="black"/>
              </a:solidFill>
              <a:effectLst/>
              <a:uLnTx/>
              <a:uFillTx/>
              <a:latin typeface="Calibri"/>
              <a:ea typeface="+mn-ea"/>
              <a:cs typeface="+mn-cs"/>
            </a:endParaRPr>
          </a:p>
        </p:txBody>
      </p:sp>
      <p:cxnSp>
        <p:nvCxnSpPr>
          <p:cNvPr id="12" name="Connettore 2 11"/>
          <p:cNvCxnSpPr>
            <a:stCxn id="11" idx="3"/>
          </p:cNvCxnSpPr>
          <p:nvPr/>
        </p:nvCxnSpPr>
        <p:spPr>
          <a:xfrm>
            <a:off x="3144488" y="3856988"/>
            <a:ext cx="1138050" cy="0"/>
          </a:xfrm>
          <a:prstGeom prst="straightConnector1">
            <a:avLst/>
          </a:prstGeom>
          <a:ln w="53975">
            <a:solidFill>
              <a:schemeClr val="bg1"/>
            </a:solidFill>
            <a:tailEnd type="triangle"/>
          </a:ln>
        </p:spPr>
        <p:style>
          <a:lnRef idx="3">
            <a:schemeClr val="accent2"/>
          </a:lnRef>
          <a:fillRef idx="0">
            <a:schemeClr val="accent2"/>
          </a:fillRef>
          <a:effectRef idx="2">
            <a:schemeClr val="accent2"/>
          </a:effectRef>
          <a:fontRef idx="minor">
            <a:schemeClr val="tx1"/>
          </a:fontRef>
        </p:style>
      </p:cxnSp>
      <p:sp>
        <p:nvSpPr>
          <p:cNvPr id="13" name="CasellaDiTesto 12"/>
          <p:cNvSpPr txBox="1"/>
          <p:nvPr/>
        </p:nvSpPr>
        <p:spPr>
          <a:xfrm>
            <a:off x="5522466" y="5111035"/>
            <a:ext cx="1630767" cy="400110"/>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defPPr>
              <a:defRPr lang="it-IT"/>
            </a:defPPr>
            <a:lvl1pPr>
              <a:defRPr sz="2000" b="1">
                <a:solidFill>
                  <a:srgbClr val="FFFF00"/>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a:ln>
                  <a:noFill/>
                </a:ln>
                <a:solidFill>
                  <a:prstClr val="black"/>
                </a:solidFill>
                <a:effectLst/>
                <a:uLnTx/>
                <a:uFillTx/>
                <a:latin typeface="Calibri"/>
                <a:ea typeface="+mn-ea"/>
                <a:cs typeface="+mn-cs"/>
              </a:rPr>
              <a:t>Outer </a:t>
            </a:r>
            <a:r>
              <a:rPr kumimoji="0" lang="it-IT" sz="2000" b="0" i="0" u="none" strike="noStrike" kern="1200" cap="none" spc="0" normalizeH="0" baseline="0" noProof="0" err="1" smtClean="0">
                <a:ln>
                  <a:noFill/>
                </a:ln>
                <a:solidFill>
                  <a:prstClr val="black"/>
                </a:solidFill>
                <a:effectLst/>
                <a:uLnTx/>
                <a:uFillTx/>
                <a:latin typeface="Calibri"/>
                <a:ea typeface="+mn-ea"/>
                <a:cs typeface="+mn-cs"/>
              </a:rPr>
              <a:t>Endcap</a:t>
            </a:r>
            <a:endParaRPr kumimoji="0" lang="it-IT" sz="2000" b="0" i="0" u="none" strike="noStrike" kern="1200" cap="none" spc="0" normalizeH="0" baseline="0" noProof="0">
              <a:ln>
                <a:noFill/>
              </a:ln>
              <a:solidFill>
                <a:prstClr val="black"/>
              </a:solidFill>
              <a:effectLst/>
              <a:uLnTx/>
              <a:uFillTx/>
              <a:latin typeface="Calibri"/>
              <a:ea typeface="+mn-ea"/>
              <a:cs typeface="+mn-cs"/>
            </a:endParaRPr>
          </a:p>
        </p:txBody>
      </p:sp>
      <p:cxnSp>
        <p:nvCxnSpPr>
          <p:cNvPr id="14" name="Connettore 2 13"/>
          <p:cNvCxnSpPr>
            <a:stCxn id="13" idx="0"/>
          </p:cNvCxnSpPr>
          <p:nvPr/>
        </p:nvCxnSpPr>
        <p:spPr>
          <a:xfrm flipH="1" flipV="1">
            <a:off x="6334272" y="4755182"/>
            <a:ext cx="3578" cy="355853"/>
          </a:xfrm>
          <a:prstGeom prst="straightConnector1">
            <a:avLst/>
          </a:prstGeom>
          <a:ln w="53975">
            <a:solidFill>
              <a:schemeClr val="bg1"/>
            </a:solidFill>
            <a:tailEnd type="triangle"/>
          </a:ln>
        </p:spPr>
        <p:style>
          <a:lnRef idx="3">
            <a:schemeClr val="accent2"/>
          </a:lnRef>
          <a:fillRef idx="0">
            <a:schemeClr val="accent2"/>
          </a:fillRef>
          <a:effectRef idx="2">
            <a:schemeClr val="accent2"/>
          </a:effectRef>
          <a:fontRef idx="minor">
            <a:schemeClr val="tx1"/>
          </a:fontRef>
        </p:style>
      </p:cxnSp>
      <p:cxnSp>
        <p:nvCxnSpPr>
          <p:cNvPr id="15" name="Connettore 2 14"/>
          <p:cNvCxnSpPr>
            <a:stCxn id="10" idx="1"/>
          </p:cNvCxnSpPr>
          <p:nvPr/>
        </p:nvCxnSpPr>
        <p:spPr>
          <a:xfrm flipH="1" flipV="1">
            <a:off x="9479810" y="3939988"/>
            <a:ext cx="621926" cy="4923"/>
          </a:xfrm>
          <a:prstGeom prst="straightConnector1">
            <a:avLst/>
          </a:prstGeom>
          <a:ln w="53975">
            <a:solidFill>
              <a:schemeClr val="bg1"/>
            </a:solidFill>
            <a:tailEnd type="triangle"/>
          </a:ln>
        </p:spPr>
        <p:style>
          <a:lnRef idx="3">
            <a:schemeClr val="accent2"/>
          </a:lnRef>
          <a:fillRef idx="0">
            <a:schemeClr val="accent2"/>
          </a:fillRef>
          <a:effectRef idx="2">
            <a:schemeClr val="accent2"/>
          </a:effectRef>
          <a:fontRef idx="minor">
            <a:schemeClr val="tx1"/>
          </a:fontRef>
        </p:style>
      </p:cxnSp>
      <p:cxnSp>
        <p:nvCxnSpPr>
          <p:cNvPr id="16" name="Connettore 2 15"/>
          <p:cNvCxnSpPr>
            <a:stCxn id="9" idx="1"/>
          </p:cNvCxnSpPr>
          <p:nvPr/>
        </p:nvCxnSpPr>
        <p:spPr>
          <a:xfrm flipH="1">
            <a:off x="6459520" y="3059077"/>
            <a:ext cx="3020290" cy="57162"/>
          </a:xfrm>
          <a:prstGeom prst="straightConnector1">
            <a:avLst/>
          </a:prstGeom>
          <a:ln w="53975">
            <a:solidFill>
              <a:schemeClr val="bg1"/>
            </a:solidFill>
            <a:tailEnd type="triangle"/>
          </a:ln>
        </p:spPr>
        <p:style>
          <a:lnRef idx="3">
            <a:schemeClr val="accent2"/>
          </a:lnRef>
          <a:fillRef idx="0">
            <a:schemeClr val="accent2"/>
          </a:fillRef>
          <a:effectRef idx="2">
            <a:schemeClr val="accent2"/>
          </a:effectRef>
          <a:fontRef idx="minor">
            <a:schemeClr val="tx1"/>
          </a:fontRef>
        </p:style>
      </p:cxnSp>
      <p:sp>
        <p:nvSpPr>
          <p:cNvPr id="18" name="CasellaDiTesto 17"/>
          <p:cNvSpPr txBox="1"/>
          <p:nvPr/>
        </p:nvSpPr>
        <p:spPr>
          <a:xfrm>
            <a:off x="2422561" y="64535"/>
            <a:ext cx="7972317" cy="53553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horz" lIns="91440" tIns="45720" rIns="91440" bIns="45720" rtlCol="0" anchor="ctr">
            <a:normAutofit/>
          </a:bodyPr>
          <a:lstStyle>
            <a:lvl1pPr algn="ctr">
              <a:lnSpc>
                <a:spcPct val="90000"/>
              </a:lnSpc>
              <a:spcBef>
                <a:spcPct val="0"/>
              </a:spcBef>
              <a:buNone/>
              <a:defRPr sz="32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err="1" smtClean="0"/>
              <a:t>ITk</a:t>
            </a:r>
            <a:r>
              <a:rPr lang="it-IT" dirty="0" smtClean="0"/>
              <a:t> PP1 PIPING A-side</a:t>
            </a:r>
            <a:endParaRPr lang="it-IT" dirty="0"/>
          </a:p>
        </p:txBody>
      </p:sp>
    </p:spTree>
    <p:extLst>
      <p:ext uri="{BB962C8B-B14F-4D97-AF65-F5344CB8AC3E}">
        <p14:creationId xmlns:p14="http://schemas.microsoft.com/office/powerpoint/2010/main" val="21754562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67848" y="372676"/>
            <a:ext cx="6215694" cy="5819207"/>
          </a:xfrm>
          <a:prstGeom prst="rect">
            <a:avLst/>
          </a:prstGeom>
        </p:spPr>
      </p:pic>
      <p:pic>
        <p:nvPicPr>
          <p:cNvPr id="5" name="Immagin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89726" y="1105616"/>
            <a:ext cx="5223304" cy="3611519"/>
          </a:xfrm>
          <a:prstGeom prst="rect">
            <a:avLst/>
          </a:prstGeom>
        </p:spPr>
      </p:pic>
      <p:sp>
        <p:nvSpPr>
          <p:cNvPr id="6" name="CasellaDiTesto 5"/>
          <p:cNvSpPr txBox="1"/>
          <p:nvPr/>
        </p:nvSpPr>
        <p:spPr>
          <a:xfrm>
            <a:off x="6765010" y="294054"/>
            <a:ext cx="5148020"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it-IT" smtClean="0"/>
              <a:t>Step 3: OE and OB detectors insertion. Services on the trolley. </a:t>
            </a:r>
            <a:endParaRPr lang="it-IT"/>
          </a:p>
        </p:txBody>
      </p:sp>
      <p:sp>
        <p:nvSpPr>
          <p:cNvPr id="8" name="CasellaDiTesto 7"/>
          <p:cNvSpPr txBox="1"/>
          <p:nvPr/>
        </p:nvSpPr>
        <p:spPr>
          <a:xfrm>
            <a:off x="6891478" y="5237708"/>
            <a:ext cx="2680221" cy="3693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it-IT" smtClean="0"/>
              <a:t>Outer Barrel exhaust pipes</a:t>
            </a:r>
            <a:endParaRPr lang="it-IT"/>
          </a:p>
        </p:txBody>
      </p:sp>
      <p:cxnSp>
        <p:nvCxnSpPr>
          <p:cNvPr id="10" name="Connettore 2 9"/>
          <p:cNvCxnSpPr>
            <a:stCxn id="8" idx="0"/>
          </p:cNvCxnSpPr>
          <p:nvPr/>
        </p:nvCxnSpPr>
        <p:spPr>
          <a:xfrm flipV="1">
            <a:off x="8231589" y="4104005"/>
            <a:ext cx="722369" cy="1133703"/>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1" name="Connettore 2 10"/>
          <p:cNvCxnSpPr>
            <a:stCxn id="8" idx="0"/>
          </p:cNvCxnSpPr>
          <p:nvPr/>
        </p:nvCxnSpPr>
        <p:spPr>
          <a:xfrm flipV="1">
            <a:off x="8231589" y="4104005"/>
            <a:ext cx="580129" cy="1133703"/>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4" name="Connettore 2 13"/>
          <p:cNvCxnSpPr>
            <a:stCxn id="8" idx="0"/>
          </p:cNvCxnSpPr>
          <p:nvPr/>
        </p:nvCxnSpPr>
        <p:spPr>
          <a:xfrm flipV="1">
            <a:off x="8231589" y="3971925"/>
            <a:ext cx="361184" cy="1265783"/>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7" name="CasellaDiTesto 16"/>
          <p:cNvSpPr txBox="1"/>
          <p:nvPr/>
        </p:nvSpPr>
        <p:spPr>
          <a:xfrm>
            <a:off x="9722876" y="5237708"/>
            <a:ext cx="2152512" cy="3693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it-IT" smtClean="0"/>
              <a:t>Endcap cooling pipes</a:t>
            </a:r>
            <a:endParaRPr lang="it-IT"/>
          </a:p>
        </p:txBody>
      </p:sp>
      <p:cxnSp>
        <p:nvCxnSpPr>
          <p:cNvPr id="19" name="Connettore 2 18"/>
          <p:cNvCxnSpPr>
            <a:stCxn id="17" idx="0"/>
          </p:cNvCxnSpPr>
          <p:nvPr/>
        </p:nvCxnSpPr>
        <p:spPr>
          <a:xfrm flipH="1" flipV="1">
            <a:off x="10134636" y="4418965"/>
            <a:ext cx="664496" cy="81874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0" name="Connettore 2 19"/>
          <p:cNvCxnSpPr>
            <a:stCxn id="17" idx="0"/>
          </p:cNvCxnSpPr>
          <p:nvPr/>
        </p:nvCxnSpPr>
        <p:spPr>
          <a:xfrm flipH="1" flipV="1">
            <a:off x="10281838" y="3636645"/>
            <a:ext cx="517294" cy="160106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3" name="Connettore 2 22"/>
          <p:cNvCxnSpPr>
            <a:stCxn id="17" idx="0"/>
          </p:cNvCxnSpPr>
          <p:nvPr/>
        </p:nvCxnSpPr>
        <p:spPr>
          <a:xfrm flipH="1" flipV="1">
            <a:off x="7202012" y="2661285"/>
            <a:ext cx="3597120" cy="257642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6" name="Connettore 2 25"/>
          <p:cNvCxnSpPr>
            <a:stCxn id="17" idx="0"/>
          </p:cNvCxnSpPr>
          <p:nvPr/>
        </p:nvCxnSpPr>
        <p:spPr>
          <a:xfrm flipH="1" flipV="1">
            <a:off x="7463538" y="2179289"/>
            <a:ext cx="3335594" cy="305841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9" name="CasellaDiTesto 28"/>
          <p:cNvSpPr txBox="1"/>
          <p:nvPr/>
        </p:nvSpPr>
        <p:spPr>
          <a:xfrm>
            <a:off x="6951348" y="5758280"/>
            <a:ext cx="4847929" cy="584775"/>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pPr algn="ctr"/>
            <a:r>
              <a:rPr lang="it-IT" sz="1600" smtClean="0"/>
              <a:t>All these pipes arrive closed in order to perform the pressure test</a:t>
            </a:r>
            <a:endParaRPr lang="it-IT" sz="1600"/>
          </a:p>
        </p:txBody>
      </p:sp>
      <p:sp>
        <p:nvSpPr>
          <p:cNvPr id="30" name="Freccia a destra 29"/>
          <p:cNvSpPr/>
          <p:nvPr/>
        </p:nvSpPr>
        <p:spPr>
          <a:xfrm rot="5025869">
            <a:off x="2017107" y="1972320"/>
            <a:ext cx="1934918" cy="643369"/>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1555073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p:cNvSpPr txBox="1"/>
          <p:nvPr/>
        </p:nvSpPr>
        <p:spPr>
          <a:xfrm>
            <a:off x="2681388" y="123093"/>
            <a:ext cx="7158489"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it-IT"/>
            </a:defPPr>
            <a:lvl1pP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a:t>Step </a:t>
            </a:r>
            <a:r>
              <a:rPr lang="it-IT" smtClean="0"/>
              <a:t>4: PP1 Outer </a:t>
            </a:r>
            <a:r>
              <a:rPr lang="it-IT"/>
              <a:t>Wall shifting of 150mm in order to weld the OB U-pipes</a:t>
            </a:r>
          </a:p>
        </p:txBody>
      </p:sp>
      <p:pic>
        <p:nvPicPr>
          <p:cNvPr id="7" name="Immagine 6"/>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28601" y="618393"/>
            <a:ext cx="7817856" cy="5906231"/>
          </a:xfrm>
          <a:prstGeom prst="rect">
            <a:avLst/>
          </a:prstGeom>
        </p:spPr>
      </p:pic>
      <p:pic>
        <p:nvPicPr>
          <p:cNvPr id="8" name="Immagin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81850" y="694593"/>
            <a:ext cx="4860925" cy="3909980"/>
          </a:xfrm>
          <a:prstGeom prst="rect">
            <a:avLst/>
          </a:prstGeom>
        </p:spPr>
      </p:pic>
      <p:sp>
        <p:nvSpPr>
          <p:cNvPr id="9" name="Freccia in giù 8"/>
          <p:cNvSpPr/>
          <p:nvPr/>
        </p:nvSpPr>
        <p:spPr>
          <a:xfrm flipV="1">
            <a:off x="7448550" y="2800350"/>
            <a:ext cx="200025" cy="409575"/>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it-IT"/>
          </a:p>
        </p:txBody>
      </p:sp>
      <p:sp>
        <p:nvSpPr>
          <p:cNvPr id="10" name="Freccia in giù 9"/>
          <p:cNvSpPr/>
          <p:nvPr/>
        </p:nvSpPr>
        <p:spPr>
          <a:xfrm flipV="1">
            <a:off x="11630025" y="2800350"/>
            <a:ext cx="200025" cy="409575"/>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it-IT"/>
          </a:p>
        </p:txBody>
      </p:sp>
      <p:sp>
        <p:nvSpPr>
          <p:cNvPr id="11" name="Freccia in giù 10"/>
          <p:cNvSpPr/>
          <p:nvPr/>
        </p:nvSpPr>
        <p:spPr>
          <a:xfrm rot="21103119" flipV="1">
            <a:off x="1802798" y="1679050"/>
            <a:ext cx="371475" cy="628650"/>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it-IT"/>
          </a:p>
        </p:txBody>
      </p:sp>
      <p:sp>
        <p:nvSpPr>
          <p:cNvPr id="12" name="Freccia in giù 11"/>
          <p:cNvSpPr/>
          <p:nvPr/>
        </p:nvSpPr>
        <p:spPr>
          <a:xfrm rot="564266" flipV="1">
            <a:off x="5972175" y="1676399"/>
            <a:ext cx="371475" cy="628650"/>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it-IT"/>
          </a:p>
        </p:txBody>
      </p:sp>
      <p:sp>
        <p:nvSpPr>
          <p:cNvPr id="13" name="Freccia in giù 12"/>
          <p:cNvSpPr/>
          <p:nvPr/>
        </p:nvSpPr>
        <p:spPr>
          <a:xfrm rot="21103119" flipV="1">
            <a:off x="1509988" y="4113574"/>
            <a:ext cx="371475" cy="628650"/>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it-IT"/>
          </a:p>
        </p:txBody>
      </p:sp>
      <p:sp>
        <p:nvSpPr>
          <p:cNvPr id="14" name="Freccia in giù 13"/>
          <p:cNvSpPr/>
          <p:nvPr/>
        </p:nvSpPr>
        <p:spPr>
          <a:xfrm rot="375662" flipV="1">
            <a:off x="5987869" y="4290247"/>
            <a:ext cx="371475" cy="628650"/>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it-IT"/>
          </a:p>
        </p:txBody>
      </p:sp>
      <p:cxnSp>
        <p:nvCxnSpPr>
          <p:cNvPr id="19" name="Connettore 2 18"/>
          <p:cNvCxnSpPr/>
          <p:nvPr/>
        </p:nvCxnSpPr>
        <p:spPr>
          <a:xfrm>
            <a:off x="7648575" y="3781425"/>
            <a:ext cx="0" cy="490440"/>
          </a:xfrm>
          <a:prstGeom prst="straightConnector1">
            <a:avLst/>
          </a:prstGeom>
          <a:ln>
            <a:headEnd type="triangle"/>
            <a:tailEnd type="triangl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6821935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p:cNvSpPr txBox="1"/>
          <p:nvPr/>
        </p:nvSpPr>
        <p:spPr>
          <a:xfrm>
            <a:off x="2731727" y="438552"/>
            <a:ext cx="7158489"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it-IT"/>
            </a:defPPr>
            <a:lvl1pP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ctr"/>
            <a:r>
              <a:rPr lang="it-IT"/>
              <a:t>Step </a:t>
            </a:r>
            <a:r>
              <a:rPr lang="it-IT" smtClean="0"/>
              <a:t>4: </a:t>
            </a:r>
            <a:r>
              <a:rPr lang="it-IT"/>
              <a:t>OB U pipe Welding and </a:t>
            </a:r>
            <a:r>
              <a:rPr lang="it-IT" smtClean="0"/>
              <a:t>Pressure Testing </a:t>
            </a:r>
            <a:r>
              <a:rPr lang="it-IT"/>
              <a:t>by using </a:t>
            </a:r>
            <a:r>
              <a:rPr lang="it-IT" smtClean="0"/>
              <a:t>temporary pressure lines, with sacrificial VCR</a:t>
            </a:r>
          </a:p>
        </p:txBody>
      </p:sp>
      <p:grpSp>
        <p:nvGrpSpPr>
          <p:cNvPr id="11" name="Gruppo 10"/>
          <p:cNvGrpSpPr/>
          <p:nvPr/>
        </p:nvGrpSpPr>
        <p:grpSpPr>
          <a:xfrm>
            <a:off x="805148" y="1789732"/>
            <a:ext cx="10091076" cy="4572000"/>
            <a:chOff x="1075400" y="1752600"/>
            <a:chExt cx="10091076" cy="4572000"/>
          </a:xfrm>
        </p:grpSpPr>
        <p:pic>
          <p:nvPicPr>
            <p:cNvPr id="8" name="Immagine 7"/>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075400" y="1752600"/>
              <a:ext cx="10091076" cy="3771901"/>
            </a:xfrm>
            <a:prstGeom prst="rect">
              <a:avLst/>
            </a:prstGeom>
          </p:spPr>
        </p:pic>
        <p:sp>
          <p:nvSpPr>
            <p:cNvPr id="4" name="Figura a mano libera 3"/>
            <p:cNvSpPr/>
            <p:nvPr/>
          </p:nvSpPr>
          <p:spPr>
            <a:xfrm>
              <a:off x="2239533" y="4231783"/>
              <a:ext cx="762446" cy="2092817"/>
            </a:xfrm>
            <a:custGeom>
              <a:avLst/>
              <a:gdLst>
                <a:gd name="connsiteX0" fmla="*/ 484617 w 762446"/>
                <a:gd name="connsiteY0" fmla="*/ 16367 h 2092817"/>
                <a:gd name="connsiteX1" fmla="*/ 760842 w 762446"/>
                <a:gd name="connsiteY1" fmla="*/ 73517 h 2092817"/>
                <a:gd name="connsiteX2" fmla="*/ 570342 w 762446"/>
                <a:gd name="connsiteY2" fmla="*/ 597392 h 2092817"/>
                <a:gd name="connsiteX3" fmla="*/ 27417 w 762446"/>
                <a:gd name="connsiteY3" fmla="*/ 1721342 h 2092817"/>
                <a:gd name="connsiteX4" fmla="*/ 75042 w 762446"/>
                <a:gd name="connsiteY4" fmla="*/ 2007092 h 2092817"/>
                <a:gd name="connsiteX5" fmla="*/ 75042 w 762446"/>
                <a:gd name="connsiteY5" fmla="*/ 2007092 h 2092817"/>
                <a:gd name="connsiteX6" fmla="*/ 446517 w 762446"/>
                <a:gd name="connsiteY6" fmla="*/ 2092817 h 2092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2446" h="2092817">
                  <a:moveTo>
                    <a:pt x="484617" y="16367"/>
                  </a:moveTo>
                  <a:cubicBezTo>
                    <a:pt x="615586" y="-3477"/>
                    <a:pt x="746555" y="-23321"/>
                    <a:pt x="760842" y="73517"/>
                  </a:cubicBezTo>
                  <a:cubicBezTo>
                    <a:pt x="775130" y="170355"/>
                    <a:pt x="692579" y="322755"/>
                    <a:pt x="570342" y="597392"/>
                  </a:cubicBezTo>
                  <a:cubicBezTo>
                    <a:pt x="448105" y="872029"/>
                    <a:pt x="109967" y="1486392"/>
                    <a:pt x="27417" y="1721342"/>
                  </a:cubicBezTo>
                  <a:cubicBezTo>
                    <a:pt x="-55133" y="1956292"/>
                    <a:pt x="75042" y="2007092"/>
                    <a:pt x="75042" y="2007092"/>
                  </a:cubicBezTo>
                  <a:lnTo>
                    <a:pt x="75042" y="2007092"/>
                  </a:lnTo>
                  <a:lnTo>
                    <a:pt x="446517" y="2092817"/>
                  </a:lnTo>
                </a:path>
              </a:pathLst>
            </a:cu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Figura a mano libera 9"/>
            <p:cNvSpPr/>
            <p:nvPr/>
          </p:nvSpPr>
          <p:spPr>
            <a:xfrm>
              <a:off x="2680864" y="4229962"/>
              <a:ext cx="678286" cy="1999388"/>
            </a:xfrm>
            <a:custGeom>
              <a:avLst/>
              <a:gdLst>
                <a:gd name="connsiteX0" fmla="*/ 678286 w 678286"/>
                <a:gd name="connsiteY0" fmla="*/ 5488 h 1999388"/>
                <a:gd name="connsiteX1" fmla="*/ 487786 w 678286"/>
                <a:gd name="connsiteY1" fmla="*/ 37238 h 1999388"/>
                <a:gd name="connsiteX2" fmla="*/ 379836 w 678286"/>
                <a:gd name="connsiteY2" fmla="*/ 284888 h 1999388"/>
                <a:gd name="connsiteX3" fmla="*/ 24236 w 678286"/>
                <a:gd name="connsiteY3" fmla="*/ 1389788 h 1999388"/>
                <a:gd name="connsiteX4" fmla="*/ 62336 w 678286"/>
                <a:gd name="connsiteY4" fmla="*/ 1853338 h 1999388"/>
                <a:gd name="connsiteX5" fmla="*/ 309986 w 678286"/>
                <a:gd name="connsiteY5" fmla="*/ 1999388 h 1999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8286" h="1999388">
                  <a:moveTo>
                    <a:pt x="678286" y="5488"/>
                  </a:moveTo>
                  <a:cubicBezTo>
                    <a:pt x="607906" y="-1920"/>
                    <a:pt x="537527" y="-9328"/>
                    <a:pt x="487786" y="37238"/>
                  </a:cubicBezTo>
                  <a:cubicBezTo>
                    <a:pt x="438045" y="83804"/>
                    <a:pt x="457094" y="59463"/>
                    <a:pt x="379836" y="284888"/>
                  </a:cubicBezTo>
                  <a:cubicBezTo>
                    <a:pt x="302578" y="510313"/>
                    <a:pt x="77153" y="1128380"/>
                    <a:pt x="24236" y="1389788"/>
                  </a:cubicBezTo>
                  <a:cubicBezTo>
                    <a:pt x="-28681" y="1651196"/>
                    <a:pt x="14711" y="1751738"/>
                    <a:pt x="62336" y="1853338"/>
                  </a:cubicBezTo>
                  <a:cubicBezTo>
                    <a:pt x="109961" y="1954938"/>
                    <a:pt x="209973" y="1977163"/>
                    <a:pt x="309986" y="1999388"/>
                  </a:cubicBezTo>
                </a:path>
              </a:pathLst>
            </a:cu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13" name="Figura a mano libera 12"/>
          <p:cNvSpPr/>
          <p:nvPr/>
        </p:nvSpPr>
        <p:spPr>
          <a:xfrm>
            <a:off x="2972587" y="4267094"/>
            <a:ext cx="678286" cy="1999388"/>
          </a:xfrm>
          <a:custGeom>
            <a:avLst/>
            <a:gdLst>
              <a:gd name="connsiteX0" fmla="*/ 678286 w 678286"/>
              <a:gd name="connsiteY0" fmla="*/ 5488 h 1999388"/>
              <a:gd name="connsiteX1" fmla="*/ 487786 w 678286"/>
              <a:gd name="connsiteY1" fmla="*/ 37238 h 1999388"/>
              <a:gd name="connsiteX2" fmla="*/ 379836 w 678286"/>
              <a:gd name="connsiteY2" fmla="*/ 284888 h 1999388"/>
              <a:gd name="connsiteX3" fmla="*/ 24236 w 678286"/>
              <a:gd name="connsiteY3" fmla="*/ 1389788 h 1999388"/>
              <a:gd name="connsiteX4" fmla="*/ 62336 w 678286"/>
              <a:gd name="connsiteY4" fmla="*/ 1853338 h 1999388"/>
              <a:gd name="connsiteX5" fmla="*/ 309986 w 678286"/>
              <a:gd name="connsiteY5" fmla="*/ 1999388 h 1999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8286" h="1999388">
                <a:moveTo>
                  <a:pt x="678286" y="5488"/>
                </a:moveTo>
                <a:cubicBezTo>
                  <a:pt x="607906" y="-1920"/>
                  <a:pt x="537527" y="-9328"/>
                  <a:pt x="487786" y="37238"/>
                </a:cubicBezTo>
                <a:cubicBezTo>
                  <a:pt x="438045" y="83804"/>
                  <a:pt x="457094" y="59463"/>
                  <a:pt x="379836" y="284888"/>
                </a:cubicBezTo>
                <a:cubicBezTo>
                  <a:pt x="302578" y="510313"/>
                  <a:pt x="77153" y="1128380"/>
                  <a:pt x="24236" y="1389788"/>
                </a:cubicBezTo>
                <a:cubicBezTo>
                  <a:pt x="-28681" y="1651196"/>
                  <a:pt x="14711" y="1751738"/>
                  <a:pt x="62336" y="1853338"/>
                </a:cubicBezTo>
                <a:cubicBezTo>
                  <a:pt x="109961" y="1954938"/>
                  <a:pt x="209973" y="1977163"/>
                  <a:pt x="309986" y="1999388"/>
                </a:cubicBezTo>
              </a:path>
            </a:pathLst>
          </a:cu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9089261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33969" y="1151552"/>
            <a:ext cx="5268221" cy="4221555"/>
          </a:xfrm>
          <a:prstGeom prst="rect">
            <a:avLst/>
          </a:prstGeom>
        </p:spPr>
      </p:pic>
      <p:pic>
        <p:nvPicPr>
          <p:cNvPr id="4" name="Immagine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6849" y="1163056"/>
            <a:ext cx="6299201" cy="4210051"/>
          </a:xfrm>
          <a:prstGeom prst="rect">
            <a:avLst/>
          </a:prstGeom>
        </p:spPr>
      </p:pic>
      <p:sp>
        <p:nvSpPr>
          <p:cNvPr id="7" name="CasellaDiTesto 6"/>
          <p:cNvSpPr txBox="1"/>
          <p:nvPr/>
        </p:nvSpPr>
        <p:spPr>
          <a:xfrm>
            <a:off x="2781300" y="168274"/>
            <a:ext cx="7158489"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it-IT"/>
            </a:defPPr>
            <a:lvl1pP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ctr"/>
            <a:r>
              <a:rPr lang="it-IT"/>
              <a:t>Step </a:t>
            </a:r>
            <a:r>
              <a:rPr lang="it-IT" smtClean="0"/>
              <a:t>5: </a:t>
            </a:r>
            <a:r>
              <a:rPr lang="it-IT"/>
              <a:t>OB U pipe Welding and </a:t>
            </a:r>
            <a:r>
              <a:rPr lang="it-IT" smtClean="0"/>
              <a:t>Testing</a:t>
            </a:r>
            <a:endParaRPr lang="it-IT"/>
          </a:p>
        </p:txBody>
      </p:sp>
      <p:sp>
        <p:nvSpPr>
          <p:cNvPr id="8" name="CasellaDiTesto 7"/>
          <p:cNvSpPr txBox="1"/>
          <p:nvPr/>
        </p:nvSpPr>
        <p:spPr>
          <a:xfrm>
            <a:off x="3346449" y="5617721"/>
            <a:ext cx="5327484"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it-IT" smtClean="0"/>
              <a:t>The back solution is foreseen done by using the sleeves</a:t>
            </a:r>
          </a:p>
        </p:txBody>
      </p:sp>
    </p:spTree>
    <p:extLst>
      <p:ext uri="{BB962C8B-B14F-4D97-AF65-F5344CB8AC3E}">
        <p14:creationId xmlns:p14="http://schemas.microsoft.com/office/powerpoint/2010/main" val="25460504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magine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2476" y="1107896"/>
            <a:ext cx="7683942" cy="5521504"/>
          </a:xfrm>
          <a:prstGeom prst="rect">
            <a:avLst/>
          </a:prstGeom>
        </p:spPr>
      </p:pic>
      <p:sp>
        <p:nvSpPr>
          <p:cNvPr id="4" name="CasellaDiTesto 3"/>
          <p:cNvSpPr txBox="1"/>
          <p:nvPr/>
        </p:nvSpPr>
        <p:spPr>
          <a:xfrm>
            <a:off x="2781300" y="168274"/>
            <a:ext cx="7158489"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it-IT"/>
            </a:defPPr>
            <a:lvl1pP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ctr"/>
            <a:r>
              <a:rPr lang="it-IT"/>
              <a:t>Step 5</a:t>
            </a:r>
            <a:r>
              <a:rPr lang="it-IT" smtClean="0"/>
              <a:t>: </a:t>
            </a:r>
            <a:r>
              <a:rPr lang="it-IT"/>
              <a:t>OB </a:t>
            </a:r>
            <a:r>
              <a:rPr lang="it-IT" smtClean="0"/>
              <a:t>Welding of the capillaries</a:t>
            </a:r>
            <a:endParaRPr lang="it-IT"/>
          </a:p>
        </p:txBody>
      </p:sp>
      <p:cxnSp>
        <p:nvCxnSpPr>
          <p:cNvPr id="5" name="Connettore diritto 4"/>
          <p:cNvCxnSpPr/>
          <p:nvPr/>
        </p:nvCxnSpPr>
        <p:spPr>
          <a:xfrm flipH="1">
            <a:off x="1066800" y="5010150"/>
            <a:ext cx="2019301" cy="561975"/>
          </a:xfrm>
          <a:prstGeom prst="line">
            <a:avLst/>
          </a:prstGeom>
          <a:ln w="47625"/>
        </p:spPr>
        <p:style>
          <a:lnRef idx="3">
            <a:schemeClr val="accent4"/>
          </a:lnRef>
          <a:fillRef idx="0">
            <a:schemeClr val="accent4"/>
          </a:fillRef>
          <a:effectRef idx="2">
            <a:schemeClr val="accent4"/>
          </a:effectRef>
          <a:fontRef idx="minor">
            <a:schemeClr val="tx1"/>
          </a:fontRef>
        </p:style>
      </p:cxnSp>
      <p:cxnSp>
        <p:nvCxnSpPr>
          <p:cNvPr id="8" name="Connettore diritto 7"/>
          <p:cNvCxnSpPr/>
          <p:nvPr/>
        </p:nvCxnSpPr>
        <p:spPr>
          <a:xfrm flipH="1">
            <a:off x="1352550" y="4695825"/>
            <a:ext cx="2457450" cy="685800"/>
          </a:xfrm>
          <a:prstGeom prst="line">
            <a:avLst/>
          </a:prstGeom>
          <a:ln w="47625"/>
        </p:spPr>
        <p:style>
          <a:lnRef idx="3">
            <a:schemeClr val="accent4"/>
          </a:lnRef>
          <a:fillRef idx="0">
            <a:schemeClr val="accent4"/>
          </a:fillRef>
          <a:effectRef idx="2">
            <a:schemeClr val="accent4"/>
          </a:effectRef>
          <a:fontRef idx="minor">
            <a:schemeClr val="tx1"/>
          </a:fontRef>
        </p:style>
      </p:cxnSp>
      <p:sp>
        <p:nvSpPr>
          <p:cNvPr id="9" name="CasellaDiTesto 8"/>
          <p:cNvSpPr txBox="1"/>
          <p:nvPr/>
        </p:nvSpPr>
        <p:spPr>
          <a:xfrm>
            <a:off x="9065067" y="2744748"/>
            <a:ext cx="2344809" cy="1200329"/>
          </a:xfrm>
          <a:prstGeom prst="rect">
            <a:avLst/>
          </a:prstGeom>
          <a:noFill/>
          <a:ln>
            <a:solidFill>
              <a:schemeClr val="accent1">
                <a:shade val="50000"/>
              </a:schemeClr>
            </a:solidFill>
          </a:ln>
        </p:spPr>
        <p:txBody>
          <a:bodyPr wrap="none" rtlCol="0">
            <a:spAutoFit/>
          </a:bodyPr>
          <a:lstStyle/>
          <a:p>
            <a:r>
              <a:rPr lang="it-IT" smtClean="0"/>
              <a:t>Capillary weldings: </a:t>
            </a:r>
          </a:p>
          <a:p>
            <a:pPr marL="285750" indent="-285750">
              <a:buFont typeface="Arial" panose="020B0604020202020204" pitchFamily="34" charset="0"/>
              <a:buChar char="•"/>
            </a:pPr>
            <a:r>
              <a:rPr lang="it-IT" smtClean="0"/>
              <a:t>79 in total per side </a:t>
            </a:r>
          </a:p>
          <a:p>
            <a:pPr marL="285750" indent="-285750">
              <a:buFont typeface="Arial" panose="020B0604020202020204" pitchFamily="34" charset="0"/>
              <a:buChar char="•"/>
            </a:pPr>
            <a:r>
              <a:rPr lang="it-IT" smtClean="0"/>
              <a:t>39 A1 part (upper)</a:t>
            </a:r>
          </a:p>
          <a:p>
            <a:pPr marL="285750" indent="-285750">
              <a:buFont typeface="Arial" panose="020B0604020202020204" pitchFamily="34" charset="0"/>
              <a:buChar char="•"/>
            </a:pPr>
            <a:r>
              <a:rPr lang="it-IT" smtClean="0"/>
              <a:t>40 A2 part (bottom)</a:t>
            </a:r>
            <a:endParaRPr lang="it-IT"/>
          </a:p>
        </p:txBody>
      </p:sp>
      <p:sp>
        <p:nvSpPr>
          <p:cNvPr id="10" name="CasellaDiTesto 9"/>
          <p:cNvSpPr txBox="1"/>
          <p:nvPr/>
        </p:nvSpPr>
        <p:spPr>
          <a:xfrm>
            <a:off x="9065067" y="4996546"/>
            <a:ext cx="2886076" cy="646331"/>
          </a:xfrm>
          <a:prstGeom prst="rect">
            <a:avLst/>
          </a:prstGeom>
          <a:noFill/>
          <a:ln>
            <a:solidFill>
              <a:schemeClr val="accent1">
                <a:shade val="50000"/>
              </a:schemeClr>
            </a:solidFill>
          </a:ln>
        </p:spPr>
        <p:txBody>
          <a:bodyPr wrap="square" rtlCol="0">
            <a:spAutoFit/>
          </a:bodyPr>
          <a:lstStyle/>
          <a:p>
            <a:r>
              <a:rPr lang="it-IT" smtClean="0"/>
              <a:t>Pressure Tests performed by temporary pressure lines</a:t>
            </a:r>
            <a:endParaRPr lang="it-IT"/>
          </a:p>
        </p:txBody>
      </p:sp>
      <p:sp>
        <p:nvSpPr>
          <p:cNvPr id="12" name="CasellaDiTesto 11"/>
          <p:cNvSpPr txBox="1"/>
          <p:nvPr/>
        </p:nvSpPr>
        <p:spPr>
          <a:xfrm>
            <a:off x="9065067" y="1967092"/>
            <a:ext cx="2011641" cy="369332"/>
          </a:xfrm>
          <a:prstGeom prst="rect">
            <a:avLst/>
          </a:prstGeom>
          <a:noFill/>
          <a:ln>
            <a:solidFill>
              <a:schemeClr val="accent1">
                <a:shade val="50000"/>
              </a:schemeClr>
            </a:solidFill>
          </a:ln>
        </p:spPr>
        <p:txBody>
          <a:bodyPr wrap="none" rtlCol="0">
            <a:spAutoFit/>
          </a:bodyPr>
          <a:lstStyle/>
          <a:p>
            <a:r>
              <a:rPr lang="it-IT" smtClean="0"/>
              <a:t>AMI Welding Head</a:t>
            </a:r>
            <a:endParaRPr lang="it-IT"/>
          </a:p>
        </p:txBody>
      </p:sp>
      <p:cxnSp>
        <p:nvCxnSpPr>
          <p:cNvPr id="14" name="Connettore 2 13"/>
          <p:cNvCxnSpPr>
            <a:stCxn id="12" idx="1"/>
          </p:cNvCxnSpPr>
          <p:nvPr/>
        </p:nvCxnSpPr>
        <p:spPr>
          <a:xfrm flipH="1">
            <a:off x="4314825" y="2151758"/>
            <a:ext cx="4750242" cy="800992"/>
          </a:xfrm>
          <a:prstGeom prst="straightConnector1">
            <a:avLst/>
          </a:prstGeom>
          <a:ln w="444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ttore 2 14"/>
          <p:cNvCxnSpPr/>
          <p:nvPr/>
        </p:nvCxnSpPr>
        <p:spPr>
          <a:xfrm flipH="1" flipV="1">
            <a:off x="3552825" y="4914900"/>
            <a:ext cx="5512242" cy="436602"/>
          </a:xfrm>
          <a:prstGeom prst="straightConnector1">
            <a:avLst/>
          </a:prstGeom>
          <a:ln w="444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12550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2781300" y="168274"/>
            <a:ext cx="7158489"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it-IT"/>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a:t>Step 6</a:t>
            </a:r>
            <a:r>
              <a:rPr lang="it-IT" smtClean="0"/>
              <a:t>: Outer Wall flange back in position</a:t>
            </a:r>
          </a:p>
        </p:txBody>
      </p:sp>
      <p:pic>
        <p:nvPicPr>
          <p:cNvPr id="2" name="Immagin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45849" y="678663"/>
            <a:ext cx="9286008" cy="5940501"/>
          </a:xfrm>
          <a:prstGeom prst="rect">
            <a:avLst/>
          </a:prstGeom>
        </p:spPr>
      </p:pic>
      <p:sp>
        <p:nvSpPr>
          <p:cNvPr id="5" name="Freccia in giù 4"/>
          <p:cNvSpPr/>
          <p:nvPr/>
        </p:nvSpPr>
        <p:spPr>
          <a:xfrm rot="11630927" flipV="1">
            <a:off x="4722944" y="2000608"/>
            <a:ext cx="371475" cy="628650"/>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it-IT"/>
          </a:p>
        </p:txBody>
      </p:sp>
      <p:sp>
        <p:nvSpPr>
          <p:cNvPr id="6" name="Freccia in giù 5"/>
          <p:cNvSpPr/>
          <p:nvPr/>
        </p:nvSpPr>
        <p:spPr>
          <a:xfrm rot="11849887" flipV="1">
            <a:off x="8257429" y="2552807"/>
            <a:ext cx="371475" cy="628650"/>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it-IT"/>
          </a:p>
        </p:txBody>
      </p:sp>
      <p:sp>
        <p:nvSpPr>
          <p:cNvPr id="7" name="Freccia in giù 6"/>
          <p:cNvSpPr/>
          <p:nvPr/>
        </p:nvSpPr>
        <p:spPr>
          <a:xfrm rot="11630927" flipV="1">
            <a:off x="4722944" y="3142988"/>
            <a:ext cx="371475" cy="628650"/>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it-IT"/>
          </a:p>
        </p:txBody>
      </p:sp>
      <p:sp>
        <p:nvSpPr>
          <p:cNvPr id="8" name="Freccia in giù 7"/>
          <p:cNvSpPr/>
          <p:nvPr/>
        </p:nvSpPr>
        <p:spPr>
          <a:xfrm rot="11831826" flipV="1">
            <a:off x="8441935" y="3689776"/>
            <a:ext cx="371475" cy="628650"/>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2972261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2781300" y="168274"/>
            <a:ext cx="7158489"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it-IT"/>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a:t>Step 6</a:t>
            </a:r>
            <a:r>
              <a:rPr lang="it-IT" smtClean="0"/>
              <a:t>: </a:t>
            </a:r>
            <a:r>
              <a:rPr lang="it-IT"/>
              <a:t>EC pipe </a:t>
            </a:r>
            <a:r>
              <a:rPr lang="it-IT" smtClean="0"/>
              <a:t>welding and test</a:t>
            </a:r>
            <a:endParaRPr lang="it-IT"/>
          </a:p>
        </p:txBody>
      </p:sp>
      <p:sp>
        <p:nvSpPr>
          <p:cNvPr id="6" name="CasellaDiTesto 5"/>
          <p:cNvSpPr txBox="1"/>
          <p:nvPr/>
        </p:nvSpPr>
        <p:spPr>
          <a:xfrm>
            <a:off x="8553450" y="2655569"/>
            <a:ext cx="3295650" cy="646331"/>
          </a:xfrm>
          <a:prstGeom prst="rect">
            <a:avLst/>
          </a:prstGeom>
          <a:noFill/>
        </p:spPr>
        <p:txBody>
          <a:bodyPr wrap="square" rtlCol="0">
            <a:spAutoFit/>
          </a:bodyPr>
          <a:lstStyle/>
          <a:p>
            <a:r>
              <a:rPr lang="it-IT" smtClean="0"/>
              <a:t>6 weldings (2 per layer) in order to connect the EC to the VCR</a:t>
            </a:r>
          </a:p>
        </p:txBody>
      </p:sp>
      <p:pic>
        <p:nvPicPr>
          <p:cNvPr id="8" name="Immagine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7656" y="950831"/>
            <a:ext cx="7659448" cy="5320642"/>
          </a:xfrm>
          <a:prstGeom prst="rect">
            <a:avLst/>
          </a:prstGeom>
        </p:spPr>
      </p:pic>
      <p:cxnSp>
        <p:nvCxnSpPr>
          <p:cNvPr id="7" name="Connettore 2 6"/>
          <p:cNvCxnSpPr>
            <a:stCxn id="6" idx="1"/>
          </p:cNvCxnSpPr>
          <p:nvPr/>
        </p:nvCxnSpPr>
        <p:spPr>
          <a:xfrm flipH="1">
            <a:off x="6987540" y="2978735"/>
            <a:ext cx="1565910" cy="976045"/>
          </a:xfrm>
          <a:prstGeom prst="straightConnector1">
            <a:avLst/>
          </a:prstGeom>
          <a:ln w="3492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ttore 2 9"/>
          <p:cNvCxnSpPr>
            <a:stCxn id="6" idx="1"/>
          </p:cNvCxnSpPr>
          <p:nvPr/>
        </p:nvCxnSpPr>
        <p:spPr>
          <a:xfrm flipH="1">
            <a:off x="7452360" y="2978735"/>
            <a:ext cx="1101090" cy="564565"/>
          </a:xfrm>
          <a:prstGeom prst="straightConnector1">
            <a:avLst/>
          </a:prstGeom>
          <a:ln w="3492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ttore 2 12"/>
          <p:cNvCxnSpPr>
            <a:stCxn id="6" idx="1"/>
          </p:cNvCxnSpPr>
          <p:nvPr/>
        </p:nvCxnSpPr>
        <p:spPr>
          <a:xfrm flipH="1" flipV="1">
            <a:off x="3002280" y="2430780"/>
            <a:ext cx="5551170" cy="547955"/>
          </a:xfrm>
          <a:prstGeom prst="straightConnector1">
            <a:avLst/>
          </a:prstGeom>
          <a:ln w="3492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ttore 2 15"/>
          <p:cNvCxnSpPr>
            <a:stCxn id="6" idx="1"/>
          </p:cNvCxnSpPr>
          <p:nvPr/>
        </p:nvCxnSpPr>
        <p:spPr>
          <a:xfrm flipH="1">
            <a:off x="2887980" y="2978735"/>
            <a:ext cx="5665470" cy="70263"/>
          </a:xfrm>
          <a:prstGeom prst="straightConnector1">
            <a:avLst/>
          </a:prstGeom>
          <a:ln w="34925">
            <a:solidFill>
              <a:srgbClr val="FFF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58204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00100" y="2660650"/>
            <a:ext cx="10515600" cy="1325563"/>
          </a:xfr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algn="ctr"/>
            <a:r>
              <a:rPr lang="it-IT">
                <a:solidFill>
                  <a:schemeClr val="lt1"/>
                </a:solidFill>
                <a:latin typeface="+mn-lt"/>
                <a:ea typeface="+mn-ea"/>
                <a:cs typeface="+mn-cs"/>
              </a:rPr>
              <a:t>BACKUP</a:t>
            </a:r>
          </a:p>
        </p:txBody>
      </p:sp>
    </p:spTree>
    <p:extLst>
      <p:ext uri="{BB962C8B-B14F-4D97-AF65-F5344CB8AC3E}">
        <p14:creationId xmlns:p14="http://schemas.microsoft.com/office/powerpoint/2010/main" val="2813013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365125"/>
            <a:ext cx="10515600" cy="711835"/>
          </a:xfr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algn="ctr"/>
            <a:r>
              <a:rPr lang="it-IT" smtClean="0">
                <a:solidFill>
                  <a:schemeClr val="lt1"/>
                </a:solidFill>
                <a:latin typeface="+mn-lt"/>
                <a:ea typeface="+mn-ea"/>
                <a:cs typeface="+mn-cs"/>
              </a:rPr>
              <a:t>Update on piping in PP1</a:t>
            </a:r>
            <a:endParaRPr lang="it-IT" dirty="0">
              <a:solidFill>
                <a:schemeClr val="lt1"/>
              </a:solidFill>
              <a:latin typeface="+mn-lt"/>
              <a:ea typeface="+mn-ea"/>
              <a:cs typeface="+mn-cs"/>
            </a:endParaRPr>
          </a:p>
        </p:txBody>
      </p:sp>
      <p:sp>
        <p:nvSpPr>
          <p:cNvPr id="3" name="Segnaposto contenuto 2"/>
          <p:cNvSpPr>
            <a:spLocks noGrp="1"/>
          </p:cNvSpPr>
          <p:nvPr>
            <p:ph idx="1"/>
          </p:nvPr>
        </p:nvSpPr>
        <p:spPr>
          <a:xfrm>
            <a:off x="838200" y="1766583"/>
            <a:ext cx="10515600" cy="4351338"/>
          </a:xfrm>
        </p:spPr>
        <p:txBody>
          <a:bodyPr>
            <a:normAutofit fontScale="92500" lnSpcReduction="20000"/>
          </a:bodyPr>
          <a:lstStyle/>
          <a:p>
            <a:r>
              <a:rPr lang="it-IT" dirty="0" err="1" smtClean="0"/>
              <a:t>Flex</a:t>
            </a:r>
            <a:r>
              <a:rPr lang="it-IT" dirty="0" smtClean="0"/>
              <a:t> Lines </a:t>
            </a:r>
          </a:p>
          <a:p>
            <a:pPr lvl="1"/>
            <a:r>
              <a:rPr lang="it-IT" smtClean="0"/>
              <a:t>New design of the Flex Lines, overall regarding the connection to the Outer PP1 wall</a:t>
            </a:r>
            <a:endParaRPr lang="it-IT" dirty="0" smtClean="0"/>
          </a:p>
          <a:p>
            <a:r>
              <a:rPr lang="it-IT" dirty="0" err="1" smtClean="0"/>
              <a:t>Temp</a:t>
            </a:r>
            <a:r>
              <a:rPr lang="it-IT" dirty="0" smtClean="0"/>
              <a:t> 4w </a:t>
            </a:r>
          </a:p>
          <a:p>
            <a:pPr lvl="1"/>
            <a:r>
              <a:rPr lang="it-IT" smtClean="0"/>
              <a:t>No more Temperature sensors in contact with the fluid, but only on the surface</a:t>
            </a:r>
            <a:endParaRPr lang="it-IT" dirty="0" smtClean="0"/>
          </a:p>
          <a:p>
            <a:r>
              <a:rPr lang="it-IT" dirty="0" err="1" smtClean="0"/>
              <a:t>Foot</a:t>
            </a:r>
            <a:r>
              <a:rPr lang="it-IT" dirty="0" smtClean="0"/>
              <a:t> </a:t>
            </a:r>
            <a:r>
              <a:rPr lang="it-IT" dirty="0" err="1" smtClean="0"/>
              <a:t>prints</a:t>
            </a:r>
            <a:r>
              <a:rPr lang="it-IT" dirty="0" smtClean="0"/>
              <a:t> </a:t>
            </a:r>
          </a:p>
          <a:p>
            <a:pPr lvl="1"/>
            <a:r>
              <a:rPr lang="it-IT" smtClean="0"/>
              <a:t>Aluminum plates are positioned to the BH in order to fix structure for handling the Electrical breakers</a:t>
            </a:r>
          </a:p>
          <a:p>
            <a:r>
              <a:rPr lang="it-IT" smtClean="0"/>
              <a:t>Bulkheads bolts inside the envelope</a:t>
            </a:r>
            <a:endParaRPr lang="it-IT" dirty="0" smtClean="0"/>
          </a:p>
          <a:p>
            <a:r>
              <a:rPr lang="it-IT" dirty="0" err="1" smtClean="0"/>
              <a:t>Electrical</a:t>
            </a:r>
            <a:r>
              <a:rPr lang="it-IT" dirty="0" smtClean="0"/>
              <a:t> </a:t>
            </a:r>
            <a:r>
              <a:rPr lang="it-IT" dirty="0" err="1" smtClean="0"/>
              <a:t>Breakers</a:t>
            </a:r>
            <a:r>
              <a:rPr lang="it-IT" dirty="0" smtClean="0"/>
              <a:t> </a:t>
            </a:r>
          </a:p>
          <a:p>
            <a:pPr lvl="1"/>
            <a:r>
              <a:rPr lang="it-IT" smtClean="0"/>
              <a:t>Big problem in obtainng the quotation</a:t>
            </a:r>
            <a:endParaRPr lang="it-IT" dirty="0"/>
          </a:p>
          <a:p>
            <a:r>
              <a:rPr lang="it-IT" smtClean="0"/>
              <a:t>Prototytpe</a:t>
            </a:r>
          </a:p>
          <a:p>
            <a:pPr lvl="1"/>
            <a:r>
              <a:rPr lang="it-IT" smtClean="0"/>
              <a:t>Also for the prototype, the company is getting a lot of time to deliver the bent pipes</a:t>
            </a:r>
            <a:endParaRPr lang="it-IT" dirty="0" smtClean="0"/>
          </a:p>
          <a:p>
            <a:endParaRPr lang="it-IT" dirty="0"/>
          </a:p>
        </p:txBody>
      </p:sp>
    </p:spTree>
    <p:extLst>
      <p:ext uri="{BB962C8B-B14F-4D97-AF65-F5344CB8AC3E}">
        <p14:creationId xmlns:p14="http://schemas.microsoft.com/office/powerpoint/2010/main" val="15203304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46211" y="3014345"/>
            <a:ext cx="10515600" cy="683895"/>
          </a:xfr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p>
            <a:pPr algn="ctr"/>
            <a:r>
              <a:rPr lang="it-IT" sz="3200" smtClean="0">
                <a:solidFill>
                  <a:schemeClr val="lt1"/>
                </a:solidFill>
                <a:latin typeface="+mn-lt"/>
                <a:ea typeface="+mn-ea"/>
                <a:cs typeface="+mn-cs"/>
              </a:rPr>
              <a:t>Detector's manifolding preparation for the SR1 Assembly</a:t>
            </a:r>
            <a:endParaRPr lang="it-IT" sz="3200" dirty="0">
              <a:solidFill>
                <a:schemeClr val="lt1"/>
              </a:solidFill>
              <a:latin typeface="+mn-lt"/>
              <a:ea typeface="+mn-ea"/>
              <a:cs typeface="+mn-cs"/>
            </a:endParaRPr>
          </a:p>
        </p:txBody>
      </p:sp>
    </p:spTree>
    <p:extLst>
      <p:ext uri="{BB962C8B-B14F-4D97-AF65-F5344CB8AC3E}">
        <p14:creationId xmlns:p14="http://schemas.microsoft.com/office/powerpoint/2010/main" val="2580960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25891" y="2668905"/>
            <a:ext cx="10515600" cy="683895"/>
          </a:xfr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90000"/>
          </a:bodyPr>
          <a:lstStyle/>
          <a:p>
            <a:pPr algn="ctr"/>
            <a:r>
              <a:rPr lang="it-IT" dirty="0">
                <a:solidFill>
                  <a:schemeClr val="lt1"/>
                </a:solidFill>
                <a:latin typeface="+mn-lt"/>
                <a:ea typeface="+mn-ea"/>
                <a:cs typeface="+mn-cs"/>
              </a:rPr>
              <a:t>Inner </a:t>
            </a:r>
            <a:r>
              <a:rPr lang="it-IT" dirty="0" smtClean="0">
                <a:solidFill>
                  <a:schemeClr val="lt1"/>
                </a:solidFill>
                <a:latin typeface="+mn-lt"/>
                <a:ea typeface="+mn-ea"/>
                <a:cs typeface="+mn-cs"/>
              </a:rPr>
              <a:t>System</a:t>
            </a:r>
            <a:endParaRPr lang="it-IT" dirty="0">
              <a:solidFill>
                <a:schemeClr val="lt1"/>
              </a:solidFill>
              <a:latin typeface="+mn-lt"/>
              <a:ea typeface="+mn-ea"/>
              <a:cs typeface="+mn-cs"/>
            </a:endParaRPr>
          </a:p>
        </p:txBody>
      </p:sp>
    </p:spTree>
    <p:extLst>
      <p:ext uri="{BB962C8B-B14F-4D97-AF65-F5344CB8AC3E}">
        <p14:creationId xmlns:p14="http://schemas.microsoft.com/office/powerpoint/2010/main" val="35477302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478" y="721940"/>
            <a:ext cx="6973093" cy="5586791"/>
          </a:xfrm>
          <a:prstGeom prst="rect">
            <a:avLst/>
          </a:prstGeom>
        </p:spPr>
      </p:pic>
      <p:sp>
        <p:nvSpPr>
          <p:cNvPr id="41" name="Titolo 1"/>
          <p:cNvSpPr>
            <a:spLocks noGrp="1"/>
          </p:cNvSpPr>
          <p:nvPr>
            <p:ph type="title"/>
          </p:nvPr>
        </p:nvSpPr>
        <p:spPr>
          <a:xfrm>
            <a:off x="336913" y="86574"/>
            <a:ext cx="6511562" cy="469114"/>
          </a:xfrm>
        </p:spPr>
        <p:style>
          <a:lnRef idx="2">
            <a:schemeClr val="accent5">
              <a:shade val="50000"/>
            </a:schemeClr>
          </a:lnRef>
          <a:fillRef idx="1">
            <a:schemeClr val="accent5"/>
          </a:fillRef>
          <a:effectRef idx="0">
            <a:schemeClr val="accent5"/>
          </a:effectRef>
          <a:fontRef idx="minor">
            <a:schemeClr val="lt1"/>
          </a:fontRef>
        </p:style>
        <p:txBody>
          <a:bodyPr>
            <a:noAutofit/>
          </a:bodyPr>
          <a:lstStyle/>
          <a:p>
            <a:pPr algn="ctr"/>
            <a:r>
              <a:rPr lang="it-IT" sz="3200" smtClean="0"/>
              <a:t>IS MANIFOLD (side A)</a:t>
            </a:r>
            <a:endParaRPr lang="it-IT" sz="3200"/>
          </a:p>
        </p:txBody>
      </p:sp>
      <p:grpSp>
        <p:nvGrpSpPr>
          <p:cNvPr id="40" name="Gruppo 39"/>
          <p:cNvGrpSpPr/>
          <p:nvPr/>
        </p:nvGrpSpPr>
        <p:grpSpPr>
          <a:xfrm>
            <a:off x="7414245" y="86574"/>
            <a:ext cx="4403702" cy="6226630"/>
            <a:chOff x="7614270" y="386156"/>
            <a:chExt cx="4403702" cy="6226630"/>
          </a:xfrm>
        </p:grpSpPr>
        <p:pic>
          <p:nvPicPr>
            <p:cNvPr id="8" name="Immagine 7"/>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614270" y="386156"/>
              <a:ext cx="4403702" cy="6226630"/>
            </a:xfrm>
            <a:prstGeom prst="rect">
              <a:avLst/>
            </a:prstGeom>
          </p:spPr>
        </p:pic>
        <p:sp>
          <p:nvSpPr>
            <p:cNvPr id="9" name="CasellaDiTesto 8"/>
            <p:cNvSpPr txBox="1"/>
            <p:nvPr/>
          </p:nvSpPr>
          <p:spPr>
            <a:xfrm>
              <a:off x="9656952" y="1686144"/>
              <a:ext cx="344966" cy="2308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900" b="0" i="0" u="none" strike="noStrike" kern="1200" cap="none" spc="0" normalizeH="0" baseline="0" noProof="0" dirty="0" smtClean="0">
                  <a:ln>
                    <a:noFill/>
                  </a:ln>
                  <a:solidFill>
                    <a:prstClr val="black"/>
                  </a:solidFill>
                  <a:effectLst/>
                  <a:uLnTx/>
                  <a:uFillTx/>
                  <a:latin typeface="Calibri"/>
                  <a:ea typeface="+mn-ea"/>
                  <a:cs typeface="+mn-cs"/>
                </a:rPr>
                <a:t>4/6</a:t>
              </a:r>
              <a:endParaRPr kumimoji="0" lang="it-IT" sz="9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0" name="Connettore 2 9"/>
            <p:cNvCxnSpPr>
              <a:stCxn id="9" idx="1"/>
            </p:cNvCxnSpPr>
            <p:nvPr/>
          </p:nvCxnSpPr>
          <p:spPr>
            <a:xfrm flipH="1">
              <a:off x="9464842" y="1801560"/>
              <a:ext cx="192110"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1" name="CasellaDiTesto 10"/>
            <p:cNvSpPr txBox="1"/>
            <p:nvPr/>
          </p:nvSpPr>
          <p:spPr>
            <a:xfrm>
              <a:off x="7941261" y="1953454"/>
              <a:ext cx="344966" cy="2308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900" b="0" i="0" u="none" strike="noStrike" kern="1200" cap="none" spc="0" normalizeH="0" baseline="0" noProof="0" dirty="0" smtClean="0">
                  <a:ln>
                    <a:noFill/>
                  </a:ln>
                  <a:solidFill>
                    <a:prstClr val="black"/>
                  </a:solidFill>
                  <a:effectLst/>
                  <a:uLnTx/>
                  <a:uFillTx/>
                  <a:latin typeface="Calibri"/>
                  <a:ea typeface="+mn-ea"/>
                  <a:cs typeface="+mn-cs"/>
                </a:rPr>
                <a:t>4/6</a:t>
              </a:r>
              <a:endParaRPr kumimoji="0" lang="it-IT" sz="9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2" name="Connettore 2 11"/>
            <p:cNvCxnSpPr/>
            <p:nvPr/>
          </p:nvCxnSpPr>
          <p:spPr>
            <a:xfrm flipV="1">
              <a:off x="8321152" y="2069979"/>
              <a:ext cx="158750" cy="635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3" name="CasellaDiTesto 12"/>
            <p:cNvSpPr txBox="1"/>
            <p:nvPr/>
          </p:nvSpPr>
          <p:spPr>
            <a:xfrm>
              <a:off x="7687261" y="3384055"/>
              <a:ext cx="344966" cy="2308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900" b="0" i="0" u="none" strike="noStrike" kern="1200" cap="none" spc="0" normalizeH="0" baseline="0" noProof="0" dirty="0" smtClean="0">
                  <a:ln>
                    <a:noFill/>
                  </a:ln>
                  <a:solidFill>
                    <a:prstClr val="black"/>
                  </a:solidFill>
                  <a:effectLst/>
                  <a:uLnTx/>
                  <a:uFillTx/>
                  <a:latin typeface="Calibri"/>
                  <a:ea typeface="+mn-ea"/>
                  <a:cs typeface="+mn-cs"/>
                </a:rPr>
                <a:t>4/6</a:t>
              </a:r>
              <a:endParaRPr kumimoji="0" lang="it-IT" sz="9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4" name="Connettore 2 13"/>
            <p:cNvCxnSpPr/>
            <p:nvPr/>
          </p:nvCxnSpPr>
          <p:spPr>
            <a:xfrm flipV="1">
              <a:off x="8045547" y="3493121"/>
              <a:ext cx="158750" cy="635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5" name="CasellaDiTesto 14"/>
            <p:cNvSpPr txBox="1"/>
            <p:nvPr/>
          </p:nvSpPr>
          <p:spPr>
            <a:xfrm>
              <a:off x="8730935" y="2173804"/>
              <a:ext cx="344966" cy="2308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900" b="0" i="0" u="none" strike="noStrike" kern="1200" cap="none" spc="0" normalizeH="0" baseline="0" noProof="0" dirty="0" smtClean="0">
                  <a:ln>
                    <a:noFill/>
                  </a:ln>
                  <a:solidFill>
                    <a:prstClr val="black"/>
                  </a:solidFill>
                  <a:effectLst/>
                  <a:uLnTx/>
                  <a:uFillTx/>
                  <a:latin typeface="Calibri"/>
                  <a:ea typeface="+mn-ea"/>
                  <a:cs typeface="+mn-cs"/>
                </a:rPr>
                <a:t>4/6</a:t>
              </a:r>
              <a:endParaRPr kumimoji="0" lang="it-IT" sz="9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6" name="Connettore 2 15"/>
            <p:cNvCxnSpPr/>
            <p:nvPr/>
          </p:nvCxnSpPr>
          <p:spPr>
            <a:xfrm>
              <a:off x="8903418" y="2410986"/>
              <a:ext cx="0" cy="545775"/>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7" name="Connettore 2 16"/>
            <p:cNvCxnSpPr/>
            <p:nvPr/>
          </p:nvCxnSpPr>
          <p:spPr>
            <a:xfrm>
              <a:off x="9075901" y="2353953"/>
              <a:ext cx="205459" cy="5703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8" name="CasellaDiTesto 17"/>
            <p:cNvSpPr txBox="1"/>
            <p:nvPr/>
          </p:nvSpPr>
          <p:spPr>
            <a:xfrm>
              <a:off x="10446468" y="1109064"/>
              <a:ext cx="344966" cy="2308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900" b="0" i="0" u="none" strike="noStrike" kern="1200" cap="none" spc="0" normalizeH="0" baseline="0" noProof="0" dirty="0" smtClean="0">
                  <a:ln>
                    <a:noFill/>
                  </a:ln>
                  <a:solidFill>
                    <a:prstClr val="black"/>
                  </a:solidFill>
                  <a:effectLst/>
                  <a:uLnTx/>
                  <a:uFillTx/>
                  <a:latin typeface="Calibri"/>
                  <a:ea typeface="+mn-ea"/>
                  <a:cs typeface="+mn-cs"/>
                </a:rPr>
                <a:t>4/6</a:t>
              </a:r>
              <a:endParaRPr kumimoji="0" lang="it-IT" sz="9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9" name="Connettore 2 18"/>
            <p:cNvCxnSpPr/>
            <p:nvPr/>
          </p:nvCxnSpPr>
          <p:spPr>
            <a:xfrm flipH="1">
              <a:off x="10227176" y="1224480"/>
              <a:ext cx="171450"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0" name="CasellaDiTesto 19"/>
            <p:cNvSpPr txBox="1"/>
            <p:nvPr/>
          </p:nvSpPr>
          <p:spPr>
            <a:xfrm>
              <a:off x="11059737" y="1224480"/>
              <a:ext cx="402674" cy="2308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900" b="0" i="0" u="none" strike="noStrike" kern="1200" cap="none" spc="0" normalizeH="0" baseline="0" noProof="0" dirty="0" smtClean="0">
                  <a:ln>
                    <a:noFill/>
                  </a:ln>
                  <a:solidFill>
                    <a:prstClr val="black"/>
                  </a:solidFill>
                  <a:effectLst/>
                  <a:uLnTx/>
                  <a:uFillTx/>
                  <a:latin typeface="Calibri"/>
                  <a:ea typeface="+mn-ea"/>
                  <a:cs typeface="+mn-cs"/>
                </a:rPr>
                <a:t>8/10</a:t>
              </a:r>
              <a:endParaRPr kumimoji="0" lang="it-IT" sz="9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21" name="Connettore 2 20"/>
            <p:cNvCxnSpPr/>
            <p:nvPr/>
          </p:nvCxnSpPr>
          <p:spPr>
            <a:xfrm flipH="1">
              <a:off x="10618951" y="1339896"/>
              <a:ext cx="440786" cy="162715"/>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2" name="Connettore 2 21"/>
            <p:cNvCxnSpPr>
              <a:stCxn id="20" idx="1"/>
            </p:cNvCxnSpPr>
            <p:nvPr/>
          </p:nvCxnSpPr>
          <p:spPr>
            <a:xfrm flipH="1">
              <a:off x="10563726" y="1339896"/>
              <a:ext cx="496011" cy="49052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3" name="Connettore 2 22"/>
            <p:cNvCxnSpPr>
              <a:stCxn id="20" idx="1"/>
            </p:cNvCxnSpPr>
            <p:nvPr/>
          </p:nvCxnSpPr>
          <p:spPr>
            <a:xfrm flipH="1">
              <a:off x="10887577" y="1339896"/>
              <a:ext cx="172160" cy="34624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4" name="CasellaDiTesto 23"/>
            <p:cNvSpPr txBox="1"/>
            <p:nvPr/>
          </p:nvSpPr>
          <p:spPr>
            <a:xfrm>
              <a:off x="11556307" y="3132021"/>
              <a:ext cx="344966" cy="2308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900" b="0" i="0" u="none" strike="noStrike" kern="1200" cap="none" spc="0" normalizeH="0" baseline="0" noProof="0" dirty="0" smtClean="0">
                  <a:ln>
                    <a:noFill/>
                  </a:ln>
                  <a:solidFill>
                    <a:prstClr val="black"/>
                  </a:solidFill>
                  <a:effectLst/>
                  <a:uLnTx/>
                  <a:uFillTx/>
                  <a:latin typeface="Calibri"/>
                  <a:ea typeface="+mn-ea"/>
                  <a:cs typeface="+mn-cs"/>
                </a:rPr>
                <a:t>4/6</a:t>
              </a:r>
              <a:endParaRPr kumimoji="0" lang="it-IT" sz="9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25" name="Connettore 2 24"/>
            <p:cNvCxnSpPr>
              <a:stCxn id="24" idx="1"/>
            </p:cNvCxnSpPr>
            <p:nvPr/>
          </p:nvCxnSpPr>
          <p:spPr>
            <a:xfrm flipH="1">
              <a:off x="11261074" y="3247437"/>
              <a:ext cx="295233"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6" name="CasellaDiTesto 25"/>
            <p:cNvSpPr txBox="1"/>
            <p:nvPr/>
          </p:nvSpPr>
          <p:spPr>
            <a:xfrm>
              <a:off x="8864036" y="4274704"/>
              <a:ext cx="344966" cy="2308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900" b="0" i="0" u="none" strike="noStrike" kern="1200" cap="none" spc="0" normalizeH="0" baseline="0" noProof="0" dirty="0" smtClean="0">
                  <a:ln>
                    <a:noFill/>
                  </a:ln>
                  <a:solidFill>
                    <a:prstClr val="black"/>
                  </a:solidFill>
                  <a:effectLst/>
                  <a:uLnTx/>
                  <a:uFillTx/>
                  <a:latin typeface="Calibri"/>
                  <a:ea typeface="+mn-ea"/>
                  <a:cs typeface="+mn-cs"/>
                </a:rPr>
                <a:t>6/8</a:t>
              </a:r>
              <a:endParaRPr kumimoji="0" lang="it-IT" sz="9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27" name="Connettore 2 26"/>
            <p:cNvCxnSpPr/>
            <p:nvPr/>
          </p:nvCxnSpPr>
          <p:spPr>
            <a:xfrm flipV="1">
              <a:off x="9036519" y="3669231"/>
              <a:ext cx="39382" cy="56341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8" name="Connettore 2 27"/>
            <p:cNvCxnSpPr/>
            <p:nvPr/>
          </p:nvCxnSpPr>
          <p:spPr>
            <a:xfrm flipV="1">
              <a:off x="9036519" y="4067338"/>
              <a:ext cx="506127" cy="165311"/>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9" name="CasellaDiTesto 28"/>
            <p:cNvSpPr txBox="1"/>
            <p:nvPr/>
          </p:nvSpPr>
          <p:spPr>
            <a:xfrm>
              <a:off x="10887254" y="3493121"/>
              <a:ext cx="344966" cy="2308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900" b="0" i="0" u="none" strike="noStrike" kern="1200" cap="none" spc="0" normalizeH="0" baseline="0" noProof="0" dirty="0" smtClean="0">
                  <a:ln>
                    <a:noFill/>
                  </a:ln>
                  <a:solidFill>
                    <a:prstClr val="black"/>
                  </a:solidFill>
                  <a:effectLst/>
                  <a:uLnTx/>
                  <a:uFillTx/>
                  <a:latin typeface="Calibri"/>
                  <a:ea typeface="+mn-ea"/>
                  <a:cs typeface="+mn-cs"/>
                </a:rPr>
                <a:t>6/8</a:t>
              </a:r>
              <a:endParaRPr kumimoji="0" lang="it-IT" sz="9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30" name="Connettore 2 29"/>
            <p:cNvCxnSpPr/>
            <p:nvPr/>
          </p:nvCxnSpPr>
          <p:spPr>
            <a:xfrm flipV="1">
              <a:off x="9036519" y="3499471"/>
              <a:ext cx="856647" cy="73317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1" name="Connettore 2 30"/>
            <p:cNvCxnSpPr/>
            <p:nvPr/>
          </p:nvCxnSpPr>
          <p:spPr>
            <a:xfrm flipH="1">
              <a:off x="10716126" y="3605843"/>
              <a:ext cx="171129" cy="11811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2" name="Connettore 2 31"/>
            <p:cNvCxnSpPr>
              <a:stCxn id="26" idx="3"/>
            </p:cNvCxnSpPr>
            <p:nvPr/>
          </p:nvCxnSpPr>
          <p:spPr>
            <a:xfrm>
              <a:off x="9209002" y="4390120"/>
              <a:ext cx="158416" cy="11541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3" name="CasellaDiTesto 32"/>
            <p:cNvSpPr txBox="1"/>
            <p:nvPr/>
          </p:nvSpPr>
          <p:spPr>
            <a:xfrm>
              <a:off x="10398626" y="5136081"/>
              <a:ext cx="344966" cy="2308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900" b="0" i="0" u="none" strike="noStrike" kern="1200" cap="none" spc="0" normalizeH="0" baseline="0" noProof="0" dirty="0" smtClean="0">
                  <a:ln>
                    <a:noFill/>
                  </a:ln>
                  <a:solidFill>
                    <a:prstClr val="black"/>
                  </a:solidFill>
                  <a:effectLst/>
                  <a:uLnTx/>
                  <a:uFillTx/>
                  <a:latin typeface="Calibri"/>
                  <a:ea typeface="+mn-ea"/>
                  <a:cs typeface="+mn-cs"/>
                </a:rPr>
                <a:t>4/6</a:t>
              </a:r>
              <a:endParaRPr kumimoji="0" lang="it-IT" sz="9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34" name="Connettore 2 33"/>
            <p:cNvCxnSpPr/>
            <p:nvPr/>
          </p:nvCxnSpPr>
          <p:spPr>
            <a:xfrm flipH="1" flipV="1">
              <a:off x="10446468" y="4896051"/>
              <a:ext cx="117258" cy="24003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5" name="Connettore 2 34"/>
            <p:cNvCxnSpPr>
              <a:stCxn id="33" idx="0"/>
            </p:cNvCxnSpPr>
            <p:nvPr/>
          </p:nvCxnSpPr>
          <p:spPr>
            <a:xfrm flipV="1">
              <a:off x="10571109" y="4505537"/>
              <a:ext cx="145017" cy="630544"/>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6" name="Connettore 2 35"/>
            <p:cNvCxnSpPr>
              <a:stCxn id="26" idx="3"/>
            </p:cNvCxnSpPr>
            <p:nvPr/>
          </p:nvCxnSpPr>
          <p:spPr>
            <a:xfrm flipV="1">
              <a:off x="9209002" y="4098741"/>
              <a:ext cx="604854" cy="29137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7" name="Connettore 2 36"/>
            <p:cNvCxnSpPr>
              <a:stCxn id="29" idx="2"/>
            </p:cNvCxnSpPr>
            <p:nvPr/>
          </p:nvCxnSpPr>
          <p:spPr>
            <a:xfrm flipH="1">
              <a:off x="10869327" y="3723953"/>
              <a:ext cx="190410" cy="66616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8" name="Connettore 2 37"/>
            <p:cNvCxnSpPr>
              <a:stCxn id="9" idx="2"/>
            </p:cNvCxnSpPr>
            <p:nvPr/>
          </p:nvCxnSpPr>
          <p:spPr>
            <a:xfrm flipH="1">
              <a:off x="9656952" y="1916976"/>
              <a:ext cx="172483" cy="43697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9" name="Connettore 2 38"/>
            <p:cNvCxnSpPr>
              <a:stCxn id="9" idx="2"/>
            </p:cNvCxnSpPr>
            <p:nvPr/>
          </p:nvCxnSpPr>
          <p:spPr>
            <a:xfrm flipH="1">
              <a:off x="9656952" y="1916976"/>
              <a:ext cx="172483" cy="1272105"/>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gr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noProof="0" smtClean="0">
                <a:ln>
                  <a:noFill/>
                </a:ln>
                <a:solidFill>
                  <a:prstClr val="white"/>
                </a:solidFill>
                <a:effectLst/>
                <a:uLnTx/>
                <a:uFillTx/>
                <a:latin typeface="Calibri"/>
                <a:ea typeface="+mn-ea"/>
                <a:cs typeface="+mn-cs"/>
              </a:rPr>
              <a:t>DI2C 15 March 2023 - Emiliano Dané</a:t>
            </a:r>
            <a:endParaRPr kumimoji="0" lang="it-IT" sz="1200" b="1" i="0" u="none" strike="noStrike" kern="1200" cap="none" spc="0" normalizeH="0" baseline="0" noProof="0">
              <a:ln>
                <a:noFill/>
              </a:ln>
              <a:solidFill>
                <a:prstClr val="white"/>
              </a:solidFill>
              <a:effectLst/>
              <a:uLnTx/>
              <a:uFillTx/>
              <a:latin typeface="Calibri"/>
              <a:ea typeface="+mn-ea"/>
              <a:cs typeface="+mn-cs"/>
            </a:endParaRPr>
          </a:p>
        </p:txBody>
      </p:sp>
      <p:sp>
        <p:nvSpPr>
          <p:cNvPr id="6" name="Segnaposto numero diapositiva 5"/>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9A4DBC0-06C9-4701-9891-6BD2791C2DCB}" type="slidenum">
              <a:rPr kumimoji="0" lang="it-IT" sz="1400" b="1" i="0" u="none" strike="noStrike" kern="1200" cap="none" spc="0" normalizeH="0" baseline="0" noProof="0" smtClean="0">
                <a:ln>
                  <a:noFill/>
                </a:ln>
                <a:solidFill>
                  <a:prstClr val="white"/>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a:t>
            </a:fld>
            <a:endParaRPr kumimoji="0" lang="it-IT" sz="1400" b="1"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9075934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760071" y="925541"/>
            <a:ext cx="2494114" cy="2645514"/>
          </a:xfrm>
          <a:prstGeom prst="rect">
            <a:avLst/>
          </a:prstGeom>
        </p:spPr>
      </p:pic>
      <p:pic>
        <p:nvPicPr>
          <p:cNvPr id="3" name="Immagine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3680" y="1060080"/>
            <a:ext cx="5332716" cy="5195039"/>
          </a:xfrm>
          <a:prstGeom prst="rect">
            <a:avLst/>
          </a:prstGeom>
        </p:spPr>
      </p:pic>
      <p:sp>
        <p:nvSpPr>
          <p:cNvPr id="4" name="Titolo 1"/>
          <p:cNvSpPr txBox="1">
            <a:spLocks/>
          </p:cNvSpPr>
          <p:nvPr/>
        </p:nvSpPr>
        <p:spPr>
          <a:xfrm>
            <a:off x="1524816" y="202168"/>
            <a:ext cx="9162233" cy="5355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chor="ctr">
            <a:normAutofit/>
          </a:bodyPr>
          <a:lstStyle>
            <a:lvl1pPr algn="ctr">
              <a:lnSpc>
                <a:spcPct val="90000"/>
              </a:lnSpc>
              <a:spcBef>
                <a:spcPct val="0"/>
              </a:spcBef>
              <a:buNone/>
              <a:defRPr sz="32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it-IT" sz="3200" b="0" i="0" u="none" strike="noStrike" kern="1200" cap="none" spc="0" normalizeH="0" baseline="0" noProof="0" dirty="0">
                <a:ln>
                  <a:noFill/>
                </a:ln>
                <a:solidFill>
                  <a:prstClr val="white"/>
                </a:solidFill>
                <a:effectLst/>
                <a:uLnTx/>
                <a:uFillTx/>
                <a:latin typeface="Calibri"/>
                <a:ea typeface="+mn-ea"/>
                <a:cs typeface="+mn-cs"/>
              </a:rPr>
              <a:t>PP1 </a:t>
            </a:r>
            <a:r>
              <a:rPr kumimoji="0" lang="it-IT" sz="3200" b="0" i="0" u="none" strike="noStrike" kern="1200" cap="none" spc="0" normalizeH="0" baseline="0" noProof="0" dirty="0" err="1">
                <a:ln>
                  <a:noFill/>
                </a:ln>
                <a:solidFill>
                  <a:prstClr val="white"/>
                </a:solidFill>
                <a:effectLst/>
                <a:uLnTx/>
                <a:uFillTx/>
                <a:latin typeface="Calibri"/>
                <a:ea typeface="+mn-ea"/>
                <a:cs typeface="+mn-cs"/>
              </a:rPr>
              <a:t>Manifold</a:t>
            </a:r>
            <a:r>
              <a:rPr kumimoji="0" lang="it-IT" sz="3200" b="0" i="0" u="none" strike="noStrike" kern="1200" cap="none" spc="0" normalizeH="0" baseline="0" noProof="0" dirty="0">
                <a:ln>
                  <a:noFill/>
                </a:ln>
                <a:solidFill>
                  <a:prstClr val="white"/>
                </a:solidFill>
                <a:effectLst/>
                <a:uLnTx/>
                <a:uFillTx/>
                <a:latin typeface="Calibri"/>
                <a:ea typeface="+mn-ea"/>
                <a:cs typeface="+mn-cs"/>
              </a:rPr>
              <a:t> Assembly Procedure</a:t>
            </a:r>
          </a:p>
        </p:txBody>
      </p:sp>
      <p:sp>
        <p:nvSpPr>
          <p:cNvPr id="2" name="CasellaDiTesto 1"/>
          <p:cNvSpPr txBox="1"/>
          <p:nvPr/>
        </p:nvSpPr>
        <p:spPr>
          <a:xfrm>
            <a:off x="427355" y="5797904"/>
            <a:ext cx="69865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0" i="1" u="none" strike="noStrike" kern="1200" cap="none" spc="0" normalizeH="0" baseline="0" noProof="0" dirty="0" err="1" smtClean="0">
                <a:ln>
                  <a:noFill/>
                </a:ln>
                <a:solidFill>
                  <a:prstClr val="black"/>
                </a:solidFill>
                <a:effectLst/>
                <a:uLnTx/>
                <a:uFillTx/>
                <a:latin typeface="Calibri"/>
                <a:ea typeface="+mn-ea"/>
                <a:cs typeface="+mn-cs"/>
              </a:rPr>
              <a:t>Step</a:t>
            </a:r>
            <a:r>
              <a:rPr kumimoji="0" lang="it-IT" sz="1600" b="0" i="1" u="none" strike="noStrike" kern="1200" cap="none" spc="0" normalizeH="0" baseline="0" noProof="0" dirty="0" smtClean="0">
                <a:ln>
                  <a:noFill/>
                </a:ln>
                <a:solidFill>
                  <a:prstClr val="black"/>
                </a:solidFill>
                <a:effectLst/>
                <a:uLnTx/>
                <a:uFillTx/>
                <a:latin typeface="Calibri"/>
                <a:ea typeface="+mn-ea"/>
                <a:cs typeface="+mn-cs"/>
              </a:rPr>
              <a:t> 0</a:t>
            </a:r>
            <a:endParaRPr kumimoji="0" lang="it-IT" sz="1600" b="0" i="1" u="none" strike="noStrike" kern="1200" cap="none" spc="0" normalizeH="0" baseline="0" noProof="0" dirty="0">
              <a:ln>
                <a:noFill/>
              </a:ln>
              <a:solidFill>
                <a:prstClr val="black"/>
              </a:solidFill>
              <a:effectLst/>
              <a:uLnTx/>
              <a:uFillTx/>
              <a:latin typeface="Calibri"/>
              <a:ea typeface="+mn-ea"/>
              <a:cs typeface="+mn-cs"/>
            </a:endParaRPr>
          </a:p>
        </p:txBody>
      </p:sp>
      <p:sp>
        <p:nvSpPr>
          <p:cNvPr id="8" name="Segnaposto piè di pagina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smtClean="0">
                <a:ln>
                  <a:noFill/>
                </a:ln>
                <a:solidFill>
                  <a:prstClr val="white"/>
                </a:solidFill>
                <a:effectLst/>
                <a:uLnTx/>
                <a:uFillTx/>
                <a:latin typeface="Calibri"/>
                <a:ea typeface="+mn-ea"/>
                <a:cs typeface="+mn-cs"/>
              </a:rPr>
              <a:t>ATLAS week 6-10 March 2023 - Emiliano Dané</a:t>
            </a:r>
            <a:endParaRPr kumimoji="0" lang="it-IT" sz="1200" b="1" i="0" u="none" strike="noStrike" kern="1200" cap="none" spc="0" normalizeH="0" baseline="0" noProof="0">
              <a:ln>
                <a:noFill/>
              </a:ln>
              <a:solidFill>
                <a:prstClr val="white"/>
              </a:solidFill>
              <a:effectLst/>
              <a:uLnTx/>
              <a:uFillTx/>
              <a:latin typeface="Calibri"/>
              <a:ea typeface="+mn-ea"/>
              <a:cs typeface="+mn-cs"/>
            </a:endParaRPr>
          </a:p>
        </p:txBody>
      </p:sp>
      <p:sp>
        <p:nvSpPr>
          <p:cNvPr id="10" name="Segnaposto numero diapositiva 9"/>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9A4DBC0-06C9-4701-9891-6BD2791C2DCB}" type="slidenum">
              <a:rPr kumimoji="0" lang="it-IT" sz="1400" b="1" i="0" u="none" strike="noStrike" kern="1200" cap="none" spc="0" normalizeH="0" baseline="0" noProof="0" smtClean="0">
                <a:ln>
                  <a:noFill/>
                </a:ln>
                <a:solidFill>
                  <a:prstClr val="white"/>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0" lang="it-IT" sz="1400" b="1" i="0" u="none" strike="noStrike" kern="1200" cap="none" spc="0" normalizeH="0" baseline="0" noProof="0">
              <a:ln>
                <a:noFill/>
              </a:ln>
              <a:solidFill>
                <a:prstClr val="white"/>
              </a:solidFill>
              <a:effectLst/>
              <a:uLnTx/>
              <a:uFillTx/>
              <a:latin typeface="Calibri"/>
              <a:ea typeface="+mn-ea"/>
              <a:cs typeface="+mn-cs"/>
            </a:endParaRPr>
          </a:p>
        </p:txBody>
      </p:sp>
      <p:pic>
        <p:nvPicPr>
          <p:cNvPr id="11" name="Immagine 1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428355" y="925541"/>
            <a:ext cx="2203851" cy="2645514"/>
          </a:xfrm>
          <a:prstGeom prst="rect">
            <a:avLst/>
          </a:prstGeom>
        </p:spPr>
      </p:pic>
      <p:pic>
        <p:nvPicPr>
          <p:cNvPr id="12" name="Immagine 1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760071" y="3730325"/>
            <a:ext cx="2494114" cy="2664576"/>
          </a:xfrm>
          <a:prstGeom prst="rect">
            <a:avLst/>
          </a:prstGeom>
        </p:spPr>
      </p:pic>
      <p:sp>
        <p:nvSpPr>
          <p:cNvPr id="5" name="CasellaDiTesto 4"/>
          <p:cNvSpPr txBox="1"/>
          <p:nvPr/>
        </p:nvSpPr>
        <p:spPr>
          <a:xfrm>
            <a:off x="8428355" y="3994206"/>
            <a:ext cx="3187625"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it-IT" smtClean="0"/>
              <a:t>Not clear to me if will be assembled in SR1 or in USA</a:t>
            </a:r>
            <a:endParaRPr lang="it-IT"/>
          </a:p>
        </p:txBody>
      </p:sp>
      <p:sp>
        <p:nvSpPr>
          <p:cNvPr id="6" name="CasellaDiTesto 5"/>
          <p:cNvSpPr txBox="1"/>
          <p:nvPr/>
        </p:nvSpPr>
        <p:spPr>
          <a:xfrm>
            <a:off x="1751308" y="874862"/>
            <a:ext cx="2409570" cy="369332"/>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lang="it-IT" smtClean="0"/>
              <a:t>Pipes from the detector</a:t>
            </a:r>
            <a:endParaRPr lang="it-IT"/>
          </a:p>
        </p:txBody>
      </p:sp>
    </p:spTree>
    <p:extLst>
      <p:ext uri="{BB962C8B-B14F-4D97-AF65-F5344CB8AC3E}">
        <p14:creationId xmlns:p14="http://schemas.microsoft.com/office/powerpoint/2010/main" val="32250652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744551" y="289000"/>
            <a:ext cx="5873674" cy="5873675"/>
          </a:xfrm>
          <a:prstGeom prst="rect">
            <a:avLst/>
          </a:prstGeom>
        </p:spPr>
      </p:pic>
      <p:pic>
        <p:nvPicPr>
          <p:cNvPr id="8" name="Immagine 7"/>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06531" y="289000"/>
            <a:ext cx="3951206" cy="5873675"/>
          </a:xfrm>
          <a:prstGeom prst="rect">
            <a:avLst/>
          </a:prstGeom>
        </p:spPr>
      </p:pic>
      <p:sp>
        <p:nvSpPr>
          <p:cNvPr id="6" name="CasellaDiTesto 5"/>
          <p:cNvSpPr txBox="1"/>
          <p:nvPr/>
        </p:nvSpPr>
        <p:spPr>
          <a:xfrm>
            <a:off x="185902" y="197000"/>
            <a:ext cx="114531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it-IT"/>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err="1">
                <a:ln>
                  <a:noFill/>
                </a:ln>
                <a:solidFill>
                  <a:prstClr val="white"/>
                </a:solidFill>
                <a:effectLst/>
                <a:uLnTx/>
                <a:uFillTx/>
                <a:latin typeface="Calibri"/>
                <a:ea typeface="+mn-ea"/>
                <a:cs typeface="+mn-cs"/>
              </a:rPr>
              <a:t>Final</a:t>
            </a:r>
            <a:r>
              <a:rPr kumimoji="0" lang="it-IT" sz="1800" b="0" i="0" u="none" strike="noStrike" kern="1200" cap="none" spc="0" normalizeH="0" baseline="0" noProof="0" dirty="0">
                <a:ln>
                  <a:noFill/>
                </a:ln>
                <a:solidFill>
                  <a:prstClr val="white"/>
                </a:solidFill>
                <a:effectLst/>
                <a:uLnTx/>
                <a:uFillTx/>
                <a:latin typeface="Calibri"/>
                <a:ea typeface="+mn-ea"/>
                <a:cs typeface="+mn-cs"/>
              </a:rPr>
              <a:t> </a:t>
            </a:r>
            <a:r>
              <a:rPr kumimoji="0" lang="it-IT" sz="1800" b="0" i="0" u="none" strike="noStrike" kern="1200" cap="none" spc="0" normalizeH="0" baseline="0" noProof="0" dirty="0" err="1">
                <a:ln>
                  <a:noFill/>
                </a:ln>
                <a:solidFill>
                  <a:prstClr val="white"/>
                </a:solidFill>
                <a:effectLst/>
                <a:uLnTx/>
                <a:uFillTx/>
                <a:latin typeface="Calibri"/>
                <a:ea typeface="+mn-ea"/>
                <a:cs typeface="+mn-cs"/>
              </a:rPr>
              <a:t>View</a:t>
            </a:r>
            <a:endParaRPr kumimoji="0" lang="it-IT"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7" name="CasellaDiTesto 6"/>
          <p:cNvSpPr txBox="1"/>
          <p:nvPr/>
        </p:nvSpPr>
        <p:spPr>
          <a:xfrm>
            <a:off x="10582423" y="104334"/>
            <a:ext cx="1498882"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it-IT"/>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white"/>
                </a:solidFill>
                <a:effectLst/>
                <a:uLnTx/>
                <a:uFillTx/>
                <a:latin typeface="Calibri"/>
                <a:ea typeface="+mn-ea"/>
                <a:cs typeface="+mn-cs"/>
              </a:rPr>
              <a:t>Top </a:t>
            </a:r>
            <a:r>
              <a:rPr kumimoji="0" lang="it-IT" sz="1800" b="0" i="0" u="none" strike="noStrike" kern="1200" cap="none" spc="0" normalizeH="0" baseline="0" noProof="0" dirty="0" err="1">
                <a:ln>
                  <a:noFill/>
                </a:ln>
                <a:solidFill>
                  <a:prstClr val="white"/>
                </a:solidFill>
                <a:effectLst/>
                <a:uLnTx/>
                <a:uFillTx/>
                <a:latin typeface="Calibri"/>
                <a:ea typeface="+mn-ea"/>
                <a:cs typeface="+mn-cs"/>
              </a:rPr>
              <a:t>View</a:t>
            </a:r>
            <a:endParaRPr kumimoji="0" lang="it-IT"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4" name="Segnaposto piè di pagina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smtClean="0">
                <a:ln>
                  <a:noFill/>
                </a:ln>
                <a:solidFill>
                  <a:prstClr val="white"/>
                </a:solidFill>
                <a:effectLst/>
                <a:uLnTx/>
                <a:uFillTx/>
                <a:latin typeface="Calibri"/>
                <a:ea typeface="+mn-ea"/>
                <a:cs typeface="+mn-cs"/>
              </a:rPr>
              <a:t>ATLAS week 6-10 March 2023 - Emiliano Dané</a:t>
            </a:r>
            <a:endParaRPr kumimoji="0" lang="it-IT" sz="1200" b="1" i="0" u="none" strike="noStrike" kern="1200" cap="none" spc="0" normalizeH="0" baseline="0" noProof="0">
              <a:ln>
                <a:noFill/>
              </a:ln>
              <a:solidFill>
                <a:prstClr val="white"/>
              </a:solidFill>
              <a:effectLst/>
              <a:uLnTx/>
              <a:uFillTx/>
              <a:latin typeface="Calibri"/>
              <a:ea typeface="+mn-ea"/>
              <a:cs typeface="+mn-cs"/>
            </a:endParaRPr>
          </a:p>
        </p:txBody>
      </p:sp>
      <p:sp>
        <p:nvSpPr>
          <p:cNvPr id="5" name="Segnaposto numero diapositiva 4"/>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9A4DBC0-06C9-4701-9891-6BD2791C2DCB}" type="slidenum">
              <a:rPr kumimoji="0" lang="it-IT" sz="1400" b="1" i="0" u="none" strike="noStrike" kern="1200" cap="none" spc="0" normalizeH="0" baseline="0" noProof="0" smtClean="0">
                <a:ln>
                  <a:noFill/>
                </a:ln>
                <a:solidFill>
                  <a:prstClr val="white"/>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a:t>
            </a:fld>
            <a:endParaRPr kumimoji="0" lang="it-IT" sz="1400" b="1" i="0" u="none" strike="noStrike" kern="1200" cap="none" spc="0" normalizeH="0" baseline="0" noProof="0">
              <a:ln>
                <a:noFill/>
              </a:ln>
              <a:solidFill>
                <a:prstClr val="white"/>
              </a:solidFill>
              <a:effectLst/>
              <a:uLnTx/>
              <a:uFillTx/>
              <a:latin typeface="Calibri"/>
              <a:ea typeface="+mn-ea"/>
              <a:cs typeface="+mn-cs"/>
            </a:endParaRPr>
          </a:p>
        </p:txBody>
      </p:sp>
      <p:sp>
        <p:nvSpPr>
          <p:cNvPr id="2" name="CasellaDiTesto 1"/>
          <p:cNvSpPr txBox="1"/>
          <p:nvPr/>
        </p:nvSpPr>
        <p:spPr>
          <a:xfrm>
            <a:off x="4465214" y="542114"/>
            <a:ext cx="2646786" cy="1200329"/>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it-IT" dirty="0" err="1" smtClean="0"/>
              <a:t>Closed</a:t>
            </a:r>
            <a:r>
              <a:rPr lang="it-IT" dirty="0"/>
              <a:t> </a:t>
            </a:r>
            <a:r>
              <a:rPr lang="it-IT" smtClean="0"/>
              <a:t>by fittings+caps in order to perform the pressure tests </a:t>
            </a:r>
            <a:r>
              <a:rPr lang="it-IT" dirty="0" smtClean="0"/>
              <a:t>in SR1, </a:t>
            </a:r>
            <a:r>
              <a:rPr lang="it-IT" dirty="0" err="1" smtClean="0"/>
              <a:t>then</a:t>
            </a:r>
            <a:endParaRPr lang="it-IT" dirty="0" smtClean="0"/>
          </a:p>
          <a:p>
            <a:r>
              <a:rPr lang="it-IT" smtClean="0"/>
              <a:t>romoved.</a:t>
            </a:r>
            <a:endParaRPr lang="it-IT" dirty="0"/>
          </a:p>
        </p:txBody>
      </p:sp>
      <p:cxnSp>
        <p:nvCxnSpPr>
          <p:cNvPr id="10" name="Connettore 2 9"/>
          <p:cNvCxnSpPr>
            <a:stCxn id="2" idx="1"/>
          </p:cNvCxnSpPr>
          <p:nvPr/>
        </p:nvCxnSpPr>
        <p:spPr>
          <a:xfrm flipH="1">
            <a:off x="3795728" y="1142279"/>
            <a:ext cx="669486" cy="5630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nettore 2 11"/>
          <p:cNvCxnSpPr>
            <a:stCxn id="2" idx="1"/>
          </p:cNvCxnSpPr>
          <p:nvPr/>
        </p:nvCxnSpPr>
        <p:spPr>
          <a:xfrm flipH="1" flipV="1">
            <a:off x="3495676" y="800105"/>
            <a:ext cx="969538" cy="3421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nettore 2 13"/>
          <p:cNvCxnSpPr>
            <a:stCxn id="2" idx="1"/>
          </p:cNvCxnSpPr>
          <p:nvPr/>
        </p:nvCxnSpPr>
        <p:spPr>
          <a:xfrm flipH="1" flipV="1">
            <a:off x="3433660" y="542119"/>
            <a:ext cx="1031554" cy="6001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nettore 2 17"/>
          <p:cNvCxnSpPr>
            <a:stCxn id="2" idx="1"/>
          </p:cNvCxnSpPr>
          <p:nvPr/>
        </p:nvCxnSpPr>
        <p:spPr>
          <a:xfrm flipH="1">
            <a:off x="2582136" y="1142279"/>
            <a:ext cx="1883078" cy="9817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a:stCxn id="2" idx="1"/>
          </p:cNvCxnSpPr>
          <p:nvPr/>
        </p:nvCxnSpPr>
        <p:spPr>
          <a:xfrm flipH="1" flipV="1">
            <a:off x="1787260" y="717743"/>
            <a:ext cx="2677954" cy="4245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nettore 2 21"/>
          <p:cNvCxnSpPr>
            <a:stCxn id="2" idx="1"/>
          </p:cNvCxnSpPr>
          <p:nvPr/>
        </p:nvCxnSpPr>
        <p:spPr>
          <a:xfrm flipH="1">
            <a:off x="3126238" y="1142279"/>
            <a:ext cx="1338976" cy="11818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CasellaDiTesto 26"/>
          <p:cNvSpPr txBox="1"/>
          <p:nvPr/>
        </p:nvSpPr>
        <p:spPr>
          <a:xfrm>
            <a:off x="2872303" y="6048889"/>
            <a:ext cx="5357295" cy="646331"/>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it-IT" smtClean="0"/>
              <a:t>The use of sleeves is foreseen in order to have 3 shots in case of problems during the assembly in the PIT</a:t>
            </a:r>
            <a:endParaRPr lang="it-IT" dirty="0"/>
          </a:p>
        </p:txBody>
      </p:sp>
    </p:spTree>
    <p:extLst>
      <p:ext uri="{BB962C8B-B14F-4D97-AF65-F5344CB8AC3E}">
        <p14:creationId xmlns:p14="http://schemas.microsoft.com/office/powerpoint/2010/main" val="4767892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20615" y="2661090"/>
            <a:ext cx="10515600" cy="733039"/>
          </a:xfrm>
        </p:spPr>
        <p:style>
          <a:lnRef idx="2">
            <a:schemeClr val="accent1">
              <a:shade val="50000"/>
            </a:schemeClr>
          </a:lnRef>
          <a:fillRef idx="1">
            <a:schemeClr val="accent1"/>
          </a:fillRef>
          <a:effectRef idx="0">
            <a:schemeClr val="accent1"/>
          </a:effectRef>
          <a:fontRef idx="minor">
            <a:schemeClr val="lt1"/>
          </a:fontRef>
        </p:style>
        <p:txBody>
          <a:bodyPr/>
          <a:lstStyle/>
          <a:p>
            <a:pPr algn="ctr"/>
            <a:r>
              <a:rPr lang="it-IT" dirty="0" smtClean="0"/>
              <a:t>EC </a:t>
            </a:r>
            <a:r>
              <a:rPr lang="it-IT" dirty="0" err="1" smtClean="0"/>
              <a:t>Piping</a:t>
            </a:r>
            <a:r>
              <a:rPr lang="it-IT" dirty="0" smtClean="0"/>
              <a:t> Assembly in Production </a:t>
            </a:r>
            <a:r>
              <a:rPr lang="it-IT" dirty="0" err="1"/>
              <a:t>S</a:t>
            </a:r>
            <a:r>
              <a:rPr lang="it-IT" dirty="0" err="1" smtClean="0"/>
              <a:t>ites</a:t>
            </a:r>
            <a:endParaRPr lang="it-IT" dirty="0"/>
          </a:p>
        </p:txBody>
      </p:sp>
    </p:spTree>
    <p:extLst>
      <p:ext uri="{BB962C8B-B14F-4D97-AF65-F5344CB8AC3E}">
        <p14:creationId xmlns:p14="http://schemas.microsoft.com/office/powerpoint/2010/main" val="3427633838"/>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1206</TotalTime>
  <Words>784</Words>
  <Application>Microsoft Office PowerPoint</Application>
  <PresentationFormat>Widescreen</PresentationFormat>
  <Paragraphs>125</Paragraphs>
  <Slides>27</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27</vt:i4>
      </vt:variant>
    </vt:vector>
  </HeadingPairs>
  <TitlesOfParts>
    <vt:vector size="31" baseType="lpstr">
      <vt:lpstr>Arial</vt:lpstr>
      <vt:lpstr>Calibri</vt:lpstr>
      <vt:lpstr>Calibri Light</vt:lpstr>
      <vt:lpstr>Tema di Office</vt:lpstr>
      <vt:lpstr>Design cooling PP1 and cooling pipe integration in SR1</vt:lpstr>
      <vt:lpstr>Presentazione standard di PowerPoint</vt:lpstr>
      <vt:lpstr>Update on piping in PP1</vt:lpstr>
      <vt:lpstr>Detector's manifolding preparation for the SR1 Assembly</vt:lpstr>
      <vt:lpstr>Inner System</vt:lpstr>
      <vt:lpstr>IS MANIFOLD (side A)</vt:lpstr>
      <vt:lpstr>Presentazione standard di PowerPoint</vt:lpstr>
      <vt:lpstr>Presentazione standard di PowerPoint</vt:lpstr>
      <vt:lpstr>EC Piping Assembly in Production Sites</vt:lpstr>
      <vt:lpstr>Presentazione standard di PowerPoint</vt:lpstr>
      <vt:lpstr>Presentazione standard di PowerPoint</vt:lpstr>
      <vt:lpstr>Presentazione standard di PowerPoint</vt:lpstr>
      <vt:lpstr>Outer PP1 piping Barrel Status</vt:lpstr>
      <vt:lpstr>OB MANIFOLD</vt:lpstr>
      <vt:lpstr>Presentazione standard di PowerPoint</vt:lpstr>
      <vt:lpstr>PP1 Assembly in SR1</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BACKUP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dane</dc:creator>
  <cp:lastModifiedBy>dane</cp:lastModifiedBy>
  <cp:revision>104</cp:revision>
  <dcterms:created xsi:type="dcterms:W3CDTF">2024-01-25T09:45:39Z</dcterms:created>
  <dcterms:modified xsi:type="dcterms:W3CDTF">2024-02-01T10:23:41Z</dcterms:modified>
</cp:coreProperties>
</file>