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4"/>
  </p:notesMasterIdLst>
  <p:handoutMasterIdLst>
    <p:handoutMasterId r:id="rId15"/>
  </p:handoutMasterIdLst>
  <p:sldIdLst>
    <p:sldId id="260" r:id="rId2"/>
    <p:sldId id="261" r:id="rId3"/>
    <p:sldId id="262" r:id="rId4"/>
    <p:sldId id="264" r:id="rId5"/>
    <p:sldId id="265" r:id="rId6"/>
    <p:sldId id="263" r:id="rId7"/>
    <p:sldId id="266" r:id="rId8"/>
    <p:sldId id="267" r:id="rId9"/>
    <p:sldId id="269" r:id="rId10"/>
    <p:sldId id="270" r:id="rId11"/>
    <p:sldId id="268" r:id="rId12"/>
    <p:sldId id="271" r:id="rId13"/>
  </p:sldIdLst>
  <p:sldSz cx="9906000" cy="6858000" type="A4"/>
  <p:notesSz cx="6797675" cy="9928225"/>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lo Giugni" initials="DG" lastIdx="1" clrIdx="0">
    <p:extLst>
      <p:ext uri="{19B8F6BF-5375-455C-9EA6-DF929625EA0E}">
        <p15:presenceInfo xmlns:p15="http://schemas.microsoft.com/office/powerpoint/2012/main" userId="S-1-5-21-1526224874-1540688658-1361462980-623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CC"/>
    <a:srgbClr val="FFFF00"/>
    <a:srgbClr val="00CC00"/>
    <a:srgbClr val="FFFF99"/>
    <a:srgbClr val="66CCFF"/>
    <a:srgbClr val="FFFF66"/>
    <a:srgbClr val="FF9900"/>
    <a:srgbClr val="00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8" autoAdjust="0"/>
    <p:restoredTop sz="96677" autoAdjust="0"/>
  </p:normalViewPr>
  <p:slideViewPr>
    <p:cSldViewPr>
      <p:cViewPr>
        <p:scale>
          <a:sx n="89" d="100"/>
          <a:sy n="89" d="100"/>
        </p:scale>
        <p:origin x="198" y="2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1"/>
            <a:ext cx="2945346"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defTabSz="955074">
              <a:defRPr sz="1300"/>
            </a:lvl1pPr>
          </a:lstStyle>
          <a:p>
            <a:endParaRPr lang="en-US"/>
          </a:p>
        </p:txBody>
      </p:sp>
      <p:sp>
        <p:nvSpPr>
          <p:cNvPr id="81923" name="Rectangle 3"/>
          <p:cNvSpPr>
            <a:spLocks noGrp="1" noChangeArrowheads="1"/>
          </p:cNvSpPr>
          <p:nvPr>
            <p:ph type="dt" sz="quarter" idx="1"/>
          </p:nvPr>
        </p:nvSpPr>
        <p:spPr bwMode="auto">
          <a:xfrm>
            <a:off x="3852331" y="1"/>
            <a:ext cx="2945345"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algn="r" defTabSz="955074">
              <a:defRPr sz="1300"/>
            </a:lvl1pPr>
          </a:lstStyle>
          <a:p>
            <a:endParaRPr lang="en-US"/>
          </a:p>
        </p:txBody>
      </p:sp>
      <p:sp>
        <p:nvSpPr>
          <p:cNvPr id="81924" name="Rectangle 4"/>
          <p:cNvSpPr>
            <a:spLocks noGrp="1" noChangeArrowheads="1"/>
          </p:cNvSpPr>
          <p:nvPr>
            <p:ph type="ftr" sz="quarter" idx="2"/>
          </p:nvPr>
        </p:nvSpPr>
        <p:spPr bwMode="auto">
          <a:xfrm>
            <a:off x="0" y="9432846"/>
            <a:ext cx="2945346"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defTabSz="955074">
              <a:defRPr sz="1300"/>
            </a:lvl1pPr>
          </a:lstStyle>
          <a:p>
            <a:endParaRPr lang="en-US"/>
          </a:p>
        </p:txBody>
      </p:sp>
      <p:sp>
        <p:nvSpPr>
          <p:cNvPr id="81925" name="Rectangle 5"/>
          <p:cNvSpPr>
            <a:spLocks noGrp="1" noChangeArrowheads="1"/>
          </p:cNvSpPr>
          <p:nvPr>
            <p:ph type="sldNum" sz="quarter" idx="3"/>
          </p:nvPr>
        </p:nvSpPr>
        <p:spPr bwMode="auto">
          <a:xfrm>
            <a:off x="3852331" y="9432846"/>
            <a:ext cx="2945345"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algn="r" defTabSz="955074">
              <a:defRPr sz="1300"/>
            </a:lvl1pPr>
          </a:lstStyle>
          <a:p>
            <a:fld id="{84CF0367-3104-42B0-98B8-DD93354ADCC5}" type="slidenum">
              <a:rPr lang="en-US"/>
              <a:pPr/>
              <a:t>‹#›</a:t>
            </a:fld>
            <a:endParaRPr lang="en-US"/>
          </a:p>
        </p:txBody>
      </p:sp>
    </p:spTree>
    <p:extLst>
      <p:ext uri="{BB962C8B-B14F-4D97-AF65-F5344CB8AC3E}">
        <p14:creationId xmlns:p14="http://schemas.microsoft.com/office/powerpoint/2010/main" val="15085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2945346"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defTabSz="955074">
              <a:defRPr sz="1300"/>
            </a:lvl1pPr>
          </a:lstStyle>
          <a:p>
            <a:endParaRPr lang="en-US"/>
          </a:p>
        </p:txBody>
      </p:sp>
      <p:sp>
        <p:nvSpPr>
          <p:cNvPr id="5123" name="Rectangle 3"/>
          <p:cNvSpPr>
            <a:spLocks noGrp="1" noChangeArrowheads="1"/>
          </p:cNvSpPr>
          <p:nvPr>
            <p:ph type="dt" idx="1"/>
          </p:nvPr>
        </p:nvSpPr>
        <p:spPr bwMode="auto">
          <a:xfrm>
            <a:off x="3852331" y="1"/>
            <a:ext cx="2945345"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algn="r" defTabSz="955074">
              <a:defRPr sz="1300"/>
            </a:lvl1pPr>
          </a:lstStyle>
          <a:p>
            <a:endParaRPr lang="en-US"/>
          </a:p>
        </p:txBody>
      </p:sp>
      <p:sp>
        <p:nvSpPr>
          <p:cNvPr id="5124" name="Rectangle 4"/>
          <p:cNvSpPr>
            <a:spLocks noGrp="1" noRot="1" noChangeAspect="1" noChangeArrowheads="1" noTextEdit="1"/>
          </p:cNvSpPr>
          <p:nvPr>
            <p:ph type="sldImg" idx="2"/>
          </p:nvPr>
        </p:nvSpPr>
        <p:spPr bwMode="auto">
          <a:xfrm>
            <a:off x="711200" y="746125"/>
            <a:ext cx="5375275" cy="3722688"/>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5416" y="4716423"/>
            <a:ext cx="4986845" cy="4467014"/>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0" y="9432846"/>
            <a:ext cx="2945346"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defTabSz="955074">
              <a:defRPr sz="1300"/>
            </a:lvl1pPr>
          </a:lstStyle>
          <a:p>
            <a:endParaRPr lang="en-US"/>
          </a:p>
        </p:txBody>
      </p:sp>
      <p:sp>
        <p:nvSpPr>
          <p:cNvPr id="5127" name="Rectangle 7"/>
          <p:cNvSpPr>
            <a:spLocks noGrp="1" noChangeArrowheads="1"/>
          </p:cNvSpPr>
          <p:nvPr>
            <p:ph type="sldNum" sz="quarter" idx="5"/>
          </p:nvPr>
        </p:nvSpPr>
        <p:spPr bwMode="auto">
          <a:xfrm>
            <a:off x="3852331" y="9432846"/>
            <a:ext cx="2945345"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algn="r" defTabSz="955074">
              <a:defRPr sz="1300"/>
            </a:lvl1pPr>
          </a:lstStyle>
          <a:p>
            <a:fld id="{5FDCA0FC-1B0C-4646-8560-B9EE4CF19134}" type="slidenum">
              <a:rPr lang="en-US"/>
              <a:pPr/>
              <a:t>‹#›</a:t>
            </a:fld>
            <a:endParaRPr lang="en-US"/>
          </a:p>
        </p:txBody>
      </p:sp>
    </p:spTree>
    <p:extLst>
      <p:ext uri="{BB962C8B-B14F-4D97-AF65-F5344CB8AC3E}">
        <p14:creationId xmlns:p14="http://schemas.microsoft.com/office/powerpoint/2010/main" val="4025590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DCA0FC-1B0C-4646-8560-B9EE4CF19134}" type="slidenum">
              <a:rPr lang="en-US" smtClean="0"/>
              <a:pPr/>
              <a:t>1</a:t>
            </a:fld>
            <a:endParaRPr lang="en-US"/>
          </a:p>
        </p:txBody>
      </p:sp>
    </p:spTree>
    <p:extLst>
      <p:ext uri="{BB962C8B-B14F-4D97-AF65-F5344CB8AC3E}">
        <p14:creationId xmlns:p14="http://schemas.microsoft.com/office/powerpoint/2010/main" val="1054457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742950" y="6477000"/>
            <a:ext cx="1689770" cy="457200"/>
          </a:xfrm>
        </p:spPr>
        <p:txBody>
          <a:bodyPr/>
          <a:lstStyle>
            <a:lvl1pPr>
              <a:defRPr/>
            </a:lvl1pPr>
          </a:lstStyle>
          <a:p>
            <a:r>
              <a:rPr lang="en-US"/>
              <a:t>D. Giugni</a:t>
            </a:r>
          </a:p>
        </p:txBody>
      </p:sp>
      <p:sp>
        <p:nvSpPr>
          <p:cNvPr id="5" name="Footer Placeholder 4"/>
          <p:cNvSpPr>
            <a:spLocks noGrp="1"/>
          </p:cNvSpPr>
          <p:nvPr>
            <p:ph type="ftr" sz="quarter" idx="11"/>
          </p:nvPr>
        </p:nvSpPr>
        <p:spPr>
          <a:xfrm>
            <a:off x="2504728" y="6477000"/>
            <a:ext cx="4594572" cy="4572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a:xfrm>
            <a:off x="7171308" y="6477000"/>
            <a:ext cx="1991742" cy="457200"/>
          </a:xfrm>
        </p:spPr>
        <p:txBody>
          <a:bodyPr/>
          <a:lstStyle>
            <a:lvl1pPr>
              <a:defRPr/>
            </a:lvl1pPr>
          </a:lstStyle>
          <a:p>
            <a:fld id="{CEFB715D-AB7F-4539-A994-B3E93A3BAC8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350814"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144688" y="6553200"/>
            <a:ext cx="5256584"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A64755EC-E3A8-4F34-BB88-3A17559C947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2487" y="228600"/>
            <a:ext cx="2290763"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200" y="228600"/>
            <a:ext cx="6707188"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206798"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072680" y="6553200"/>
            <a:ext cx="5472608"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4AEAAB3D-1D72-42A4-BAB8-C41EB29ABFD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422822"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432720" y="6553200"/>
            <a:ext cx="5256584" cy="304800"/>
          </a:xfrm>
        </p:spPr>
        <p:txBody>
          <a:bodyPr/>
          <a:lstStyle>
            <a:lvl1pPr>
              <a:defRPr/>
            </a:lvl1pPr>
          </a:lstStyle>
          <a:p>
            <a:r>
              <a:rPr lang="en-GB"/>
              <a:t>OEC WorkShop –Frascati- 01-02-2024</a:t>
            </a:r>
            <a:endParaRPr lang="en-US"/>
          </a:p>
        </p:txBody>
      </p:sp>
      <p:sp>
        <p:nvSpPr>
          <p:cNvPr id="6" name="Slide Number Placeholder 5"/>
          <p:cNvSpPr>
            <a:spLocks noGrp="1"/>
          </p:cNvSpPr>
          <p:nvPr>
            <p:ph type="sldNum" sz="quarter" idx="12"/>
          </p:nvPr>
        </p:nvSpPr>
        <p:spPr/>
        <p:txBody>
          <a:bodyPr/>
          <a:lstStyle>
            <a:lvl1pPr>
              <a:defRPr/>
            </a:lvl1pPr>
          </a:lstStyle>
          <a:p>
            <a:fld id="{B803A517-7325-449A-942F-622D6F9A41B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577850" y="6553200"/>
            <a:ext cx="1134790" cy="304800"/>
          </a:xfrm>
        </p:spPr>
        <p:txBody>
          <a:bodyPr/>
          <a:lstStyle>
            <a:lvl1pPr>
              <a:defRPr/>
            </a:lvl1pPr>
          </a:lstStyle>
          <a:p>
            <a:r>
              <a:rPr lang="en-US"/>
              <a:t>D. Giugni</a:t>
            </a:r>
            <a:endParaRPr lang="en-US" dirty="0"/>
          </a:p>
        </p:txBody>
      </p:sp>
      <p:sp>
        <p:nvSpPr>
          <p:cNvPr id="5" name="Footer Placeholder 4"/>
          <p:cNvSpPr>
            <a:spLocks noGrp="1"/>
          </p:cNvSpPr>
          <p:nvPr>
            <p:ph type="ftr" sz="quarter" idx="11"/>
          </p:nvPr>
        </p:nvSpPr>
        <p:spPr>
          <a:xfrm>
            <a:off x="2144688" y="6553200"/>
            <a:ext cx="5040560"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8399111C-1E76-424A-85C0-930EFB2B355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200" y="1447800"/>
            <a:ext cx="44989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94275" y="1447800"/>
            <a:ext cx="44989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577850" y="6553200"/>
            <a:ext cx="1485900" cy="304800"/>
          </a:xfrm>
        </p:spPr>
        <p:txBody>
          <a:bodyPr/>
          <a:lstStyle>
            <a:lvl1pPr>
              <a:defRPr/>
            </a:lvl1pPr>
          </a:lstStyle>
          <a:p>
            <a:r>
              <a:rPr lang="en-US"/>
              <a:t>D. Giugni</a:t>
            </a:r>
            <a:endParaRPr lang="en-US" dirty="0"/>
          </a:p>
        </p:txBody>
      </p:sp>
      <p:sp>
        <p:nvSpPr>
          <p:cNvPr id="6" name="Footer Placeholder 5"/>
          <p:cNvSpPr>
            <a:spLocks noGrp="1"/>
          </p:cNvSpPr>
          <p:nvPr>
            <p:ph type="ftr" sz="quarter" idx="11"/>
          </p:nvPr>
        </p:nvSpPr>
        <p:spPr>
          <a:xfrm>
            <a:off x="2432720" y="6553200"/>
            <a:ext cx="5040560"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E017D613-7D6D-4AE5-B212-DCF7A791318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577850" y="6553200"/>
            <a:ext cx="1485900" cy="304800"/>
          </a:xfrm>
        </p:spPr>
        <p:txBody>
          <a:bodyPr/>
          <a:lstStyle>
            <a:lvl1pPr>
              <a:defRPr/>
            </a:lvl1pPr>
          </a:lstStyle>
          <a:p>
            <a:r>
              <a:rPr lang="en-US"/>
              <a:t>D. Giugni</a:t>
            </a:r>
          </a:p>
        </p:txBody>
      </p:sp>
      <p:sp>
        <p:nvSpPr>
          <p:cNvPr id="8" name="Footer Placeholder 7"/>
          <p:cNvSpPr>
            <a:spLocks noGrp="1"/>
          </p:cNvSpPr>
          <p:nvPr>
            <p:ph type="ftr" sz="quarter" idx="11"/>
          </p:nvPr>
        </p:nvSpPr>
        <p:spPr>
          <a:xfrm>
            <a:off x="2432720" y="6553200"/>
            <a:ext cx="5112568" cy="304800"/>
          </a:xfrm>
        </p:spPr>
        <p:txBody>
          <a:bodyPr/>
          <a:lstStyle>
            <a:lvl1pPr>
              <a:defRPr/>
            </a:lvl1pPr>
          </a:lstStyle>
          <a:p>
            <a:r>
              <a:rPr lang="en-GB"/>
              <a:t>OEC WorkShop –Frascati- 01-02-2024</a:t>
            </a:r>
            <a:endParaRPr lang="en-US" dirty="0"/>
          </a:p>
        </p:txBody>
      </p:sp>
      <p:sp>
        <p:nvSpPr>
          <p:cNvPr id="9" name="Slide Number Placeholder 8"/>
          <p:cNvSpPr>
            <a:spLocks noGrp="1"/>
          </p:cNvSpPr>
          <p:nvPr>
            <p:ph type="sldNum" sz="quarter" idx="12"/>
          </p:nvPr>
        </p:nvSpPr>
        <p:spPr/>
        <p:txBody>
          <a:bodyPr/>
          <a:lstStyle>
            <a:lvl1pPr>
              <a:defRPr/>
            </a:lvl1pPr>
          </a:lstStyle>
          <a:p>
            <a:fld id="{C18F7230-1D92-4ECA-8E12-39BD46CC925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577850" y="6553200"/>
            <a:ext cx="1485900" cy="304800"/>
          </a:xfrm>
        </p:spPr>
        <p:txBody>
          <a:bodyPr/>
          <a:lstStyle>
            <a:lvl1pPr>
              <a:defRPr/>
            </a:lvl1pPr>
          </a:lstStyle>
          <a:p>
            <a:r>
              <a:rPr lang="en-US"/>
              <a:t>D. Giugni</a:t>
            </a:r>
            <a:endParaRPr lang="en-US" dirty="0"/>
          </a:p>
        </p:txBody>
      </p:sp>
      <p:sp>
        <p:nvSpPr>
          <p:cNvPr id="4" name="Footer Placeholder 3"/>
          <p:cNvSpPr>
            <a:spLocks noGrp="1"/>
          </p:cNvSpPr>
          <p:nvPr>
            <p:ph type="ftr" sz="quarter" idx="11"/>
          </p:nvPr>
        </p:nvSpPr>
        <p:spPr>
          <a:xfrm>
            <a:off x="2288704" y="6553200"/>
            <a:ext cx="5328592" cy="304800"/>
          </a:xfrm>
        </p:spPr>
        <p:txBody>
          <a:bodyPr/>
          <a:lstStyle>
            <a:lvl1pPr>
              <a:defRPr/>
            </a:lvl1pPr>
          </a:lstStyle>
          <a:p>
            <a:r>
              <a:rPr lang="en-GB"/>
              <a:t>OEC WorkShop –Frascati- 01-02-2024</a:t>
            </a:r>
            <a:endParaRPr lang="en-US" dirty="0"/>
          </a:p>
        </p:txBody>
      </p:sp>
      <p:sp>
        <p:nvSpPr>
          <p:cNvPr id="5" name="Slide Number Placeholder 4"/>
          <p:cNvSpPr>
            <a:spLocks noGrp="1"/>
          </p:cNvSpPr>
          <p:nvPr>
            <p:ph type="sldNum" sz="quarter" idx="12"/>
          </p:nvPr>
        </p:nvSpPr>
        <p:spPr/>
        <p:txBody>
          <a:bodyPr/>
          <a:lstStyle>
            <a:lvl1pPr>
              <a:defRPr/>
            </a:lvl1pPr>
          </a:lstStyle>
          <a:p>
            <a:fld id="{3D6384A3-8869-4243-85F6-5E046475E49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77850" y="6553200"/>
            <a:ext cx="1206798" cy="304800"/>
          </a:xfrm>
        </p:spPr>
        <p:txBody>
          <a:bodyPr/>
          <a:lstStyle>
            <a:lvl1pPr>
              <a:defRPr/>
            </a:lvl1pPr>
          </a:lstStyle>
          <a:p>
            <a:r>
              <a:rPr lang="en-US"/>
              <a:t>D. Giugni</a:t>
            </a:r>
          </a:p>
        </p:txBody>
      </p:sp>
      <p:sp>
        <p:nvSpPr>
          <p:cNvPr id="3" name="Footer Placeholder 2"/>
          <p:cNvSpPr>
            <a:spLocks noGrp="1"/>
          </p:cNvSpPr>
          <p:nvPr>
            <p:ph type="ftr" sz="quarter" idx="11"/>
          </p:nvPr>
        </p:nvSpPr>
        <p:spPr>
          <a:xfrm>
            <a:off x="2072680" y="6553200"/>
            <a:ext cx="5328592" cy="304800"/>
          </a:xfrm>
        </p:spPr>
        <p:txBody>
          <a:bodyPr/>
          <a:lstStyle>
            <a:lvl1pPr>
              <a:defRPr/>
            </a:lvl1pPr>
          </a:lstStyle>
          <a:p>
            <a:r>
              <a:rPr lang="en-GB"/>
              <a:t>OEC WorkShop –Frascati- 01-02-2024</a:t>
            </a:r>
            <a:endParaRPr lang="en-US" dirty="0"/>
          </a:p>
        </p:txBody>
      </p:sp>
      <p:sp>
        <p:nvSpPr>
          <p:cNvPr id="4" name="Slide Number Placeholder 3"/>
          <p:cNvSpPr>
            <a:spLocks noGrp="1"/>
          </p:cNvSpPr>
          <p:nvPr>
            <p:ph type="sldNum" sz="quarter" idx="12"/>
          </p:nvPr>
        </p:nvSpPr>
        <p:spPr/>
        <p:txBody>
          <a:bodyPr/>
          <a:lstStyle>
            <a:lvl1pPr>
              <a:defRPr/>
            </a:lvl1pPr>
          </a:lstStyle>
          <a:p>
            <a:fld id="{9610B0BF-73A0-434D-9979-B7EECA2F51B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77850" y="6553200"/>
            <a:ext cx="1278806" cy="304800"/>
          </a:xfrm>
        </p:spPr>
        <p:txBody>
          <a:bodyPr/>
          <a:lstStyle>
            <a:lvl1pPr>
              <a:defRPr/>
            </a:lvl1pPr>
          </a:lstStyle>
          <a:p>
            <a:r>
              <a:rPr lang="en-US"/>
              <a:t>D. Giugni</a:t>
            </a:r>
          </a:p>
        </p:txBody>
      </p:sp>
      <p:sp>
        <p:nvSpPr>
          <p:cNvPr id="6" name="Footer Placeholder 5"/>
          <p:cNvSpPr>
            <a:spLocks noGrp="1"/>
          </p:cNvSpPr>
          <p:nvPr>
            <p:ph type="ftr" sz="quarter" idx="11"/>
          </p:nvPr>
        </p:nvSpPr>
        <p:spPr>
          <a:xfrm>
            <a:off x="2288704" y="6553200"/>
            <a:ext cx="5256584"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74519B52-B3CB-437C-95AB-A5BB4ACF869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77850" y="6553200"/>
            <a:ext cx="1363795" cy="304800"/>
          </a:xfrm>
        </p:spPr>
        <p:txBody>
          <a:bodyPr/>
          <a:lstStyle>
            <a:lvl1pPr>
              <a:defRPr/>
            </a:lvl1pPr>
          </a:lstStyle>
          <a:p>
            <a:r>
              <a:rPr lang="en-US"/>
              <a:t>D. Giugni</a:t>
            </a:r>
          </a:p>
        </p:txBody>
      </p:sp>
      <p:sp>
        <p:nvSpPr>
          <p:cNvPr id="6" name="Footer Placeholder 5"/>
          <p:cNvSpPr>
            <a:spLocks noGrp="1"/>
          </p:cNvSpPr>
          <p:nvPr>
            <p:ph type="ftr" sz="quarter" idx="11"/>
          </p:nvPr>
        </p:nvSpPr>
        <p:spPr>
          <a:xfrm>
            <a:off x="2288704" y="6553200"/>
            <a:ext cx="5256584"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B1908873-1F07-483A-82F9-38CB5413FCA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print"/>
          <a:tile tx="0" ty="0" sx="100000" sy="100000" flip="none" algn="tl"/>
        </a:blipFill>
        <a:effectLst/>
      </p:bgPr>
    </p:bg>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bwMode="auto">
          <a:xfrm>
            <a:off x="825500" y="0"/>
            <a:ext cx="80899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82275" name="Rectangle 3"/>
          <p:cNvSpPr>
            <a:spLocks noGrp="1" noChangeArrowheads="1"/>
          </p:cNvSpPr>
          <p:nvPr>
            <p:ph type="body" idx="1"/>
          </p:nvPr>
        </p:nvSpPr>
        <p:spPr bwMode="auto">
          <a:xfrm>
            <a:off x="330200" y="1447800"/>
            <a:ext cx="916305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2276" name="Rectangle 4"/>
          <p:cNvSpPr>
            <a:spLocks noGrp="1" noChangeArrowheads="1"/>
          </p:cNvSpPr>
          <p:nvPr>
            <p:ph type="dt" sz="half" idx="2"/>
          </p:nvPr>
        </p:nvSpPr>
        <p:spPr bwMode="auto">
          <a:xfrm>
            <a:off x="577850" y="6553200"/>
            <a:ext cx="20637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aseline="0">
                <a:solidFill>
                  <a:srgbClr val="0000CC"/>
                </a:solidFill>
              </a:defRPr>
            </a:lvl1pPr>
          </a:lstStyle>
          <a:p>
            <a:r>
              <a:rPr lang="en-US"/>
              <a:t>D. Giugni</a:t>
            </a:r>
            <a:endParaRPr lang="en-US" dirty="0"/>
          </a:p>
        </p:txBody>
      </p:sp>
      <p:sp>
        <p:nvSpPr>
          <p:cNvPr id="182277" name="Rectangle 5"/>
          <p:cNvSpPr>
            <a:spLocks noGrp="1" noChangeArrowheads="1"/>
          </p:cNvSpPr>
          <p:nvPr>
            <p:ph type="ftr" sz="quarter" idx="3"/>
          </p:nvPr>
        </p:nvSpPr>
        <p:spPr bwMode="auto">
          <a:xfrm>
            <a:off x="3080792" y="6553200"/>
            <a:ext cx="3744416"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aseline="0">
                <a:solidFill>
                  <a:srgbClr val="0000CC"/>
                </a:solidFill>
              </a:defRPr>
            </a:lvl1pPr>
          </a:lstStyle>
          <a:p>
            <a:r>
              <a:rPr lang="en-GB"/>
              <a:t>OEC WorkShop –Frascati- 01-02-2024</a:t>
            </a:r>
            <a:endParaRPr lang="en-US" dirty="0"/>
          </a:p>
        </p:txBody>
      </p:sp>
      <p:sp>
        <p:nvSpPr>
          <p:cNvPr id="182278" name="Rectangle 6"/>
          <p:cNvSpPr>
            <a:spLocks noGrp="1" noChangeArrowheads="1"/>
          </p:cNvSpPr>
          <p:nvPr>
            <p:ph type="sldNum" sz="quarter" idx="4"/>
          </p:nvPr>
        </p:nvSpPr>
        <p:spPr bwMode="auto">
          <a:xfrm>
            <a:off x="7842250" y="6553200"/>
            <a:ext cx="20637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a:solidFill>
                  <a:srgbClr val="0000CC"/>
                </a:solidFill>
              </a:defRPr>
            </a:lvl1pPr>
          </a:lstStyle>
          <a:p>
            <a:fld id="{EA850F94-9D0E-4A1E-B5F9-F9593A58F947}" type="slidenum">
              <a:rPr lang="en-US" smtClean="0"/>
              <a:pPr/>
              <a:t>‹#›</a:t>
            </a:fld>
            <a:endParaRPr lang="en-US" dirty="0"/>
          </a:p>
        </p:txBody>
      </p:sp>
      <p:pic>
        <p:nvPicPr>
          <p:cNvPr id="1026" name="Picture 2"/>
          <p:cNvPicPr>
            <a:picLocks noChangeAspect="1" noChangeArrowheads="1"/>
          </p:cNvPicPr>
          <p:nvPr/>
        </p:nvPicPr>
        <p:blipFill>
          <a:blip r:embed="rId14" cstate="print"/>
          <a:srcRect/>
          <a:stretch>
            <a:fillRect/>
          </a:stretch>
        </p:blipFill>
        <p:spPr bwMode="auto">
          <a:xfrm>
            <a:off x="0" y="0"/>
            <a:ext cx="809625" cy="809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p:txStyles>
    <p:titleStyle>
      <a:lvl1pPr algn="ctr" rtl="0" eaLnBrk="1" fontAlgn="base" hangingPunct="1">
        <a:spcBef>
          <a:spcPct val="0"/>
        </a:spcBef>
        <a:spcAft>
          <a:spcPct val="0"/>
        </a:spcAft>
        <a:defRPr sz="4000" baseline="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828801"/>
            <a:ext cx="8420100" cy="1771650"/>
          </a:xfrm>
        </p:spPr>
        <p:txBody>
          <a:bodyPr/>
          <a:lstStyle/>
          <a:p>
            <a:r>
              <a:rPr lang="en-GB" dirty="0"/>
              <a:t>PP1 Requirements, integration approach, testing and organization plan</a:t>
            </a:r>
            <a:endParaRPr lang="en-US" dirty="0"/>
          </a:p>
        </p:txBody>
      </p:sp>
      <p:sp>
        <p:nvSpPr>
          <p:cNvPr id="3" name="Subtitle 2"/>
          <p:cNvSpPr>
            <a:spLocks noGrp="1"/>
          </p:cNvSpPr>
          <p:nvPr>
            <p:ph type="subTitle" idx="1"/>
          </p:nvPr>
        </p:nvSpPr>
        <p:spPr>
          <a:xfrm>
            <a:off x="2133972" y="3260576"/>
            <a:ext cx="5627340" cy="1752600"/>
          </a:xfrm>
        </p:spPr>
        <p:txBody>
          <a:bodyPr/>
          <a:lstStyle/>
          <a:p>
            <a:endParaRPr lang="en-US" dirty="0"/>
          </a:p>
          <a:p>
            <a:endParaRPr lang="en-US" dirty="0"/>
          </a:p>
          <a:p>
            <a:r>
              <a:rPr lang="en-US" dirty="0"/>
              <a:t>D. Giugni</a:t>
            </a:r>
          </a:p>
          <a:p>
            <a:endParaRPr lang="en-US" dirty="0"/>
          </a:p>
        </p:txBody>
      </p:sp>
      <p:sp>
        <p:nvSpPr>
          <p:cNvPr id="4" name="Date Placeholder 3"/>
          <p:cNvSpPr>
            <a:spLocks noGrp="1"/>
          </p:cNvSpPr>
          <p:nvPr>
            <p:ph type="dt" sz="half" idx="10"/>
          </p:nvPr>
        </p:nvSpPr>
        <p:spPr/>
        <p:txBody>
          <a:bodyPr/>
          <a:lstStyle/>
          <a:p>
            <a:pPr>
              <a:defRPr/>
            </a:pPr>
            <a:r>
              <a:rPr lang="en-US"/>
              <a:t>D. Giugni</a:t>
            </a:r>
          </a:p>
        </p:txBody>
      </p:sp>
      <p:sp>
        <p:nvSpPr>
          <p:cNvPr id="5" name="Footer Placeholder 4"/>
          <p:cNvSpPr>
            <a:spLocks noGrp="1"/>
          </p:cNvSpPr>
          <p:nvPr>
            <p:ph type="ftr" sz="quarter" idx="11"/>
          </p:nvPr>
        </p:nvSpPr>
        <p:spPr>
          <a:xfrm>
            <a:off x="2072680" y="6500192"/>
            <a:ext cx="5400600" cy="357808"/>
          </a:xfrm>
        </p:spPr>
        <p:txBody>
          <a:bodyPr/>
          <a:lstStyle/>
          <a:p>
            <a:pPr>
              <a:defRPr/>
            </a:pPr>
            <a:r>
              <a:rPr lang="en-GB" dirty="0"/>
              <a:t>OEC </a:t>
            </a:r>
            <a:r>
              <a:rPr lang="en-GB" dirty="0" err="1"/>
              <a:t>WorkShop</a:t>
            </a:r>
            <a:r>
              <a:rPr lang="en-GB" dirty="0"/>
              <a:t> –Frascati- 01-02-2024</a:t>
            </a:r>
            <a:endParaRPr lang="en-US" dirty="0"/>
          </a:p>
        </p:txBody>
      </p:sp>
      <p:sp>
        <p:nvSpPr>
          <p:cNvPr id="6" name="Slide Number Placeholder 5"/>
          <p:cNvSpPr>
            <a:spLocks noGrp="1"/>
          </p:cNvSpPr>
          <p:nvPr>
            <p:ph type="sldNum" sz="quarter" idx="12"/>
          </p:nvPr>
        </p:nvSpPr>
        <p:spPr/>
        <p:txBody>
          <a:bodyPr/>
          <a:lstStyle/>
          <a:p>
            <a:pPr>
              <a:defRPr/>
            </a:pPr>
            <a:fld id="{433CBD3A-0569-430C-88CA-A94EDA2A8E89}"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9D5A5-513E-ED26-3253-AE0EC79D1640}"/>
              </a:ext>
            </a:extLst>
          </p:cNvPr>
          <p:cNvSpPr>
            <a:spLocks noGrp="1"/>
          </p:cNvSpPr>
          <p:nvPr>
            <p:ph type="title"/>
          </p:nvPr>
        </p:nvSpPr>
        <p:spPr>
          <a:xfrm>
            <a:off x="825500" y="0"/>
            <a:ext cx="8736012" cy="914400"/>
          </a:xfrm>
        </p:spPr>
        <p:txBody>
          <a:bodyPr/>
          <a:lstStyle/>
          <a:p>
            <a:r>
              <a:rPr lang="en-US" dirty="0"/>
              <a:t>[2] Humidity sensors for OEC (</a:t>
            </a:r>
            <a:r>
              <a:rPr lang="en-US" dirty="0" err="1"/>
              <a:t>cont.ed</a:t>
            </a:r>
            <a:r>
              <a:rPr lang="en-US" dirty="0"/>
              <a:t>)</a:t>
            </a:r>
          </a:p>
        </p:txBody>
      </p:sp>
      <p:sp>
        <p:nvSpPr>
          <p:cNvPr id="3" name="Content Placeholder 2">
            <a:extLst>
              <a:ext uri="{FF2B5EF4-FFF2-40B4-BE49-F238E27FC236}">
                <a16:creationId xmlns:a16="http://schemas.microsoft.com/office/drawing/2014/main" id="{7F2E0C55-D5EF-9627-F09B-014211D74E59}"/>
              </a:ext>
            </a:extLst>
          </p:cNvPr>
          <p:cNvSpPr>
            <a:spLocks noGrp="1"/>
          </p:cNvSpPr>
          <p:nvPr>
            <p:ph idx="1"/>
          </p:nvPr>
        </p:nvSpPr>
        <p:spPr>
          <a:xfrm>
            <a:off x="287943" y="981803"/>
            <a:ext cx="5577642" cy="3815349"/>
          </a:xfrm>
        </p:spPr>
        <p:txBody>
          <a:bodyPr/>
          <a:lstStyle/>
          <a:p>
            <a:r>
              <a:rPr lang="en-US" sz="2000" dirty="0"/>
              <a:t>Anyhow, humidity sensor connection is one of the last operation on the panel. </a:t>
            </a:r>
          </a:p>
          <a:p>
            <a:endParaRPr lang="en-US" sz="2000" dirty="0"/>
          </a:p>
        </p:txBody>
      </p:sp>
      <p:sp>
        <p:nvSpPr>
          <p:cNvPr id="4" name="Date Placeholder 3">
            <a:extLst>
              <a:ext uri="{FF2B5EF4-FFF2-40B4-BE49-F238E27FC236}">
                <a16:creationId xmlns:a16="http://schemas.microsoft.com/office/drawing/2014/main" id="{2B7A46EA-0BD5-45DD-B02A-9DF0F27B727A}"/>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6C5A0D17-F684-EF4D-753E-77F34D2E34E8}"/>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33BF2016-3F33-D994-9B49-760A1DF9A4E6}"/>
              </a:ext>
            </a:extLst>
          </p:cNvPr>
          <p:cNvSpPr>
            <a:spLocks noGrp="1"/>
          </p:cNvSpPr>
          <p:nvPr>
            <p:ph type="sldNum" sz="quarter" idx="12"/>
          </p:nvPr>
        </p:nvSpPr>
        <p:spPr/>
        <p:txBody>
          <a:bodyPr/>
          <a:lstStyle/>
          <a:p>
            <a:fld id="{B803A517-7325-449A-942F-622D6F9A41BF}" type="slidenum">
              <a:rPr lang="en-US" smtClean="0"/>
              <a:pPr/>
              <a:t>10</a:t>
            </a:fld>
            <a:endParaRPr lang="en-US"/>
          </a:p>
        </p:txBody>
      </p:sp>
      <p:cxnSp>
        <p:nvCxnSpPr>
          <p:cNvPr id="7" name="Straight Connector 6">
            <a:extLst>
              <a:ext uri="{FF2B5EF4-FFF2-40B4-BE49-F238E27FC236}">
                <a16:creationId xmlns:a16="http://schemas.microsoft.com/office/drawing/2014/main" id="{6D534C3D-4515-8AE5-E1B6-DBA7997C8E35}"/>
              </a:ext>
            </a:extLst>
          </p:cNvPr>
          <p:cNvCxnSpPr>
            <a:cxnSpLocks/>
          </p:cNvCxnSpPr>
          <p:nvPr/>
        </p:nvCxnSpPr>
        <p:spPr>
          <a:xfrm>
            <a:off x="8490487" y="1124744"/>
            <a:ext cx="0" cy="1312912"/>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8D1BA9C-66B3-1C8B-A2F3-35EA9EF8EAFF}"/>
              </a:ext>
            </a:extLst>
          </p:cNvPr>
          <p:cNvCxnSpPr>
            <a:cxnSpLocks/>
          </p:cNvCxnSpPr>
          <p:nvPr/>
        </p:nvCxnSpPr>
        <p:spPr>
          <a:xfrm>
            <a:off x="8481393" y="3877816"/>
            <a:ext cx="9094" cy="919336"/>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12F0F7F6-7189-D29F-B7F2-C99503716EDC}"/>
              </a:ext>
            </a:extLst>
          </p:cNvPr>
          <p:cNvGrpSpPr/>
          <p:nvPr/>
        </p:nvGrpSpPr>
        <p:grpSpPr>
          <a:xfrm rot="1914322">
            <a:off x="8572872" y="1818554"/>
            <a:ext cx="1224136" cy="2331039"/>
            <a:chOff x="8072389" y="1560705"/>
            <a:chExt cx="1224136" cy="2331039"/>
          </a:xfrm>
        </p:grpSpPr>
        <p:grpSp>
          <p:nvGrpSpPr>
            <p:cNvPr id="9" name="Group 8">
              <a:extLst>
                <a:ext uri="{FF2B5EF4-FFF2-40B4-BE49-F238E27FC236}">
                  <a16:creationId xmlns:a16="http://schemas.microsoft.com/office/drawing/2014/main" id="{84036857-E146-EEDD-69AB-AC1F45F8C23C}"/>
                </a:ext>
              </a:extLst>
            </p:cNvPr>
            <p:cNvGrpSpPr/>
            <p:nvPr/>
          </p:nvGrpSpPr>
          <p:grpSpPr>
            <a:xfrm>
              <a:off x="8409385" y="2307568"/>
              <a:ext cx="288030" cy="1584176"/>
              <a:chOff x="6033121" y="4725144"/>
              <a:chExt cx="288030" cy="1584176"/>
            </a:xfrm>
          </p:grpSpPr>
          <p:cxnSp>
            <p:nvCxnSpPr>
              <p:cNvPr id="10" name="Straight Connector 9">
                <a:extLst>
                  <a:ext uri="{FF2B5EF4-FFF2-40B4-BE49-F238E27FC236}">
                    <a16:creationId xmlns:a16="http://schemas.microsoft.com/office/drawing/2014/main" id="{B8FBD713-E0F2-0940-3B54-DC3CF7AFB240}"/>
                  </a:ext>
                </a:extLst>
              </p:cNvPr>
              <p:cNvCxnSpPr>
                <a:cxnSpLocks/>
              </p:cNvCxnSpPr>
              <p:nvPr/>
            </p:nvCxnSpPr>
            <p:spPr>
              <a:xfrm>
                <a:off x="6177136" y="4725144"/>
                <a:ext cx="0" cy="1584176"/>
              </a:xfrm>
              <a:prstGeom prst="line">
                <a:avLst/>
              </a:prstGeom>
              <a:ln w="50800">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E3D9611-AD1A-E444-C04D-18D2D79A69CC}"/>
                  </a:ext>
                </a:extLst>
              </p:cNvPr>
              <p:cNvSpPr/>
              <p:nvPr/>
            </p:nvSpPr>
            <p:spPr>
              <a:xfrm>
                <a:off x="6033121" y="4941168"/>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2" name="Rectangle 11">
                <a:extLst>
                  <a:ext uri="{FF2B5EF4-FFF2-40B4-BE49-F238E27FC236}">
                    <a16:creationId xmlns:a16="http://schemas.microsoft.com/office/drawing/2014/main" id="{100A8DD7-14A4-E0F6-DBA3-63C08F146C66}"/>
                  </a:ext>
                </a:extLst>
              </p:cNvPr>
              <p:cNvSpPr/>
              <p:nvPr/>
            </p:nvSpPr>
            <p:spPr>
              <a:xfrm>
                <a:off x="6033121" y="524776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3" name="Rectangle 12">
                <a:extLst>
                  <a:ext uri="{FF2B5EF4-FFF2-40B4-BE49-F238E27FC236}">
                    <a16:creationId xmlns:a16="http://schemas.microsoft.com/office/drawing/2014/main" id="{0C1BCD39-D3B8-9402-12A9-0F5D3CCAA963}"/>
                  </a:ext>
                </a:extLst>
              </p:cNvPr>
              <p:cNvSpPr/>
              <p:nvPr/>
            </p:nvSpPr>
            <p:spPr>
              <a:xfrm>
                <a:off x="6033121" y="5644886"/>
                <a:ext cx="288030" cy="144016"/>
              </a:xfrm>
              <a:prstGeom prst="rect">
                <a:avLst/>
              </a:prstGeom>
              <a:solidFill>
                <a:schemeClr val="tx2"/>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4" name="Rectangle 13">
                <a:extLst>
                  <a:ext uri="{FF2B5EF4-FFF2-40B4-BE49-F238E27FC236}">
                    <a16:creationId xmlns:a16="http://schemas.microsoft.com/office/drawing/2014/main" id="{2ECA3332-A2E0-876C-5DA2-7CEB8CCFD8CA}"/>
                  </a:ext>
                </a:extLst>
              </p:cNvPr>
              <p:cNvSpPr/>
              <p:nvPr/>
            </p:nvSpPr>
            <p:spPr>
              <a:xfrm>
                <a:off x="6033121" y="598373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sp>
          <p:nvSpPr>
            <p:cNvPr id="22" name="Arc 21">
              <a:extLst>
                <a:ext uri="{FF2B5EF4-FFF2-40B4-BE49-F238E27FC236}">
                  <a16:creationId xmlns:a16="http://schemas.microsoft.com/office/drawing/2014/main" id="{68D88BC1-BEBC-E490-B5A1-1B04979DBE5A}"/>
                </a:ext>
              </a:extLst>
            </p:cNvPr>
            <p:cNvSpPr/>
            <p:nvPr/>
          </p:nvSpPr>
          <p:spPr>
            <a:xfrm rot="5400000">
              <a:off x="7820361" y="1812733"/>
              <a:ext cx="1728192" cy="1224136"/>
            </a:xfrm>
            <a:prstGeom prst="arc">
              <a:avLst>
                <a:gd name="adj1" fmla="val 17952526"/>
                <a:gd name="adj2" fmla="val 0"/>
              </a:avLst>
            </a:prstGeom>
            <a:ln w="34925">
              <a:solidFill>
                <a:srgbClr val="FF0000"/>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5" name="TextBox 34">
            <a:extLst>
              <a:ext uri="{FF2B5EF4-FFF2-40B4-BE49-F238E27FC236}">
                <a16:creationId xmlns:a16="http://schemas.microsoft.com/office/drawing/2014/main" id="{FD6E60A3-BF7B-8137-BE97-A98FCCD533E1}"/>
              </a:ext>
            </a:extLst>
          </p:cNvPr>
          <p:cNvSpPr txBox="1"/>
          <p:nvPr/>
        </p:nvSpPr>
        <p:spPr>
          <a:xfrm>
            <a:off x="6538892" y="4131457"/>
            <a:ext cx="977127" cy="707886"/>
          </a:xfrm>
          <a:prstGeom prst="rect">
            <a:avLst/>
          </a:prstGeom>
          <a:noFill/>
        </p:spPr>
        <p:txBody>
          <a:bodyPr wrap="none" rtlCol="0">
            <a:spAutoFit/>
          </a:bodyPr>
          <a:lstStyle/>
          <a:p>
            <a:r>
              <a:rPr lang="en-US" dirty="0"/>
              <a:t>PP1 </a:t>
            </a:r>
          </a:p>
          <a:p>
            <a:r>
              <a:rPr lang="en-US" dirty="0"/>
              <a:t>Volume</a:t>
            </a:r>
          </a:p>
        </p:txBody>
      </p:sp>
      <p:grpSp>
        <p:nvGrpSpPr>
          <p:cNvPr id="16" name="Group 15">
            <a:extLst>
              <a:ext uri="{FF2B5EF4-FFF2-40B4-BE49-F238E27FC236}">
                <a16:creationId xmlns:a16="http://schemas.microsoft.com/office/drawing/2014/main" id="{D0FFC27F-437C-356F-64F6-5AF44CC6B487}"/>
              </a:ext>
            </a:extLst>
          </p:cNvPr>
          <p:cNvGrpSpPr/>
          <p:nvPr/>
        </p:nvGrpSpPr>
        <p:grpSpPr>
          <a:xfrm>
            <a:off x="7663059" y="3319687"/>
            <a:ext cx="985476" cy="541459"/>
            <a:chOff x="7663059" y="3319687"/>
            <a:chExt cx="985476" cy="541459"/>
          </a:xfrm>
        </p:grpSpPr>
        <p:cxnSp>
          <p:nvCxnSpPr>
            <p:cNvPr id="25" name="Straight Connector 24">
              <a:extLst>
                <a:ext uri="{FF2B5EF4-FFF2-40B4-BE49-F238E27FC236}">
                  <a16:creationId xmlns:a16="http://schemas.microsoft.com/office/drawing/2014/main" id="{AD43505A-F6BD-4AF7-45F6-B5D2E918E89F}"/>
                </a:ext>
              </a:extLst>
            </p:cNvPr>
            <p:cNvCxnSpPr>
              <a:cxnSpLocks/>
              <a:endCxn id="13" idx="1"/>
            </p:cNvCxnSpPr>
            <p:nvPr/>
          </p:nvCxnSpPr>
          <p:spPr>
            <a:xfrm flipV="1">
              <a:off x="7815161" y="3325206"/>
              <a:ext cx="833374" cy="258538"/>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B78179B-F876-4D32-AD6F-17F0D41BEC12}"/>
                </a:ext>
              </a:extLst>
            </p:cNvPr>
            <p:cNvCxnSpPr>
              <a:cxnSpLocks/>
              <a:endCxn id="13" idx="1"/>
            </p:cNvCxnSpPr>
            <p:nvPr/>
          </p:nvCxnSpPr>
          <p:spPr>
            <a:xfrm flipV="1">
              <a:off x="7815161" y="3325206"/>
              <a:ext cx="833374" cy="535795"/>
            </a:xfrm>
            <a:prstGeom prst="line">
              <a:avLst/>
            </a:prstGeom>
            <a:ln w="158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9F52D71-81A5-FE36-B481-D4AC7DCC1795}"/>
                </a:ext>
              </a:extLst>
            </p:cNvPr>
            <p:cNvCxnSpPr>
              <a:cxnSpLocks/>
              <a:endCxn id="13" idx="1"/>
            </p:cNvCxnSpPr>
            <p:nvPr/>
          </p:nvCxnSpPr>
          <p:spPr>
            <a:xfrm flipV="1">
              <a:off x="7815160" y="3325206"/>
              <a:ext cx="833375" cy="29305"/>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C9CE57F-BFA9-E189-7579-FC07DA5E7981}"/>
                </a:ext>
              </a:extLst>
            </p:cNvPr>
            <p:cNvSpPr/>
            <p:nvPr/>
          </p:nvSpPr>
          <p:spPr>
            <a:xfrm>
              <a:off x="7667767" y="3319687"/>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37" name="Rectangle 36">
              <a:extLst>
                <a:ext uri="{FF2B5EF4-FFF2-40B4-BE49-F238E27FC236}">
                  <a16:creationId xmlns:a16="http://schemas.microsoft.com/office/drawing/2014/main" id="{A1C2A811-B08C-D5A2-67B3-021A276E0BA7}"/>
                </a:ext>
              </a:extLst>
            </p:cNvPr>
            <p:cNvSpPr/>
            <p:nvPr/>
          </p:nvSpPr>
          <p:spPr>
            <a:xfrm>
              <a:off x="7663930" y="3547716"/>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38" name="Rectangle 37">
              <a:extLst>
                <a:ext uri="{FF2B5EF4-FFF2-40B4-BE49-F238E27FC236}">
                  <a16:creationId xmlns:a16="http://schemas.microsoft.com/office/drawing/2014/main" id="{3EB99417-5C70-2DB1-A75B-D69B707E9326}"/>
                </a:ext>
              </a:extLst>
            </p:cNvPr>
            <p:cNvSpPr/>
            <p:nvPr/>
          </p:nvSpPr>
          <p:spPr>
            <a:xfrm>
              <a:off x="7663059" y="3798434"/>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sp>
        <p:nvSpPr>
          <p:cNvPr id="39" name="TextBox 38">
            <a:extLst>
              <a:ext uri="{FF2B5EF4-FFF2-40B4-BE49-F238E27FC236}">
                <a16:creationId xmlns:a16="http://schemas.microsoft.com/office/drawing/2014/main" id="{FA9A9461-F07D-4FEA-C6B9-7FAC32BD3196}"/>
              </a:ext>
            </a:extLst>
          </p:cNvPr>
          <p:cNvSpPr txBox="1"/>
          <p:nvPr/>
        </p:nvSpPr>
        <p:spPr>
          <a:xfrm>
            <a:off x="6539704" y="2332291"/>
            <a:ext cx="1258678" cy="1015663"/>
          </a:xfrm>
          <a:prstGeom prst="rect">
            <a:avLst/>
          </a:prstGeom>
          <a:noFill/>
        </p:spPr>
        <p:txBody>
          <a:bodyPr wrap="none" rtlCol="0">
            <a:spAutoFit/>
          </a:bodyPr>
          <a:lstStyle/>
          <a:p>
            <a:r>
              <a:rPr lang="en-US" dirty="0"/>
              <a:t>MT </a:t>
            </a:r>
            <a:r>
              <a:rPr lang="en-US" dirty="0" err="1"/>
              <a:t>Opto</a:t>
            </a:r>
            <a:endParaRPr lang="en-US" dirty="0"/>
          </a:p>
          <a:p>
            <a:r>
              <a:rPr lang="en-US" dirty="0"/>
              <a:t>connector </a:t>
            </a:r>
          </a:p>
          <a:p>
            <a:endParaRPr lang="en-US" dirty="0"/>
          </a:p>
        </p:txBody>
      </p:sp>
      <p:sp>
        <p:nvSpPr>
          <p:cNvPr id="40" name="Rectangle 39">
            <a:extLst>
              <a:ext uri="{FF2B5EF4-FFF2-40B4-BE49-F238E27FC236}">
                <a16:creationId xmlns:a16="http://schemas.microsoft.com/office/drawing/2014/main" id="{0B364874-4FA9-FA06-C40E-9F0C0CACAB7C}"/>
              </a:ext>
            </a:extLst>
          </p:cNvPr>
          <p:cNvSpPr/>
          <p:nvPr/>
        </p:nvSpPr>
        <p:spPr>
          <a:xfrm>
            <a:off x="6321153" y="980728"/>
            <a:ext cx="3456383" cy="3891272"/>
          </a:xfrm>
          <a:prstGeom prst="rect">
            <a:avLst/>
          </a:prstGeom>
          <a:noFill/>
          <a:ln w="22225" cmpd="thinThick">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nvGrpSpPr>
          <p:cNvPr id="17" name="Group 16">
            <a:extLst>
              <a:ext uri="{FF2B5EF4-FFF2-40B4-BE49-F238E27FC236}">
                <a16:creationId xmlns:a16="http://schemas.microsoft.com/office/drawing/2014/main" id="{5D8DF449-996B-16FA-AA89-2DED0AE56678}"/>
              </a:ext>
            </a:extLst>
          </p:cNvPr>
          <p:cNvGrpSpPr/>
          <p:nvPr/>
        </p:nvGrpSpPr>
        <p:grpSpPr>
          <a:xfrm flipH="1">
            <a:off x="6704698" y="3319542"/>
            <a:ext cx="984606" cy="308044"/>
            <a:chOff x="7663930" y="3319687"/>
            <a:chExt cx="984606" cy="308044"/>
          </a:xfrm>
        </p:grpSpPr>
        <p:cxnSp>
          <p:nvCxnSpPr>
            <p:cNvPr id="18" name="Straight Connector 17">
              <a:extLst>
                <a:ext uri="{FF2B5EF4-FFF2-40B4-BE49-F238E27FC236}">
                  <a16:creationId xmlns:a16="http://schemas.microsoft.com/office/drawing/2014/main" id="{F1B3C546-C1A7-4076-85B9-ECFBC8AFE478}"/>
                </a:ext>
              </a:extLst>
            </p:cNvPr>
            <p:cNvCxnSpPr>
              <a:cxnSpLocks/>
            </p:cNvCxnSpPr>
            <p:nvPr/>
          </p:nvCxnSpPr>
          <p:spPr>
            <a:xfrm>
              <a:off x="7815161" y="3583744"/>
              <a:ext cx="833375" cy="43987"/>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70E631B-36C1-8FE6-7CD5-9CCB3DEBBA52}"/>
                </a:ext>
              </a:extLst>
            </p:cNvPr>
            <p:cNvCxnSpPr>
              <a:cxnSpLocks/>
            </p:cNvCxnSpPr>
            <p:nvPr/>
          </p:nvCxnSpPr>
          <p:spPr>
            <a:xfrm flipV="1">
              <a:off x="7815160" y="3325206"/>
              <a:ext cx="833375" cy="29305"/>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896C7966-6F5D-C2A9-7059-EBAB765A7C60}"/>
                </a:ext>
              </a:extLst>
            </p:cNvPr>
            <p:cNvSpPr/>
            <p:nvPr/>
          </p:nvSpPr>
          <p:spPr>
            <a:xfrm>
              <a:off x="7667767" y="3319687"/>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26" name="Rectangle 25">
              <a:extLst>
                <a:ext uri="{FF2B5EF4-FFF2-40B4-BE49-F238E27FC236}">
                  <a16:creationId xmlns:a16="http://schemas.microsoft.com/office/drawing/2014/main" id="{57AEBD51-CC54-6273-24D7-A368C088D7C7}"/>
                </a:ext>
              </a:extLst>
            </p:cNvPr>
            <p:cNvSpPr/>
            <p:nvPr/>
          </p:nvSpPr>
          <p:spPr>
            <a:xfrm>
              <a:off x="7663930" y="3547716"/>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spTree>
    <p:extLst>
      <p:ext uri="{BB962C8B-B14F-4D97-AF65-F5344CB8AC3E}">
        <p14:creationId xmlns:p14="http://schemas.microsoft.com/office/powerpoint/2010/main" val="160055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1246C-AD7B-4BFF-2F66-3EF739244370}"/>
              </a:ext>
            </a:extLst>
          </p:cNvPr>
          <p:cNvSpPr>
            <a:spLocks noGrp="1"/>
          </p:cNvSpPr>
          <p:nvPr>
            <p:ph type="title"/>
          </p:nvPr>
        </p:nvSpPr>
        <p:spPr/>
        <p:txBody>
          <a:bodyPr/>
          <a:lstStyle/>
          <a:p>
            <a:r>
              <a:rPr lang="en-US" dirty="0"/>
              <a:t>[4] Heater System</a:t>
            </a:r>
          </a:p>
        </p:txBody>
      </p:sp>
      <p:sp>
        <p:nvSpPr>
          <p:cNvPr id="3" name="Content Placeholder 2">
            <a:extLst>
              <a:ext uri="{FF2B5EF4-FFF2-40B4-BE49-F238E27FC236}">
                <a16:creationId xmlns:a16="http://schemas.microsoft.com/office/drawing/2014/main" id="{8FA3BFC8-AE5A-6287-2A59-77B17C5D6F6A}"/>
              </a:ext>
            </a:extLst>
          </p:cNvPr>
          <p:cNvSpPr>
            <a:spLocks noGrp="1"/>
          </p:cNvSpPr>
          <p:nvPr>
            <p:ph idx="1"/>
          </p:nvPr>
        </p:nvSpPr>
        <p:spPr/>
        <p:txBody>
          <a:bodyPr/>
          <a:lstStyle/>
          <a:p>
            <a:r>
              <a:rPr lang="en-US" dirty="0"/>
              <a:t>The heater system will be described in a dedicated talk (See </a:t>
            </a:r>
            <a:r>
              <a:rPr lang="en-US" dirty="0" err="1"/>
              <a:t>Gianmario’s</a:t>
            </a:r>
            <a:r>
              <a:rPr lang="en-US" dirty="0"/>
              <a:t> talk).</a:t>
            </a:r>
          </a:p>
          <a:p>
            <a:r>
              <a:rPr lang="en-US" dirty="0"/>
              <a:t>Here is worth to note that the heaters itself come with the PP1 mechanical parts and they are laminated to the </a:t>
            </a:r>
            <a:r>
              <a:rPr lang="en-US" dirty="0" err="1"/>
              <a:t>alluminum</a:t>
            </a:r>
            <a:r>
              <a:rPr lang="en-US" dirty="0"/>
              <a:t> parts of the cage at a very early stage.</a:t>
            </a:r>
            <a:br>
              <a:rPr lang="en-US" dirty="0"/>
            </a:br>
            <a:r>
              <a:rPr lang="en-US" dirty="0"/>
              <a:t>At the end of the PP1 integration sequence, the cables servicing the heater system are routed to the dedicated connectors mounted outside the PP1 structure.</a:t>
            </a:r>
          </a:p>
        </p:txBody>
      </p:sp>
      <p:sp>
        <p:nvSpPr>
          <p:cNvPr id="4" name="Date Placeholder 3">
            <a:extLst>
              <a:ext uri="{FF2B5EF4-FFF2-40B4-BE49-F238E27FC236}">
                <a16:creationId xmlns:a16="http://schemas.microsoft.com/office/drawing/2014/main" id="{722C540A-6EF3-99E4-4969-914158926358}"/>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B600E4DD-A195-3F41-A0AB-3D23DB92F39B}"/>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35F60481-2831-3C41-E03A-081A54F1B54D}"/>
              </a:ext>
            </a:extLst>
          </p:cNvPr>
          <p:cNvSpPr>
            <a:spLocks noGrp="1"/>
          </p:cNvSpPr>
          <p:nvPr>
            <p:ph type="sldNum" sz="quarter" idx="12"/>
          </p:nvPr>
        </p:nvSpPr>
        <p:spPr/>
        <p:txBody>
          <a:bodyPr/>
          <a:lstStyle/>
          <a:p>
            <a:fld id="{B803A517-7325-449A-942F-622D6F9A41BF}" type="slidenum">
              <a:rPr lang="en-US" smtClean="0"/>
              <a:pPr/>
              <a:t>11</a:t>
            </a:fld>
            <a:endParaRPr lang="en-US"/>
          </a:p>
        </p:txBody>
      </p:sp>
    </p:spTree>
    <p:extLst>
      <p:ext uri="{BB962C8B-B14F-4D97-AF65-F5344CB8AC3E}">
        <p14:creationId xmlns:p14="http://schemas.microsoft.com/office/powerpoint/2010/main" val="1538663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5ABDA-0111-B00C-B2A5-AA15C65DB1AD}"/>
              </a:ext>
            </a:extLst>
          </p:cNvPr>
          <p:cNvSpPr>
            <a:spLocks noGrp="1"/>
          </p:cNvSpPr>
          <p:nvPr>
            <p:ph type="title"/>
          </p:nvPr>
        </p:nvSpPr>
        <p:spPr/>
        <p:txBody>
          <a:bodyPr/>
          <a:lstStyle/>
          <a:p>
            <a:r>
              <a:rPr lang="en-US" dirty="0"/>
              <a:t>Open issues</a:t>
            </a:r>
          </a:p>
        </p:txBody>
      </p:sp>
      <p:sp>
        <p:nvSpPr>
          <p:cNvPr id="3" name="Content Placeholder 2">
            <a:extLst>
              <a:ext uri="{FF2B5EF4-FFF2-40B4-BE49-F238E27FC236}">
                <a16:creationId xmlns:a16="http://schemas.microsoft.com/office/drawing/2014/main" id="{B4AECF3D-CEAD-6A15-0976-F13026D7147E}"/>
              </a:ext>
            </a:extLst>
          </p:cNvPr>
          <p:cNvSpPr>
            <a:spLocks noGrp="1"/>
          </p:cNvSpPr>
          <p:nvPr>
            <p:ph idx="1"/>
          </p:nvPr>
        </p:nvSpPr>
        <p:spPr>
          <a:xfrm>
            <a:off x="330200" y="914400"/>
            <a:ext cx="9163050" cy="5538936"/>
          </a:xfrm>
        </p:spPr>
        <p:txBody>
          <a:bodyPr/>
          <a:lstStyle/>
          <a:p>
            <a:r>
              <a:rPr lang="en-US" sz="2000" dirty="0"/>
              <a:t>Post FDR planning and work sharing</a:t>
            </a:r>
          </a:p>
          <a:p>
            <a:pPr lvl="1"/>
            <a:r>
              <a:rPr lang="en-US" sz="2000" dirty="0"/>
              <a:t>The activity on the PP1 continues at Frascati until the GM FDR.</a:t>
            </a:r>
          </a:p>
          <a:p>
            <a:pPr lvl="1"/>
            <a:r>
              <a:rPr lang="en-US" sz="2000" dirty="0"/>
              <a:t>After that the pre-production is partially taken over by Marseille for what concerns the OB manifolding and piping.</a:t>
            </a:r>
          </a:p>
          <a:p>
            <a:pPr lvl="1"/>
            <a:r>
              <a:rPr lang="en-US" sz="2000" dirty="0"/>
              <a:t>The PP1 mockup (actually in construction at Frascati) will be moved to CERN.</a:t>
            </a:r>
          </a:p>
          <a:p>
            <a:pPr lvl="1"/>
            <a:r>
              <a:rPr lang="en-US" sz="2000" dirty="0"/>
              <a:t>However, I would like to point out that we still do not have a solution for Post-FDR. Certainly, there will some </a:t>
            </a:r>
            <a:r>
              <a:rPr lang="en-US" sz="2000"/>
              <a:t>work still to </a:t>
            </a:r>
            <a:r>
              <a:rPr lang="en-US" sz="2000" dirty="0"/>
              <a:t>be done for what concerns the mock-up, the integration procedures and the production.</a:t>
            </a:r>
          </a:p>
          <a:p>
            <a:endParaRPr lang="en-US" sz="2000" dirty="0"/>
          </a:p>
          <a:p>
            <a:r>
              <a:rPr lang="en-US" sz="2000" dirty="0"/>
              <a:t>Time is passing but there are not progresses on the IST flange bonding. This is not part of PP1 but it is deeply related to the PP1 integration and testing</a:t>
            </a:r>
          </a:p>
          <a:p>
            <a:endParaRPr lang="en-US" sz="2000" dirty="0"/>
          </a:p>
          <a:p>
            <a:r>
              <a:rPr lang="en-US" sz="2000" dirty="0"/>
              <a:t>Humidity sensors  design at PP1 does not seem to be ready yet.</a:t>
            </a:r>
          </a:p>
          <a:p>
            <a:endParaRPr lang="en-US" sz="2000" dirty="0"/>
          </a:p>
          <a:p>
            <a:endParaRPr lang="en-US" sz="2000" dirty="0"/>
          </a:p>
        </p:txBody>
      </p:sp>
      <p:sp>
        <p:nvSpPr>
          <p:cNvPr id="4" name="Date Placeholder 3">
            <a:extLst>
              <a:ext uri="{FF2B5EF4-FFF2-40B4-BE49-F238E27FC236}">
                <a16:creationId xmlns:a16="http://schemas.microsoft.com/office/drawing/2014/main" id="{A5A57935-1867-3F89-20DF-8253766D1CFD}"/>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1AAD52D7-F865-3A4A-8395-A435C7D14C43}"/>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508AB1C8-3745-B22F-E2BE-BF41A7D59DD6}"/>
              </a:ext>
            </a:extLst>
          </p:cNvPr>
          <p:cNvSpPr>
            <a:spLocks noGrp="1"/>
          </p:cNvSpPr>
          <p:nvPr>
            <p:ph type="sldNum" sz="quarter" idx="12"/>
          </p:nvPr>
        </p:nvSpPr>
        <p:spPr/>
        <p:txBody>
          <a:bodyPr/>
          <a:lstStyle/>
          <a:p>
            <a:fld id="{B803A517-7325-449A-942F-622D6F9A41BF}" type="slidenum">
              <a:rPr lang="en-US" smtClean="0"/>
              <a:pPr/>
              <a:t>12</a:t>
            </a:fld>
            <a:endParaRPr lang="en-US"/>
          </a:p>
        </p:txBody>
      </p:sp>
    </p:spTree>
    <p:extLst>
      <p:ext uri="{BB962C8B-B14F-4D97-AF65-F5344CB8AC3E}">
        <p14:creationId xmlns:p14="http://schemas.microsoft.com/office/powerpoint/2010/main" val="655090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0A5A2-04D1-CB89-8BF5-8584DAEDC2D8}"/>
              </a:ext>
            </a:extLst>
          </p:cNvPr>
          <p:cNvSpPr>
            <a:spLocks noGrp="1"/>
          </p:cNvSpPr>
          <p:nvPr>
            <p:ph type="title"/>
          </p:nvPr>
        </p:nvSpPr>
        <p:spPr/>
        <p:txBody>
          <a:bodyPr/>
          <a:lstStyle/>
          <a:p>
            <a:r>
              <a:rPr lang="en-US" dirty="0"/>
              <a:t>General</a:t>
            </a:r>
          </a:p>
        </p:txBody>
      </p:sp>
      <p:sp>
        <p:nvSpPr>
          <p:cNvPr id="3" name="Content Placeholder 2">
            <a:extLst>
              <a:ext uri="{FF2B5EF4-FFF2-40B4-BE49-F238E27FC236}">
                <a16:creationId xmlns:a16="http://schemas.microsoft.com/office/drawing/2014/main" id="{9A30578B-030F-6FAC-32D1-FB04DC8C9CA5}"/>
              </a:ext>
            </a:extLst>
          </p:cNvPr>
          <p:cNvSpPr>
            <a:spLocks noGrp="1"/>
          </p:cNvSpPr>
          <p:nvPr>
            <p:ph idx="1"/>
          </p:nvPr>
        </p:nvSpPr>
        <p:spPr>
          <a:xfrm>
            <a:off x="344488" y="764704"/>
            <a:ext cx="9163050" cy="5688632"/>
          </a:xfrm>
        </p:spPr>
        <p:txBody>
          <a:bodyPr/>
          <a:lstStyle/>
          <a:p>
            <a:r>
              <a:rPr lang="en-US" sz="1800" dirty="0"/>
              <a:t>PP1 is a real beast. It is far from a generic Patch Panel concept.</a:t>
            </a:r>
          </a:p>
          <a:p>
            <a:r>
              <a:rPr lang="en-US" sz="1800" dirty="0"/>
              <a:t>As for records, the functionalities it has to provide are numerous ( hereafter following the integration sequence):</a:t>
            </a:r>
          </a:p>
          <a:p>
            <a:pPr lvl="1"/>
            <a:r>
              <a:rPr lang="en-US" sz="1800" dirty="0"/>
              <a:t>[1] Cooling</a:t>
            </a:r>
          </a:p>
          <a:p>
            <a:pPr lvl="2"/>
            <a:r>
              <a:rPr lang="en-US" sz="1800" dirty="0"/>
              <a:t>Manifolds the OB inlet and return cooling lines. It handles the L2 and L3 Barrel-Inclined section flow split and it routes the lines to the Flex lines</a:t>
            </a:r>
          </a:p>
          <a:p>
            <a:pPr lvl="2"/>
            <a:r>
              <a:rPr lang="en-US" sz="1800" dirty="0"/>
              <a:t>It routes the OEC lines to the flex lines</a:t>
            </a:r>
          </a:p>
          <a:p>
            <a:pPr lvl="2"/>
            <a:r>
              <a:rPr lang="en-US" sz="1800" dirty="0"/>
              <a:t>It hosts the OS Warm Noses, monitors pressure and T</a:t>
            </a:r>
          </a:p>
          <a:p>
            <a:pPr lvl="2"/>
            <a:r>
              <a:rPr lang="en-US" sz="1800" dirty="0"/>
              <a:t>It electrically decouples the cooling from the flex lines and it handles the transition between Ti and Stainless Steel piping</a:t>
            </a:r>
          </a:p>
          <a:p>
            <a:pPr lvl="2"/>
            <a:r>
              <a:rPr lang="en-US" sz="1800" dirty="0"/>
              <a:t>It clears the PST bore for the OS insertion and allows secure failure-proof welding between on the on-detector pipes</a:t>
            </a:r>
          </a:p>
          <a:p>
            <a:pPr lvl="2"/>
            <a:endParaRPr lang="en-US" sz="1800" dirty="0"/>
          </a:p>
          <a:p>
            <a:pPr lvl="1"/>
            <a:r>
              <a:rPr lang="en-US" sz="1800" dirty="0"/>
              <a:t>[2] Cabling</a:t>
            </a:r>
          </a:p>
          <a:p>
            <a:pPr lvl="2"/>
            <a:r>
              <a:rPr lang="en-US" sz="1800" dirty="0"/>
              <a:t>It allows to route and dress-up the data cables. Populate the DFT’s to the correct mapping to match the destination optoboards.</a:t>
            </a:r>
          </a:p>
          <a:p>
            <a:pPr lvl="2"/>
            <a:r>
              <a:rPr lang="en-US" sz="1800" dirty="0"/>
              <a:t>It routes the LV cables to the PP1 connectors and handles the take-up (mostly coming from the services trolley)</a:t>
            </a:r>
          </a:p>
        </p:txBody>
      </p:sp>
      <p:sp>
        <p:nvSpPr>
          <p:cNvPr id="4" name="Date Placeholder 3">
            <a:extLst>
              <a:ext uri="{FF2B5EF4-FFF2-40B4-BE49-F238E27FC236}">
                <a16:creationId xmlns:a16="http://schemas.microsoft.com/office/drawing/2014/main" id="{C55B7171-39DC-525C-4AF4-70D19DA90262}"/>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6C3C8BAD-59A8-B3D8-6330-DD67A6AF6404}"/>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6C5CCAAC-DCBF-5F93-EF96-F591F08212D1}"/>
              </a:ext>
            </a:extLst>
          </p:cNvPr>
          <p:cNvSpPr>
            <a:spLocks noGrp="1"/>
          </p:cNvSpPr>
          <p:nvPr>
            <p:ph type="sldNum" sz="quarter" idx="12"/>
          </p:nvPr>
        </p:nvSpPr>
        <p:spPr/>
        <p:txBody>
          <a:bodyPr/>
          <a:lstStyle/>
          <a:p>
            <a:fld id="{B803A517-7325-449A-942F-622D6F9A41BF}" type="slidenum">
              <a:rPr lang="en-US" smtClean="0"/>
              <a:pPr/>
              <a:t>2</a:t>
            </a:fld>
            <a:endParaRPr lang="en-US"/>
          </a:p>
        </p:txBody>
      </p:sp>
    </p:spTree>
    <p:extLst>
      <p:ext uri="{BB962C8B-B14F-4D97-AF65-F5344CB8AC3E}">
        <p14:creationId xmlns:p14="http://schemas.microsoft.com/office/powerpoint/2010/main" val="2277403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DF418-D336-5DE1-98FF-2376FCAA73EE}"/>
              </a:ext>
            </a:extLst>
          </p:cNvPr>
          <p:cNvSpPr>
            <a:spLocks noGrp="1"/>
          </p:cNvSpPr>
          <p:nvPr>
            <p:ph type="title"/>
          </p:nvPr>
        </p:nvSpPr>
        <p:spPr/>
        <p:txBody>
          <a:bodyPr/>
          <a:lstStyle/>
          <a:p>
            <a:r>
              <a:rPr lang="en-US" dirty="0"/>
              <a:t>General (</a:t>
            </a:r>
            <a:r>
              <a:rPr lang="en-US" dirty="0" err="1"/>
              <a:t>Cont.ed</a:t>
            </a:r>
            <a:r>
              <a:rPr lang="en-US" dirty="0"/>
              <a:t>)</a:t>
            </a:r>
          </a:p>
        </p:txBody>
      </p:sp>
      <p:sp>
        <p:nvSpPr>
          <p:cNvPr id="3" name="Content Placeholder 2">
            <a:extLst>
              <a:ext uri="{FF2B5EF4-FFF2-40B4-BE49-F238E27FC236}">
                <a16:creationId xmlns:a16="http://schemas.microsoft.com/office/drawing/2014/main" id="{46029941-8F06-856B-9D2F-BEFC5B5A5049}"/>
              </a:ext>
            </a:extLst>
          </p:cNvPr>
          <p:cNvSpPr>
            <a:spLocks noGrp="1"/>
          </p:cNvSpPr>
          <p:nvPr>
            <p:ph idx="1"/>
          </p:nvPr>
        </p:nvSpPr>
        <p:spPr>
          <a:xfrm>
            <a:off x="330200" y="764704"/>
            <a:ext cx="9163050" cy="5400600"/>
          </a:xfrm>
        </p:spPr>
        <p:txBody>
          <a:bodyPr/>
          <a:lstStyle/>
          <a:p>
            <a:pPr lvl="1"/>
            <a:r>
              <a:rPr lang="en-US" sz="2000" dirty="0"/>
              <a:t>[3] Detector volume tightness an its testing</a:t>
            </a:r>
          </a:p>
          <a:p>
            <a:pPr lvl="2"/>
            <a:r>
              <a:rPr lang="en-US" sz="2000" dirty="0"/>
              <a:t>There are several seals in PP1. Each one needs to be verified during the integration process since it would be impossible to track leak over hundreds of seals once everything has been dressed up. Here some of them:</a:t>
            </a:r>
          </a:p>
          <a:p>
            <a:pPr lvl="3"/>
            <a:r>
              <a:rPr lang="en-US" sz="2000" dirty="0"/>
              <a:t>Flex lines against the external PP1 cylindrical diameter. There the seal is both gas and electrical</a:t>
            </a:r>
          </a:p>
          <a:p>
            <a:pPr lvl="3"/>
            <a:r>
              <a:rPr lang="en-US" sz="2000" dirty="0"/>
              <a:t>DATA cables seals across the feedthrough</a:t>
            </a:r>
          </a:p>
          <a:p>
            <a:pPr lvl="3"/>
            <a:r>
              <a:rPr lang="en-US" sz="2000" dirty="0"/>
              <a:t>Connector tightness</a:t>
            </a:r>
          </a:p>
          <a:p>
            <a:pPr lvl="3"/>
            <a:endParaRPr lang="en-US" sz="2000" dirty="0"/>
          </a:p>
          <a:p>
            <a:pPr lvl="1"/>
            <a:r>
              <a:rPr lang="en-US" sz="2000" dirty="0"/>
              <a:t>[4] PP1 must ensure a temperature of its external surface above the Dew Point in the OSV (Outer Services Volume) </a:t>
            </a:r>
          </a:p>
          <a:p>
            <a:pPr lvl="2"/>
            <a:r>
              <a:rPr lang="en-US" sz="2000" dirty="0"/>
              <a:t>An heater systems is required as active insulation to prevent condensation. The DP in the OSV is guaranteed only @ -30℃ while the pipes inside PP1 can reach -55℃ in case of a major cooling failure. </a:t>
            </a:r>
          </a:p>
          <a:p>
            <a:pPr lvl="2"/>
            <a:endParaRPr lang="en-US" sz="2000" dirty="0"/>
          </a:p>
        </p:txBody>
      </p:sp>
      <p:sp>
        <p:nvSpPr>
          <p:cNvPr id="4" name="Date Placeholder 3">
            <a:extLst>
              <a:ext uri="{FF2B5EF4-FFF2-40B4-BE49-F238E27FC236}">
                <a16:creationId xmlns:a16="http://schemas.microsoft.com/office/drawing/2014/main" id="{163E0C5B-F011-B5F0-B3BB-1D3992E956A9}"/>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9C0560C4-AA4F-E90F-14CF-496889EA5172}"/>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A9FF4D02-B799-2D11-0E64-FCB89E0CA89B}"/>
              </a:ext>
            </a:extLst>
          </p:cNvPr>
          <p:cNvSpPr>
            <a:spLocks noGrp="1"/>
          </p:cNvSpPr>
          <p:nvPr>
            <p:ph type="sldNum" sz="quarter" idx="12"/>
          </p:nvPr>
        </p:nvSpPr>
        <p:spPr/>
        <p:txBody>
          <a:bodyPr/>
          <a:lstStyle/>
          <a:p>
            <a:fld id="{B803A517-7325-449A-942F-622D6F9A41BF}" type="slidenum">
              <a:rPr lang="en-US" smtClean="0"/>
              <a:pPr/>
              <a:t>3</a:t>
            </a:fld>
            <a:endParaRPr lang="en-US"/>
          </a:p>
        </p:txBody>
      </p:sp>
    </p:spTree>
    <p:extLst>
      <p:ext uri="{BB962C8B-B14F-4D97-AF65-F5344CB8AC3E}">
        <p14:creationId xmlns:p14="http://schemas.microsoft.com/office/powerpoint/2010/main" val="3372240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4111A6F-6887-8463-8685-EB573F9EDE30}"/>
              </a:ext>
            </a:extLst>
          </p:cNvPr>
          <p:cNvSpPr>
            <a:spLocks noGrp="1"/>
          </p:cNvSpPr>
          <p:nvPr>
            <p:ph type="title"/>
          </p:nvPr>
        </p:nvSpPr>
        <p:spPr>
          <a:xfrm>
            <a:off x="992560" y="2204864"/>
            <a:ext cx="8089900" cy="1152128"/>
          </a:xfrm>
        </p:spPr>
        <p:txBody>
          <a:bodyPr/>
          <a:lstStyle/>
          <a:p>
            <a:r>
              <a:rPr lang="en-US" dirty="0"/>
              <a:t>Let’s talk about the overall PP1 integration sequence</a:t>
            </a:r>
          </a:p>
        </p:txBody>
      </p:sp>
      <p:sp>
        <p:nvSpPr>
          <p:cNvPr id="4" name="Date Placeholder 3">
            <a:extLst>
              <a:ext uri="{FF2B5EF4-FFF2-40B4-BE49-F238E27FC236}">
                <a16:creationId xmlns:a16="http://schemas.microsoft.com/office/drawing/2014/main" id="{826AA42C-D38E-D587-9F4F-716FC2778C10}"/>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3819777A-F4A5-BBBB-808C-49E1F9F90A64}"/>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4357E398-10CC-CFA2-3D61-4B9A72DB80F0}"/>
              </a:ext>
            </a:extLst>
          </p:cNvPr>
          <p:cNvSpPr>
            <a:spLocks noGrp="1"/>
          </p:cNvSpPr>
          <p:nvPr>
            <p:ph type="sldNum" sz="quarter" idx="12"/>
          </p:nvPr>
        </p:nvSpPr>
        <p:spPr/>
        <p:txBody>
          <a:bodyPr/>
          <a:lstStyle/>
          <a:p>
            <a:fld id="{B803A517-7325-449A-942F-622D6F9A41BF}" type="slidenum">
              <a:rPr lang="en-US" smtClean="0"/>
              <a:pPr/>
              <a:t>4</a:t>
            </a:fld>
            <a:endParaRPr lang="en-US"/>
          </a:p>
        </p:txBody>
      </p:sp>
    </p:spTree>
    <p:extLst>
      <p:ext uri="{BB962C8B-B14F-4D97-AF65-F5344CB8AC3E}">
        <p14:creationId xmlns:p14="http://schemas.microsoft.com/office/powerpoint/2010/main" val="1871930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80BF368-3DD5-60A5-5714-55F0FCF57D3D}"/>
              </a:ext>
            </a:extLst>
          </p:cNvPr>
          <p:cNvSpPr>
            <a:spLocks noGrp="1"/>
          </p:cNvSpPr>
          <p:nvPr>
            <p:ph type="title"/>
          </p:nvPr>
        </p:nvSpPr>
        <p:spPr/>
        <p:txBody>
          <a:bodyPr/>
          <a:lstStyle/>
          <a:p>
            <a:r>
              <a:rPr lang="en-US" dirty="0"/>
              <a:t>In Pit Pre-Insertion activities</a:t>
            </a:r>
          </a:p>
        </p:txBody>
      </p:sp>
      <p:sp>
        <p:nvSpPr>
          <p:cNvPr id="7" name="Content Placeholder 6">
            <a:extLst>
              <a:ext uri="{FF2B5EF4-FFF2-40B4-BE49-F238E27FC236}">
                <a16:creationId xmlns:a16="http://schemas.microsoft.com/office/drawing/2014/main" id="{56FBD6B6-E64C-A9EC-9BCF-EB801B929889}"/>
              </a:ext>
            </a:extLst>
          </p:cNvPr>
          <p:cNvSpPr>
            <a:spLocks noGrp="1"/>
          </p:cNvSpPr>
          <p:nvPr>
            <p:ph idx="1"/>
          </p:nvPr>
        </p:nvSpPr>
        <p:spPr>
          <a:xfrm>
            <a:off x="330200" y="914400"/>
            <a:ext cx="9163050" cy="5466928"/>
          </a:xfrm>
        </p:spPr>
        <p:txBody>
          <a:bodyPr/>
          <a:lstStyle/>
          <a:p>
            <a:r>
              <a:rPr lang="en-US" sz="2000" dirty="0"/>
              <a:t>At the time of the full ITK lowering in the pit, the Type-II services will be already installed and commissioned.</a:t>
            </a:r>
          </a:p>
          <a:p>
            <a:r>
              <a:rPr lang="en-US" sz="2000" dirty="0"/>
              <a:t>In particular, the flex lines comes in first and they will be pulled from PP1 outward.</a:t>
            </a:r>
          </a:p>
          <a:p>
            <a:pPr marL="914400" lvl="1" indent="-457200">
              <a:buFont typeface="+mj-lt"/>
              <a:buAutoNum type="alphaLcParenR"/>
            </a:pPr>
            <a:r>
              <a:rPr lang="en-US" sz="2000" dirty="0"/>
              <a:t>The correct starting position is provided by a </a:t>
            </a:r>
          </a:p>
          <a:p>
            <a:pPr marL="457200" lvl="1" indent="0">
              <a:buNone/>
            </a:pPr>
            <a:r>
              <a:rPr lang="en-US" sz="2000" dirty="0"/>
              <a:t>	mockup on the cryostat flange that provides </a:t>
            </a:r>
          </a:p>
          <a:p>
            <a:pPr marL="457200" lvl="1" indent="0">
              <a:buNone/>
            </a:pPr>
            <a:r>
              <a:rPr lang="en-US" sz="2000" dirty="0"/>
              <a:t>	the correct radial and clocking position to the </a:t>
            </a:r>
          </a:p>
          <a:p>
            <a:pPr marL="457200" lvl="1" indent="0">
              <a:buNone/>
            </a:pPr>
            <a:r>
              <a:rPr lang="en-US" sz="2000" dirty="0"/>
              <a:t>	flex lines.</a:t>
            </a:r>
          </a:p>
          <a:p>
            <a:pPr marL="914400" lvl="1" indent="-457200">
              <a:buFont typeface="+mj-lt"/>
              <a:buAutoNum type="alphaLcParenR"/>
            </a:pPr>
            <a:endParaRPr lang="en-US" sz="2000" dirty="0"/>
          </a:p>
          <a:p>
            <a:pPr marL="457200" lvl="1" indent="0">
              <a:buNone/>
            </a:pPr>
            <a:endParaRPr lang="en-US" sz="2000" dirty="0"/>
          </a:p>
          <a:p>
            <a:pPr marL="914400" lvl="1" indent="-457200">
              <a:buFont typeface="+mj-lt"/>
              <a:buAutoNum type="alphaLcParenR"/>
            </a:pPr>
            <a:r>
              <a:rPr lang="en-US" sz="2000" dirty="0"/>
              <a:t>Type-II cables will follow. In the same way, the mockup provides the starting point @ low radii.</a:t>
            </a:r>
          </a:p>
          <a:p>
            <a:pPr marL="914400" lvl="1" indent="-457200">
              <a:buFont typeface="+mj-lt"/>
              <a:buAutoNum type="alphaLcParenR"/>
            </a:pPr>
            <a:r>
              <a:rPr lang="en-US" sz="2000" dirty="0"/>
              <a:t>Finally, all the services are folded back and the PP1 mockup removed to clear up the cryostat bore.</a:t>
            </a:r>
          </a:p>
          <a:p>
            <a:pPr marL="514350" indent="-457200"/>
            <a:r>
              <a:rPr lang="en-US" sz="2000" i="1" u="sng" dirty="0"/>
              <a:t>All the services are expected to be pulled so that the starting point at PP1 matches the connectors and flanges in the detector what finally installed.</a:t>
            </a:r>
          </a:p>
        </p:txBody>
      </p:sp>
      <p:sp>
        <p:nvSpPr>
          <p:cNvPr id="3" name="Date Placeholder 2">
            <a:extLst>
              <a:ext uri="{FF2B5EF4-FFF2-40B4-BE49-F238E27FC236}">
                <a16:creationId xmlns:a16="http://schemas.microsoft.com/office/drawing/2014/main" id="{60DE04A3-7D99-6F1E-3BAB-83182E02B7C9}"/>
              </a:ext>
            </a:extLst>
          </p:cNvPr>
          <p:cNvSpPr>
            <a:spLocks noGrp="1"/>
          </p:cNvSpPr>
          <p:nvPr>
            <p:ph type="dt" sz="half" idx="10"/>
          </p:nvPr>
        </p:nvSpPr>
        <p:spPr/>
        <p:txBody>
          <a:bodyPr/>
          <a:lstStyle/>
          <a:p>
            <a:r>
              <a:rPr lang="en-US"/>
              <a:t>D. Giugni</a:t>
            </a:r>
            <a:endParaRPr lang="en-US" dirty="0"/>
          </a:p>
        </p:txBody>
      </p:sp>
      <p:sp>
        <p:nvSpPr>
          <p:cNvPr id="4" name="Footer Placeholder 3">
            <a:extLst>
              <a:ext uri="{FF2B5EF4-FFF2-40B4-BE49-F238E27FC236}">
                <a16:creationId xmlns:a16="http://schemas.microsoft.com/office/drawing/2014/main" id="{22C88CD3-50ED-FA09-1524-FF4E1E4A4CD6}"/>
              </a:ext>
            </a:extLst>
          </p:cNvPr>
          <p:cNvSpPr>
            <a:spLocks noGrp="1"/>
          </p:cNvSpPr>
          <p:nvPr>
            <p:ph type="ftr" sz="quarter" idx="11"/>
          </p:nvPr>
        </p:nvSpPr>
        <p:spPr/>
        <p:txBody>
          <a:bodyPr/>
          <a:lstStyle/>
          <a:p>
            <a:r>
              <a:rPr lang="en-GB"/>
              <a:t>OEC WorkShop –Frascati- 01-02-2024</a:t>
            </a:r>
            <a:endParaRPr lang="en-US" dirty="0"/>
          </a:p>
        </p:txBody>
      </p:sp>
      <p:sp>
        <p:nvSpPr>
          <p:cNvPr id="5" name="Slide Number Placeholder 4">
            <a:extLst>
              <a:ext uri="{FF2B5EF4-FFF2-40B4-BE49-F238E27FC236}">
                <a16:creationId xmlns:a16="http://schemas.microsoft.com/office/drawing/2014/main" id="{7B0934E3-D04F-9FFE-D7A2-787E08B94FE0}"/>
              </a:ext>
            </a:extLst>
          </p:cNvPr>
          <p:cNvSpPr>
            <a:spLocks noGrp="1"/>
          </p:cNvSpPr>
          <p:nvPr>
            <p:ph type="sldNum" sz="quarter" idx="12"/>
          </p:nvPr>
        </p:nvSpPr>
        <p:spPr/>
        <p:txBody>
          <a:bodyPr/>
          <a:lstStyle/>
          <a:p>
            <a:fld id="{3D6384A3-8869-4243-85F6-5E046475E49F}" type="slidenum">
              <a:rPr lang="en-US" smtClean="0"/>
              <a:pPr/>
              <a:t>5</a:t>
            </a:fld>
            <a:endParaRPr lang="en-US"/>
          </a:p>
        </p:txBody>
      </p:sp>
      <p:grpSp>
        <p:nvGrpSpPr>
          <p:cNvPr id="9" name="Group 8">
            <a:extLst>
              <a:ext uri="{FF2B5EF4-FFF2-40B4-BE49-F238E27FC236}">
                <a16:creationId xmlns:a16="http://schemas.microsoft.com/office/drawing/2014/main" id="{4E14B754-E693-C87F-E4E5-C0A4D87EF5A8}"/>
              </a:ext>
            </a:extLst>
          </p:cNvPr>
          <p:cNvGrpSpPr/>
          <p:nvPr/>
        </p:nvGrpSpPr>
        <p:grpSpPr>
          <a:xfrm>
            <a:off x="6537176" y="2060848"/>
            <a:ext cx="2621091" cy="2016224"/>
            <a:chOff x="7113240" y="2060848"/>
            <a:chExt cx="2621091" cy="2016224"/>
          </a:xfrm>
        </p:grpSpPr>
        <p:pic>
          <p:nvPicPr>
            <p:cNvPr id="2" name="Immagine 3">
              <a:extLst>
                <a:ext uri="{FF2B5EF4-FFF2-40B4-BE49-F238E27FC236}">
                  <a16:creationId xmlns:a16="http://schemas.microsoft.com/office/drawing/2014/main" id="{ADD1D1B6-C6FA-4CAF-1155-67914B43856B}"/>
                </a:ext>
              </a:extLst>
            </p:cNvPr>
            <p:cNvPicPr>
              <a:picLocks noChangeAspect="1"/>
            </p:cNvPicPr>
            <p:nvPr/>
          </p:nvPicPr>
          <p:blipFill rotWithShape="1">
            <a:blip r:embed="rId2"/>
            <a:srcRect r="47327" b="48311"/>
            <a:stretch/>
          </p:blipFill>
          <p:spPr>
            <a:xfrm>
              <a:off x="7113240" y="2060848"/>
              <a:ext cx="2621091" cy="2016224"/>
            </a:xfrm>
            <a:prstGeom prst="rect">
              <a:avLst/>
            </a:prstGeom>
          </p:spPr>
        </p:pic>
        <p:sp>
          <p:nvSpPr>
            <p:cNvPr id="8" name="Oval 7">
              <a:extLst>
                <a:ext uri="{FF2B5EF4-FFF2-40B4-BE49-F238E27FC236}">
                  <a16:creationId xmlns:a16="http://schemas.microsoft.com/office/drawing/2014/main" id="{42DC04D4-051D-1A63-67E5-637561A2A334}"/>
                </a:ext>
              </a:extLst>
            </p:cNvPr>
            <p:cNvSpPr/>
            <p:nvPr/>
          </p:nvSpPr>
          <p:spPr>
            <a:xfrm rot="19358961">
              <a:off x="8123972" y="2651000"/>
              <a:ext cx="1008112" cy="550819"/>
            </a:xfrm>
            <a:prstGeom prst="ellipse">
              <a:avLst/>
            </a:prstGeom>
            <a:noFill/>
            <a:ln w="28575">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spTree>
    <p:extLst>
      <p:ext uri="{BB962C8B-B14F-4D97-AF65-F5344CB8AC3E}">
        <p14:creationId xmlns:p14="http://schemas.microsoft.com/office/powerpoint/2010/main" val="2151858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08DD5-E900-E197-A51E-B21228FD3073}"/>
              </a:ext>
            </a:extLst>
          </p:cNvPr>
          <p:cNvSpPr>
            <a:spLocks noGrp="1"/>
          </p:cNvSpPr>
          <p:nvPr>
            <p:ph type="title"/>
          </p:nvPr>
        </p:nvSpPr>
        <p:spPr>
          <a:xfrm>
            <a:off x="825500" y="0"/>
            <a:ext cx="8089900" cy="1124744"/>
          </a:xfrm>
        </p:spPr>
        <p:txBody>
          <a:bodyPr/>
          <a:lstStyle/>
          <a:p>
            <a:r>
              <a:rPr lang="en-US" sz="4000" dirty="0"/>
              <a:t>[1] From stretch to Cooling pipe integration</a:t>
            </a:r>
            <a:endParaRPr lang="en-US" dirty="0"/>
          </a:p>
        </p:txBody>
      </p:sp>
      <p:sp>
        <p:nvSpPr>
          <p:cNvPr id="3" name="Content Placeholder 2">
            <a:extLst>
              <a:ext uri="{FF2B5EF4-FFF2-40B4-BE49-F238E27FC236}">
                <a16:creationId xmlns:a16="http://schemas.microsoft.com/office/drawing/2014/main" id="{0AB41420-08E5-E852-0E75-8D94C374866B}"/>
              </a:ext>
            </a:extLst>
          </p:cNvPr>
          <p:cNvSpPr>
            <a:spLocks noGrp="1"/>
          </p:cNvSpPr>
          <p:nvPr>
            <p:ph idx="1"/>
          </p:nvPr>
        </p:nvSpPr>
        <p:spPr>
          <a:xfrm>
            <a:off x="330200" y="1268760"/>
            <a:ext cx="9591352" cy="3240360"/>
          </a:xfrm>
        </p:spPr>
        <p:txBody>
          <a:bodyPr/>
          <a:lstStyle/>
          <a:p>
            <a:r>
              <a:rPr lang="en-US" sz="1800" dirty="0"/>
              <a:t>In SR1 we will be facing an empty ITK flange showing the PST bore and an interface for the external part of the PP1 Faraday cage</a:t>
            </a:r>
          </a:p>
          <a:p>
            <a:r>
              <a:rPr lang="en-US" sz="1800" dirty="0"/>
              <a:t>First step is to add to the surface the anchoring plates for the Pixel services. These are four composite multipurpose anchoring interfaces that can support the piping and the cables weight</a:t>
            </a:r>
          </a:p>
        </p:txBody>
      </p:sp>
      <p:sp>
        <p:nvSpPr>
          <p:cNvPr id="4" name="Date Placeholder 3">
            <a:extLst>
              <a:ext uri="{FF2B5EF4-FFF2-40B4-BE49-F238E27FC236}">
                <a16:creationId xmlns:a16="http://schemas.microsoft.com/office/drawing/2014/main" id="{2B10E0F7-8E05-809A-00F0-C0EEEE78EA52}"/>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72BBE937-5D8E-2C06-5B81-BDFBC2C5B938}"/>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FB6B8984-076B-7C2E-4DC5-2615C89DB566}"/>
              </a:ext>
            </a:extLst>
          </p:cNvPr>
          <p:cNvSpPr>
            <a:spLocks noGrp="1"/>
          </p:cNvSpPr>
          <p:nvPr>
            <p:ph type="sldNum" sz="quarter" idx="12"/>
          </p:nvPr>
        </p:nvSpPr>
        <p:spPr/>
        <p:txBody>
          <a:bodyPr/>
          <a:lstStyle/>
          <a:p>
            <a:fld id="{B803A517-7325-449A-942F-622D6F9A41BF}" type="slidenum">
              <a:rPr lang="en-US" smtClean="0"/>
              <a:pPr/>
              <a:t>6</a:t>
            </a:fld>
            <a:endParaRPr lang="en-US"/>
          </a:p>
        </p:txBody>
      </p:sp>
      <p:pic>
        <p:nvPicPr>
          <p:cNvPr id="9" name="Immagine 3">
            <a:extLst>
              <a:ext uri="{FF2B5EF4-FFF2-40B4-BE49-F238E27FC236}">
                <a16:creationId xmlns:a16="http://schemas.microsoft.com/office/drawing/2014/main" id="{DB5FBDAE-A04C-0EBC-BE0E-0B2B45F6692E}"/>
              </a:ext>
            </a:extLst>
          </p:cNvPr>
          <p:cNvPicPr>
            <a:picLocks noChangeAspect="1"/>
          </p:cNvPicPr>
          <p:nvPr/>
        </p:nvPicPr>
        <p:blipFill>
          <a:blip r:embed="rId2"/>
          <a:stretch>
            <a:fillRect/>
          </a:stretch>
        </p:blipFill>
        <p:spPr>
          <a:xfrm>
            <a:off x="6249144" y="2564904"/>
            <a:ext cx="3554391" cy="2786194"/>
          </a:xfrm>
          <a:prstGeom prst="rect">
            <a:avLst/>
          </a:prstGeom>
        </p:spPr>
      </p:pic>
      <p:sp>
        <p:nvSpPr>
          <p:cNvPr id="10" name="Content Placeholder 2">
            <a:extLst>
              <a:ext uri="{FF2B5EF4-FFF2-40B4-BE49-F238E27FC236}">
                <a16:creationId xmlns:a16="http://schemas.microsoft.com/office/drawing/2014/main" id="{3D8F8809-9707-1116-9981-E9AB3C1D5EA1}"/>
              </a:ext>
            </a:extLst>
          </p:cNvPr>
          <p:cNvSpPr txBox="1">
            <a:spLocks/>
          </p:cNvSpPr>
          <p:nvPr/>
        </p:nvSpPr>
        <p:spPr bwMode="auto">
          <a:xfrm>
            <a:off x="347695" y="2564904"/>
            <a:ext cx="5783432" cy="32403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US" sz="1800" kern="0" dirty="0"/>
              <a:t>Then, in sequence the following assembly come in:</a:t>
            </a:r>
          </a:p>
          <a:p>
            <a:pPr lvl="1"/>
            <a:r>
              <a:rPr lang="en-US" sz="1800" kern="0" dirty="0"/>
              <a:t>PP1 Outer Wall</a:t>
            </a:r>
          </a:p>
          <a:p>
            <a:pPr lvl="1"/>
            <a:r>
              <a:rPr lang="en-US" sz="1800" kern="0" dirty="0"/>
              <a:t>OS cooling piping including the Warm Nose Heat exchangers</a:t>
            </a:r>
          </a:p>
          <a:p>
            <a:pPr lvl="1"/>
            <a:r>
              <a:rPr lang="en-US" sz="1800" kern="0" dirty="0"/>
              <a:t>Warm Nose services penetration (at flex line ports)</a:t>
            </a:r>
          </a:p>
          <a:p>
            <a:pPr lvl="1"/>
            <a:r>
              <a:rPr lang="en-US" sz="1800" kern="0" dirty="0"/>
              <a:t>Pressure sensing lines routing</a:t>
            </a:r>
          </a:p>
          <a:p>
            <a:pPr lvl="1"/>
            <a:r>
              <a:rPr lang="en-US" sz="1800" kern="0" dirty="0"/>
              <a:t>Warm Noses sensors for CO2 Control </a:t>
            </a:r>
          </a:p>
          <a:p>
            <a:r>
              <a:rPr lang="en-US" sz="1800" kern="0" dirty="0"/>
              <a:t>After the piping is installed and tested, the detector can be inserted with the electrical services temporarily arranged in the services trolley. Next steps are:</a:t>
            </a:r>
          </a:p>
          <a:p>
            <a:pPr lvl="1"/>
            <a:endParaRPr lang="en-US" sz="1800" kern="0" dirty="0"/>
          </a:p>
        </p:txBody>
      </p:sp>
      <p:sp>
        <p:nvSpPr>
          <p:cNvPr id="11" name="Content Placeholder 2">
            <a:extLst>
              <a:ext uri="{FF2B5EF4-FFF2-40B4-BE49-F238E27FC236}">
                <a16:creationId xmlns:a16="http://schemas.microsoft.com/office/drawing/2014/main" id="{4779A4FC-D75C-9CC4-D1CB-81CCFC7984E6}"/>
              </a:ext>
            </a:extLst>
          </p:cNvPr>
          <p:cNvSpPr txBox="1">
            <a:spLocks/>
          </p:cNvSpPr>
          <p:nvPr/>
        </p:nvSpPr>
        <p:spPr bwMode="auto">
          <a:xfrm>
            <a:off x="424167" y="5733256"/>
            <a:ext cx="9379367" cy="9139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1"/>
            <a:r>
              <a:rPr lang="en-US" sz="1800" kern="0" dirty="0"/>
              <a:t>OB pipes welding and testing –leak/pressure/leak test-</a:t>
            </a:r>
          </a:p>
          <a:p>
            <a:pPr lvl="1"/>
            <a:r>
              <a:rPr lang="en-US" sz="1800" kern="0" dirty="0"/>
              <a:t>OEC pipes welding to the WN (leak/pressure/leak test)</a:t>
            </a:r>
            <a:br>
              <a:rPr lang="en-US" sz="1800" kern="0" dirty="0"/>
            </a:br>
            <a:endParaRPr lang="en-US" sz="1800" kern="0" dirty="0"/>
          </a:p>
          <a:p>
            <a:pPr lvl="1"/>
            <a:endParaRPr lang="en-US" sz="1800" kern="0" dirty="0"/>
          </a:p>
        </p:txBody>
      </p:sp>
    </p:spTree>
    <p:extLst>
      <p:ext uri="{BB962C8B-B14F-4D97-AF65-F5344CB8AC3E}">
        <p14:creationId xmlns:p14="http://schemas.microsoft.com/office/powerpoint/2010/main" val="2216843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82D66-CE86-9109-7879-8CABEE6CD729}"/>
              </a:ext>
            </a:extLst>
          </p:cNvPr>
          <p:cNvSpPr>
            <a:spLocks noGrp="1"/>
          </p:cNvSpPr>
          <p:nvPr>
            <p:ph type="title"/>
          </p:nvPr>
        </p:nvSpPr>
        <p:spPr/>
        <p:txBody>
          <a:bodyPr/>
          <a:lstStyle/>
          <a:p>
            <a:r>
              <a:rPr lang="en-US" dirty="0"/>
              <a:t>[2] Cables dressing</a:t>
            </a:r>
          </a:p>
        </p:txBody>
      </p:sp>
      <p:sp>
        <p:nvSpPr>
          <p:cNvPr id="3" name="Content Placeholder 2">
            <a:extLst>
              <a:ext uri="{FF2B5EF4-FFF2-40B4-BE49-F238E27FC236}">
                <a16:creationId xmlns:a16="http://schemas.microsoft.com/office/drawing/2014/main" id="{CDA309C8-A833-0CCD-823B-F06DFD26CEA6}"/>
              </a:ext>
            </a:extLst>
          </p:cNvPr>
          <p:cNvSpPr>
            <a:spLocks noGrp="1"/>
          </p:cNvSpPr>
          <p:nvPr>
            <p:ph idx="1"/>
          </p:nvPr>
        </p:nvSpPr>
        <p:spPr>
          <a:xfrm>
            <a:off x="330200" y="836712"/>
            <a:ext cx="9163050" cy="5716488"/>
          </a:xfrm>
        </p:spPr>
        <p:txBody>
          <a:bodyPr/>
          <a:lstStyle/>
          <a:p>
            <a:r>
              <a:rPr lang="en-US" sz="2000" dirty="0"/>
              <a:t>The cable dressing is presented in detail in the next talks. However, hereafter a brief overall description of the approach:</a:t>
            </a:r>
          </a:p>
          <a:p>
            <a:pPr lvl="1"/>
            <a:r>
              <a:rPr lang="en-US" sz="2000" dirty="0"/>
              <a:t>DATA links are populated in the DFT’s. Here it is essential to meet the proper mapping and the length left to the termination board. Exact lengths have not been defined yet. However, we are in the process to get there specifying the nominal lengths and the safety factor to apply to it.</a:t>
            </a:r>
          </a:p>
          <a:p>
            <a:pPr lvl="1"/>
            <a:r>
              <a:rPr lang="en-US" sz="2000" dirty="0"/>
              <a:t>Tests and verification are on the DFT mapping and to the protruding DATA cable lengths.</a:t>
            </a:r>
          </a:p>
          <a:p>
            <a:pPr lvl="1"/>
            <a:r>
              <a:rPr lang="en-US" sz="2000" dirty="0"/>
              <a:t> Next step is the DATA link sealing. We have not decided yet whether to seal them right away or wait until the LV lines are dressed up. I would say it is still an option.</a:t>
            </a:r>
          </a:p>
          <a:p>
            <a:pPr lvl="2"/>
            <a:r>
              <a:rPr lang="en-US" sz="2000" dirty="0"/>
              <a:t>Sealing operation has one backup in case the first attempt fails or it is insufficient thigh (see Filippo’s talk). The DFT has, in fact, a second chamber for a backup adhesive casting.</a:t>
            </a:r>
          </a:p>
          <a:p>
            <a:pPr lvl="2"/>
            <a:r>
              <a:rPr lang="en-US" sz="2000" dirty="0"/>
              <a:t>Testing the DST tightness is now a fundamental step. Plan is to embed the external part pf the DATA links into a sealed box. The box is flushed with air while the flow is measured. </a:t>
            </a:r>
            <a:r>
              <a:rPr lang="en-US" sz="2000" i="1" u="sng" dirty="0"/>
              <a:t>The </a:t>
            </a:r>
            <a:r>
              <a:rPr lang="en-US" sz="2000" i="1" u="sng" dirty="0">
                <a:latin typeface="Symbol" panose="05050102010706020507" pitchFamily="18" charset="2"/>
              </a:rPr>
              <a:t>D</a:t>
            </a:r>
            <a:r>
              <a:rPr lang="en-US" sz="2000" i="1" u="sng" dirty="0"/>
              <a:t>P build up vs. flow gives the leak rate.</a:t>
            </a:r>
          </a:p>
        </p:txBody>
      </p:sp>
      <p:sp>
        <p:nvSpPr>
          <p:cNvPr id="4" name="Date Placeholder 3">
            <a:extLst>
              <a:ext uri="{FF2B5EF4-FFF2-40B4-BE49-F238E27FC236}">
                <a16:creationId xmlns:a16="http://schemas.microsoft.com/office/drawing/2014/main" id="{BF270E3C-1C63-49B4-173D-92FD8590CD89}"/>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459927A3-8D09-8919-6B97-6BD180B319C6}"/>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4D64D2E4-647C-4BD4-C34A-0C40CA0AE588}"/>
              </a:ext>
            </a:extLst>
          </p:cNvPr>
          <p:cNvSpPr>
            <a:spLocks noGrp="1"/>
          </p:cNvSpPr>
          <p:nvPr>
            <p:ph type="sldNum" sz="quarter" idx="12"/>
          </p:nvPr>
        </p:nvSpPr>
        <p:spPr/>
        <p:txBody>
          <a:bodyPr/>
          <a:lstStyle/>
          <a:p>
            <a:fld id="{B803A517-7325-449A-942F-622D6F9A41BF}" type="slidenum">
              <a:rPr lang="en-US" smtClean="0"/>
              <a:pPr/>
              <a:t>7</a:t>
            </a:fld>
            <a:endParaRPr lang="en-US"/>
          </a:p>
        </p:txBody>
      </p:sp>
    </p:spTree>
    <p:extLst>
      <p:ext uri="{BB962C8B-B14F-4D97-AF65-F5344CB8AC3E}">
        <p14:creationId xmlns:p14="http://schemas.microsoft.com/office/powerpoint/2010/main" val="3831056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82D66-CE86-9109-7879-8CABEE6CD729}"/>
              </a:ext>
            </a:extLst>
          </p:cNvPr>
          <p:cNvSpPr>
            <a:spLocks noGrp="1"/>
          </p:cNvSpPr>
          <p:nvPr>
            <p:ph type="title"/>
          </p:nvPr>
        </p:nvSpPr>
        <p:spPr/>
        <p:txBody>
          <a:bodyPr/>
          <a:lstStyle/>
          <a:p>
            <a:r>
              <a:rPr lang="en-US" dirty="0"/>
              <a:t>[2] Cables dressing (</a:t>
            </a:r>
            <a:r>
              <a:rPr lang="en-US" dirty="0" err="1"/>
              <a:t>cont.ed</a:t>
            </a:r>
            <a:r>
              <a:rPr lang="en-US" dirty="0"/>
              <a:t>)</a:t>
            </a:r>
          </a:p>
        </p:txBody>
      </p:sp>
      <p:sp>
        <p:nvSpPr>
          <p:cNvPr id="3" name="Content Placeholder 2">
            <a:extLst>
              <a:ext uri="{FF2B5EF4-FFF2-40B4-BE49-F238E27FC236}">
                <a16:creationId xmlns:a16="http://schemas.microsoft.com/office/drawing/2014/main" id="{CDA309C8-A833-0CCD-823B-F06DFD26CEA6}"/>
              </a:ext>
            </a:extLst>
          </p:cNvPr>
          <p:cNvSpPr>
            <a:spLocks noGrp="1"/>
          </p:cNvSpPr>
          <p:nvPr>
            <p:ph idx="1"/>
          </p:nvPr>
        </p:nvSpPr>
        <p:spPr>
          <a:xfrm>
            <a:off x="330200" y="914400"/>
            <a:ext cx="9163050" cy="3269602"/>
          </a:xfrm>
        </p:spPr>
        <p:txBody>
          <a:bodyPr/>
          <a:lstStyle/>
          <a:p>
            <a:r>
              <a:rPr lang="en-US" sz="1800" dirty="0"/>
              <a:t>After the DATA links are routed and DFT’s potentially sealed, the LV lines can be dressed up and the PP1 panels can be populated with the connectors.</a:t>
            </a:r>
          </a:p>
          <a:p>
            <a:pPr lvl="1"/>
            <a:r>
              <a:rPr lang="en-US" sz="1600" dirty="0"/>
              <a:t>The step require unfolding the cables from the services trolley and store them temporarily at higher radii.</a:t>
            </a:r>
          </a:p>
          <a:p>
            <a:pPr lvl="1"/>
            <a:r>
              <a:rPr lang="en-US" sz="1600" dirty="0"/>
              <a:t>This allows to install the front PP1 frame</a:t>
            </a:r>
          </a:p>
          <a:p>
            <a:r>
              <a:rPr lang="en-US" sz="1800" dirty="0"/>
              <a:t>The connectors can now populate on the octant panels in one go postponing the electrical testing later.</a:t>
            </a:r>
          </a:p>
          <a:p>
            <a:pPr lvl="1"/>
            <a:r>
              <a:rPr lang="en-US" sz="1600" dirty="0"/>
              <a:t>However, the OS PP1 gas volume is still uncomplete at this point since the PP1 cone interface is still missing.</a:t>
            </a:r>
          </a:p>
          <a:p>
            <a:pPr lvl="1"/>
            <a:r>
              <a:rPr lang="en-US" sz="1800" dirty="0"/>
              <a:t>Needs first to bond the IST end-flange and then install the PP1 cone.</a:t>
            </a:r>
          </a:p>
          <a:p>
            <a:r>
              <a:rPr lang="en-US" sz="1800" dirty="0"/>
              <a:t>Electrical tests can start over two closing off two connector panels at the time</a:t>
            </a:r>
          </a:p>
        </p:txBody>
      </p:sp>
      <p:sp>
        <p:nvSpPr>
          <p:cNvPr id="6" name="Slide Number Placeholder 5">
            <a:extLst>
              <a:ext uri="{FF2B5EF4-FFF2-40B4-BE49-F238E27FC236}">
                <a16:creationId xmlns:a16="http://schemas.microsoft.com/office/drawing/2014/main" id="{4D64D2E4-647C-4BD4-C34A-0C40CA0AE588}"/>
              </a:ext>
            </a:extLst>
          </p:cNvPr>
          <p:cNvSpPr>
            <a:spLocks noGrp="1"/>
          </p:cNvSpPr>
          <p:nvPr>
            <p:ph type="sldNum" sz="quarter" idx="12"/>
          </p:nvPr>
        </p:nvSpPr>
        <p:spPr/>
        <p:txBody>
          <a:bodyPr/>
          <a:lstStyle/>
          <a:p>
            <a:fld id="{B803A517-7325-449A-942F-622D6F9A41BF}" type="slidenum">
              <a:rPr lang="en-US" smtClean="0"/>
              <a:pPr/>
              <a:t>8</a:t>
            </a:fld>
            <a:endParaRPr lang="en-US" dirty="0"/>
          </a:p>
        </p:txBody>
      </p:sp>
      <p:cxnSp>
        <p:nvCxnSpPr>
          <p:cNvPr id="9" name="Straight Connector 8">
            <a:extLst>
              <a:ext uri="{FF2B5EF4-FFF2-40B4-BE49-F238E27FC236}">
                <a16:creationId xmlns:a16="http://schemas.microsoft.com/office/drawing/2014/main" id="{C5CA3F1D-BF62-CFEE-918A-C6B403F8218C}"/>
              </a:ext>
            </a:extLst>
          </p:cNvPr>
          <p:cNvCxnSpPr>
            <a:cxnSpLocks/>
          </p:cNvCxnSpPr>
          <p:nvPr/>
        </p:nvCxnSpPr>
        <p:spPr>
          <a:xfrm>
            <a:off x="7554382" y="4221088"/>
            <a:ext cx="0" cy="613150"/>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CA508D3-DFE2-1945-C6A1-F7D62D94AD71}"/>
              </a:ext>
            </a:extLst>
          </p:cNvPr>
          <p:cNvCxnSpPr>
            <a:cxnSpLocks/>
          </p:cNvCxnSpPr>
          <p:nvPr/>
        </p:nvCxnSpPr>
        <p:spPr>
          <a:xfrm>
            <a:off x="7545288" y="6453336"/>
            <a:ext cx="9094" cy="404664"/>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73A4F570-55CF-9BCA-86EC-754C3DDC5F37}"/>
              </a:ext>
            </a:extLst>
          </p:cNvPr>
          <p:cNvGrpSpPr/>
          <p:nvPr/>
        </p:nvGrpSpPr>
        <p:grpSpPr>
          <a:xfrm rot="5400000">
            <a:off x="8256802" y="5410301"/>
            <a:ext cx="288030" cy="1584176"/>
            <a:chOff x="6033121" y="4725144"/>
            <a:chExt cx="288030" cy="1584176"/>
          </a:xfrm>
        </p:grpSpPr>
        <p:cxnSp>
          <p:nvCxnSpPr>
            <p:cNvPr id="8" name="Straight Connector 7">
              <a:extLst>
                <a:ext uri="{FF2B5EF4-FFF2-40B4-BE49-F238E27FC236}">
                  <a16:creationId xmlns:a16="http://schemas.microsoft.com/office/drawing/2014/main" id="{B7B31A8D-B388-D237-1C64-B79FB9C97F13}"/>
                </a:ext>
              </a:extLst>
            </p:cNvPr>
            <p:cNvCxnSpPr>
              <a:cxnSpLocks/>
            </p:cNvCxnSpPr>
            <p:nvPr/>
          </p:nvCxnSpPr>
          <p:spPr>
            <a:xfrm>
              <a:off x="6177136" y="4725144"/>
              <a:ext cx="0" cy="1584176"/>
            </a:xfrm>
            <a:prstGeom prst="line">
              <a:avLst/>
            </a:prstGeom>
            <a:ln w="50800">
              <a:solidFill>
                <a:srgbClr val="FF0000"/>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AD5717B1-6C43-4926-9535-6E12D3FC2387}"/>
                </a:ext>
              </a:extLst>
            </p:cNvPr>
            <p:cNvSpPr/>
            <p:nvPr/>
          </p:nvSpPr>
          <p:spPr>
            <a:xfrm>
              <a:off x="6033121" y="4941168"/>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4" name="Rectangle 13">
              <a:extLst>
                <a:ext uri="{FF2B5EF4-FFF2-40B4-BE49-F238E27FC236}">
                  <a16:creationId xmlns:a16="http://schemas.microsoft.com/office/drawing/2014/main" id="{7CC30962-3F56-336F-2383-FE3326E5CCC7}"/>
                </a:ext>
              </a:extLst>
            </p:cNvPr>
            <p:cNvSpPr/>
            <p:nvPr/>
          </p:nvSpPr>
          <p:spPr>
            <a:xfrm>
              <a:off x="6033121" y="524776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5" name="Rectangle 14">
              <a:extLst>
                <a:ext uri="{FF2B5EF4-FFF2-40B4-BE49-F238E27FC236}">
                  <a16:creationId xmlns:a16="http://schemas.microsoft.com/office/drawing/2014/main" id="{F6D7884A-4231-1219-33F2-54E6EC383363}"/>
                </a:ext>
              </a:extLst>
            </p:cNvPr>
            <p:cNvSpPr/>
            <p:nvPr/>
          </p:nvSpPr>
          <p:spPr>
            <a:xfrm>
              <a:off x="6033121" y="5644886"/>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6" name="Rectangle 15">
              <a:extLst>
                <a:ext uri="{FF2B5EF4-FFF2-40B4-BE49-F238E27FC236}">
                  <a16:creationId xmlns:a16="http://schemas.microsoft.com/office/drawing/2014/main" id="{7F01DE83-AEDD-BD29-FD5C-6368399FA715}"/>
                </a:ext>
              </a:extLst>
            </p:cNvPr>
            <p:cNvSpPr/>
            <p:nvPr/>
          </p:nvSpPr>
          <p:spPr>
            <a:xfrm>
              <a:off x="6033121" y="598373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grpSp>
        <p:nvGrpSpPr>
          <p:cNvPr id="37" name="Group 36">
            <a:extLst>
              <a:ext uri="{FF2B5EF4-FFF2-40B4-BE49-F238E27FC236}">
                <a16:creationId xmlns:a16="http://schemas.microsoft.com/office/drawing/2014/main" id="{E974C695-CBAF-E7A3-E381-2FF42C61594E}"/>
              </a:ext>
            </a:extLst>
          </p:cNvPr>
          <p:cNvGrpSpPr/>
          <p:nvPr/>
        </p:nvGrpSpPr>
        <p:grpSpPr>
          <a:xfrm>
            <a:off x="7591596" y="4618214"/>
            <a:ext cx="1834994" cy="2088232"/>
            <a:chOff x="6142342" y="4581128"/>
            <a:chExt cx="1834994" cy="2088232"/>
          </a:xfrm>
        </p:grpSpPr>
        <p:cxnSp>
          <p:nvCxnSpPr>
            <p:cNvPr id="21" name="Straight Connector 20">
              <a:extLst>
                <a:ext uri="{FF2B5EF4-FFF2-40B4-BE49-F238E27FC236}">
                  <a16:creationId xmlns:a16="http://schemas.microsoft.com/office/drawing/2014/main" id="{7F62D679-438D-7151-D2EB-6806B992D1BD}"/>
                </a:ext>
              </a:extLst>
            </p:cNvPr>
            <p:cNvCxnSpPr>
              <a:cxnSpLocks/>
            </p:cNvCxnSpPr>
            <p:nvPr/>
          </p:nvCxnSpPr>
          <p:spPr>
            <a:xfrm>
              <a:off x="6159475" y="4581128"/>
              <a:ext cx="0" cy="216024"/>
            </a:xfrm>
            <a:prstGeom prst="line">
              <a:avLst/>
            </a:prstGeom>
            <a:ln w="50800">
              <a:solidFill>
                <a:srgbClr val="00B05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ED34979-AA4D-D107-1A7A-F468530C514D}"/>
                </a:ext>
              </a:extLst>
            </p:cNvPr>
            <p:cNvCxnSpPr>
              <a:cxnSpLocks/>
            </p:cNvCxnSpPr>
            <p:nvPr/>
          </p:nvCxnSpPr>
          <p:spPr>
            <a:xfrm>
              <a:off x="6142342" y="4797152"/>
              <a:ext cx="1834994" cy="0"/>
            </a:xfrm>
            <a:prstGeom prst="line">
              <a:avLst/>
            </a:prstGeom>
            <a:ln w="50800">
              <a:solidFill>
                <a:srgbClr val="00B05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133E8F8-E63D-2FCC-5238-DFC72B89872F}"/>
                </a:ext>
              </a:extLst>
            </p:cNvPr>
            <p:cNvCxnSpPr>
              <a:cxnSpLocks/>
            </p:cNvCxnSpPr>
            <p:nvPr/>
          </p:nvCxnSpPr>
          <p:spPr>
            <a:xfrm flipV="1">
              <a:off x="7977336" y="4797152"/>
              <a:ext cx="0" cy="1656184"/>
            </a:xfrm>
            <a:prstGeom prst="line">
              <a:avLst/>
            </a:prstGeom>
            <a:ln w="50800">
              <a:solidFill>
                <a:srgbClr val="00B05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5E81519-A21D-4160-3BA2-E52E460299EC}"/>
                </a:ext>
              </a:extLst>
            </p:cNvPr>
            <p:cNvCxnSpPr>
              <a:cxnSpLocks/>
            </p:cNvCxnSpPr>
            <p:nvPr/>
          </p:nvCxnSpPr>
          <p:spPr>
            <a:xfrm>
              <a:off x="6142342" y="6458765"/>
              <a:ext cx="1834994" cy="0"/>
            </a:xfrm>
            <a:prstGeom prst="line">
              <a:avLst/>
            </a:prstGeom>
            <a:ln w="50800">
              <a:solidFill>
                <a:srgbClr val="00B05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3A28369-EE26-3B67-AE16-25BEF47A8767}"/>
                </a:ext>
              </a:extLst>
            </p:cNvPr>
            <p:cNvCxnSpPr>
              <a:cxnSpLocks/>
            </p:cNvCxnSpPr>
            <p:nvPr/>
          </p:nvCxnSpPr>
          <p:spPr>
            <a:xfrm>
              <a:off x="6167729" y="6453336"/>
              <a:ext cx="0" cy="216024"/>
            </a:xfrm>
            <a:prstGeom prst="line">
              <a:avLst/>
            </a:prstGeom>
            <a:ln w="50800">
              <a:solidFill>
                <a:srgbClr val="00B050"/>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38" name="Content Placeholder 2">
            <a:extLst>
              <a:ext uri="{FF2B5EF4-FFF2-40B4-BE49-F238E27FC236}">
                <a16:creationId xmlns:a16="http://schemas.microsoft.com/office/drawing/2014/main" id="{9C53C820-72D7-D70B-6629-DED8A0B2B12D}"/>
              </a:ext>
            </a:extLst>
          </p:cNvPr>
          <p:cNvSpPr txBox="1">
            <a:spLocks/>
          </p:cNvSpPr>
          <p:nvPr/>
        </p:nvSpPr>
        <p:spPr bwMode="auto">
          <a:xfrm>
            <a:off x="335185" y="4294179"/>
            <a:ext cx="6473062" cy="230425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US" sz="1800" dirty="0"/>
              <a:t>With the PP1 volume closed, leak test on the connector panels already tested can be performed measuring the pressure build up vs. the air flow injection in the PP1 volume.</a:t>
            </a:r>
          </a:p>
          <a:p>
            <a:pPr lvl="1"/>
            <a:r>
              <a:rPr lang="en-US" sz="1800" dirty="0"/>
              <a:t>The rest of the panels are blinded off by caps (see later) . </a:t>
            </a:r>
            <a:r>
              <a:rPr lang="en-US" sz="1800" kern="0" dirty="0"/>
              <a:t>Those are caps mount on the PP1 panels bolts interface</a:t>
            </a:r>
          </a:p>
          <a:p>
            <a:endParaRPr lang="en-US" sz="2000" kern="0" dirty="0"/>
          </a:p>
        </p:txBody>
      </p:sp>
    </p:spTree>
    <p:extLst>
      <p:ext uri="{BB962C8B-B14F-4D97-AF65-F5344CB8AC3E}">
        <p14:creationId xmlns:p14="http://schemas.microsoft.com/office/powerpoint/2010/main" val="2073356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9D5A5-513E-ED26-3253-AE0EC79D1640}"/>
              </a:ext>
            </a:extLst>
          </p:cNvPr>
          <p:cNvSpPr>
            <a:spLocks noGrp="1"/>
          </p:cNvSpPr>
          <p:nvPr>
            <p:ph type="title"/>
          </p:nvPr>
        </p:nvSpPr>
        <p:spPr/>
        <p:txBody>
          <a:bodyPr/>
          <a:lstStyle/>
          <a:p>
            <a:r>
              <a:rPr lang="en-US" dirty="0"/>
              <a:t>[2] Humidity sensors for OEC</a:t>
            </a:r>
          </a:p>
        </p:txBody>
      </p:sp>
      <p:sp>
        <p:nvSpPr>
          <p:cNvPr id="3" name="Content Placeholder 2">
            <a:extLst>
              <a:ext uri="{FF2B5EF4-FFF2-40B4-BE49-F238E27FC236}">
                <a16:creationId xmlns:a16="http://schemas.microsoft.com/office/drawing/2014/main" id="{7F2E0C55-D5EF-9627-F09B-014211D74E59}"/>
              </a:ext>
            </a:extLst>
          </p:cNvPr>
          <p:cNvSpPr>
            <a:spLocks noGrp="1"/>
          </p:cNvSpPr>
          <p:nvPr>
            <p:ph idx="1"/>
          </p:nvPr>
        </p:nvSpPr>
        <p:spPr>
          <a:xfrm>
            <a:off x="283427" y="1197826"/>
            <a:ext cx="5577642" cy="4031374"/>
          </a:xfrm>
        </p:spPr>
        <p:txBody>
          <a:bodyPr/>
          <a:lstStyle/>
          <a:p>
            <a:r>
              <a:rPr lang="en-US" sz="2000" dirty="0"/>
              <a:t>It’s worth to mention the integration sequence for the Humidity sensors.</a:t>
            </a:r>
          </a:p>
          <a:p>
            <a:r>
              <a:rPr lang="en-US" sz="2000" dirty="0"/>
              <a:t>The fibers assembly enters the PP1 volume through standard connector holes in the panel.</a:t>
            </a:r>
          </a:p>
          <a:p>
            <a:r>
              <a:rPr lang="en-US" sz="2000" i="1" u="sng" dirty="0"/>
              <a:t>We provide the hole and the gasket. However,  the assembly with the casted and sealed fibers should com from the DCS group</a:t>
            </a:r>
          </a:p>
          <a:p>
            <a:r>
              <a:rPr lang="en-US" sz="2000" dirty="0"/>
              <a:t>Note that inside PP1 the fibers MUST have an opto-connector mapping to the singe </a:t>
            </a:r>
            <a:r>
              <a:rPr lang="en-US" sz="2000" dirty="0" err="1"/>
              <a:t>HalfShell</a:t>
            </a:r>
            <a:endParaRPr lang="en-US" sz="2000" dirty="0"/>
          </a:p>
          <a:p>
            <a:pPr lvl="1"/>
            <a:r>
              <a:rPr lang="en-US" sz="1800" dirty="0"/>
              <a:t>We will mate those with the ones on the feedthrough at the time of closing off the panel.</a:t>
            </a:r>
          </a:p>
          <a:p>
            <a:r>
              <a:rPr lang="en-US" sz="2000" dirty="0"/>
              <a:t>It’s unclear to me whether the Type-II fibers will be spliced in the Pit or the full cable will be </a:t>
            </a:r>
          </a:p>
        </p:txBody>
      </p:sp>
      <p:sp>
        <p:nvSpPr>
          <p:cNvPr id="4" name="Date Placeholder 3">
            <a:extLst>
              <a:ext uri="{FF2B5EF4-FFF2-40B4-BE49-F238E27FC236}">
                <a16:creationId xmlns:a16="http://schemas.microsoft.com/office/drawing/2014/main" id="{2B7A46EA-0BD5-45DD-B02A-9DF0F27B727A}"/>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6C5A0D17-F684-EF4D-753E-77F34D2E34E8}"/>
              </a:ext>
            </a:extLst>
          </p:cNvPr>
          <p:cNvSpPr>
            <a:spLocks noGrp="1"/>
          </p:cNvSpPr>
          <p:nvPr>
            <p:ph type="ftr" sz="quarter" idx="11"/>
          </p:nvPr>
        </p:nvSpPr>
        <p:spPr/>
        <p:txBody>
          <a:bodyPr/>
          <a:lstStyle/>
          <a:p>
            <a:r>
              <a:rPr lang="en-GB" dirty="0"/>
              <a:t>OEC </a:t>
            </a:r>
            <a:r>
              <a:rPr lang="en-GB" dirty="0" err="1"/>
              <a:t>WorkShop</a:t>
            </a:r>
            <a:r>
              <a:rPr lang="en-GB" dirty="0"/>
              <a:t> –Frascati- 01-02-2024</a:t>
            </a:r>
            <a:endParaRPr lang="en-US" dirty="0"/>
          </a:p>
        </p:txBody>
      </p:sp>
      <p:sp>
        <p:nvSpPr>
          <p:cNvPr id="6" name="Slide Number Placeholder 5">
            <a:extLst>
              <a:ext uri="{FF2B5EF4-FFF2-40B4-BE49-F238E27FC236}">
                <a16:creationId xmlns:a16="http://schemas.microsoft.com/office/drawing/2014/main" id="{33BF2016-3F33-D994-9B49-760A1DF9A4E6}"/>
              </a:ext>
            </a:extLst>
          </p:cNvPr>
          <p:cNvSpPr>
            <a:spLocks noGrp="1"/>
          </p:cNvSpPr>
          <p:nvPr>
            <p:ph type="sldNum" sz="quarter" idx="12"/>
          </p:nvPr>
        </p:nvSpPr>
        <p:spPr/>
        <p:txBody>
          <a:bodyPr/>
          <a:lstStyle/>
          <a:p>
            <a:fld id="{B803A517-7325-449A-942F-622D6F9A41BF}" type="slidenum">
              <a:rPr lang="en-US" smtClean="0"/>
              <a:pPr/>
              <a:t>9</a:t>
            </a:fld>
            <a:endParaRPr lang="en-US" dirty="0"/>
          </a:p>
        </p:txBody>
      </p:sp>
      <p:grpSp>
        <p:nvGrpSpPr>
          <p:cNvPr id="41" name="Group 40">
            <a:extLst>
              <a:ext uri="{FF2B5EF4-FFF2-40B4-BE49-F238E27FC236}">
                <a16:creationId xmlns:a16="http://schemas.microsoft.com/office/drawing/2014/main" id="{190E1C75-D59F-F15B-8BFA-FAF51B364EA5}"/>
              </a:ext>
            </a:extLst>
          </p:cNvPr>
          <p:cNvGrpSpPr/>
          <p:nvPr/>
        </p:nvGrpSpPr>
        <p:grpSpPr>
          <a:xfrm>
            <a:off x="6321153" y="980728"/>
            <a:ext cx="3456383" cy="3891272"/>
            <a:chOff x="6105128" y="332656"/>
            <a:chExt cx="3456383" cy="3891272"/>
          </a:xfrm>
        </p:grpSpPr>
        <p:grpSp>
          <p:nvGrpSpPr>
            <p:cNvPr id="21" name="Group 20">
              <a:extLst>
                <a:ext uri="{FF2B5EF4-FFF2-40B4-BE49-F238E27FC236}">
                  <a16:creationId xmlns:a16="http://schemas.microsoft.com/office/drawing/2014/main" id="{5FB9A897-E292-BD75-6B93-83A741B45FF0}"/>
                </a:ext>
              </a:extLst>
            </p:cNvPr>
            <p:cNvGrpSpPr/>
            <p:nvPr/>
          </p:nvGrpSpPr>
          <p:grpSpPr>
            <a:xfrm>
              <a:off x="8193360" y="476672"/>
              <a:ext cx="288030" cy="3672408"/>
              <a:chOff x="7113240" y="2908176"/>
              <a:chExt cx="288030" cy="3672408"/>
            </a:xfrm>
          </p:grpSpPr>
          <p:cxnSp>
            <p:nvCxnSpPr>
              <p:cNvPr id="7" name="Straight Connector 6">
                <a:extLst>
                  <a:ext uri="{FF2B5EF4-FFF2-40B4-BE49-F238E27FC236}">
                    <a16:creationId xmlns:a16="http://schemas.microsoft.com/office/drawing/2014/main" id="{6D534C3D-4515-8AE5-E1B6-DBA7997C8E35}"/>
                  </a:ext>
                </a:extLst>
              </p:cNvPr>
              <p:cNvCxnSpPr>
                <a:cxnSpLocks/>
              </p:cNvCxnSpPr>
              <p:nvPr/>
            </p:nvCxnSpPr>
            <p:spPr>
              <a:xfrm>
                <a:off x="7194342" y="2908176"/>
                <a:ext cx="0" cy="1312912"/>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8D1BA9C-66B3-1C8B-A2F3-35EA9EF8EAFF}"/>
                  </a:ext>
                </a:extLst>
              </p:cNvPr>
              <p:cNvCxnSpPr>
                <a:cxnSpLocks/>
              </p:cNvCxnSpPr>
              <p:nvPr/>
            </p:nvCxnSpPr>
            <p:spPr>
              <a:xfrm>
                <a:off x="7185248" y="5661248"/>
                <a:ext cx="9094" cy="919336"/>
              </a:xfrm>
              <a:prstGeom prst="line">
                <a:avLst/>
              </a:prstGeom>
              <a:ln w="50800">
                <a:solidFill>
                  <a:srgbClr val="000000"/>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84036857-E146-EEDD-69AB-AC1F45F8C23C}"/>
                  </a:ext>
                </a:extLst>
              </p:cNvPr>
              <p:cNvGrpSpPr/>
              <p:nvPr/>
            </p:nvGrpSpPr>
            <p:grpSpPr>
              <a:xfrm>
                <a:off x="7113240" y="4091000"/>
                <a:ext cx="288030" cy="1584176"/>
                <a:chOff x="6033121" y="4725144"/>
                <a:chExt cx="288030" cy="1584176"/>
              </a:xfrm>
            </p:grpSpPr>
            <p:cxnSp>
              <p:nvCxnSpPr>
                <p:cNvPr id="10" name="Straight Connector 9">
                  <a:extLst>
                    <a:ext uri="{FF2B5EF4-FFF2-40B4-BE49-F238E27FC236}">
                      <a16:creationId xmlns:a16="http://schemas.microsoft.com/office/drawing/2014/main" id="{B8FBD713-E0F2-0940-3B54-DC3CF7AFB240}"/>
                    </a:ext>
                  </a:extLst>
                </p:cNvPr>
                <p:cNvCxnSpPr>
                  <a:cxnSpLocks/>
                </p:cNvCxnSpPr>
                <p:nvPr/>
              </p:nvCxnSpPr>
              <p:spPr>
                <a:xfrm>
                  <a:off x="6177136" y="4725144"/>
                  <a:ext cx="0" cy="1584176"/>
                </a:xfrm>
                <a:prstGeom prst="line">
                  <a:avLst/>
                </a:prstGeom>
                <a:ln w="50800">
                  <a:solidFill>
                    <a:srgbClr val="000000"/>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E3D9611-AD1A-E444-C04D-18D2D79A69CC}"/>
                    </a:ext>
                  </a:extLst>
                </p:cNvPr>
                <p:cNvSpPr/>
                <p:nvPr/>
              </p:nvSpPr>
              <p:spPr>
                <a:xfrm>
                  <a:off x="6033121" y="4941168"/>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2" name="Rectangle 11">
                  <a:extLst>
                    <a:ext uri="{FF2B5EF4-FFF2-40B4-BE49-F238E27FC236}">
                      <a16:creationId xmlns:a16="http://schemas.microsoft.com/office/drawing/2014/main" id="{100A8DD7-14A4-E0F6-DBA3-63C08F146C66}"/>
                    </a:ext>
                  </a:extLst>
                </p:cNvPr>
                <p:cNvSpPr/>
                <p:nvPr/>
              </p:nvSpPr>
              <p:spPr>
                <a:xfrm>
                  <a:off x="6033121" y="524776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3" name="Rectangle 12">
                  <a:extLst>
                    <a:ext uri="{FF2B5EF4-FFF2-40B4-BE49-F238E27FC236}">
                      <a16:creationId xmlns:a16="http://schemas.microsoft.com/office/drawing/2014/main" id="{0C1BCD39-D3B8-9402-12A9-0F5D3CCAA963}"/>
                    </a:ext>
                  </a:extLst>
                </p:cNvPr>
                <p:cNvSpPr/>
                <p:nvPr/>
              </p:nvSpPr>
              <p:spPr>
                <a:xfrm>
                  <a:off x="6033121" y="5644886"/>
                  <a:ext cx="288030" cy="144016"/>
                </a:xfrm>
                <a:prstGeom prst="rect">
                  <a:avLst/>
                </a:prstGeom>
                <a:solidFill>
                  <a:schemeClr val="tx2"/>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14" name="Rectangle 13">
                  <a:extLst>
                    <a:ext uri="{FF2B5EF4-FFF2-40B4-BE49-F238E27FC236}">
                      <a16:creationId xmlns:a16="http://schemas.microsoft.com/office/drawing/2014/main" id="{2ECA3332-A2E0-876C-5DA2-7CEB8CCFD8CA}"/>
                    </a:ext>
                  </a:extLst>
                </p:cNvPr>
                <p:cNvSpPr/>
                <p:nvPr/>
              </p:nvSpPr>
              <p:spPr>
                <a:xfrm>
                  <a:off x="6033121" y="5983730"/>
                  <a:ext cx="288030" cy="144016"/>
                </a:xfrm>
                <a:prstGeom prst="rect">
                  <a:avLst/>
                </a:prstGeom>
                <a:solidFill>
                  <a:schemeClr val="bg2"/>
                </a:solidFill>
                <a:ln w="12700">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grpSp>
        <p:sp>
          <p:nvSpPr>
            <p:cNvPr id="22" name="Arc 21">
              <a:extLst>
                <a:ext uri="{FF2B5EF4-FFF2-40B4-BE49-F238E27FC236}">
                  <a16:creationId xmlns:a16="http://schemas.microsoft.com/office/drawing/2014/main" id="{68D88BC1-BEBC-E490-B5A1-1B04979DBE5A}"/>
                </a:ext>
              </a:extLst>
            </p:cNvPr>
            <p:cNvSpPr/>
            <p:nvPr/>
          </p:nvSpPr>
          <p:spPr>
            <a:xfrm rot="5400000">
              <a:off x="7604336" y="1164661"/>
              <a:ext cx="1728192" cy="1224136"/>
            </a:xfrm>
            <a:prstGeom prst="arc">
              <a:avLst/>
            </a:prstGeom>
            <a:ln w="34925">
              <a:solidFill>
                <a:srgbClr val="FF0000"/>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1950C6ED-C7FE-B35B-A3C0-88A5947355F0}"/>
                </a:ext>
              </a:extLst>
            </p:cNvPr>
            <p:cNvCxnSpPr/>
            <p:nvPr/>
          </p:nvCxnSpPr>
          <p:spPr>
            <a:xfrm flipV="1">
              <a:off x="9080500" y="422852"/>
              <a:ext cx="0" cy="136673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D43505A-F6BD-4AF7-45F6-B5D2E918E89F}"/>
                </a:ext>
              </a:extLst>
            </p:cNvPr>
            <p:cNvCxnSpPr>
              <a:cxnSpLocks/>
              <a:endCxn id="13" idx="1"/>
            </p:cNvCxnSpPr>
            <p:nvPr/>
          </p:nvCxnSpPr>
          <p:spPr>
            <a:xfrm>
              <a:off x="6969224" y="2640825"/>
              <a:ext cx="1224136" cy="10421"/>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B78179B-F876-4D32-AD6F-17F0D41BEC12}"/>
                </a:ext>
              </a:extLst>
            </p:cNvPr>
            <p:cNvCxnSpPr>
              <a:cxnSpLocks/>
              <a:endCxn id="13" idx="1"/>
            </p:cNvCxnSpPr>
            <p:nvPr/>
          </p:nvCxnSpPr>
          <p:spPr>
            <a:xfrm flipV="1">
              <a:off x="6969224" y="2651246"/>
              <a:ext cx="1224136" cy="266836"/>
            </a:xfrm>
            <a:prstGeom prst="line">
              <a:avLst/>
            </a:prstGeom>
            <a:ln w="158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9F52D71-81A5-FE36-B481-D4AC7DCC1795}"/>
                </a:ext>
              </a:extLst>
            </p:cNvPr>
            <p:cNvCxnSpPr>
              <a:cxnSpLocks/>
              <a:endCxn id="13" idx="1"/>
            </p:cNvCxnSpPr>
            <p:nvPr/>
          </p:nvCxnSpPr>
          <p:spPr>
            <a:xfrm>
              <a:off x="6969223" y="2411592"/>
              <a:ext cx="1224137" cy="239654"/>
            </a:xfrm>
            <a:prstGeom prst="line">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D6E60A3-BF7B-8137-BE97-A98FCCD533E1}"/>
                </a:ext>
              </a:extLst>
            </p:cNvPr>
            <p:cNvSpPr txBox="1"/>
            <p:nvPr/>
          </p:nvSpPr>
          <p:spPr>
            <a:xfrm>
              <a:off x="6322867" y="3483385"/>
              <a:ext cx="977127" cy="707886"/>
            </a:xfrm>
            <a:prstGeom prst="rect">
              <a:avLst/>
            </a:prstGeom>
            <a:noFill/>
          </p:spPr>
          <p:txBody>
            <a:bodyPr wrap="none" rtlCol="0">
              <a:spAutoFit/>
            </a:bodyPr>
            <a:lstStyle/>
            <a:p>
              <a:r>
                <a:rPr lang="en-US" dirty="0"/>
                <a:t>PP1 </a:t>
              </a:r>
            </a:p>
            <a:p>
              <a:r>
                <a:rPr lang="en-US" dirty="0"/>
                <a:t>Volume</a:t>
              </a:r>
            </a:p>
          </p:txBody>
        </p:sp>
        <p:sp>
          <p:nvSpPr>
            <p:cNvPr id="36" name="Rectangle 35">
              <a:extLst>
                <a:ext uri="{FF2B5EF4-FFF2-40B4-BE49-F238E27FC236}">
                  <a16:creationId xmlns:a16="http://schemas.microsoft.com/office/drawing/2014/main" id="{3C9CE57F-BFA9-E189-7579-FC07DA5E7981}"/>
                </a:ext>
              </a:extLst>
            </p:cNvPr>
            <p:cNvSpPr/>
            <p:nvPr/>
          </p:nvSpPr>
          <p:spPr>
            <a:xfrm>
              <a:off x="6829045" y="2373989"/>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37" name="Rectangle 36">
              <a:extLst>
                <a:ext uri="{FF2B5EF4-FFF2-40B4-BE49-F238E27FC236}">
                  <a16:creationId xmlns:a16="http://schemas.microsoft.com/office/drawing/2014/main" id="{A1C2A811-B08C-D5A2-67B3-021A276E0BA7}"/>
                </a:ext>
              </a:extLst>
            </p:cNvPr>
            <p:cNvSpPr/>
            <p:nvPr/>
          </p:nvSpPr>
          <p:spPr>
            <a:xfrm>
              <a:off x="6825208" y="2602018"/>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38" name="Rectangle 37">
              <a:extLst>
                <a:ext uri="{FF2B5EF4-FFF2-40B4-BE49-F238E27FC236}">
                  <a16:creationId xmlns:a16="http://schemas.microsoft.com/office/drawing/2014/main" id="{3EB99417-5C70-2DB1-A75B-D69B707E9326}"/>
                </a:ext>
              </a:extLst>
            </p:cNvPr>
            <p:cNvSpPr/>
            <p:nvPr/>
          </p:nvSpPr>
          <p:spPr>
            <a:xfrm>
              <a:off x="6825208" y="2880161"/>
              <a:ext cx="144016" cy="62712"/>
            </a:xfrm>
            <a:prstGeom prst="rect">
              <a:avLst/>
            </a:prstGeom>
            <a:solidFill>
              <a:schemeClr val="accent1">
                <a:lumMod val="75000"/>
              </a:schemeClr>
            </a:solidFill>
            <a:ln w="127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sp>
          <p:nvSpPr>
            <p:cNvPr id="39" name="TextBox 38">
              <a:extLst>
                <a:ext uri="{FF2B5EF4-FFF2-40B4-BE49-F238E27FC236}">
                  <a16:creationId xmlns:a16="http://schemas.microsoft.com/office/drawing/2014/main" id="{FA9A9461-F07D-4FEA-C6B9-7FAC32BD3196}"/>
                </a:ext>
              </a:extLst>
            </p:cNvPr>
            <p:cNvSpPr txBox="1"/>
            <p:nvPr/>
          </p:nvSpPr>
          <p:spPr>
            <a:xfrm>
              <a:off x="6323679" y="1684219"/>
              <a:ext cx="1258678" cy="1015663"/>
            </a:xfrm>
            <a:prstGeom prst="rect">
              <a:avLst/>
            </a:prstGeom>
            <a:noFill/>
          </p:spPr>
          <p:txBody>
            <a:bodyPr wrap="none" rtlCol="0">
              <a:spAutoFit/>
            </a:bodyPr>
            <a:lstStyle/>
            <a:p>
              <a:r>
                <a:rPr lang="en-US" dirty="0"/>
                <a:t>MT </a:t>
              </a:r>
              <a:r>
                <a:rPr lang="en-US" dirty="0" err="1"/>
                <a:t>Opto</a:t>
              </a:r>
              <a:endParaRPr lang="en-US" dirty="0"/>
            </a:p>
            <a:p>
              <a:r>
                <a:rPr lang="en-US" dirty="0"/>
                <a:t>connector </a:t>
              </a:r>
            </a:p>
            <a:p>
              <a:endParaRPr lang="en-US" dirty="0"/>
            </a:p>
          </p:txBody>
        </p:sp>
        <p:sp>
          <p:nvSpPr>
            <p:cNvPr id="40" name="Rectangle 39">
              <a:extLst>
                <a:ext uri="{FF2B5EF4-FFF2-40B4-BE49-F238E27FC236}">
                  <a16:creationId xmlns:a16="http://schemas.microsoft.com/office/drawing/2014/main" id="{0B364874-4FA9-FA06-C40E-9F0C0CACAB7C}"/>
                </a:ext>
              </a:extLst>
            </p:cNvPr>
            <p:cNvSpPr/>
            <p:nvPr/>
          </p:nvSpPr>
          <p:spPr>
            <a:xfrm>
              <a:off x="6105128" y="332656"/>
              <a:ext cx="3456383" cy="3891272"/>
            </a:xfrm>
            <a:prstGeom prst="rect">
              <a:avLst/>
            </a:prstGeom>
            <a:noFill/>
            <a:ln w="22225" cmpd="thinThick">
              <a:solidFill>
                <a:srgbClr val="00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err="1"/>
            </a:p>
          </p:txBody>
        </p:sp>
      </p:grpSp>
      <p:sp>
        <p:nvSpPr>
          <p:cNvPr id="44" name="Content Placeholder 2">
            <a:extLst>
              <a:ext uri="{FF2B5EF4-FFF2-40B4-BE49-F238E27FC236}">
                <a16:creationId xmlns:a16="http://schemas.microsoft.com/office/drawing/2014/main" id="{D0E47717-978A-0E2E-081D-680751B03096}"/>
              </a:ext>
            </a:extLst>
          </p:cNvPr>
          <p:cNvSpPr txBox="1">
            <a:spLocks/>
          </p:cNvSpPr>
          <p:nvPr/>
        </p:nvSpPr>
        <p:spPr bwMode="auto">
          <a:xfrm>
            <a:off x="277953" y="5451977"/>
            <a:ext cx="9566117" cy="9144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defTabSz="357188">
              <a:buNone/>
            </a:pPr>
            <a:r>
              <a:rPr lang="en-US" sz="2000" kern="0" dirty="0"/>
              <a:t>	installed in SR1. Better if it is so. However, I believe we can handle a 10-15m of </a:t>
            </a:r>
            <a:r>
              <a:rPr lang="en-US" sz="2000" kern="0" dirty="0" err="1"/>
              <a:t>fibesr</a:t>
            </a:r>
            <a:r>
              <a:rPr lang="en-US" sz="2000" kern="0" dirty="0"/>
              <a:t> 	cable as we do for the DATA links.</a:t>
            </a:r>
          </a:p>
          <a:p>
            <a:pPr marL="0" indent="0" defTabSz="357188">
              <a:buNone/>
            </a:pPr>
            <a:r>
              <a:rPr lang="en-US" sz="2000" kern="0" dirty="0"/>
              <a:t>.</a:t>
            </a:r>
          </a:p>
        </p:txBody>
      </p:sp>
    </p:spTree>
    <p:extLst>
      <p:ext uri="{BB962C8B-B14F-4D97-AF65-F5344CB8AC3E}">
        <p14:creationId xmlns:p14="http://schemas.microsoft.com/office/powerpoint/2010/main" val="3695511467"/>
      </p:ext>
    </p:extLst>
  </p:cSld>
  <p:clrMapOvr>
    <a:masterClrMapping/>
  </p:clrMapOvr>
</p:sld>
</file>

<file path=ppt/theme/theme1.xml><?xml version="1.0" encoding="utf-8"?>
<a:theme xmlns:a="http://schemas.openxmlformats.org/drawingml/2006/main" name="nSQP Template">
  <a:themeElements>
    <a:clrScheme name="">
      <a:dk1>
        <a:srgbClr val="3333FF"/>
      </a:dk1>
      <a:lt1>
        <a:srgbClr val="FFFFFF"/>
      </a:lt1>
      <a:dk2>
        <a:srgbClr val="FF0000"/>
      </a:dk2>
      <a:lt2>
        <a:srgbClr val="808080"/>
      </a:lt2>
      <a:accent1>
        <a:srgbClr val="C0C0C0"/>
      </a:accent1>
      <a:accent2>
        <a:srgbClr val="FF0000"/>
      </a:accent2>
      <a:accent3>
        <a:srgbClr val="FFFFFF"/>
      </a:accent3>
      <a:accent4>
        <a:srgbClr val="2A2ADA"/>
      </a:accent4>
      <a:accent5>
        <a:srgbClr val="DCDCDC"/>
      </a:accent5>
      <a:accent6>
        <a:srgbClr val="E70000"/>
      </a:accent6>
      <a:hlink>
        <a:srgbClr val="FF0000"/>
      </a:hlink>
      <a:folHlink>
        <a:srgbClr val="009900"/>
      </a:folHlink>
    </a:clrScheme>
    <a:fontScheme name="PIXEL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rgbClr val="FF0000"/>
          </a:solidFill>
          <a:headEnd type="none"/>
          <a:tailEnd type="triangle"/>
        </a:ln>
      </a:spPr>
      <a:bodyPr rtlCol="0" anchor="ctr"/>
      <a:lstStyle>
        <a:defPPr algn="ct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FF0000"/>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PIXEL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IXEL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IXEL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IXEL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IXEL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IXEL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IXEL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IXEL Presentation 8">
        <a:dk1>
          <a:srgbClr val="FF0000"/>
        </a:dk1>
        <a:lt1>
          <a:srgbClr val="FFFFFF"/>
        </a:lt1>
        <a:dk2>
          <a:srgbClr val="3333FF"/>
        </a:dk2>
        <a:lt2>
          <a:srgbClr val="808080"/>
        </a:lt2>
        <a:accent1>
          <a:srgbClr val="C0C0C0"/>
        </a:accent1>
        <a:accent2>
          <a:srgbClr val="0066FF"/>
        </a:accent2>
        <a:accent3>
          <a:srgbClr val="FFFFFF"/>
        </a:accent3>
        <a:accent4>
          <a:srgbClr val="DA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nSQP Template</Template>
  <TotalTime>14333</TotalTime>
  <Words>1570</Words>
  <Application>Microsoft Office PowerPoint</Application>
  <PresentationFormat>A4 Paper (210x297 mm)</PresentationFormat>
  <Paragraphs>135</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Symbol</vt:lpstr>
      <vt:lpstr>Times New Roman</vt:lpstr>
      <vt:lpstr>nSQP Template</vt:lpstr>
      <vt:lpstr>PP1 Requirements, integration approach, testing and organization plan</vt:lpstr>
      <vt:lpstr>General</vt:lpstr>
      <vt:lpstr>General (Cont.ed)</vt:lpstr>
      <vt:lpstr>Let’s talk about the overall PP1 integration sequence</vt:lpstr>
      <vt:lpstr>In Pit Pre-Insertion activities</vt:lpstr>
      <vt:lpstr>[1] From stretch to Cooling pipe integration</vt:lpstr>
      <vt:lpstr>[2] Cables dressing</vt:lpstr>
      <vt:lpstr>[2] Cables dressing (cont.ed)</vt:lpstr>
      <vt:lpstr>[2] Humidity sensors for OEC</vt:lpstr>
      <vt:lpstr>[2] Humidity sensors for OEC (cont.ed)</vt:lpstr>
      <vt:lpstr>[4] Heater System</vt:lpstr>
      <vt:lpstr>Open issues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documents (and issues)  for the prototype boards</dc:title>
  <dc:creator>dgiugni</dc:creator>
  <cp:lastModifiedBy>Danilo</cp:lastModifiedBy>
  <cp:revision>1179</cp:revision>
  <cp:lastPrinted>2013-01-28T13:19:51Z</cp:lastPrinted>
  <dcterms:created xsi:type="dcterms:W3CDTF">2011-03-03T15:26:19Z</dcterms:created>
  <dcterms:modified xsi:type="dcterms:W3CDTF">2024-01-31T12:36:28Z</dcterms:modified>
</cp:coreProperties>
</file>