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 snapToGrid="0">
      <p:cViewPr varScale="1">
        <p:scale>
          <a:sx n="94" d="100"/>
          <a:sy n="94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1BF3E-1616-4EE1-93A2-C21A00549B12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D74B8-FD8C-4146-938A-E78E417A43E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0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8DA04-0AC5-4FEB-94EA-32E52EAFCA45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0FCF-9425-4A0C-869D-147FB7EA185A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26E2-E01E-4C48-B093-0956EAB81D6D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39C9-51E7-4F4A-9A27-7A1B0A341E17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AE1-7224-41CB-A838-60833C4C2996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B69-D500-4B48-BE02-FBB01B6029C3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D1C97-9C8C-4565-A8E3-7B890413EECB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28074-2F16-45A6-A125-1BB272CF3DC2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88379-5A88-4F70-8E18-591E0B298562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0CEF59D-73A3-4FC6-93AB-44D8B361A56E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ACA19-DA57-43E6-A986-C7EB2C9BAF6D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081108-60CF-4385-8424-BF41BF046B32}" type="datetime1">
              <a:rPr lang="en-US" smtClean="0"/>
              <a:t>2/1/2024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4BF9B-1901-43BF-AD1A-E722238DAF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OS Detector Insertion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8C99B32-5B11-439B-A26A-978E6EF4D7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Eric Vigeolas OEC Integration WS Frascati January Feb the 1</a:t>
            </a:r>
            <a:r>
              <a:rPr lang="en-US" baseline="30000" dirty="0"/>
              <a:t>st</a:t>
            </a:r>
            <a:r>
              <a:rPr lang="en-US" dirty="0"/>
              <a:t> 2024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1435C60-E6CA-43AA-8867-2F447611CC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41853" y="63634"/>
            <a:ext cx="5650147" cy="323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5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DB16C-F200-44AB-987E-0BC72C99D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 insertion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012B3-63ED-484B-A1F6-8734C636F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07416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lot remain do be done, this work package belong to ITK Global mechanics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rail extension between the PST and the OS Integration tool have been discussed with Eric </a:t>
            </a:r>
            <a:r>
              <a:rPr lang="en-US" dirty="0" err="1"/>
              <a:t>Anderssen</a:t>
            </a:r>
            <a:r>
              <a:rPr lang="en-US" dirty="0"/>
              <a:t> but interfaces remain to be clearly defined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A2ED805-4CA8-4758-BE13-F5E1A0F1F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829" y="1915727"/>
            <a:ext cx="6830851" cy="3824939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6FD96EDF-3ED8-4156-AA4B-4EDB9BF8CC6F}"/>
              </a:ext>
            </a:extLst>
          </p:cNvPr>
          <p:cNvSpPr/>
          <p:nvPr/>
        </p:nvSpPr>
        <p:spPr>
          <a:xfrm>
            <a:off x="5029200" y="2225040"/>
            <a:ext cx="4277360" cy="12039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D01BFA-B25A-4BDC-8380-A931AC940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538" y="4338320"/>
            <a:ext cx="3493420" cy="2352992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A6A9A251-417D-4B6E-BABD-36069B7B9AF8}"/>
              </a:ext>
            </a:extLst>
          </p:cNvPr>
          <p:cNvSpPr/>
          <p:nvPr/>
        </p:nvSpPr>
        <p:spPr>
          <a:xfrm>
            <a:off x="1945640" y="5161280"/>
            <a:ext cx="1280160" cy="9680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C230C4C-A03E-4145-9213-97C8CE28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1866A0-31A7-4FF2-A54A-7DF53060D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System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06E4CF-7659-4895-A07A-BE1277FF9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The OS integration tool will need to be lifted and aligned to the PST </a:t>
            </a:r>
            <a:r>
              <a:rPr lang="en-US" dirty="0">
                <a:sym typeface="Wingdings" panose="05000000000000000000" pitchFamily="2" charset="2"/>
              </a:rPr>
              <a:t> We need more clarifications on tool and process of this action  impact on </a:t>
            </a:r>
            <a:r>
              <a:rPr lang="en-US">
                <a:sym typeface="Wingdings" panose="05000000000000000000" pitchFamily="2" charset="2"/>
              </a:rPr>
              <a:t>OS integration tool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75E8E71-A1D2-467F-BC60-4BD8BC292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725" y="2405062"/>
            <a:ext cx="6391275" cy="38766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FAB0850-20FA-4A77-AA69-087B7F332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83634"/>
            <a:ext cx="5923280" cy="2298103"/>
          </a:xfrm>
          <a:prstGeom prst="rect">
            <a:avLst/>
          </a:prstGeom>
        </p:spPr>
      </p:pic>
      <p:sp>
        <p:nvSpPr>
          <p:cNvPr id="6" name="Flèche : bas 5">
            <a:extLst>
              <a:ext uri="{FF2B5EF4-FFF2-40B4-BE49-F238E27FC236}">
                <a16:creationId xmlns:a16="http://schemas.microsoft.com/office/drawing/2014/main" id="{1DFDD53E-8C38-4CA5-9823-42E1655030C3}"/>
              </a:ext>
            </a:extLst>
          </p:cNvPr>
          <p:cNvSpPr/>
          <p:nvPr/>
        </p:nvSpPr>
        <p:spPr>
          <a:xfrm rot="10800000">
            <a:off x="3495040" y="3315932"/>
            <a:ext cx="477520" cy="74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6CD610E1-0600-4787-B061-26CBB1D0E06D}"/>
              </a:ext>
            </a:extLst>
          </p:cNvPr>
          <p:cNvSpPr/>
          <p:nvPr/>
        </p:nvSpPr>
        <p:spPr>
          <a:xfrm rot="16200000">
            <a:off x="4151611" y="2990812"/>
            <a:ext cx="477520" cy="74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4EDCF71-6342-4AFD-828E-E395A863B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378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D048C-5B1C-4C79-B00E-93683A4E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Pulling system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A9759C-28FF-47D5-A3DE-8ECAD43A4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8290560" cy="137498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Pixel OS will be inserted using a wire pulling system similarly to the current pixel detector process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Cables will need to be attached to ECA support points </a:t>
            </a:r>
            <a:r>
              <a:rPr lang="en-US" dirty="0">
                <a:sym typeface="Wingdings" panose="05000000000000000000" pitchFamily="2" charset="2"/>
              </a:rPr>
              <a:t> OB can not work in compression mode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Need to decide if we place One or two cables and if the two cable will be joined to have a unique pulling wire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022AC-FB2C-4FFF-9486-3C7A7C67D535}"/>
              </a:ext>
            </a:extLst>
          </p:cNvPr>
          <p:cNvSpPr/>
          <p:nvPr/>
        </p:nvSpPr>
        <p:spPr>
          <a:xfrm>
            <a:off x="5318760" y="3637281"/>
            <a:ext cx="155448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122ACC-95AB-4ACD-A871-A4E5B6CBF38F}"/>
              </a:ext>
            </a:extLst>
          </p:cNvPr>
          <p:cNvSpPr/>
          <p:nvPr/>
        </p:nvSpPr>
        <p:spPr>
          <a:xfrm>
            <a:off x="6959600" y="3632201"/>
            <a:ext cx="98552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E6553E-34C1-4D1F-A553-026E3C2B32EE}"/>
              </a:ext>
            </a:extLst>
          </p:cNvPr>
          <p:cNvSpPr/>
          <p:nvPr/>
        </p:nvSpPr>
        <p:spPr>
          <a:xfrm>
            <a:off x="8031480" y="3632201"/>
            <a:ext cx="55372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Trolley 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06F346-1870-4326-99BB-07262B3B7E58}"/>
              </a:ext>
            </a:extLst>
          </p:cNvPr>
          <p:cNvSpPr/>
          <p:nvPr/>
        </p:nvSpPr>
        <p:spPr>
          <a:xfrm>
            <a:off x="4246880" y="3632201"/>
            <a:ext cx="98552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466E1A-D020-4020-80E4-EC49782298EB}"/>
              </a:ext>
            </a:extLst>
          </p:cNvPr>
          <p:cNvSpPr/>
          <p:nvPr/>
        </p:nvSpPr>
        <p:spPr>
          <a:xfrm>
            <a:off x="3624580" y="3632201"/>
            <a:ext cx="553720" cy="538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Trolley A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4C6FBCA-E5EB-4EBB-8CA6-BFDD05E7D38B}"/>
              </a:ext>
            </a:extLst>
          </p:cNvPr>
          <p:cNvSpPr/>
          <p:nvPr/>
        </p:nvSpPr>
        <p:spPr>
          <a:xfrm>
            <a:off x="5435600" y="4170681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EDE546F-3AF3-477C-A1DE-1A4DC9BF1100}"/>
              </a:ext>
            </a:extLst>
          </p:cNvPr>
          <p:cNvSpPr/>
          <p:nvPr/>
        </p:nvSpPr>
        <p:spPr>
          <a:xfrm>
            <a:off x="6692900" y="4170680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846B8F7-C275-4DBA-B6AB-28701484D935}"/>
              </a:ext>
            </a:extLst>
          </p:cNvPr>
          <p:cNvSpPr/>
          <p:nvPr/>
        </p:nvSpPr>
        <p:spPr>
          <a:xfrm>
            <a:off x="5107940" y="4170680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8D397EC-AEDA-4101-AB1A-7C350DC34B09}"/>
              </a:ext>
            </a:extLst>
          </p:cNvPr>
          <p:cNvSpPr/>
          <p:nvPr/>
        </p:nvSpPr>
        <p:spPr>
          <a:xfrm>
            <a:off x="4295140" y="4170680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0359A93-885E-4494-B59C-EAA0BE1698F7}"/>
              </a:ext>
            </a:extLst>
          </p:cNvPr>
          <p:cNvSpPr/>
          <p:nvPr/>
        </p:nvSpPr>
        <p:spPr>
          <a:xfrm>
            <a:off x="4030980" y="4170680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E48B70F-517B-4E95-A7B3-0F35441E32B7}"/>
              </a:ext>
            </a:extLst>
          </p:cNvPr>
          <p:cNvSpPr/>
          <p:nvPr/>
        </p:nvSpPr>
        <p:spPr>
          <a:xfrm>
            <a:off x="3686810" y="4170680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AC5E2DB-F374-41A5-B14B-93021763C796}"/>
              </a:ext>
            </a:extLst>
          </p:cNvPr>
          <p:cNvSpPr/>
          <p:nvPr/>
        </p:nvSpPr>
        <p:spPr>
          <a:xfrm>
            <a:off x="6990080" y="4170679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B833E28-8B2F-471E-AFB9-6A34D09EC4E4}"/>
              </a:ext>
            </a:extLst>
          </p:cNvPr>
          <p:cNvSpPr/>
          <p:nvPr/>
        </p:nvSpPr>
        <p:spPr>
          <a:xfrm>
            <a:off x="7810500" y="4170679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AE7562A-F733-4C1D-A93B-307A04680621}"/>
              </a:ext>
            </a:extLst>
          </p:cNvPr>
          <p:cNvSpPr/>
          <p:nvPr/>
        </p:nvSpPr>
        <p:spPr>
          <a:xfrm>
            <a:off x="8074660" y="4170679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C77A67A-CE2B-4D60-803B-B18D20A5106A}"/>
              </a:ext>
            </a:extLst>
          </p:cNvPr>
          <p:cNvSpPr/>
          <p:nvPr/>
        </p:nvSpPr>
        <p:spPr>
          <a:xfrm>
            <a:off x="8418830" y="4170678"/>
            <a:ext cx="101600" cy="137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48F680-7874-4518-9691-CA36DCD762D0}"/>
              </a:ext>
            </a:extLst>
          </p:cNvPr>
          <p:cNvSpPr/>
          <p:nvPr/>
        </p:nvSpPr>
        <p:spPr>
          <a:xfrm>
            <a:off x="1391920" y="3220720"/>
            <a:ext cx="1767840" cy="2082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C9AE72-A786-4F5D-BBD4-09F322F0E47F}"/>
              </a:ext>
            </a:extLst>
          </p:cNvPr>
          <p:cNvSpPr/>
          <p:nvPr/>
        </p:nvSpPr>
        <p:spPr>
          <a:xfrm>
            <a:off x="1391920" y="4399280"/>
            <a:ext cx="1767840" cy="2336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842871-9ABD-4367-88ED-25EE4203D8C7}"/>
              </a:ext>
            </a:extLst>
          </p:cNvPr>
          <p:cNvSpPr/>
          <p:nvPr/>
        </p:nvSpPr>
        <p:spPr>
          <a:xfrm>
            <a:off x="1391920" y="4307837"/>
            <a:ext cx="1747520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46610B-AF37-4791-83C0-D68250C9D8FF}"/>
              </a:ext>
            </a:extLst>
          </p:cNvPr>
          <p:cNvSpPr/>
          <p:nvPr/>
        </p:nvSpPr>
        <p:spPr>
          <a:xfrm>
            <a:off x="3182620" y="4307837"/>
            <a:ext cx="439420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561737-B26F-44AE-8629-A6FBB982B0C4}"/>
              </a:ext>
            </a:extLst>
          </p:cNvPr>
          <p:cNvSpPr/>
          <p:nvPr/>
        </p:nvSpPr>
        <p:spPr>
          <a:xfrm>
            <a:off x="3662680" y="4312913"/>
            <a:ext cx="5389882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5C70AA2D-DA33-46AB-857E-83386BD27D47}"/>
              </a:ext>
            </a:extLst>
          </p:cNvPr>
          <p:cNvCxnSpPr/>
          <p:nvPr/>
        </p:nvCxnSpPr>
        <p:spPr>
          <a:xfrm>
            <a:off x="762000" y="4241798"/>
            <a:ext cx="3543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>
            <a:extLst>
              <a:ext uri="{FF2B5EF4-FFF2-40B4-BE49-F238E27FC236}">
                <a16:creationId xmlns:a16="http://schemas.microsoft.com/office/drawing/2014/main" id="{417F8DE8-1BCE-4587-8EA0-6A3B2D5F42CF}"/>
              </a:ext>
            </a:extLst>
          </p:cNvPr>
          <p:cNvSpPr/>
          <p:nvPr/>
        </p:nvSpPr>
        <p:spPr>
          <a:xfrm>
            <a:off x="633730" y="4224027"/>
            <a:ext cx="342900" cy="35050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D3F73A2-83C3-408B-8985-0D5E2769531D}"/>
              </a:ext>
            </a:extLst>
          </p:cNvPr>
          <p:cNvSpPr/>
          <p:nvPr/>
        </p:nvSpPr>
        <p:spPr>
          <a:xfrm rot="20095729">
            <a:off x="706121" y="4064004"/>
            <a:ext cx="66040" cy="3505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7149E2-CC72-487C-B9C6-30CB3734B120}"/>
              </a:ext>
            </a:extLst>
          </p:cNvPr>
          <p:cNvSpPr/>
          <p:nvPr/>
        </p:nvSpPr>
        <p:spPr>
          <a:xfrm rot="13995927">
            <a:off x="601986" y="4064237"/>
            <a:ext cx="59923" cy="1632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1353344-8D29-48D4-AAF8-5B4867EBE688}"/>
              </a:ext>
            </a:extLst>
          </p:cNvPr>
          <p:cNvSpPr txBox="1"/>
          <p:nvPr/>
        </p:nvSpPr>
        <p:spPr>
          <a:xfrm>
            <a:off x="3533663" y="5144251"/>
            <a:ext cx="3235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options for the wire fixation</a:t>
            </a:r>
          </a:p>
          <a:p>
            <a:r>
              <a:rPr lang="en-US" dirty="0"/>
              <a:t>On EC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C19B697F-2713-4DC5-9FBF-884F6240BE1F}"/>
              </a:ext>
            </a:extLst>
          </p:cNvPr>
          <p:cNvCxnSpPr>
            <a:stCxn id="30" idx="0"/>
          </p:cNvCxnSpPr>
          <p:nvPr/>
        </p:nvCxnSpPr>
        <p:spPr>
          <a:xfrm flipH="1" flipV="1">
            <a:off x="4396740" y="4411990"/>
            <a:ext cx="754642" cy="732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A5C5A85A-E144-4431-9385-672CE6C951B5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5151382" y="4411991"/>
            <a:ext cx="7358" cy="732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C3BDA9A-71B4-4B9D-A6CA-18659101428E}"/>
              </a:ext>
            </a:extLst>
          </p:cNvPr>
          <p:cNvCxnSpPr>
            <a:cxnSpLocks/>
          </p:cNvCxnSpPr>
          <p:nvPr/>
        </p:nvCxnSpPr>
        <p:spPr>
          <a:xfrm>
            <a:off x="4367661" y="4244334"/>
            <a:ext cx="8128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lipse 37">
            <a:extLst>
              <a:ext uri="{FF2B5EF4-FFF2-40B4-BE49-F238E27FC236}">
                <a16:creationId xmlns:a16="http://schemas.microsoft.com/office/drawing/2014/main" id="{106A384E-9AD2-41FF-96DE-4725CC1409FF}"/>
              </a:ext>
            </a:extLst>
          </p:cNvPr>
          <p:cNvSpPr/>
          <p:nvPr/>
        </p:nvSpPr>
        <p:spPr>
          <a:xfrm>
            <a:off x="6492240" y="4066523"/>
            <a:ext cx="472702" cy="44959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EDF18A74-9DA1-4630-A5A9-763F96401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020" y="4798805"/>
            <a:ext cx="1400808" cy="1448115"/>
          </a:xfrm>
          <a:prstGeom prst="rect">
            <a:avLst/>
          </a:prstGeom>
        </p:spPr>
      </p:pic>
      <p:sp>
        <p:nvSpPr>
          <p:cNvPr id="40" name="Flèche : droite 39">
            <a:extLst>
              <a:ext uri="{FF2B5EF4-FFF2-40B4-BE49-F238E27FC236}">
                <a16:creationId xmlns:a16="http://schemas.microsoft.com/office/drawing/2014/main" id="{DA507E06-FA0A-4592-B060-B6BA387451F2}"/>
              </a:ext>
            </a:extLst>
          </p:cNvPr>
          <p:cNvSpPr/>
          <p:nvPr/>
        </p:nvSpPr>
        <p:spPr>
          <a:xfrm rot="2320380">
            <a:off x="6873240" y="4554227"/>
            <a:ext cx="472702" cy="2082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space réservé du numéro de diapositive 23">
            <a:extLst>
              <a:ext uri="{FF2B5EF4-FFF2-40B4-BE49-F238E27FC236}">
                <a16:creationId xmlns:a16="http://schemas.microsoft.com/office/drawing/2014/main" id="{45FAF537-7268-4DCD-9B0B-CB70958B6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52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25A82-2160-4B90-8FE0-D55181498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path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DE7546-0AD9-42B2-9987-6338A5FC0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737360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 we decided to attached the cable on the sliders the cables have to pass though the sliders, the space is limited due to OB services on top of EC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13BC96C-0D38-4958-953C-F78C4B532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0" y="2834640"/>
            <a:ext cx="7215279" cy="2456062"/>
          </a:xfrm>
          <a:prstGeom prst="rect">
            <a:avLst/>
          </a:prstGeom>
        </p:spPr>
      </p:pic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3467905A-0EF5-416F-9A2B-D2DB29799353}"/>
              </a:ext>
            </a:extLst>
          </p:cNvPr>
          <p:cNvSpPr/>
          <p:nvPr/>
        </p:nvSpPr>
        <p:spPr>
          <a:xfrm>
            <a:off x="8564880" y="3972560"/>
            <a:ext cx="640080" cy="1605280"/>
          </a:xfrm>
          <a:custGeom>
            <a:avLst/>
            <a:gdLst>
              <a:gd name="connsiteX0" fmla="*/ 0 w 599440"/>
              <a:gd name="connsiteY0" fmla="*/ 0 h 1534160"/>
              <a:gd name="connsiteX1" fmla="*/ 50800 w 599440"/>
              <a:gd name="connsiteY1" fmla="*/ 10160 h 1534160"/>
              <a:gd name="connsiteX2" fmla="*/ 111760 w 599440"/>
              <a:gd name="connsiteY2" fmla="*/ 30480 h 1534160"/>
              <a:gd name="connsiteX3" fmla="*/ 81280 w 599440"/>
              <a:gd name="connsiteY3" fmla="*/ 223520 h 1534160"/>
              <a:gd name="connsiteX4" fmla="*/ 60960 w 599440"/>
              <a:gd name="connsiteY4" fmla="*/ 254000 h 1534160"/>
              <a:gd name="connsiteX5" fmla="*/ 132080 w 599440"/>
              <a:gd name="connsiteY5" fmla="*/ 416560 h 1534160"/>
              <a:gd name="connsiteX6" fmla="*/ 203200 w 599440"/>
              <a:gd name="connsiteY6" fmla="*/ 487680 h 1534160"/>
              <a:gd name="connsiteX7" fmla="*/ 304800 w 599440"/>
              <a:gd name="connsiteY7" fmla="*/ 548640 h 1534160"/>
              <a:gd name="connsiteX8" fmla="*/ 335280 w 599440"/>
              <a:gd name="connsiteY8" fmla="*/ 568960 h 1534160"/>
              <a:gd name="connsiteX9" fmla="*/ 375920 w 599440"/>
              <a:gd name="connsiteY9" fmla="*/ 629920 h 1534160"/>
              <a:gd name="connsiteX10" fmla="*/ 345440 w 599440"/>
              <a:gd name="connsiteY10" fmla="*/ 731520 h 1534160"/>
              <a:gd name="connsiteX11" fmla="*/ 314960 w 599440"/>
              <a:gd name="connsiteY11" fmla="*/ 751840 h 1534160"/>
              <a:gd name="connsiteX12" fmla="*/ 294640 w 599440"/>
              <a:gd name="connsiteY12" fmla="*/ 812800 h 1534160"/>
              <a:gd name="connsiteX13" fmla="*/ 304800 w 599440"/>
              <a:gd name="connsiteY13" fmla="*/ 914400 h 1534160"/>
              <a:gd name="connsiteX14" fmla="*/ 314960 w 599440"/>
              <a:gd name="connsiteY14" fmla="*/ 944880 h 1534160"/>
              <a:gd name="connsiteX15" fmla="*/ 345440 w 599440"/>
              <a:gd name="connsiteY15" fmla="*/ 1026160 h 1534160"/>
              <a:gd name="connsiteX16" fmla="*/ 355600 w 599440"/>
              <a:gd name="connsiteY16" fmla="*/ 1056640 h 1534160"/>
              <a:gd name="connsiteX17" fmla="*/ 386080 w 599440"/>
              <a:gd name="connsiteY17" fmla="*/ 1076960 h 1534160"/>
              <a:gd name="connsiteX18" fmla="*/ 436880 w 599440"/>
              <a:gd name="connsiteY18" fmla="*/ 1127760 h 1534160"/>
              <a:gd name="connsiteX19" fmla="*/ 457200 w 599440"/>
              <a:gd name="connsiteY19" fmla="*/ 1158240 h 1534160"/>
              <a:gd name="connsiteX20" fmla="*/ 538480 w 599440"/>
              <a:gd name="connsiteY20" fmla="*/ 1249680 h 1534160"/>
              <a:gd name="connsiteX21" fmla="*/ 558800 w 599440"/>
              <a:gd name="connsiteY21" fmla="*/ 1290320 h 1534160"/>
              <a:gd name="connsiteX22" fmla="*/ 579120 w 599440"/>
              <a:gd name="connsiteY22" fmla="*/ 1320800 h 1534160"/>
              <a:gd name="connsiteX23" fmla="*/ 599440 w 599440"/>
              <a:gd name="connsiteY23" fmla="*/ 1381760 h 1534160"/>
              <a:gd name="connsiteX24" fmla="*/ 589280 w 599440"/>
              <a:gd name="connsiteY24" fmla="*/ 1463040 h 1534160"/>
              <a:gd name="connsiteX25" fmla="*/ 579120 w 599440"/>
              <a:gd name="connsiteY25" fmla="*/ 1534160 h 153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99440" h="1534160">
                <a:moveTo>
                  <a:pt x="0" y="0"/>
                </a:moveTo>
                <a:cubicBezTo>
                  <a:pt x="16933" y="3387"/>
                  <a:pt x="34140" y="5616"/>
                  <a:pt x="50800" y="10160"/>
                </a:cubicBezTo>
                <a:cubicBezTo>
                  <a:pt x="71464" y="15796"/>
                  <a:pt x="111760" y="30480"/>
                  <a:pt x="111760" y="30480"/>
                </a:cubicBezTo>
                <a:cubicBezTo>
                  <a:pt x="109176" y="64072"/>
                  <a:pt x="111092" y="178802"/>
                  <a:pt x="81280" y="223520"/>
                </a:cubicBezTo>
                <a:lnTo>
                  <a:pt x="60960" y="254000"/>
                </a:lnTo>
                <a:cubicBezTo>
                  <a:pt x="75423" y="311853"/>
                  <a:pt x="87835" y="372315"/>
                  <a:pt x="132080" y="416560"/>
                </a:cubicBezTo>
                <a:cubicBezTo>
                  <a:pt x="155787" y="440267"/>
                  <a:pt x="173213" y="472687"/>
                  <a:pt x="203200" y="487680"/>
                </a:cubicBezTo>
                <a:cubicBezTo>
                  <a:pt x="265683" y="518922"/>
                  <a:pt x="231238" y="499599"/>
                  <a:pt x="304800" y="548640"/>
                </a:cubicBezTo>
                <a:lnTo>
                  <a:pt x="335280" y="568960"/>
                </a:lnTo>
                <a:cubicBezTo>
                  <a:pt x="348827" y="589280"/>
                  <a:pt x="379374" y="605744"/>
                  <a:pt x="375920" y="629920"/>
                </a:cubicBezTo>
                <a:cubicBezTo>
                  <a:pt x="369525" y="674685"/>
                  <a:pt x="376243" y="700717"/>
                  <a:pt x="345440" y="731520"/>
                </a:cubicBezTo>
                <a:cubicBezTo>
                  <a:pt x="336806" y="740154"/>
                  <a:pt x="325120" y="745067"/>
                  <a:pt x="314960" y="751840"/>
                </a:cubicBezTo>
                <a:cubicBezTo>
                  <a:pt x="308187" y="772160"/>
                  <a:pt x="292509" y="791487"/>
                  <a:pt x="294640" y="812800"/>
                </a:cubicBezTo>
                <a:cubicBezTo>
                  <a:pt x="298027" y="846667"/>
                  <a:pt x="299625" y="880760"/>
                  <a:pt x="304800" y="914400"/>
                </a:cubicBezTo>
                <a:cubicBezTo>
                  <a:pt x="306428" y="924985"/>
                  <a:pt x="312018" y="934582"/>
                  <a:pt x="314960" y="944880"/>
                </a:cubicBezTo>
                <a:cubicBezTo>
                  <a:pt x="341719" y="1038538"/>
                  <a:pt x="304855" y="931462"/>
                  <a:pt x="345440" y="1026160"/>
                </a:cubicBezTo>
                <a:cubicBezTo>
                  <a:pt x="349659" y="1036004"/>
                  <a:pt x="348910" y="1048277"/>
                  <a:pt x="355600" y="1056640"/>
                </a:cubicBezTo>
                <a:cubicBezTo>
                  <a:pt x="363228" y="1066175"/>
                  <a:pt x="375920" y="1070187"/>
                  <a:pt x="386080" y="1076960"/>
                </a:cubicBezTo>
                <a:cubicBezTo>
                  <a:pt x="440267" y="1158240"/>
                  <a:pt x="369147" y="1060027"/>
                  <a:pt x="436880" y="1127760"/>
                </a:cubicBezTo>
                <a:cubicBezTo>
                  <a:pt x="445514" y="1136394"/>
                  <a:pt x="449088" y="1149114"/>
                  <a:pt x="457200" y="1158240"/>
                </a:cubicBezTo>
                <a:cubicBezTo>
                  <a:pt x="506579" y="1213792"/>
                  <a:pt x="510809" y="1201256"/>
                  <a:pt x="538480" y="1249680"/>
                </a:cubicBezTo>
                <a:cubicBezTo>
                  <a:pt x="545994" y="1262830"/>
                  <a:pt x="551286" y="1277170"/>
                  <a:pt x="558800" y="1290320"/>
                </a:cubicBezTo>
                <a:cubicBezTo>
                  <a:pt x="564858" y="1300922"/>
                  <a:pt x="574161" y="1309642"/>
                  <a:pt x="579120" y="1320800"/>
                </a:cubicBezTo>
                <a:cubicBezTo>
                  <a:pt x="587819" y="1340373"/>
                  <a:pt x="599440" y="1381760"/>
                  <a:pt x="599440" y="1381760"/>
                </a:cubicBezTo>
                <a:cubicBezTo>
                  <a:pt x="596053" y="1408853"/>
                  <a:pt x="594164" y="1436176"/>
                  <a:pt x="589280" y="1463040"/>
                </a:cubicBezTo>
                <a:cubicBezTo>
                  <a:pt x="574836" y="1542481"/>
                  <a:pt x="579120" y="1437135"/>
                  <a:pt x="579120" y="153416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D10DE0C8-44DA-477C-991C-FA4DC132CB33}"/>
              </a:ext>
            </a:extLst>
          </p:cNvPr>
          <p:cNvSpPr/>
          <p:nvPr/>
        </p:nvSpPr>
        <p:spPr>
          <a:xfrm flipH="1">
            <a:off x="3505200" y="4062671"/>
            <a:ext cx="416560" cy="1605280"/>
          </a:xfrm>
          <a:custGeom>
            <a:avLst/>
            <a:gdLst>
              <a:gd name="connsiteX0" fmla="*/ 0 w 599440"/>
              <a:gd name="connsiteY0" fmla="*/ 0 h 1534160"/>
              <a:gd name="connsiteX1" fmla="*/ 50800 w 599440"/>
              <a:gd name="connsiteY1" fmla="*/ 10160 h 1534160"/>
              <a:gd name="connsiteX2" fmla="*/ 111760 w 599440"/>
              <a:gd name="connsiteY2" fmla="*/ 30480 h 1534160"/>
              <a:gd name="connsiteX3" fmla="*/ 81280 w 599440"/>
              <a:gd name="connsiteY3" fmla="*/ 223520 h 1534160"/>
              <a:gd name="connsiteX4" fmla="*/ 60960 w 599440"/>
              <a:gd name="connsiteY4" fmla="*/ 254000 h 1534160"/>
              <a:gd name="connsiteX5" fmla="*/ 132080 w 599440"/>
              <a:gd name="connsiteY5" fmla="*/ 416560 h 1534160"/>
              <a:gd name="connsiteX6" fmla="*/ 203200 w 599440"/>
              <a:gd name="connsiteY6" fmla="*/ 487680 h 1534160"/>
              <a:gd name="connsiteX7" fmla="*/ 304800 w 599440"/>
              <a:gd name="connsiteY7" fmla="*/ 548640 h 1534160"/>
              <a:gd name="connsiteX8" fmla="*/ 335280 w 599440"/>
              <a:gd name="connsiteY8" fmla="*/ 568960 h 1534160"/>
              <a:gd name="connsiteX9" fmla="*/ 375920 w 599440"/>
              <a:gd name="connsiteY9" fmla="*/ 629920 h 1534160"/>
              <a:gd name="connsiteX10" fmla="*/ 345440 w 599440"/>
              <a:gd name="connsiteY10" fmla="*/ 731520 h 1534160"/>
              <a:gd name="connsiteX11" fmla="*/ 314960 w 599440"/>
              <a:gd name="connsiteY11" fmla="*/ 751840 h 1534160"/>
              <a:gd name="connsiteX12" fmla="*/ 294640 w 599440"/>
              <a:gd name="connsiteY12" fmla="*/ 812800 h 1534160"/>
              <a:gd name="connsiteX13" fmla="*/ 304800 w 599440"/>
              <a:gd name="connsiteY13" fmla="*/ 914400 h 1534160"/>
              <a:gd name="connsiteX14" fmla="*/ 314960 w 599440"/>
              <a:gd name="connsiteY14" fmla="*/ 944880 h 1534160"/>
              <a:gd name="connsiteX15" fmla="*/ 345440 w 599440"/>
              <a:gd name="connsiteY15" fmla="*/ 1026160 h 1534160"/>
              <a:gd name="connsiteX16" fmla="*/ 355600 w 599440"/>
              <a:gd name="connsiteY16" fmla="*/ 1056640 h 1534160"/>
              <a:gd name="connsiteX17" fmla="*/ 386080 w 599440"/>
              <a:gd name="connsiteY17" fmla="*/ 1076960 h 1534160"/>
              <a:gd name="connsiteX18" fmla="*/ 436880 w 599440"/>
              <a:gd name="connsiteY18" fmla="*/ 1127760 h 1534160"/>
              <a:gd name="connsiteX19" fmla="*/ 457200 w 599440"/>
              <a:gd name="connsiteY19" fmla="*/ 1158240 h 1534160"/>
              <a:gd name="connsiteX20" fmla="*/ 538480 w 599440"/>
              <a:gd name="connsiteY20" fmla="*/ 1249680 h 1534160"/>
              <a:gd name="connsiteX21" fmla="*/ 558800 w 599440"/>
              <a:gd name="connsiteY21" fmla="*/ 1290320 h 1534160"/>
              <a:gd name="connsiteX22" fmla="*/ 579120 w 599440"/>
              <a:gd name="connsiteY22" fmla="*/ 1320800 h 1534160"/>
              <a:gd name="connsiteX23" fmla="*/ 599440 w 599440"/>
              <a:gd name="connsiteY23" fmla="*/ 1381760 h 1534160"/>
              <a:gd name="connsiteX24" fmla="*/ 589280 w 599440"/>
              <a:gd name="connsiteY24" fmla="*/ 1463040 h 1534160"/>
              <a:gd name="connsiteX25" fmla="*/ 579120 w 599440"/>
              <a:gd name="connsiteY25" fmla="*/ 1534160 h 153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99440" h="1534160">
                <a:moveTo>
                  <a:pt x="0" y="0"/>
                </a:moveTo>
                <a:cubicBezTo>
                  <a:pt x="16933" y="3387"/>
                  <a:pt x="34140" y="5616"/>
                  <a:pt x="50800" y="10160"/>
                </a:cubicBezTo>
                <a:cubicBezTo>
                  <a:pt x="71464" y="15796"/>
                  <a:pt x="111760" y="30480"/>
                  <a:pt x="111760" y="30480"/>
                </a:cubicBezTo>
                <a:cubicBezTo>
                  <a:pt x="109176" y="64072"/>
                  <a:pt x="111092" y="178802"/>
                  <a:pt x="81280" y="223520"/>
                </a:cubicBezTo>
                <a:lnTo>
                  <a:pt x="60960" y="254000"/>
                </a:lnTo>
                <a:cubicBezTo>
                  <a:pt x="75423" y="311853"/>
                  <a:pt x="87835" y="372315"/>
                  <a:pt x="132080" y="416560"/>
                </a:cubicBezTo>
                <a:cubicBezTo>
                  <a:pt x="155787" y="440267"/>
                  <a:pt x="173213" y="472687"/>
                  <a:pt x="203200" y="487680"/>
                </a:cubicBezTo>
                <a:cubicBezTo>
                  <a:pt x="265683" y="518922"/>
                  <a:pt x="231238" y="499599"/>
                  <a:pt x="304800" y="548640"/>
                </a:cubicBezTo>
                <a:lnTo>
                  <a:pt x="335280" y="568960"/>
                </a:lnTo>
                <a:cubicBezTo>
                  <a:pt x="348827" y="589280"/>
                  <a:pt x="379374" y="605744"/>
                  <a:pt x="375920" y="629920"/>
                </a:cubicBezTo>
                <a:cubicBezTo>
                  <a:pt x="369525" y="674685"/>
                  <a:pt x="376243" y="700717"/>
                  <a:pt x="345440" y="731520"/>
                </a:cubicBezTo>
                <a:cubicBezTo>
                  <a:pt x="336806" y="740154"/>
                  <a:pt x="325120" y="745067"/>
                  <a:pt x="314960" y="751840"/>
                </a:cubicBezTo>
                <a:cubicBezTo>
                  <a:pt x="308187" y="772160"/>
                  <a:pt x="292509" y="791487"/>
                  <a:pt x="294640" y="812800"/>
                </a:cubicBezTo>
                <a:cubicBezTo>
                  <a:pt x="298027" y="846667"/>
                  <a:pt x="299625" y="880760"/>
                  <a:pt x="304800" y="914400"/>
                </a:cubicBezTo>
                <a:cubicBezTo>
                  <a:pt x="306428" y="924985"/>
                  <a:pt x="312018" y="934582"/>
                  <a:pt x="314960" y="944880"/>
                </a:cubicBezTo>
                <a:cubicBezTo>
                  <a:pt x="341719" y="1038538"/>
                  <a:pt x="304855" y="931462"/>
                  <a:pt x="345440" y="1026160"/>
                </a:cubicBezTo>
                <a:cubicBezTo>
                  <a:pt x="349659" y="1036004"/>
                  <a:pt x="348910" y="1048277"/>
                  <a:pt x="355600" y="1056640"/>
                </a:cubicBezTo>
                <a:cubicBezTo>
                  <a:pt x="363228" y="1066175"/>
                  <a:pt x="375920" y="1070187"/>
                  <a:pt x="386080" y="1076960"/>
                </a:cubicBezTo>
                <a:cubicBezTo>
                  <a:pt x="440267" y="1158240"/>
                  <a:pt x="369147" y="1060027"/>
                  <a:pt x="436880" y="1127760"/>
                </a:cubicBezTo>
                <a:cubicBezTo>
                  <a:pt x="445514" y="1136394"/>
                  <a:pt x="449088" y="1149114"/>
                  <a:pt x="457200" y="1158240"/>
                </a:cubicBezTo>
                <a:cubicBezTo>
                  <a:pt x="506579" y="1213792"/>
                  <a:pt x="510809" y="1201256"/>
                  <a:pt x="538480" y="1249680"/>
                </a:cubicBezTo>
                <a:cubicBezTo>
                  <a:pt x="545994" y="1262830"/>
                  <a:pt x="551286" y="1277170"/>
                  <a:pt x="558800" y="1290320"/>
                </a:cubicBezTo>
                <a:cubicBezTo>
                  <a:pt x="564858" y="1300922"/>
                  <a:pt x="574161" y="1309642"/>
                  <a:pt x="579120" y="1320800"/>
                </a:cubicBezTo>
                <a:cubicBezTo>
                  <a:pt x="587819" y="1340373"/>
                  <a:pt x="599440" y="1381760"/>
                  <a:pt x="599440" y="1381760"/>
                </a:cubicBezTo>
                <a:cubicBezTo>
                  <a:pt x="596053" y="1408853"/>
                  <a:pt x="594164" y="1436176"/>
                  <a:pt x="589280" y="1463040"/>
                </a:cubicBezTo>
                <a:cubicBezTo>
                  <a:pt x="574836" y="1542481"/>
                  <a:pt x="579120" y="1437135"/>
                  <a:pt x="579120" y="153416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7AFAF7-D488-4586-8B81-AFEC47526B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49" t="22507" r="72274" b="18521"/>
          <a:stretch/>
        </p:blipFill>
        <p:spPr>
          <a:xfrm>
            <a:off x="2731361" y="5181600"/>
            <a:ext cx="1342799" cy="1416535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D45DB1BB-721C-4054-91FA-F6C379C6900A}"/>
              </a:ext>
            </a:extLst>
          </p:cNvPr>
          <p:cNvSpPr/>
          <p:nvPr/>
        </p:nvSpPr>
        <p:spPr>
          <a:xfrm>
            <a:off x="3439160" y="5721409"/>
            <a:ext cx="16256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1692FABA-3EBE-403B-AD7B-FCEEE5528757}"/>
              </a:ext>
            </a:extLst>
          </p:cNvPr>
          <p:cNvSpPr/>
          <p:nvPr/>
        </p:nvSpPr>
        <p:spPr>
          <a:xfrm flipH="1">
            <a:off x="3134360" y="5768757"/>
            <a:ext cx="467360" cy="1089243"/>
          </a:xfrm>
          <a:custGeom>
            <a:avLst/>
            <a:gdLst>
              <a:gd name="connsiteX0" fmla="*/ 0 w 599440"/>
              <a:gd name="connsiteY0" fmla="*/ 0 h 1534160"/>
              <a:gd name="connsiteX1" fmla="*/ 50800 w 599440"/>
              <a:gd name="connsiteY1" fmla="*/ 10160 h 1534160"/>
              <a:gd name="connsiteX2" fmla="*/ 111760 w 599440"/>
              <a:gd name="connsiteY2" fmla="*/ 30480 h 1534160"/>
              <a:gd name="connsiteX3" fmla="*/ 81280 w 599440"/>
              <a:gd name="connsiteY3" fmla="*/ 223520 h 1534160"/>
              <a:gd name="connsiteX4" fmla="*/ 60960 w 599440"/>
              <a:gd name="connsiteY4" fmla="*/ 254000 h 1534160"/>
              <a:gd name="connsiteX5" fmla="*/ 132080 w 599440"/>
              <a:gd name="connsiteY5" fmla="*/ 416560 h 1534160"/>
              <a:gd name="connsiteX6" fmla="*/ 203200 w 599440"/>
              <a:gd name="connsiteY6" fmla="*/ 487680 h 1534160"/>
              <a:gd name="connsiteX7" fmla="*/ 304800 w 599440"/>
              <a:gd name="connsiteY7" fmla="*/ 548640 h 1534160"/>
              <a:gd name="connsiteX8" fmla="*/ 335280 w 599440"/>
              <a:gd name="connsiteY8" fmla="*/ 568960 h 1534160"/>
              <a:gd name="connsiteX9" fmla="*/ 375920 w 599440"/>
              <a:gd name="connsiteY9" fmla="*/ 629920 h 1534160"/>
              <a:gd name="connsiteX10" fmla="*/ 345440 w 599440"/>
              <a:gd name="connsiteY10" fmla="*/ 731520 h 1534160"/>
              <a:gd name="connsiteX11" fmla="*/ 314960 w 599440"/>
              <a:gd name="connsiteY11" fmla="*/ 751840 h 1534160"/>
              <a:gd name="connsiteX12" fmla="*/ 294640 w 599440"/>
              <a:gd name="connsiteY12" fmla="*/ 812800 h 1534160"/>
              <a:gd name="connsiteX13" fmla="*/ 304800 w 599440"/>
              <a:gd name="connsiteY13" fmla="*/ 914400 h 1534160"/>
              <a:gd name="connsiteX14" fmla="*/ 314960 w 599440"/>
              <a:gd name="connsiteY14" fmla="*/ 944880 h 1534160"/>
              <a:gd name="connsiteX15" fmla="*/ 345440 w 599440"/>
              <a:gd name="connsiteY15" fmla="*/ 1026160 h 1534160"/>
              <a:gd name="connsiteX16" fmla="*/ 355600 w 599440"/>
              <a:gd name="connsiteY16" fmla="*/ 1056640 h 1534160"/>
              <a:gd name="connsiteX17" fmla="*/ 386080 w 599440"/>
              <a:gd name="connsiteY17" fmla="*/ 1076960 h 1534160"/>
              <a:gd name="connsiteX18" fmla="*/ 436880 w 599440"/>
              <a:gd name="connsiteY18" fmla="*/ 1127760 h 1534160"/>
              <a:gd name="connsiteX19" fmla="*/ 457200 w 599440"/>
              <a:gd name="connsiteY19" fmla="*/ 1158240 h 1534160"/>
              <a:gd name="connsiteX20" fmla="*/ 538480 w 599440"/>
              <a:gd name="connsiteY20" fmla="*/ 1249680 h 1534160"/>
              <a:gd name="connsiteX21" fmla="*/ 558800 w 599440"/>
              <a:gd name="connsiteY21" fmla="*/ 1290320 h 1534160"/>
              <a:gd name="connsiteX22" fmla="*/ 579120 w 599440"/>
              <a:gd name="connsiteY22" fmla="*/ 1320800 h 1534160"/>
              <a:gd name="connsiteX23" fmla="*/ 599440 w 599440"/>
              <a:gd name="connsiteY23" fmla="*/ 1381760 h 1534160"/>
              <a:gd name="connsiteX24" fmla="*/ 589280 w 599440"/>
              <a:gd name="connsiteY24" fmla="*/ 1463040 h 1534160"/>
              <a:gd name="connsiteX25" fmla="*/ 579120 w 599440"/>
              <a:gd name="connsiteY25" fmla="*/ 1534160 h 153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99440" h="1534160">
                <a:moveTo>
                  <a:pt x="0" y="0"/>
                </a:moveTo>
                <a:cubicBezTo>
                  <a:pt x="16933" y="3387"/>
                  <a:pt x="34140" y="5616"/>
                  <a:pt x="50800" y="10160"/>
                </a:cubicBezTo>
                <a:cubicBezTo>
                  <a:pt x="71464" y="15796"/>
                  <a:pt x="111760" y="30480"/>
                  <a:pt x="111760" y="30480"/>
                </a:cubicBezTo>
                <a:cubicBezTo>
                  <a:pt x="109176" y="64072"/>
                  <a:pt x="111092" y="178802"/>
                  <a:pt x="81280" y="223520"/>
                </a:cubicBezTo>
                <a:lnTo>
                  <a:pt x="60960" y="254000"/>
                </a:lnTo>
                <a:cubicBezTo>
                  <a:pt x="75423" y="311853"/>
                  <a:pt x="87835" y="372315"/>
                  <a:pt x="132080" y="416560"/>
                </a:cubicBezTo>
                <a:cubicBezTo>
                  <a:pt x="155787" y="440267"/>
                  <a:pt x="173213" y="472687"/>
                  <a:pt x="203200" y="487680"/>
                </a:cubicBezTo>
                <a:cubicBezTo>
                  <a:pt x="265683" y="518922"/>
                  <a:pt x="231238" y="499599"/>
                  <a:pt x="304800" y="548640"/>
                </a:cubicBezTo>
                <a:lnTo>
                  <a:pt x="335280" y="568960"/>
                </a:lnTo>
                <a:cubicBezTo>
                  <a:pt x="348827" y="589280"/>
                  <a:pt x="379374" y="605744"/>
                  <a:pt x="375920" y="629920"/>
                </a:cubicBezTo>
                <a:cubicBezTo>
                  <a:pt x="369525" y="674685"/>
                  <a:pt x="376243" y="700717"/>
                  <a:pt x="345440" y="731520"/>
                </a:cubicBezTo>
                <a:cubicBezTo>
                  <a:pt x="336806" y="740154"/>
                  <a:pt x="325120" y="745067"/>
                  <a:pt x="314960" y="751840"/>
                </a:cubicBezTo>
                <a:cubicBezTo>
                  <a:pt x="308187" y="772160"/>
                  <a:pt x="292509" y="791487"/>
                  <a:pt x="294640" y="812800"/>
                </a:cubicBezTo>
                <a:cubicBezTo>
                  <a:pt x="298027" y="846667"/>
                  <a:pt x="299625" y="880760"/>
                  <a:pt x="304800" y="914400"/>
                </a:cubicBezTo>
                <a:cubicBezTo>
                  <a:pt x="306428" y="924985"/>
                  <a:pt x="312018" y="934582"/>
                  <a:pt x="314960" y="944880"/>
                </a:cubicBezTo>
                <a:cubicBezTo>
                  <a:pt x="341719" y="1038538"/>
                  <a:pt x="304855" y="931462"/>
                  <a:pt x="345440" y="1026160"/>
                </a:cubicBezTo>
                <a:cubicBezTo>
                  <a:pt x="349659" y="1036004"/>
                  <a:pt x="348910" y="1048277"/>
                  <a:pt x="355600" y="1056640"/>
                </a:cubicBezTo>
                <a:cubicBezTo>
                  <a:pt x="363228" y="1066175"/>
                  <a:pt x="375920" y="1070187"/>
                  <a:pt x="386080" y="1076960"/>
                </a:cubicBezTo>
                <a:cubicBezTo>
                  <a:pt x="440267" y="1158240"/>
                  <a:pt x="369147" y="1060027"/>
                  <a:pt x="436880" y="1127760"/>
                </a:cubicBezTo>
                <a:cubicBezTo>
                  <a:pt x="445514" y="1136394"/>
                  <a:pt x="449088" y="1149114"/>
                  <a:pt x="457200" y="1158240"/>
                </a:cubicBezTo>
                <a:cubicBezTo>
                  <a:pt x="506579" y="1213792"/>
                  <a:pt x="510809" y="1201256"/>
                  <a:pt x="538480" y="1249680"/>
                </a:cubicBezTo>
                <a:cubicBezTo>
                  <a:pt x="545994" y="1262830"/>
                  <a:pt x="551286" y="1277170"/>
                  <a:pt x="558800" y="1290320"/>
                </a:cubicBezTo>
                <a:cubicBezTo>
                  <a:pt x="564858" y="1300922"/>
                  <a:pt x="574161" y="1309642"/>
                  <a:pt x="579120" y="1320800"/>
                </a:cubicBezTo>
                <a:cubicBezTo>
                  <a:pt x="587819" y="1340373"/>
                  <a:pt x="599440" y="1381760"/>
                  <a:pt x="599440" y="1381760"/>
                </a:cubicBezTo>
                <a:cubicBezTo>
                  <a:pt x="596053" y="1408853"/>
                  <a:pt x="594164" y="1436176"/>
                  <a:pt x="589280" y="1463040"/>
                </a:cubicBezTo>
                <a:cubicBezTo>
                  <a:pt x="574836" y="1542481"/>
                  <a:pt x="579120" y="1437135"/>
                  <a:pt x="579120" y="153416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20FDDBD-80DF-4165-BDCC-4FFB73BF2BB5}"/>
              </a:ext>
            </a:extLst>
          </p:cNvPr>
          <p:cNvSpPr txBox="1"/>
          <p:nvPr/>
        </p:nvSpPr>
        <p:spPr>
          <a:xfrm>
            <a:off x="4592320" y="5665797"/>
            <a:ext cx="6014720" cy="659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Depending on the attachment option on EC, we may need to pass through the supports points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10BCEC7-6330-412B-A7E1-2D83FD0CBEEB}"/>
              </a:ext>
            </a:extLst>
          </p:cNvPr>
          <p:cNvCxnSpPr>
            <a:stCxn id="11" idx="1"/>
          </p:cNvCxnSpPr>
          <p:nvPr/>
        </p:nvCxnSpPr>
        <p:spPr>
          <a:xfrm flipH="1" flipV="1">
            <a:off x="3713480" y="5812849"/>
            <a:ext cx="878840" cy="1828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E2A948FC-79F3-439C-907B-F08037CD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0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87D3BC-EED0-44A4-A5A9-A72EFB78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Symmetric pulling force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593C1E-690B-4FBE-819E-91001A2D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61939"/>
            <a:ext cx="10058400" cy="101709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We need to decide if one cable (asymmetric load) or two cable (one per side, symmetric load) will be used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In case of two cables we will need to join them for the use of a unique pulling cable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5719DB-EDAC-4644-A285-08702BA89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0" y="2834640"/>
            <a:ext cx="7215279" cy="2456062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B6CC135-319A-46FE-A63B-3C449CDA2EBD}"/>
              </a:ext>
            </a:extLst>
          </p:cNvPr>
          <p:cNvCxnSpPr/>
          <p:nvPr/>
        </p:nvCxnSpPr>
        <p:spPr>
          <a:xfrm>
            <a:off x="8636000" y="4023360"/>
            <a:ext cx="782320" cy="1209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1883742-093F-4905-81E9-5DE29682D059}"/>
              </a:ext>
            </a:extLst>
          </p:cNvPr>
          <p:cNvCxnSpPr>
            <a:cxnSpLocks/>
          </p:cNvCxnSpPr>
          <p:nvPr/>
        </p:nvCxnSpPr>
        <p:spPr>
          <a:xfrm flipH="1">
            <a:off x="3556001" y="4081662"/>
            <a:ext cx="304799" cy="1209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032745A-A85A-4CA8-A97E-93AC6CE6518A}"/>
              </a:ext>
            </a:extLst>
          </p:cNvPr>
          <p:cNvSpPr/>
          <p:nvPr/>
        </p:nvSpPr>
        <p:spPr>
          <a:xfrm>
            <a:off x="3434081" y="5223333"/>
            <a:ext cx="5984239" cy="2160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B97D0FF-B129-4A13-BF61-31E25DF40BFB}"/>
              </a:ext>
            </a:extLst>
          </p:cNvPr>
          <p:cNvCxnSpPr>
            <a:stCxn id="9" idx="2"/>
          </p:cNvCxnSpPr>
          <p:nvPr/>
        </p:nvCxnSpPr>
        <p:spPr>
          <a:xfrm flipH="1">
            <a:off x="6426200" y="5439351"/>
            <a:ext cx="1" cy="575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B38F90B-70EA-436B-A4CA-70D7BFB45F94}"/>
              </a:ext>
            </a:extLst>
          </p:cNvPr>
          <p:cNvSpPr/>
          <p:nvPr/>
        </p:nvSpPr>
        <p:spPr>
          <a:xfrm>
            <a:off x="5582920" y="5767857"/>
            <a:ext cx="843280" cy="538480"/>
          </a:xfrm>
          <a:custGeom>
            <a:avLst/>
            <a:gdLst>
              <a:gd name="connsiteX0" fmla="*/ 833120 w 843280"/>
              <a:gd name="connsiteY0" fmla="*/ 172720 h 538480"/>
              <a:gd name="connsiteX1" fmla="*/ 843280 w 843280"/>
              <a:gd name="connsiteY1" fmla="*/ 223520 h 538480"/>
              <a:gd name="connsiteX2" fmla="*/ 812800 w 843280"/>
              <a:gd name="connsiteY2" fmla="*/ 355600 h 538480"/>
              <a:gd name="connsiteX3" fmla="*/ 802640 w 843280"/>
              <a:gd name="connsiteY3" fmla="*/ 386080 h 538480"/>
              <a:gd name="connsiteX4" fmla="*/ 792480 w 843280"/>
              <a:gd name="connsiteY4" fmla="*/ 416560 h 538480"/>
              <a:gd name="connsiteX5" fmla="*/ 782320 w 843280"/>
              <a:gd name="connsiteY5" fmla="*/ 447040 h 538480"/>
              <a:gd name="connsiteX6" fmla="*/ 751840 w 843280"/>
              <a:gd name="connsiteY6" fmla="*/ 467360 h 538480"/>
              <a:gd name="connsiteX7" fmla="*/ 650240 w 843280"/>
              <a:gd name="connsiteY7" fmla="*/ 487680 h 538480"/>
              <a:gd name="connsiteX8" fmla="*/ 568960 w 843280"/>
              <a:gd name="connsiteY8" fmla="*/ 477520 h 538480"/>
              <a:gd name="connsiteX9" fmla="*/ 528320 w 843280"/>
              <a:gd name="connsiteY9" fmla="*/ 426720 h 538480"/>
              <a:gd name="connsiteX10" fmla="*/ 508000 w 843280"/>
              <a:gd name="connsiteY10" fmla="*/ 396240 h 538480"/>
              <a:gd name="connsiteX11" fmla="*/ 477520 w 843280"/>
              <a:gd name="connsiteY11" fmla="*/ 335280 h 538480"/>
              <a:gd name="connsiteX12" fmla="*/ 457200 w 843280"/>
              <a:gd name="connsiteY12" fmla="*/ 243840 h 538480"/>
              <a:gd name="connsiteX13" fmla="*/ 467360 w 843280"/>
              <a:gd name="connsiteY13" fmla="*/ 60960 h 538480"/>
              <a:gd name="connsiteX14" fmla="*/ 477520 w 843280"/>
              <a:gd name="connsiteY14" fmla="*/ 30480 h 538480"/>
              <a:gd name="connsiteX15" fmla="*/ 538480 w 843280"/>
              <a:gd name="connsiteY15" fmla="*/ 0 h 538480"/>
              <a:gd name="connsiteX16" fmla="*/ 599440 w 843280"/>
              <a:gd name="connsiteY16" fmla="*/ 10160 h 538480"/>
              <a:gd name="connsiteX17" fmla="*/ 640080 w 843280"/>
              <a:gd name="connsiteY17" fmla="*/ 60960 h 538480"/>
              <a:gd name="connsiteX18" fmla="*/ 660400 w 843280"/>
              <a:gd name="connsiteY18" fmla="*/ 132080 h 538480"/>
              <a:gd name="connsiteX19" fmla="*/ 640080 w 843280"/>
              <a:gd name="connsiteY19" fmla="*/ 294640 h 538480"/>
              <a:gd name="connsiteX20" fmla="*/ 619760 w 843280"/>
              <a:gd name="connsiteY20" fmla="*/ 355600 h 538480"/>
              <a:gd name="connsiteX21" fmla="*/ 609600 w 843280"/>
              <a:gd name="connsiteY21" fmla="*/ 386080 h 538480"/>
              <a:gd name="connsiteX22" fmla="*/ 599440 w 843280"/>
              <a:gd name="connsiteY22" fmla="*/ 416560 h 538480"/>
              <a:gd name="connsiteX23" fmla="*/ 589280 w 843280"/>
              <a:gd name="connsiteY23" fmla="*/ 447040 h 538480"/>
              <a:gd name="connsiteX24" fmla="*/ 558800 w 843280"/>
              <a:gd name="connsiteY24" fmla="*/ 477520 h 538480"/>
              <a:gd name="connsiteX25" fmla="*/ 538480 w 843280"/>
              <a:gd name="connsiteY25" fmla="*/ 508000 h 538480"/>
              <a:gd name="connsiteX26" fmla="*/ 477520 w 843280"/>
              <a:gd name="connsiteY26" fmla="*/ 538480 h 538480"/>
              <a:gd name="connsiteX27" fmla="*/ 416560 w 843280"/>
              <a:gd name="connsiteY27" fmla="*/ 528320 h 538480"/>
              <a:gd name="connsiteX28" fmla="*/ 355600 w 843280"/>
              <a:gd name="connsiteY28" fmla="*/ 508000 h 538480"/>
              <a:gd name="connsiteX29" fmla="*/ 284480 w 843280"/>
              <a:gd name="connsiteY29" fmla="*/ 416560 h 538480"/>
              <a:gd name="connsiteX30" fmla="*/ 274320 w 843280"/>
              <a:gd name="connsiteY30" fmla="*/ 386080 h 538480"/>
              <a:gd name="connsiteX31" fmla="*/ 284480 w 843280"/>
              <a:gd name="connsiteY31" fmla="*/ 121920 h 538480"/>
              <a:gd name="connsiteX32" fmla="*/ 294640 w 843280"/>
              <a:gd name="connsiteY32" fmla="*/ 91440 h 538480"/>
              <a:gd name="connsiteX33" fmla="*/ 314960 w 843280"/>
              <a:gd name="connsiteY33" fmla="*/ 60960 h 538480"/>
              <a:gd name="connsiteX34" fmla="*/ 345440 w 843280"/>
              <a:gd name="connsiteY34" fmla="*/ 40640 h 538480"/>
              <a:gd name="connsiteX35" fmla="*/ 406400 w 843280"/>
              <a:gd name="connsiteY35" fmla="*/ 81280 h 538480"/>
              <a:gd name="connsiteX36" fmla="*/ 416560 w 843280"/>
              <a:gd name="connsiteY36" fmla="*/ 111760 h 538480"/>
              <a:gd name="connsiteX37" fmla="*/ 447040 w 843280"/>
              <a:gd name="connsiteY37" fmla="*/ 172720 h 538480"/>
              <a:gd name="connsiteX38" fmla="*/ 426720 w 843280"/>
              <a:gd name="connsiteY38" fmla="*/ 325120 h 538480"/>
              <a:gd name="connsiteX39" fmla="*/ 406400 w 843280"/>
              <a:gd name="connsiteY39" fmla="*/ 386080 h 538480"/>
              <a:gd name="connsiteX40" fmla="*/ 386080 w 843280"/>
              <a:gd name="connsiteY40" fmla="*/ 416560 h 538480"/>
              <a:gd name="connsiteX41" fmla="*/ 345440 w 843280"/>
              <a:gd name="connsiteY41" fmla="*/ 457200 h 538480"/>
              <a:gd name="connsiteX42" fmla="*/ 335280 w 843280"/>
              <a:gd name="connsiteY42" fmla="*/ 487680 h 538480"/>
              <a:gd name="connsiteX43" fmla="*/ 304800 w 843280"/>
              <a:gd name="connsiteY43" fmla="*/ 497840 h 538480"/>
              <a:gd name="connsiteX44" fmla="*/ 274320 w 843280"/>
              <a:gd name="connsiteY44" fmla="*/ 518160 h 538480"/>
              <a:gd name="connsiteX45" fmla="*/ 152400 w 843280"/>
              <a:gd name="connsiteY45" fmla="*/ 508000 h 538480"/>
              <a:gd name="connsiteX46" fmla="*/ 81280 w 843280"/>
              <a:gd name="connsiteY46" fmla="*/ 467360 h 538480"/>
              <a:gd name="connsiteX47" fmla="*/ 10160 w 843280"/>
              <a:gd name="connsiteY47" fmla="*/ 375920 h 538480"/>
              <a:gd name="connsiteX48" fmla="*/ 0 w 843280"/>
              <a:gd name="connsiteY48" fmla="*/ 345440 h 538480"/>
              <a:gd name="connsiteX49" fmla="*/ 20320 w 843280"/>
              <a:gd name="connsiteY49" fmla="*/ 162560 h 538480"/>
              <a:gd name="connsiteX50" fmla="*/ 40640 w 843280"/>
              <a:gd name="connsiteY50" fmla="*/ 101600 h 538480"/>
              <a:gd name="connsiteX51" fmla="*/ 50800 w 843280"/>
              <a:gd name="connsiteY51" fmla="*/ 71120 h 538480"/>
              <a:gd name="connsiteX52" fmla="*/ 111760 w 843280"/>
              <a:gd name="connsiteY52" fmla="*/ 50800 h 538480"/>
              <a:gd name="connsiteX53" fmla="*/ 142240 w 843280"/>
              <a:gd name="connsiteY53" fmla="*/ 40640 h 538480"/>
              <a:gd name="connsiteX54" fmla="*/ 172720 w 843280"/>
              <a:gd name="connsiteY54" fmla="*/ 121920 h 538480"/>
              <a:gd name="connsiteX55" fmla="*/ 162560 w 843280"/>
              <a:gd name="connsiteY55" fmla="*/ 345440 h 538480"/>
              <a:gd name="connsiteX56" fmla="*/ 152400 w 843280"/>
              <a:gd name="connsiteY56" fmla="*/ 396240 h 538480"/>
              <a:gd name="connsiteX57" fmla="*/ 132080 w 843280"/>
              <a:gd name="connsiteY57" fmla="*/ 426720 h 538480"/>
              <a:gd name="connsiteX58" fmla="*/ 101600 w 843280"/>
              <a:gd name="connsiteY58" fmla="*/ 487680 h 538480"/>
              <a:gd name="connsiteX59" fmla="*/ 71120 w 843280"/>
              <a:gd name="connsiteY59" fmla="*/ 497840 h 538480"/>
              <a:gd name="connsiteX60" fmla="*/ 40640 w 843280"/>
              <a:gd name="connsiteY60" fmla="*/ 518160 h 538480"/>
              <a:gd name="connsiteX61" fmla="*/ 0 w 843280"/>
              <a:gd name="connsiteY61" fmla="*/ 528320 h 53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843280" h="538480">
                <a:moveTo>
                  <a:pt x="833120" y="172720"/>
                </a:moveTo>
                <a:cubicBezTo>
                  <a:pt x="836507" y="189653"/>
                  <a:pt x="843280" y="206251"/>
                  <a:pt x="843280" y="223520"/>
                </a:cubicBezTo>
                <a:cubicBezTo>
                  <a:pt x="843280" y="276277"/>
                  <a:pt x="828896" y="307312"/>
                  <a:pt x="812800" y="355600"/>
                </a:cubicBezTo>
                <a:lnTo>
                  <a:pt x="802640" y="386080"/>
                </a:lnTo>
                <a:lnTo>
                  <a:pt x="792480" y="416560"/>
                </a:lnTo>
                <a:cubicBezTo>
                  <a:pt x="789093" y="426720"/>
                  <a:pt x="791231" y="441099"/>
                  <a:pt x="782320" y="447040"/>
                </a:cubicBezTo>
                <a:cubicBezTo>
                  <a:pt x="772160" y="453813"/>
                  <a:pt x="762762" y="461899"/>
                  <a:pt x="751840" y="467360"/>
                </a:cubicBezTo>
                <a:cubicBezTo>
                  <a:pt x="723467" y="481546"/>
                  <a:pt x="676449" y="483936"/>
                  <a:pt x="650240" y="487680"/>
                </a:cubicBezTo>
                <a:cubicBezTo>
                  <a:pt x="623147" y="484293"/>
                  <a:pt x="595302" y="484704"/>
                  <a:pt x="568960" y="477520"/>
                </a:cubicBezTo>
                <a:cubicBezTo>
                  <a:pt x="529297" y="466703"/>
                  <a:pt x="542580" y="455239"/>
                  <a:pt x="528320" y="426720"/>
                </a:cubicBezTo>
                <a:cubicBezTo>
                  <a:pt x="522859" y="415798"/>
                  <a:pt x="513461" y="407162"/>
                  <a:pt x="508000" y="396240"/>
                </a:cubicBezTo>
                <a:cubicBezTo>
                  <a:pt x="465936" y="312112"/>
                  <a:pt x="535754" y="422631"/>
                  <a:pt x="477520" y="335280"/>
                </a:cubicBezTo>
                <a:cubicBezTo>
                  <a:pt x="473602" y="319606"/>
                  <a:pt x="457200" y="256738"/>
                  <a:pt x="457200" y="243840"/>
                </a:cubicBezTo>
                <a:cubicBezTo>
                  <a:pt x="457200" y="182786"/>
                  <a:pt x="461572" y="121739"/>
                  <a:pt x="467360" y="60960"/>
                </a:cubicBezTo>
                <a:cubicBezTo>
                  <a:pt x="468375" y="50299"/>
                  <a:pt x="470830" y="38843"/>
                  <a:pt x="477520" y="30480"/>
                </a:cubicBezTo>
                <a:cubicBezTo>
                  <a:pt x="491844" y="12575"/>
                  <a:pt x="518401" y="6693"/>
                  <a:pt x="538480" y="0"/>
                </a:cubicBezTo>
                <a:cubicBezTo>
                  <a:pt x="558800" y="3387"/>
                  <a:pt x="579897" y="3646"/>
                  <a:pt x="599440" y="10160"/>
                </a:cubicBezTo>
                <a:cubicBezTo>
                  <a:pt x="632160" y="21067"/>
                  <a:pt x="631909" y="32362"/>
                  <a:pt x="640080" y="60960"/>
                </a:cubicBezTo>
                <a:cubicBezTo>
                  <a:pt x="665595" y="150262"/>
                  <a:pt x="636040" y="58999"/>
                  <a:pt x="660400" y="132080"/>
                </a:cubicBezTo>
                <a:cubicBezTo>
                  <a:pt x="655567" y="185239"/>
                  <a:pt x="654395" y="242152"/>
                  <a:pt x="640080" y="294640"/>
                </a:cubicBezTo>
                <a:cubicBezTo>
                  <a:pt x="634444" y="315304"/>
                  <a:pt x="626533" y="335280"/>
                  <a:pt x="619760" y="355600"/>
                </a:cubicBezTo>
                <a:lnTo>
                  <a:pt x="609600" y="386080"/>
                </a:lnTo>
                <a:lnTo>
                  <a:pt x="599440" y="416560"/>
                </a:lnTo>
                <a:cubicBezTo>
                  <a:pt x="596053" y="426720"/>
                  <a:pt x="596853" y="439467"/>
                  <a:pt x="589280" y="447040"/>
                </a:cubicBezTo>
                <a:cubicBezTo>
                  <a:pt x="579120" y="457200"/>
                  <a:pt x="567998" y="466482"/>
                  <a:pt x="558800" y="477520"/>
                </a:cubicBezTo>
                <a:cubicBezTo>
                  <a:pt x="550983" y="486901"/>
                  <a:pt x="547114" y="499366"/>
                  <a:pt x="538480" y="508000"/>
                </a:cubicBezTo>
                <a:cubicBezTo>
                  <a:pt x="518785" y="527695"/>
                  <a:pt x="502310" y="530217"/>
                  <a:pt x="477520" y="538480"/>
                </a:cubicBezTo>
                <a:cubicBezTo>
                  <a:pt x="457200" y="535093"/>
                  <a:pt x="436545" y="533316"/>
                  <a:pt x="416560" y="528320"/>
                </a:cubicBezTo>
                <a:cubicBezTo>
                  <a:pt x="395780" y="523125"/>
                  <a:pt x="355600" y="508000"/>
                  <a:pt x="355600" y="508000"/>
                </a:cubicBezTo>
                <a:cubicBezTo>
                  <a:pt x="329301" y="481701"/>
                  <a:pt x="296633" y="453018"/>
                  <a:pt x="284480" y="416560"/>
                </a:cubicBezTo>
                <a:lnTo>
                  <a:pt x="274320" y="386080"/>
                </a:lnTo>
                <a:cubicBezTo>
                  <a:pt x="277707" y="298027"/>
                  <a:pt x="278417" y="209830"/>
                  <a:pt x="284480" y="121920"/>
                </a:cubicBezTo>
                <a:cubicBezTo>
                  <a:pt x="285217" y="111236"/>
                  <a:pt x="289851" y="101019"/>
                  <a:pt x="294640" y="91440"/>
                </a:cubicBezTo>
                <a:cubicBezTo>
                  <a:pt x="300101" y="80518"/>
                  <a:pt x="306326" y="69594"/>
                  <a:pt x="314960" y="60960"/>
                </a:cubicBezTo>
                <a:cubicBezTo>
                  <a:pt x="323594" y="52326"/>
                  <a:pt x="335280" y="47413"/>
                  <a:pt x="345440" y="40640"/>
                </a:cubicBezTo>
                <a:cubicBezTo>
                  <a:pt x="377396" y="51292"/>
                  <a:pt x="384656" y="48663"/>
                  <a:pt x="406400" y="81280"/>
                </a:cubicBezTo>
                <a:cubicBezTo>
                  <a:pt x="412341" y="90191"/>
                  <a:pt x="411771" y="102181"/>
                  <a:pt x="416560" y="111760"/>
                </a:cubicBezTo>
                <a:cubicBezTo>
                  <a:pt x="455951" y="190542"/>
                  <a:pt x="421503" y="96108"/>
                  <a:pt x="447040" y="172720"/>
                </a:cubicBezTo>
                <a:cubicBezTo>
                  <a:pt x="440096" y="249104"/>
                  <a:pt x="444280" y="266586"/>
                  <a:pt x="426720" y="325120"/>
                </a:cubicBezTo>
                <a:cubicBezTo>
                  <a:pt x="420565" y="345636"/>
                  <a:pt x="418281" y="368258"/>
                  <a:pt x="406400" y="386080"/>
                </a:cubicBezTo>
                <a:cubicBezTo>
                  <a:pt x="399627" y="396240"/>
                  <a:pt x="391541" y="405638"/>
                  <a:pt x="386080" y="416560"/>
                </a:cubicBezTo>
                <a:cubicBezTo>
                  <a:pt x="364405" y="459909"/>
                  <a:pt x="394208" y="440944"/>
                  <a:pt x="345440" y="457200"/>
                </a:cubicBezTo>
                <a:cubicBezTo>
                  <a:pt x="342053" y="467360"/>
                  <a:pt x="342853" y="480107"/>
                  <a:pt x="335280" y="487680"/>
                </a:cubicBezTo>
                <a:cubicBezTo>
                  <a:pt x="327707" y="495253"/>
                  <a:pt x="314379" y="493051"/>
                  <a:pt x="304800" y="497840"/>
                </a:cubicBezTo>
                <a:cubicBezTo>
                  <a:pt x="293878" y="503301"/>
                  <a:pt x="284480" y="511387"/>
                  <a:pt x="274320" y="518160"/>
                </a:cubicBezTo>
                <a:cubicBezTo>
                  <a:pt x="233680" y="514773"/>
                  <a:pt x="192823" y="513390"/>
                  <a:pt x="152400" y="508000"/>
                </a:cubicBezTo>
                <a:cubicBezTo>
                  <a:pt x="123323" y="504123"/>
                  <a:pt x="102869" y="485865"/>
                  <a:pt x="81280" y="467360"/>
                </a:cubicBezTo>
                <a:cubicBezTo>
                  <a:pt x="56734" y="446321"/>
                  <a:pt x="19333" y="403438"/>
                  <a:pt x="10160" y="375920"/>
                </a:cubicBezTo>
                <a:lnTo>
                  <a:pt x="0" y="345440"/>
                </a:lnTo>
                <a:cubicBezTo>
                  <a:pt x="6540" y="253875"/>
                  <a:pt x="-13" y="230337"/>
                  <a:pt x="20320" y="162560"/>
                </a:cubicBezTo>
                <a:cubicBezTo>
                  <a:pt x="26475" y="142044"/>
                  <a:pt x="33867" y="121920"/>
                  <a:pt x="40640" y="101600"/>
                </a:cubicBezTo>
                <a:cubicBezTo>
                  <a:pt x="44027" y="91440"/>
                  <a:pt x="40640" y="74507"/>
                  <a:pt x="50800" y="71120"/>
                </a:cubicBezTo>
                <a:lnTo>
                  <a:pt x="111760" y="50800"/>
                </a:lnTo>
                <a:lnTo>
                  <a:pt x="142240" y="40640"/>
                </a:lnTo>
                <a:cubicBezTo>
                  <a:pt x="153800" y="63761"/>
                  <a:pt x="172720" y="94253"/>
                  <a:pt x="172720" y="121920"/>
                </a:cubicBezTo>
                <a:cubicBezTo>
                  <a:pt x="172720" y="196504"/>
                  <a:pt x="168070" y="271060"/>
                  <a:pt x="162560" y="345440"/>
                </a:cubicBezTo>
                <a:cubicBezTo>
                  <a:pt x="161284" y="362661"/>
                  <a:pt x="158463" y="380071"/>
                  <a:pt x="152400" y="396240"/>
                </a:cubicBezTo>
                <a:cubicBezTo>
                  <a:pt x="148113" y="407673"/>
                  <a:pt x="137541" y="415798"/>
                  <a:pt x="132080" y="426720"/>
                </a:cubicBezTo>
                <a:cubicBezTo>
                  <a:pt x="119809" y="451261"/>
                  <a:pt x="125864" y="468269"/>
                  <a:pt x="101600" y="487680"/>
                </a:cubicBezTo>
                <a:cubicBezTo>
                  <a:pt x="93237" y="494370"/>
                  <a:pt x="80699" y="493051"/>
                  <a:pt x="71120" y="497840"/>
                </a:cubicBezTo>
                <a:cubicBezTo>
                  <a:pt x="60198" y="503301"/>
                  <a:pt x="51562" y="512699"/>
                  <a:pt x="40640" y="518160"/>
                </a:cubicBezTo>
                <a:cubicBezTo>
                  <a:pt x="18178" y="529391"/>
                  <a:pt x="17318" y="528320"/>
                  <a:pt x="0" y="52832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B8C5A2F6-26DD-434C-878B-9DE04104601B}"/>
              </a:ext>
            </a:extLst>
          </p:cNvPr>
          <p:cNvSpPr/>
          <p:nvPr/>
        </p:nvSpPr>
        <p:spPr>
          <a:xfrm>
            <a:off x="6296661" y="5371982"/>
            <a:ext cx="259079" cy="4365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4FCA38-619A-4F5B-BE69-4619535A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51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EF406E-AF14-4042-9055-B1ADF2518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stopper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3A848-0291-431B-A92D-BE32CC96E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190480" cy="1314026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We did not defined yet how the detector will be referenced in Z direction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For the OS this is foreseen on C side on the E level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We need to define also the IS positioning in Z direction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3EAEEC-EEE5-4709-BF4B-DC8D22C7D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296" y="3268134"/>
            <a:ext cx="4270464" cy="2936240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D45D7E-FEA7-4E94-957C-D653DF40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2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2BAB39-F5F1-47CC-9745-069B83CCE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CB3002-871F-4604-9054-01DDD09C9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This part of the Detector construction have not been worked out so much a lot remain to be done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For the ITK Pixel GM&amp;I FDR, slider design should be completed and implemented in our design, this include wire system for the insertion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Z stopper remain to be clearly described and add in our design </a:t>
            </a:r>
            <a:r>
              <a:rPr lang="en-US" dirty="0">
                <a:sym typeface="Wingdings" panose="05000000000000000000" pitchFamily="2" charset="2"/>
              </a:rPr>
              <a:t> this may affect the IST flange design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As the OS insertion is a share work between ITK GM mechanics and OS subsystem a lot of interfaces need to be described  We need more interaction there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93698B3-EDD9-435E-A142-BA7450DD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7892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153</TotalTime>
  <Words>408</Words>
  <Application>Microsoft Office PowerPoint</Application>
  <PresentationFormat>Grand écran</PresentationFormat>
  <Paragraphs>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Wingdings</vt:lpstr>
      <vt:lpstr>Rétrospective</vt:lpstr>
      <vt:lpstr>OS Detector Insertion </vt:lpstr>
      <vt:lpstr>OS insertion</vt:lpstr>
      <vt:lpstr>Lifting System</vt:lpstr>
      <vt:lpstr>Pulling system </vt:lpstr>
      <vt:lpstr>Wire path</vt:lpstr>
      <vt:lpstr>Symmetric pulling force</vt:lpstr>
      <vt:lpstr>Z stopper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 Insertion</dc:title>
  <dc:creator>Eric Vigeolas</dc:creator>
  <cp:lastModifiedBy>Eric Vigeolas</cp:lastModifiedBy>
  <cp:revision>14</cp:revision>
  <dcterms:created xsi:type="dcterms:W3CDTF">2024-01-31T14:30:46Z</dcterms:created>
  <dcterms:modified xsi:type="dcterms:W3CDTF">2024-02-01T10:34:04Z</dcterms:modified>
</cp:coreProperties>
</file>