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vsdx" ContentType="application/vnd.ms-visio.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6" r:id="rId2"/>
    <p:sldId id="268" r:id="rId3"/>
    <p:sldId id="270" r:id="rId4"/>
    <p:sldId id="271" r:id="rId5"/>
    <p:sldId id="297" r:id="rId6"/>
    <p:sldId id="299" r:id="rId7"/>
    <p:sldId id="305" r:id="rId8"/>
    <p:sldId id="287" r:id="rId9"/>
    <p:sldId id="288" r:id="rId10"/>
    <p:sldId id="283" r:id="rId11"/>
    <p:sldId id="289" r:id="rId12"/>
    <p:sldId id="269" r:id="rId13"/>
    <p:sldId id="260" r:id="rId14"/>
    <p:sldId id="258" r:id="rId15"/>
    <p:sldId id="290" r:id="rId16"/>
    <p:sldId id="259" r:id="rId17"/>
    <p:sldId id="263" r:id="rId18"/>
    <p:sldId id="274" r:id="rId19"/>
    <p:sldId id="276" r:id="rId20"/>
    <p:sldId id="277" r:id="rId21"/>
    <p:sldId id="275" r:id="rId22"/>
    <p:sldId id="280" r:id="rId23"/>
    <p:sldId id="291" r:id="rId24"/>
    <p:sldId id="262" r:id="rId25"/>
    <p:sldId id="261" r:id="rId26"/>
    <p:sldId id="264" r:id="rId27"/>
    <p:sldId id="265" r:id="rId28"/>
    <p:sldId id="266" r:id="rId29"/>
    <p:sldId id="278" r:id="rId30"/>
    <p:sldId id="279" r:id="rId31"/>
    <p:sldId id="292" r:id="rId32"/>
    <p:sldId id="282" r:id="rId33"/>
    <p:sldId id="281" r:id="rId34"/>
    <p:sldId id="284" r:id="rId35"/>
    <p:sldId id="286" r:id="rId36"/>
    <p:sldId id="285" r:id="rId37"/>
    <p:sldId id="293" r:id="rId38"/>
    <p:sldId id="298" r:id="rId39"/>
    <p:sldId id="304" r:id="rId40"/>
    <p:sldId id="303" r:id="rId41"/>
    <p:sldId id="294" r:id="rId42"/>
    <p:sldId id="295" r:id="rId43"/>
    <p:sldId id="296" r:id="rId44"/>
    <p:sldId id="300" r:id="rId45"/>
    <p:sldId id="301" r:id="rId46"/>
    <p:sldId id="302"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5" autoAdjust="0"/>
    <p:restoredTop sz="94660"/>
  </p:normalViewPr>
  <p:slideViewPr>
    <p:cSldViewPr snapToGrid="0">
      <p:cViewPr varScale="1">
        <p:scale>
          <a:sx n="110" d="100"/>
          <a:sy n="110" d="100"/>
        </p:scale>
        <p:origin x="25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GB" sz="2000" dirty="0"/>
              <a:t>(Measured – CAD Nominal) Deviation</a:t>
            </a:r>
            <a:r>
              <a:rPr lang="en-GB" sz="2000" baseline="0" dirty="0"/>
              <a:t> vs Dowel Pin Number</a:t>
            </a:r>
            <a:endParaRPr lang="en-GB" sz="2000" dirty="0"/>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v>X</c:v>
          </c:tx>
          <c:spPr>
            <a:ln w="25400" cap="rnd">
              <a:noFill/>
              <a:round/>
            </a:ln>
            <a:effectLst/>
          </c:spPr>
          <c:marker>
            <c:symbol val="circle"/>
            <c:size val="10"/>
            <c:spPr>
              <a:solidFill>
                <a:schemeClr val="tx1"/>
              </a:solidFill>
              <a:ln w="9525">
                <a:solidFill>
                  <a:schemeClr val="tx1"/>
                </a:solidFill>
              </a:ln>
              <a:effectLst/>
            </c:spPr>
          </c:marker>
          <c:trendline>
            <c:spPr>
              <a:ln w="19050" cap="rnd">
                <a:solidFill>
                  <a:schemeClr val="tx1"/>
                </a:solidFill>
                <a:prstDash val="lgDash"/>
              </a:ln>
              <a:effectLst/>
            </c:spPr>
            <c:trendlineType val="linear"/>
            <c:dispRSqr val="0"/>
            <c:dispEq val="0"/>
          </c:trendline>
          <c:xVal>
            <c:numRef>
              <c:f>Sheet1!$B$28:$B$40</c:f>
              <c:numCache>
                <c:formatCode>General</c:formatCode>
                <c:ptCount val="13"/>
                <c:pt idx="0">
                  <c:v>1</c:v>
                </c:pt>
                <c:pt idx="1">
                  <c:v>2</c:v>
                </c:pt>
                <c:pt idx="2">
                  <c:v>3</c:v>
                </c:pt>
                <c:pt idx="3">
                  <c:v>4</c:v>
                </c:pt>
                <c:pt idx="4">
                  <c:v>5</c:v>
                </c:pt>
                <c:pt idx="5">
                  <c:v>6</c:v>
                </c:pt>
                <c:pt idx="6">
                  <c:v>7</c:v>
                </c:pt>
                <c:pt idx="7">
                  <c:v>8</c:v>
                </c:pt>
                <c:pt idx="8">
                  <c:v>9</c:v>
                </c:pt>
                <c:pt idx="9">
                  <c:v>10</c:v>
                </c:pt>
                <c:pt idx="10">
                  <c:v>11</c:v>
                </c:pt>
                <c:pt idx="11">
                  <c:v>12</c:v>
                </c:pt>
                <c:pt idx="12">
                  <c:v>13</c:v>
                </c:pt>
              </c:numCache>
            </c:numRef>
          </c:xVal>
          <c:yVal>
            <c:numRef>
              <c:f>Sheet1!$G$28:$G$40</c:f>
              <c:numCache>
                <c:formatCode>General</c:formatCode>
                <c:ptCount val="13"/>
                <c:pt idx="0">
                  <c:v>-4.5999999999999375E-2</c:v>
                </c:pt>
                <c:pt idx="2">
                  <c:v>-3.9999999999992042E-2</c:v>
                </c:pt>
                <c:pt idx="3">
                  <c:v>-2.7999999999991587E-2</c:v>
                </c:pt>
                <c:pt idx="4">
                  <c:v>-1.9000000000005457E-2</c:v>
                </c:pt>
                <c:pt idx="5">
                  <c:v>-1.1000000000024102E-2</c:v>
                </c:pt>
                <c:pt idx="6">
                  <c:v>1.4999999999986358E-2</c:v>
                </c:pt>
                <c:pt idx="7">
                  <c:v>2.8999999999996362E-2</c:v>
                </c:pt>
                <c:pt idx="8">
                  <c:v>4.0999999999996817E-2</c:v>
                </c:pt>
                <c:pt idx="9">
                  <c:v>4.9000000000006594E-2</c:v>
                </c:pt>
                <c:pt idx="10">
                  <c:v>7.6999999999998181E-2</c:v>
                </c:pt>
                <c:pt idx="11">
                  <c:v>8.2000000000007844E-2</c:v>
                </c:pt>
                <c:pt idx="12">
                  <c:v>9.4000000000001194E-2</c:v>
                </c:pt>
              </c:numCache>
            </c:numRef>
          </c:yVal>
          <c:smooth val="0"/>
          <c:extLst>
            <c:ext xmlns:c16="http://schemas.microsoft.com/office/drawing/2014/chart" uri="{C3380CC4-5D6E-409C-BE32-E72D297353CC}">
              <c16:uniqueId val="{00000001-D90A-4735-B113-4CB1F762989E}"/>
            </c:ext>
          </c:extLst>
        </c:ser>
        <c:ser>
          <c:idx val="1"/>
          <c:order val="1"/>
          <c:tx>
            <c:v>Y</c:v>
          </c:tx>
          <c:spPr>
            <a:ln w="25400" cap="rnd">
              <a:noFill/>
              <a:round/>
            </a:ln>
            <a:effectLst/>
          </c:spPr>
          <c:marker>
            <c:symbol val="circle"/>
            <c:size val="10"/>
            <c:spPr>
              <a:solidFill>
                <a:schemeClr val="bg1"/>
              </a:solidFill>
              <a:ln w="9525">
                <a:solidFill>
                  <a:schemeClr val="tx1"/>
                </a:solidFill>
              </a:ln>
              <a:effectLst/>
            </c:spPr>
          </c:marker>
          <c:xVal>
            <c:numRef>
              <c:f>Sheet1!$B$28:$B$40</c:f>
              <c:numCache>
                <c:formatCode>General</c:formatCode>
                <c:ptCount val="13"/>
                <c:pt idx="0">
                  <c:v>1</c:v>
                </c:pt>
                <c:pt idx="1">
                  <c:v>2</c:v>
                </c:pt>
                <c:pt idx="2">
                  <c:v>3</c:v>
                </c:pt>
                <c:pt idx="3">
                  <c:v>4</c:v>
                </c:pt>
                <c:pt idx="4">
                  <c:v>5</c:v>
                </c:pt>
                <c:pt idx="5">
                  <c:v>6</c:v>
                </c:pt>
                <c:pt idx="6">
                  <c:v>7</c:v>
                </c:pt>
                <c:pt idx="7">
                  <c:v>8</c:v>
                </c:pt>
                <c:pt idx="8">
                  <c:v>9</c:v>
                </c:pt>
                <c:pt idx="9">
                  <c:v>10</c:v>
                </c:pt>
                <c:pt idx="10">
                  <c:v>11</c:v>
                </c:pt>
                <c:pt idx="11">
                  <c:v>12</c:v>
                </c:pt>
                <c:pt idx="12">
                  <c:v>13</c:v>
                </c:pt>
              </c:numCache>
            </c:numRef>
          </c:xVal>
          <c:yVal>
            <c:numRef>
              <c:f>Sheet1!$H$28:$H$40</c:f>
              <c:numCache>
                <c:formatCode>General</c:formatCode>
                <c:ptCount val="13"/>
                <c:pt idx="0">
                  <c:v>-2.3000000000024556E-2</c:v>
                </c:pt>
                <c:pt idx="1">
                  <c:v>1.1000000000024102E-2</c:v>
                </c:pt>
                <c:pt idx="2">
                  <c:v>3.3000000000015461E-2</c:v>
                </c:pt>
                <c:pt idx="3">
                  <c:v>5.1000000000016144E-2</c:v>
                </c:pt>
                <c:pt idx="4">
                  <c:v>5.8999999999997499E-2</c:v>
                </c:pt>
                <c:pt idx="5">
                  <c:v>0.10000000000000853</c:v>
                </c:pt>
                <c:pt idx="6">
                  <c:v>6.2E-2</c:v>
                </c:pt>
                <c:pt idx="7">
                  <c:v>7.2000000000002728E-2</c:v>
                </c:pt>
                <c:pt idx="8">
                  <c:v>7.4000000000012278E-2</c:v>
                </c:pt>
                <c:pt idx="9">
                  <c:v>7.0999999999997954E-2</c:v>
                </c:pt>
                <c:pt idx="10">
                  <c:v>6.2999999999988177E-2</c:v>
                </c:pt>
                <c:pt idx="11">
                  <c:v>4.399999999998272E-2</c:v>
                </c:pt>
                <c:pt idx="12">
                  <c:v>2.3000000000024556E-2</c:v>
                </c:pt>
              </c:numCache>
            </c:numRef>
          </c:yVal>
          <c:smooth val="0"/>
          <c:extLst>
            <c:ext xmlns:c16="http://schemas.microsoft.com/office/drawing/2014/chart" uri="{C3380CC4-5D6E-409C-BE32-E72D297353CC}">
              <c16:uniqueId val="{00000002-D90A-4735-B113-4CB1F762989E}"/>
            </c:ext>
          </c:extLst>
        </c:ser>
        <c:dLbls>
          <c:showLegendKey val="0"/>
          <c:showVal val="0"/>
          <c:showCatName val="0"/>
          <c:showSerName val="0"/>
          <c:showPercent val="0"/>
          <c:showBubbleSize val="0"/>
        </c:dLbls>
        <c:axId val="1453021424"/>
        <c:axId val="1446760432"/>
      </c:scatterChart>
      <c:valAx>
        <c:axId val="145302142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dirty="0"/>
                  <a:t>Dowel Pin Number (CCW)</a:t>
                </a:r>
              </a:p>
            </c:rich>
          </c:tx>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446760432"/>
        <c:crossesAt val="-0.1"/>
        <c:crossBetween val="midCat"/>
      </c:valAx>
      <c:valAx>
        <c:axId val="1446760432"/>
        <c:scaling>
          <c:orientation val="minMax"/>
          <c:max val="0.2"/>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dirty="0"/>
                  <a:t>Deviation (mm)</a:t>
                </a:r>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453021424"/>
        <c:crosses val="autoZero"/>
        <c:crossBetween val="midCat"/>
      </c:valAx>
      <c:spPr>
        <a:noFill/>
        <a:ln>
          <a:solidFill>
            <a:schemeClr val="tx1"/>
          </a:solidFill>
        </a:ln>
        <a:effectLst/>
      </c:spPr>
    </c:plotArea>
    <c:legend>
      <c:legendPos val="r"/>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GB" sz="1600" b="0" i="0" u="none" strike="noStrike" kern="1200" spc="0" baseline="0" dirty="0">
                <a:solidFill>
                  <a:prstClr val="black">
                    <a:lumMod val="65000"/>
                    <a:lumOff val="35000"/>
                  </a:prstClr>
                </a:solidFill>
              </a:rPr>
              <a:t>(Measured – CAD Nominal) Deviation vs Dowel Pin Number </a:t>
            </a:r>
            <a:r>
              <a:rPr lang="en-GB" sz="1600" b="1" i="0" u="none" strike="noStrike" kern="1200" spc="0" baseline="0" dirty="0">
                <a:solidFill>
                  <a:prstClr val="black">
                    <a:lumMod val="65000"/>
                    <a:lumOff val="35000"/>
                  </a:prstClr>
                </a:solidFill>
              </a:rPr>
              <a:t>after 0.0121°rotation </a:t>
            </a:r>
            <a:r>
              <a:rPr lang="en-GB" sz="1600" b="0" i="0" u="none" strike="noStrike" kern="1200" spc="0" baseline="0" dirty="0">
                <a:solidFill>
                  <a:prstClr val="black">
                    <a:lumMod val="65000"/>
                    <a:lumOff val="35000"/>
                  </a:prstClr>
                </a:solidFill>
              </a:rPr>
              <a:t>about 10mm centre hole</a:t>
            </a: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c:spPr>
          <c:marker>
            <c:symbol val="circle"/>
            <c:size val="8"/>
            <c:spPr>
              <a:solidFill>
                <a:schemeClr val="tx1"/>
              </a:solidFill>
              <a:ln w="9525">
                <a:solidFill>
                  <a:schemeClr val="tx1"/>
                </a:solidFill>
              </a:ln>
              <a:effectLst/>
            </c:spPr>
          </c:marker>
          <c:trendline>
            <c:spPr>
              <a:ln w="19050" cap="rnd">
                <a:solidFill>
                  <a:schemeClr val="tx1"/>
                </a:solidFill>
                <a:prstDash val="lgDash"/>
              </a:ln>
              <a:effectLst/>
            </c:spPr>
            <c:trendlineType val="linear"/>
            <c:dispRSqr val="0"/>
            <c:dispEq val="0"/>
          </c:trendline>
          <c:xVal>
            <c:numRef>
              <c:f>Sheet1!$B$28:$B$40</c:f>
              <c:numCache>
                <c:formatCode>General</c:formatCode>
                <c:ptCount val="13"/>
                <c:pt idx="0">
                  <c:v>1</c:v>
                </c:pt>
                <c:pt idx="1">
                  <c:v>2</c:v>
                </c:pt>
                <c:pt idx="2">
                  <c:v>3</c:v>
                </c:pt>
                <c:pt idx="3">
                  <c:v>4</c:v>
                </c:pt>
                <c:pt idx="4">
                  <c:v>5</c:v>
                </c:pt>
                <c:pt idx="5">
                  <c:v>6</c:v>
                </c:pt>
                <c:pt idx="6">
                  <c:v>7</c:v>
                </c:pt>
                <c:pt idx="7">
                  <c:v>8</c:v>
                </c:pt>
                <c:pt idx="8">
                  <c:v>9</c:v>
                </c:pt>
                <c:pt idx="9">
                  <c:v>10</c:v>
                </c:pt>
                <c:pt idx="10">
                  <c:v>11</c:v>
                </c:pt>
                <c:pt idx="11">
                  <c:v>12</c:v>
                </c:pt>
                <c:pt idx="12">
                  <c:v>13</c:v>
                </c:pt>
              </c:numCache>
            </c:numRef>
          </c:xVal>
          <c:yVal>
            <c:numRef>
              <c:f>Sheet1!$O$28:$O$40</c:f>
              <c:numCache>
                <c:formatCode>General</c:formatCode>
                <c:ptCount val="13"/>
                <c:pt idx="0">
                  <c:v>-2.2000000000002018E-2</c:v>
                </c:pt>
                <c:pt idx="2">
                  <c:v>-1.7000000000024329E-2</c:v>
                </c:pt>
                <c:pt idx="3">
                  <c:v>-1.8000000000000682E-2</c:v>
                </c:pt>
                <c:pt idx="4">
                  <c:v>-1.3999999999953161E-2</c:v>
                </c:pt>
                <c:pt idx="5">
                  <c:v>-5.9999999999718057E-3</c:v>
                </c:pt>
                <c:pt idx="6">
                  <c:v>-1.4999999999986358E-2</c:v>
                </c:pt>
                <c:pt idx="7">
                  <c:v>-1.2000000000000455E-2</c:v>
                </c:pt>
                <c:pt idx="8">
                  <c:v>-7.9999999999813554E-3</c:v>
                </c:pt>
                <c:pt idx="9">
                  <c:v>-2.0000000000095497E-3</c:v>
                </c:pt>
                <c:pt idx="10">
                  <c:v>-1.9000000000005457E-2</c:v>
                </c:pt>
                <c:pt idx="11">
                  <c:v>-1.8000000000000682E-2</c:v>
                </c:pt>
                <c:pt idx="12">
                  <c:v>-2.7000000000001023E-2</c:v>
                </c:pt>
              </c:numCache>
            </c:numRef>
          </c:yVal>
          <c:smooth val="0"/>
          <c:extLst>
            <c:ext xmlns:c16="http://schemas.microsoft.com/office/drawing/2014/chart" uri="{C3380CC4-5D6E-409C-BE32-E72D297353CC}">
              <c16:uniqueId val="{00000001-104A-465D-A269-3F6FE4AE4433}"/>
            </c:ext>
          </c:extLst>
        </c:ser>
        <c:ser>
          <c:idx val="1"/>
          <c:order val="1"/>
          <c:spPr>
            <a:ln w="25400" cap="rnd">
              <a:noFill/>
              <a:round/>
            </a:ln>
            <a:effectLst/>
          </c:spPr>
          <c:marker>
            <c:symbol val="circle"/>
            <c:size val="8"/>
            <c:spPr>
              <a:solidFill>
                <a:schemeClr val="bg1"/>
              </a:solidFill>
              <a:ln w="9525">
                <a:solidFill>
                  <a:schemeClr val="tx1"/>
                </a:solidFill>
              </a:ln>
              <a:effectLst/>
            </c:spPr>
          </c:marker>
          <c:xVal>
            <c:numRef>
              <c:f>Sheet1!$B$28:$B$40</c:f>
              <c:numCache>
                <c:formatCode>General</c:formatCode>
                <c:ptCount val="13"/>
                <c:pt idx="0">
                  <c:v>1</c:v>
                </c:pt>
                <c:pt idx="1">
                  <c:v>2</c:v>
                </c:pt>
                <c:pt idx="2">
                  <c:v>3</c:v>
                </c:pt>
                <c:pt idx="3">
                  <c:v>4</c:v>
                </c:pt>
                <c:pt idx="4">
                  <c:v>5</c:v>
                </c:pt>
                <c:pt idx="5">
                  <c:v>6</c:v>
                </c:pt>
                <c:pt idx="6">
                  <c:v>7</c:v>
                </c:pt>
                <c:pt idx="7">
                  <c:v>8</c:v>
                </c:pt>
                <c:pt idx="8">
                  <c:v>9</c:v>
                </c:pt>
                <c:pt idx="9">
                  <c:v>10</c:v>
                </c:pt>
                <c:pt idx="10">
                  <c:v>11</c:v>
                </c:pt>
                <c:pt idx="11">
                  <c:v>12</c:v>
                </c:pt>
                <c:pt idx="12">
                  <c:v>13</c:v>
                </c:pt>
              </c:numCache>
            </c:numRef>
          </c:xVal>
          <c:yVal>
            <c:numRef>
              <c:f>Sheet1!$P$28:$P$40</c:f>
              <c:numCache>
                <c:formatCode>General</c:formatCode>
                <c:ptCount val="13"/>
                <c:pt idx="0">
                  <c:v>2.6999999999986812E-2</c:v>
                </c:pt>
                <c:pt idx="1">
                  <c:v>9.0000000000145519E-3</c:v>
                </c:pt>
                <c:pt idx="2">
                  <c:v>2.9999999999859028E-3</c:v>
                </c:pt>
                <c:pt idx="3">
                  <c:v>-2.0000000000095497E-3</c:v>
                </c:pt>
                <c:pt idx="4">
                  <c:v>0</c:v>
                </c:pt>
                <c:pt idx="5">
                  <c:v>-3.4000000000006025E-2</c:v>
                </c:pt>
                <c:pt idx="6">
                  <c:v>6.0000000000000053E-3</c:v>
                </c:pt>
                <c:pt idx="7">
                  <c:v>-7.0000000000050022E-3</c:v>
                </c:pt>
                <c:pt idx="8">
                  <c:v>-1.5000000000014779E-2</c:v>
                </c:pt>
                <c:pt idx="9">
                  <c:v>-2.2000000000019782E-2</c:v>
                </c:pt>
                <c:pt idx="10">
                  <c:v>-2.6999999999986812E-2</c:v>
                </c:pt>
                <c:pt idx="11">
                  <c:v>-1.999999999998181E-2</c:v>
                </c:pt>
                <c:pt idx="12">
                  <c:v>-1.999999999998181E-2</c:v>
                </c:pt>
              </c:numCache>
            </c:numRef>
          </c:yVal>
          <c:smooth val="0"/>
          <c:extLst>
            <c:ext xmlns:c16="http://schemas.microsoft.com/office/drawing/2014/chart" uri="{C3380CC4-5D6E-409C-BE32-E72D297353CC}">
              <c16:uniqueId val="{00000002-104A-465D-A269-3F6FE4AE4433}"/>
            </c:ext>
          </c:extLst>
        </c:ser>
        <c:dLbls>
          <c:showLegendKey val="0"/>
          <c:showVal val="0"/>
          <c:showCatName val="0"/>
          <c:showSerName val="0"/>
          <c:showPercent val="0"/>
          <c:showBubbleSize val="0"/>
        </c:dLbls>
        <c:axId val="1453021424"/>
        <c:axId val="1446760432"/>
      </c:scatterChart>
      <c:valAx>
        <c:axId val="14530214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446760432"/>
        <c:crossesAt val="-5"/>
        <c:crossBetween val="midCat"/>
      </c:valAx>
      <c:valAx>
        <c:axId val="1446760432"/>
        <c:scaling>
          <c:orientation val="minMax"/>
          <c:max val="4.0000000000000008E-2"/>
          <c:min val="-4.0000000000000008E-2"/>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453021424"/>
        <c:crosses val="autoZero"/>
        <c:crossBetween val="midCat"/>
      </c:valAx>
      <c:spPr>
        <a:noFill/>
        <a:ln>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0A5661-7B92-4DB0-B2B2-2B109DFD3DFA}" type="datetimeFigureOut">
              <a:rPr lang="en-GB" smtClean="0"/>
              <a:t>02/02/2024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85B64C-5B59-405A-8385-1BB5A3DB80E5}" type="slidenum">
              <a:rPr lang="en-GB" smtClean="0"/>
              <a:t>‹#›</a:t>
            </a:fld>
            <a:endParaRPr lang="en-GB"/>
          </a:p>
        </p:txBody>
      </p:sp>
    </p:spTree>
    <p:extLst>
      <p:ext uri="{BB962C8B-B14F-4D97-AF65-F5344CB8AC3E}">
        <p14:creationId xmlns:p14="http://schemas.microsoft.com/office/powerpoint/2010/main" val="688280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7997B-F385-D5E6-447A-4E943B055A0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EC0600B-EBB2-E8DC-63AC-5E8111482D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0C81BED-46EA-224C-BAF4-EE46E0D43276}"/>
              </a:ext>
            </a:extLst>
          </p:cNvPr>
          <p:cNvSpPr>
            <a:spLocks noGrp="1"/>
          </p:cNvSpPr>
          <p:nvPr>
            <p:ph type="dt" sz="half" idx="10"/>
          </p:nvPr>
        </p:nvSpPr>
        <p:spPr/>
        <p:txBody>
          <a:bodyPr/>
          <a:lstStyle/>
          <a:p>
            <a:r>
              <a:rPr lang="en-US"/>
              <a:t>19/12/23</a:t>
            </a:r>
            <a:endParaRPr lang="en-GB"/>
          </a:p>
        </p:txBody>
      </p:sp>
      <p:sp>
        <p:nvSpPr>
          <p:cNvPr id="5" name="Footer Placeholder 4">
            <a:extLst>
              <a:ext uri="{FF2B5EF4-FFF2-40B4-BE49-F238E27FC236}">
                <a16:creationId xmlns:a16="http://schemas.microsoft.com/office/drawing/2014/main" id="{D939AB59-E6B1-35A7-846C-92E46646106B}"/>
              </a:ext>
            </a:extLst>
          </p:cNvPr>
          <p:cNvSpPr>
            <a:spLocks noGrp="1"/>
          </p:cNvSpPr>
          <p:nvPr>
            <p:ph type="ftr" sz="quarter" idx="11"/>
          </p:nvPr>
        </p:nvSpPr>
        <p:spPr/>
        <p:txBody>
          <a:bodyPr/>
          <a:lstStyle/>
          <a:p>
            <a:r>
              <a:rPr lang="en-GB"/>
              <a:t>ENDCAP RADIAL CLEARANCES</a:t>
            </a:r>
          </a:p>
        </p:txBody>
      </p:sp>
      <p:sp>
        <p:nvSpPr>
          <p:cNvPr id="6" name="Slide Number Placeholder 5">
            <a:extLst>
              <a:ext uri="{FF2B5EF4-FFF2-40B4-BE49-F238E27FC236}">
                <a16:creationId xmlns:a16="http://schemas.microsoft.com/office/drawing/2014/main" id="{C9D0C9DD-DF86-78FB-05FD-F67A4C9D2F2C}"/>
              </a:ext>
            </a:extLst>
          </p:cNvPr>
          <p:cNvSpPr>
            <a:spLocks noGrp="1"/>
          </p:cNvSpPr>
          <p:nvPr>
            <p:ph type="sldNum" sz="quarter" idx="12"/>
          </p:nvPr>
        </p:nvSpPr>
        <p:spPr/>
        <p:txBody>
          <a:bodyPr/>
          <a:lstStyle/>
          <a:p>
            <a:fld id="{A3EDF563-759E-4B88-A937-2F5E5F84020E}" type="slidenum">
              <a:rPr lang="en-GB" smtClean="0"/>
              <a:t>‹#›</a:t>
            </a:fld>
            <a:endParaRPr lang="en-GB"/>
          </a:p>
        </p:txBody>
      </p:sp>
    </p:spTree>
    <p:extLst>
      <p:ext uri="{BB962C8B-B14F-4D97-AF65-F5344CB8AC3E}">
        <p14:creationId xmlns:p14="http://schemas.microsoft.com/office/powerpoint/2010/main" val="19890346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8E686-9D35-0924-453D-A6FAD3A3090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6456FFB-AAFA-2FFC-5416-E1FD0470CF2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61923AD-B424-13ED-0C35-BDF33FDBF168}"/>
              </a:ext>
            </a:extLst>
          </p:cNvPr>
          <p:cNvSpPr>
            <a:spLocks noGrp="1"/>
          </p:cNvSpPr>
          <p:nvPr>
            <p:ph type="dt" sz="half" idx="10"/>
          </p:nvPr>
        </p:nvSpPr>
        <p:spPr/>
        <p:txBody>
          <a:bodyPr/>
          <a:lstStyle/>
          <a:p>
            <a:r>
              <a:rPr lang="en-US"/>
              <a:t>19/12/23</a:t>
            </a:r>
            <a:endParaRPr lang="en-GB"/>
          </a:p>
        </p:txBody>
      </p:sp>
      <p:sp>
        <p:nvSpPr>
          <p:cNvPr id="5" name="Footer Placeholder 4">
            <a:extLst>
              <a:ext uri="{FF2B5EF4-FFF2-40B4-BE49-F238E27FC236}">
                <a16:creationId xmlns:a16="http://schemas.microsoft.com/office/drawing/2014/main" id="{2C10F8C5-58CE-8308-BC62-3E7EF260812B}"/>
              </a:ext>
            </a:extLst>
          </p:cNvPr>
          <p:cNvSpPr>
            <a:spLocks noGrp="1"/>
          </p:cNvSpPr>
          <p:nvPr>
            <p:ph type="ftr" sz="quarter" idx="11"/>
          </p:nvPr>
        </p:nvSpPr>
        <p:spPr/>
        <p:txBody>
          <a:bodyPr/>
          <a:lstStyle/>
          <a:p>
            <a:r>
              <a:rPr lang="en-GB"/>
              <a:t>ENDCAP RADIAL CLEARANCES</a:t>
            </a:r>
          </a:p>
        </p:txBody>
      </p:sp>
      <p:sp>
        <p:nvSpPr>
          <p:cNvPr id="6" name="Slide Number Placeholder 5">
            <a:extLst>
              <a:ext uri="{FF2B5EF4-FFF2-40B4-BE49-F238E27FC236}">
                <a16:creationId xmlns:a16="http://schemas.microsoft.com/office/drawing/2014/main" id="{801834D1-E2FB-2CC4-F013-523A0C2C1495}"/>
              </a:ext>
            </a:extLst>
          </p:cNvPr>
          <p:cNvSpPr>
            <a:spLocks noGrp="1"/>
          </p:cNvSpPr>
          <p:nvPr>
            <p:ph type="sldNum" sz="quarter" idx="12"/>
          </p:nvPr>
        </p:nvSpPr>
        <p:spPr/>
        <p:txBody>
          <a:bodyPr/>
          <a:lstStyle/>
          <a:p>
            <a:fld id="{A3EDF563-759E-4B88-A937-2F5E5F84020E}" type="slidenum">
              <a:rPr lang="en-GB" smtClean="0"/>
              <a:t>‹#›</a:t>
            </a:fld>
            <a:endParaRPr lang="en-GB"/>
          </a:p>
        </p:txBody>
      </p:sp>
    </p:spTree>
    <p:extLst>
      <p:ext uri="{BB962C8B-B14F-4D97-AF65-F5344CB8AC3E}">
        <p14:creationId xmlns:p14="http://schemas.microsoft.com/office/powerpoint/2010/main" val="1181946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889D2F4-C304-3BA2-8F4B-067C2400D45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F7BB03D-FEA8-39DC-93D8-8DB31F13D25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4CB84E7-CB2C-033E-B245-EF45AFDC1C2F}"/>
              </a:ext>
            </a:extLst>
          </p:cNvPr>
          <p:cNvSpPr>
            <a:spLocks noGrp="1"/>
          </p:cNvSpPr>
          <p:nvPr>
            <p:ph type="dt" sz="half" idx="10"/>
          </p:nvPr>
        </p:nvSpPr>
        <p:spPr/>
        <p:txBody>
          <a:bodyPr/>
          <a:lstStyle/>
          <a:p>
            <a:r>
              <a:rPr lang="en-US"/>
              <a:t>19/12/23</a:t>
            </a:r>
            <a:endParaRPr lang="en-GB"/>
          </a:p>
        </p:txBody>
      </p:sp>
      <p:sp>
        <p:nvSpPr>
          <p:cNvPr id="5" name="Footer Placeholder 4">
            <a:extLst>
              <a:ext uri="{FF2B5EF4-FFF2-40B4-BE49-F238E27FC236}">
                <a16:creationId xmlns:a16="http://schemas.microsoft.com/office/drawing/2014/main" id="{4FE9CEB1-30B4-C9F8-67D0-95AD890E7932}"/>
              </a:ext>
            </a:extLst>
          </p:cNvPr>
          <p:cNvSpPr>
            <a:spLocks noGrp="1"/>
          </p:cNvSpPr>
          <p:nvPr>
            <p:ph type="ftr" sz="quarter" idx="11"/>
          </p:nvPr>
        </p:nvSpPr>
        <p:spPr/>
        <p:txBody>
          <a:bodyPr/>
          <a:lstStyle/>
          <a:p>
            <a:r>
              <a:rPr lang="en-GB"/>
              <a:t>ENDCAP RADIAL CLEARANCES</a:t>
            </a:r>
          </a:p>
        </p:txBody>
      </p:sp>
      <p:sp>
        <p:nvSpPr>
          <p:cNvPr id="6" name="Slide Number Placeholder 5">
            <a:extLst>
              <a:ext uri="{FF2B5EF4-FFF2-40B4-BE49-F238E27FC236}">
                <a16:creationId xmlns:a16="http://schemas.microsoft.com/office/drawing/2014/main" id="{566B767A-3846-ED0A-E1CB-B696937D4DE4}"/>
              </a:ext>
            </a:extLst>
          </p:cNvPr>
          <p:cNvSpPr>
            <a:spLocks noGrp="1"/>
          </p:cNvSpPr>
          <p:nvPr>
            <p:ph type="sldNum" sz="quarter" idx="12"/>
          </p:nvPr>
        </p:nvSpPr>
        <p:spPr/>
        <p:txBody>
          <a:bodyPr/>
          <a:lstStyle/>
          <a:p>
            <a:fld id="{A3EDF563-759E-4B88-A937-2F5E5F84020E}" type="slidenum">
              <a:rPr lang="en-GB" smtClean="0"/>
              <a:t>‹#›</a:t>
            </a:fld>
            <a:endParaRPr lang="en-GB"/>
          </a:p>
        </p:txBody>
      </p:sp>
    </p:spTree>
    <p:extLst>
      <p:ext uri="{BB962C8B-B14F-4D97-AF65-F5344CB8AC3E}">
        <p14:creationId xmlns:p14="http://schemas.microsoft.com/office/powerpoint/2010/main" val="2424817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A188F-B4AC-71FB-F251-DE85ABF3E12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7DA89AE-0E94-AB96-5CC9-4A3C3742D88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262F3B1-1888-C794-F207-7EB9C7B73118}"/>
              </a:ext>
            </a:extLst>
          </p:cNvPr>
          <p:cNvSpPr>
            <a:spLocks noGrp="1"/>
          </p:cNvSpPr>
          <p:nvPr>
            <p:ph type="dt" sz="half" idx="10"/>
          </p:nvPr>
        </p:nvSpPr>
        <p:spPr/>
        <p:txBody>
          <a:bodyPr/>
          <a:lstStyle/>
          <a:p>
            <a:r>
              <a:rPr lang="en-US"/>
              <a:t>19/12/23</a:t>
            </a:r>
            <a:endParaRPr lang="en-GB"/>
          </a:p>
        </p:txBody>
      </p:sp>
      <p:sp>
        <p:nvSpPr>
          <p:cNvPr id="5" name="Footer Placeholder 4">
            <a:extLst>
              <a:ext uri="{FF2B5EF4-FFF2-40B4-BE49-F238E27FC236}">
                <a16:creationId xmlns:a16="http://schemas.microsoft.com/office/drawing/2014/main" id="{1F89BCD1-C75C-B456-9215-420533012DE6}"/>
              </a:ext>
            </a:extLst>
          </p:cNvPr>
          <p:cNvSpPr>
            <a:spLocks noGrp="1"/>
          </p:cNvSpPr>
          <p:nvPr>
            <p:ph type="ftr" sz="quarter" idx="11"/>
          </p:nvPr>
        </p:nvSpPr>
        <p:spPr/>
        <p:txBody>
          <a:bodyPr/>
          <a:lstStyle/>
          <a:p>
            <a:r>
              <a:rPr lang="en-GB"/>
              <a:t>ENDCAP RADIAL CLEARANCES</a:t>
            </a:r>
          </a:p>
        </p:txBody>
      </p:sp>
      <p:sp>
        <p:nvSpPr>
          <p:cNvPr id="6" name="Slide Number Placeholder 5">
            <a:extLst>
              <a:ext uri="{FF2B5EF4-FFF2-40B4-BE49-F238E27FC236}">
                <a16:creationId xmlns:a16="http://schemas.microsoft.com/office/drawing/2014/main" id="{9D85DC38-B96D-6746-B367-F41EE7954DEF}"/>
              </a:ext>
            </a:extLst>
          </p:cNvPr>
          <p:cNvSpPr>
            <a:spLocks noGrp="1"/>
          </p:cNvSpPr>
          <p:nvPr>
            <p:ph type="sldNum" sz="quarter" idx="12"/>
          </p:nvPr>
        </p:nvSpPr>
        <p:spPr/>
        <p:txBody>
          <a:bodyPr/>
          <a:lstStyle/>
          <a:p>
            <a:fld id="{A3EDF563-759E-4B88-A937-2F5E5F84020E}" type="slidenum">
              <a:rPr lang="en-GB" smtClean="0"/>
              <a:t>‹#›</a:t>
            </a:fld>
            <a:endParaRPr lang="en-GB"/>
          </a:p>
        </p:txBody>
      </p:sp>
    </p:spTree>
    <p:extLst>
      <p:ext uri="{BB962C8B-B14F-4D97-AF65-F5344CB8AC3E}">
        <p14:creationId xmlns:p14="http://schemas.microsoft.com/office/powerpoint/2010/main" val="35572477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D9872-7626-6B93-759D-604F241BCE6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0874C48-1C98-1DE9-2635-3B89FBA8C26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8AC5B83-F4E6-D0FD-0151-4003E9D1DB90}"/>
              </a:ext>
            </a:extLst>
          </p:cNvPr>
          <p:cNvSpPr>
            <a:spLocks noGrp="1"/>
          </p:cNvSpPr>
          <p:nvPr>
            <p:ph type="dt" sz="half" idx="10"/>
          </p:nvPr>
        </p:nvSpPr>
        <p:spPr/>
        <p:txBody>
          <a:bodyPr/>
          <a:lstStyle/>
          <a:p>
            <a:r>
              <a:rPr lang="en-US"/>
              <a:t>19/12/23</a:t>
            </a:r>
            <a:endParaRPr lang="en-GB"/>
          </a:p>
        </p:txBody>
      </p:sp>
      <p:sp>
        <p:nvSpPr>
          <p:cNvPr id="5" name="Footer Placeholder 4">
            <a:extLst>
              <a:ext uri="{FF2B5EF4-FFF2-40B4-BE49-F238E27FC236}">
                <a16:creationId xmlns:a16="http://schemas.microsoft.com/office/drawing/2014/main" id="{31084F18-011B-5A8F-BD26-DB5879A23673}"/>
              </a:ext>
            </a:extLst>
          </p:cNvPr>
          <p:cNvSpPr>
            <a:spLocks noGrp="1"/>
          </p:cNvSpPr>
          <p:nvPr>
            <p:ph type="ftr" sz="quarter" idx="11"/>
          </p:nvPr>
        </p:nvSpPr>
        <p:spPr/>
        <p:txBody>
          <a:bodyPr/>
          <a:lstStyle/>
          <a:p>
            <a:r>
              <a:rPr lang="en-GB"/>
              <a:t>ENDCAP RADIAL CLEARANCES</a:t>
            </a:r>
          </a:p>
        </p:txBody>
      </p:sp>
      <p:sp>
        <p:nvSpPr>
          <p:cNvPr id="6" name="Slide Number Placeholder 5">
            <a:extLst>
              <a:ext uri="{FF2B5EF4-FFF2-40B4-BE49-F238E27FC236}">
                <a16:creationId xmlns:a16="http://schemas.microsoft.com/office/drawing/2014/main" id="{EAC1C6EE-2616-3188-A26D-10817BEB6022}"/>
              </a:ext>
            </a:extLst>
          </p:cNvPr>
          <p:cNvSpPr>
            <a:spLocks noGrp="1"/>
          </p:cNvSpPr>
          <p:nvPr>
            <p:ph type="sldNum" sz="quarter" idx="12"/>
          </p:nvPr>
        </p:nvSpPr>
        <p:spPr/>
        <p:txBody>
          <a:bodyPr/>
          <a:lstStyle/>
          <a:p>
            <a:fld id="{A3EDF563-759E-4B88-A937-2F5E5F84020E}" type="slidenum">
              <a:rPr lang="en-GB" smtClean="0"/>
              <a:t>‹#›</a:t>
            </a:fld>
            <a:endParaRPr lang="en-GB"/>
          </a:p>
        </p:txBody>
      </p:sp>
    </p:spTree>
    <p:extLst>
      <p:ext uri="{BB962C8B-B14F-4D97-AF65-F5344CB8AC3E}">
        <p14:creationId xmlns:p14="http://schemas.microsoft.com/office/powerpoint/2010/main" val="1615518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0254E-AC4A-0BCF-2C2B-A1E7F8905D6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2B3ADA2-CAEA-B2F5-3660-B3F9EF5EDB6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C125888-71B2-DC25-E773-EB66ADA9A52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7D7352D-1EB8-7F6D-7A11-0F2CDF6CE110}"/>
              </a:ext>
            </a:extLst>
          </p:cNvPr>
          <p:cNvSpPr>
            <a:spLocks noGrp="1"/>
          </p:cNvSpPr>
          <p:nvPr>
            <p:ph type="dt" sz="half" idx="10"/>
          </p:nvPr>
        </p:nvSpPr>
        <p:spPr/>
        <p:txBody>
          <a:bodyPr/>
          <a:lstStyle/>
          <a:p>
            <a:r>
              <a:rPr lang="en-US"/>
              <a:t>19/12/23</a:t>
            </a:r>
            <a:endParaRPr lang="en-GB"/>
          </a:p>
        </p:txBody>
      </p:sp>
      <p:sp>
        <p:nvSpPr>
          <p:cNvPr id="6" name="Footer Placeholder 5">
            <a:extLst>
              <a:ext uri="{FF2B5EF4-FFF2-40B4-BE49-F238E27FC236}">
                <a16:creationId xmlns:a16="http://schemas.microsoft.com/office/drawing/2014/main" id="{5A65D4C8-496E-B464-8DC1-B5FF8501213F}"/>
              </a:ext>
            </a:extLst>
          </p:cNvPr>
          <p:cNvSpPr>
            <a:spLocks noGrp="1"/>
          </p:cNvSpPr>
          <p:nvPr>
            <p:ph type="ftr" sz="quarter" idx="11"/>
          </p:nvPr>
        </p:nvSpPr>
        <p:spPr/>
        <p:txBody>
          <a:bodyPr/>
          <a:lstStyle/>
          <a:p>
            <a:r>
              <a:rPr lang="en-GB"/>
              <a:t>ENDCAP RADIAL CLEARANCES</a:t>
            </a:r>
          </a:p>
        </p:txBody>
      </p:sp>
      <p:sp>
        <p:nvSpPr>
          <p:cNvPr id="7" name="Slide Number Placeholder 6">
            <a:extLst>
              <a:ext uri="{FF2B5EF4-FFF2-40B4-BE49-F238E27FC236}">
                <a16:creationId xmlns:a16="http://schemas.microsoft.com/office/drawing/2014/main" id="{97119036-55CB-028E-3BC7-6A9D02DB7B10}"/>
              </a:ext>
            </a:extLst>
          </p:cNvPr>
          <p:cNvSpPr>
            <a:spLocks noGrp="1"/>
          </p:cNvSpPr>
          <p:nvPr>
            <p:ph type="sldNum" sz="quarter" idx="12"/>
          </p:nvPr>
        </p:nvSpPr>
        <p:spPr/>
        <p:txBody>
          <a:bodyPr/>
          <a:lstStyle/>
          <a:p>
            <a:fld id="{A3EDF563-759E-4B88-A937-2F5E5F84020E}" type="slidenum">
              <a:rPr lang="en-GB" smtClean="0"/>
              <a:t>‹#›</a:t>
            </a:fld>
            <a:endParaRPr lang="en-GB"/>
          </a:p>
        </p:txBody>
      </p:sp>
    </p:spTree>
    <p:extLst>
      <p:ext uri="{BB962C8B-B14F-4D97-AF65-F5344CB8AC3E}">
        <p14:creationId xmlns:p14="http://schemas.microsoft.com/office/powerpoint/2010/main" val="3891344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0CD60-8414-EB73-C86A-E1DDB1391D9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E6E2D4A-DB1A-520B-6A4E-08EB756AB7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1432B7D-2747-183B-83B3-7AC1D23C4B5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CEF7244-D537-4140-6498-FC2374C012A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BCEFB21-26B3-4B2E-96B4-8F7A5E0D3F6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D66E91D-553B-221E-37AC-404169A6632E}"/>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3EFA5DE5-7324-701D-FB3D-E05D0A73D013}"/>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47F62BA0-0481-0DCC-C08B-263C45779C39}"/>
              </a:ext>
            </a:extLst>
          </p:cNvPr>
          <p:cNvSpPr>
            <a:spLocks noGrp="1"/>
          </p:cNvSpPr>
          <p:nvPr>
            <p:ph type="sldNum" sz="quarter" idx="12"/>
          </p:nvPr>
        </p:nvSpPr>
        <p:spPr/>
        <p:txBody>
          <a:bodyPr/>
          <a:lstStyle/>
          <a:p>
            <a:fld id="{A3EDF563-759E-4B88-A937-2F5E5F84020E}" type="slidenum">
              <a:rPr lang="en-GB" smtClean="0"/>
              <a:t>‹#›</a:t>
            </a:fld>
            <a:endParaRPr lang="en-GB"/>
          </a:p>
        </p:txBody>
      </p:sp>
    </p:spTree>
    <p:extLst>
      <p:ext uri="{BB962C8B-B14F-4D97-AF65-F5344CB8AC3E}">
        <p14:creationId xmlns:p14="http://schemas.microsoft.com/office/powerpoint/2010/main" val="7168694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06900-20CC-4E7F-8FB4-EF458B7DC52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8D7CDC2-4920-81E6-4FA1-D88BDC590FDF}"/>
              </a:ext>
            </a:extLst>
          </p:cNvPr>
          <p:cNvSpPr>
            <a:spLocks noGrp="1"/>
          </p:cNvSpPr>
          <p:nvPr>
            <p:ph type="dt" sz="half" idx="10"/>
          </p:nvPr>
        </p:nvSpPr>
        <p:spPr/>
        <p:txBody>
          <a:bodyPr/>
          <a:lstStyle/>
          <a:p>
            <a:r>
              <a:rPr lang="en-US"/>
              <a:t>19/12/23</a:t>
            </a:r>
            <a:endParaRPr lang="en-GB"/>
          </a:p>
        </p:txBody>
      </p:sp>
      <p:sp>
        <p:nvSpPr>
          <p:cNvPr id="4" name="Footer Placeholder 3">
            <a:extLst>
              <a:ext uri="{FF2B5EF4-FFF2-40B4-BE49-F238E27FC236}">
                <a16:creationId xmlns:a16="http://schemas.microsoft.com/office/drawing/2014/main" id="{9EDEE16F-CF8C-FD39-8121-A1C093D128C6}"/>
              </a:ext>
            </a:extLst>
          </p:cNvPr>
          <p:cNvSpPr>
            <a:spLocks noGrp="1"/>
          </p:cNvSpPr>
          <p:nvPr>
            <p:ph type="ftr" sz="quarter" idx="11"/>
          </p:nvPr>
        </p:nvSpPr>
        <p:spPr/>
        <p:txBody>
          <a:bodyPr/>
          <a:lstStyle/>
          <a:p>
            <a:r>
              <a:rPr lang="en-GB"/>
              <a:t>ENDCAP RADIAL CLEARANCES</a:t>
            </a:r>
          </a:p>
        </p:txBody>
      </p:sp>
      <p:sp>
        <p:nvSpPr>
          <p:cNvPr id="5" name="Slide Number Placeholder 4">
            <a:extLst>
              <a:ext uri="{FF2B5EF4-FFF2-40B4-BE49-F238E27FC236}">
                <a16:creationId xmlns:a16="http://schemas.microsoft.com/office/drawing/2014/main" id="{8923A2CB-D635-533E-73E9-BBD2D0DDFF65}"/>
              </a:ext>
            </a:extLst>
          </p:cNvPr>
          <p:cNvSpPr>
            <a:spLocks noGrp="1"/>
          </p:cNvSpPr>
          <p:nvPr>
            <p:ph type="sldNum" sz="quarter" idx="12"/>
          </p:nvPr>
        </p:nvSpPr>
        <p:spPr/>
        <p:txBody>
          <a:bodyPr/>
          <a:lstStyle/>
          <a:p>
            <a:fld id="{A3EDF563-759E-4B88-A937-2F5E5F84020E}" type="slidenum">
              <a:rPr lang="en-GB" smtClean="0"/>
              <a:t>‹#›</a:t>
            </a:fld>
            <a:endParaRPr lang="en-GB"/>
          </a:p>
        </p:txBody>
      </p:sp>
    </p:spTree>
    <p:extLst>
      <p:ext uri="{BB962C8B-B14F-4D97-AF65-F5344CB8AC3E}">
        <p14:creationId xmlns:p14="http://schemas.microsoft.com/office/powerpoint/2010/main" val="76361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AE5A3CE-9789-4A0F-0847-5BD786031CE7}"/>
              </a:ext>
            </a:extLst>
          </p:cNvPr>
          <p:cNvSpPr>
            <a:spLocks noGrp="1"/>
          </p:cNvSpPr>
          <p:nvPr>
            <p:ph type="dt" sz="half" idx="10"/>
          </p:nvPr>
        </p:nvSpPr>
        <p:spPr/>
        <p:txBody>
          <a:bodyPr/>
          <a:lstStyle/>
          <a:p>
            <a:r>
              <a:rPr lang="en-US"/>
              <a:t>19/12/23</a:t>
            </a:r>
            <a:endParaRPr lang="en-GB"/>
          </a:p>
        </p:txBody>
      </p:sp>
      <p:sp>
        <p:nvSpPr>
          <p:cNvPr id="3" name="Footer Placeholder 2">
            <a:extLst>
              <a:ext uri="{FF2B5EF4-FFF2-40B4-BE49-F238E27FC236}">
                <a16:creationId xmlns:a16="http://schemas.microsoft.com/office/drawing/2014/main" id="{7F95EC7E-EF2C-131E-84EE-40F1F2E2B53A}"/>
              </a:ext>
            </a:extLst>
          </p:cNvPr>
          <p:cNvSpPr>
            <a:spLocks noGrp="1"/>
          </p:cNvSpPr>
          <p:nvPr>
            <p:ph type="ftr" sz="quarter" idx="11"/>
          </p:nvPr>
        </p:nvSpPr>
        <p:spPr/>
        <p:txBody>
          <a:bodyPr/>
          <a:lstStyle/>
          <a:p>
            <a:r>
              <a:rPr lang="en-GB"/>
              <a:t>ENDCAP RADIAL CLEARANCES</a:t>
            </a:r>
          </a:p>
        </p:txBody>
      </p:sp>
      <p:sp>
        <p:nvSpPr>
          <p:cNvPr id="4" name="Slide Number Placeholder 3">
            <a:extLst>
              <a:ext uri="{FF2B5EF4-FFF2-40B4-BE49-F238E27FC236}">
                <a16:creationId xmlns:a16="http://schemas.microsoft.com/office/drawing/2014/main" id="{3E2FE0CA-EAE3-65BE-5660-A72B2F430068}"/>
              </a:ext>
            </a:extLst>
          </p:cNvPr>
          <p:cNvSpPr>
            <a:spLocks noGrp="1"/>
          </p:cNvSpPr>
          <p:nvPr>
            <p:ph type="sldNum" sz="quarter" idx="12"/>
          </p:nvPr>
        </p:nvSpPr>
        <p:spPr/>
        <p:txBody>
          <a:bodyPr/>
          <a:lstStyle/>
          <a:p>
            <a:fld id="{A3EDF563-759E-4B88-A937-2F5E5F84020E}" type="slidenum">
              <a:rPr lang="en-GB" smtClean="0"/>
              <a:t>‹#›</a:t>
            </a:fld>
            <a:endParaRPr lang="en-GB"/>
          </a:p>
        </p:txBody>
      </p:sp>
    </p:spTree>
    <p:extLst>
      <p:ext uri="{BB962C8B-B14F-4D97-AF65-F5344CB8AC3E}">
        <p14:creationId xmlns:p14="http://schemas.microsoft.com/office/powerpoint/2010/main" val="391091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14F0F-AAE0-B066-4778-222982CC73F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7C33A95-B3F1-6004-D331-2D5C0998B6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48D6ED9-998D-AE6C-6F0F-0A96846338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D61D68-8B75-6F5F-732F-FA746827F66D}"/>
              </a:ext>
            </a:extLst>
          </p:cNvPr>
          <p:cNvSpPr>
            <a:spLocks noGrp="1"/>
          </p:cNvSpPr>
          <p:nvPr>
            <p:ph type="dt" sz="half" idx="10"/>
          </p:nvPr>
        </p:nvSpPr>
        <p:spPr/>
        <p:txBody>
          <a:bodyPr/>
          <a:lstStyle/>
          <a:p>
            <a:r>
              <a:rPr lang="en-US"/>
              <a:t>19/12/23</a:t>
            </a:r>
            <a:endParaRPr lang="en-GB"/>
          </a:p>
        </p:txBody>
      </p:sp>
      <p:sp>
        <p:nvSpPr>
          <p:cNvPr id="6" name="Footer Placeholder 5">
            <a:extLst>
              <a:ext uri="{FF2B5EF4-FFF2-40B4-BE49-F238E27FC236}">
                <a16:creationId xmlns:a16="http://schemas.microsoft.com/office/drawing/2014/main" id="{8F60F6F7-E357-1818-960D-D63AAF624A5B}"/>
              </a:ext>
            </a:extLst>
          </p:cNvPr>
          <p:cNvSpPr>
            <a:spLocks noGrp="1"/>
          </p:cNvSpPr>
          <p:nvPr>
            <p:ph type="ftr" sz="quarter" idx="11"/>
          </p:nvPr>
        </p:nvSpPr>
        <p:spPr/>
        <p:txBody>
          <a:bodyPr/>
          <a:lstStyle/>
          <a:p>
            <a:r>
              <a:rPr lang="en-GB"/>
              <a:t>ENDCAP RADIAL CLEARANCES</a:t>
            </a:r>
          </a:p>
        </p:txBody>
      </p:sp>
      <p:sp>
        <p:nvSpPr>
          <p:cNvPr id="7" name="Slide Number Placeholder 6">
            <a:extLst>
              <a:ext uri="{FF2B5EF4-FFF2-40B4-BE49-F238E27FC236}">
                <a16:creationId xmlns:a16="http://schemas.microsoft.com/office/drawing/2014/main" id="{8A312B42-BFF1-8D8A-05A8-C3D9959472F8}"/>
              </a:ext>
            </a:extLst>
          </p:cNvPr>
          <p:cNvSpPr>
            <a:spLocks noGrp="1"/>
          </p:cNvSpPr>
          <p:nvPr>
            <p:ph type="sldNum" sz="quarter" idx="12"/>
          </p:nvPr>
        </p:nvSpPr>
        <p:spPr/>
        <p:txBody>
          <a:bodyPr/>
          <a:lstStyle/>
          <a:p>
            <a:fld id="{A3EDF563-759E-4B88-A937-2F5E5F84020E}" type="slidenum">
              <a:rPr lang="en-GB" smtClean="0"/>
              <a:t>‹#›</a:t>
            </a:fld>
            <a:endParaRPr lang="en-GB"/>
          </a:p>
        </p:txBody>
      </p:sp>
    </p:spTree>
    <p:extLst>
      <p:ext uri="{BB962C8B-B14F-4D97-AF65-F5344CB8AC3E}">
        <p14:creationId xmlns:p14="http://schemas.microsoft.com/office/powerpoint/2010/main" val="3409812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3529C-D1BE-7E30-D877-4FB9614FAB1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9880389-540F-B970-417A-D4134CB100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95A7D43-036F-E0D4-9327-86DBACE929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A1B6F3-E500-A1EE-3E37-0A4CE22E9125}"/>
              </a:ext>
            </a:extLst>
          </p:cNvPr>
          <p:cNvSpPr>
            <a:spLocks noGrp="1"/>
          </p:cNvSpPr>
          <p:nvPr>
            <p:ph type="dt" sz="half" idx="10"/>
          </p:nvPr>
        </p:nvSpPr>
        <p:spPr/>
        <p:txBody>
          <a:bodyPr/>
          <a:lstStyle/>
          <a:p>
            <a:r>
              <a:rPr lang="en-US"/>
              <a:t>19/12/23</a:t>
            </a:r>
            <a:endParaRPr lang="en-GB"/>
          </a:p>
        </p:txBody>
      </p:sp>
      <p:sp>
        <p:nvSpPr>
          <p:cNvPr id="6" name="Footer Placeholder 5">
            <a:extLst>
              <a:ext uri="{FF2B5EF4-FFF2-40B4-BE49-F238E27FC236}">
                <a16:creationId xmlns:a16="http://schemas.microsoft.com/office/drawing/2014/main" id="{8FD799A3-DE6D-1221-CDC6-73387048E810}"/>
              </a:ext>
            </a:extLst>
          </p:cNvPr>
          <p:cNvSpPr>
            <a:spLocks noGrp="1"/>
          </p:cNvSpPr>
          <p:nvPr>
            <p:ph type="ftr" sz="quarter" idx="11"/>
          </p:nvPr>
        </p:nvSpPr>
        <p:spPr/>
        <p:txBody>
          <a:bodyPr/>
          <a:lstStyle/>
          <a:p>
            <a:r>
              <a:rPr lang="en-GB"/>
              <a:t>ENDCAP RADIAL CLEARANCES</a:t>
            </a:r>
          </a:p>
        </p:txBody>
      </p:sp>
      <p:sp>
        <p:nvSpPr>
          <p:cNvPr id="7" name="Slide Number Placeholder 6">
            <a:extLst>
              <a:ext uri="{FF2B5EF4-FFF2-40B4-BE49-F238E27FC236}">
                <a16:creationId xmlns:a16="http://schemas.microsoft.com/office/drawing/2014/main" id="{E3C0684E-B508-6307-6C30-2B6EB840679D}"/>
              </a:ext>
            </a:extLst>
          </p:cNvPr>
          <p:cNvSpPr>
            <a:spLocks noGrp="1"/>
          </p:cNvSpPr>
          <p:nvPr>
            <p:ph type="sldNum" sz="quarter" idx="12"/>
          </p:nvPr>
        </p:nvSpPr>
        <p:spPr/>
        <p:txBody>
          <a:bodyPr/>
          <a:lstStyle/>
          <a:p>
            <a:fld id="{A3EDF563-759E-4B88-A937-2F5E5F84020E}" type="slidenum">
              <a:rPr lang="en-GB" smtClean="0"/>
              <a:t>‹#›</a:t>
            </a:fld>
            <a:endParaRPr lang="en-GB"/>
          </a:p>
        </p:txBody>
      </p:sp>
    </p:spTree>
    <p:extLst>
      <p:ext uri="{BB962C8B-B14F-4D97-AF65-F5344CB8AC3E}">
        <p14:creationId xmlns:p14="http://schemas.microsoft.com/office/powerpoint/2010/main" val="886128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18F790B-170F-415E-F911-95E88B3247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42473CB-821B-2684-957C-4DEB3EA082C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A830E45-E39F-AC5C-CA30-DDCFF498B59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19/12/23</a:t>
            </a:r>
            <a:endParaRPr lang="en-GB"/>
          </a:p>
        </p:txBody>
      </p:sp>
      <p:sp>
        <p:nvSpPr>
          <p:cNvPr id="5" name="Footer Placeholder 4">
            <a:extLst>
              <a:ext uri="{FF2B5EF4-FFF2-40B4-BE49-F238E27FC236}">
                <a16:creationId xmlns:a16="http://schemas.microsoft.com/office/drawing/2014/main" id="{FD6DE53F-D062-2A16-931F-9A70D9A1808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ENDCAP RADIAL CLEARANCES</a:t>
            </a:r>
          </a:p>
        </p:txBody>
      </p:sp>
      <p:sp>
        <p:nvSpPr>
          <p:cNvPr id="6" name="Slide Number Placeholder 5">
            <a:extLst>
              <a:ext uri="{FF2B5EF4-FFF2-40B4-BE49-F238E27FC236}">
                <a16:creationId xmlns:a16="http://schemas.microsoft.com/office/drawing/2014/main" id="{00D49B90-83AF-9981-A072-1006126B95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EDF563-759E-4B88-A937-2F5E5F84020E}" type="slidenum">
              <a:rPr lang="en-GB" smtClean="0"/>
              <a:t>‹#›</a:t>
            </a:fld>
            <a:endParaRPr lang="en-GB"/>
          </a:p>
        </p:txBody>
      </p:sp>
    </p:spTree>
    <p:extLst>
      <p:ext uri="{BB962C8B-B14F-4D97-AF65-F5344CB8AC3E}">
        <p14:creationId xmlns:p14="http://schemas.microsoft.com/office/powerpoint/2010/main" val="32168273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en.wikipedia.org/wiki/King%27s_shilling#cite_note-bbcs-5" TargetMode="External"/><Relationship Id="rId7" Type="http://schemas.openxmlformats.org/officeDocument/2006/relationships/hyperlink" Target="https://en.wikipedia.org/wiki/King%27s_shilling#cite_note-broadside-4" TargetMode="External"/><Relationship Id="rId2" Type="http://schemas.openxmlformats.org/officeDocument/2006/relationships/hyperlink" Target="https://en.wikipedia.org/wiki/King%27s_shilling" TargetMode="External"/><Relationship Id="rId1" Type="http://schemas.openxmlformats.org/officeDocument/2006/relationships/slideLayout" Target="../slideLayouts/slideLayout2.xml"/><Relationship Id="rId6" Type="http://schemas.openxmlformats.org/officeDocument/2006/relationships/hyperlink" Target="https://en.wikipedia.org/wiki/Deception" TargetMode="External"/><Relationship Id="rId5" Type="http://schemas.openxmlformats.org/officeDocument/2006/relationships/hyperlink" Target="https://en.wikipedia.org/wiki/Myth" TargetMode="External"/><Relationship Id="rId4" Type="http://schemas.openxmlformats.org/officeDocument/2006/relationships/hyperlink" Target="https://en.wikipedia.org/wiki/Tankard" TargetMode="Externa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package" Target="../embeddings/Microsoft_Visio_Drawing.vsdx"/><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6A7D4-BE04-CDDC-6C9C-5D561B025D88}"/>
              </a:ext>
            </a:extLst>
          </p:cNvPr>
          <p:cNvSpPr>
            <a:spLocks noGrp="1"/>
          </p:cNvSpPr>
          <p:nvPr>
            <p:ph type="ctrTitle"/>
          </p:nvPr>
        </p:nvSpPr>
        <p:spPr/>
        <p:txBody>
          <a:bodyPr/>
          <a:lstStyle/>
          <a:p>
            <a:r>
              <a:rPr lang="en-GB" dirty="0"/>
              <a:t>ENDCAP RADIAL CLEARANCES</a:t>
            </a:r>
          </a:p>
        </p:txBody>
      </p:sp>
      <p:sp>
        <p:nvSpPr>
          <p:cNvPr id="3" name="Subtitle 2">
            <a:extLst>
              <a:ext uri="{FF2B5EF4-FFF2-40B4-BE49-F238E27FC236}">
                <a16:creationId xmlns:a16="http://schemas.microsoft.com/office/drawing/2014/main" id="{821B1389-0764-6C29-C8A3-71A0799F73A0}"/>
              </a:ext>
            </a:extLst>
          </p:cNvPr>
          <p:cNvSpPr>
            <a:spLocks noGrp="1"/>
          </p:cNvSpPr>
          <p:nvPr>
            <p:ph type="subTitle" idx="1"/>
          </p:nvPr>
        </p:nvSpPr>
        <p:spPr/>
        <p:txBody>
          <a:bodyPr/>
          <a:lstStyle/>
          <a:p>
            <a:r>
              <a:rPr lang="en-GB" dirty="0"/>
              <a:t>Tim Jones</a:t>
            </a:r>
          </a:p>
          <a:p>
            <a:r>
              <a:rPr lang="en-GB" dirty="0"/>
              <a:t>December 19</a:t>
            </a:r>
            <a:r>
              <a:rPr lang="en-GB" baseline="30000" dirty="0"/>
              <a:t>th</a:t>
            </a:r>
            <a:r>
              <a:rPr lang="en-GB" dirty="0"/>
              <a:t> 2023</a:t>
            </a:r>
          </a:p>
        </p:txBody>
      </p:sp>
      <p:sp>
        <p:nvSpPr>
          <p:cNvPr id="7" name="Date Placeholder 6">
            <a:extLst>
              <a:ext uri="{FF2B5EF4-FFF2-40B4-BE49-F238E27FC236}">
                <a16:creationId xmlns:a16="http://schemas.microsoft.com/office/drawing/2014/main" id="{9C1031C2-3575-9885-DFF4-D92E1DF90FA2}"/>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9F6AED94-FBF5-1C35-425E-C93AD83C06B0}"/>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3B988ED9-00DF-D8B2-1FD1-93833970B78E}"/>
              </a:ext>
            </a:extLst>
          </p:cNvPr>
          <p:cNvSpPr>
            <a:spLocks noGrp="1"/>
          </p:cNvSpPr>
          <p:nvPr>
            <p:ph type="sldNum" sz="quarter" idx="12"/>
          </p:nvPr>
        </p:nvSpPr>
        <p:spPr/>
        <p:txBody>
          <a:bodyPr/>
          <a:lstStyle/>
          <a:p>
            <a:fld id="{A3EDF563-759E-4B88-A937-2F5E5F84020E}" type="slidenum">
              <a:rPr lang="en-GB" smtClean="0"/>
              <a:t>1</a:t>
            </a:fld>
            <a:endParaRPr lang="en-GB"/>
          </a:p>
        </p:txBody>
      </p:sp>
    </p:spTree>
    <p:extLst>
      <p:ext uri="{BB962C8B-B14F-4D97-AF65-F5344CB8AC3E}">
        <p14:creationId xmlns:p14="http://schemas.microsoft.com/office/powerpoint/2010/main" val="14141494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C839C-B48F-0B8A-43C3-3AEC00832B5A}"/>
              </a:ext>
            </a:extLst>
          </p:cNvPr>
          <p:cNvSpPr>
            <a:spLocks noGrp="1"/>
          </p:cNvSpPr>
          <p:nvPr>
            <p:ph type="title"/>
          </p:nvPr>
        </p:nvSpPr>
        <p:spPr>
          <a:xfrm>
            <a:off x="838200" y="239486"/>
            <a:ext cx="10515600" cy="957944"/>
          </a:xfrm>
        </p:spPr>
        <p:txBody>
          <a:bodyPr/>
          <a:lstStyle/>
          <a:p>
            <a:r>
              <a:rPr lang="en-GB" dirty="0"/>
              <a:t>L2 Half-cylinder Prototyping –End-flanges</a:t>
            </a:r>
          </a:p>
        </p:txBody>
      </p:sp>
      <p:pic>
        <p:nvPicPr>
          <p:cNvPr id="5" name="Content Placeholder 4">
            <a:extLst>
              <a:ext uri="{FF2B5EF4-FFF2-40B4-BE49-F238E27FC236}">
                <a16:creationId xmlns:a16="http://schemas.microsoft.com/office/drawing/2014/main" id="{ED814B12-0FDB-2700-366E-DC406C345C70}"/>
              </a:ext>
            </a:extLst>
          </p:cNvPr>
          <p:cNvPicPr>
            <a:picLocks noGrp="1" noChangeAspect="1"/>
          </p:cNvPicPr>
          <p:nvPr>
            <p:ph sz="half" idx="1"/>
          </p:nvPr>
        </p:nvPicPr>
        <p:blipFill>
          <a:blip r:embed="rId2"/>
          <a:stretch>
            <a:fillRect/>
          </a:stretch>
        </p:blipFill>
        <p:spPr>
          <a:xfrm>
            <a:off x="693727" y="1382486"/>
            <a:ext cx="5007700" cy="4794477"/>
          </a:xfrm>
        </p:spPr>
      </p:pic>
      <p:sp>
        <p:nvSpPr>
          <p:cNvPr id="6" name="Content Placeholder 5">
            <a:extLst>
              <a:ext uri="{FF2B5EF4-FFF2-40B4-BE49-F238E27FC236}">
                <a16:creationId xmlns:a16="http://schemas.microsoft.com/office/drawing/2014/main" id="{84E332AB-8E1C-E76B-AFD4-6E58B8BD171E}"/>
              </a:ext>
            </a:extLst>
          </p:cNvPr>
          <p:cNvSpPr>
            <a:spLocks noGrp="1"/>
          </p:cNvSpPr>
          <p:nvPr>
            <p:ph sz="half" idx="2"/>
          </p:nvPr>
        </p:nvSpPr>
        <p:spPr>
          <a:xfrm>
            <a:off x="5843451" y="1197430"/>
            <a:ext cx="6152607" cy="5158920"/>
          </a:xfrm>
        </p:spPr>
        <p:txBody>
          <a:bodyPr>
            <a:normAutofit/>
          </a:bodyPr>
          <a:lstStyle/>
          <a:p>
            <a:pPr>
              <a:lnSpc>
                <a:spcPct val="120000"/>
              </a:lnSpc>
            </a:pPr>
            <a:r>
              <a:rPr lang="en-GB" sz="1400" dirty="0"/>
              <a:t>Nominal OR = 204.00mm</a:t>
            </a:r>
          </a:p>
          <a:p>
            <a:pPr>
              <a:lnSpc>
                <a:spcPct val="120000"/>
              </a:lnSpc>
            </a:pPr>
            <a:r>
              <a:rPr lang="en-GB" sz="1400" dirty="0"/>
              <a:t>Two end-flanges manufactured</a:t>
            </a:r>
          </a:p>
          <a:p>
            <a:pPr lvl="1">
              <a:lnSpc>
                <a:spcPct val="120000"/>
              </a:lnSpc>
            </a:pPr>
            <a:r>
              <a:rPr lang="en-GB" sz="1200" dirty="0"/>
              <a:t>#1 OR = 203.98</a:t>
            </a:r>
          </a:p>
          <a:p>
            <a:pPr lvl="1">
              <a:lnSpc>
                <a:spcPct val="120000"/>
              </a:lnSpc>
            </a:pPr>
            <a:r>
              <a:rPr lang="en-GB" sz="1200" dirty="0"/>
              <a:t>#2 OR = 204.05</a:t>
            </a:r>
          </a:p>
          <a:p>
            <a:pPr>
              <a:lnSpc>
                <a:spcPct val="120000"/>
              </a:lnSpc>
            </a:pPr>
            <a:r>
              <a:rPr lang="en-GB" sz="1400" dirty="0"/>
              <a:t>Typical deviations of surface points from ideal form are  &lt;0.15mm</a:t>
            </a:r>
          </a:p>
          <a:p>
            <a:pPr lvl="1">
              <a:lnSpc>
                <a:spcPct val="120000"/>
              </a:lnSpc>
            </a:pPr>
            <a:r>
              <a:rPr lang="en-GB" sz="1200" dirty="0"/>
              <a:t>In all the following work I’ve taken the deviations as being +/-0.15mm. The image (left) shows the largest deviations are at the extremities of the end-flange section</a:t>
            </a:r>
            <a:endParaRPr lang="en-GB" sz="1400" dirty="0"/>
          </a:p>
          <a:p>
            <a:pPr>
              <a:lnSpc>
                <a:spcPct val="120000"/>
              </a:lnSpc>
            </a:pPr>
            <a:r>
              <a:rPr lang="en-GB" sz="1400" dirty="0"/>
              <a:t>Remember typical half-shell OR is 0.1 to 0.15mm larger due to thickness of bond-line between end-flanges and central section.</a:t>
            </a:r>
          </a:p>
          <a:p>
            <a:pPr lvl="1">
              <a:lnSpc>
                <a:spcPct val="120000"/>
              </a:lnSpc>
            </a:pPr>
            <a:r>
              <a:rPr lang="en-GB" sz="1200" dirty="0"/>
              <a:t>Expect L2 envelope (between 2</a:t>
            </a:r>
            <a:r>
              <a:rPr lang="en-GB" sz="1200" baseline="30000" dirty="0"/>
              <a:t>nd</a:t>
            </a:r>
            <a:r>
              <a:rPr lang="en-GB" sz="1200" dirty="0"/>
              <a:t> and last HR) to be ..</a:t>
            </a:r>
          </a:p>
          <a:p>
            <a:pPr lvl="2">
              <a:lnSpc>
                <a:spcPct val="120000"/>
              </a:lnSpc>
            </a:pPr>
            <a:r>
              <a:rPr lang="en-GB" sz="1100" dirty="0"/>
              <a:t>Inner surface = 204.0 - 0.15 (non-uniformity) - 0.6 (laminate thickness) + 0.1 (glue line thickness) = 203.35 (0.05mm less than nominal from PS envelope </a:t>
            </a:r>
            <a:r>
              <a:rPr lang="en-GB" sz="1100" dirty="0" err="1"/>
              <a:t>dwg</a:t>
            </a:r>
            <a:r>
              <a:rPr lang="en-GB" sz="1100" dirty="0"/>
              <a:t>)</a:t>
            </a:r>
          </a:p>
          <a:p>
            <a:pPr lvl="2">
              <a:lnSpc>
                <a:spcPct val="120000"/>
              </a:lnSpc>
            </a:pPr>
            <a:r>
              <a:rPr lang="en-GB" sz="1100" dirty="0"/>
              <a:t>Outer Surface = 204.0 + 0.15 (non-uniformity) + 0.1 (glue line thickness) = 204.25</a:t>
            </a:r>
            <a:endParaRPr lang="en-GB" sz="1200" dirty="0"/>
          </a:p>
          <a:p>
            <a:pPr>
              <a:lnSpc>
                <a:spcPct val="120000"/>
              </a:lnSpc>
            </a:pPr>
            <a:r>
              <a:rPr lang="en-GB" sz="1400" dirty="0"/>
              <a:t>Our L4 prototype has deviations of up to +/-0.25mm giving rise to a full half-shell envelope of 0.6 + 0.5 = 1.1mm. If the full L2 half-shell geometry follows that of the end-flanges the L2 envelope would be 204.25-203.35 = 0.9mm.</a:t>
            </a:r>
          </a:p>
          <a:p>
            <a:endParaRPr lang="en-GB" sz="1400" dirty="0"/>
          </a:p>
        </p:txBody>
      </p:sp>
      <p:sp>
        <p:nvSpPr>
          <p:cNvPr id="8" name="Date Placeholder 7">
            <a:extLst>
              <a:ext uri="{FF2B5EF4-FFF2-40B4-BE49-F238E27FC236}">
                <a16:creationId xmlns:a16="http://schemas.microsoft.com/office/drawing/2014/main" id="{AFFBF8A4-E299-5645-89A4-34D55DB9BE7C}"/>
              </a:ext>
            </a:extLst>
          </p:cNvPr>
          <p:cNvSpPr>
            <a:spLocks noGrp="1"/>
          </p:cNvSpPr>
          <p:nvPr>
            <p:ph type="dt" sz="half" idx="10"/>
          </p:nvPr>
        </p:nvSpPr>
        <p:spPr/>
        <p:txBody>
          <a:bodyPr/>
          <a:lstStyle/>
          <a:p>
            <a:r>
              <a:rPr lang="en-US"/>
              <a:t>19/12/23</a:t>
            </a:r>
            <a:endParaRPr lang="en-GB"/>
          </a:p>
        </p:txBody>
      </p:sp>
      <p:sp>
        <p:nvSpPr>
          <p:cNvPr id="9" name="Footer Placeholder 8">
            <a:extLst>
              <a:ext uri="{FF2B5EF4-FFF2-40B4-BE49-F238E27FC236}">
                <a16:creationId xmlns:a16="http://schemas.microsoft.com/office/drawing/2014/main" id="{EB35810D-E1F2-727E-031B-519C4A8EE4F4}"/>
              </a:ext>
            </a:extLst>
          </p:cNvPr>
          <p:cNvSpPr>
            <a:spLocks noGrp="1"/>
          </p:cNvSpPr>
          <p:nvPr>
            <p:ph type="ftr" sz="quarter" idx="11"/>
          </p:nvPr>
        </p:nvSpPr>
        <p:spPr/>
        <p:txBody>
          <a:bodyPr/>
          <a:lstStyle/>
          <a:p>
            <a:r>
              <a:rPr lang="en-GB"/>
              <a:t>ENDCAP RADIAL CLEARANCES</a:t>
            </a:r>
          </a:p>
        </p:txBody>
      </p:sp>
      <p:sp>
        <p:nvSpPr>
          <p:cNvPr id="10" name="Slide Number Placeholder 9">
            <a:extLst>
              <a:ext uri="{FF2B5EF4-FFF2-40B4-BE49-F238E27FC236}">
                <a16:creationId xmlns:a16="http://schemas.microsoft.com/office/drawing/2014/main" id="{710F755B-48FF-D343-37B7-3BEA1BA44C06}"/>
              </a:ext>
            </a:extLst>
          </p:cNvPr>
          <p:cNvSpPr>
            <a:spLocks noGrp="1"/>
          </p:cNvSpPr>
          <p:nvPr>
            <p:ph type="sldNum" sz="quarter" idx="12"/>
          </p:nvPr>
        </p:nvSpPr>
        <p:spPr/>
        <p:txBody>
          <a:bodyPr/>
          <a:lstStyle/>
          <a:p>
            <a:fld id="{A3EDF563-759E-4B88-A937-2F5E5F84020E}" type="slidenum">
              <a:rPr lang="en-GB" smtClean="0"/>
              <a:t>10</a:t>
            </a:fld>
            <a:endParaRPr lang="en-GB"/>
          </a:p>
        </p:txBody>
      </p:sp>
    </p:spTree>
    <p:extLst>
      <p:ext uri="{BB962C8B-B14F-4D97-AF65-F5344CB8AC3E}">
        <p14:creationId xmlns:p14="http://schemas.microsoft.com/office/powerpoint/2010/main" val="18520683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0278BD6-031D-CF24-C984-4A4A36C1B19F}"/>
              </a:ext>
            </a:extLst>
          </p:cNvPr>
          <p:cNvSpPr>
            <a:spLocks noGrp="1"/>
          </p:cNvSpPr>
          <p:nvPr>
            <p:ph type="ctrTitle"/>
          </p:nvPr>
        </p:nvSpPr>
        <p:spPr/>
        <p:txBody>
          <a:bodyPr/>
          <a:lstStyle/>
          <a:p>
            <a:r>
              <a:rPr lang="en-GB" dirty="0"/>
              <a:t>Section 2</a:t>
            </a:r>
          </a:p>
        </p:txBody>
      </p:sp>
      <p:sp>
        <p:nvSpPr>
          <p:cNvPr id="6" name="Subtitle 5">
            <a:extLst>
              <a:ext uri="{FF2B5EF4-FFF2-40B4-BE49-F238E27FC236}">
                <a16:creationId xmlns:a16="http://schemas.microsoft.com/office/drawing/2014/main" id="{93A73CF4-5431-67DA-FEBF-C55678FC153F}"/>
              </a:ext>
            </a:extLst>
          </p:cNvPr>
          <p:cNvSpPr>
            <a:spLocks noGrp="1"/>
          </p:cNvSpPr>
          <p:nvPr>
            <p:ph type="subTitle" idx="1"/>
          </p:nvPr>
        </p:nvSpPr>
        <p:spPr/>
        <p:txBody>
          <a:bodyPr/>
          <a:lstStyle/>
          <a:p>
            <a:r>
              <a:rPr lang="en-GB" dirty="0"/>
              <a:t>Half-cylinder location in Assembly Tooling</a:t>
            </a:r>
          </a:p>
          <a:p>
            <a:endParaRPr lang="en-GB" dirty="0"/>
          </a:p>
        </p:txBody>
      </p:sp>
      <p:sp>
        <p:nvSpPr>
          <p:cNvPr id="7" name="Date Placeholder 6">
            <a:extLst>
              <a:ext uri="{FF2B5EF4-FFF2-40B4-BE49-F238E27FC236}">
                <a16:creationId xmlns:a16="http://schemas.microsoft.com/office/drawing/2014/main" id="{DFCD0835-1989-A44F-B7A9-53C8A714F1D3}"/>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E72A01D2-3FD0-9859-2549-528A1E0A1000}"/>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029BA8E5-135A-068F-A670-AF0BE4BF4BCD}"/>
              </a:ext>
            </a:extLst>
          </p:cNvPr>
          <p:cNvSpPr>
            <a:spLocks noGrp="1"/>
          </p:cNvSpPr>
          <p:nvPr>
            <p:ph type="sldNum" sz="quarter" idx="12"/>
          </p:nvPr>
        </p:nvSpPr>
        <p:spPr/>
        <p:txBody>
          <a:bodyPr/>
          <a:lstStyle/>
          <a:p>
            <a:fld id="{A3EDF563-759E-4B88-A937-2F5E5F84020E}" type="slidenum">
              <a:rPr lang="en-GB" smtClean="0"/>
              <a:t>11</a:t>
            </a:fld>
            <a:endParaRPr lang="en-GB"/>
          </a:p>
        </p:txBody>
      </p:sp>
    </p:spTree>
    <p:extLst>
      <p:ext uri="{BB962C8B-B14F-4D97-AF65-F5344CB8AC3E}">
        <p14:creationId xmlns:p14="http://schemas.microsoft.com/office/powerpoint/2010/main" val="42320882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9ACE2-29A9-D4F5-438E-423AAD92C6AB}"/>
              </a:ext>
            </a:extLst>
          </p:cNvPr>
          <p:cNvSpPr>
            <a:spLocks noGrp="1"/>
          </p:cNvSpPr>
          <p:nvPr>
            <p:ph type="title"/>
          </p:nvPr>
        </p:nvSpPr>
        <p:spPr/>
        <p:txBody>
          <a:bodyPr/>
          <a:lstStyle/>
          <a:p>
            <a:r>
              <a:rPr lang="en-GB" dirty="0"/>
              <a:t>Half-cylinder placement in Assembly Tooling</a:t>
            </a:r>
          </a:p>
        </p:txBody>
      </p:sp>
      <p:sp>
        <p:nvSpPr>
          <p:cNvPr id="3" name="Content Placeholder 2">
            <a:extLst>
              <a:ext uri="{FF2B5EF4-FFF2-40B4-BE49-F238E27FC236}">
                <a16:creationId xmlns:a16="http://schemas.microsoft.com/office/drawing/2014/main" id="{BC838DD8-36EE-949F-CE1E-0344F91DFED4}"/>
              </a:ext>
            </a:extLst>
          </p:cNvPr>
          <p:cNvSpPr>
            <a:spLocks noGrp="1"/>
          </p:cNvSpPr>
          <p:nvPr>
            <p:ph idx="1"/>
          </p:nvPr>
        </p:nvSpPr>
        <p:spPr>
          <a:xfrm>
            <a:off x="435429" y="1825625"/>
            <a:ext cx="10918371" cy="4351338"/>
          </a:xfrm>
        </p:spPr>
        <p:txBody>
          <a:bodyPr>
            <a:normAutofit fontScale="85000" lnSpcReduction="10000"/>
          </a:bodyPr>
          <a:lstStyle/>
          <a:p>
            <a:pPr>
              <a:lnSpc>
                <a:spcPct val="100000"/>
              </a:lnSpc>
            </a:pPr>
            <a:r>
              <a:rPr lang="en-GB" dirty="0"/>
              <a:t>In this section we look at the placement tolerance for a perfect) half-shell in the half-cylinder assembly tooling. </a:t>
            </a:r>
          </a:p>
          <a:p>
            <a:pPr marL="0" indent="0">
              <a:lnSpc>
                <a:spcPct val="100000"/>
              </a:lnSpc>
              <a:buNone/>
            </a:pPr>
            <a:endParaRPr lang="en-GB" dirty="0"/>
          </a:p>
          <a:p>
            <a:pPr>
              <a:lnSpc>
                <a:spcPct val="100000"/>
              </a:lnSpc>
            </a:pPr>
            <a:r>
              <a:rPr lang="en-GB" dirty="0"/>
              <a:t>Half-shell (HS) laminates are positioned on the tooling by a touching contact to 4 dowel pins (2 per side)</a:t>
            </a:r>
          </a:p>
          <a:p>
            <a:pPr lvl="1">
              <a:lnSpc>
                <a:spcPct val="100000"/>
              </a:lnSpc>
            </a:pPr>
            <a:r>
              <a:rPr lang="en-GB" dirty="0"/>
              <a:t>Dowel pins are 10mm nominal but have a portion turned to the appropriate diameter for the measured as-manufactured HS end-flanges</a:t>
            </a:r>
          </a:p>
          <a:p>
            <a:pPr lvl="1">
              <a:lnSpc>
                <a:spcPct val="100000"/>
              </a:lnSpc>
            </a:pPr>
            <a:r>
              <a:rPr lang="en-GB" dirty="0"/>
              <a:t>The rotational freedom of the HS end-flange is controlled with a vertical ‘ruler’ mounted on the end-towers</a:t>
            </a:r>
          </a:p>
          <a:p>
            <a:pPr marL="457200" lvl="1" indent="0">
              <a:lnSpc>
                <a:spcPct val="100000"/>
              </a:lnSpc>
              <a:buNone/>
            </a:pPr>
            <a:endParaRPr lang="en-GB" dirty="0"/>
          </a:p>
          <a:p>
            <a:pPr>
              <a:lnSpc>
                <a:spcPct val="100000"/>
              </a:lnSpc>
            </a:pPr>
            <a:r>
              <a:rPr lang="en-GB" dirty="0"/>
              <a:t>Image on next two slides shows general features of half-cylinder assembly tooling and a close-up of one End Tower showing how the position of a L4 HS is referenced </a:t>
            </a:r>
          </a:p>
        </p:txBody>
      </p:sp>
      <p:sp>
        <p:nvSpPr>
          <p:cNvPr id="7" name="Date Placeholder 6">
            <a:extLst>
              <a:ext uri="{FF2B5EF4-FFF2-40B4-BE49-F238E27FC236}">
                <a16:creationId xmlns:a16="http://schemas.microsoft.com/office/drawing/2014/main" id="{17752F2A-C496-47A0-115F-2AC10B0D97F7}"/>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670B7A82-C25C-68F4-379A-C6F22531973B}"/>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00740320-8E4E-4C30-C165-CCAFD2C15545}"/>
              </a:ext>
            </a:extLst>
          </p:cNvPr>
          <p:cNvSpPr>
            <a:spLocks noGrp="1"/>
          </p:cNvSpPr>
          <p:nvPr>
            <p:ph type="sldNum" sz="quarter" idx="12"/>
          </p:nvPr>
        </p:nvSpPr>
        <p:spPr/>
        <p:txBody>
          <a:bodyPr/>
          <a:lstStyle/>
          <a:p>
            <a:fld id="{A3EDF563-759E-4B88-A937-2F5E5F84020E}" type="slidenum">
              <a:rPr lang="en-GB" smtClean="0"/>
              <a:t>12</a:t>
            </a:fld>
            <a:endParaRPr lang="en-GB"/>
          </a:p>
        </p:txBody>
      </p:sp>
    </p:spTree>
    <p:extLst>
      <p:ext uri="{BB962C8B-B14F-4D97-AF65-F5344CB8AC3E}">
        <p14:creationId xmlns:p14="http://schemas.microsoft.com/office/powerpoint/2010/main" val="14352508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4A90179-468F-4AC2-FE75-5FF7FC38B6B5}"/>
              </a:ext>
            </a:extLst>
          </p:cNvPr>
          <p:cNvPicPr>
            <a:picLocks noGrp="1" noChangeAspect="1"/>
          </p:cNvPicPr>
          <p:nvPr>
            <p:ph idx="1"/>
          </p:nvPr>
        </p:nvPicPr>
        <p:blipFill>
          <a:blip r:embed="rId2"/>
          <a:stretch>
            <a:fillRect/>
          </a:stretch>
        </p:blipFill>
        <p:spPr>
          <a:xfrm>
            <a:off x="501439" y="388722"/>
            <a:ext cx="11256095" cy="6146780"/>
          </a:xfrm>
        </p:spPr>
      </p:pic>
      <p:sp>
        <p:nvSpPr>
          <p:cNvPr id="6" name="TextBox 5">
            <a:extLst>
              <a:ext uri="{FF2B5EF4-FFF2-40B4-BE49-F238E27FC236}">
                <a16:creationId xmlns:a16="http://schemas.microsoft.com/office/drawing/2014/main" id="{78794642-6E6D-90F2-3B84-613BABBD37B9}"/>
              </a:ext>
            </a:extLst>
          </p:cNvPr>
          <p:cNvSpPr txBox="1"/>
          <p:nvPr/>
        </p:nvSpPr>
        <p:spPr>
          <a:xfrm>
            <a:off x="587829" y="283029"/>
            <a:ext cx="1643742" cy="369332"/>
          </a:xfrm>
          <a:prstGeom prst="rect">
            <a:avLst/>
          </a:prstGeom>
          <a:noFill/>
        </p:spPr>
        <p:txBody>
          <a:bodyPr wrap="square" rtlCol="0">
            <a:spAutoFit/>
          </a:bodyPr>
          <a:lstStyle/>
          <a:p>
            <a:r>
              <a:rPr lang="en-GB" dirty="0"/>
              <a:t>End Tower 1</a:t>
            </a:r>
          </a:p>
        </p:txBody>
      </p:sp>
      <p:sp>
        <p:nvSpPr>
          <p:cNvPr id="7" name="TextBox 6">
            <a:extLst>
              <a:ext uri="{FF2B5EF4-FFF2-40B4-BE49-F238E27FC236}">
                <a16:creationId xmlns:a16="http://schemas.microsoft.com/office/drawing/2014/main" id="{7E588169-0900-E73C-5162-30037AE2DF8F}"/>
              </a:ext>
            </a:extLst>
          </p:cNvPr>
          <p:cNvSpPr txBox="1"/>
          <p:nvPr/>
        </p:nvSpPr>
        <p:spPr>
          <a:xfrm>
            <a:off x="10046819" y="990600"/>
            <a:ext cx="1643742" cy="369332"/>
          </a:xfrm>
          <a:prstGeom prst="rect">
            <a:avLst/>
          </a:prstGeom>
          <a:noFill/>
        </p:spPr>
        <p:txBody>
          <a:bodyPr wrap="square" rtlCol="0">
            <a:spAutoFit/>
          </a:bodyPr>
          <a:lstStyle/>
          <a:p>
            <a:r>
              <a:rPr lang="en-GB" dirty="0"/>
              <a:t>End Tower 2</a:t>
            </a:r>
          </a:p>
        </p:txBody>
      </p:sp>
      <p:sp>
        <p:nvSpPr>
          <p:cNvPr id="8" name="TextBox 7">
            <a:extLst>
              <a:ext uri="{FF2B5EF4-FFF2-40B4-BE49-F238E27FC236}">
                <a16:creationId xmlns:a16="http://schemas.microsoft.com/office/drawing/2014/main" id="{5B32790C-CC69-0BEE-1511-86D09EB1B976}"/>
              </a:ext>
            </a:extLst>
          </p:cNvPr>
          <p:cNvSpPr txBox="1"/>
          <p:nvPr/>
        </p:nvSpPr>
        <p:spPr>
          <a:xfrm rot="701450">
            <a:off x="4876801" y="2176361"/>
            <a:ext cx="2231572" cy="369332"/>
          </a:xfrm>
          <a:prstGeom prst="rect">
            <a:avLst/>
          </a:prstGeom>
          <a:noFill/>
        </p:spPr>
        <p:txBody>
          <a:bodyPr wrap="square" rtlCol="0">
            <a:spAutoFit/>
          </a:bodyPr>
          <a:lstStyle/>
          <a:p>
            <a:r>
              <a:rPr lang="en-GB" dirty="0"/>
              <a:t>Nominal Centre-line</a:t>
            </a:r>
          </a:p>
        </p:txBody>
      </p:sp>
      <p:sp>
        <p:nvSpPr>
          <p:cNvPr id="9" name="TextBox 8">
            <a:extLst>
              <a:ext uri="{FF2B5EF4-FFF2-40B4-BE49-F238E27FC236}">
                <a16:creationId xmlns:a16="http://schemas.microsoft.com/office/drawing/2014/main" id="{62353335-DC7B-7A3C-0D36-43B242CC315E}"/>
              </a:ext>
            </a:extLst>
          </p:cNvPr>
          <p:cNvSpPr txBox="1"/>
          <p:nvPr/>
        </p:nvSpPr>
        <p:spPr>
          <a:xfrm>
            <a:off x="587829" y="4610100"/>
            <a:ext cx="1579126" cy="369332"/>
          </a:xfrm>
          <a:prstGeom prst="rect">
            <a:avLst/>
          </a:prstGeom>
          <a:noFill/>
        </p:spPr>
        <p:txBody>
          <a:bodyPr wrap="square" rtlCol="0">
            <a:spAutoFit/>
          </a:bodyPr>
          <a:lstStyle/>
          <a:p>
            <a:r>
              <a:rPr lang="en-GB" dirty="0"/>
              <a:t>Base (2 parts)</a:t>
            </a:r>
          </a:p>
        </p:txBody>
      </p:sp>
      <p:cxnSp>
        <p:nvCxnSpPr>
          <p:cNvPr id="11" name="Straight Arrow Connector 10">
            <a:extLst>
              <a:ext uri="{FF2B5EF4-FFF2-40B4-BE49-F238E27FC236}">
                <a16:creationId xmlns:a16="http://schemas.microsoft.com/office/drawing/2014/main" id="{402F2DED-BF2F-9127-C835-9F2E4A02298C}"/>
              </a:ext>
            </a:extLst>
          </p:cNvPr>
          <p:cNvCxnSpPr>
            <a:cxnSpLocks/>
          </p:cNvCxnSpPr>
          <p:nvPr/>
        </p:nvCxnSpPr>
        <p:spPr>
          <a:xfrm flipV="1">
            <a:off x="1377392" y="3873881"/>
            <a:ext cx="587829" cy="6473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4421F9C-96CE-1737-9657-407CF9B822E2}"/>
              </a:ext>
            </a:extLst>
          </p:cNvPr>
          <p:cNvCxnSpPr>
            <a:cxnSpLocks/>
          </p:cNvCxnSpPr>
          <p:nvPr/>
        </p:nvCxnSpPr>
        <p:spPr>
          <a:xfrm>
            <a:off x="1214107" y="784503"/>
            <a:ext cx="751114" cy="46735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584C87D-E679-68F4-D638-0B5452BB9271}"/>
              </a:ext>
            </a:extLst>
          </p:cNvPr>
          <p:cNvCxnSpPr>
            <a:cxnSpLocks/>
          </p:cNvCxnSpPr>
          <p:nvPr/>
        </p:nvCxnSpPr>
        <p:spPr>
          <a:xfrm flipH="1">
            <a:off x="9655629" y="1359932"/>
            <a:ext cx="941748" cy="5297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C50D203-A5A4-3CD6-545D-A3794391FC47}"/>
              </a:ext>
            </a:extLst>
          </p:cNvPr>
          <p:cNvSpPr txBox="1"/>
          <p:nvPr/>
        </p:nvSpPr>
        <p:spPr>
          <a:xfrm>
            <a:off x="587829" y="5610461"/>
            <a:ext cx="6534817" cy="646331"/>
          </a:xfrm>
          <a:prstGeom prst="rect">
            <a:avLst/>
          </a:prstGeom>
          <a:noFill/>
        </p:spPr>
        <p:txBody>
          <a:bodyPr wrap="square" rtlCol="0">
            <a:spAutoFit/>
          </a:bodyPr>
          <a:lstStyle/>
          <a:p>
            <a:r>
              <a:rPr lang="en-GB" dirty="0"/>
              <a:t>General view of Half-cylinder assembly tooling showing base and two end tower assemblies</a:t>
            </a:r>
          </a:p>
        </p:txBody>
      </p:sp>
      <p:sp>
        <p:nvSpPr>
          <p:cNvPr id="10" name="Date Placeholder 9">
            <a:extLst>
              <a:ext uri="{FF2B5EF4-FFF2-40B4-BE49-F238E27FC236}">
                <a16:creationId xmlns:a16="http://schemas.microsoft.com/office/drawing/2014/main" id="{0DB2C960-7EEE-24A7-4183-23A73B594BC2}"/>
              </a:ext>
            </a:extLst>
          </p:cNvPr>
          <p:cNvSpPr>
            <a:spLocks noGrp="1"/>
          </p:cNvSpPr>
          <p:nvPr>
            <p:ph type="dt" sz="half" idx="10"/>
          </p:nvPr>
        </p:nvSpPr>
        <p:spPr/>
        <p:txBody>
          <a:bodyPr/>
          <a:lstStyle/>
          <a:p>
            <a:r>
              <a:rPr lang="en-US"/>
              <a:t>19/12/23</a:t>
            </a:r>
            <a:endParaRPr lang="en-GB"/>
          </a:p>
        </p:txBody>
      </p:sp>
      <p:sp>
        <p:nvSpPr>
          <p:cNvPr id="12" name="Footer Placeholder 11">
            <a:extLst>
              <a:ext uri="{FF2B5EF4-FFF2-40B4-BE49-F238E27FC236}">
                <a16:creationId xmlns:a16="http://schemas.microsoft.com/office/drawing/2014/main" id="{0CC31FB6-7093-BEAA-27BA-56590582637A}"/>
              </a:ext>
            </a:extLst>
          </p:cNvPr>
          <p:cNvSpPr>
            <a:spLocks noGrp="1"/>
          </p:cNvSpPr>
          <p:nvPr>
            <p:ph type="ftr" sz="quarter" idx="11"/>
          </p:nvPr>
        </p:nvSpPr>
        <p:spPr/>
        <p:txBody>
          <a:bodyPr/>
          <a:lstStyle/>
          <a:p>
            <a:r>
              <a:rPr lang="en-GB"/>
              <a:t>ENDCAP RADIAL CLEARANCES</a:t>
            </a:r>
          </a:p>
        </p:txBody>
      </p:sp>
      <p:sp>
        <p:nvSpPr>
          <p:cNvPr id="13" name="Slide Number Placeholder 12">
            <a:extLst>
              <a:ext uri="{FF2B5EF4-FFF2-40B4-BE49-F238E27FC236}">
                <a16:creationId xmlns:a16="http://schemas.microsoft.com/office/drawing/2014/main" id="{0B2EDEC0-B178-6A30-5A7E-437E1022214C}"/>
              </a:ext>
            </a:extLst>
          </p:cNvPr>
          <p:cNvSpPr>
            <a:spLocks noGrp="1"/>
          </p:cNvSpPr>
          <p:nvPr>
            <p:ph type="sldNum" sz="quarter" idx="12"/>
          </p:nvPr>
        </p:nvSpPr>
        <p:spPr/>
        <p:txBody>
          <a:bodyPr/>
          <a:lstStyle/>
          <a:p>
            <a:fld id="{A3EDF563-759E-4B88-A937-2F5E5F84020E}" type="slidenum">
              <a:rPr lang="en-GB" smtClean="0"/>
              <a:t>13</a:t>
            </a:fld>
            <a:endParaRPr lang="en-GB"/>
          </a:p>
        </p:txBody>
      </p:sp>
    </p:spTree>
    <p:extLst>
      <p:ext uri="{BB962C8B-B14F-4D97-AF65-F5344CB8AC3E}">
        <p14:creationId xmlns:p14="http://schemas.microsoft.com/office/powerpoint/2010/main" val="34726758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D6FCB2D3-E9A3-B970-CA8E-15F0A29A1E13}"/>
              </a:ext>
            </a:extLst>
          </p:cNvPr>
          <p:cNvPicPr>
            <a:picLocks noGrp="1" noChangeAspect="1"/>
          </p:cNvPicPr>
          <p:nvPr>
            <p:ph idx="1"/>
          </p:nvPr>
        </p:nvPicPr>
        <p:blipFill>
          <a:blip r:embed="rId2"/>
          <a:stretch>
            <a:fillRect/>
          </a:stretch>
        </p:blipFill>
        <p:spPr>
          <a:xfrm>
            <a:off x="780371" y="526217"/>
            <a:ext cx="10631257" cy="5805566"/>
          </a:xfrm>
        </p:spPr>
      </p:pic>
      <p:cxnSp>
        <p:nvCxnSpPr>
          <p:cNvPr id="7" name="Straight Arrow Connector 6">
            <a:extLst>
              <a:ext uri="{FF2B5EF4-FFF2-40B4-BE49-F238E27FC236}">
                <a16:creationId xmlns:a16="http://schemas.microsoft.com/office/drawing/2014/main" id="{FB018702-2345-AF8B-61F1-F20504BCBF51}"/>
              </a:ext>
            </a:extLst>
          </p:cNvPr>
          <p:cNvCxnSpPr/>
          <p:nvPr/>
        </p:nvCxnSpPr>
        <p:spPr>
          <a:xfrm>
            <a:off x="3091543" y="1099457"/>
            <a:ext cx="859971" cy="348343"/>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73395F6-CA88-319E-9ED8-5FD92A7775ED}"/>
              </a:ext>
            </a:extLst>
          </p:cNvPr>
          <p:cNvSpPr txBox="1"/>
          <p:nvPr/>
        </p:nvSpPr>
        <p:spPr>
          <a:xfrm>
            <a:off x="1883227" y="805543"/>
            <a:ext cx="1240972" cy="369332"/>
          </a:xfrm>
          <a:prstGeom prst="rect">
            <a:avLst/>
          </a:prstGeom>
          <a:noFill/>
        </p:spPr>
        <p:txBody>
          <a:bodyPr wrap="square" rtlCol="0">
            <a:spAutoFit/>
          </a:bodyPr>
          <a:lstStyle/>
          <a:p>
            <a:r>
              <a:rPr lang="en-GB" dirty="0">
                <a:solidFill>
                  <a:srgbClr val="FFFF00"/>
                </a:solidFill>
              </a:rPr>
              <a:t>End Tower</a:t>
            </a:r>
          </a:p>
        </p:txBody>
      </p:sp>
      <p:cxnSp>
        <p:nvCxnSpPr>
          <p:cNvPr id="9" name="Straight Arrow Connector 8">
            <a:extLst>
              <a:ext uri="{FF2B5EF4-FFF2-40B4-BE49-F238E27FC236}">
                <a16:creationId xmlns:a16="http://schemas.microsoft.com/office/drawing/2014/main" id="{914DF0A7-7565-DB65-28B4-9B6CC4C47063}"/>
              </a:ext>
            </a:extLst>
          </p:cNvPr>
          <p:cNvCxnSpPr>
            <a:cxnSpLocks/>
          </p:cNvCxnSpPr>
          <p:nvPr/>
        </p:nvCxnSpPr>
        <p:spPr>
          <a:xfrm flipV="1">
            <a:off x="2481943" y="1665514"/>
            <a:ext cx="2035628" cy="522514"/>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CB6DC5C-67F0-57CE-736F-EC8A9AA5DC1E}"/>
              </a:ext>
            </a:extLst>
          </p:cNvPr>
          <p:cNvSpPr txBox="1"/>
          <p:nvPr/>
        </p:nvSpPr>
        <p:spPr>
          <a:xfrm>
            <a:off x="1099455" y="1759411"/>
            <a:ext cx="2111830" cy="646331"/>
          </a:xfrm>
          <a:prstGeom prst="rect">
            <a:avLst/>
          </a:prstGeom>
          <a:noFill/>
        </p:spPr>
        <p:txBody>
          <a:bodyPr wrap="square" rtlCol="0">
            <a:spAutoFit/>
          </a:bodyPr>
          <a:lstStyle/>
          <a:p>
            <a:r>
              <a:rPr lang="en-GB" dirty="0">
                <a:solidFill>
                  <a:srgbClr val="FFFF00"/>
                </a:solidFill>
              </a:rPr>
              <a:t>10mm location dowels</a:t>
            </a:r>
          </a:p>
        </p:txBody>
      </p:sp>
      <p:cxnSp>
        <p:nvCxnSpPr>
          <p:cNvPr id="12" name="Straight Arrow Connector 11">
            <a:extLst>
              <a:ext uri="{FF2B5EF4-FFF2-40B4-BE49-F238E27FC236}">
                <a16:creationId xmlns:a16="http://schemas.microsoft.com/office/drawing/2014/main" id="{66551B36-96CD-E567-64DF-940F86990927}"/>
              </a:ext>
            </a:extLst>
          </p:cNvPr>
          <p:cNvCxnSpPr>
            <a:cxnSpLocks/>
          </p:cNvCxnSpPr>
          <p:nvPr/>
        </p:nvCxnSpPr>
        <p:spPr>
          <a:xfrm>
            <a:off x="2481943" y="2188028"/>
            <a:ext cx="2111830" cy="2841172"/>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8792F5D-4E16-0C7D-9AB3-3146E9B5C752}"/>
              </a:ext>
            </a:extLst>
          </p:cNvPr>
          <p:cNvCxnSpPr>
            <a:cxnSpLocks/>
          </p:cNvCxnSpPr>
          <p:nvPr/>
        </p:nvCxnSpPr>
        <p:spPr>
          <a:xfrm flipH="1">
            <a:off x="7707086" y="1051821"/>
            <a:ext cx="272143" cy="298008"/>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5994A74-BF7E-5BD4-90CB-5DD461216160}"/>
              </a:ext>
            </a:extLst>
          </p:cNvPr>
          <p:cNvSpPr txBox="1"/>
          <p:nvPr/>
        </p:nvSpPr>
        <p:spPr>
          <a:xfrm>
            <a:off x="7489370" y="620877"/>
            <a:ext cx="1240972" cy="369332"/>
          </a:xfrm>
          <a:prstGeom prst="rect">
            <a:avLst/>
          </a:prstGeom>
          <a:noFill/>
        </p:spPr>
        <p:txBody>
          <a:bodyPr wrap="square" rtlCol="0">
            <a:spAutoFit/>
          </a:bodyPr>
          <a:lstStyle/>
          <a:p>
            <a:r>
              <a:rPr lang="en-GB" dirty="0">
                <a:solidFill>
                  <a:srgbClr val="FFFF00"/>
                </a:solidFill>
              </a:rPr>
              <a:t>Half-Shell</a:t>
            </a:r>
          </a:p>
        </p:txBody>
      </p:sp>
      <p:sp>
        <p:nvSpPr>
          <p:cNvPr id="6" name="Date Placeholder 5">
            <a:extLst>
              <a:ext uri="{FF2B5EF4-FFF2-40B4-BE49-F238E27FC236}">
                <a16:creationId xmlns:a16="http://schemas.microsoft.com/office/drawing/2014/main" id="{271E3614-71D8-1620-1444-DED88EAED6E6}"/>
              </a:ext>
            </a:extLst>
          </p:cNvPr>
          <p:cNvSpPr>
            <a:spLocks noGrp="1"/>
          </p:cNvSpPr>
          <p:nvPr>
            <p:ph type="dt" sz="half" idx="10"/>
          </p:nvPr>
        </p:nvSpPr>
        <p:spPr/>
        <p:txBody>
          <a:bodyPr/>
          <a:lstStyle/>
          <a:p>
            <a:r>
              <a:rPr lang="en-US"/>
              <a:t>19/12/23</a:t>
            </a:r>
            <a:endParaRPr lang="en-GB"/>
          </a:p>
        </p:txBody>
      </p:sp>
      <p:sp>
        <p:nvSpPr>
          <p:cNvPr id="11" name="Footer Placeholder 10">
            <a:extLst>
              <a:ext uri="{FF2B5EF4-FFF2-40B4-BE49-F238E27FC236}">
                <a16:creationId xmlns:a16="http://schemas.microsoft.com/office/drawing/2014/main" id="{8A274708-1F7B-67EE-A6E6-D907BBBFFE71}"/>
              </a:ext>
            </a:extLst>
          </p:cNvPr>
          <p:cNvSpPr>
            <a:spLocks noGrp="1"/>
          </p:cNvSpPr>
          <p:nvPr>
            <p:ph type="ftr" sz="quarter" idx="11"/>
          </p:nvPr>
        </p:nvSpPr>
        <p:spPr/>
        <p:txBody>
          <a:bodyPr/>
          <a:lstStyle/>
          <a:p>
            <a:r>
              <a:rPr lang="en-GB"/>
              <a:t>ENDCAP RADIAL CLEARANCES</a:t>
            </a:r>
          </a:p>
        </p:txBody>
      </p:sp>
      <p:sp>
        <p:nvSpPr>
          <p:cNvPr id="13" name="Slide Number Placeholder 12">
            <a:extLst>
              <a:ext uri="{FF2B5EF4-FFF2-40B4-BE49-F238E27FC236}">
                <a16:creationId xmlns:a16="http://schemas.microsoft.com/office/drawing/2014/main" id="{C0A8D8CA-A197-9C68-FCD8-917B0B59EC06}"/>
              </a:ext>
            </a:extLst>
          </p:cNvPr>
          <p:cNvSpPr>
            <a:spLocks noGrp="1"/>
          </p:cNvSpPr>
          <p:nvPr>
            <p:ph type="sldNum" sz="quarter" idx="12"/>
          </p:nvPr>
        </p:nvSpPr>
        <p:spPr/>
        <p:txBody>
          <a:bodyPr/>
          <a:lstStyle/>
          <a:p>
            <a:fld id="{A3EDF563-759E-4B88-A937-2F5E5F84020E}" type="slidenum">
              <a:rPr lang="en-GB" smtClean="0"/>
              <a:t>14</a:t>
            </a:fld>
            <a:endParaRPr lang="en-GB"/>
          </a:p>
        </p:txBody>
      </p:sp>
    </p:spTree>
    <p:extLst>
      <p:ext uri="{BB962C8B-B14F-4D97-AF65-F5344CB8AC3E}">
        <p14:creationId xmlns:p14="http://schemas.microsoft.com/office/powerpoint/2010/main" val="32703929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6943B-F3D8-B08B-C1E5-687D2FD5DD14}"/>
              </a:ext>
            </a:extLst>
          </p:cNvPr>
          <p:cNvSpPr>
            <a:spLocks noGrp="1"/>
          </p:cNvSpPr>
          <p:nvPr>
            <p:ph type="title"/>
          </p:nvPr>
        </p:nvSpPr>
        <p:spPr>
          <a:xfrm>
            <a:off x="838200" y="365125"/>
            <a:ext cx="10515600" cy="1017361"/>
          </a:xfrm>
        </p:spPr>
        <p:txBody>
          <a:bodyPr/>
          <a:lstStyle/>
          <a:p>
            <a:r>
              <a:rPr lang="en-GB" dirty="0"/>
              <a:t>D12 Tooling Axis</a:t>
            </a:r>
          </a:p>
        </p:txBody>
      </p:sp>
      <p:pic>
        <p:nvPicPr>
          <p:cNvPr id="4" name="Content Placeholder 4">
            <a:extLst>
              <a:ext uri="{FF2B5EF4-FFF2-40B4-BE49-F238E27FC236}">
                <a16:creationId xmlns:a16="http://schemas.microsoft.com/office/drawing/2014/main" id="{D6B32B12-0501-671D-8981-A3BF8C079FBB}"/>
              </a:ext>
            </a:extLst>
          </p:cNvPr>
          <p:cNvPicPr>
            <a:picLocks noGrp="1" noChangeAspect="1"/>
          </p:cNvPicPr>
          <p:nvPr>
            <p:ph idx="1"/>
          </p:nvPr>
        </p:nvPicPr>
        <p:blipFill rotWithShape="1">
          <a:blip r:embed="rId2"/>
          <a:srcRect l="2587" t="24850" r="2911" b="23559"/>
          <a:stretch/>
        </p:blipFill>
        <p:spPr>
          <a:xfrm>
            <a:off x="81715" y="3071747"/>
            <a:ext cx="12110285" cy="3605750"/>
          </a:xfrm>
        </p:spPr>
      </p:pic>
      <p:sp>
        <p:nvSpPr>
          <p:cNvPr id="5" name="Oval 4">
            <a:extLst>
              <a:ext uri="{FF2B5EF4-FFF2-40B4-BE49-F238E27FC236}">
                <a16:creationId xmlns:a16="http://schemas.microsoft.com/office/drawing/2014/main" id="{F2209665-95B6-7226-7BB6-15A63165AB35}"/>
              </a:ext>
            </a:extLst>
          </p:cNvPr>
          <p:cNvSpPr/>
          <p:nvPr/>
        </p:nvSpPr>
        <p:spPr>
          <a:xfrm>
            <a:off x="838200" y="4145279"/>
            <a:ext cx="239486" cy="239486"/>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6430533E-2648-22B2-8FEF-9065E0CFD6DA}"/>
              </a:ext>
            </a:extLst>
          </p:cNvPr>
          <p:cNvSpPr/>
          <p:nvPr/>
        </p:nvSpPr>
        <p:spPr>
          <a:xfrm>
            <a:off x="11234057" y="4145279"/>
            <a:ext cx="239486" cy="239486"/>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a:extLst>
              <a:ext uri="{FF2B5EF4-FFF2-40B4-BE49-F238E27FC236}">
                <a16:creationId xmlns:a16="http://schemas.microsoft.com/office/drawing/2014/main" id="{3F2B72ED-B20A-6B10-6425-6FFC74CA0620}"/>
              </a:ext>
            </a:extLst>
          </p:cNvPr>
          <p:cNvCxnSpPr>
            <a:stCxn id="5" idx="6"/>
            <a:endCxn id="6" idx="2"/>
          </p:cNvCxnSpPr>
          <p:nvPr/>
        </p:nvCxnSpPr>
        <p:spPr>
          <a:xfrm>
            <a:off x="1077686" y="4265022"/>
            <a:ext cx="10156371" cy="0"/>
          </a:xfrm>
          <a:prstGeom prst="line">
            <a:avLst/>
          </a:prstGeom>
          <a:ln w="28575">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9850A550-AE7B-4168-E9BF-5ADD8C8DBBAA}"/>
              </a:ext>
            </a:extLst>
          </p:cNvPr>
          <p:cNvSpPr txBox="1"/>
          <p:nvPr/>
        </p:nvSpPr>
        <p:spPr>
          <a:xfrm>
            <a:off x="339634" y="1390882"/>
            <a:ext cx="10676709" cy="1569660"/>
          </a:xfrm>
          <a:prstGeom prst="rect">
            <a:avLst/>
          </a:prstGeom>
          <a:noFill/>
        </p:spPr>
        <p:txBody>
          <a:bodyPr wrap="square" rtlCol="0">
            <a:spAutoFit/>
          </a:bodyPr>
          <a:lstStyle/>
          <a:p>
            <a:pPr marL="285750" indent="-285750">
              <a:buFont typeface="Arial" panose="020B0604020202020204" pitchFamily="34" charset="0"/>
              <a:buChar char="•"/>
            </a:pPr>
            <a:r>
              <a:rPr lang="en-GB" sz="2400" dirty="0"/>
              <a:t>The D12 Tooling Axis (nominally 210mm from the long side of the base) defines a virtual line to which all jigs and fixture that are mounted to the base are referenced to. It is formed by the line that passes through the centres of the two 12mm diameter dowel-pin holes that define the position of the End Towers. </a:t>
            </a:r>
          </a:p>
        </p:txBody>
      </p:sp>
      <p:sp>
        <p:nvSpPr>
          <p:cNvPr id="11" name="Date Placeholder 10">
            <a:extLst>
              <a:ext uri="{FF2B5EF4-FFF2-40B4-BE49-F238E27FC236}">
                <a16:creationId xmlns:a16="http://schemas.microsoft.com/office/drawing/2014/main" id="{181B7611-71F1-2532-C0D5-3881A185A3A8}"/>
              </a:ext>
            </a:extLst>
          </p:cNvPr>
          <p:cNvSpPr>
            <a:spLocks noGrp="1"/>
          </p:cNvSpPr>
          <p:nvPr>
            <p:ph type="dt" sz="half" idx="10"/>
          </p:nvPr>
        </p:nvSpPr>
        <p:spPr/>
        <p:txBody>
          <a:bodyPr/>
          <a:lstStyle/>
          <a:p>
            <a:r>
              <a:rPr lang="en-US"/>
              <a:t>19/12/23</a:t>
            </a:r>
            <a:endParaRPr lang="en-GB"/>
          </a:p>
        </p:txBody>
      </p:sp>
      <p:sp>
        <p:nvSpPr>
          <p:cNvPr id="12" name="Footer Placeholder 11">
            <a:extLst>
              <a:ext uri="{FF2B5EF4-FFF2-40B4-BE49-F238E27FC236}">
                <a16:creationId xmlns:a16="http://schemas.microsoft.com/office/drawing/2014/main" id="{21BD3D2A-386A-4C84-5472-DCC9E96D6FAD}"/>
              </a:ext>
            </a:extLst>
          </p:cNvPr>
          <p:cNvSpPr>
            <a:spLocks noGrp="1"/>
          </p:cNvSpPr>
          <p:nvPr>
            <p:ph type="ftr" sz="quarter" idx="11"/>
          </p:nvPr>
        </p:nvSpPr>
        <p:spPr/>
        <p:txBody>
          <a:bodyPr/>
          <a:lstStyle/>
          <a:p>
            <a:r>
              <a:rPr lang="en-GB"/>
              <a:t>ENDCAP RADIAL CLEARANCES</a:t>
            </a:r>
          </a:p>
        </p:txBody>
      </p:sp>
      <p:sp>
        <p:nvSpPr>
          <p:cNvPr id="13" name="Slide Number Placeholder 12">
            <a:extLst>
              <a:ext uri="{FF2B5EF4-FFF2-40B4-BE49-F238E27FC236}">
                <a16:creationId xmlns:a16="http://schemas.microsoft.com/office/drawing/2014/main" id="{84F2A1C7-0757-0CC1-7307-8963E98AC9FC}"/>
              </a:ext>
            </a:extLst>
          </p:cNvPr>
          <p:cNvSpPr>
            <a:spLocks noGrp="1"/>
          </p:cNvSpPr>
          <p:nvPr>
            <p:ph type="sldNum" sz="quarter" idx="12"/>
          </p:nvPr>
        </p:nvSpPr>
        <p:spPr/>
        <p:txBody>
          <a:bodyPr/>
          <a:lstStyle/>
          <a:p>
            <a:fld id="{A3EDF563-759E-4B88-A937-2F5E5F84020E}" type="slidenum">
              <a:rPr lang="en-GB" smtClean="0"/>
              <a:t>15</a:t>
            </a:fld>
            <a:endParaRPr lang="en-GB"/>
          </a:p>
        </p:txBody>
      </p:sp>
    </p:spTree>
    <p:extLst>
      <p:ext uri="{BB962C8B-B14F-4D97-AF65-F5344CB8AC3E}">
        <p14:creationId xmlns:p14="http://schemas.microsoft.com/office/powerpoint/2010/main" val="22508015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D0C59-7B51-848E-CE00-4A1511824B92}"/>
              </a:ext>
            </a:extLst>
          </p:cNvPr>
          <p:cNvSpPr>
            <a:spLocks noGrp="1"/>
          </p:cNvSpPr>
          <p:nvPr>
            <p:ph type="title"/>
          </p:nvPr>
        </p:nvSpPr>
        <p:spPr>
          <a:xfrm>
            <a:off x="838200" y="365125"/>
            <a:ext cx="10515600" cy="788761"/>
          </a:xfrm>
        </p:spPr>
        <p:txBody>
          <a:bodyPr/>
          <a:lstStyle/>
          <a:p>
            <a:r>
              <a:rPr lang="en-GB" dirty="0"/>
              <a:t>End Towers</a:t>
            </a:r>
          </a:p>
        </p:txBody>
      </p:sp>
      <p:sp>
        <p:nvSpPr>
          <p:cNvPr id="3" name="Content Placeholder 2">
            <a:extLst>
              <a:ext uri="{FF2B5EF4-FFF2-40B4-BE49-F238E27FC236}">
                <a16:creationId xmlns:a16="http://schemas.microsoft.com/office/drawing/2014/main" id="{1610BAA6-2EC9-4106-C945-4E7788D1FB20}"/>
              </a:ext>
            </a:extLst>
          </p:cNvPr>
          <p:cNvSpPr>
            <a:spLocks noGrp="1"/>
          </p:cNvSpPr>
          <p:nvPr>
            <p:ph idx="1"/>
          </p:nvPr>
        </p:nvSpPr>
        <p:spPr>
          <a:xfrm>
            <a:off x="838200" y="1371600"/>
            <a:ext cx="10515600" cy="4805363"/>
          </a:xfrm>
        </p:spPr>
        <p:txBody>
          <a:bodyPr>
            <a:normAutofit lnSpcReduction="10000"/>
          </a:bodyPr>
          <a:lstStyle/>
          <a:p>
            <a:r>
              <a:rPr lang="en-GB" dirty="0"/>
              <a:t>The two End Tower sub-assemblies consist of 4 plates.</a:t>
            </a:r>
          </a:p>
          <a:p>
            <a:pPr lvl="1"/>
            <a:r>
              <a:rPr lang="en-GB" dirty="0"/>
              <a:t>Three form the base and side supports</a:t>
            </a:r>
          </a:p>
          <a:p>
            <a:pPr lvl="1"/>
            <a:r>
              <a:rPr lang="en-GB" dirty="0"/>
              <a:t>The ‘front plate’ contains all the precision holes</a:t>
            </a:r>
          </a:p>
          <a:p>
            <a:pPr marL="457200" lvl="1" indent="0">
              <a:buNone/>
            </a:pPr>
            <a:endParaRPr lang="en-GB" dirty="0"/>
          </a:p>
          <a:p>
            <a:r>
              <a:rPr lang="en-GB" dirty="0"/>
              <a:t>The assembly of the towers is a complex process and requires repeated metrology / shimming / re-assembly </a:t>
            </a:r>
          </a:p>
          <a:p>
            <a:pPr lvl="1"/>
            <a:r>
              <a:rPr lang="en-GB" dirty="0"/>
              <a:t>Assemble as manufactured</a:t>
            </a:r>
          </a:p>
          <a:p>
            <a:pPr lvl="1"/>
            <a:r>
              <a:rPr lang="en-GB" dirty="0"/>
              <a:t>Measure </a:t>
            </a:r>
            <a:r>
              <a:rPr lang="en-GB" dirty="0" err="1"/>
              <a:t>perpendicularity</a:t>
            </a:r>
            <a:r>
              <a:rPr lang="en-GB" dirty="0"/>
              <a:t> of front plate and shim to make vertical</a:t>
            </a:r>
          </a:p>
          <a:p>
            <a:pPr lvl="1"/>
            <a:r>
              <a:rPr lang="en-GB" dirty="0"/>
              <a:t>Measure 10mm HS reference holes and adjust front plate to achieve nominal centre height of 423.00 </a:t>
            </a:r>
          </a:p>
          <a:p>
            <a:pPr lvl="1"/>
            <a:r>
              <a:rPr lang="en-GB" dirty="0"/>
              <a:t>Measure array of holes for ruler and adjust front plate to set in-plane rotation over L4 HS diameter.</a:t>
            </a:r>
          </a:p>
          <a:p>
            <a:pPr lvl="1"/>
            <a:r>
              <a:rPr lang="en-GB" dirty="0"/>
              <a:t>Need to repeat metrology / shim / adjust several times to optimise everything</a:t>
            </a:r>
          </a:p>
        </p:txBody>
      </p:sp>
      <p:sp>
        <p:nvSpPr>
          <p:cNvPr id="7" name="Date Placeholder 6">
            <a:extLst>
              <a:ext uri="{FF2B5EF4-FFF2-40B4-BE49-F238E27FC236}">
                <a16:creationId xmlns:a16="http://schemas.microsoft.com/office/drawing/2014/main" id="{52903D16-B9DE-8CAF-F67F-2E5C73043A2E}"/>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7007DDCF-7F35-FC61-F21C-16F083C7BF85}"/>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2BDB25D2-8F67-436B-3FF2-1D1055F80224}"/>
              </a:ext>
            </a:extLst>
          </p:cNvPr>
          <p:cNvSpPr>
            <a:spLocks noGrp="1"/>
          </p:cNvSpPr>
          <p:nvPr>
            <p:ph type="sldNum" sz="quarter" idx="12"/>
          </p:nvPr>
        </p:nvSpPr>
        <p:spPr/>
        <p:txBody>
          <a:bodyPr/>
          <a:lstStyle/>
          <a:p>
            <a:fld id="{A3EDF563-759E-4B88-A937-2F5E5F84020E}" type="slidenum">
              <a:rPr lang="en-GB" smtClean="0"/>
              <a:t>16</a:t>
            </a:fld>
            <a:endParaRPr lang="en-GB"/>
          </a:p>
        </p:txBody>
      </p:sp>
    </p:spTree>
    <p:extLst>
      <p:ext uri="{BB962C8B-B14F-4D97-AF65-F5344CB8AC3E}">
        <p14:creationId xmlns:p14="http://schemas.microsoft.com/office/powerpoint/2010/main" val="23285214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AA4B77A-54FA-BA8E-C129-151B9B7B243D}"/>
              </a:ext>
            </a:extLst>
          </p:cNvPr>
          <p:cNvPicPr>
            <a:picLocks noGrp="1" noChangeAspect="1"/>
          </p:cNvPicPr>
          <p:nvPr>
            <p:ph idx="1"/>
          </p:nvPr>
        </p:nvPicPr>
        <p:blipFill>
          <a:blip r:embed="rId2"/>
          <a:stretch>
            <a:fillRect/>
          </a:stretch>
        </p:blipFill>
        <p:spPr>
          <a:xfrm>
            <a:off x="457247" y="584652"/>
            <a:ext cx="10515553" cy="5742381"/>
          </a:xfrm>
        </p:spPr>
      </p:pic>
      <p:sp>
        <p:nvSpPr>
          <p:cNvPr id="6" name="TextBox 5">
            <a:extLst>
              <a:ext uri="{FF2B5EF4-FFF2-40B4-BE49-F238E27FC236}">
                <a16:creationId xmlns:a16="http://schemas.microsoft.com/office/drawing/2014/main" id="{8492A7CF-BB97-D585-2D9A-FD7BBCC4CBF7}"/>
              </a:ext>
            </a:extLst>
          </p:cNvPr>
          <p:cNvSpPr txBox="1"/>
          <p:nvPr/>
        </p:nvSpPr>
        <p:spPr>
          <a:xfrm>
            <a:off x="6830787" y="399986"/>
            <a:ext cx="1643742" cy="369332"/>
          </a:xfrm>
          <a:prstGeom prst="rect">
            <a:avLst/>
          </a:prstGeom>
          <a:noFill/>
        </p:spPr>
        <p:txBody>
          <a:bodyPr wrap="square" rtlCol="0">
            <a:spAutoFit/>
          </a:bodyPr>
          <a:lstStyle/>
          <a:p>
            <a:r>
              <a:rPr lang="en-GB" dirty="0"/>
              <a:t>End Tower 1</a:t>
            </a:r>
          </a:p>
        </p:txBody>
      </p:sp>
      <p:cxnSp>
        <p:nvCxnSpPr>
          <p:cNvPr id="7" name="Straight Arrow Connector 6">
            <a:extLst>
              <a:ext uri="{FF2B5EF4-FFF2-40B4-BE49-F238E27FC236}">
                <a16:creationId xmlns:a16="http://schemas.microsoft.com/office/drawing/2014/main" id="{C4D58DAC-E0C1-B999-67C6-5AD81C32D582}"/>
              </a:ext>
            </a:extLst>
          </p:cNvPr>
          <p:cNvCxnSpPr>
            <a:cxnSpLocks/>
          </p:cNvCxnSpPr>
          <p:nvPr/>
        </p:nvCxnSpPr>
        <p:spPr>
          <a:xfrm flipH="1">
            <a:off x="6672943" y="798764"/>
            <a:ext cx="604158" cy="3113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6202357-B76A-BCCB-E0E6-B4CE1452B0B8}"/>
              </a:ext>
            </a:extLst>
          </p:cNvPr>
          <p:cNvSpPr txBox="1"/>
          <p:nvPr/>
        </p:nvSpPr>
        <p:spPr>
          <a:xfrm rot="1646550">
            <a:off x="7358743" y="4157075"/>
            <a:ext cx="2231572" cy="369332"/>
          </a:xfrm>
          <a:prstGeom prst="rect">
            <a:avLst/>
          </a:prstGeom>
          <a:noFill/>
        </p:spPr>
        <p:txBody>
          <a:bodyPr wrap="square" rtlCol="0">
            <a:spAutoFit/>
          </a:bodyPr>
          <a:lstStyle/>
          <a:p>
            <a:r>
              <a:rPr lang="en-GB" dirty="0"/>
              <a:t>Nominal Centre-line</a:t>
            </a:r>
          </a:p>
        </p:txBody>
      </p:sp>
      <p:sp>
        <p:nvSpPr>
          <p:cNvPr id="9" name="TextBox 8">
            <a:extLst>
              <a:ext uri="{FF2B5EF4-FFF2-40B4-BE49-F238E27FC236}">
                <a16:creationId xmlns:a16="http://schemas.microsoft.com/office/drawing/2014/main" id="{759F4AC0-CBDF-6185-880B-5FE77DBB176F}"/>
              </a:ext>
            </a:extLst>
          </p:cNvPr>
          <p:cNvSpPr txBox="1"/>
          <p:nvPr/>
        </p:nvSpPr>
        <p:spPr>
          <a:xfrm>
            <a:off x="278958" y="4908200"/>
            <a:ext cx="2830286" cy="1477328"/>
          </a:xfrm>
          <a:prstGeom prst="rect">
            <a:avLst/>
          </a:prstGeom>
          <a:noFill/>
        </p:spPr>
        <p:txBody>
          <a:bodyPr wrap="square" rtlCol="0">
            <a:spAutoFit/>
          </a:bodyPr>
          <a:lstStyle/>
          <a:p>
            <a:r>
              <a:rPr lang="en-GB" dirty="0"/>
              <a:t>Add shims at bolted interfaces to achieve nominal centre-line height of 423.00mm and ensure </a:t>
            </a:r>
            <a:r>
              <a:rPr lang="en-GB" dirty="0" err="1"/>
              <a:t>perpendicularity</a:t>
            </a:r>
            <a:endParaRPr lang="en-GB" dirty="0"/>
          </a:p>
        </p:txBody>
      </p:sp>
      <p:cxnSp>
        <p:nvCxnSpPr>
          <p:cNvPr id="10" name="Straight Arrow Connector 9">
            <a:extLst>
              <a:ext uri="{FF2B5EF4-FFF2-40B4-BE49-F238E27FC236}">
                <a16:creationId xmlns:a16="http://schemas.microsoft.com/office/drawing/2014/main" id="{881B158E-59E2-F659-C08F-2B53D8440EFF}"/>
              </a:ext>
            </a:extLst>
          </p:cNvPr>
          <p:cNvCxnSpPr>
            <a:cxnSpLocks/>
          </p:cNvCxnSpPr>
          <p:nvPr/>
        </p:nvCxnSpPr>
        <p:spPr>
          <a:xfrm flipV="1">
            <a:off x="2642135" y="4553261"/>
            <a:ext cx="786865" cy="9521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C94AA0EE-8F1A-A636-3676-FFA723A3775A}"/>
              </a:ext>
            </a:extLst>
          </p:cNvPr>
          <p:cNvCxnSpPr>
            <a:cxnSpLocks/>
          </p:cNvCxnSpPr>
          <p:nvPr/>
        </p:nvCxnSpPr>
        <p:spPr>
          <a:xfrm flipV="1">
            <a:off x="2198914" y="920145"/>
            <a:ext cx="1820660" cy="109371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EF43FCD5-A8B8-3906-537D-C2EE6804A9A5}"/>
              </a:ext>
            </a:extLst>
          </p:cNvPr>
          <p:cNvCxnSpPr>
            <a:cxnSpLocks/>
          </p:cNvCxnSpPr>
          <p:nvPr/>
        </p:nvCxnSpPr>
        <p:spPr>
          <a:xfrm>
            <a:off x="2198914" y="2013857"/>
            <a:ext cx="2024743" cy="206239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2CB3DFFD-3DBE-5DDC-E6BB-87703A7DE236}"/>
              </a:ext>
            </a:extLst>
          </p:cNvPr>
          <p:cNvSpPr txBox="1"/>
          <p:nvPr/>
        </p:nvSpPr>
        <p:spPr>
          <a:xfrm>
            <a:off x="278958" y="1349635"/>
            <a:ext cx="2024742" cy="1200329"/>
          </a:xfrm>
          <a:prstGeom prst="rect">
            <a:avLst/>
          </a:prstGeom>
          <a:noFill/>
        </p:spPr>
        <p:txBody>
          <a:bodyPr wrap="square" rtlCol="0">
            <a:spAutoFit/>
          </a:bodyPr>
          <a:lstStyle/>
          <a:p>
            <a:r>
              <a:rPr lang="en-GB" dirty="0"/>
              <a:t>Measure in-plane rotation of front-plate using (some of) these holes </a:t>
            </a:r>
          </a:p>
        </p:txBody>
      </p:sp>
      <p:sp>
        <p:nvSpPr>
          <p:cNvPr id="11" name="Date Placeholder 10">
            <a:extLst>
              <a:ext uri="{FF2B5EF4-FFF2-40B4-BE49-F238E27FC236}">
                <a16:creationId xmlns:a16="http://schemas.microsoft.com/office/drawing/2014/main" id="{E819E2A9-C4CC-50BB-560C-04EF01ADEDD9}"/>
              </a:ext>
            </a:extLst>
          </p:cNvPr>
          <p:cNvSpPr>
            <a:spLocks noGrp="1"/>
          </p:cNvSpPr>
          <p:nvPr>
            <p:ph type="dt" sz="half" idx="10"/>
          </p:nvPr>
        </p:nvSpPr>
        <p:spPr/>
        <p:txBody>
          <a:bodyPr/>
          <a:lstStyle/>
          <a:p>
            <a:r>
              <a:rPr lang="en-US"/>
              <a:t>19/12/23</a:t>
            </a:r>
            <a:endParaRPr lang="en-GB"/>
          </a:p>
        </p:txBody>
      </p:sp>
      <p:sp>
        <p:nvSpPr>
          <p:cNvPr id="12" name="Footer Placeholder 11">
            <a:extLst>
              <a:ext uri="{FF2B5EF4-FFF2-40B4-BE49-F238E27FC236}">
                <a16:creationId xmlns:a16="http://schemas.microsoft.com/office/drawing/2014/main" id="{C752A904-5A06-5118-7867-42D31A0B58CB}"/>
              </a:ext>
            </a:extLst>
          </p:cNvPr>
          <p:cNvSpPr>
            <a:spLocks noGrp="1"/>
          </p:cNvSpPr>
          <p:nvPr>
            <p:ph type="ftr" sz="quarter" idx="11"/>
          </p:nvPr>
        </p:nvSpPr>
        <p:spPr/>
        <p:txBody>
          <a:bodyPr/>
          <a:lstStyle/>
          <a:p>
            <a:r>
              <a:rPr lang="en-GB"/>
              <a:t>ENDCAP RADIAL CLEARANCES</a:t>
            </a:r>
          </a:p>
        </p:txBody>
      </p:sp>
      <p:sp>
        <p:nvSpPr>
          <p:cNvPr id="13" name="Slide Number Placeholder 12">
            <a:extLst>
              <a:ext uri="{FF2B5EF4-FFF2-40B4-BE49-F238E27FC236}">
                <a16:creationId xmlns:a16="http://schemas.microsoft.com/office/drawing/2014/main" id="{FBA1A424-9D02-4C41-0B92-D13DD8ACFAA6}"/>
              </a:ext>
            </a:extLst>
          </p:cNvPr>
          <p:cNvSpPr>
            <a:spLocks noGrp="1"/>
          </p:cNvSpPr>
          <p:nvPr>
            <p:ph type="sldNum" sz="quarter" idx="12"/>
          </p:nvPr>
        </p:nvSpPr>
        <p:spPr/>
        <p:txBody>
          <a:bodyPr/>
          <a:lstStyle/>
          <a:p>
            <a:fld id="{A3EDF563-759E-4B88-A937-2F5E5F84020E}" type="slidenum">
              <a:rPr lang="en-GB" smtClean="0"/>
              <a:t>17</a:t>
            </a:fld>
            <a:endParaRPr lang="en-GB"/>
          </a:p>
        </p:txBody>
      </p:sp>
    </p:spTree>
    <p:extLst>
      <p:ext uri="{BB962C8B-B14F-4D97-AF65-F5344CB8AC3E}">
        <p14:creationId xmlns:p14="http://schemas.microsoft.com/office/powerpoint/2010/main" val="40470468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17CF6-7B7E-479B-0BFB-66EA18971EDB}"/>
              </a:ext>
            </a:extLst>
          </p:cNvPr>
          <p:cNvSpPr>
            <a:spLocks noGrp="1"/>
          </p:cNvSpPr>
          <p:nvPr>
            <p:ph type="title"/>
          </p:nvPr>
        </p:nvSpPr>
        <p:spPr>
          <a:xfrm>
            <a:off x="838200" y="365125"/>
            <a:ext cx="10515600" cy="995589"/>
          </a:xfrm>
        </p:spPr>
        <p:txBody>
          <a:bodyPr/>
          <a:lstStyle/>
          <a:p>
            <a:r>
              <a:rPr lang="en-GB" dirty="0"/>
              <a:t>End Tower Metrology</a:t>
            </a:r>
          </a:p>
        </p:txBody>
      </p:sp>
      <p:pic>
        <p:nvPicPr>
          <p:cNvPr id="5" name="Content Placeholder 4">
            <a:extLst>
              <a:ext uri="{FF2B5EF4-FFF2-40B4-BE49-F238E27FC236}">
                <a16:creationId xmlns:a16="http://schemas.microsoft.com/office/drawing/2014/main" id="{54A9F196-EC50-3B1F-508F-9263BFF40C70}"/>
              </a:ext>
            </a:extLst>
          </p:cNvPr>
          <p:cNvPicPr>
            <a:picLocks noGrp="1" noChangeAspect="1"/>
          </p:cNvPicPr>
          <p:nvPr>
            <p:ph idx="1"/>
          </p:nvPr>
        </p:nvPicPr>
        <p:blipFill rotWithShape="1">
          <a:blip r:embed="rId2"/>
          <a:srcRect t="7682" b="11086"/>
          <a:stretch/>
        </p:blipFill>
        <p:spPr>
          <a:xfrm>
            <a:off x="122735" y="1261560"/>
            <a:ext cx="7766777" cy="3716792"/>
          </a:xfrm>
        </p:spPr>
      </p:pic>
      <p:pic>
        <p:nvPicPr>
          <p:cNvPr id="7" name="Picture 6">
            <a:extLst>
              <a:ext uri="{FF2B5EF4-FFF2-40B4-BE49-F238E27FC236}">
                <a16:creationId xmlns:a16="http://schemas.microsoft.com/office/drawing/2014/main" id="{69FA8BB3-1E6B-B1A9-5B8D-E9851EA0AFBF}"/>
              </a:ext>
            </a:extLst>
          </p:cNvPr>
          <p:cNvPicPr>
            <a:picLocks noChangeAspect="1"/>
          </p:cNvPicPr>
          <p:nvPr/>
        </p:nvPicPr>
        <p:blipFill rotWithShape="1">
          <a:blip r:embed="rId3"/>
          <a:srcRect l="12713" r="13008"/>
          <a:stretch/>
        </p:blipFill>
        <p:spPr>
          <a:xfrm>
            <a:off x="6705599" y="714588"/>
            <a:ext cx="5486401" cy="5114032"/>
          </a:xfrm>
          <a:prstGeom prst="rect">
            <a:avLst/>
          </a:prstGeom>
        </p:spPr>
      </p:pic>
      <p:sp>
        <p:nvSpPr>
          <p:cNvPr id="8" name="TextBox 7">
            <a:extLst>
              <a:ext uri="{FF2B5EF4-FFF2-40B4-BE49-F238E27FC236}">
                <a16:creationId xmlns:a16="http://schemas.microsoft.com/office/drawing/2014/main" id="{21A4810E-A400-2D36-CB3C-C45CF3D0C574}"/>
              </a:ext>
            </a:extLst>
          </p:cNvPr>
          <p:cNvSpPr txBox="1"/>
          <p:nvPr/>
        </p:nvSpPr>
        <p:spPr>
          <a:xfrm>
            <a:off x="7870371" y="6106886"/>
            <a:ext cx="4016829" cy="369332"/>
          </a:xfrm>
          <a:prstGeom prst="rect">
            <a:avLst/>
          </a:prstGeom>
          <a:noFill/>
        </p:spPr>
        <p:txBody>
          <a:bodyPr wrap="square" rtlCol="0">
            <a:spAutoFit/>
          </a:bodyPr>
          <a:lstStyle/>
          <a:p>
            <a:r>
              <a:rPr lang="en-GB" dirty="0"/>
              <a:t>CAD Nominals – bottom half identical</a:t>
            </a:r>
          </a:p>
        </p:txBody>
      </p:sp>
      <p:sp>
        <p:nvSpPr>
          <p:cNvPr id="9" name="TextBox 8">
            <a:extLst>
              <a:ext uri="{FF2B5EF4-FFF2-40B4-BE49-F238E27FC236}">
                <a16:creationId xmlns:a16="http://schemas.microsoft.com/office/drawing/2014/main" id="{57B6E0C2-FADE-732E-8112-4B8083AD2B22}"/>
              </a:ext>
            </a:extLst>
          </p:cNvPr>
          <p:cNvSpPr txBox="1"/>
          <p:nvPr/>
        </p:nvSpPr>
        <p:spPr>
          <a:xfrm>
            <a:off x="122735" y="5089956"/>
            <a:ext cx="6582864" cy="1477328"/>
          </a:xfrm>
          <a:prstGeom prst="rect">
            <a:avLst/>
          </a:prstGeom>
          <a:noFill/>
        </p:spPr>
        <p:txBody>
          <a:bodyPr wrap="square" rtlCol="0">
            <a:spAutoFit/>
          </a:bodyPr>
          <a:lstStyle/>
          <a:p>
            <a:r>
              <a:rPr lang="en-GB" dirty="0"/>
              <a:t>NB – these measurements were done on a CMM with an accuracy of (2+L(mm)/450)µ. I don’t know what probing QC checks were made (</a:t>
            </a:r>
            <a:r>
              <a:rPr lang="en-GB" dirty="0" err="1"/>
              <a:t>eg</a:t>
            </a:r>
            <a:r>
              <a:rPr lang="en-GB" dirty="0"/>
              <a:t> how many points to measure a circle, did any measurements show large non-uniformities that might indicate problems (</a:t>
            </a:r>
            <a:r>
              <a:rPr lang="en-GB" dirty="0" err="1"/>
              <a:t>eg</a:t>
            </a:r>
            <a:r>
              <a:rPr lang="en-GB" dirty="0"/>
              <a:t> mis-probing / dirt) &amp;c)</a:t>
            </a:r>
          </a:p>
        </p:txBody>
      </p:sp>
      <p:cxnSp>
        <p:nvCxnSpPr>
          <p:cNvPr id="4" name="Straight Arrow Connector 3">
            <a:extLst>
              <a:ext uri="{FF2B5EF4-FFF2-40B4-BE49-F238E27FC236}">
                <a16:creationId xmlns:a16="http://schemas.microsoft.com/office/drawing/2014/main" id="{8723FA0A-BA1A-DD33-7163-AFC834D1805D}"/>
              </a:ext>
            </a:extLst>
          </p:cNvPr>
          <p:cNvCxnSpPr>
            <a:cxnSpLocks/>
          </p:cNvCxnSpPr>
          <p:nvPr/>
        </p:nvCxnSpPr>
        <p:spPr>
          <a:xfrm flipH="1">
            <a:off x="8900160" y="1360714"/>
            <a:ext cx="1611086" cy="7206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635997E6-860F-5EC4-4B80-D644592AAAC6}"/>
              </a:ext>
            </a:extLst>
          </p:cNvPr>
          <p:cNvSpPr txBox="1"/>
          <p:nvPr/>
        </p:nvSpPr>
        <p:spPr>
          <a:xfrm>
            <a:off x="10411506" y="1082448"/>
            <a:ext cx="1880235" cy="307777"/>
          </a:xfrm>
          <a:prstGeom prst="rect">
            <a:avLst/>
          </a:prstGeom>
          <a:noFill/>
        </p:spPr>
        <p:txBody>
          <a:bodyPr wrap="square" rtlCol="0">
            <a:spAutoFit/>
          </a:bodyPr>
          <a:lstStyle/>
          <a:p>
            <a:r>
              <a:rPr lang="en-GB" sz="1400" dirty="0"/>
              <a:t>8mm (H7)</a:t>
            </a:r>
          </a:p>
        </p:txBody>
      </p:sp>
      <p:sp>
        <p:nvSpPr>
          <p:cNvPr id="14" name="Date Placeholder 13">
            <a:extLst>
              <a:ext uri="{FF2B5EF4-FFF2-40B4-BE49-F238E27FC236}">
                <a16:creationId xmlns:a16="http://schemas.microsoft.com/office/drawing/2014/main" id="{88094CEF-16EF-AF0E-5907-7A7905627055}"/>
              </a:ext>
            </a:extLst>
          </p:cNvPr>
          <p:cNvSpPr>
            <a:spLocks noGrp="1"/>
          </p:cNvSpPr>
          <p:nvPr>
            <p:ph type="dt" sz="half" idx="10"/>
          </p:nvPr>
        </p:nvSpPr>
        <p:spPr/>
        <p:txBody>
          <a:bodyPr/>
          <a:lstStyle/>
          <a:p>
            <a:r>
              <a:rPr lang="en-US"/>
              <a:t>19/12/23</a:t>
            </a:r>
            <a:endParaRPr lang="en-GB"/>
          </a:p>
        </p:txBody>
      </p:sp>
      <p:sp>
        <p:nvSpPr>
          <p:cNvPr id="15" name="Footer Placeholder 14">
            <a:extLst>
              <a:ext uri="{FF2B5EF4-FFF2-40B4-BE49-F238E27FC236}">
                <a16:creationId xmlns:a16="http://schemas.microsoft.com/office/drawing/2014/main" id="{C7F4D668-7C42-96DC-0972-F54DB53B3808}"/>
              </a:ext>
            </a:extLst>
          </p:cNvPr>
          <p:cNvSpPr>
            <a:spLocks noGrp="1"/>
          </p:cNvSpPr>
          <p:nvPr>
            <p:ph type="ftr" sz="quarter" idx="11"/>
          </p:nvPr>
        </p:nvSpPr>
        <p:spPr/>
        <p:txBody>
          <a:bodyPr/>
          <a:lstStyle/>
          <a:p>
            <a:r>
              <a:rPr lang="en-GB"/>
              <a:t>ENDCAP RADIAL CLEARANCES</a:t>
            </a:r>
          </a:p>
        </p:txBody>
      </p:sp>
      <p:sp>
        <p:nvSpPr>
          <p:cNvPr id="16" name="Slide Number Placeholder 15">
            <a:extLst>
              <a:ext uri="{FF2B5EF4-FFF2-40B4-BE49-F238E27FC236}">
                <a16:creationId xmlns:a16="http://schemas.microsoft.com/office/drawing/2014/main" id="{615CE080-F87A-36A5-25E3-5E6AF15FFFC3}"/>
              </a:ext>
            </a:extLst>
          </p:cNvPr>
          <p:cNvSpPr>
            <a:spLocks noGrp="1"/>
          </p:cNvSpPr>
          <p:nvPr>
            <p:ph type="sldNum" sz="quarter" idx="12"/>
          </p:nvPr>
        </p:nvSpPr>
        <p:spPr/>
        <p:txBody>
          <a:bodyPr/>
          <a:lstStyle/>
          <a:p>
            <a:fld id="{A3EDF563-759E-4B88-A937-2F5E5F84020E}" type="slidenum">
              <a:rPr lang="en-GB" smtClean="0"/>
              <a:t>18</a:t>
            </a:fld>
            <a:endParaRPr lang="en-GB"/>
          </a:p>
        </p:txBody>
      </p:sp>
      <p:sp>
        <p:nvSpPr>
          <p:cNvPr id="17" name="TextBox 16">
            <a:extLst>
              <a:ext uri="{FF2B5EF4-FFF2-40B4-BE49-F238E27FC236}">
                <a16:creationId xmlns:a16="http://schemas.microsoft.com/office/drawing/2014/main" id="{1146218F-9D30-C48E-D91F-9414800C6F68}"/>
              </a:ext>
            </a:extLst>
          </p:cNvPr>
          <p:cNvSpPr txBox="1"/>
          <p:nvPr/>
        </p:nvSpPr>
        <p:spPr>
          <a:xfrm>
            <a:off x="2407919" y="1041439"/>
            <a:ext cx="634958" cy="276999"/>
          </a:xfrm>
          <a:prstGeom prst="rect">
            <a:avLst/>
          </a:prstGeom>
          <a:solidFill>
            <a:schemeClr val="bg1"/>
          </a:solidFill>
        </p:spPr>
        <p:txBody>
          <a:bodyPr wrap="square" rtlCol="0">
            <a:spAutoFit/>
          </a:bodyPr>
          <a:lstStyle/>
          <a:p>
            <a:r>
              <a:rPr lang="en-GB" sz="1200" b="1" dirty="0"/>
              <a:t>8mm ?</a:t>
            </a:r>
          </a:p>
        </p:txBody>
      </p:sp>
      <p:cxnSp>
        <p:nvCxnSpPr>
          <p:cNvPr id="19" name="Straight Connector 18">
            <a:extLst>
              <a:ext uri="{FF2B5EF4-FFF2-40B4-BE49-F238E27FC236}">
                <a16:creationId xmlns:a16="http://schemas.microsoft.com/office/drawing/2014/main" id="{128A1C0E-DA28-D8E1-4984-44B99CB12B1E}"/>
              </a:ext>
            </a:extLst>
          </p:cNvPr>
          <p:cNvCxnSpPr/>
          <p:nvPr/>
        </p:nvCxnSpPr>
        <p:spPr>
          <a:xfrm>
            <a:off x="2569029" y="1390225"/>
            <a:ext cx="21771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269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8C0C9-9CEB-08C6-4B2C-1D815415BE91}"/>
              </a:ext>
            </a:extLst>
          </p:cNvPr>
          <p:cNvSpPr>
            <a:spLocks noGrp="1"/>
          </p:cNvSpPr>
          <p:nvPr>
            <p:ph type="title"/>
          </p:nvPr>
        </p:nvSpPr>
        <p:spPr>
          <a:xfrm>
            <a:off x="838200" y="365125"/>
            <a:ext cx="10515600" cy="941161"/>
          </a:xfrm>
        </p:spPr>
        <p:txBody>
          <a:bodyPr/>
          <a:lstStyle/>
          <a:p>
            <a:r>
              <a:rPr lang="en-GB" dirty="0"/>
              <a:t>End Tower Metrology</a:t>
            </a:r>
          </a:p>
        </p:txBody>
      </p:sp>
      <p:graphicFrame>
        <p:nvGraphicFramePr>
          <p:cNvPr id="4" name="Content Placeholder 3">
            <a:extLst>
              <a:ext uri="{FF2B5EF4-FFF2-40B4-BE49-F238E27FC236}">
                <a16:creationId xmlns:a16="http://schemas.microsoft.com/office/drawing/2014/main" id="{7A7E2E85-F5AF-5AA9-BD98-B8E378C467AB}"/>
              </a:ext>
            </a:extLst>
          </p:cNvPr>
          <p:cNvGraphicFramePr>
            <a:graphicFrameLocks noGrp="1"/>
          </p:cNvGraphicFramePr>
          <p:nvPr>
            <p:ph idx="1"/>
            <p:extLst>
              <p:ext uri="{D42A27DB-BD31-4B8C-83A1-F6EECF244321}">
                <p14:modId xmlns:p14="http://schemas.microsoft.com/office/powerpoint/2010/main" val="2527050579"/>
              </p:ext>
            </p:extLst>
          </p:nvPr>
        </p:nvGraphicFramePr>
        <p:xfrm>
          <a:off x="1284514" y="1306286"/>
          <a:ext cx="8821963" cy="5067300"/>
        </p:xfrm>
        <a:graphic>
          <a:graphicData uri="http://schemas.openxmlformats.org/drawingml/2006/table">
            <a:tbl>
              <a:tblPr>
                <a:tableStyleId>{5940675A-B579-460E-94D1-54222C63F5DA}</a:tableStyleId>
              </a:tblPr>
              <a:tblGrid>
                <a:gridCol w="3142249">
                  <a:extLst>
                    <a:ext uri="{9D8B030D-6E8A-4147-A177-3AD203B41FA5}">
                      <a16:colId xmlns:a16="http://schemas.microsoft.com/office/drawing/2014/main" val="2940785676"/>
                    </a:ext>
                  </a:extLst>
                </a:gridCol>
                <a:gridCol w="1146722">
                  <a:extLst>
                    <a:ext uri="{9D8B030D-6E8A-4147-A177-3AD203B41FA5}">
                      <a16:colId xmlns:a16="http://schemas.microsoft.com/office/drawing/2014/main" val="3707509872"/>
                    </a:ext>
                  </a:extLst>
                </a:gridCol>
                <a:gridCol w="1167236">
                  <a:extLst>
                    <a:ext uri="{9D8B030D-6E8A-4147-A177-3AD203B41FA5}">
                      <a16:colId xmlns:a16="http://schemas.microsoft.com/office/drawing/2014/main" val="3158036670"/>
                    </a:ext>
                  </a:extLst>
                </a:gridCol>
                <a:gridCol w="841439">
                  <a:extLst>
                    <a:ext uri="{9D8B030D-6E8A-4147-A177-3AD203B41FA5}">
                      <a16:colId xmlns:a16="http://schemas.microsoft.com/office/drawing/2014/main" val="3851885018"/>
                    </a:ext>
                  </a:extLst>
                </a:gridCol>
                <a:gridCol w="841439">
                  <a:extLst>
                    <a:ext uri="{9D8B030D-6E8A-4147-A177-3AD203B41FA5}">
                      <a16:colId xmlns:a16="http://schemas.microsoft.com/office/drawing/2014/main" val="4274989476"/>
                    </a:ext>
                  </a:extLst>
                </a:gridCol>
                <a:gridCol w="841439">
                  <a:extLst>
                    <a:ext uri="{9D8B030D-6E8A-4147-A177-3AD203B41FA5}">
                      <a16:colId xmlns:a16="http://schemas.microsoft.com/office/drawing/2014/main" val="3405858991"/>
                    </a:ext>
                  </a:extLst>
                </a:gridCol>
                <a:gridCol w="841439">
                  <a:extLst>
                    <a:ext uri="{9D8B030D-6E8A-4147-A177-3AD203B41FA5}">
                      <a16:colId xmlns:a16="http://schemas.microsoft.com/office/drawing/2014/main" val="1955107073"/>
                    </a:ext>
                  </a:extLst>
                </a:gridCol>
              </a:tblGrid>
              <a:tr h="146504">
                <a:tc>
                  <a:txBody>
                    <a:bodyPr/>
                    <a:lstStyle/>
                    <a:p>
                      <a:pPr algn="ctr" fontAlgn="b"/>
                      <a:r>
                        <a:rPr lang="pt-BR" sz="1600" u="none" strike="noStrike" dirty="0">
                          <a:effectLst/>
                        </a:rPr>
                        <a:t>L4 10mm HS locator Centres</a:t>
                      </a:r>
                      <a:endParaRPr lang="pt-BR" sz="16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algn="ctr" fontAlgn="b"/>
                      <a:r>
                        <a:rPr lang="en-GB" sz="1600" b="1" u="none" strike="noStrike" dirty="0">
                          <a:effectLst/>
                        </a:rPr>
                        <a:t>Nominals</a:t>
                      </a:r>
                      <a:endParaRPr lang="en-GB" sz="1600" b="1"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GB"/>
                    </a:p>
                  </a:txBody>
                  <a:tcPr/>
                </a:tc>
                <a:tc gridSpan="2">
                  <a:txBody>
                    <a:bodyPr/>
                    <a:lstStyle/>
                    <a:p>
                      <a:pPr algn="ctr" fontAlgn="b"/>
                      <a:r>
                        <a:rPr lang="en-GB" sz="1600" b="1" u="none" strike="noStrike" dirty="0">
                          <a:effectLst/>
                        </a:rPr>
                        <a:t>As Measured</a:t>
                      </a:r>
                      <a:endParaRPr lang="en-GB" sz="1600" b="1"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GB"/>
                    </a:p>
                  </a:txBody>
                  <a:tcPr/>
                </a:tc>
                <a:tc gridSpan="2">
                  <a:txBody>
                    <a:bodyPr/>
                    <a:lstStyle/>
                    <a:p>
                      <a:pPr algn="ctr" fontAlgn="b"/>
                      <a:r>
                        <a:rPr lang="en-GB" sz="1600" b="1" u="none" strike="noStrike" dirty="0">
                          <a:effectLst/>
                        </a:rPr>
                        <a:t>Deltas</a:t>
                      </a:r>
                      <a:endParaRPr lang="en-GB" sz="1600" b="1"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GB"/>
                    </a:p>
                  </a:txBody>
                  <a:tcPr/>
                </a:tc>
                <a:extLst>
                  <a:ext uri="{0D108BD9-81ED-4DB2-BD59-A6C34878D82A}">
                    <a16:rowId xmlns:a16="http://schemas.microsoft.com/office/drawing/2014/main" val="3653122497"/>
                  </a:ext>
                </a:extLst>
              </a:tr>
              <a:tr h="190500">
                <a:tc>
                  <a:txBody>
                    <a:bodyPr/>
                    <a:lstStyle/>
                    <a:p>
                      <a:pPr algn="ctr" fontAlgn="b"/>
                      <a:endParaRPr lang="en-GB"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x</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y</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x</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y</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dirty="0">
                          <a:effectLst/>
                        </a:rPr>
                        <a:t>x</a:t>
                      </a:r>
                      <a:endParaRPr lang="en-GB"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y</a:t>
                      </a:r>
                      <a:endParaRPr lang="en-GB"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717847412"/>
                  </a:ext>
                </a:extLst>
              </a:tr>
              <a:tr h="190500">
                <a:tc>
                  <a:txBody>
                    <a:bodyPr/>
                    <a:lstStyle/>
                    <a:p>
                      <a:pPr algn="ctr" fontAlgn="b"/>
                      <a:r>
                        <a:rPr lang="en-GB" sz="1600" u="none" strike="noStrike">
                          <a:effectLst/>
                        </a:rPr>
                        <a:t>Upper</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189.338</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270.402</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189.285</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270.462</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-0.053</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0.06</a:t>
                      </a:r>
                      <a:endParaRPr lang="en-GB"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783973988"/>
                  </a:ext>
                </a:extLst>
              </a:tr>
              <a:tr h="190500">
                <a:tc>
                  <a:txBody>
                    <a:bodyPr/>
                    <a:lstStyle/>
                    <a:p>
                      <a:pPr algn="ctr" fontAlgn="b"/>
                      <a:r>
                        <a:rPr lang="en-GB" sz="1600" u="none" strike="noStrike">
                          <a:effectLst/>
                        </a:rPr>
                        <a:t>Lower</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189.338</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-270.402</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189.386</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270.35</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0.048</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-0.052</a:t>
                      </a:r>
                      <a:endParaRPr lang="en-GB"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28356341"/>
                  </a:ext>
                </a:extLst>
              </a:tr>
              <a:tr h="190500">
                <a:tc>
                  <a:txBody>
                    <a:bodyPr/>
                    <a:lstStyle/>
                    <a:p>
                      <a:pPr algn="ctr" fontAlgn="b"/>
                      <a:endParaRPr lang="en-GB"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33100824"/>
                  </a:ext>
                </a:extLst>
              </a:tr>
              <a:tr h="190500">
                <a:tc>
                  <a:txBody>
                    <a:bodyPr/>
                    <a:lstStyle/>
                    <a:p>
                      <a:pPr algn="ctr" fontAlgn="b"/>
                      <a:r>
                        <a:rPr lang="en-GB" sz="1600" u="none" strike="noStrike" dirty="0">
                          <a:effectLst/>
                        </a:rPr>
                        <a:t>3.2mm Dowel Pins</a:t>
                      </a:r>
                      <a:endParaRPr lang="en-GB"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x</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y</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x</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y</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x</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y</a:t>
                      </a:r>
                      <a:endParaRPr lang="en-GB"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19685515"/>
                  </a:ext>
                </a:extLst>
              </a:tr>
              <a:tr h="190500">
                <a:tc>
                  <a:txBody>
                    <a:bodyPr/>
                    <a:lstStyle/>
                    <a:p>
                      <a:pPr algn="ctr" fontAlgn="b"/>
                      <a:r>
                        <a:rPr lang="en-GB" sz="1600" u="none" strike="noStrike" dirty="0">
                          <a:effectLst/>
                        </a:rPr>
                        <a:t>1</a:t>
                      </a:r>
                      <a:endParaRPr lang="en-GB"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16.596</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316.665</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dirty="0">
                          <a:effectLst/>
                        </a:rPr>
                        <a:t>16.550</a:t>
                      </a:r>
                      <a:endParaRPr lang="en-GB"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316.642</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-0.046</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-0.023</a:t>
                      </a:r>
                      <a:endParaRPr lang="en-GB"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787987195"/>
                  </a:ext>
                </a:extLst>
              </a:tr>
              <a:tr h="190500">
                <a:tc>
                  <a:txBody>
                    <a:bodyPr/>
                    <a:lstStyle/>
                    <a:p>
                      <a:pPr algn="ctr" fontAlgn="b"/>
                      <a:r>
                        <a:rPr lang="en-GB" sz="1600" u="none" strike="noStrike">
                          <a:effectLst/>
                        </a:rPr>
                        <a:t>2</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95.354</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302.424</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95.332</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302.435</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b="0" i="0" u="none" strike="noStrike" dirty="0">
                          <a:solidFill>
                            <a:srgbClr val="000000"/>
                          </a:solidFill>
                          <a:effectLst/>
                          <a:latin typeface="Calibri" panose="020F0502020204030204" pitchFamily="34" charset="0"/>
                        </a:rPr>
                        <a:t>-0.022</a:t>
                      </a:r>
                    </a:p>
                  </a:txBody>
                  <a:tcPr marL="9525" marR="9525" marT="9525" marB="0" anchor="b"/>
                </a:tc>
                <a:tc>
                  <a:txBody>
                    <a:bodyPr/>
                    <a:lstStyle/>
                    <a:p>
                      <a:pPr algn="r" fontAlgn="b"/>
                      <a:r>
                        <a:rPr lang="en-GB" sz="1600" u="none" strike="noStrike" dirty="0">
                          <a:effectLst/>
                        </a:rPr>
                        <a:t>0.011</a:t>
                      </a:r>
                      <a:endParaRPr lang="en-GB" sz="16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66641850"/>
                  </a:ext>
                </a:extLst>
              </a:tr>
              <a:tr h="190500">
                <a:tc>
                  <a:txBody>
                    <a:bodyPr/>
                    <a:lstStyle/>
                    <a:p>
                      <a:pPr algn="ctr" fontAlgn="b"/>
                      <a:r>
                        <a:rPr lang="en-GB" sz="1600" u="none" strike="noStrike" dirty="0">
                          <a:effectLst/>
                        </a:rPr>
                        <a:t>3</a:t>
                      </a:r>
                      <a:endParaRPr lang="en-GB"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dirty="0">
                          <a:effectLst/>
                        </a:rPr>
                        <a:t>168.037</a:t>
                      </a:r>
                      <a:endParaRPr lang="en-GB"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268.916</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167.997</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268.949</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-0.04</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0.033</a:t>
                      </a:r>
                      <a:endParaRPr lang="en-GB"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77057529"/>
                  </a:ext>
                </a:extLst>
              </a:tr>
              <a:tr h="190500">
                <a:tc>
                  <a:txBody>
                    <a:bodyPr/>
                    <a:lstStyle/>
                    <a:p>
                      <a:pPr algn="ctr" fontAlgn="b"/>
                      <a:r>
                        <a:rPr lang="en-GB" sz="1600" u="none" strike="noStrike">
                          <a:effectLst/>
                        </a:rPr>
                        <a:t>4</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230.016</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218.277</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229.988</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218.328</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-0.028</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0.051</a:t>
                      </a:r>
                      <a:endParaRPr lang="en-GB"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77087686"/>
                  </a:ext>
                </a:extLst>
              </a:tr>
              <a:tr h="190500">
                <a:tc>
                  <a:txBody>
                    <a:bodyPr/>
                    <a:lstStyle/>
                    <a:p>
                      <a:pPr algn="ctr" fontAlgn="b"/>
                      <a:r>
                        <a:rPr lang="en-GB" sz="1600" u="none" strike="noStrike" dirty="0">
                          <a:effectLst/>
                        </a:rPr>
                        <a:t>5</a:t>
                      </a:r>
                      <a:endParaRPr lang="en-GB"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277.342</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153.733</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277.323</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153.792</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-0.019</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0.059</a:t>
                      </a:r>
                      <a:endParaRPr lang="en-GB"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74848852"/>
                  </a:ext>
                </a:extLst>
              </a:tr>
              <a:tr h="190500">
                <a:tc>
                  <a:txBody>
                    <a:bodyPr/>
                    <a:lstStyle/>
                    <a:p>
                      <a:pPr algn="ctr" fontAlgn="b"/>
                      <a:r>
                        <a:rPr lang="en-GB" sz="1600" u="none" strike="noStrike" dirty="0">
                          <a:effectLst/>
                        </a:rPr>
                        <a:t>6</a:t>
                      </a:r>
                      <a:endParaRPr lang="en-GB"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307.000</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79.395</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306.989</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79.495</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-0.011</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0.1</a:t>
                      </a:r>
                      <a:endParaRPr lang="en-GB"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50465478"/>
                  </a:ext>
                </a:extLst>
              </a:tr>
              <a:tr h="190500">
                <a:tc>
                  <a:txBody>
                    <a:bodyPr/>
                    <a:lstStyle/>
                    <a:p>
                      <a:pPr algn="ctr" fontAlgn="b"/>
                      <a:r>
                        <a:rPr lang="en-GB" sz="1600" u="none" strike="noStrike" dirty="0">
                          <a:effectLst/>
                        </a:rPr>
                        <a:t>7</a:t>
                      </a:r>
                      <a:endParaRPr lang="en-GB"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317.1</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0</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317.115</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0.062</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0.015</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0.062</a:t>
                      </a:r>
                      <a:endParaRPr lang="en-GB"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27756583"/>
                  </a:ext>
                </a:extLst>
              </a:tr>
              <a:tr h="190500">
                <a:tc>
                  <a:txBody>
                    <a:bodyPr/>
                    <a:lstStyle/>
                    <a:p>
                      <a:pPr algn="ctr" fontAlgn="b"/>
                      <a:r>
                        <a:rPr lang="en-GB" sz="1600" u="none" strike="noStrike" dirty="0">
                          <a:effectLst/>
                        </a:rPr>
                        <a:t>8</a:t>
                      </a:r>
                      <a:endParaRPr lang="en-GB"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307.000</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-79.395</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307.029</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-79.323</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0.029</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0.072</a:t>
                      </a:r>
                      <a:endParaRPr lang="en-GB"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34822891"/>
                  </a:ext>
                </a:extLst>
              </a:tr>
              <a:tr h="190500">
                <a:tc>
                  <a:txBody>
                    <a:bodyPr/>
                    <a:lstStyle/>
                    <a:p>
                      <a:pPr algn="ctr" fontAlgn="b"/>
                      <a:r>
                        <a:rPr lang="en-GB" sz="1600" u="none" strike="noStrike" dirty="0">
                          <a:effectLst/>
                        </a:rPr>
                        <a:t>9</a:t>
                      </a:r>
                      <a:endParaRPr lang="en-GB"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277.342</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-153.733</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277.383</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-153.659</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0.041</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0.074</a:t>
                      </a:r>
                      <a:endParaRPr lang="en-GB"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56351228"/>
                  </a:ext>
                </a:extLst>
              </a:tr>
              <a:tr h="190500">
                <a:tc>
                  <a:txBody>
                    <a:bodyPr/>
                    <a:lstStyle/>
                    <a:p>
                      <a:pPr algn="ctr" fontAlgn="b"/>
                      <a:r>
                        <a:rPr lang="en-GB" sz="1600" u="none" strike="noStrike" dirty="0">
                          <a:effectLst/>
                        </a:rPr>
                        <a:t>10</a:t>
                      </a:r>
                      <a:endParaRPr lang="en-GB"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230.016</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-218.277</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230.065</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-218.206</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0.049</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0.071</a:t>
                      </a:r>
                      <a:endParaRPr lang="en-GB"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45861786"/>
                  </a:ext>
                </a:extLst>
              </a:tr>
              <a:tr h="190500">
                <a:tc>
                  <a:txBody>
                    <a:bodyPr/>
                    <a:lstStyle/>
                    <a:p>
                      <a:pPr algn="ctr" fontAlgn="b"/>
                      <a:r>
                        <a:rPr lang="en-GB" sz="1600" u="none" strike="noStrike" dirty="0">
                          <a:effectLst/>
                        </a:rPr>
                        <a:t>11</a:t>
                      </a:r>
                      <a:endParaRPr lang="en-GB"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168.037</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-268.916</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168.114</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-268.853</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0.077</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0.063</a:t>
                      </a:r>
                      <a:endParaRPr lang="en-GB"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68556623"/>
                  </a:ext>
                </a:extLst>
              </a:tr>
              <a:tr h="190500">
                <a:tc>
                  <a:txBody>
                    <a:bodyPr/>
                    <a:lstStyle/>
                    <a:p>
                      <a:pPr algn="ctr" fontAlgn="b"/>
                      <a:r>
                        <a:rPr lang="en-GB" sz="1600" u="none" strike="noStrike" dirty="0">
                          <a:effectLst/>
                        </a:rPr>
                        <a:t>12</a:t>
                      </a:r>
                      <a:endParaRPr lang="en-GB"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95.354</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-302.424</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95.436</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dirty="0">
                          <a:effectLst/>
                        </a:rPr>
                        <a:t>-302.380</a:t>
                      </a:r>
                      <a:endParaRPr lang="en-GB"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0.082</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0.044</a:t>
                      </a:r>
                      <a:endParaRPr lang="en-GB"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78741811"/>
                  </a:ext>
                </a:extLst>
              </a:tr>
              <a:tr h="190500">
                <a:tc>
                  <a:txBody>
                    <a:bodyPr/>
                    <a:lstStyle/>
                    <a:p>
                      <a:pPr algn="ctr" fontAlgn="b"/>
                      <a:r>
                        <a:rPr lang="en-GB" sz="1600" u="none" strike="noStrike" dirty="0">
                          <a:effectLst/>
                        </a:rPr>
                        <a:t>13</a:t>
                      </a:r>
                      <a:endParaRPr lang="en-GB"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16.596</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600" u="none" strike="noStrike">
                          <a:effectLst/>
                        </a:rPr>
                        <a:t>-316.665</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dirty="0">
                          <a:effectLst/>
                        </a:rPr>
                        <a:t>16.690</a:t>
                      </a:r>
                      <a:endParaRPr lang="en-GB"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-316.642</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0.094</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u="none" strike="noStrike">
                          <a:effectLst/>
                        </a:rPr>
                        <a:t>0.023</a:t>
                      </a:r>
                      <a:endParaRPr lang="en-GB"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01461775"/>
                  </a:ext>
                </a:extLst>
              </a:tr>
              <a:tr h="190500">
                <a:tc>
                  <a:txBody>
                    <a:bodyPr/>
                    <a:lstStyle/>
                    <a:p>
                      <a:pPr algn="ctr" fontAlgn="b"/>
                      <a:r>
                        <a:rPr lang="en-GB" sz="1600" b="1" i="0" u="none" strike="noStrike" dirty="0">
                          <a:solidFill>
                            <a:srgbClr val="000000"/>
                          </a:solidFill>
                          <a:effectLst/>
                          <a:latin typeface="Calibri" panose="020F0502020204030204" pitchFamily="34" charset="0"/>
                        </a:rPr>
                        <a:t>STDEV</a:t>
                      </a:r>
                    </a:p>
                  </a:txBody>
                  <a:tcPr marL="9525" marR="9525" marT="9525" marB="0" anchor="b"/>
                </a:tc>
                <a:tc>
                  <a:txBody>
                    <a:bodyPr/>
                    <a:lstStyle/>
                    <a:p>
                      <a:pPr algn="ctr" fontAlgn="b"/>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b="1" u="none" strike="noStrike" dirty="0">
                          <a:effectLst/>
                        </a:rPr>
                        <a:t>0.049</a:t>
                      </a:r>
                      <a:endParaRPr lang="en-GB" sz="16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600" b="1" u="none" strike="noStrike" dirty="0">
                          <a:effectLst/>
                        </a:rPr>
                        <a:t>0.032</a:t>
                      </a:r>
                      <a:endParaRPr lang="en-GB" sz="16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10513379"/>
                  </a:ext>
                </a:extLst>
              </a:tr>
            </a:tbl>
          </a:graphicData>
        </a:graphic>
      </p:graphicFrame>
      <p:sp>
        <p:nvSpPr>
          <p:cNvPr id="7" name="Date Placeholder 6">
            <a:extLst>
              <a:ext uri="{FF2B5EF4-FFF2-40B4-BE49-F238E27FC236}">
                <a16:creationId xmlns:a16="http://schemas.microsoft.com/office/drawing/2014/main" id="{6551DDC6-6E12-C75C-F295-8D09A569566B}"/>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3BE7A07D-9CC1-A1DA-9E1B-480ED86C1B3C}"/>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4C26F0B4-761C-1112-E51A-3ABB1D7307BB}"/>
              </a:ext>
            </a:extLst>
          </p:cNvPr>
          <p:cNvSpPr>
            <a:spLocks noGrp="1"/>
          </p:cNvSpPr>
          <p:nvPr>
            <p:ph type="sldNum" sz="quarter" idx="12"/>
          </p:nvPr>
        </p:nvSpPr>
        <p:spPr/>
        <p:txBody>
          <a:bodyPr/>
          <a:lstStyle/>
          <a:p>
            <a:fld id="{A3EDF563-759E-4B88-A937-2F5E5F84020E}" type="slidenum">
              <a:rPr lang="en-GB" smtClean="0"/>
              <a:t>19</a:t>
            </a:fld>
            <a:endParaRPr lang="en-GB"/>
          </a:p>
        </p:txBody>
      </p:sp>
    </p:spTree>
    <p:extLst>
      <p:ext uri="{BB962C8B-B14F-4D97-AF65-F5344CB8AC3E}">
        <p14:creationId xmlns:p14="http://schemas.microsoft.com/office/powerpoint/2010/main" val="2902007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EE19D-2022-6B95-6C6B-864CC4357ABC}"/>
              </a:ext>
            </a:extLst>
          </p:cNvPr>
          <p:cNvSpPr>
            <a:spLocks noGrp="1"/>
          </p:cNvSpPr>
          <p:nvPr>
            <p:ph type="title"/>
          </p:nvPr>
        </p:nvSpPr>
        <p:spPr>
          <a:xfrm>
            <a:off x="838200" y="365125"/>
            <a:ext cx="10515600" cy="697321"/>
          </a:xfrm>
        </p:spPr>
        <p:txBody>
          <a:bodyPr/>
          <a:lstStyle/>
          <a:p>
            <a:r>
              <a:rPr lang="en-GB" dirty="0"/>
              <a:t>Introduction</a:t>
            </a:r>
          </a:p>
        </p:txBody>
      </p:sp>
      <p:sp>
        <p:nvSpPr>
          <p:cNvPr id="3" name="Content Placeholder 2">
            <a:extLst>
              <a:ext uri="{FF2B5EF4-FFF2-40B4-BE49-F238E27FC236}">
                <a16:creationId xmlns:a16="http://schemas.microsoft.com/office/drawing/2014/main" id="{82D839AC-2CE4-11E7-AB5A-DE1277E99053}"/>
              </a:ext>
            </a:extLst>
          </p:cNvPr>
          <p:cNvSpPr>
            <a:spLocks noGrp="1"/>
          </p:cNvSpPr>
          <p:nvPr>
            <p:ph idx="1"/>
          </p:nvPr>
        </p:nvSpPr>
        <p:spPr>
          <a:xfrm>
            <a:off x="370114" y="1149530"/>
            <a:ext cx="11375572" cy="5708469"/>
          </a:xfrm>
        </p:spPr>
        <p:txBody>
          <a:bodyPr>
            <a:normAutofit fontScale="55000" lnSpcReduction="20000"/>
          </a:bodyPr>
          <a:lstStyle/>
          <a:p>
            <a:pPr>
              <a:lnSpc>
                <a:spcPct val="110000"/>
              </a:lnSpc>
            </a:pPr>
            <a:r>
              <a:rPr lang="en-GB" dirty="0"/>
              <a:t>The purpose of this slide-pack is to investigate the build-up of manufacturing and assembly tolerances for Pixel Endcap Half-cylinders.</a:t>
            </a:r>
          </a:p>
          <a:p>
            <a:pPr>
              <a:lnSpc>
                <a:spcPct val="110000"/>
              </a:lnSpc>
            </a:pPr>
            <a:endParaRPr lang="en-GB" dirty="0"/>
          </a:p>
          <a:p>
            <a:pPr>
              <a:lnSpc>
                <a:spcPct val="110000"/>
              </a:lnSpc>
            </a:pPr>
            <a:r>
              <a:rPr lang="en-GB" dirty="0"/>
              <a:t>This work is motivated by the urgent need to decide whether half-rings need the extra stiffening offered by the inner rim to limit their thermal deformation to ensure they can never come into contact with neighbouring parts of the endcap or violate the envelopes to other sub-systems. </a:t>
            </a:r>
          </a:p>
          <a:p>
            <a:pPr lvl="1">
              <a:lnSpc>
                <a:spcPct val="110000"/>
              </a:lnSpc>
            </a:pPr>
            <a:r>
              <a:rPr lang="en-GB" dirty="0"/>
              <a:t>FEA results indicate that the in-plane deformations could be as much as 1.6mm if the temperature is reduced to -55°C (exhaust cooling line rupture). </a:t>
            </a:r>
          </a:p>
          <a:p>
            <a:pPr lvl="1">
              <a:lnSpc>
                <a:spcPct val="110000"/>
              </a:lnSpc>
            </a:pPr>
            <a:r>
              <a:rPr lang="en-GB" dirty="0"/>
              <a:t>Primarily, this issue relates to the deformation of L3 half-rings clashing with the L2 half cylinder or, L4 half rings clashing with the L3 half-cylinder.</a:t>
            </a:r>
          </a:p>
          <a:p>
            <a:pPr lvl="1">
              <a:lnSpc>
                <a:spcPct val="110000"/>
              </a:lnSpc>
            </a:pPr>
            <a:endParaRPr lang="en-GB" dirty="0"/>
          </a:p>
          <a:p>
            <a:pPr>
              <a:lnSpc>
                <a:spcPct val="110000"/>
              </a:lnSpc>
            </a:pPr>
            <a:r>
              <a:rPr lang="en-GB" dirty="0"/>
              <a:t>Here’s the final paragraph …</a:t>
            </a:r>
          </a:p>
          <a:p>
            <a:pPr lvl="1" algn="just">
              <a:lnSpc>
                <a:spcPct val="120000"/>
              </a:lnSpc>
            </a:pPr>
            <a:r>
              <a:rPr lang="en-GB" dirty="0"/>
              <a:t>In conclusion, my best estimate of the margin for allowable deformation of half-rings at -55°C is 1.73mm PROVIDED the services gaps between the outer rim of half-rings and their supporting half-shell can be reduced by 0.22mm. If this reduction in the services radial envelope is achievable I would be cautiously optimistic that half-rings do not need the inner stiffening rim to prevent any clashes or envelope violations as the beneficial stiffening effect of the services support rings on the rigidity of the half-shell has not been modelled in FEA. If the services gap cannot be reduced, and the benefits of the services support rings are not sufficient, then half-rings may still need to be stiffened. </a:t>
            </a:r>
          </a:p>
          <a:p>
            <a:pPr>
              <a:lnSpc>
                <a:spcPct val="110000"/>
              </a:lnSpc>
            </a:pPr>
            <a:r>
              <a:rPr lang="en-GB" dirty="0"/>
              <a:t>NB</a:t>
            </a:r>
          </a:p>
          <a:p>
            <a:pPr lvl="1">
              <a:lnSpc>
                <a:spcPct val="110000"/>
              </a:lnSpc>
            </a:pPr>
            <a:r>
              <a:rPr lang="en-GB" dirty="0"/>
              <a:t>If you’ve read the previous bullet then I’m sorry but you’re now morally obliged to read every page of the intervening slides! </a:t>
            </a:r>
          </a:p>
          <a:p>
            <a:pPr lvl="1">
              <a:lnSpc>
                <a:spcPct val="110000"/>
              </a:lnSpc>
            </a:pPr>
            <a:r>
              <a:rPr lang="en-GB" dirty="0"/>
              <a:t>Basically you’ve taken the equivalent of The Kings Shilling (see  </a:t>
            </a:r>
            <a:r>
              <a:rPr lang="en-GB" dirty="0">
                <a:hlinkClick r:id="rId2"/>
              </a:rPr>
              <a:t>https://en.wikipedia.org/wiki/</a:t>
            </a:r>
            <a:r>
              <a:rPr lang="en-GB" dirty="0" err="1">
                <a:hlinkClick r:id="rId2"/>
              </a:rPr>
              <a:t>King’s_shilling</a:t>
            </a:r>
            <a:r>
              <a:rPr lang="en-GB" dirty="0"/>
              <a:t>)</a:t>
            </a:r>
          </a:p>
          <a:p>
            <a:pPr lvl="2">
              <a:lnSpc>
                <a:spcPct val="110000"/>
              </a:lnSpc>
            </a:pPr>
            <a:r>
              <a:rPr lang="en-US" dirty="0"/>
              <a:t>There are recurring tales of sailors being pressed after a shilling was slipped into their drink,</a:t>
            </a:r>
            <a:r>
              <a:rPr lang="en-US" baseline="30000" dirty="0">
                <a:hlinkClick r:id="rId3"/>
              </a:rPr>
              <a:t>[5]</a:t>
            </a:r>
            <a:r>
              <a:rPr lang="en-US" dirty="0"/>
              <a:t> leading to glass-bottomed </a:t>
            </a:r>
            <a:r>
              <a:rPr lang="en-US" dirty="0">
                <a:hlinkClick r:id="rId4" tooltip="Tankard"/>
              </a:rPr>
              <a:t>tankards</a:t>
            </a:r>
            <a:r>
              <a:rPr lang="en-US" dirty="0"/>
              <a:t>. However, this is likely to be a </a:t>
            </a:r>
            <a:r>
              <a:rPr lang="en-US" dirty="0">
                <a:hlinkClick r:id="rId5" tooltip="Myth"/>
              </a:rPr>
              <a:t>myth</a:t>
            </a:r>
            <a:r>
              <a:rPr lang="en-US" dirty="0"/>
              <a:t>, for the Navy could press by force, rendering </a:t>
            </a:r>
            <a:r>
              <a:rPr lang="en-US" dirty="0">
                <a:hlinkClick r:id="rId6" tooltip="Deception"/>
              </a:rPr>
              <a:t>deception</a:t>
            </a:r>
            <a:r>
              <a:rPr lang="en-US" dirty="0"/>
              <a:t> unnecessary.</a:t>
            </a:r>
            <a:r>
              <a:rPr lang="en-US" baseline="30000" dirty="0">
                <a:hlinkClick r:id="rId7"/>
              </a:rPr>
              <a:t>[4]</a:t>
            </a:r>
            <a:endParaRPr lang="en-GB" dirty="0"/>
          </a:p>
          <a:p>
            <a:pPr lvl="1">
              <a:lnSpc>
                <a:spcPct val="110000"/>
              </a:lnSpc>
            </a:pPr>
            <a:endParaRPr lang="en-GB" dirty="0"/>
          </a:p>
          <a:p>
            <a:pPr>
              <a:lnSpc>
                <a:spcPct val="110000"/>
              </a:lnSpc>
            </a:pPr>
            <a:r>
              <a:rPr lang="en-GB" dirty="0"/>
              <a:t>We start from  Peter Sutcliffe’s ‘envelope drawing’ from 2019</a:t>
            </a:r>
          </a:p>
        </p:txBody>
      </p:sp>
      <p:sp>
        <p:nvSpPr>
          <p:cNvPr id="7" name="Date Placeholder 6">
            <a:extLst>
              <a:ext uri="{FF2B5EF4-FFF2-40B4-BE49-F238E27FC236}">
                <a16:creationId xmlns:a16="http://schemas.microsoft.com/office/drawing/2014/main" id="{A5C75119-AEEF-C629-3A51-68403048BD4C}"/>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AA3C10E4-F76C-900A-02FC-C5BE9D30B6AA}"/>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E6E95E63-2733-7BEB-B1B6-2260581FA3C5}"/>
              </a:ext>
            </a:extLst>
          </p:cNvPr>
          <p:cNvSpPr>
            <a:spLocks noGrp="1"/>
          </p:cNvSpPr>
          <p:nvPr>
            <p:ph type="sldNum" sz="quarter" idx="12"/>
          </p:nvPr>
        </p:nvSpPr>
        <p:spPr/>
        <p:txBody>
          <a:bodyPr/>
          <a:lstStyle/>
          <a:p>
            <a:fld id="{A3EDF563-759E-4B88-A937-2F5E5F84020E}" type="slidenum">
              <a:rPr lang="en-GB" smtClean="0"/>
              <a:t>2</a:t>
            </a:fld>
            <a:endParaRPr lang="en-GB"/>
          </a:p>
        </p:txBody>
      </p:sp>
    </p:spTree>
    <p:extLst>
      <p:ext uri="{BB962C8B-B14F-4D97-AF65-F5344CB8AC3E}">
        <p14:creationId xmlns:p14="http://schemas.microsoft.com/office/powerpoint/2010/main" val="37154050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1FD876-50E1-F450-03E0-62102D087262}"/>
              </a:ext>
            </a:extLst>
          </p:cNvPr>
          <p:cNvSpPr>
            <a:spLocks noGrp="1"/>
          </p:cNvSpPr>
          <p:nvPr>
            <p:ph type="title"/>
          </p:nvPr>
        </p:nvSpPr>
        <p:spPr/>
        <p:txBody>
          <a:bodyPr/>
          <a:lstStyle/>
          <a:p>
            <a:r>
              <a:rPr lang="en-GB" dirty="0"/>
              <a:t>End Tower Metrology (Raw data)</a:t>
            </a:r>
          </a:p>
        </p:txBody>
      </p:sp>
      <p:graphicFrame>
        <p:nvGraphicFramePr>
          <p:cNvPr id="4" name="Content Placeholder 3">
            <a:extLst>
              <a:ext uri="{FF2B5EF4-FFF2-40B4-BE49-F238E27FC236}">
                <a16:creationId xmlns:a16="http://schemas.microsoft.com/office/drawing/2014/main" id="{1AFEE5C6-7D73-C7CB-8D7A-7FBFAE876091}"/>
              </a:ext>
            </a:extLst>
          </p:cNvPr>
          <p:cNvGraphicFramePr>
            <a:graphicFrameLocks noGrp="1"/>
          </p:cNvGraphicFramePr>
          <p:nvPr>
            <p:ph idx="1"/>
            <p:extLst>
              <p:ext uri="{D42A27DB-BD31-4B8C-83A1-F6EECF244321}">
                <p14:modId xmlns:p14="http://schemas.microsoft.com/office/powerpoint/2010/main" val="157607797"/>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C9B3CC60-9ACB-1E5A-8CFA-95C5E30DC7DD}"/>
              </a:ext>
            </a:extLst>
          </p:cNvPr>
          <p:cNvSpPr txBox="1"/>
          <p:nvPr/>
        </p:nvSpPr>
        <p:spPr>
          <a:xfrm>
            <a:off x="2307770" y="6324600"/>
            <a:ext cx="8784299" cy="369332"/>
          </a:xfrm>
          <a:prstGeom prst="rect">
            <a:avLst/>
          </a:prstGeom>
          <a:noFill/>
        </p:spPr>
        <p:txBody>
          <a:bodyPr wrap="square" rtlCol="0">
            <a:spAutoFit/>
          </a:bodyPr>
          <a:lstStyle/>
          <a:p>
            <a:r>
              <a:rPr lang="en-GB" dirty="0"/>
              <a:t>NB point 2 (X) looks a bit suspicious so I’ve left it out of the fit to determine the rotation</a:t>
            </a:r>
          </a:p>
        </p:txBody>
      </p:sp>
      <p:sp>
        <p:nvSpPr>
          <p:cNvPr id="3" name="Oval 2">
            <a:extLst>
              <a:ext uri="{FF2B5EF4-FFF2-40B4-BE49-F238E27FC236}">
                <a16:creationId xmlns:a16="http://schemas.microsoft.com/office/drawing/2014/main" id="{9ADDA637-CB6B-D530-F761-6850DF341FB8}"/>
              </a:ext>
            </a:extLst>
          </p:cNvPr>
          <p:cNvSpPr/>
          <p:nvPr/>
        </p:nvSpPr>
        <p:spPr>
          <a:xfrm>
            <a:off x="2971800" y="4472609"/>
            <a:ext cx="89452" cy="7951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Date Placeholder 8">
            <a:extLst>
              <a:ext uri="{FF2B5EF4-FFF2-40B4-BE49-F238E27FC236}">
                <a16:creationId xmlns:a16="http://schemas.microsoft.com/office/drawing/2014/main" id="{6C7F848A-B163-748A-468F-6A6007C5B1A2}"/>
              </a:ext>
            </a:extLst>
          </p:cNvPr>
          <p:cNvSpPr>
            <a:spLocks noGrp="1"/>
          </p:cNvSpPr>
          <p:nvPr>
            <p:ph type="dt" sz="half" idx="10"/>
          </p:nvPr>
        </p:nvSpPr>
        <p:spPr/>
        <p:txBody>
          <a:bodyPr/>
          <a:lstStyle/>
          <a:p>
            <a:r>
              <a:rPr lang="en-US"/>
              <a:t>19/12/23</a:t>
            </a:r>
            <a:endParaRPr lang="en-GB"/>
          </a:p>
        </p:txBody>
      </p:sp>
      <p:sp>
        <p:nvSpPr>
          <p:cNvPr id="10" name="Footer Placeholder 9">
            <a:extLst>
              <a:ext uri="{FF2B5EF4-FFF2-40B4-BE49-F238E27FC236}">
                <a16:creationId xmlns:a16="http://schemas.microsoft.com/office/drawing/2014/main" id="{DA1DEC2E-2AA0-5879-0EB1-0AC2736224D5}"/>
              </a:ext>
            </a:extLst>
          </p:cNvPr>
          <p:cNvSpPr>
            <a:spLocks noGrp="1"/>
          </p:cNvSpPr>
          <p:nvPr>
            <p:ph type="ftr" sz="quarter" idx="11"/>
          </p:nvPr>
        </p:nvSpPr>
        <p:spPr/>
        <p:txBody>
          <a:bodyPr/>
          <a:lstStyle/>
          <a:p>
            <a:r>
              <a:rPr lang="en-GB"/>
              <a:t>ENDCAP RADIAL CLEARANCES</a:t>
            </a:r>
          </a:p>
        </p:txBody>
      </p:sp>
      <p:sp>
        <p:nvSpPr>
          <p:cNvPr id="11" name="Slide Number Placeholder 10">
            <a:extLst>
              <a:ext uri="{FF2B5EF4-FFF2-40B4-BE49-F238E27FC236}">
                <a16:creationId xmlns:a16="http://schemas.microsoft.com/office/drawing/2014/main" id="{D50A0398-694E-BDEA-6C0C-400B9FF190A6}"/>
              </a:ext>
            </a:extLst>
          </p:cNvPr>
          <p:cNvSpPr>
            <a:spLocks noGrp="1"/>
          </p:cNvSpPr>
          <p:nvPr>
            <p:ph type="sldNum" sz="quarter" idx="12"/>
          </p:nvPr>
        </p:nvSpPr>
        <p:spPr/>
        <p:txBody>
          <a:bodyPr/>
          <a:lstStyle/>
          <a:p>
            <a:fld id="{A3EDF563-759E-4B88-A937-2F5E5F84020E}" type="slidenum">
              <a:rPr lang="en-GB" smtClean="0"/>
              <a:t>20</a:t>
            </a:fld>
            <a:endParaRPr lang="en-GB"/>
          </a:p>
        </p:txBody>
      </p:sp>
    </p:spTree>
    <p:extLst>
      <p:ext uri="{BB962C8B-B14F-4D97-AF65-F5344CB8AC3E}">
        <p14:creationId xmlns:p14="http://schemas.microsoft.com/office/powerpoint/2010/main" val="35118834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ED5DA7-5512-593A-DC29-0133D183CC11}"/>
              </a:ext>
            </a:extLst>
          </p:cNvPr>
          <p:cNvSpPr>
            <a:spLocks noGrp="1"/>
          </p:cNvSpPr>
          <p:nvPr>
            <p:ph type="title"/>
          </p:nvPr>
        </p:nvSpPr>
        <p:spPr/>
        <p:txBody>
          <a:bodyPr/>
          <a:lstStyle/>
          <a:p>
            <a:r>
              <a:rPr lang="en-GB" dirty="0"/>
              <a:t>End Tower Metrology</a:t>
            </a:r>
          </a:p>
        </p:txBody>
      </p:sp>
      <p:pic>
        <p:nvPicPr>
          <p:cNvPr id="5" name="Picture 4">
            <a:extLst>
              <a:ext uri="{FF2B5EF4-FFF2-40B4-BE49-F238E27FC236}">
                <a16:creationId xmlns:a16="http://schemas.microsoft.com/office/drawing/2014/main" id="{2ECDF474-276E-EC4A-BAA8-66703420CAA5}"/>
              </a:ext>
            </a:extLst>
          </p:cNvPr>
          <p:cNvPicPr>
            <a:picLocks noChangeAspect="1"/>
          </p:cNvPicPr>
          <p:nvPr/>
        </p:nvPicPr>
        <p:blipFill rotWithShape="1">
          <a:blip r:embed="rId2"/>
          <a:srcRect l="24283" t="3491" r="25052" b="3969"/>
          <a:stretch/>
        </p:blipFill>
        <p:spPr>
          <a:xfrm>
            <a:off x="6354168" y="0"/>
            <a:ext cx="5355771" cy="6773133"/>
          </a:xfrm>
          <a:prstGeom prst="rect">
            <a:avLst/>
          </a:prstGeom>
        </p:spPr>
      </p:pic>
      <p:sp>
        <p:nvSpPr>
          <p:cNvPr id="6" name="TextBox 5">
            <a:extLst>
              <a:ext uri="{FF2B5EF4-FFF2-40B4-BE49-F238E27FC236}">
                <a16:creationId xmlns:a16="http://schemas.microsoft.com/office/drawing/2014/main" id="{ED7F467C-103D-D080-DC4F-D022CF8680B6}"/>
              </a:ext>
            </a:extLst>
          </p:cNvPr>
          <p:cNvSpPr txBox="1"/>
          <p:nvPr/>
        </p:nvSpPr>
        <p:spPr>
          <a:xfrm>
            <a:off x="10413242" y="116589"/>
            <a:ext cx="1778758" cy="923330"/>
          </a:xfrm>
          <a:prstGeom prst="rect">
            <a:avLst/>
          </a:prstGeom>
          <a:noFill/>
        </p:spPr>
        <p:txBody>
          <a:bodyPr wrap="square" rtlCol="0">
            <a:spAutoFit/>
          </a:bodyPr>
          <a:lstStyle/>
          <a:p>
            <a:pPr algn="r"/>
            <a:r>
              <a:rPr lang="en-GB" dirty="0"/>
              <a:t>Predicted X-Y coordinates with </a:t>
            </a:r>
            <a:r>
              <a:rPr lang="en-GB" b="1" dirty="0"/>
              <a:t>0.0121°rotation</a:t>
            </a:r>
          </a:p>
        </p:txBody>
      </p:sp>
      <p:graphicFrame>
        <p:nvGraphicFramePr>
          <p:cNvPr id="7" name="Chart 6">
            <a:extLst>
              <a:ext uri="{FF2B5EF4-FFF2-40B4-BE49-F238E27FC236}">
                <a16:creationId xmlns:a16="http://schemas.microsoft.com/office/drawing/2014/main" id="{EE71BE6E-FCFE-4E9D-BDAD-FA4D9169D84E}"/>
              </a:ext>
            </a:extLst>
          </p:cNvPr>
          <p:cNvGraphicFramePr>
            <a:graphicFrameLocks/>
          </p:cNvGraphicFramePr>
          <p:nvPr>
            <p:extLst>
              <p:ext uri="{D42A27DB-BD31-4B8C-83A1-F6EECF244321}">
                <p14:modId xmlns:p14="http://schemas.microsoft.com/office/powerpoint/2010/main" val="1768351937"/>
              </p:ext>
            </p:extLst>
          </p:nvPr>
        </p:nvGraphicFramePr>
        <p:xfrm>
          <a:off x="259307" y="1325457"/>
          <a:ext cx="6277970" cy="3575713"/>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a:extLst>
              <a:ext uri="{FF2B5EF4-FFF2-40B4-BE49-F238E27FC236}">
                <a16:creationId xmlns:a16="http://schemas.microsoft.com/office/drawing/2014/main" id="{89591C26-15C5-902B-00C4-A4E3165209E9}"/>
              </a:ext>
            </a:extLst>
          </p:cNvPr>
          <p:cNvSpPr txBox="1"/>
          <p:nvPr/>
        </p:nvSpPr>
        <p:spPr>
          <a:xfrm>
            <a:off x="259307" y="4984339"/>
            <a:ext cx="6277970" cy="1477328"/>
          </a:xfrm>
          <a:prstGeom prst="rect">
            <a:avLst/>
          </a:prstGeom>
          <a:noFill/>
        </p:spPr>
        <p:txBody>
          <a:bodyPr wrap="square" rtlCol="0">
            <a:spAutoFit/>
          </a:bodyPr>
          <a:lstStyle/>
          <a:p>
            <a:r>
              <a:rPr lang="en-GB" dirty="0"/>
              <a:t>Rotation reduces range (X) from 0.14 to 0.03 and range (Y) from 0.123 to 0.06.</a:t>
            </a:r>
          </a:p>
          <a:p>
            <a:endParaRPr lang="en-GB" dirty="0"/>
          </a:p>
          <a:p>
            <a:r>
              <a:rPr lang="en-GB" dirty="0"/>
              <a:t>Suggest a reasonable goal might be </a:t>
            </a:r>
            <a:r>
              <a:rPr lang="en-GB" b="1" dirty="0"/>
              <a:t>+/- 0.02mm </a:t>
            </a:r>
            <a:r>
              <a:rPr lang="en-GB" dirty="0"/>
              <a:t>for the general tolerance of HS location pins relative to the Centre-line hole</a:t>
            </a:r>
          </a:p>
        </p:txBody>
      </p:sp>
      <p:sp>
        <p:nvSpPr>
          <p:cNvPr id="10" name="Date Placeholder 9">
            <a:extLst>
              <a:ext uri="{FF2B5EF4-FFF2-40B4-BE49-F238E27FC236}">
                <a16:creationId xmlns:a16="http://schemas.microsoft.com/office/drawing/2014/main" id="{3B8EA536-4C36-56B2-E101-14418C5BED6C}"/>
              </a:ext>
            </a:extLst>
          </p:cNvPr>
          <p:cNvSpPr>
            <a:spLocks noGrp="1"/>
          </p:cNvSpPr>
          <p:nvPr>
            <p:ph type="dt" sz="half" idx="10"/>
          </p:nvPr>
        </p:nvSpPr>
        <p:spPr/>
        <p:txBody>
          <a:bodyPr/>
          <a:lstStyle/>
          <a:p>
            <a:r>
              <a:rPr lang="en-US"/>
              <a:t>19/12/23</a:t>
            </a:r>
            <a:endParaRPr lang="en-GB"/>
          </a:p>
        </p:txBody>
      </p:sp>
      <p:sp>
        <p:nvSpPr>
          <p:cNvPr id="11" name="Footer Placeholder 10">
            <a:extLst>
              <a:ext uri="{FF2B5EF4-FFF2-40B4-BE49-F238E27FC236}">
                <a16:creationId xmlns:a16="http://schemas.microsoft.com/office/drawing/2014/main" id="{E4FD452C-EB94-B5AE-3046-5AD01C48D1E0}"/>
              </a:ext>
            </a:extLst>
          </p:cNvPr>
          <p:cNvSpPr>
            <a:spLocks noGrp="1"/>
          </p:cNvSpPr>
          <p:nvPr>
            <p:ph type="ftr" sz="quarter" idx="11"/>
          </p:nvPr>
        </p:nvSpPr>
        <p:spPr/>
        <p:txBody>
          <a:bodyPr/>
          <a:lstStyle/>
          <a:p>
            <a:r>
              <a:rPr lang="en-GB"/>
              <a:t>ENDCAP RADIAL CLEARANCES</a:t>
            </a:r>
          </a:p>
        </p:txBody>
      </p:sp>
      <p:sp>
        <p:nvSpPr>
          <p:cNvPr id="12" name="Slide Number Placeholder 11">
            <a:extLst>
              <a:ext uri="{FF2B5EF4-FFF2-40B4-BE49-F238E27FC236}">
                <a16:creationId xmlns:a16="http://schemas.microsoft.com/office/drawing/2014/main" id="{0B02D078-1794-1FF7-3D4D-3816F1EA6F35}"/>
              </a:ext>
            </a:extLst>
          </p:cNvPr>
          <p:cNvSpPr>
            <a:spLocks noGrp="1"/>
          </p:cNvSpPr>
          <p:nvPr>
            <p:ph type="sldNum" sz="quarter" idx="12"/>
          </p:nvPr>
        </p:nvSpPr>
        <p:spPr/>
        <p:txBody>
          <a:bodyPr/>
          <a:lstStyle/>
          <a:p>
            <a:fld id="{A3EDF563-759E-4B88-A937-2F5E5F84020E}" type="slidenum">
              <a:rPr lang="en-GB" smtClean="0"/>
              <a:t>21</a:t>
            </a:fld>
            <a:endParaRPr lang="en-GB"/>
          </a:p>
        </p:txBody>
      </p:sp>
    </p:spTree>
    <p:extLst>
      <p:ext uri="{BB962C8B-B14F-4D97-AF65-F5344CB8AC3E}">
        <p14:creationId xmlns:p14="http://schemas.microsoft.com/office/powerpoint/2010/main" val="25773243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A66CE-913C-F3D9-7760-E5447BB4CFDC}"/>
              </a:ext>
            </a:extLst>
          </p:cNvPr>
          <p:cNvSpPr>
            <a:spLocks noGrp="1"/>
          </p:cNvSpPr>
          <p:nvPr>
            <p:ph type="title"/>
          </p:nvPr>
        </p:nvSpPr>
        <p:spPr>
          <a:xfrm>
            <a:off x="838200" y="212726"/>
            <a:ext cx="10972800" cy="886732"/>
          </a:xfrm>
        </p:spPr>
        <p:txBody>
          <a:bodyPr/>
          <a:lstStyle/>
          <a:p>
            <a:r>
              <a:rPr lang="en-GB" dirty="0"/>
              <a:t>Transverse Position of 10mm HS reference Pins</a:t>
            </a:r>
          </a:p>
        </p:txBody>
      </p:sp>
      <p:sp>
        <p:nvSpPr>
          <p:cNvPr id="3" name="Content Placeholder 2">
            <a:extLst>
              <a:ext uri="{FF2B5EF4-FFF2-40B4-BE49-F238E27FC236}">
                <a16:creationId xmlns:a16="http://schemas.microsoft.com/office/drawing/2014/main" id="{2613CED1-E2EF-EF05-CA9E-59655AC07C9F}"/>
              </a:ext>
            </a:extLst>
          </p:cNvPr>
          <p:cNvSpPr>
            <a:spLocks noGrp="1"/>
          </p:cNvSpPr>
          <p:nvPr>
            <p:ph idx="1"/>
          </p:nvPr>
        </p:nvSpPr>
        <p:spPr>
          <a:xfrm>
            <a:off x="838200" y="1099458"/>
            <a:ext cx="6019800" cy="5077505"/>
          </a:xfrm>
        </p:spPr>
        <p:txBody>
          <a:bodyPr/>
          <a:lstStyle/>
          <a:p>
            <a:r>
              <a:rPr lang="en-GB" dirty="0"/>
              <a:t>The End Tower is referenced to the Base via the two D12 dowels engaging in the base. The front-plate is dowelled and bolted to the base and the triangular stiffeners.</a:t>
            </a:r>
          </a:p>
          <a:p>
            <a:pPr marL="0" indent="0">
              <a:buNone/>
            </a:pPr>
            <a:endParaRPr lang="en-GB" dirty="0"/>
          </a:p>
          <a:p>
            <a:r>
              <a:rPr lang="en-GB" dirty="0"/>
              <a:t>I suggest a tolerance of </a:t>
            </a:r>
            <a:r>
              <a:rPr lang="en-GB" b="1" dirty="0"/>
              <a:t>+/-0.02mm </a:t>
            </a:r>
            <a:r>
              <a:rPr lang="en-GB" dirty="0"/>
              <a:t>for the positioning of the D10 ‘centre-line’ hole relative to the D12 hole in the base.</a:t>
            </a:r>
          </a:p>
        </p:txBody>
      </p:sp>
      <p:pic>
        <p:nvPicPr>
          <p:cNvPr id="5" name="Picture 4">
            <a:extLst>
              <a:ext uri="{FF2B5EF4-FFF2-40B4-BE49-F238E27FC236}">
                <a16:creationId xmlns:a16="http://schemas.microsoft.com/office/drawing/2014/main" id="{95BB1F8F-5B82-0B80-F7F2-AFBE96AEDFA5}"/>
              </a:ext>
            </a:extLst>
          </p:cNvPr>
          <p:cNvPicPr>
            <a:picLocks noChangeAspect="1"/>
          </p:cNvPicPr>
          <p:nvPr/>
        </p:nvPicPr>
        <p:blipFill rotWithShape="1">
          <a:blip r:embed="rId2"/>
          <a:srcRect l="22947" r="28304"/>
          <a:stretch/>
        </p:blipFill>
        <p:spPr>
          <a:xfrm>
            <a:off x="7352482" y="1342897"/>
            <a:ext cx="4752433" cy="5316793"/>
          </a:xfrm>
          <a:prstGeom prst="rect">
            <a:avLst/>
          </a:prstGeom>
        </p:spPr>
      </p:pic>
      <p:sp>
        <p:nvSpPr>
          <p:cNvPr id="8" name="Date Placeholder 7">
            <a:extLst>
              <a:ext uri="{FF2B5EF4-FFF2-40B4-BE49-F238E27FC236}">
                <a16:creationId xmlns:a16="http://schemas.microsoft.com/office/drawing/2014/main" id="{787BEAC4-7F5A-C3AE-1AC1-EE68EF4ACB60}"/>
              </a:ext>
            </a:extLst>
          </p:cNvPr>
          <p:cNvSpPr>
            <a:spLocks noGrp="1"/>
          </p:cNvSpPr>
          <p:nvPr>
            <p:ph type="dt" sz="half" idx="10"/>
          </p:nvPr>
        </p:nvSpPr>
        <p:spPr/>
        <p:txBody>
          <a:bodyPr/>
          <a:lstStyle/>
          <a:p>
            <a:r>
              <a:rPr lang="en-US"/>
              <a:t>19/12/23</a:t>
            </a:r>
            <a:endParaRPr lang="en-GB"/>
          </a:p>
        </p:txBody>
      </p:sp>
      <p:sp>
        <p:nvSpPr>
          <p:cNvPr id="9" name="Footer Placeholder 8">
            <a:extLst>
              <a:ext uri="{FF2B5EF4-FFF2-40B4-BE49-F238E27FC236}">
                <a16:creationId xmlns:a16="http://schemas.microsoft.com/office/drawing/2014/main" id="{3AC4A8C4-79FE-490D-193E-3AD7E379E253}"/>
              </a:ext>
            </a:extLst>
          </p:cNvPr>
          <p:cNvSpPr>
            <a:spLocks noGrp="1"/>
          </p:cNvSpPr>
          <p:nvPr>
            <p:ph type="ftr" sz="quarter" idx="11"/>
          </p:nvPr>
        </p:nvSpPr>
        <p:spPr/>
        <p:txBody>
          <a:bodyPr/>
          <a:lstStyle/>
          <a:p>
            <a:r>
              <a:rPr lang="en-GB"/>
              <a:t>ENDCAP RADIAL CLEARANCES</a:t>
            </a:r>
          </a:p>
        </p:txBody>
      </p:sp>
      <p:sp>
        <p:nvSpPr>
          <p:cNvPr id="10" name="Slide Number Placeholder 9">
            <a:extLst>
              <a:ext uri="{FF2B5EF4-FFF2-40B4-BE49-F238E27FC236}">
                <a16:creationId xmlns:a16="http://schemas.microsoft.com/office/drawing/2014/main" id="{E3AFA178-12F5-F1F5-A5AB-8094DCE0CEAA}"/>
              </a:ext>
            </a:extLst>
          </p:cNvPr>
          <p:cNvSpPr>
            <a:spLocks noGrp="1"/>
          </p:cNvSpPr>
          <p:nvPr>
            <p:ph type="sldNum" sz="quarter" idx="12"/>
          </p:nvPr>
        </p:nvSpPr>
        <p:spPr/>
        <p:txBody>
          <a:bodyPr/>
          <a:lstStyle/>
          <a:p>
            <a:fld id="{A3EDF563-759E-4B88-A937-2F5E5F84020E}" type="slidenum">
              <a:rPr lang="en-GB" smtClean="0"/>
              <a:t>22</a:t>
            </a:fld>
            <a:endParaRPr lang="en-GB"/>
          </a:p>
        </p:txBody>
      </p:sp>
    </p:spTree>
    <p:extLst>
      <p:ext uri="{BB962C8B-B14F-4D97-AF65-F5344CB8AC3E}">
        <p14:creationId xmlns:p14="http://schemas.microsoft.com/office/powerpoint/2010/main" val="34345808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8468DA-33E5-C6BC-5FBF-8BD06650EEAE}"/>
              </a:ext>
            </a:extLst>
          </p:cNvPr>
          <p:cNvSpPr>
            <a:spLocks noGrp="1"/>
          </p:cNvSpPr>
          <p:nvPr>
            <p:ph type="ctrTitle"/>
          </p:nvPr>
        </p:nvSpPr>
        <p:spPr/>
        <p:txBody>
          <a:bodyPr/>
          <a:lstStyle/>
          <a:p>
            <a:r>
              <a:rPr lang="en-GB" dirty="0"/>
              <a:t>Section 3</a:t>
            </a:r>
          </a:p>
        </p:txBody>
      </p:sp>
      <p:sp>
        <p:nvSpPr>
          <p:cNvPr id="5" name="Subtitle 4">
            <a:extLst>
              <a:ext uri="{FF2B5EF4-FFF2-40B4-BE49-F238E27FC236}">
                <a16:creationId xmlns:a16="http://schemas.microsoft.com/office/drawing/2014/main" id="{5C587D03-3501-B089-04A5-70ADF6E3D389}"/>
              </a:ext>
            </a:extLst>
          </p:cNvPr>
          <p:cNvSpPr>
            <a:spLocks noGrp="1"/>
          </p:cNvSpPr>
          <p:nvPr>
            <p:ph type="subTitle" idx="1"/>
          </p:nvPr>
        </p:nvSpPr>
        <p:spPr/>
        <p:txBody>
          <a:bodyPr/>
          <a:lstStyle/>
          <a:p>
            <a:r>
              <a:rPr lang="en-GB" dirty="0"/>
              <a:t>Half-ring mounting block installation</a:t>
            </a:r>
          </a:p>
          <a:p>
            <a:endParaRPr lang="en-GB" dirty="0"/>
          </a:p>
        </p:txBody>
      </p:sp>
      <p:sp>
        <p:nvSpPr>
          <p:cNvPr id="7" name="Date Placeholder 6">
            <a:extLst>
              <a:ext uri="{FF2B5EF4-FFF2-40B4-BE49-F238E27FC236}">
                <a16:creationId xmlns:a16="http://schemas.microsoft.com/office/drawing/2014/main" id="{42F20C2E-DDF1-1219-59E0-6AEC85AD9F74}"/>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6B779EC6-7CE8-8C1E-A00A-5F49B1F1C28C}"/>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B4BEE70C-EAFE-7524-31FF-35F9BA90D892}"/>
              </a:ext>
            </a:extLst>
          </p:cNvPr>
          <p:cNvSpPr>
            <a:spLocks noGrp="1"/>
          </p:cNvSpPr>
          <p:nvPr>
            <p:ph type="sldNum" sz="quarter" idx="12"/>
          </p:nvPr>
        </p:nvSpPr>
        <p:spPr/>
        <p:txBody>
          <a:bodyPr/>
          <a:lstStyle/>
          <a:p>
            <a:fld id="{A3EDF563-759E-4B88-A937-2F5E5F84020E}" type="slidenum">
              <a:rPr lang="en-GB" smtClean="0"/>
              <a:t>23</a:t>
            </a:fld>
            <a:endParaRPr lang="en-GB"/>
          </a:p>
        </p:txBody>
      </p:sp>
    </p:spTree>
    <p:extLst>
      <p:ext uri="{BB962C8B-B14F-4D97-AF65-F5344CB8AC3E}">
        <p14:creationId xmlns:p14="http://schemas.microsoft.com/office/powerpoint/2010/main" val="11470664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62337-DE6C-0BF6-6226-0D043FE0E239}"/>
              </a:ext>
            </a:extLst>
          </p:cNvPr>
          <p:cNvSpPr>
            <a:spLocks noGrp="1"/>
          </p:cNvSpPr>
          <p:nvPr>
            <p:ph type="title"/>
          </p:nvPr>
        </p:nvSpPr>
        <p:spPr/>
        <p:txBody>
          <a:bodyPr/>
          <a:lstStyle/>
          <a:p>
            <a:r>
              <a:rPr lang="en-GB" dirty="0"/>
              <a:t>HR Mounting Block Positioning Jig</a:t>
            </a:r>
          </a:p>
        </p:txBody>
      </p:sp>
      <p:sp>
        <p:nvSpPr>
          <p:cNvPr id="3" name="Content Placeholder 2">
            <a:extLst>
              <a:ext uri="{FF2B5EF4-FFF2-40B4-BE49-F238E27FC236}">
                <a16:creationId xmlns:a16="http://schemas.microsoft.com/office/drawing/2014/main" id="{CAFC0EF0-7475-6BD6-1BB6-8EA64B786260}"/>
              </a:ext>
            </a:extLst>
          </p:cNvPr>
          <p:cNvSpPr>
            <a:spLocks noGrp="1"/>
          </p:cNvSpPr>
          <p:nvPr>
            <p:ph idx="1"/>
          </p:nvPr>
        </p:nvSpPr>
        <p:spPr>
          <a:xfrm>
            <a:off x="838200" y="1421296"/>
            <a:ext cx="10515600" cy="4755667"/>
          </a:xfrm>
        </p:spPr>
        <p:txBody>
          <a:bodyPr>
            <a:normAutofit fontScale="92500" lnSpcReduction="10000"/>
          </a:bodyPr>
          <a:lstStyle/>
          <a:p>
            <a:pPr>
              <a:lnSpc>
                <a:spcPct val="110000"/>
              </a:lnSpc>
            </a:pPr>
            <a:r>
              <a:rPr lang="en-GB" dirty="0"/>
              <a:t>HR Mounting Blocks are located using a positioning tool referenced to the tooling system base</a:t>
            </a:r>
          </a:p>
          <a:p>
            <a:pPr lvl="1">
              <a:lnSpc>
                <a:spcPct val="110000"/>
              </a:lnSpc>
            </a:pPr>
            <a:r>
              <a:rPr lang="en-GB" dirty="0"/>
              <a:t>One tool for each layer</a:t>
            </a:r>
          </a:p>
          <a:p>
            <a:pPr lvl="1">
              <a:lnSpc>
                <a:spcPct val="110000"/>
              </a:lnSpc>
            </a:pPr>
            <a:r>
              <a:rPr lang="en-GB" dirty="0"/>
              <a:t>Locates on the tooling system base with two D8 dowel pins</a:t>
            </a:r>
          </a:p>
          <a:p>
            <a:pPr lvl="1">
              <a:lnSpc>
                <a:spcPct val="110000"/>
              </a:lnSpc>
            </a:pPr>
            <a:endParaRPr lang="en-GB" dirty="0"/>
          </a:p>
          <a:p>
            <a:pPr>
              <a:lnSpc>
                <a:spcPct val="110000"/>
              </a:lnSpc>
            </a:pPr>
            <a:r>
              <a:rPr lang="en-GB" dirty="0"/>
              <a:t>The assembly of the HR Mounting Block Jig is a complex process</a:t>
            </a:r>
          </a:p>
          <a:p>
            <a:pPr lvl="1">
              <a:lnSpc>
                <a:spcPct val="110000"/>
              </a:lnSpc>
            </a:pPr>
            <a:r>
              <a:rPr lang="en-GB" dirty="0"/>
              <a:t>Assemble as manufactured</a:t>
            </a:r>
          </a:p>
          <a:p>
            <a:pPr lvl="1">
              <a:lnSpc>
                <a:spcPct val="110000"/>
              </a:lnSpc>
            </a:pPr>
            <a:r>
              <a:rPr lang="en-GB" dirty="0"/>
              <a:t>Measure </a:t>
            </a:r>
            <a:r>
              <a:rPr lang="en-GB" dirty="0" err="1"/>
              <a:t>perpendicularity</a:t>
            </a:r>
            <a:r>
              <a:rPr lang="en-GB" dirty="0"/>
              <a:t> of front plate and shim joints </a:t>
            </a:r>
          </a:p>
          <a:p>
            <a:pPr lvl="1">
              <a:lnSpc>
                <a:spcPct val="110000"/>
              </a:lnSpc>
            </a:pPr>
            <a:r>
              <a:rPr lang="en-GB" dirty="0"/>
              <a:t>Measure D3.2 HR Mounting Block location holes and adjust front plate to achieve nominal centre height (423.00mm) and rotation</a:t>
            </a:r>
          </a:p>
          <a:p>
            <a:pPr lvl="1">
              <a:lnSpc>
                <a:spcPct val="110000"/>
              </a:lnSpc>
            </a:pPr>
            <a:r>
              <a:rPr lang="en-GB" dirty="0"/>
              <a:t>Need to repeat metrology / shim / adjust several times to optimise everything</a:t>
            </a:r>
          </a:p>
          <a:p>
            <a:pPr lvl="1"/>
            <a:endParaRPr lang="en-GB" dirty="0"/>
          </a:p>
        </p:txBody>
      </p:sp>
      <p:sp>
        <p:nvSpPr>
          <p:cNvPr id="7" name="Date Placeholder 6">
            <a:extLst>
              <a:ext uri="{FF2B5EF4-FFF2-40B4-BE49-F238E27FC236}">
                <a16:creationId xmlns:a16="http://schemas.microsoft.com/office/drawing/2014/main" id="{508F8C4D-CCC7-CC4A-98EE-A2F62846D8E7}"/>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06BA27E1-A8B1-C4BC-00C4-08A3CDBF5B67}"/>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C6983605-04F9-2A6A-76C2-EFEEB520BAC8}"/>
              </a:ext>
            </a:extLst>
          </p:cNvPr>
          <p:cNvSpPr>
            <a:spLocks noGrp="1"/>
          </p:cNvSpPr>
          <p:nvPr>
            <p:ph type="sldNum" sz="quarter" idx="12"/>
          </p:nvPr>
        </p:nvSpPr>
        <p:spPr/>
        <p:txBody>
          <a:bodyPr/>
          <a:lstStyle/>
          <a:p>
            <a:fld id="{A3EDF563-759E-4B88-A937-2F5E5F84020E}" type="slidenum">
              <a:rPr lang="en-GB" smtClean="0"/>
              <a:t>24</a:t>
            </a:fld>
            <a:endParaRPr lang="en-GB"/>
          </a:p>
        </p:txBody>
      </p:sp>
    </p:spTree>
    <p:extLst>
      <p:ext uri="{BB962C8B-B14F-4D97-AF65-F5344CB8AC3E}">
        <p14:creationId xmlns:p14="http://schemas.microsoft.com/office/powerpoint/2010/main" val="34017177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B3EC07B-345D-3A29-E0AB-BFB95CD3F0E8}"/>
              </a:ext>
            </a:extLst>
          </p:cNvPr>
          <p:cNvPicPr>
            <a:picLocks noChangeAspect="1"/>
          </p:cNvPicPr>
          <p:nvPr/>
        </p:nvPicPr>
        <p:blipFill rotWithShape="1">
          <a:blip r:embed="rId2"/>
          <a:srcRect l="16875" t="16614" r="22768" b="13571"/>
          <a:stretch/>
        </p:blipFill>
        <p:spPr>
          <a:xfrm>
            <a:off x="816428" y="151627"/>
            <a:ext cx="9927772" cy="6270945"/>
          </a:xfrm>
          <a:prstGeom prst="rect">
            <a:avLst/>
          </a:prstGeom>
        </p:spPr>
      </p:pic>
      <p:sp>
        <p:nvSpPr>
          <p:cNvPr id="10" name="TextBox 9">
            <a:extLst>
              <a:ext uri="{FF2B5EF4-FFF2-40B4-BE49-F238E27FC236}">
                <a16:creationId xmlns:a16="http://schemas.microsoft.com/office/drawing/2014/main" id="{04DD9D31-1F54-B0AF-C1EC-800A5D536668}"/>
              </a:ext>
            </a:extLst>
          </p:cNvPr>
          <p:cNvSpPr txBox="1"/>
          <p:nvPr/>
        </p:nvSpPr>
        <p:spPr>
          <a:xfrm>
            <a:off x="544286" y="1160428"/>
            <a:ext cx="1377392" cy="369332"/>
          </a:xfrm>
          <a:prstGeom prst="rect">
            <a:avLst/>
          </a:prstGeom>
          <a:noFill/>
        </p:spPr>
        <p:txBody>
          <a:bodyPr wrap="square" rtlCol="0">
            <a:spAutoFit/>
          </a:bodyPr>
          <a:lstStyle/>
          <a:p>
            <a:r>
              <a:rPr lang="en-GB" dirty="0"/>
              <a:t>End Tower 1</a:t>
            </a:r>
          </a:p>
        </p:txBody>
      </p:sp>
      <p:cxnSp>
        <p:nvCxnSpPr>
          <p:cNvPr id="11" name="Straight Arrow Connector 10">
            <a:extLst>
              <a:ext uri="{FF2B5EF4-FFF2-40B4-BE49-F238E27FC236}">
                <a16:creationId xmlns:a16="http://schemas.microsoft.com/office/drawing/2014/main" id="{D30452CB-534F-9AA7-064E-77D17AEF5B23}"/>
              </a:ext>
            </a:extLst>
          </p:cNvPr>
          <p:cNvCxnSpPr>
            <a:cxnSpLocks/>
          </p:cNvCxnSpPr>
          <p:nvPr/>
        </p:nvCxnSpPr>
        <p:spPr>
          <a:xfrm>
            <a:off x="1921678" y="1350561"/>
            <a:ext cx="751114" cy="46735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DC39D7F7-2F3A-D88C-50D6-143E3D9AF1C9}"/>
              </a:ext>
            </a:extLst>
          </p:cNvPr>
          <p:cNvSpPr txBox="1"/>
          <p:nvPr/>
        </p:nvSpPr>
        <p:spPr>
          <a:xfrm>
            <a:off x="9690659" y="250762"/>
            <a:ext cx="1377392" cy="369332"/>
          </a:xfrm>
          <a:prstGeom prst="rect">
            <a:avLst/>
          </a:prstGeom>
          <a:noFill/>
        </p:spPr>
        <p:txBody>
          <a:bodyPr wrap="square" rtlCol="0">
            <a:spAutoFit/>
          </a:bodyPr>
          <a:lstStyle/>
          <a:p>
            <a:r>
              <a:rPr lang="en-GB" dirty="0"/>
              <a:t>End Tower 2</a:t>
            </a:r>
          </a:p>
        </p:txBody>
      </p:sp>
      <p:cxnSp>
        <p:nvCxnSpPr>
          <p:cNvPr id="13" name="Straight Arrow Connector 12">
            <a:extLst>
              <a:ext uri="{FF2B5EF4-FFF2-40B4-BE49-F238E27FC236}">
                <a16:creationId xmlns:a16="http://schemas.microsoft.com/office/drawing/2014/main" id="{B145BD3F-2516-3CFC-A81A-1A50C5E1AB4C}"/>
              </a:ext>
            </a:extLst>
          </p:cNvPr>
          <p:cNvCxnSpPr>
            <a:cxnSpLocks/>
            <a:stCxn id="12" idx="1"/>
          </p:cNvCxnSpPr>
          <p:nvPr/>
        </p:nvCxnSpPr>
        <p:spPr>
          <a:xfrm flipH="1">
            <a:off x="9133114" y="435428"/>
            <a:ext cx="557545" cy="44231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A906ED30-0093-A369-C4B5-23386E673D6B}"/>
              </a:ext>
            </a:extLst>
          </p:cNvPr>
          <p:cNvSpPr txBox="1"/>
          <p:nvPr/>
        </p:nvSpPr>
        <p:spPr>
          <a:xfrm>
            <a:off x="4617919" y="333418"/>
            <a:ext cx="2906485" cy="646331"/>
          </a:xfrm>
          <a:prstGeom prst="rect">
            <a:avLst/>
          </a:prstGeom>
          <a:noFill/>
        </p:spPr>
        <p:txBody>
          <a:bodyPr wrap="square" rtlCol="0">
            <a:spAutoFit/>
          </a:bodyPr>
          <a:lstStyle/>
          <a:p>
            <a:r>
              <a:rPr lang="en-GB" dirty="0"/>
              <a:t>HR Mounting Block Placement Jig</a:t>
            </a:r>
          </a:p>
        </p:txBody>
      </p:sp>
      <p:cxnSp>
        <p:nvCxnSpPr>
          <p:cNvPr id="18" name="Straight Arrow Connector 17">
            <a:extLst>
              <a:ext uri="{FF2B5EF4-FFF2-40B4-BE49-F238E27FC236}">
                <a16:creationId xmlns:a16="http://schemas.microsoft.com/office/drawing/2014/main" id="{A4953EBC-4214-04F1-CDF9-554B1FECD987}"/>
              </a:ext>
            </a:extLst>
          </p:cNvPr>
          <p:cNvCxnSpPr>
            <a:cxnSpLocks/>
          </p:cNvCxnSpPr>
          <p:nvPr/>
        </p:nvCxnSpPr>
        <p:spPr>
          <a:xfrm>
            <a:off x="5889171" y="979749"/>
            <a:ext cx="511629" cy="6966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D4B68225-A962-8DA7-0988-5D0C4F49B22D}"/>
              </a:ext>
            </a:extLst>
          </p:cNvPr>
          <p:cNvSpPr txBox="1"/>
          <p:nvPr/>
        </p:nvSpPr>
        <p:spPr>
          <a:xfrm>
            <a:off x="5780314" y="6067404"/>
            <a:ext cx="6281530" cy="369332"/>
          </a:xfrm>
          <a:prstGeom prst="rect">
            <a:avLst/>
          </a:prstGeom>
          <a:noFill/>
        </p:spPr>
        <p:txBody>
          <a:bodyPr wrap="square" rtlCol="0">
            <a:spAutoFit/>
          </a:bodyPr>
          <a:lstStyle/>
          <a:p>
            <a:r>
              <a:rPr lang="en-GB" dirty="0"/>
              <a:t>General view showing HR Mounting Block Jig positioned on Base </a:t>
            </a:r>
          </a:p>
        </p:txBody>
      </p:sp>
      <p:sp>
        <p:nvSpPr>
          <p:cNvPr id="5" name="Date Placeholder 4">
            <a:extLst>
              <a:ext uri="{FF2B5EF4-FFF2-40B4-BE49-F238E27FC236}">
                <a16:creationId xmlns:a16="http://schemas.microsoft.com/office/drawing/2014/main" id="{C1FD5875-12F8-6288-0887-046635CFA41A}"/>
              </a:ext>
            </a:extLst>
          </p:cNvPr>
          <p:cNvSpPr>
            <a:spLocks noGrp="1"/>
          </p:cNvSpPr>
          <p:nvPr>
            <p:ph type="dt" sz="half" idx="10"/>
          </p:nvPr>
        </p:nvSpPr>
        <p:spPr/>
        <p:txBody>
          <a:bodyPr/>
          <a:lstStyle/>
          <a:p>
            <a:r>
              <a:rPr lang="en-US"/>
              <a:t>19/12/23</a:t>
            </a:r>
            <a:endParaRPr lang="en-GB"/>
          </a:p>
        </p:txBody>
      </p:sp>
      <p:sp>
        <p:nvSpPr>
          <p:cNvPr id="6" name="Footer Placeholder 5">
            <a:extLst>
              <a:ext uri="{FF2B5EF4-FFF2-40B4-BE49-F238E27FC236}">
                <a16:creationId xmlns:a16="http://schemas.microsoft.com/office/drawing/2014/main" id="{6CB3E50F-A098-C675-14CF-F70739EBEAD5}"/>
              </a:ext>
            </a:extLst>
          </p:cNvPr>
          <p:cNvSpPr>
            <a:spLocks noGrp="1"/>
          </p:cNvSpPr>
          <p:nvPr>
            <p:ph type="ftr" sz="quarter" idx="11"/>
          </p:nvPr>
        </p:nvSpPr>
        <p:spPr/>
        <p:txBody>
          <a:bodyPr/>
          <a:lstStyle/>
          <a:p>
            <a:r>
              <a:rPr lang="en-GB"/>
              <a:t>ENDCAP RADIAL CLEARANCES</a:t>
            </a:r>
          </a:p>
        </p:txBody>
      </p:sp>
      <p:sp>
        <p:nvSpPr>
          <p:cNvPr id="8" name="Slide Number Placeholder 7">
            <a:extLst>
              <a:ext uri="{FF2B5EF4-FFF2-40B4-BE49-F238E27FC236}">
                <a16:creationId xmlns:a16="http://schemas.microsoft.com/office/drawing/2014/main" id="{C3C41AF3-13F0-33A3-EFAA-35EDAF6CD1B2}"/>
              </a:ext>
            </a:extLst>
          </p:cNvPr>
          <p:cNvSpPr>
            <a:spLocks noGrp="1"/>
          </p:cNvSpPr>
          <p:nvPr>
            <p:ph type="sldNum" sz="quarter" idx="12"/>
          </p:nvPr>
        </p:nvSpPr>
        <p:spPr/>
        <p:txBody>
          <a:bodyPr/>
          <a:lstStyle/>
          <a:p>
            <a:fld id="{A3EDF563-759E-4B88-A937-2F5E5F84020E}" type="slidenum">
              <a:rPr lang="en-GB" smtClean="0"/>
              <a:t>25</a:t>
            </a:fld>
            <a:endParaRPr lang="en-GB"/>
          </a:p>
        </p:txBody>
      </p:sp>
    </p:spTree>
    <p:extLst>
      <p:ext uri="{BB962C8B-B14F-4D97-AF65-F5344CB8AC3E}">
        <p14:creationId xmlns:p14="http://schemas.microsoft.com/office/powerpoint/2010/main" val="8476354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E9D1FD5-08F4-E3FA-5DB6-B5678D17C18C}"/>
              </a:ext>
            </a:extLst>
          </p:cNvPr>
          <p:cNvPicPr>
            <a:picLocks noGrp="1" noChangeAspect="1"/>
          </p:cNvPicPr>
          <p:nvPr>
            <p:ph idx="1"/>
          </p:nvPr>
        </p:nvPicPr>
        <p:blipFill>
          <a:blip r:embed="rId2"/>
          <a:stretch>
            <a:fillRect/>
          </a:stretch>
        </p:blipFill>
        <p:spPr>
          <a:xfrm>
            <a:off x="358389" y="435428"/>
            <a:ext cx="10963765" cy="5987143"/>
          </a:xfrm>
        </p:spPr>
      </p:pic>
      <p:sp>
        <p:nvSpPr>
          <p:cNvPr id="6" name="TextBox 5">
            <a:extLst>
              <a:ext uri="{FF2B5EF4-FFF2-40B4-BE49-F238E27FC236}">
                <a16:creationId xmlns:a16="http://schemas.microsoft.com/office/drawing/2014/main" id="{6889A753-D13F-93BE-6F6A-2585417DB0F2}"/>
              </a:ext>
            </a:extLst>
          </p:cNvPr>
          <p:cNvSpPr txBox="1"/>
          <p:nvPr/>
        </p:nvSpPr>
        <p:spPr>
          <a:xfrm>
            <a:off x="7698576" y="112262"/>
            <a:ext cx="2906485" cy="646331"/>
          </a:xfrm>
          <a:prstGeom prst="rect">
            <a:avLst/>
          </a:prstGeom>
          <a:noFill/>
        </p:spPr>
        <p:txBody>
          <a:bodyPr wrap="square" rtlCol="0">
            <a:spAutoFit/>
          </a:bodyPr>
          <a:lstStyle/>
          <a:p>
            <a:r>
              <a:rPr lang="en-GB" dirty="0"/>
              <a:t>HR Mounting Block Placement Jig</a:t>
            </a:r>
          </a:p>
        </p:txBody>
      </p:sp>
      <p:cxnSp>
        <p:nvCxnSpPr>
          <p:cNvPr id="7" name="Straight Arrow Connector 6">
            <a:extLst>
              <a:ext uri="{FF2B5EF4-FFF2-40B4-BE49-F238E27FC236}">
                <a16:creationId xmlns:a16="http://schemas.microsoft.com/office/drawing/2014/main" id="{5359D59A-D3BE-2738-C0EF-026FE53D6876}"/>
              </a:ext>
            </a:extLst>
          </p:cNvPr>
          <p:cNvCxnSpPr>
            <a:cxnSpLocks/>
          </p:cNvCxnSpPr>
          <p:nvPr/>
        </p:nvCxnSpPr>
        <p:spPr>
          <a:xfrm flipH="1">
            <a:off x="7326086" y="758593"/>
            <a:ext cx="718457" cy="5041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5B9077E8-E477-DE34-1186-3F7CAFB5D715}"/>
              </a:ext>
            </a:extLst>
          </p:cNvPr>
          <p:cNvSpPr txBox="1"/>
          <p:nvPr/>
        </p:nvSpPr>
        <p:spPr>
          <a:xfrm>
            <a:off x="8491868" y="4991411"/>
            <a:ext cx="2830286" cy="1477328"/>
          </a:xfrm>
          <a:prstGeom prst="rect">
            <a:avLst/>
          </a:prstGeom>
          <a:solidFill>
            <a:schemeClr val="bg1"/>
          </a:solidFill>
        </p:spPr>
        <p:txBody>
          <a:bodyPr wrap="square" rtlCol="0">
            <a:spAutoFit/>
          </a:bodyPr>
          <a:lstStyle/>
          <a:p>
            <a:r>
              <a:rPr lang="en-GB" dirty="0"/>
              <a:t>Add shims at bolted interfaces to achieve nominal centre-line height of 423.00mm and non-</a:t>
            </a:r>
            <a:r>
              <a:rPr lang="en-GB" dirty="0" err="1"/>
              <a:t>perpendicularity</a:t>
            </a:r>
            <a:r>
              <a:rPr lang="en-GB" dirty="0"/>
              <a:t> over face</a:t>
            </a:r>
          </a:p>
        </p:txBody>
      </p:sp>
      <p:cxnSp>
        <p:nvCxnSpPr>
          <p:cNvPr id="10" name="Straight Arrow Connector 9">
            <a:extLst>
              <a:ext uri="{FF2B5EF4-FFF2-40B4-BE49-F238E27FC236}">
                <a16:creationId xmlns:a16="http://schemas.microsoft.com/office/drawing/2014/main" id="{B9FE5E3E-E7AC-D6D4-648A-9DBF775FA8B6}"/>
              </a:ext>
            </a:extLst>
          </p:cNvPr>
          <p:cNvCxnSpPr>
            <a:cxnSpLocks/>
          </p:cNvCxnSpPr>
          <p:nvPr/>
        </p:nvCxnSpPr>
        <p:spPr>
          <a:xfrm flipH="1" flipV="1">
            <a:off x="6466114" y="3537857"/>
            <a:ext cx="1961451" cy="23307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C19424D7-AD48-BE45-3195-C8E36EDA3EBE}"/>
              </a:ext>
            </a:extLst>
          </p:cNvPr>
          <p:cNvCxnSpPr>
            <a:cxnSpLocks/>
          </p:cNvCxnSpPr>
          <p:nvPr/>
        </p:nvCxnSpPr>
        <p:spPr>
          <a:xfrm flipV="1">
            <a:off x="5877916" y="758593"/>
            <a:ext cx="980084" cy="4473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DC53A1F-936F-A9C9-A336-90EE47152B66}"/>
              </a:ext>
            </a:extLst>
          </p:cNvPr>
          <p:cNvSpPr txBox="1"/>
          <p:nvPr/>
        </p:nvSpPr>
        <p:spPr>
          <a:xfrm>
            <a:off x="3957960" y="541752"/>
            <a:ext cx="2024742" cy="1200329"/>
          </a:xfrm>
          <a:prstGeom prst="rect">
            <a:avLst/>
          </a:prstGeom>
          <a:noFill/>
        </p:spPr>
        <p:txBody>
          <a:bodyPr wrap="square" rtlCol="0">
            <a:spAutoFit/>
          </a:bodyPr>
          <a:lstStyle/>
          <a:p>
            <a:r>
              <a:rPr lang="en-GB" dirty="0"/>
              <a:t>Measure in-plane rotation of front-plate using D3.2 holes in fingers</a:t>
            </a:r>
          </a:p>
        </p:txBody>
      </p:sp>
      <p:sp>
        <p:nvSpPr>
          <p:cNvPr id="8" name="Date Placeholder 7">
            <a:extLst>
              <a:ext uri="{FF2B5EF4-FFF2-40B4-BE49-F238E27FC236}">
                <a16:creationId xmlns:a16="http://schemas.microsoft.com/office/drawing/2014/main" id="{8421F679-CDB1-3332-1EC2-FEF28E685B83}"/>
              </a:ext>
            </a:extLst>
          </p:cNvPr>
          <p:cNvSpPr>
            <a:spLocks noGrp="1"/>
          </p:cNvSpPr>
          <p:nvPr>
            <p:ph type="dt" sz="half" idx="10"/>
          </p:nvPr>
        </p:nvSpPr>
        <p:spPr/>
        <p:txBody>
          <a:bodyPr/>
          <a:lstStyle/>
          <a:p>
            <a:r>
              <a:rPr lang="en-US"/>
              <a:t>19/12/23</a:t>
            </a:r>
            <a:endParaRPr lang="en-GB"/>
          </a:p>
        </p:txBody>
      </p:sp>
      <p:sp>
        <p:nvSpPr>
          <p:cNvPr id="11" name="Footer Placeholder 10">
            <a:extLst>
              <a:ext uri="{FF2B5EF4-FFF2-40B4-BE49-F238E27FC236}">
                <a16:creationId xmlns:a16="http://schemas.microsoft.com/office/drawing/2014/main" id="{C698418D-B9DA-1842-E633-92A542877FC4}"/>
              </a:ext>
            </a:extLst>
          </p:cNvPr>
          <p:cNvSpPr>
            <a:spLocks noGrp="1"/>
          </p:cNvSpPr>
          <p:nvPr>
            <p:ph type="ftr" sz="quarter" idx="11"/>
          </p:nvPr>
        </p:nvSpPr>
        <p:spPr/>
        <p:txBody>
          <a:bodyPr/>
          <a:lstStyle/>
          <a:p>
            <a:r>
              <a:rPr lang="en-GB"/>
              <a:t>ENDCAP RADIAL CLEARANCES</a:t>
            </a:r>
          </a:p>
        </p:txBody>
      </p:sp>
      <p:sp>
        <p:nvSpPr>
          <p:cNvPr id="14" name="Slide Number Placeholder 13">
            <a:extLst>
              <a:ext uri="{FF2B5EF4-FFF2-40B4-BE49-F238E27FC236}">
                <a16:creationId xmlns:a16="http://schemas.microsoft.com/office/drawing/2014/main" id="{0227273B-064D-DD73-53BC-C084D5D65025}"/>
              </a:ext>
            </a:extLst>
          </p:cNvPr>
          <p:cNvSpPr>
            <a:spLocks noGrp="1"/>
          </p:cNvSpPr>
          <p:nvPr>
            <p:ph type="sldNum" sz="quarter" idx="12"/>
          </p:nvPr>
        </p:nvSpPr>
        <p:spPr/>
        <p:txBody>
          <a:bodyPr/>
          <a:lstStyle/>
          <a:p>
            <a:fld id="{A3EDF563-759E-4B88-A937-2F5E5F84020E}" type="slidenum">
              <a:rPr lang="en-GB" smtClean="0"/>
              <a:t>26</a:t>
            </a:fld>
            <a:endParaRPr lang="en-GB"/>
          </a:p>
        </p:txBody>
      </p:sp>
    </p:spTree>
    <p:extLst>
      <p:ext uri="{BB962C8B-B14F-4D97-AF65-F5344CB8AC3E}">
        <p14:creationId xmlns:p14="http://schemas.microsoft.com/office/powerpoint/2010/main" val="5281371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D6AB74DB-04EE-F079-68F1-8496105DEC2F}"/>
              </a:ext>
            </a:extLst>
          </p:cNvPr>
          <p:cNvPicPr>
            <a:picLocks noGrp="1" noChangeAspect="1"/>
          </p:cNvPicPr>
          <p:nvPr>
            <p:ph idx="1"/>
          </p:nvPr>
        </p:nvPicPr>
        <p:blipFill rotWithShape="1">
          <a:blip r:embed="rId2"/>
          <a:srcRect l="21642" r="18257"/>
          <a:stretch/>
        </p:blipFill>
        <p:spPr>
          <a:xfrm>
            <a:off x="2416144" y="153400"/>
            <a:ext cx="7163285" cy="6508657"/>
          </a:xfrm>
        </p:spPr>
      </p:pic>
      <p:sp>
        <p:nvSpPr>
          <p:cNvPr id="6" name="TextBox 5">
            <a:extLst>
              <a:ext uri="{FF2B5EF4-FFF2-40B4-BE49-F238E27FC236}">
                <a16:creationId xmlns:a16="http://schemas.microsoft.com/office/drawing/2014/main" id="{68E49C87-77B9-669D-7D1A-E5EF22918CAD}"/>
              </a:ext>
            </a:extLst>
          </p:cNvPr>
          <p:cNvSpPr txBox="1"/>
          <p:nvPr/>
        </p:nvSpPr>
        <p:spPr>
          <a:xfrm>
            <a:off x="8817429" y="457200"/>
            <a:ext cx="2993571" cy="2862322"/>
          </a:xfrm>
          <a:prstGeom prst="rect">
            <a:avLst/>
          </a:prstGeom>
          <a:noFill/>
        </p:spPr>
        <p:txBody>
          <a:bodyPr wrap="square" rtlCol="0">
            <a:spAutoFit/>
          </a:bodyPr>
          <a:lstStyle/>
          <a:p>
            <a:r>
              <a:rPr lang="en-GB" dirty="0"/>
              <a:t>Check PCD of D3.2 holes</a:t>
            </a:r>
          </a:p>
          <a:p>
            <a:endParaRPr lang="en-GB" dirty="0"/>
          </a:p>
          <a:p>
            <a:r>
              <a:rPr lang="en-GB" dirty="0"/>
              <a:t>Check PCD centre relative to D10 hole on nominal axis.</a:t>
            </a:r>
          </a:p>
          <a:p>
            <a:endParaRPr lang="en-GB" dirty="0"/>
          </a:p>
          <a:p>
            <a:r>
              <a:rPr lang="en-GB" dirty="0"/>
              <a:t>Set D10 hole height to 423.00</a:t>
            </a:r>
          </a:p>
          <a:p>
            <a:endParaRPr lang="en-GB" dirty="0"/>
          </a:p>
          <a:p>
            <a:r>
              <a:rPr lang="en-GB" dirty="0"/>
              <a:t>Check lateral positions of D3.2 holes to control in-plane rotation </a:t>
            </a:r>
          </a:p>
        </p:txBody>
      </p:sp>
      <p:sp>
        <p:nvSpPr>
          <p:cNvPr id="7" name="Date Placeholder 6">
            <a:extLst>
              <a:ext uri="{FF2B5EF4-FFF2-40B4-BE49-F238E27FC236}">
                <a16:creationId xmlns:a16="http://schemas.microsoft.com/office/drawing/2014/main" id="{3A292ABC-6C5E-BCF0-3E63-119AF3CAEAD9}"/>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77660FC4-5294-8F2E-FBF6-D09332228F0F}"/>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1EC4FCED-AB9F-0A10-1094-1CF40D5E1B10}"/>
              </a:ext>
            </a:extLst>
          </p:cNvPr>
          <p:cNvSpPr>
            <a:spLocks noGrp="1"/>
          </p:cNvSpPr>
          <p:nvPr>
            <p:ph type="sldNum" sz="quarter" idx="12"/>
          </p:nvPr>
        </p:nvSpPr>
        <p:spPr/>
        <p:txBody>
          <a:bodyPr/>
          <a:lstStyle/>
          <a:p>
            <a:fld id="{A3EDF563-759E-4B88-A937-2F5E5F84020E}" type="slidenum">
              <a:rPr lang="en-GB" smtClean="0"/>
              <a:t>27</a:t>
            </a:fld>
            <a:endParaRPr lang="en-GB"/>
          </a:p>
        </p:txBody>
      </p:sp>
    </p:spTree>
    <p:extLst>
      <p:ext uri="{BB962C8B-B14F-4D97-AF65-F5344CB8AC3E}">
        <p14:creationId xmlns:p14="http://schemas.microsoft.com/office/powerpoint/2010/main" val="31326591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3CBF09-EFA6-BA14-561E-73AFBC9B0E9D}"/>
              </a:ext>
            </a:extLst>
          </p:cNvPr>
          <p:cNvSpPr>
            <a:spLocks noGrp="1"/>
          </p:cNvSpPr>
          <p:nvPr>
            <p:ph type="title"/>
          </p:nvPr>
        </p:nvSpPr>
        <p:spPr>
          <a:xfrm>
            <a:off x="838200" y="365125"/>
            <a:ext cx="10515600" cy="906463"/>
          </a:xfrm>
        </p:spPr>
        <p:txBody>
          <a:bodyPr/>
          <a:lstStyle/>
          <a:p>
            <a:r>
              <a:rPr lang="en-GB" dirty="0"/>
              <a:t>Transverse Positioning</a:t>
            </a:r>
          </a:p>
        </p:txBody>
      </p:sp>
      <p:pic>
        <p:nvPicPr>
          <p:cNvPr id="5" name="Content Placeholder 4">
            <a:extLst>
              <a:ext uri="{FF2B5EF4-FFF2-40B4-BE49-F238E27FC236}">
                <a16:creationId xmlns:a16="http://schemas.microsoft.com/office/drawing/2014/main" id="{D9348DB8-3C7E-782C-CD40-DD89E6354BD0}"/>
              </a:ext>
            </a:extLst>
          </p:cNvPr>
          <p:cNvPicPr>
            <a:picLocks noGrp="1" noChangeAspect="1"/>
          </p:cNvPicPr>
          <p:nvPr>
            <p:ph sz="half" idx="1"/>
          </p:nvPr>
        </p:nvPicPr>
        <p:blipFill rotWithShape="1">
          <a:blip r:embed="rId2"/>
          <a:srcRect l="2587" t="24850" r="2911" b="23559"/>
          <a:stretch/>
        </p:blipFill>
        <p:spPr>
          <a:xfrm>
            <a:off x="241670" y="3335339"/>
            <a:ext cx="11708659" cy="3486150"/>
          </a:xfrm>
        </p:spPr>
      </p:pic>
      <p:sp>
        <p:nvSpPr>
          <p:cNvPr id="6" name="Content Placeholder 5">
            <a:extLst>
              <a:ext uri="{FF2B5EF4-FFF2-40B4-BE49-F238E27FC236}">
                <a16:creationId xmlns:a16="http://schemas.microsoft.com/office/drawing/2014/main" id="{9D6E65E0-DEE7-847D-28D0-0DA8B5D7755C}"/>
              </a:ext>
            </a:extLst>
          </p:cNvPr>
          <p:cNvSpPr>
            <a:spLocks noGrp="1"/>
          </p:cNvSpPr>
          <p:nvPr>
            <p:ph sz="half" idx="2"/>
          </p:nvPr>
        </p:nvSpPr>
        <p:spPr>
          <a:xfrm>
            <a:off x="738808" y="1337587"/>
            <a:ext cx="11112130" cy="1920875"/>
          </a:xfrm>
        </p:spPr>
        <p:txBody>
          <a:bodyPr>
            <a:normAutofit fontScale="92500"/>
          </a:bodyPr>
          <a:lstStyle/>
          <a:p>
            <a:r>
              <a:rPr lang="en-GB" dirty="0"/>
              <a:t>The position of the HR Mounting Block Placement jig for each HR is defined by two 8mm dowels at each HR location.</a:t>
            </a:r>
          </a:p>
          <a:p>
            <a:r>
              <a:rPr lang="en-GB" dirty="0"/>
              <a:t>Any variation in the transverse position of the 8mm dowel-holes relative to the D12 Tooling Axis will cause a transverse shift of a HR when mounted in the HS.</a:t>
            </a:r>
          </a:p>
        </p:txBody>
      </p:sp>
      <p:sp>
        <p:nvSpPr>
          <p:cNvPr id="3" name="Oval 2">
            <a:extLst>
              <a:ext uri="{FF2B5EF4-FFF2-40B4-BE49-F238E27FC236}">
                <a16:creationId xmlns:a16="http://schemas.microsoft.com/office/drawing/2014/main" id="{0A7C6126-204C-EFD1-78E4-0EA7E15BC174}"/>
              </a:ext>
            </a:extLst>
          </p:cNvPr>
          <p:cNvSpPr/>
          <p:nvPr/>
        </p:nvSpPr>
        <p:spPr>
          <a:xfrm>
            <a:off x="957943" y="4383818"/>
            <a:ext cx="239486" cy="239486"/>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Oval 3">
            <a:extLst>
              <a:ext uri="{FF2B5EF4-FFF2-40B4-BE49-F238E27FC236}">
                <a16:creationId xmlns:a16="http://schemas.microsoft.com/office/drawing/2014/main" id="{5BB61283-4BCD-4009-C632-9737D624BC71}"/>
              </a:ext>
            </a:extLst>
          </p:cNvPr>
          <p:cNvSpPr/>
          <p:nvPr/>
        </p:nvSpPr>
        <p:spPr>
          <a:xfrm>
            <a:off x="11046014" y="4383818"/>
            <a:ext cx="239486" cy="239486"/>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Connector 6">
            <a:extLst>
              <a:ext uri="{FF2B5EF4-FFF2-40B4-BE49-F238E27FC236}">
                <a16:creationId xmlns:a16="http://schemas.microsoft.com/office/drawing/2014/main" id="{FA090501-9789-8E65-E944-486BF89BBF37}"/>
              </a:ext>
            </a:extLst>
          </p:cNvPr>
          <p:cNvCxnSpPr>
            <a:cxnSpLocks/>
            <a:stCxn id="3" idx="6"/>
            <a:endCxn id="4" idx="2"/>
          </p:cNvCxnSpPr>
          <p:nvPr/>
        </p:nvCxnSpPr>
        <p:spPr>
          <a:xfrm>
            <a:off x="1197429" y="4503561"/>
            <a:ext cx="9848585" cy="0"/>
          </a:xfrm>
          <a:prstGeom prst="line">
            <a:avLst/>
          </a:prstGeom>
          <a:ln w="28575">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13" name="Date Placeholder 12">
            <a:extLst>
              <a:ext uri="{FF2B5EF4-FFF2-40B4-BE49-F238E27FC236}">
                <a16:creationId xmlns:a16="http://schemas.microsoft.com/office/drawing/2014/main" id="{0CDFC3A3-5EB9-0AEA-5D81-9ECF8697D0BC}"/>
              </a:ext>
            </a:extLst>
          </p:cNvPr>
          <p:cNvSpPr>
            <a:spLocks noGrp="1"/>
          </p:cNvSpPr>
          <p:nvPr>
            <p:ph type="dt" sz="half" idx="10"/>
          </p:nvPr>
        </p:nvSpPr>
        <p:spPr/>
        <p:txBody>
          <a:bodyPr/>
          <a:lstStyle/>
          <a:p>
            <a:r>
              <a:rPr lang="en-US"/>
              <a:t>19/12/23</a:t>
            </a:r>
            <a:endParaRPr lang="en-GB"/>
          </a:p>
        </p:txBody>
      </p:sp>
      <p:sp>
        <p:nvSpPr>
          <p:cNvPr id="14" name="Footer Placeholder 13">
            <a:extLst>
              <a:ext uri="{FF2B5EF4-FFF2-40B4-BE49-F238E27FC236}">
                <a16:creationId xmlns:a16="http://schemas.microsoft.com/office/drawing/2014/main" id="{271FC40F-881E-10D5-BE2E-4C2DB917B249}"/>
              </a:ext>
            </a:extLst>
          </p:cNvPr>
          <p:cNvSpPr>
            <a:spLocks noGrp="1"/>
          </p:cNvSpPr>
          <p:nvPr>
            <p:ph type="ftr" sz="quarter" idx="11"/>
          </p:nvPr>
        </p:nvSpPr>
        <p:spPr/>
        <p:txBody>
          <a:bodyPr/>
          <a:lstStyle/>
          <a:p>
            <a:r>
              <a:rPr lang="en-GB"/>
              <a:t>ENDCAP RADIAL CLEARANCES</a:t>
            </a:r>
          </a:p>
        </p:txBody>
      </p:sp>
      <p:sp>
        <p:nvSpPr>
          <p:cNvPr id="15" name="Slide Number Placeholder 14">
            <a:extLst>
              <a:ext uri="{FF2B5EF4-FFF2-40B4-BE49-F238E27FC236}">
                <a16:creationId xmlns:a16="http://schemas.microsoft.com/office/drawing/2014/main" id="{77D4AC3E-F0C5-E2C4-BDC4-9DC79E17DD7C}"/>
              </a:ext>
            </a:extLst>
          </p:cNvPr>
          <p:cNvSpPr>
            <a:spLocks noGrp="1"/>
          </p:cNvSpPr>
          <p:nvPr>
            <p:ph type="sldNum" sz="quarter" idx="12"/>
          </p:nvPr>
        </p:nvSpPr>
        <p:spPr/>
        <p:txBody>
          <a:bodyPr/>
          <a:lstStyle/>
          <a:p>
            <a:fld id="{A3EDF563-759E-4B88-A937-2F5E5F84020E}" type="slidenum">
              <a:rPr lang="en-GB" smtClean="0"/>
              <a:t>28</a:t>
            </a:fld>
            <a:endParaRPr lang="en-GB"/>
          </a:p>
        </p:txBody>
      </p:sp>
    </p:spTree>
    <p:extLst>
      <p:ext uri="{BB962C8B-B14F-4D97-AF65-F5344CB8AC3E}">
        <p14:creationId xmlns:p14="http://schemas.microsoft.com/office/powerpoint/2010/main" val="22887318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69E796-E8DD-662A-7B37-976748978232}"/>
              </a:ext>
            </a:extLst>
          </p:cNvPr>
          <p:cNvSpPr>
            <a:spLocks noGrp="1"/>
          </p:cNvSpPr>
          <p:nvPr>
            <p:ph type="title"/>
          </p:nvPr>
        </p:nvSpPr>
        <p:spPr>
          <a:xfrm>
            <a:off x="838200" y="365125"/>
            <a:ext cx="10515600" cy="854075"/>
          </a:xfrm>
        </p:spPr>
        <p:txBody>
          <a:bodyPr/>
          <a:lstStyle/>
          <a:p>
            <a:r>
              <a:rPr lang="en-GB" dirty="0"/>
              <a:t>Transverse Positioning (Dimensional Detail)</a:t>
            </a:r>
          </a:p>
        </p:txBody>
      </p:sp>
      <p:pic>
        <p:nvPicPr>
          <p:cNvPr id="12" name="Picture 11">
            <a:extLst>
              <a:ext uri="{FF2B5EF4-FFF2-40B4-BE49-F238E27FC236}">
                <a16:creationId xmlns:a16="http://schemas.microsoft.com/office/drawing/2014/main" id="{F5396094-3A1A-1CB4-2E38-1EF3E78CA4B1}"/>
              </a:ext>
            </a:extLst>
          </p:cNvPr>
          <p:cNvPicPr>
            <a:picLocks noChangeAspect="1"/>
          </p:cNvPicPr>
          <p:nvPr/>
        </p:nvPicPr>
        <p:blipFill rotWithShape="1">
          <a:blip r:embed="rId2"/>
          <a:srcRect l="3839" t="5472" b="10218"/>
          <a:stretch/>
        </p:blipFill>
        <p:spPr>
          <a:xfrm>
            <a:off x="234043" y="1143000"/>
            <a:ext cx="11723914" cy="5606144"/>
          </a:xfrm>
          <a:prstGeom prst="rect">
            <a:avLst/>
          </a:prstGeom>
        </p:spPr>
      </p:pic>
      <p:sp>
        <p:nvSpPr>
          <p:cNvPr id="6" name="Date Placeholder 5">
            <a:extLst>
              <a:ext uri="{FF2B5EF4-FFF2-40B4-BE49-F238E27FC236}">
                <a16:creationId xmlns:a16="http://schemas.microsoft.com/office/drawing/2014/main" id="{099D481D-0875-93C0-C451-E49F78868C11}"/>
              </a:ext>
            </a:extLst>
          </p:cNvPr>
          <p:cNvSpPr>
            <a:spLocks noGrp="1"/>
          </p:cNvSpPr>
          <p:nvPr>
            <p:ph type="dt" sz="half" idx="10"/>
          </p:nvPr>
        </p:nvSpPr>
        <p:spPr/>
        <p:txBody>
          <a:bodyPr/>
          <a:lstStyle/>
          <a:p>
            <a:r>
              <a:rPr lang="en-US"/>
              <a:t>19/12/23</a:t>
            </a:r>
            <a:endParaRPr lang="en-GB"/>
          </a:p>
        </p:txBody>
      </p:sp>
      <p:sp>
        <p:nvSpPr>
          <p:cNvPr id="7" name="Footer Placeholder 6">
            <a:extLst>
              <a:ext uri="{FF2B5EF4-FFF2-40B4-BE49-F238E27FC236}">
                <a16:creationId xmlns:a16="http://schemas.microsoft.com/office/drawing/2014/main" id="{4369E933-C3E4-6D39-2944-C851E2BE6451}"/>
              </a:ext>
            </a:extLst>
          </p:cNvPr>
          <p:cNvSpPr>
            <a:spLocks noGrp="1"/>
          </p:cNvSpPr>
          <p:nvPr>
            <p:ph type="ftr" sz="quarter" idx="11"/>
          </p:nvPr>
        </p:nvSpPr>
        <p:spPr/>
        <p:txBody>
          <a:bodyPr/>
          <a:lstStyle/>
          <a:p>
            <a:r>
              <a:rPr lang="en-GB"/>
              <a:t>ENDCAP RADIAL CLEARANCES</a:t>
            </a:r>
          </a:p>
        </p:txBody>
      </p:sp>
      <p:sp>
        <p:nvSpPr>
          <p:cNvPr id="8" name="Slide Number Placeholder 7">
            <a:extLst>
              <a:ext uri="{FF2B5EF4-FFF2-40B4-BE49-F238E27FC236}">
                <a16:creationId xmlns:a16="http://schemas.microsoft.com/office/drawing/2014/main" id="{F3D23CE3-79B5-DC73-81BB-8F5106CD9CA5}"/>
              </a:ext>
            </a:extLst>
          </p:cNvPr>
          <p:cNvSpPr>
            <a:spLocks noGrp="1"/>
          </p:cNvSpPr>
          <p:nvPr>
            <p:ph type="sldNum" sz="quarter" idx="12"/>
          </p:nvPr>
        </p:nvSpPr>
        <p:spPr/>
        <p:txBody>
          <a:bodyPr/>
          <a:lstStyle/>
          <a:p>
            <a:fld id="{A3EDF563-759E-4B88-A937-2F5E5F84020E}" type="slidenum">
              <a:rPr lang="en-GB" smtClean="0"/>
              <a:t>29</a:t>
            </a:fld>
            <a:endParaRPr lang="en-GB"/>
          </a:p>
        </p:txBody>
      </p:sp>
    </p:spTree>
    <p:extLst>
      <p:ext uri="{BB962C8B-B14F-4D97-AF65-F5344CB8AC3E}">
        <p14:creationId xmlns:p14="http://schemas.microsoft.com/office/powerpoint/2010/main" val="2908550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6EA6DD-EC6B-4DCB-13C0-23BE5E111918}"/>
              </a:ext>
            </a:extLst>
          </p:cNvPr>
          <p:cNvSpPr>
            <a:spLocks noGrp="1"/>
          </p:cNvSpPr>
          <p:nvPr>
            <p:ph type="title"/>
          </p:nvPr>
        </p:nvSpPr>
        <p:spPr>
          <a:xfrm>
            <a:off x="838200" y="136525"/>
            <a:ext cx="10515600" cy="812709"/>
          </a:xfrm>
        </p:spPr>
        <p:txBody>
          <a:bodyPr/>
          <a:lstStyle/>
          <a:p>
            <a:r>
              <a:rPr lang="en-GB" dirty="0"/>
              <a:t>Historic Envelope ‘drawing’ - 2019</a:t>
            </a:r>
          </a:p>
        </p:txBody>
      </p:sp>
      <p:pic>
        <p:nvPicPr>
          <p:cNvPr id="4" name="Content Placeholder 3" descr="A picture containing chart&#10;&#10;Description automatically generated">
            <a:extLst>
              <a:ext uri="{FF2B5EF4-FFF2-40B4-BE49-F238E27FC236}">
                <a16:creationId xmlns:a16="http://schemas.microsoft.com/office/drawing/2014/main" id="{30001ACD-F064-61FD-6A37-BD38DFE015D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26698" y="902833"/>
            <a:ext cx="7543809" cy="5636079"/>
          </a:xfrm>
          <a:prstGeom prst="rect">
            <a:avLst/>
          </a:prstGeom>
        </p:spPr>
      </p:pic>
      <p:sp>
        <p:nvSpPr>
          <p:cNvPr id="7" name="Date Placeholder 6">
            <a:extLst>
              <a:ext uri="{FF2B5EF4-FFF2-40B4-BE49-F238E27FC236}">
                <a16:creationId xmlns:a16="http://schemas.microsoft.com/office/drawing/2014/main" id="{59D41DD8-0E18-A681-08FD-9151F27D4181}"/>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E7BB85F7-CAF8-F536-8B1C-E486749AEE5D}"/>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2F85B305-D574-6467-78EA-C72215003D09}"/>
              </a:ext>
            </a:extLst>
          </p:cNvPr>
          <p:cNvSpPr>
            <a:spLocks noGrp="1"/>
          </p:cNvSpPr>
          <p:nvPr>
            <p:ph type="sldNum" sz="quarter" idx="12"/>
          </p:nvPr>
        </p:nvSpPr>
        <p:spPr/>
        <p:txBody>
          <a:bodyPr/>
          <a:lstStyle/>
          <a:p>
            <a:fld id="{A3EDF563-759E-4B88-A937-2F5E5F84020E}" type="slidenum">
              <a:rPr lang="en-GB" smtClean="0"/>
              <a:t>3</a:t>
            </a:fld>
            <a:endParaRPr lang="en-GB"/>
          </a:p>
        </p:txBody>
      </p:sp>
    </p:spTree>
    <p:extLst>
      <p:ext uri="{BB962C8B-B14F-4D97-AF65-F5344CB8AC3E}">
        <p14:creationId xmlns:p14="http://schemas.microsoft.com/office/powerpoint/2010/main" val="41303688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A21EC-3695-B656-AB1D-665F285CE25E}"/>
              </a:ext>
            </a:extLst>
          </p:cNvPr>
          <p:cNvSpPr>
            <a:spLocks noGrp="1"/>
          </p:cNvSpPr>
          <p:nvPr>
            <p:ph type="title"/>
          </p:nvPr>
        </p:nvSpPr>
        <p:spPr>
          <a:xfrm>
            <a:off x="838200" y="365125"/>
            <a:ext cx="10515600" cy="917765"/>
          </a:xfrm>
        </p:spPr>
        <p:txBody>
          <a:bodyPr/>
          <a:lstStyle/>
          <a:p>
            <a:r>
              <a:rPr lang="en-GB" dirty="0"/>
              <a:t>Transverse Positioning Error</a:t>
            </a:r>
          </a:p>
        </p:txBody>
      </p:sp>
      <p:sp>
        <p:nvSpPr>
          <p:cNvPr id="5" name="Content Placeholder 4">
            <a:extLst>
              <a:ext uri="{FF2B5EF4-FFF2-40B4-BE49-F238E27FC236}">
                <a16:creationId xmlns:a16="http://schemas.microsoft.com/office/drawing/2014/main" id="{513798A0-B821-5708-8CD4-C5C8DAF27B68}"/>
              </a:ext>
            </a:extLst>
          </p:cNvPr>
          <p:cNvSpPr>
            <a:spLocks noGrp="1"/>
          </p:cNvSpPr>
          <p:nvPr>
            <p:ph idx="1"/>
          </p:nvPr>
        </p:nvSpPr>
        <p:spPr>
          <a:xfrm>
            <a:off x="838200" y="1282890"/>
            <a:ext cx="10515600" cy="4894073"/>
          </a:xfrm>
        </p:spPr>
        <p:txBody>
          <a:bodyPr>
            <a:normAutofit fontScale="92500" lnSpcReduction="20000"/>
          </a:bodyPr>
          <a:lstStyle/>
          <a:p>
            <a:r>
              <a:rPr lang="en-GB" dirty="0"/>
              <a:t>I believe measurements of the bases do exist but I do not have (on 19</a:t>
            </a:r>
            <a:r>
              <a:rPr lang="en-GB" baseline="30000" dirty="0"/>
              <a:t>th</a:t>
            </a:r>
            <a:r>
              <a:rPr lang="en-GB" dirty="0"/>
              <a:t> December) access to the data – something to check in the new year.</a:t>
            </a:r>
          </a:p>
          <a:p>
            <a:pPr lvl="1"/>
            <a:r>
              <a:rPr lang="en-GB" dirty="0"/>
              <a:t>Taking analysis of End Tower at face value we should assume a general positional tolerance of +/- 0.02mm over a 1m scale. </a:t>
            </a:r>
          </a:p>
          <a:p>
            <a:endParaRPr lang="en-GB" dirty="0"/>
          </a:p>
          <a:p>
            <a:r>
              <a:rPr lang="en-GB" dirty="0"/>
              <a:t>The base is made in two parts for manufacturing reasons</a:t>
            </a:r>
          </a:p>
          <a:p>
            <a:pPr lvl="1"/>
            <a:r>
              <a:rPr lang="en-GB" dirty="0"/>
              <a:t>I suggest we assume that within each base (1m in length) the hole patterns are correct to +/-0.02mm AND</a:t>
            </a:r>
          </a:p>
          <a:p>
            <a:pPr lvl="1"/>
            <a:r>
              <a:rPr lang="en-GB" dirty="0"/>
              <a:t>Between the two base sections there is a potential (transverse) mis-alignment of the two parts relative to each other of +/- 0.02mm</a:t>
            </a:r>
          </a:p>
          <a:p>
            <a:endParaRPr lang="en-GB" dirty="0"/>
          </a:p>
          <a:p>
            <a:r>
              <a:rPr lang="en-GB" dirty="0"/>
              <a:t>Therefore, overall, relative to the D12 Tooling Axis that define the positions of the end towers I estimate the hole pattern to be good to +/- 0.04mm over the full length.</a:t>
            </a:r>
          </a:p>
        </p:txBody>
      </p:sp>
      <p:sp>
        <p:nvSpPr>
          <p:cNvPr id="7" name="Date Placeholder 6">
            <a:extLst>
              <a:ext uri="{FF2B5EF4-FFF2-40B4-BE49-F238E27FC236}">
                <a16:creationId xmlns:a16="http://schemas.microsoft.com/office/drawing/2014/main" id="{1DD0AAF0-DCC5-B1F3-48F6-6381A6B9E6FD}"/>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820CCDC7-8215-45F3-9005-7511D1B315D9}"/>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BC3E8397-B783-72CE-2240-A6209F9E1131}"/>
              </a:ext>
            </a:extLst>
          </p:cNvPr>
          <p:cNvSpPr>
            <a:spLocks noGrp="1"/>
          </p:cNvSpPr>
          <p:nvPr>
            <p:ph type="sldNum" sz="quarter" idx="12"/>
          </p:nvPr>
        </p:nvSpPr>
        <p:spPr/>
        <p:txBody>
          <a:bodyPr/>
          <a:lstStyle/>
          <a:p>
            <a:fld id="{A3EDF563-759E-4B88-A937-2F5E5F84020E}" type="slidenum">
              <a:rPr lang="en-GB" smtClean="0"/>
              <a:t>30</a:t>
            </a:fld>
            <a:endParaRPr lang="en-GB"/>
          </a:p>
        </p:txBody>
      </p:sp>
    </p:spTree>
    <p:extLst>
      <p:ext uri="{BB962C8B-B14F-4D97-AF65-F5344CB8AC3E}">
        <p14:creationId xmlns:p14="http://schemas.microsoft.com/office/powerpoint/2010/main" val="37523437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56D5CF2-5573-A200-D17C-8360AB973F7C}"/>
              </a:ext>
            </a:extLst>
          </p:cNvPr>
          <p:cNvSpPr>
            <a:spLocks noGrp="1"/>
          </p:cNvSpPr>
          <p:nvPr>
            <p:ph type="ctrTitle"/>
          </p:nvPr>
        </p:nvSpPr>
        <p:spPr/>
        <p:txBody>
          <a:bodyPr/>
          <a:lstStyle/>
          <a:p>
            <a:r>
              <a:rPr lang="en-GB" dirty="0"/>
              <a:t>Section 4</a:t>
            </a:r>
          </a:p>
        </p:txBody>
      </p:sp>
      <p:sp>
        <p:nvSpPr>
          <p:cNvPr id="5" name="Subtitle 4">
            <a:extLst>
              <a:ext uri="{FF2B5EF4-FFF2-40B4-BE49-F238E27FC236}">
                <a16:creationId xmlns:a16="http://schemas.microsoft.com/office/drawing/2014/main" id="{177D2007-DC55-EBF3-B0D7-2520D5315A25}"/>
              </a:ext>
            </a:extLst>
          </p:cNvPr>
          <p:cNvSpPr>
            <a:spLocks noGrp="1"/>
          </p:cNvSpPr>
          <p:nvPr>
            <p:ph type="subTitle" idx="1"/>
          </p:nvPr>
        </p:nvSpPr>
        <p:spPr/>
        <p:txBody>
          <a:bodyPr/>
          <a:lstStyle/>
          <a:p>
            <a:r>
              <a:rPr lang="en-GB" dirty="0"/>
              <a:t>Assembly Tooling Tolerance Build-up</a:t>
            </a:r>
          </a:p>
          <a:p>
            <a:endParaRPr lang="en-GB" b="1" dirty="0"/>
          </a:p>
        </p:txBody>
      </p:sp>
      <p:sp>
        <p:nvSpPr>
          <p:cNvPr id="7" name="Date Placeholder 6">
            <a:extLst>
              <a:ext uri="{FF2B5EF4-FFF2-40B4-BE49-F238E27FC236}">
                <a16:creationId xmlns:a16="http://schemas.microsoft.com/office/drawing/2014/main" id="{934EB4F2-A745-3A17-99C6-EA53A2D8538E}"/>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1EA7EC5A-3915-321D-85E0-222C5178C15E}"/>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0BB0FF6D-9ED2-9214-3EF9-1CD025AC9E1A}"/>
              </a:ext>
            </a:extLst>
          </p:cNvPr>
          <p:cNvSpPr>
            <a:spLocks noGrp="1"/>
          </p:cNvSpPr>
          <p:nvPr>
            <p:ph type="sldNum" sz="quarter" idx="12"/>
          </p:nvPr>
        </p:nvSpPr>
        <p:spPr/>
        <p:txBody>
          <a:bodyPr/>
          <a:lstStyle/>
          <a:p>
            <a:fld id="{A3EDF563-759E-4B88-A937-2F5E5F84020E}" type="slidenum">
              <a:rPr lang="en-GB" smtClean="0"/>
              <a:t>31</a:t>
            </a:fld>
            <a:endParaRPr lang="en-GB"/>
          </a:p>
        </p:txBody>
      </p:sp>
    </p:spTree>
    <p:extLst>
      <p:ext uri="{BB962C8B-B14F-4D97-AF65-F5344CB8AC3E}">
        <p14:creationId xmlns:p14="http://schemas.microsoft.com/office/powerpoint/2010/main" val="34791051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5975E5-FC42-EC55-5F53-920017B3567B}"/>
              </a:ext>
            </a:extLst>
          </p:cNvPr>
          <p:cNvSpPr>
            <a:spLocks noGrp="1"/>
          </p:cNvSpPr>
          <p:nvPr>
            <p:ph type="title"/>
          </p:nvPr>
        </p:nvSpPr>
        <p:spPr>
          <a:xfrm>
            <a:off x="838200" y="365126"/>
            <a:ext cx="10515600" cy="756104"/>
          </a:xfrm>
        </p:spPr>
        <p:txBody>
          <a:bodyPr/>
          <a:lstStyle/>
          <a:p>
            <a:r>
              <a:rPr lang="en-GB" dirty="0"/>
              <a:t>Half-Shell Assembly Tolerance Build-up</a:t>
            </a:r>
          </a:p>
        </p:txBody>
      </p:sp>
      <p:sp>
        <p:nvSpPr>
          <p:cNvPr id="3" name="Content Placeholder 2">
            <a:extLst>
              <a:ext uri="{FF2B5EF4-FFF2-40B4-BE49-F238E27FC236}">
                <a16:creationId xmlns:a16="http://schemas.microsoft.com/office/drawing/2014/main" id="{593A7FC1-BA93-D999-24EF-097CF1A0A04A}"/>
              </a:ext>
            </a:extLst>
          </p:cNvPr>
          <p:cNvSpPr>
            <a:spLocks noGrp="1"/>
          </p:cNvSpPr>
          <p:nvPr>
            <p:ph idx="1"/>
          </p:nvPr>
        </p:nvSpPr>
        <p:spPr>
          <a:xfrm>
            <a:off x="838200" y="1306286"/>
            <a:ext cx="10515600" cy="5344885"/>
          </a:xfrm>
        </p:spPr>
        <p:txBody>
          <a:bodyPr>
            <a:normAutofit fontScale="70000" lnSpcReduction="20000"/>
          </a:bodyPr>
          <a:lstStyle/>
          <a:p>
            <a:r>
              <a:rPr lang="en-GB" dirty="0"/>
              <a:t>Positioning of Half-cylinder</a:t>
            </a:r>
          </a:p>
          <a:p>
            <a:pPr lvl="1"/>
            <a:r>
              <a:rPr lang="en-GB" dirty="0"/>
              <a:t>The half-cylinder end-flanges are located with the two D10 (nominal) dowel pins in the End Towers. These are custom turned to suit the measured as-manufactured outer radial dimension of the end-flanges.</a:t>
            </a:r>
          </a:p>
          <a:p>
            <a:pPr lvl="1"/>
            <a:endParaRPr lang="en-GB" dirty="0"/>
          </a:p>
          <a:p>
            <a:pPr lvl="1"/>
            <a:r>
              <a:rPr lang="en-GB" dirty="0"/>
              <a:t>The transverse position of the centres of the pair of D10 half-cylinder end-flange dowels can vary by +/- 0.04mm with respect to the D12 Tooling Axis. </a:t>
            </a:r>
          </a:p>
          <a:p>
            <a:pPr marL="457200" lvl="1" indent="0">
              <a:buNone/>
            </a:pPr>
            <a:endParaRPr lang="en-GB" dirty="0"/>
          </a:p>
          <a:p>
            <a:pPr lvl="1"/>
            <a:r>
              <a:rPr lang="en-GB" dirty="0"/>
              <a:t>If the </a:t>
            </a:r>
            <a:r>
              <a:rPr lang="en-GB" b="1" dirty="0"/>
              <a:t>vertical separation </a:t>
            </a:r>
            <a:r>
              <a:rPr lang="en-GB" dirty="0"/>
              <a:t>of the two D10 dowels is incorrect then this will also lead to a transverse shift in the nominal centre-line of the half-cylinder. The measured separation of the two dowel pin holes in one end tower is 540.812 compared to the nominal value of 540.804 (0.008mm error). I assume a tolerance of +/- 0.01 so the overall transverse positioning tolerance increases from +/- 0.04 to +/- 0.05</a:t>
            </a:r>
          </a:p>
          <a:p>
            <a:pPr lvl="1"/>
            <a:endParaRPr lang="en-GB" dirty="0"/>
          </a:p>
          <a:p>
            <a:pPr lvl="1"/>
            <a:r>
              <a:rPr lang="en-GB" dirty="0"/>
              <a:t>The height of the centres of the pair of D10 half-cylinder end-flange dowels can vary by +/- 0.07mm which puts a tolerance on the vertical height of the axis of the half-shell. However, 0.03mm of this comes from an assumed non-flatness of the base. Provided the shape of the base is stable, all half-shells will be mounted in the same manner and will be influenced by the same non-flatness.</a:t>
            </a:r>
          </a:p>
          <a:p>
            <a:pPr marL="457200" lvl="1" indent="0">
              <a:buNone/>
            </a:pPr>
            <a:endParaRPr lang="en-GB" dirty="0"/>
          </a:p>
          <a:p>
            <a:r>
              <a:rPr lang="en-GB" dirty="0"/>
              <a:t>Taking everything together we set a general tolerance on placing the outer surface of the end-flanges to +/- 0.05mm relative to the D12 Tooling Axis</a:t>
            </a:r>
          </a:p>
          <a:p>
            <a:endParaRPr lang="en-GB" dirty="0"/>
          </a:p>
          <a:p>
            <a:r>
              <a:rPr lang="en-GB" dirty="0"/>
              <a:t>See table below for a summary</a:t>
            </a:r>
          </a:p>
        </p:txBody>
      </p:sp>
      <p:sp>
        <p:nvSpPr>
          <p:cNvPr id="7" name="Date Placeholder 6">
            <a:extLst>
              <a:ext uri="{FF2B5EF4-FFF2-40B4-BE49-F238E27FC236}">
                <a16:creationId xmlns:a16="http://schemas.microsoft.com/office/drawing/2014/main" id="{760B6322-F50E-C0D8-863C-A71EF4F92DCF}"/>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CA1C2F40-B3D3-CE17-C997-D505D8A370B1}"/>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6EC7AC2F-751F-5AB6-FFE8-DA4ECC09896B}"/>
              </a:ext>
            </a:extLst>
          </p:cNvPr>
          <p:cNvSpPr>
            <a:spLocks noGrp="1"/>
          </p:cNvSpPr>
          <p:nvPr>
            <p:ph type="sldNum" sz="quarter" idx="12"/>
          </p:nvPr>
        </p:nvSpPr>
        <p:spPr/>
        <p:txBody>
          <a:bodyPr/>
          <a:lstStyle/>
          <a:p>
            <a:fld id="{A3EDF563-759E-4B88-A937-2F5E5F84020E}" type="slidenum">
              <a:rPr lang="en-GB" smtClean="0"/>
              <a:t>32</a:t>
            </a:fld>
            <a:endParaRPr lang="en-GB"/>
          </a:p>
        </p:txBody>
      </p:sp>
    </p:spTree>
    <p:extLst>
      <p:ext uri="{BB962C8B-B14F-4D97-AF65-F5344CB8AC3E}">
        <p14:creationId xmlns:p14="http://schemas.microsoft.com/office/powerpoint/2010/main" val="39052804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D0E7D-4D25-753D-DCE9-831D72ADEC54}"/>
              </a:ext>
            </a:extLst>
          </p:cNvPr>
          <p:cNvSpPr>
            <a:spLocks noGrp="1"/>
          </p:cNvSpPr>
          <p:nvPr>
            <p:ph type="title"/>
          </p:nvPr>
        </p:nvSpPr>
        <p:spPr>
          <a:xfrm>
            <a:off x="838200" y="365126"/>
            <a:ext cx="10515600" cy="734332"/>
          </a:xfrm>
        </p:spPr>
        <p:txBody>
          <a:bodyPr/>
          <a:lstStyle/>
          <a:p>
            <a:r>
              <a:rPr lang="en-GB" dirty="0"/>
              <a:t>Half-Shell Assembly Tolerance Build-up</a:t>
            </a:r>
          </a:p>
        </p:txBody>
      </p:sp>
      <p:sp>
        <p:nvSpPr>
          <p:cNvPr id="3" name="Content Placeholder 2">
            <a:extLst>
              <a:ext uri="{FF2B5EF4-FFF2-40B4-BE49-F238E27FC236}">
                <a16:creationId xmlns:a16="http://schemas.microsoft.com/office/drawing/2014/main" id="{6D780112-611F-D782-F513-7D4EBC1F4861}"/>
              </a:ext>
            </a:extLst>
          </p:cNvPr>
          <p:cNvSpPr>
            <a:spLocks noGrp="1"/>
          </p:cNvSpPr>
          <p:nvPr>
            <p:ph idx="1"/>
          </p:nvPr>
        </p:nvSpPr>
        <p:spPr>
          <a:xfrm>
            <a:off x="838200" y="1099458"/>
            <a:ext cx="10515600" cy="1023257"/>
          </a:xfrm>
        </p:spPr>
        <p:txBody>
          <a:bodyPr/>
          <a:lstStyle/>
          <a:p>
            <a:r>
              <a:rPr lang="en-GB" dirty="0"/>
              <a:t>Positioning of 4 half-shell end-flange location dowels (D10 nominal) to axis through pair of D12 End-tower Location Dowels</a:t>
            </a:r>
          </a:p>
        </p:txBody>
      </p:sp>
      <p:graphicFrame>
        <p:nvGraphicFramePr>
          <p:cNvPr id="4" name="Table 3">
            <a:extLst>
              <a:ext uri="{FF2B5EF4-FFF2-40B4-BE49-F238E27FC236}">
                <a16:creationId xmlns:a16="http://schemas.microsoft.com/office/drawing/2014/main" id="{B3F95B48-125E-6BA3-CC4C-55B5EE0943BE}"/>
              </a:ext>
            </a:extLst>
          </p:cNvPr>
          <p:cNvGraphicFramePr>
            <a:graphicFrameLocks noGrp="1"/>
          </p:cNvGraphicFramePr>
          <p:nvPr>
            <p:extLst>
              <p:ext uri="{D42A27DB-BD31-4B8C-83A1-F6EECF244321}">
                <p14:modId xmlns:p14="http://schemas.microsoft.com/office/powerpoint/2010/main" val="2662608801"/>
              </p:ext>
            </p:extLst>
          </p:nvPr>
        </p:nvGraphicFramePr>
        <p:xfrm>
          <a:off x="1110424" y="1934481"/>
          <a:ext cx="9971151" cy="3955405"/>
        </p:xfrm>
        <a:graphic>
          <a:graphicData uri="http://schemas.openxmlformats.org/drawingml/2006/table">
            <a:tbl>
              <a:tblPr>
                <a:tableStyleId>{5940675A-B579-460E-94D1-54222C63F5DA}</a:tableStyleId>
              </a:tblPr>
              <a:tblGrid>
                <a:gridCol w="587747">
                  <a:extLst>
                    <a:ext uri="{9D8B030D-6E8A-4147-A177-3AD203B41FA5}">
                      <a16:colId xmlns:a16="http://schemas.microsoft.com/office/drawing/2014/main" val="210064735"/>
                    </a:ext>
                  </a:extLst>
                </a:gridCol>
                <a:gridCol w="3156858">
                  <a:extLst>
                    <a:ext uri="{9D8B030D-6E8A-4147-A177-3AD203B41FA5}">
                      <a16:colId xmlns:a16="http://schemas.microsoft.com/office/drawing/2014/main" val="423177146"/>
                    </a:ext>
                  </a:extLst>
                </a:gridCol>
                <a:gridCol w="1382485">
                  <a:extLst>
                    <a:ext uri="{9D8B030D-6E8A-4147-A177-3AD203B41FA5}">
                      <a16:colId xmlns:a16="http://schemas.microsoft.com/office/drawing/2014/main" val="13526699"/>
                    </a:ext>
                  </a:extLst>
                </a:gridCol>
                <a:gridCol w="4844061">
                  <a:extLst>
                    <a:ext uri="{9D8B030D-6E8A-4147-A177-3AD203B41FA5}">
                      <a16:colId xmlns:a16="http://schemas.microsoft.com/office/drawing/2014/main" val="2408534461"/>
                    </a:ext>
                  </a:extLst>
                </a:gridCol>
              </a:tblGrid>
              <a:tr h="179796">
                <a:tc>
                  <a:txBody>
                    <a:bodyPr/>
                    <a:lstStyle/>
                    <a:p>
                      <a:pPr algn="l" fontAlgn="b"/>
                      <a:endParaRPr lang="en-GB" sz="1600" b="0" i="0" u="none" strike="noStrike">
                        <a:solidFill>
                          <a:srgbClr val="000000"/>
                        </a:solidFill>
                        <a:effectLst/>
                        <a:latin typeface="Calibri" panose="020F0502020204030204" pitchFamily="34" charset="0"/>
                      </a:endParaRPr>
                    </a:p>
                  </a:txBody>
                  <a:tcPr marL="6709" marR="6709" marT="6709" marB="0" anchor="ctr"/>
                </a:tc>
                <a:tc>
                  <a:txBody>
                    <a:bodyPr/>
                    <a:lstStyle/>
                    <a:p>
                      <a:pPr algn="l" fontAlgn="b"/>
                      <a:r>
                        <a:rPr lang="en-GB" sz="1600" b="1" u="none" strike="noStrike" dirty="0">
                          <a:effectLst/>
                        </a:rPr>
                        <a:t>Variation</a:t>
                      </a:r>
                      <a:endParaRPr lang="en-GB" sz="1600" b="1" i="0" u="none" strike="noStrike" dirty="0">
                        <a:solidFill>
                          <a:srgbClr val="000000"/>
                        </a:solidFill>
                        <a:effectLst/>
                        <a:latin typeface="Calibri" panose="020F0502020204030204" pitchFamily="34" charset="0"/>
                      </a:endParaRPr>
                    </a:p>
                  </a:txBody>
                  <a:tcPr marL="6709" marR="6709" marT="6709" marB="0" anchor="ctr"/>
                </a:tc>
                <a:tc>
                  <a:txBody>
                    <a:bodyPr/>
                    <a:lstStyle/>
                    <a:p>
                      <a:pPr algn="ctr" fontAlgn="b"/>
                      <a:r>
                        <a:rPr lang="en-GB" sz="1600" b="1" u="none" strike="noStrike" dirty="0">
                          <a:effectLst/>
                        </a:rPr>
                        <a:t>Tol. (mm)</a:t>
                      </a:r>
                      <a:endParaRPr lang="en-GB" sz="1600" b="1" i="0" u="none" strike="noStrike" dirty="0">
                        <a:solidFill>
                          <a:srgbClr val="000000"/>
                        </a:solidFill>
                        <a:effectLst/>
                        <a:latin typeface="Calibri" panose="020F0502020204030204" pitchFamily="34" charset="0"/>
                      </a:endParaRPr>
                    </a:p>
                  </a:txBody>
                  <a:tcPr marL="6709" marR="6709" marT="6709" marB="0" anchor="ctr"/>
                </a:tc>
                <a:tc>
                  <a:txBody>
                    <a:bodyPr/>
                    <a:lstStyle/>
                    <a:p>
                      <a:pPr algn="l" fontAlgn="b"/>
                      <a:r>
                        <a:rPr lang="en-GB" sz="1600" b="1" u="none" strike="noStrike" dirty="0">
                          <a:effectLst/>
                        </a:rPr>
                        <a:t>Cause</a:t>
                      </a:r>
                      <a:endParaRPr lang="en-GB" sz="1600" b="1" i="0" u="none" strike="noStrike" dirty="0">
                        <a:solidFill>
                          <a:srgbClr val="000000"/>
                        </a:solidFill>
                        <a:effectLst/>
                        <a:latin typeface="Calibri" panose="020F0502020204030204" pitchFamily="34" charset="0"/>
                      </a:endParaRPr>
                    </a:p>
                  </a:txBody>
                  <a:tcPr marL="6709" marR="6709" marT="6709" marB="0" anchor="ctr"/>
                </a:tc>
                <a:extLst>
                  <a:ext uri="{0D108BD9-81ED-4DB2-BD59-A6C34878D82A}">
                    <a16:rowId xmlns:a16="http://schemas.microsoft.com/office/drawing/2014/main" val="373769809"/>
                  </a:ext>
                </a:extLst>
              </a:tr>
              <a:tr h="538292">
                <a:tc rowSpan="4">
                  <a:txBody>
                    <a:bodyPr/>
                    <a:lstStyle/>
                    <a:p>
                      <a:pPr algn="ctr" fontAlgn="ctr"/>
                      <a:r>
                        <a:rPr lang="en-GB" sz="1600" u="none" strike="noStrike">
                          <a:effectLst/>
                        </a:rPr>
                        <a:t>Transverse</a:t>
                      </a:r>
                      <a:endParaRPr lang="en-GB" sz="1600" b="0" i="0" u="none" strike="noStrike">
                        <a:solidFill>
                          <a:srgbClr val="000000"/>
                        </a:solidFill>
                        <a:effectLst/>
                        <a:latin typeface="Calibri" panose="020F0502020204030204" pitchFamily="34" charset="0"/>
                      </a:endParaRPr>
                    </a:p>
                  </a:txBody>
                  <a:tcPr marL="6709" marR="6709" marT="6709" marB="0" vert="vert270" anchor="ctr"/>
                </a:tc>
                <a:tc>
                  <a:txBody>
                    <a:bodyPr/>
                    <a:lstStyle/>
                    <a:p>
                      <a:pPr algn="l" fontAlgn="b"/>
                      <a:r>
                        <a:rPr lang="en-US" sz="1600" u="none" strike="noStrike" dirty="0">
                          <a:effectLst/>
                        </a:rPr>
                        <a:t>End-tower Centre-line hole to D12 Dowel </a:t>
                      </a:r>
                      <a:endParaRPr lang="en-US" sz="1600" b="0" i="0" u="none" strike="noStrike" dirty="0">
                        <a:solidFill>
                          <a:srgbClr val="000000"/>
                        </a:solidFill>
                        <a:effectLst/>
                        <a:latin typeface="Calibri" panose="020F0502020204030204" pitchFamily="34" charset="0"/>
                      </a:endParaRPr>
                    </a:p>
                  </a:txBody>
                  <a:tcPr marL="6709" marR="6709" marT="6709" marB="0" anchor="ctr"/>
                </a:tc>
                <a:tc>
                  <a:txBody>
                    <a:bodyPr/>
                    <a:lstStyle/>
                    <a:p>
                      <a:pPr algn="ctr" fontAlgn="b"/>
                      <a:r>
                        <a:rPr lang="en-GB" sz="1600" u="none" strike="noStrike" dirty="0">
                          <a:effectLst/>
                        </a:rPr>
                        <a:t>0.02</a:t>
                      </a:r>
                      <a:endParaRPr lang="en-GB" sz="1600" b="0" i="0" u="none" strike="noStrike" dirty="0">
                        <a:solidFill>
                          <a:srgbClr val="000000"/>
                        </a:solidFill>
                        <a:effectLst/>
                        <a:latin typeface="Calibri" panose="020F0502020204030204" pitchFamily="34" charset="0"/>
                      </a:endParaRPr>
                    </a:p>
                  </a:txBody>
                  <a:tcPr marL="6709" marR="6709" marT="6709" marB="0" anchor="ctr"/>
                </a:tc>
                <a:tc>
                  <a:txBody>
                    <a:bodyPr/>
                    <a:lstStyle/>
                    <a:p>
                      <a:pPr algn="l" fontAlgn="b"/>
                      <a:r>
                        <a:rPr lang="en-US" sz="1600" u="none" strike="noStrike">
                          <a:effectLst/>
                        </a:rPr>
                        <a:t>Positioning of Front-Plate relative to tower base</a:t>
                      </a:r>
                      <a:endParaRPr lang="en-US" sz="1600" b="0" i="0" u="none" strike="noStrike">
                        <a:solidFill>
                          <a:srgbClr val="000000"/>
                        </a:solidFill>
                        <a:effectLst/>
                        <a:latin typeface="Calibri" panose="020F0502020204030204" pitchFamily="34" charset="0"/>
                      </a:endParaRPr>
                    </a:p>
                  </a:txBody>
                  <a:tcPr marL="6709" marR="6709" marT="6709" marB="0" anchor="ctr"/>
                </a:tc>
                <a:extLst>
                  <a:ext uri="{0D108BD9-81ED-4DB2-BD59-A6C34878D82A}">
                    <a16:rowId xmlns:a16="http://schemas.microsoft.com/office/drawing/2014/main" val="632084533"/>
                  </a:ext>
                </a:extLst>
              </a:tr>
              <a:tr h="457200">
                <a:tc vMerge="1">
                  <a:txBody>
                    <a:bodyPr/>
                    <a:lstStyle/>
                    <a:p>
                      <a:endParaRPr lang="en-GB"/>
                    </a:p>
                  </a:txBody>
                  <a:tcPr/>
                </a:tc>
                <a:tc>
                  <a:txBody>
                    <a:bodyPr/>
                    <a:lstStyle/>
                    <a:p>
                      <a:pPr algn="l" fontAlgn="b"/>
                      <a:r>
                        <a:rPr lang="en-US" sz="1600" u="none" strike="noStrike" dirty="0">
                          <a:effectLst/>
                        </a:rPr>
                        <a:t>End-tower HS reference pin to Centre-line hole</a:t>
                      </a:r>
                      <a:endParaRPr lang="en-US" sz="1600" b="0" i="0" u="none" strike="noStrike" dirty="0">
                        <a:solidFill>
                          <a:srgbClr val="000000"/>
                        </a:solidFill>
                        <a:effectLst/>
                        <a:latin typeface="Calibri" panose="020F0502020204030204" pitchFamily="34" charset="0"/>
                      </a:endParaRPr>
                    </a:p>
                  </a:txBody>
                  <a:tcPr marL="6709" marR="6709" marT="6709" marB="0" anchor="ctr"/>
                </a:tc>
                <a:tc>
                  <a:txBody>
                    <a:bodyPr/>
                    <a:lstStyle/>
                    <a:p>
                      <a:pPr algn="ctr" fontAlgn="b"/>
                      <a:r>
                        <a:rPr lang="en-GB" sz="1600" u="none" strike="noStrike">
                          <a:effectLst/>
                        </a:rPr>
                        <a:t>0.02</a:t>
                      </a:r>
                      <a:endParaRPr lang="en-GB" sz="1600" b="0" i="0" u="none" strike="noStrike">
                        <a:solidFill>
                          <a:srgbClr val="000000"/>
                        </a:solidFill>
                        <a:effectLst/>
                        <a:latin typeface="Calibri" panose="020F0502020204030204" pitchFamily="34" charset="0"/>
                      </a:endParaRPr>
                    </a:p>
                  </a:txBody>
                  <a:tcPr marL="6709" marR="6709" marT="6709" marB="0" anchor="ctr"/>
                </a:tc>
                <a:tc>
                  <a:txBody>
                    <a:bodyPr/>
                    <a:lstStyle/>
                    <a:p>
                      <a:pPr algn="l" fontAlgn="b"/>
                      <a:r>
                        <a:rPr lang="en-US" sz="1600" u="none" strike="noStrike" dirty="0">
                          <a:effectLst/>
                        </a:rPr>
                        <a:t>Rotation of font-plate and general machining tolerance</a:t>
                      </a:r>
                      <a:endParaRPr lang="en-US" sz="1600" b="0" i="0" u="none" strike="noStrike" dirty="0">
                        <a:solidFill>
                          <a:srgbClr val="000000"/>
                        </a:solidFill>
                        <a:effectLst/>
                        <a:latin typeface="Calibri" panose="020F0502020204030204" pitchFamily="34" charset="0"/>
                      </a:endParaRPr>
                    </a:p>
                  </a:txBody>
                  <a:tcPr marL="6709" marR="6709" marT="6709" marB="0" anchor="ctr"/>
                </a:tc>
                <a:extLst>
                  <a:ext uri="{0D108BD9-81ED-4DB2-BD59-A6C34878D82A}">
                    <a16:rowId xmlns:a16="http://schemas.microsoft.com/office/drawing/2014/main" val="1900761139"/>
                  </a:ext>
                </a:extLst>
              </a:tr>
              <a:tr h="715160">
                <a:tc vMerge="1">
                  <a:txBody>
                    <a:bodyPr/>
                    <a:lstStyle/>
                    <a:p>
                      <a:endParaRPr lang="en-GB"/>
                    </a:p>
                  </a:txBody>
                  <a:tcPr/>
                </a:tc>
                <a:tc>
                  <a:txBody>
                    <a:bodyPr/>
                    <a:lstStyle/>
                    <a:p>
                      <a:pPr algn="l" fontAlgn="b"/>
                      <a:r>
                        <a:rPr lang="en-US" sz="1600" b="0" i="0" u="none" strike="noStrike" dirty="0">
                          <a:solidFill>
                            <a:srgbClr val="000000"/>
                          </a:solidFill>
                          <a:effectLst/>
                          <a:latin typeface="Calibri" panose="020F0502020204030204" pitchFamily="34" charset="0"/>
                        </a:rPr>
                        <a:t>Transverse offset from Vertical separation of HS Reference pins</a:t>
                      </a:r>
                    </a:p>
                  </a:txBody>
                  <a:tcPr marL="6709" marR="6709" marT="6709" marB="0" anchor="ctr"/>
                </a:tc>
                <a:tc>
                  <a:txBody>
                    <a:bodyPr/>
                    <a:lstStyle/>
                    <a:p>
                      <a:pPr algn="ctr" fontAlgn="b"/>
                      <a:r>
                        <a:rPr lang="en-GB" sz="1600" b="0" i="0" u="none" strike="noStrike" dirty="0">
                          <a:solidFill>
                            <a:srgbClr val="000000"/>
                          </a:solidFill>
                          <a:effectLst/>
                          <a:latin typeface="Calibri" panose="020F0502020204030204" pitchFamily="34" charset="0"/>
                        </a:rPr>
                        <a:t>0.01</a:t>
                      </a:r>
                    </a:p>
                  </a:txBody>
                  <a:tcPr marL="6709" marR="6709" marT="6709" marB="0" anchor="ctr"/>
                </a:tc>
                <a:tc>
                  <a:txBody>
                    <a:bodyPr/>
                    <a:lstStyle/>
                    <a:p>
                      <a:pPr algn="l" fontAlgn="b"/>
                      <a:endParaRPr lang="en-US" sz="1600" b="0" i="0" u="none" strike="noStrike" dirty="0">
                        <a:solidFill>
                          <a:srgbClr val="000000"/>
                        </a:solidFill>
                        <a:effectLst/>
                        <a:latin typeface="Calibri" panose="020F0502020204030204" pitchFamily="34" charset="0"/>
                      </a:endParaRPr>
                    </a:p>
                  </a:txBody>
                  <a:tcPr marL="6709" marR="6709" marT="6709" marB="0" anchor="ctr"/>
                </a:tc>
                <a:extLst>
                  <a:ext uri="{0D108BD9-81ED-4DB2-BD59-A6C34878D82A}">
                    <a16:rowId xmlns:a16="http://schemas.microsoft.com/office/drawing/2014/main" val="1432573337"/>
                  </a:ext>
                </a:extLst>
              </a:tr>
              <a:tr h="179796">
                <a:tc vMerge="1">
                  <a:txBody>
                    <a:bodyPr/>
                    <a:lstStyle/>
                    <a:p>
                      <a:endParaRPr lang="en-GB"/>
                    </a:p>
                  </a:txBody>
                  <a:tcPr/>
                </a:tc>
                <a:tc>
                  <a:txBody>
                    <a:bodyPr/>
                    <a:lstStyle/>
                    <a:p>
                      <a:pPr algn="l" fontAlgn="b"/>
                      <a:r>
                        <a:rPr lang="en-GB" sz="1600" i="1" u="none" strike="noStrike" dirty="0">
                          <a:effectLst/>
                        </a:rPr>
                        <a:t>Linear Sum</a:t>
                      </a:r>
                      <a:endParaRPr lang="en-GB" sz="1600" b="0" i="1" u="none" strike="noStrike" dirty="0">
                        <a:solidFill>
                          <a:srgbClr val="000000"/>
                        </a:solidFill>
                        <a:effectLst/>
                        <a:latin typeface="Calibri" panose="020F0502020204030204" pitchFamily="34" charset="0"/>
                      </a:endParaRPr>
                    </a:p>
                  </a:txBody>
                  <a:tcPr marL="6709" marR="6709" marT="6709" marB="0" anchor="ctr"/>
                </a:tc>
                <a:tc>
                  <a:txBody>
                    <a:bodyPr/>
                    <a:lstStyle/>
                    <a:p>
                      <a:pPr algn="ctr" fontAlgn="b"/>
                      <a:r>
                        <a:rPr lang="en-GB" sz="1600" i="1" u="none" strike="noStrike" dirty="0">
                          <a:effectLst/>
                        </a:rPr>
                        <a:t>0.05</a:t>
                      </a:r>
                      <a:endParaRPr lang="en-GB" sz="1600" b="0" i="1" u="none" strike="noStrike" dirty="0">
                        <a:solidFill>
                          <a:srgbClr val="000000"/>
                        </a:solidFill>
                        <a:effectLst/>
                        <a:latin typeface="Calibri" panose="020F0502020204030204" pitchFamily="34" charset="0"/>
                      </a:endParaRPr>
                    </a:p>
                  </a:txBody>
                  <a:tcPr marL="6709" marR="6709" marT="6709" marB="0" anchor="ctr"/>
                </a:tc>
                <a:tc>
                  <a:txBody>
                    <a:bodyPr/>
                    <a:lstStyle/>
                    <a:p>
                      <a:pPr algn="l" fontAlgn="b"/>
                      <a:endParaRPr lang="en-GB" sz="1600" b="0" i="0" u="none" strike="noStrike" dirty="0">
                        <a:solidFill>
                          <a:srgbClr val="000000"/>
                        </a:solidFill>
                        <a:effectLst/>
                        <a:latin typeface="Calibri" panose="020F0502020204030204" pitchFamily="34" charset="0"/>
                      </a:endParaRPr>
                    </a:p>
                  </a:txBody>
                  <a:tcPr marL="6709" marR="6709" marT="6709" marB="0" anchor="ctr"/>
                </a:tc>
                <a:extLst>
                  <a:ext uri="{0D108BD9-81ED-4DB2-BD59-A6C34878D82A}">
                    <a16:rowId xmlns:a16="http://schemas.microsoft.com/office/drawing/2014/main" val="966476096"/>
                  </a:ext>
                </a:extLst>
              </a:tr>
              <a:tr h="465526">
                <a:tc rowSpan="4">
                  <a:txBody>
                    <a:bodyPr/>
                    <a:lstStyle/>
                    <a:p>
                      <a:pPr algn="ctr" fontAlgn="ctr"/>
                      <a:r>
                        <a:rPr lang="en-GB" sz="1600" u="none" strike="noStrike">
                          <a:effectLst/>
                        </a:rPr>
                        <a:t>Vertical</a:t>
                      </a:r>
                      <a:endParaRPr lang="en-GB" sz="1600" b="0" i="0" u="none" strike="noStrike">
                        <a:solidFill>
                          <a:srgbClr val="000000"/>
                        </a:solidFill>
                        <a:effectLst/>
                        <a:latin typeface="Calibri" panose="020F0502020204030204" pitchFamily="34" charset="0"/>
                      </a:endParaRPr>
                    </a:p>
                  </a:txBody>
                  <a:tcPr marL="6709" marR="6709" marT="6709" marB="0" vert="vert270" anchor="ctr"/>
                </a:tc>
                <a:tc>
                  <a:txBody>
                    <a:bodyPr/>
                    <a:lstStyle/>
                    <a:p>
                      <a:pPr algn="l" fontAlgn="b"/>
                      <a:r>
                        <a:rPr lang="en-GB" sz="1600" u="none" strike="noStrike">
                          <a:effectLst/>
                        </a:rPr>
                        <a:t>Flatness of Base</a:t>
                      </a:r>
                      <a:endParaRPr lang="en-GB" sz="1600" b="0" i="0" u="none" strike="noStrike">
                        <a:solidFill>
                          <a:srgbClr val="000000"/>
                        </a:solidFill>
                        <a:effectLst/>
                        <a:latin typeface="Calibri" panose="020F0502020204030204" pitchFamily="34" charset="0"/>
                      </a:endParaRPr>
                    </a:p>
                  </a:txBody>
                  <a:tcPr marL="6709" marR="6709" marT="6709" marB="0" anchor="ctr"/>
                </a:tc>
                <a:tc>
                  <a:txBody>
                    <a:bodyPr/>
                    <a:lstStyle/>
                    <a:p>
                      <a:pPr algn="ctr" fontAlgn="b"/>
                      <a:r>
                        <a:rPr lang="en-GB" sz="1600" u="none" strike="noStrike" dirty="0">
                          <a:effectLst/>
                        </a:rPr>
                        <a:t>0.03 (</a:t>
                      </a:r>
                      <a:r>
                        <a:rPr lang="en-GB" sz="1600" u="none" strike="noStrike" dirty="0" err="1">
                          <a:effectLst/>
                        </a:rPr>
                        <a:t>est</a:t>
                      </a:r>
                      <a:r>
                        <a:rPr lang="en-GB" sz="1600" u="none" strike="noStrike" dirty="0">
                          <a:effectLst/>
                        </a:rPr>
                        <a:t>)</a:t>
                      </a:r>
                      <a:endParaRPr lang="en-GB" sz="1600" b="0" i="0" u="none" strike="noStrike" dirty="0">
                        <a:solidFill>
                          <a:srgbClr val="000000"/>
                        </a:solidFill>
                        <a:effectLst/>
                        <a:latin typeface="Calibri" panose="020F0502020204030204" pitchFamily="34" charset="0"/>
                      </a:endParaRPr>
                    </a:p>
                  </a:txBody>
                  <a:tcPr marL="6709" marR="6709" marT="6709" marB="0" anchor="ctr"/>
                </a:tc>
                <a:tc>
                  <a:txBody>
                    <a:bodyPr/>
                    <a:lstStyle/>
                    <a:p>
                      <a:pPr algn="l" fontAlgn="b"/>
                      <a:r>
                        <a:rPr lang="en-US" sz="1600" u="none" strike="noStrike" dirty="0">
                          <a:effectLst/>
                        </a:rPr>
                        <a:t>General machining tolerance of base / material relaxation. Same for all half-shells. </a:t>
                      </a:r>
                      <a:endParaRPr lang="en-US" sz="1600" b="0" i="0" u="none" strike="noStrike" dirty="0">
                        <a:solidFill>
                          <a:srgbClr val="000000"/>
                        </a:solidFill>
                        <a:effectLst/>
                        <a:latin typeface="Calibri" panose="020F0502020204030204" pitchFamily="34" charset="0"/>
                      </a:endParaRPr>
                    </a:p>
                  </a:txBody>
                  <a:tcPr marL="6709" marR="6709" marT="6709" marB="0" anchor="ctr"/>
                </a:tc>
                <a:extLst>
                  <a:ext uri="{0D108BD9-81ED-4DB2-BD59-A6C34878D82A}">
                    <a16:rowId xmlns:a16="http://schemas.microsoft.com/office/drawing/2014/main" val="2906787950"/>
                  </a:ext>
                </a:extLst>
              </a:tr>
              <a:tr h="467139">
                <a:tc vMerge="1">
                  <a:txBody>
                    <a:bodyPr/>
                    <a:lstStyle/>
                    <a:p>
                      <a:endParaRPr lang="en-GB"/>
                    </a:p>
                  </a:txBody>
                  <a:tcPr/>
                </a:tc>
                <a:tc>
                  <a:txBody>
                    <a:bodyPr/>
                    <a:lstStyle/>
                    <a:p>
                      <a:pPr algn="l" fontAlgn="b"/>
                      <a:r>
                        <a:rPr lang="en-US" sz="1600" u="none" strike="noStrike" dirty="0">
                          <a:effectLst/>
                        </a:rPr>
                        <a:t>End-tower Centre-line hole to base</a:t>
                      </a:r>
                      <a:endParaRPr lang="en-US" sz="1600" b="0" i="0" u="none" strike="noStrike" dirty="0">
                        <a:solidFill>
                          <a:srgbClr val="000000"/>
                        </a:solidFill>
                        <a:effectLst/>
                        <a:latin typeface="Calibri" panose="020F0502020204030204" pitchFamily="34" charset="0"/>
                      </a:endParaRPr>
                    </a:p>
                  </a:txBody>
                  <a:tcPr marL="6709" marR="6709" marT="6709" marB="0" anchor="ctr"/>
                </a:tc>
                <a:tc>
                  <a:txBody>
                    <a:bodyPr/>
                    <a:lstStyle/>
                    <a:p>
                      <a:pPr algn="ctr" fontAlgn="b"/>
                      <a:r>
                        <a:rPr lang="en-GB" sz="1600" u="none" strike="noStrike" dirty="0">
                          <a:effectLst/>
                        </a:rPr>
                        <a:t>0.02 (</a:t>
                      </a:r>
                      <a:r>
                        <a:rPr lang="en-GB" sz="1600" u="none" strike="noStrike" dirty="0" err="1">
                          <a:effectLst/>
                        </a:rPr>
                        <a:t>est</a:t>
                      </a:r>
                      <a:r>
                        <a:rPr lang="en-GB" sz="1600" u="none" strike="noStrike" dirty="0">
                          <a:effectLst/>
                        </a:rPr>
                        <a:t>)</a:t>
                      </a:r>
                      <a:endParaRPr lang="en-GB" sz="1600" b="0" i="0" u="none" strike="noStrike" dirty="0">
                        <a:solidFill>
                          <a:srgbClr val="000000"/>
                        </a:solidFill>
                        <a:effectLst/>
                        <a:latin typeface="Calibri" panose="020F0502020204030204" pitchFamily="34" charset="0"/>
                      </a:endParaRPr>
                    </a:p>
                  </a:txBody>
                  <a:tcPr marL="6709" marR="6709" marT="6709" marB="0" anchor="ctr"/>
                </a:tc>
                <a:tc>
                  <a:txBody>
                    <a:bodyPr/>
                    <a:lstStyle/>
                    <a:p>
                      <a:pPr algn="l" fontAlgn="b"/>
                      <a:r>
                        <a:rPr lang="en-US" sz="1600" u="none" strike="noStrike">
                          <a:effectLst/>
                        </a:rPr>
                        <a:t>Height of lip, positioning of hole pattern relative to edge</a:t>
                      </a:r>
                      <a:endParaRPr lang="en-US" sz="1600" b="0" i="0" u="none" strike="noStrike">
                        <a:solidFill>
                          <a:srgbClr val="000000"/>
                        </a:solidFill>
                        <a:effectLst/>
                        <a:latin typeface="Calibri" panose="020F0502020204030204" pitchFamily="34" charset="0"/>
                      </a:endParaRPr>
                    </a:p>
                  </a:txBody>
                  <a:tcPr marL="6709" marR="6709" marT="6709" marB="0" anchor="ctr"/>
                </a:tc>
                <a:extLst>
                  <a:ext uri="{0D108BD9-81ED-4DB2-BD59-A6C34878D82A}">
                    <a16:rowId xmlns:a16="http://schemas.microsoft.com/office/drawing/2014/main" val="3266647263"/>
                  </a:ext>
                </a:extLst>
              </a:tr>
              <a:tr h="477078">
                <a:tc vMerge="1">
                  <a:txBody>
                    <a:bodyPr/>
                    <a:lstStyle/>
                    <a:p>
                      <a:endParaRPr lang="en-GB"/>
                    </a:p>
                  </a:txBody>
                  <a:tcPr/>
                </a:tc>
                <a:tc>
                  <a:txBody>
                    <a:bodyPr/>
                    <a:lstStyle/>
                    <a:p>
                      <a:pPr algn="l" fontAlgn="b"/>
                      <a:r>
                        <a:rPr lang="en-US" sz="1600" u="none" strike="noStrike" dirty="0">
                          <a:effectLst/>
                        </a:rPr>
                        <a:t>End-tower HS reference pin to Centre-line hole</a:t>
                      </a:r>
                      <a:endParaRPr lang="en-US" sz="1600" b="0" i="0" u="none" strike="noStrike" dirty="0">
                        <a:solidFill>
                          <a:srgbClr val="000000"/>
                        </a:solidFill>
                        <a:effectLst/>
                        <a:latin typeface="Calibri" panose="020F0502020204030204" pitchFamily="34" charset="0"/>
                      </a:endParaRPr>
                    </a:p>
                  </a:txBody>
                  <a:tcPr marL="6709" marR="6709" marT="6709" marB="0" anchor="ctr"/>
                </a:tc>
                <a:tc>
                  <a:txBody>
                    <a:bodyPr/>
                    <a:lstStyle/>
                    <a:p>
                      <a:pPr algn="ctr" fontAlgn="b"/>
                      <a:r>
                        <a:rPr lang="en-GB" sz="1600" u="none" strike="noStrike">
                          <a:effectLst/>
                        </a:rPr>
                        <a:t>0.02</a:t>
                      </a:r>
                      <a:endParaRPr lang="en-GB" sz="1600" b="0" i="0" u="none" strike="noStrike">
                        <a:solidFill>
                          <a:srgbClr val="000000"/>
                        </a:solidFill>
                        <a:effectLst/>
                        <a:latin typeface="Calibri" panose="020F0502020204030204" pitchFamily="34" charset="0"/>
                      </a:endParaRPr>
                    </a:p>
                  </a:txBody>
                  <a:tcPr marL="6709" marR="6709" marT="6709" marB="0" anchor="ctr"/>
                </a:tc>
                <a:tc>
                  <a:txBody>
                    <a:bodyPr/>
                    <a:lstStyle/>
                    <a:p>
                      <a:pPr algn="l" fontAlgn="b"/>
                      <a:r>
                        <a:rPr lang="en-US" sz="1600" u="none" strike="noStrike">
                          <a:effectLst/>
                        </a:rPr>
                        <a:t>Rotation of font-plate and general machining tolerance</a:t>
                      </a:r>
                      <a:endParaRPr lang="en-US" sz="1600" b="0" i="0" u="none" strike="noStrike">
                        <a:solidFill>
                          <a:srgbClr val="000000"/>
                        </a:solidFill>
                        <a:effectLst/>
                        <a:latin typeface="Calibri" panose="020F0502020204030204" pitchFamily="34" charset="0"/>
                      </a:endParaRPr>
                    </a:p>
                  </a:txBody>
                  <a:tcPr marL="6709" marR="6709" marT="6709" marB="0" anchor="ctr"/>
                </a:tc>
                <a:extLst>
                  <a:ext uri="{0D108BD9-81ED-4DB2-BD59-A6C34878D82A}">
                    <a16:rowId xmlns:a16="http://schemas.microsoft.com/office/drawing/2014/main" val="586434177"/>
                  </a:ext>
                </a:extLst>
              </a:tr>
              <a:tr h="179796">
                <a:tc vMerge="1">
                  <a:txBody>
                    <a:bodyPr/>
                    <a:lstStyle/>
                    <a:p>
                      <a:endParaRPr lang="en-GB"/>
                    </a:p>
                  </a:txBody>
                  <a:tcPr/>
                </a:tc>
                <a:tc>
                  <a:txBody>
                    <a:bodyPr/>
                    <a:lstStyle/>
                    <a:p>
                      <a:pPr algn="l" fontAlgn="b"/>
                      <a:r>
                        <a:rPr lang="en-GB" sz="1600" i="1" u="none" strike="noStrike" dirty="0">
                          <a:effectLst/>
                        </a:rPr>
                        <a:t>Linear Sum</a:t>
                      </a:r>
                      <a:endParaRPr lang="en-GB" sz="1600" b="0" i="1" u="none" strike="noStrike" dirty="0">
                        <a:solidFill>
                          <a:srgbClr val="000000"/>
                        </a:solidFill>
                        <a:effectLst/>
                        <a:latin typeface="Calibri" panose="020F0502020204030204" pitchFamily="34" charset="0"/>
                      </a:endParaRPr>
                    </a:p>
                  </a:txBody>
                  <a:tcPr marL="6709" marR="6709" marT="6709" marB="0" anchor="ctr"/>
                </a:tc>
                <a:tc>
                  <a:txBody>
                    <a:bodyPr/>
                    <a:lstStyle/>
                    <a:p>
                      <a:pPr algn="ctr" fontAlgn="b"/>
                      <a:r>
                        <a:rPr lang="en-GB" sz="1600" i="1" u="none" strike="noStrike" dirty="0">
                          <a:effectLst/>
                        </a:rPr>
                        <a:t>0.07</a:t>
                      </a:r>
                      <a:endParaRPr lang="en-GB" sz="1600" b="0" i="1" u="none" strike="noStrike" dirty="0">
                        <a:solidFill>
                          <a:srgbClr val="000000"/>
                        </a:solidFill>
                        <a:effectLst/>
                        <a:latin typeface="Calibri" panose="020F0502020204030204" pitchFamily="34" charset="0"/>
                      </a:endParaRPr>
                    </a:p>
                  </a:txBody>
                  <a:tcPr marL="6709" marR="6709" marT="6709" marB="0" anchor="ctr"/>
                </a:tc>
                <a:tc>
                  <a:txBody>
                    <a:bodyPr/>
                    <a:lstStyle/>
                    <a:p>
                      <a:pPr algn="l" fontAlgn="b"/>
                      <a:endParaRPr lang="en-GB" sz="1600" b="0" i="0" u="none" strike="noStrike" dirty="0">
                        <a:solidFill>
                          <a:srgbClr val="000000"/>
                        </a:solidFill>
                        <a:effectLst/>
                        <a:latin typeface="Calibri" panose="020F0502020204030204" pitchFamily="34" charset="0"/>
                      </a:endParaRPr>
                    </a:p>
                  </a:txBody>
                  <a:tcPr marL="6709" marR="6709" marT="6709" marB="0" anchor="ctr"/>
                </a:tc>
                <a:extLst>
                  <a:ext uri="{0D108BD9-81ED-4DB2-BD59-A6C34878D82A}">
                    <a16:rowId xmlns:a16="http://schemas.microsoft.com/office/drawing/2014/main" val="3023696216"/>
                  </a:ext>
                </a:extLst>
              </a:tr>
            </a:tbl>
          </a:graphicData>
        </a:graphic>
      </p:graphicFrame>
      <p:sp>
        <p:nvSpPr>
          <p:cNvPr id="10" name="Date Placeholder 9">
            <a:extLst>
              <a:ext uri="{FF2B5EF4-FFF2-40B4-BE49-F238E27FC236}">
                <a16:creationId xmlns:a16="http://schemas.microsoft.com/office/drawing/2014/main" id="{6DC6D1B1-AD76-1007-DDBD-E3937462DECE}"/>
              </a:ext>
            </a:extLst>
          </p:cNvPr>
          <p:cNvSpPr>
            <a:spLocks noGrp="1"/>
          </p:cNvSpPr>
          <p:nvPr>
            <p:ph type="dt" sz="half" idx="10"/>
          </p:nvPr>
        </p:nvSpPr>
        <p:spPr/>
        <p:txBody>
          <a:bodyPr/>
          <a:lstStyle/>
          <a:p>
            <a:r>
              <a:rPr lang="en-US"/>
              <a:t>19/12/23</a:t>
            </a:r>
            <a:endParaRPr lang="en-GB"/>
          </a:p>
        </p:txBody>
      </p:sp>
      <p:sp>
        <p:nvSpPr>
          <p:cNvPr id="11" name="Footer Placeholder 10">
            <a:extLst>
              <a:ext uri="{FF2B5EF4-FFF2-40B4-BE49-F238E27FC236}">
                <a16:creationId xmlns:a16="http://schemas.microsoft.com/office/drawing/2014/main" id="{3EC13871-E90B-0C8B-CCBE-9DD6A51F4089}"/>
              </a:ext>
            </a:extLst>
          </p:cNvPr>
          <p:cNvSpPr>
            <a:spLocks noGrp="1"/>
          </p:cNvSpPr>
          <p:nvPr>
            <p:ph type="ftr" sz="quarter" idx="11"/>
          </p:nvPr>
        </p:nvSpPr>
        <p:spPr/>
        <p:txBody>
          <a:bodyPr/>
          <a:lstStyle/>
          <a:p>
            <a:r>
              <a:rPr lang="en-GB"/>
              <a:t>ENDCAP RADIAL CLEARANCES</a:t>
            </a:r>
          </a:p>
        </p:txBody>
      </p:sp>
      <p:sp>
        <p:nvSpPr>
          <p:cNvPr id="12" name="Slide Number Placeholder 11">
            <a:extLst>
              <a:ext uri="{FF2B5EF4-FFF2-40B4-BE49-F238E27FC236}">
                <a16:creationId xmlns:a16="http://schemas.microsoft.com/office/drawing/2014/main" id="{0A245BAA-6965-A618-5346-89991C621D49}"/>
              </a:ext>
            </a:extLst>
          </p:cNvPr>
          <p:cNvSpPr>
            <a:spLocks noGrp="1"/>
          </p:cNvSpPr>
          <p:nvPr>
            <p:ph type="sldNum" sz="quarter" idx="12"/>
          </p:nvPr>
        </p:nvSpPr>
        <p:spPr/>
        <p:txBody>
          <a:bodyPr/>
          <a:lstStyle/>
          <a:p>
            <a:fld id="{A3EDF563-759E-4B88-A937-2F5E5F84020E}" type="slidenum">
              <a:rPr lang="en-GB" smtClean="0"/>
              <a:t>33</a:t>
            </a:fld>
            <a:endParaRPr lang="en-GB"/>
          </a:p>
        </p:txBody>
      </p:sp>
    </p:spTree>
    <p:extLst>
      <p:ext uri="{BB962C8B-B14F-4D97-AF65-F5344CB8AC3E}">
        <p14:creationId xmlns:p14="http://schemas.microsoft.com/office/powerpoint/2010/main" val="11847822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A1F7B-6B02-05CC-8AF8-0561B7C21DC8}"/>
              </a:ext>
            </a:extLst>
          </p:cNvPr>
          <p:cNvSpPr>
            <a:spLocks noGrp="1"/>
          </p:cNvSpPr>
          <p:nvPr>
            <p:ph type="title"/>
          </p:nvPr>
        </p:nvSpPr>
        <p:spPr>
          <a:xfrm>
            <a:off x="838200" y="365126"/>
            <a:ext cx="10515600" cy="886732"/>
          </a:xfrm>
        </p:spPr>
        <p:txBody>
          <a:bodyPr/>
          <a:lstStyle/>
          <a:p>
            <a:r>
              <a:rPr lang="en-GB" dirty="0"/>
              <a:t>Estimated L2 Half-cylinder envelope</a:t>
            </a:r>
          </a:p>
        </p:txBody>
      </p:sp>
      <p:sp>
        <p:nvSpPr>
          <p:cNvPr id="3" name="Content Placeholder 2">
            <a:extLst>
              <a:ext uri="{FF2B5EF4-FFF2-40B4-BE49-F238E27FC236}">
                <a16:creationId xmlns:a16="http://schemas.microsoft.com/office/drawing/2014/main" id="{A31E7C34-869B-D3A0-5B55-2F85ED5B48F5}"/>
              </a:ext>
            </a:extLst>
          </p:cNvPr>
          <p:cNvSpPr>
            <a:spLocks noGrp="1"/>
          </p:cNvSpPr>
          <p:nvPr>
            <p:ph idx="1"/>
          </p:nvPr>
        </p:nvSpPr>
        <p:spPr>
          <a:xfrm>
            <a:off x="838200" y="1251858"/>
            <a:ext cx="10515600" cy="4925105"/>
          </a:xfrm>
        </p:spPr>
        <p:txBody>
          <a:bodyPr/>
          <a:lstStyle/>
          <a:p>
            <a:r>
              <a:rPr lang="en-GB" dirty="0"/>
              <a:t>From measurements of prototype L2 half-cylinder end-flanges we currently conclude that the likely radial envelope is </a:t>
            </a:r>
          </a:p>
          <a:p>
            <a:pPr lvl="1"/>
            <a:r>
              <a:rPr lang="en-GB" dirty="0"/>
              <a:t>Inner surface = 203.35 (violation of services space by 0.05mm)</a:t>
            </a:r>
          </a:p>
          <a:p>
            <a:pPr lvl="1"/>
            <a:r>
              <a:rPr lang="en-GB" dirty="0"/>
              <a:t>Outer surface = 204.25 </a:t>
            </a:r>
          </a:p>
          <a:p>
            <a:pPr marL="457200" lvl="1" indent="0">
              <a:buNone/>
            </a:pPr>
            <a:endParaRPr lang="en-GB" dirty="0"/>
          </a:p>
          <a:p>
            <a:r>
              <a:rPr lang="en-GB" dirty="0"/>
              <a:t>The placement precision of the Half-cylinder in the assembly tooling is about 0.05mm in X &amp; Y</a:t>
            </a:r>
          </a:p>
          <a:p>
            <a:pPr lvl="1"/>
            <a:r>
              <a:rPr lang="en-GB" dirty="0"/>
              <a:t>The envelope of the outer surface of L2 could increase to 204.25 + 0.05 = 204.30mm.</a:t>
            </a:r>
          </a:p>
          <a:p>
            <a:pPr lvl="1"/>
            <a:r>
              <a:rPr lang="en-GB" dirty="0"/>
              <a:t>The envelope of the inner surface of L2 could reduce to 203.35 – 0.05 = 203.30 potentially increasing the violation of the services space to 0.05mm (from half-cylinder geometrical form) + 0.05 (HC placement) = 0.10mm.</a:t>
            </a:r>
          </a:p>
          <a:p>
            <a:endParaRPr lang="en-GB" dirty="0"/>
          </a:p>
        </p:txBody>
      </p:sp>
      <p:sp>
        <p:nvSpPr>
          <p:cNvPr id="7" name="Date Placeholder 6">
            <a:extLst>
              <a:ext uri="{FF2B5EF4-FFF2-40B4-BE49-F238E27FC236}">
                <a16:creationId xmlns:a16="http://schemas.microsoft.com/office/drawing/2014/main" id="{71767A17-1A30-D0AC-E43E-087D22F0080D}"/>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3E9B4FF6-B02F-B75C-1351-B1968CAA5D97}"/>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3F6254D8-023C-9FF5-7302-5EC9E946246D}"/>
              </a:ext>
            </a:extLst>
          </p:cNvPr>
          <p:cNvSpPr>
            <a:spLocks noGrp="1"/>
          </p:cNvSpPr>
          <p:nvPr>
            <p:ph type="sldNum" sz="quarter" idx="12"/>
          </p:nvPr>
        </p:nvSpPr>
        <p:spPr/>
        <p:txBody>
          <a:bodyPr/>
          <a:lstStyle/>
          <a:p>
            <a:fld id="{A3EDF563-759E-4B88-A937-2F5E5F84020E}" type="slidenum">
              <a:rPr lang="en-GB" smtClean="0"/>
              <a:t>34</a:t>
            </a:fld>
            <a:endParaRPr lang="en-GB"/>
          </a:p>
        </p:txBody>
      </p:sp>
    </p:spTree>
    <p:extLst>
      <p:ext uri="{BB962C8B-B14F-4D97-AF65-F5344CB8AC3E}">
        <p14:creationId xmlns:p14="http://schemas.microsoft.com/office/powerpoint/2010/main" val="36012491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95099-CE94-5CA5-B24D-2BBFA7535D25}"/>
              </a:ext>
            </a:extLst>
          </p:cNvPr>
          <p:cNvSpPr>
            <a:spLocks noGrp="1"/>
          </p:cNvSpPr>
          <p:nvPr>
            <p:ph type="title"/>
          </p:nvPr>
        </p:nvSpPr>
        <p:spPr>
          <a:xfrm>
            <a:off x="838200" y="365126"/>
            <a:ext cx="10515600" cy="756104"/>
          </a:xfrm>
        </p:spPr>
        <p:txBody>
          <a:bodyPr/>
          <a:lstStyle/>
          <a:p>
            <a:r>
              <a:rPr lang="en-GB" dirty="0"/>
              <a:t>Half-ring Mounting Block Placement</a:t>
            </a:r>
          </a:p>
        </p:txBody>
      </p:sp>
      <p:sp>
        <p:nvSpPr>
          <p:cNvPr id="3" name="Content Placeholder 2">
            <a:extLst>
              <a:ext uri="{FF2B5EF4-FFF2-40B4-BE49-F238E27FC236}">
                <a16:creationId xmlns:a16="http://schemas.microsoft.com/office/drawing/2014/main" id="{1ED8FFAE-3E7C-41F5-786A-AA21C30FDD31}"/>
              </a:ext>
            </a:extLst>
          </p:cNvPr>
          <p:cNvSpPr>
            <a:spLocks noGrp="1"/>
          </p:cNvSpPr>
          <p:nvPr>
            <p:ph idx="1"/>
          </p:nvPr>
        </p:nvSpPr>
        <p:spPr>
          <a:xfrm>
            <a:off x="838200" y="1328057"/>
            <a:ext cx="10515600" cy="4848906"/>
          </a:xfrm>
        </p:spPr>
        <p:txBody>
          <a:bodyPr>
            <a:normAutofit fontScale="70000" lnSpcReduction="20000"/>
          </a:bodyPr>
          <a:lstStyle/>
          <a:p>
            <a:pPr>
              <a:lnSpc>
                <a:spcPct val="120000"/>
              </a:lnSpc>
            </a:pPr>
            <a:r>
              <a:rPr lang="en-GB" dirty="0"/>
              <a:t>The error on the placement of HR Mounting Blocks onto a half-shell comes from two sources</a:t>
            </a:r>
          </a:p>
          <a:p>
            <a:pPr lvl="1">
              <a:lnSpc>
                <a:spcPct val="120000"/>
              </a:lnSpc>
            </a:pPr>
            <a:r>
              <a:rPr lang="en-GB" dirty="0"/>
              <a:t>Assuming we only use ONE HR Mounting Block Placement jig, the errors relating to the assembly of the HR Mounting Block placement jig will affect the relative position of each set of  HR mounting blocks in the same way.</a:t>
            </a:r>
          </a:p>
          <a:p>
            <a:pPr lvl="1">
              <a:lnSpc>
                <a:spcPct val="120000"/>
              </a:lnSpc>
            </a:pPr>
            <a:r>
              <a:rPr lang="en-GB" dirty="0"/>
              <a:t>The errors in the base are position-dependent and therefore will affect the placement of different sets of HR Mounting Blocks differently.</a:t>
            </a:r>
          </a:p>
          <a:p>
            <a:pPr marL="0" indent="0">
              <a:lnSpc>
                <a:spcPct val="120000"/>
              </a:lnSpc>
              <a:buNone/>
            </a:pPr>
            <a:endParaRPr lang="en-GB" dirty="0"/>
          </a:p>
          <a:p>
            <a:pPr>
              <a:lnSpc>
                <a:spcPct val="120000"/>
              </a:lnSpc>
            </a:pPr>
            <a:r>
              <a:rPr lang="en-GB" dirty="0"/>
              <a:t>The error on the placement of the nominal centre of a half ring, as defined by the circle passing through the centres of all of the 3.2mm diameter recesses in the mounting blocks,  is estimated to be +/- 0.08mm relative to the “D12 Tooling Axis”.</a:t>
            </a:r>
          </a:p>
          <a:p>
            <a:pPr marL="0" indent="0">
              <a:lnSpc>
                <a:spcPct val="120000"/>
              </a:lnSpc>
              <a:buNone/>
            </a:pPr>
            <a:endParaRPr lang="en-GB" dirty="0"/>
          </a:p>
          <a:p>
            <a:pPr>
              <a:lnSpc>
                <a:spcPct val="120000"/>
              </a:lnSpc>
            </a:pPr>
            <a:r>
              <a:rPr lang="en-GB" dirty="0"/>
              <a:t>See table below for a summary</a:t>
            </a:r>
          </a:p>
        </p:txBody>
      </p:sp>
      <p:sp>
        <p:nvSpPr>
          <p:cNvPr id="7" name="Date Placeholder 6">
            <a:extLst>
              <a:ext uri="{FF2B5EF4-FFF2-40B4-BE49-F238E27FC236}">
                <a16:creationId xmlns:a16="http://schemas.microsoft.com/office/drawing/2014/main" id="{7B821693-F6C8-621F-8131-81732D5FE262}"/>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3ECB96B3-F540-061A-C8C6-F7807158634D}"/>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3888EF75-6245-BFA4-D316-ED2C75E32EF7}"/>
              </a:ext>
            </a:extLst>
          </p:cNvPr>
          <p:cNvSpPr>
            <a:spLocks noGrp="1"/>
          </p:cNvSpPr>
          <p:nvPr>
            <p:ph type="sldNum" sz="quarter" idx="12"/>
          </p:nvPr>
        </p:nvSpPr>
        <p:spPr/>
        <p:txBody>
          <a:bodyPr/>
          <a:lstStyle/>
          <a:p>
            <a:fld id="{A3EDF563-759E-4B88-A937-2F5E5F84020E}" type="slidenum">
              <a:rPr lang="en-GB" smtClean="0"/>
              <a:t>35</a:t>
            </a:fld>
            <a:endParaRPr lang="en-GB"/>
          </a:p>
        </p:txBody>
      </p:sp>
    </p:spTree>
    <p:extLst>
      <p:ext uri="{BB962C8B-B14F-4D97-AF65-F5344CB8AC3E}">
        <p14:creationId xmlns:p14="http://schemas.microsoft.com/office/powerpoint/2010/main" val="2370140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A9B430-1749-137C-5E19-A67CED13F49F}"/>
              </a:ext>
            </a:extLst>
          </p:cNvPr>
          <p:cNvSpPr>
            <a:spLocks noGrp="1"/>
          </p:cNvSpPr>
          <p:nvPr>
            <p:ph type="title"/>
          </p:nvPr>
        </p:nvSpPr>
        <p:spPr>
          <a:xfrm>
            <a:off x="838200" y="365126"/>
            <a:ext cx="10515600" cy="908504"/>
          </a:xfrm>
        </p:spPr>
        <p:txBody>
          <a:bodyPr/>
          <a:lstStyle/>
          <a:p>
            <a:r>
              <a:rPr lang="en-GB" dirty="0"/>
              <a:t>Half-ring Mounting Block Placement</a:t>
            </a:r>
          </a:p>
        </p:txBody>
      </p:sp>
      <p:sp>
        <p:nvSpPr>
          <p:cNvPr id="4" name="Content Placeholder 2">
            <a:extLst>
              <a:ext uri="{FF2B5EF4-FFF2-40B4-BE49-F238E27FC236}">
                <a16:creationId xmlns:a16="http://schemas.microsoft.com/office/drawing/2014/main" id="{D1AA5B9E-F9A0-72F3-3236-C864B2AF19F9}"/>
              </a:ext>
            </a:extLst>
          </p:cNvPr>
          <p:cNvSpPr>
            <a:spLocks noGrp="1"/>
          </p:cNvSpPr>
          <p:nvPr>
            <p:ph idx="1"/>
          </p:nvPr>
        </p:nvSpPr>
        <p:spPr>
          <a:xfrm>
            <a:off x="838198" y="1101962"/>
            <a:ext cx="10515600" cy="1091746"/>
          </a:xfrm>
        </p:spPr>
        <p:txBody>
          <a:bodyPr>
            <a:normAutofit/>
          </a:bodyPr>
          <a:lstStyle/>
          <a:p>
            <a:r>
              <a:rPr lang="en-GB" dirty="0"/>
              <a:t>Positioning of HR mounting block placement jig relative to axis through pair of D12 End-tower location dowels</a:t>
            </a:r>
          </a:p>
        </p:txBody>
      </p:sp>
      <p:graphicFrame>
        <p:nvGraphicFramePr>
          <p:cNvPr id="5" name="Table 4">
            <a:extLst>
              <a:ext uri="{FF2B5EF4-FFF2-40B4-BE49-F238E27FC236}">
                <a16:creationId xmlns:a16="http://schemas.microsoft.com/office/drawing/2014/main" id="{8B9DB5F6-6671-8612-3079-00332AD43B44}"/>
              </a:ext>
            </a:extLst>
          </p:cNvPr>
          <p:cNvGraphicFramePr>
            <a:graphicFrameLocks noGrp="1"/>
          </p:cNvGraphicFramePr>
          <p:nvPr>
            <p:extLst>
              <p:ext uri="{D42A27DB-BD31-4B8C-83A1-F6EECF244321}">
                <p14:modId xmlns:p14="http://schemas.microsoft.com/office/powerpoint/2010/main" val="4035959058"/>
              </p:ext>
            </p:extLst>
          </p:nvPr>
        </p:nvGraphicFramePr>
        <p:xfrm>
          <a:off x="1589314" y="2193708"/>
          <a:ext cx="9764484" cy="4159830"/>
        </p:xfrm>
        <a:graphic>
          <a:graphicData uri="http://schemas.openxmlformats.org/drawingml/2006/table">
            <a:tbl>
              <a:tblPr>
                <a:tableStyleId>{5940675A-B579-460E-94D1-54222C63F5DA}</a:tableStyleId>
              </a:tblPr>
              <a:tblGrid>
                <a:gridCol w="729343">
                  <a:extLst>
                    <a:ext uri="{9D8B030D-6E8A-4147-A177-3AD203B41FA5}">
                      <a16:colId xmlns:a16="http://schemas.microsoft.com/office/drawing/2014/main" val="3924935329"/>
                    </a:ext>
                  </a:extLst>
                </a:gridCol>
                <a:gridCol w="2841172">
                  <a:extLst>
                    <a:ext uri="{9D8B030D-6E8A-4147-A177-3AD203B41FA5}">
                      <a16:colId xmlns:a16="http://schemas.microsoft.com/office/drawing/2014/main" val="412254139"/>
                    </a:ext>
                  </a:extLst>
                </a:gridCol>
                <a:gridCol w="1079013">
                  <a:extLst>
                    <a:ext uri="{9D8B030D-6E8A-4147-A177-3AD203B41FA5}">
                      <a16:colId xmlns:a16="http://schemas.microsoft.com/office/drawing/2014/main" val="1968892796"/>
                    </a:ext>
                  </a:extLst>
                </a:gridCol>
                <a:gridCol w="5114956">
                  <a:extLst>
                    <a:ext uri="{9D8B030D-6E8A-4147-A177-3AD203B41FA5}">
                      <a16:colId xmlns:a16="http://schemas.microsoft.com/office/drawing/2014/main" val="1441558983"/>
                    </a:ext>
                  </a:extLst>
                </a:gridCol>
              </a:tblGrid>
              <a:tr h="124007">
                <a:tc>
                  <a:txBody>
                    <a:bodyPr/>
                    <a:lstStyle/>
                    <a:p>
                      <a:pPr algn="l" fontAlgn="b"/>
                      <a:endParaRPr lang="en-GB" sz="1600" b="0" i="0" u="none" strike="noStrike">
                        <a:solidFill>
                          <a:srgbClr val="000000"/>
                        </a:solidFill>
                        <a:effectLst/>
                        <a:latin typeface="Calibri" panose="020F0502020204030204" pitchFamily="34" charset="0"/>
                      </a:endParaRPr>
                    </a:p>
                  </a:txBody>
                  <a:tcPr marL="4627" marR="4627" marT="4627" marB="0" anchor="b"/>
                </a:tc>
                <a:tc>
                  <a:txBody>
                    <a:bodyPr/>
                    <a:lstStyle/>
                    <a:p>
                      <a:pPr algn="l" fontAlgn="b"/>
                      <a:r>
                        <a:rPr lang="en-GB" sz="1600" b="1" u="none" strike="noStrike" dirty="0">
                          <a:effectLst/>
                        </a:rPr>
                        <a:t>Variation</a:t>
                      </a:r>
                      <a:endParaRPr lang="en-GB" sz="1600" b="1" i="0" u="none" strike="noStrike" dirty="0">
                        <a:solidFill>
                          <a:srgbClr val="000000"/>
                        </a:solidFill>
                        <a:effectLst/>
                        <a:latin typeface="Calibri" panose="020F0502020204030204" pitchFamily="34" charset="0"/>
                      </a:endParaRPr>
                    </a:p>
                  </a:txBody>
                  <a:tcPr marL="4627" marR="4627" marT="4627" marB="0" anchor="b"/>
                </a:tc>
                <a:tc>
                  <a:txBody>
                    <a:bodyPr/>
                    <a:lstStyle/>
                    <a:p>
                      <a:pPr algn="ctr" fontAlgn="b"/>
                      <a:r>
                        <a:rPr lang="en-GB" sz="1600" b="1" u="none" strike="noStrike">
                          <a:effectLst/>
                        </a:rPr>
                        <a:t>Tolerance</a:t>
                      </a:r>
                      <a:endParaRPr lang="en-GB" sz="1600" b="1" i="0" u="none" strike="noStrike">
                        <a:solidFill>
                          <a:srgbClr val="000000"/>
                        </a:solidFill>
                        <a:effectLst/>
                        <a:latin typeface="Calibri" panose="020F0502020204030204" pitchFamily="34" charset="0"/>
                      </a:endParaRPr>
                    </a:p>
                  </a:txBody>
                  <a:tcPr marL="4627" marR="4627" marT="4627" marB="0" anchor="b"/>
                </a:tc>
                <a:tc>
                  <a:txBody>
                    <a:bodyPr/>
                    <a:lstStyle/>
                    <a:p>
                      <a:pPr algn="l" fontAlgn="b"/>
                      <a:r>
                        <a:rPr lang="en-GB" sz="1600" b="1" u="none" strike="noStrike" dirty="0">
                          <a:effectLst/>
                        </a:rPr>
                        <a:t>Cause</a:t>
                      </a:r>
                      <a:endParaRPr lang="en-GB" sz="1600" b="1" i="0" u="none" strike="noStrike" dirty="0">
                        <a:solidFill>
                          <a:srgbClr val="000000"/>
                        </a:solidFill>
                        <a:effectLst/>
                        <a:latin typeface="Calibri" panose="020F0502020204030204" pitchFamily="34" charset="0"/>
                      </a:endParaRPr>
                    </a:p>
                  </a:txBody>
                  <a:tcPr marL="4627" marR="4627" marT="4627" marB="0" anchor="b"/>
                </a:tc>
                <a:extLst>
                  <a:ext uri="{0D108BD9-81ED-4DB2-BD59-A6C34878D82A}">
                    <a16:rowId xmlns:a16="http://schemas.microsoft.com/office/drawing/2014/main" val="3801040422"/>
                  </a:ext>
                </a:extLst>
              </a:tr>
              <a:tr h="737562">
                <a:tc rowSpan="4">
                  <a:txBody>
                    <a:bodyPr/>
                    <a:lstStyle/>
                    <a:p>
                      <a:pPr algn="ctr" fontAlgn="ctr"/>
                      <a:r>
                        <a:rPr lang="en-GB" sz="1600" u="none" strike="noStrike" dirty="0">
                          <a:effectLst/>
                        </a:rPr>
                        <a:t>Transverse</a:t>
                      </a:r>
                      <a:endParaRPr lang="en-GB" sz="1600" b="0" i="0" u="none" strike="noStrike" dirty="0">
                        <a:solidFill>
                          <a:srgbClr val="000000"/>
                        </a:solidFill>
                        <a:effectLst/>
                        <a:latin typeface="Calibri" panose="020F0502020204030204" pitchFamily="34" charset="0"/>
                      </a:endParaRPr>
                    </a:p>
                  </a:txBody>
                  <a:tcPr marL="4627" marR="4627" marT="4627" marB="0" vert="vert270" anchor="ctr"/>
                </a:tc>
                <a:tc>
                  <a:txBody>
                    <a:bodyPr/>
                    <a:lstStyle/>
                    <a:p>
                      <a:pPr algn="l" fontAlgn="b"/>
                      <a:r>
                        <a:rPr lang="en-US" sz="1600" u="none" strike="noStrike" dirty="0">
                          <a:effectLst/>
                        </a:rPr>
                        <a:t>HR Mounting Block positioning jig dowel hole to D12 Tooling Axis</a:t>
                      </a:r>
                      <a:endParaRPr lang="en-US" sz="1600" b="0" i="0" u="none" strike="noStrike" dirty="0">
                        <a:solidFill>
                          <a:srgbClr val="000000"/>
                        </a:solidFill>
                        <a:effectLst/>
                        <a:latin typeface="Calibri" panose="020F0502020204030204" pitchFamily="34" charset="0"/>
                      </a:endParaRPr>
                    </a:p>
                  </a:txBody>
                  <a:tcPr marL="4627" marR="4627" marT="4627" marB="0" anchor="ctr">
                    <a:solidFill>
                      <a:schemeClr val="accent4">
                        <a:lumMod val="60000"/>
                        <a:lumOff val="40000"/>
                      </a:schemeClr>
                    </a:solidFill>
                  </a:tcPr>
                </a:tc>
                <a:tc>
                  <a:txBody>
                    <a:bodyPr/>
                    <a:lstStyle/>
                    <a:p>
                      <a:pPr algn="ctr" fontAlgn="b"/>
                      <a:r>
                        <a:rPr lang="en-GB" sz="1600" u="none" strike="noStrike" dirty="0">
                          <a:effectLst/>
                        </a:rPr>
                        <a:t>0.04</a:t>
                      </a:r>
                      <a:endParaRPr lang="en-GB" sz="1600" b="0" i="0" u="none" strike="noStrike" dirty="0">
                        <a:solidFill>
                          <a:srgbClr val="000000"/>
                        </a:solidFill>
                        <a:effectLst/>
                        <a:latin typeface="Calibri" panose="020F0502020204030204" pitchFamily="34" charset="0"/>
                      </a:endParaRPr>
                    </a:p>
                  </a:txBody>
                  <a:tcPr marL="4627" marR="4627" marT="4627" marB="0" anchor="ctr">
                    <a:solidFill>
                      <a:schemeClr val="accent4">
                        <a:lumMod val="60000"/>
                        <a:lumOff val="40000"/>
                      </a:schemeClr>
                    </a:solidFill>
                  </a:tcPr>
                </a:tc>
                <a:tc>
                  <a:txBody>
                    <a:bodyPr/>
                    <a:lstStyle/>
                    <a:p>
                      <a:pPr algn="l" fontAlgn="b"/>
                      <a:r>
                        <a:rPr lang="en-US" sz="1600" u="none" strike="noStrike" dirty="0">
                          <a:effectLst/>
                        </a:rPr>
                        <a:t>Deviation of HR Mounting Block positioning jig holes in base / mis-alignment of 2 base-parts </a:t>
                      </a:r>
                      <a:r>
                        <a:rPr lang="en-US" sz="1600" b="1" u="none" strike="noStrike" dirty="0">
                          <a:effectLst/>
                        </a:rPr>
                        <a:t>(Z position dependent)</a:t>
                      </a:r>
                      <a:endParaRPr lang="en-US" sz="1600" b="1" i="0" u="none" strike="noStrike" dirty="0">
                        <a:solidFill>
                          <a:srgbClr val="000000"/>
                        </a:solidFill>
                        <a:effectLst/>
                        <a:latin typeface="Calibri" panose="020F0502020204030204" pitchFamily="34" charset="0"/>
                      </a:endParaRPr>
                    </a:p>
                  </a:txBody>
                  <a:tcPr marL="4627" marR="4627" marT="4627" marB="0" anchor="ctr">
                    <a:solidFill>
                      <a:schemeClr val="accent4">
                        <a:lumMod val="60000"/>
                        <a:lumOff val="40000"/>
                      </a:schemeClr>
                    </a:solidFill>
                  </a:tcPr>
                </a:tc>
                <a:extLst>
                  <a:ext uri="{0D108BD9-81ED-4DB2-BD59-A6C34878D82A}">
                    <a16:rowId xmlns:a16="http://schemas.microsoft.com/office/drawing/2014/main" val="3766549006"/>
                  </a:ext>
                </a:extLst>
              </a:tr>
              <a:tr h="574688">
                <a:tc vMerge="1">
                  <a:txBody>
                    <a:bodyPr/>
                    <a:lstStyle/>
                    <a:p>
                      <a:endParaRPr lang="en-GB"/>
                    </a:p>
                  </a:txBody>
                  <a:tcPr/>
                </a:tc>
                <a:tc>
                  <a:txBody>
                    <a:bodyPr/>
                    <a:lstStyle/>
                    <a:p>
                      <a:pPr algn="l" fontAlgn="b"/>
                      <a:r>
                        <a:rPr lang="en-GB" sz="1600" u="none" strike="noStrike" dirty="0">
                          <a:effectLst/>
                        </a:rPr>
                        <a:t>HR Mounting Block positioning jig Centre-line hole to jig dowel hole</a:t>
                      </a:r>
                      <a:endParaRPr lang="en-GB" sz="1600" b="0" i="0" u="none" strike="noStrike" dirty="0">
                        <a:solidFill>
                          <a:srgbClr val="000000"/>
                        </a:solidFill>
                        <a:effectLst/>
                        <a:latin typeface="Calibri" panose="020F0502020204030204" pitchFamily="34" charset="0"/>
                      </a:endParaRPr>
                    </a:p>
                  </a:txBody>
                  <a:tcPr marL="4627" marR="4627" marT="4627" marB="0" anchor="ctr"/>
                </a:tc>
                <a:tc>
                  <a:txBody>
                    <a:bodyPr/>
                    <a:lstStyle/>
                    <a:p>
                      <a:pPr algn="ctr" fontAlgn="b"/>
                      <a:r>
                        <a:rPr lang="en-GB" sz="1600" u="none" strike="noStrike">
                          <a:effectLst/>
                        </a:rPr>
                        <a:t>0.02</a:t>
                      </a:r>
                      <a:endParaRPr lang="en-GB" sz="1600" b="0" i="0" u="none" strike="noStrike">
                        <a:solidFill>
                          <a:srgbClr val="000000"/>
                        </a:solidFill>
                        <a:effectLst/>
                        <a:latin typeface="Calibri" panose="020F0502020204030204" pitchFamily="34" charset="0"/>
                      </a:endParaRPr>
                    </a:p>
                  </a:txBody>
                  <a:tcPr marL="4627" marR="4627" marT="4627" marB="0" anchor="ctr"/>
                </a:tc>
                <a:tc>
                  <a:txBody>
                    <a:bodyPr/>
                    <a:lstStyle/>
                    <a:p>
                      <a:pPr algn="l" fontAlgn="b"/>
                      <a:r>
                        <a:rPr lang="en-US" sz="1600" u="none" strike="noStrike">
                          <a:effectLst/>
                        </a:rPr>
                        <a:t>Positioning of Front-Plate relative to tower base</a:t>
                      </a:r>
                      <a:endParaRPr lang="en-US" sz="1600" b="0" i="0" u="none" strike="noStrike">
                        <a:solidFill>
                          <a:srgbClr val="000000"/>
                        </a:solidFill>
                        <a:effectLst/>
                        <a:latin typeface="Calibri" panose="020F0502020204030204" pitchFamily="34" charset="0"/>
                      </a:endParaRPr>
                    </a:p>
                  </a:txBody>
                  <a:tcPr marL="4627" marR="4627" marT="4627" marB="0" anchor="ctr"/>
                </a:tc>
                <a:extLst>
                  <a:ext uri="{0D108BD9-81ED-4DB2-BD59-A6C34878D82A}">
                    <a16:rowId xmlns:a16="http://schemas.microsoft.com/office/drawing/2014/main" val="1882967831"/>
                  </a:ext>
                </a:extLst>
              </a:tr>
              <a:tr h="532731">
                <a:tc vMerge="1">
                  <a:txBody>
                    <a:bodyPr/>
                    <a:lstStyle/>
                    <a:p>
                      <a:endParaRPr lang="en-GB"/>
                    </a:p>
                  </a:txBody>
                  <a:tcPr/>
                </a:tc>
                <a:tc>
                  <a:txBody>
                    <a:bodyPr/>
                    <a:lstStyle/>
                    <a:p>
                      <a:pPr algn="l" fontAlgn="b"/>
                      <a:r>
                        <a:rPr lang="en-US" sz="1600" u="none" strike="noStrike" dirty="0">
                          <a:effectLst/>
                        </a:rPr>
                        <a:t>HR Mounting Block positions to Centre-line hole</a:t>
                      </a:r>
                      <a:endParaRPr lang="en-US" sz="1600" b="0" i="0" u="none" strike="noStrike" dirty="0">
                        <a:solidFill>
                          <a:srgbClr val="000000"/>
                        </a:solidFill>
                        <a:effectLst/>
                        <a:latin typeface="Calibri" panose="020F0502020204030204" pitchFamily="34" charset="0"/>
                      </a:endParaRPr>
                    </a:p>
                  </a:txBody>
                  <a:tcPr marL="4627" marR="4627" marT="4627" marB="0" anchor="ctr"/>
                </a:tc>
                <a:tc>
                  <a:txBody>
                    <a:bodyPr/>
                    <a:lstStyle/>
                    <a:p>
                      <a:pPr algn="ctr" fontAlgn="b"/>
                      <a:r>
                        <a:rPr lang="en-GB" sz="1600" u="none" strike="noStrike">
                          <a:effectLst/>
                        </a:rPr>
                        <a:t>0.02</a:t>
                      </a:r>
                      <a:endParaRPr lang="en-GB" sz="1600" b="0" i="0" u="none" strike="noStrike">
                        <a:solidFill>
                          <a:srgbClr val="000000"/>
                        </a:solidFill>
                        <a:effectLst/>
                        <a:latin typeface="Calibri" panose="020F0502020204030204" pitchFamily="34" charset="0"/>
                      </a:endParaRPr>
                    </a:p>
                  </a:txBody>
                  <a:tcPr marL="4627" marR="4627" marT="4627" marB="0" anchor="ctr"/>
                </a:tc>
                <a:tc>
                  <a:txBody>
                    <a:bodyPr/>
                    <a:lstStyle/>
                    <a:p>
                      <a:pPr algn="l" fontAlgn="b"/>
                      <a:r>
                        <a:rPr lang="en-US" sz="1600" u="none" strike="noStrike" dirty="0">
                          <a:effectLst/>
                        </a:rPr>
                        <a:t>Rotation of front-plate of HR Mounting Block  jig and general machining tolerance</a:t>
                      </a:r>
                      <a:endParaRPr lang="en-US" sz="1600" b="0" i="0" u="none" strike="noStrike" dirty="0">
                        <a:solidFill>
                          <a:srgbClr val="000000"/>
                        </a:solidFill>
                        <a:effectLst/>
                        <a:latin typeface="Calibri" panose="020F0502020204030204" pitchFamily="34" charset="0"/>
                      </a:endParaRPr>
                    </a:p>
                  </a:txBody>
                  <a:tcPr marL="4627" marR="4627" marT="4627" marB="0" anchor="ctr"/>
                </a:tc>
                <a:extLst>
                  <a:ext uri="{0D108BD9-81ED-4DB2-BD59-A6C34878D82A}">
                    <a16:rowId xmlns:a16="http://schemas.microsoft.com/office/drawing/2014/main" val="2921508542"/>
                  </a:ext>
                </a:extLst>
              </a:tr>
              <a:tr h="124007">
                <a:tc vMerge="1">
                  <a:txBody>
                    <a:bodyPr/>
                    <a:lstStyle/>
                    <a:p>
                      <a:endParaRPr lang="en-GB"/>
                    </a:p>
                  </a:txBody>
                  <a:tcPr/>
                </a:tc>
                <a:tc>
                  <a:txBody>
                    <a:bodyPr/>
                    <a:lstStyle/>
                    <a:p>
                      <a:pPr algn="l" fontAlgn="b"/>
                      <a:r>
                        <a:rPr lang="en-GB" sz="1600" i="1" u="none" strike="noStrike" dirty="0">
                          <a:effectLst/>
                        </a:rPr>
                        <a:t>Linear Sum</a:t>
                      </a:r>
                      <a:endParaRPr lang="en-GB" sz="1600" b="0" i="1" u="none" strike="noStrike" dirty="0">
                        <a:solidFill>
                          <a:srgbClr val="000000"/>
                        </a:solidFill>
                        <a:effectLst/>
                        <a:latin typeface="Calibri" panose="020F0502020204030204" pitchFamily="34" charset="0"/>
                      </a:endParaRPr>
                    </a:p>
                  </a:txBody>
                  <a:tcPr marL="4627" marR="4627" marT="4627" marB="0" anchor="ctr"/>
                </a:tc>
                <a:tc>
                  <a:txBody>
                    <a:bodyPr/>
                    <a:lstStyle/>
                    <a:p>
                      <a:pPr algn="ctr" fontAlgn="b"/>
                      <a:r>
                        <a:rPr lang="en-GB" sz="1600" i="1" u="none" strike="noStrike" dirty="0">
                          <a:effectLst/>
                        </a:rPr>
                        <a:t>0.08</a:t>
                      </a:r>
                      <a:endParaRPr lang="en-GB" sz="1600" b="0" i="1" u="none" strike="noStrike" dirty="0">
                        <a:solidFill>
                          <a:srgbClr val="000000"/>
                        </a:solidFill>
                        <a:effectLst/>
                        <a:latin typeface="Calibri" panose="020F0502020204030204" pitchFamily="34" charset="0"/>
                      </a:endParaRPr>
                    </a:p>
                  </a:txBody>
                  <a:tcPr marL="4627" marR="4627" marT="4627" marB="0" anchor="ctr"/>
                </a:tc>
                <a:tc>
                  <a:txBody>
                    <a:bodyPr/>
                    <a:lstStyle/>
                    <a:p>
                      <a:pPr algn="l" fontAlgn="b"/>
                      <a:endParaRPr lang="en-GB" sz="1600" b="0" i="0" u="none" strike="noStrike" dirty="0">
                        <a:solidFill>
                          <a:srgbClr val="000000"/>
                        </a:solidFill>
                        <a:effectLst/>
                        <a:latin typeface="Calibri" panose="020F0502020204030204" pitchFamily="34" charset="0"/>
                      </a:endParaRPr>
                    </a:p>
                  </a:txBody>
                  <a:tcPr marL="4627" marR="4627" marT="4627" marB="0" anchor="ctr"/>
                </a:tc>
                <a:extLst>
                  <a:ext uri="{0D108BD9-81ED-4DB2-BD59-A6C34878D82A}">
                    <a16:rowId xmlns:a16="http://schemas.microsoft.com/office/drawing/2014/main" val="2785860717"/>
                  </a:ext>
                </a:extLst>
              </a:tr>
              <a:tr h="493250">
                <a:tc rowSpan="4">
                  <a:txBody>
                    <a:bodyPr/>
                    <a:lstStyle/>
                    <a:p>
                      <a:pPr algn="ctr" fontAlgn="ctr"/>
                      <a:r>
                        <a:rPr lang="en-GB" sz="1600" u="none" strike="noStrike" dirty="0">
                          <a:effectLst/>
                        </a:rPr>
                        <a:t>Vertical</a:t>
                      </a:r>
                      <a:endParaRPr lang="en-GB" sz="1600" b="0" i="0" u="none" strike="noStrike" dirty="0">
                        <a:solidFill>
                          <a:srgbClr val="000000"/>
                        </a:solidFill>
                        <a:effectLst/>
                        <a:latin typeface="Calibri" panose="020F0502020204030204" pitchFamily="34" charset="0"/>
                      </a:endParaRPr>
                    </a:p>
                  </a:txBody>
                  <a:tcPr marL="4627" marR="4627" marT="4627" marB="0" vert="vert270" anchor="ctr"/>
                </a:tc>
                <a:tc>
                  <a:txBody>
                    <a:bodyPr/>
                    <a:lstStyle/>
                    <a:p>
                      <a:pPr algn="l" fontAlgn="b"/>
                      <a:r>
                        <a:rPr lang="en-GB" sz="1600" u="none" strike="noStrike" dirty="0">
                          <a:effectLst/>
                        </a:rPr>
                        <a:t>Flatness of Base</a:t>
                      </a:r>
                      <a:endParaRPr lang="en-GB" sz="1600" b="0" i="0" u="none" strike="noStrike" dirty="0">
                        <a:solidFill>
                          <a:srgbClr val="000000"/>
                        </a:solidFill>
                        <a:effectLst/>
                        <a:latin typeface="Calibri" panose="020F0502020204030204" pitchFamily="34" charset="0"/>
                      </a:endParaRPr>
                    </a:p>
                  </a:txBody>
                  <a:tcPr marL="4627" marR="4627" marT="4627" marB="0" anchor="ctr">
                    <a:solidFill>
                      <a:schemeClr val="accent4">
                        <a:lumMod val="60000"/>
                        <a:lumOff val="40000"/>
                      </a:schemeClr>
                    </a:solidFill>
                  </a:tcPr>
                </a:tc>
                <a:tc>
                  <a:txBody>
                    <a:bodyPr/>
                    <a:lstStyle/>
                    <a:p>
                      <a:pPr algn="ctr" fontAlgn="b"/>
                      <a:r>
                        <a:rPr lang="en-GB" sz="1600" u="none" strike="noStrike" dirty="0">
                          <a:effectLst/>
                        </a:rPr>
                        <a:t>0.03</a:t>
                      </a:r>
                      <a:endParaRPr lang="en-GB" sz="1600" b="0" i="0" u="none" strike="noStrike" dirty="0">
                        <a:solidFill>
                          <a:srgbClr val="000000"/>
                        </a:solidFill>
                        <a:effectLst/>
                        <a:latin typeface="Calibri" panose="020F0502020204030204" pitchFamily="34" charset="0"/>
                      </a:endParaRPr>
                    </a:p>
                  </a:txBody>
                  <a:tcPr marL="4627" marR="4627" marT="4627" marB="0" anchor="ctr">
                    <a:solidFill>
                      <a:schemeClr val="accent4">
                        <a:lumMod val="60000"/>
                        <a:lumOff val="40000"/>
                      </a:schemeClr>
                    </a:solidFill>
                  </a:tcPr>
                </a:tc>
                <a:tc>
                  <a:txBody>
                    <a:bodyPr/>
                    <a:lstStyle/>
                    <a:p>
                      <a:pPr algn="l" fontAlgn="b"/>
                      <a:r>
                        <a:rPr lang="en-US" sz="1600" u="none" strike="noStrike" dirty="0">
                          <a:effectLst/>
                        </a:rPr>
                        <a:t>General machining tolerance of base / material relaxation</a:t>
                      </a:r>
                    </a:p>
                    <a:p>
                      <a:pPr algn="l" fontAlgn="b"/>
                      <a:r>
                        <a:rPr lang="en-US" sz="1600" b="1" i="0" u="none" strike="noStrike" dirty="0">
                          <a:solidFill>
                            <a:srgbClr val="000000"/>
                          </a:solidFill>
                          <a:effectLst/>
                          <a:latin typeface="Calibri" panose="020F0502020204030204" pitchFamily="34" charset="0"/>
                        </a:rPr>
                        <a:t>(Z position dependent)</a:t>
                      </a:r>
                    </a:p>
                  </a:txBody>
                  <a:tcPr marL="4627" marR="4627" marT="4627" marB="0" anchor="ctr">
                    <a:solidFill>
                      <a:schemeClr val="accent4">
                        <a:lumMod val="60000"/>
                        <a:lumOff val="40000"/>
                      </a:schemeClr>
                    </a:solidFill>
                  </a:tcPr>
                </a:tc>
                <a:extLst>
                  <a:ext uri="{0D108BD9-81ED-4DB2-BD59-A6C34878D82A}">
                    <a16:rowId xmlns:a16="http://schemas.microsoft.com/office/drawing/2014/main" val="2503898245"/>
                  </a:ext>
                </a:extLst>
              </a:tr>
              <a:tr h="574688">
                <a:tc vMerge="1">
                  <a:txBody>
                    <a:bodyPr/>
                    <a:lstStyle/>
                    <a:p>
                      <a:endParaRPr lang="en-GB"/>
                    </a:p>
                  </a:txBody>
                  <a:tcPr/>
                </a:tc>
                <a:tc>
                  <a:txBody>
                    <a:bodyPr/>
                    <a:lstStyle/>
                    <a:p>
                      <a:pPr algn="l" fontAlgn="b"/>
                      <a:r>
                        <a:rPr lang="en-US" sz="1600" u="none" strike="noStrike" dirty="0">
                          <a:effectLst/>
                        </a:rPr>
                        <a:t>HR Mounting Block positioning jig Centre-line hole to base</a:t>
                      </a:r>
                      <a:endParaRPr lang="en-US" sz="1600" b="0" i="0" u="none" strike="noStrike" dirty="0">
                        <a:solidFill>
                          <a:srgbClr val="000000"/>
                        </a:solidFill>
                        <a:effectLst/>
                        <a:latin typeface="Calibri" panose="020F0502020204030204" pitchFamily="34" charset="0"/>
                      </a:endParaRPr>
                    </a:p>
                  </a:txBody>
                  <a:tcPr marL="4627" marR="4627" marT="4627" marB="0" anchor="ctr"/>
                </a:tc>
                <a:tc>
                  <a:txBody>
                    <a:bodyPr/>
                    <a:lstStyle/>
                    <a:p>
                      <a:pPr algn="ctr" fontAlgn="b"/>
                      <a:r>
                        <a:rPr lang="en-GB" sz="1600" u="none" strike="noStrike">
                          <a:effectLst/>
                        </a:rPr>
                        <a:t>0.02</a:t>
                      </a:r>
                      <a:endParaRPr lang="en-GB" sz="1600" b="0" i="0" u="none" strike="noStrike">
                        <a:solidFill>
                          <a:srgbClr val="000000"/>
                        </a:solidFill>
                        <a:effectLst/>
                        <a:latin typeface="Calibri" panose="020F0502020204030204" pitchFamily="34" charset="0"/>
                      </a:endParaRPr>
                    </a:p>
                  </a:txBody>
                  <a:tcPr marL="4627" marR="4627" marT="4627" marB="0" anchor="ctr"/>
                </a:tc>
                <a:tc>
                  <a:txBody>
                    <a:bodyPr/>
                    <a:lstStyle/>
                    <a:p>
                      <a:pPr algn="l" fontAlgn="b"/>
                      <a:r>
                        <a:rPr lang="en-US" sz="1600" u="none" strike="noStrike" dirty="0">
                          <a:effectLst/>
                        </a:rPr>
                        <a:t>Height of lip, positioning of hole pattern relative to edge</a:t>
                      </a:r>
                      <a:endParaRPr lang="en-US" sz="1600" b="0" i="0" u="none" strike="noStrike" dirty="0">
                        <a:solidFill>
                          <a:srgbClr val="000000"/>
                        </a:solidFill>
                        <a:effectLst/>
                        <a:latin typeface="Calibri" panose="020F0502020204030204" pitchFamily="34" charset="0"/>
                      </a:endParaRPr>
                    </a:p>
                  </a:txBody>
                  <a:tcPr marL="4627" marR="4627" marT="4627" marB="0" anchor="ctr"/>
                </a:tc>
                <a:extLst>
                  <a:ext uri="{0D108BD9-81ED-4DB2-BD59-A6C34878D82A}">
                    <a16:rowId xmlns:a16="http://schemas.microsoft.com/office/drawing/2014/main" val="4217747229"/>
                  </a:ext>
                </a:extLst>
              </a:tr>
              <a:tr h="501510">
                <a:tc vMerge="1">
                  <a:txBody>
                    <a:bodyPr/>
                    <a:lstStyle/>
                    <a:p>
                      <a:endParaRPr lang="en-GB"/>
                    </a:p>
                  </a:txBody>
                  <a:tcPr/>
                </a:tc>
                <a:tc>
                  <a:txBody>
                    <a:bodyPr/>
                    <a:lstStyle/>
                    <a:p>
                      <a:pPr algn="l" fontAlgn="b"/>
                      <a:r>
                        <a:rPr lang="en-US" sz="1600" u="none" strike="noStrike" dirty="0">
                          <a:effectLst/>
                        </a:rPr>
                        <a:t>HR Mounting Block positions to Centre-line hole</a:t>
                      </a:r>
                      <a:endParaRPr lang="en-US" sz="1600" b="0" i="0" u="none" strike="noStrike" dirty="0">
                        <a:solidFill>
                          <a:srgbClr val="000000"/>
                        </a:solidFill>
                        <a:effectLst/>
                        <a:latin typeface="Calibri" panose="020F0502020204030204" pitchFamily="34" charset="0"/>
                      </a:endParaRPr>
                    </a:p>
                  </a:txBody>
                  <a:tcPr marL="4627" marR="4627" marT="4627" marB="0" anchor="ctr"/>
                </a:tc>
                <a:tc>
                  <a:txBody>
                    <a:bodyPr/>
                    <a:lstStyle/>
                    <a:p>
                      <a:pPr algn="ctr" fontAlgn="b"/>
                      <a:r>
                        <a:rPr lang="en-GB" sz="1600" u="none" strike="noStrike">
                          <a:effectLst/>
                        </a:rPr>
                        <a:t>0.02</a:t>
                      </a:r>
                      <a:endParaRPr lang="en-GB" sz="1600" b="0" i="0" u="none" strike="noStrike">
                        <a:solidFill>
                          <a:srgbClr val="000000"/>
                        </a:solidFill>
                        <a:effectLst/>
                        <a:latin typeface="Calibri" panose="020F0502020204030204" pitchFamily="34" charset="0"/>
                      </a:endParaRPr>
                    </a:p>
                  </a:txBody>
                  <a:tcPr marL="4627" marR="4627" marT="4627" marB="0" anchor="ctr"/>
                </a:tc>
                <a:tc>
                  <a:txBody>
                    <a:bodyPr/>
                    <a:lstStyle/>
                    <a:p>
                      <a:pPr algn="l" fontAlgn="b"/>
                      <a:r>
                        <a:rPr lang="en-US" sz="1600" u="none" strike="noStrike" dirty="0">
                          <a:effectLst/>
                        </a:rPr>
                        <a:t>Rotation of front-plate of HR Mounting Block positioning jig and general machining tolerance</a:t>
                      </a:r>
                      <a:endParaRPr lang="en-US" sz="1600" b="0" i="0" u="none" strike="noStrike" dirty="0">
                        <a:solidFill>
                          <a:srgbClr val="000000"/>
                        </a:solidFill>
                        <a:effectLst/>
                        <a:latin typeface="Calibri" panose="020F0502020204030204" pitchFamily="34" charset="0"/>
                      </a:endParaRPr>
                    </a:p>
                  </a:txBody>
                  <a:tcPr marL="4627" marR="4627" marT="4627" marB="0" anchor="ctr"/>
                </a:tc>
                <a:extLst>
                  <a:ext uri="{0D108BD9-81ED-4DB2-BD59-A6C34878D82A}">
                    <a16:rowId xmlns:a16="http://schemas.microsoft.com/office/drawing/2014/main" val="1928684480"/>
                  </a:ext>
                </a:extLst>
              </a:tr>
              <a:tr h="124007">
                <a:tc vMerge="1">
                  <a:txBody>
                    <a:bodyPr/>
                    <a:lstStyle/>
                    <a:p>
                      <a:endParaRPr lang="en-GB"/>
                    </a:p>
                  </a:txBody>
                  <a:tcPr/>
                </a:tc>
                <a:tc>
                  <a:txBody>
                    <a:bodyPr/>
                    <a:lstStyle/>
                    <a:p>
                      <a:pPr algn="l" fontAlgn="b"/>
                      <a:r>
                        <a:rPr lang="en-GB" sz="1600" i="1" u="none" strike="noStrike" dirty="0">
                          <a:effectLst/>
                        </a:rPr>
                        <a:t>Linear Sum</a:t>
                      </a:r>
                      <a:endParaRPr lang="en-GB" sz="1600" b="0" i="1" u="none" strike="noStrike" dirty="0">
                        <a:solidFill>
                          <a:srgbClr val="000000"/>
                        </a:solidFill>
                        <a:effectLst/>
                        <a:latin typeface="Calibri" panose="020F0502020204030204" pitchFamily="34" charset="0"/>
                      </a:endParaRPr>
                    </a:p>
                  </a:txBody>
                  <a:tcPr marL="4627" marR="4627" marT="4627" marB="0" anchor="ctr"/>
                </a:tc>
                <a:tc>
                  <a:txBody>
                    <a:bodyPr/>
                    <a:lstStyle/>
                    <a:p>
                      <a:pPr algn="ctr" fontAlgn="b"/>
                      <a:r>
                        <a:rPr lang="en-GB" sz="1600" i="1" u="none" strike="noStrike" dirty="0">
                          <a:effectLst/>
                        </a:rPr>
                        <a:t>0.07</a:t>
                      </a:r>
                      <a:endParaRPr lang="en-GB" sz="1600" b="0" i="1" u="none" strike="noStrike" dirty="0">
                        <a:solidFill>
                          <a:srgbClr val="000000"/>
                        </a:solidFill>
                        <a:effectLst/>
                        <a:latin typeface="Calibri" panose="020F0502020204030204" pitchFamily="34" charset="0"/>
                      </a:endParaRPr>
                    </a:p>
                  </a:txBody>
                  <a:tcPr marL="4627" marR="4627" marT="4627" marB="0" anchor="ctr"/>
                </a:tc>
                <a:tc>
                  <a:txBody>
                    <a:bodyPr/>
                    <a:lstStyle/>
                    <a:p>
                      <a:pPr algn="l" fontAlgn="b"/>
                      <a:endParaRPr lang="en-GB" sz="1600" b="0" i="0" u="none" strike="noStrike" dirty="0">
                        <a:solidFill>
                          <a:srgbClr val="000000"/>
                        </a:solidFill>
                        <a:effectLst/>
                        <a:latin typeface="Calibri" panose="020F0502020204030204" pitchFamily="34" charset="0"/>
                      </a:endParaRPr>
                    </a:p>
                  </a:txBody>
                  <a:tcPr marL="4627" marR="4627" marT="4627" marB="0" anchor="ctr"/>
                </a:tc>
                <a:extLst>
                  <a:ext uri="{0D108BD9-81ED-4DB2-BD59-A6C34878D82A}">
                    <a16:rowId xmlns:a16="http://schemas.microsoft.com/office/drawing/2014/main" val="4185706125"/>
                  </a:ext>
                </a:extLst>
              </a:tr>
            </a:tbl>
          </a:graphicData>
        </a:graphic>
      </p:graphicFrame>
      <p:sp>
        <p:nvSpPr>
          <p:cNvPr id="8" name="Date Placeholder 7">
            <a:extLst>
              <a:ext uri="{FF2B5EF4-FFF2-40B4-BE49-F238E27FC236}">
                <a16:creationId xmlns:a16="http://schemas.microsoft.com/office/drawing/2014/main" id="{69EA0BD3-5E78-BC08-675A-3562E72572D7}"/>
              </a:ext>
            </a:extLst>
          </p:cNvPr>
          <p:cNvSpPr>
            <a:spLocks noGrp="1"/>
          </p:cNvSpPr>
          <p:nvPr>
            <p:ph type="dt" sz="half" idx="10"/>
          </p:nvPr>
        </p:nvSpPr>
        <p:spPr/>
        <p:txBody>
          <a:bodyPr/>
          <a:lstStyle/>
          <a:p>
            <a:r>
              <a:rPr lang="en-US"/>
              <a:t>19/12/23</a:t>
            </a:r>
            <a:endParaRPr lang="en-GB"/>
          </a:p>
        </p:txBody>
      </p:sp>
      <p:sp>
        <p:nvSpPr>
          <p:cNvPr id="9" name="Footer Placeholder 8">
            <a:extLst>
              <a:ext uri="{FF2B5EF4-FFF2-40B4-BE49-F238E27FC236}">
                <a16:creationId xmlns:a16="http://schemas.microsoft.com/office/drawing/2014/main" id="{AE1DDA9B-0C7C-446C-1E36-942F83E60752}"/>
              </a:ext>
            </a:extLst>
          </p:cNvPr>
          <p:cNvSpPr>
            <a:spLocks noGrp="1"/>
          </p:cNvSpPr>
          <p:nvPr>
            <p:ph type="ftr" sz="quarter" idx="11"/>
          </p:nvPr>
        </p:nvSpPr>
        <p:spPr/>
        <p:txBody>
          <a:bodyPr/>
          <a:lstStyle/>
          <a:p>
            <a:r>
              <a:rPr lang="en-GB"/>
              <a:t>ENDCAP RADIAL CLEARANCES</a:t>
            </a:r>
          </a:p>
        </p:txBody>
      </p:sp>
      <p:sp>
        <p:nvSpPr>
          <p:cNvPr id="10" name="Slide Number Placeholder 9">
            <a:extLst>
              <a:ext uri="{FF2B5EF4-FFF2-40B4-BE49-F238E27FC236}">
                <a16:creationId xmlns:a16="http://schemas.microsoft.com/office/drawing/2014/main" id="{61FE2188-1672-B4BA-2AB1-5B3E9063C96E}"/>
              </a:ext>
            </a:extLst>
          </p:cNvPr>
          <p:cNvSpPr>
            <a:spLocks noGrp="1"/>
          </p:cNvSpPr>
          <p:nvPr>
            <p:ph type="sldNum" sz="quarter" idx="12"/>
          </p:nvPr>
        </p:nvSpPr>
        <p:spPr/>
        <p:txBody>
          <a:bodyPr/>
          <a:lstStyle/>
          <a:p>
            <a:fld id="{A3EDF563-759E-4B88-A937-2F5E5F84020E}" type="slidenum">
              <a:rPr lang="en-GB" smtClean="0"/>
              <a:t>36</a:t>
            </a:fld>
            <a:endParaRPr lang="en-GB"/>
          </a:p>
        </p:txBody>
      </p:sp>
    </p:spTree>
    <p:extLst>
      <p:ext uri="{BB962C8B-B14F-4D97-AF65-F5344CB8AC3E}">
        <p14:creationId xmlns:p14="http://schemas.microsoft.com/office/powerpoint/2010/main" val="15745040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C5EDE-009C-A101-606C-BFBB6B751B69}"/>
              </a:ext>
            </a:extLst>
          </p:cNvPr>
          <p:cNvSpPr>
            <a:spLocks noGrp="1"/>
          </p:cNvSpPr>
          <p:nvPr>
            <p:ph type="title"/>
          </p:nvPr>
        </p:nvSpPr>
        <p:spPr>
          <a:xfrm>
            <a:off x="838199" y="365125"/>
            <a:ext cx="10977349" cy="919389"/>
          </a:xfrm>
        </p:spPr>
        <p:txBody>
          <a:bodyPr/>
          <a:lstStyle/>
          <a:p>
            <a:r>
              <a:rPr lang="en-GB" dirty="0"/>
              <a:t>Half-ring to Half-ring Mounting Block Placement</a:t>
            </a:r>
          </a:p>
        </p:txBody>
      </p:sp>
      <p:sp>
        <p:nvSpPr>
          <p:cNvPr id="3" name="Content Placeholder 2">
            <a:extLst>
              <a:ext uri="{FF2B5EF4-FFF2-40B4-BE49-F238E27FC236}">
                <a16:creationId xmlns:a16="http://schemas.microsoft.com/office/drawing/2014/main" id="{4870F8DA-158A-71B9-18F9-0A4AE892575E}"/>
              </a:ext>
            </a:extLst>
          </p:cNvPr>
          <p:cNvSpPr>
            <a:spLocks noGrp="1"/>
          </p:cNvSpPr>
          <p:nvPr>
            <p:ph idx="1"/>
          </p:nvPr>
        </p:nvSpPr>
        <p:spPr>
          <a:xfrm>
            <a:off x="376452" y="1284514"/>
            <a:ext cx="5240577" cy="5573486"/>
          </a:xfrm>
        </p:spPr>
        <p:txBody>
          <a:bodyPr>
            <a:normAutofit fontScale="85000" lnSpcReduction="20000"/>
          </a:bodyPr>
          <a:lstStyle/>
          <a:p>
            <a:r>
              <a:rPr lang="en-GB" dirty="0"/>
              <a:t>Half-rings are fastened to the HR mounting blocks via a 3.2mm diameter shoulder screw passing through the 3.25mm diameter hole in the HR mounting lug and engaging into a 3.2mm diameter recess in the HR mounting block</a:t>
            </a:r>
          </a:p>
          <a:p>
            <a:pPr lvl="1"/>
            <a:r>
              <a:rPr lang="en-GB" dirty="0"/>
              <a:t>We haven’t decided how many lugs will have 3D2 shoulder screws for each half-ring – or which positions these will be in.</a:t>
            </a:r>
          </a:p>
          <a:p>
            <a:pPr lvl="1"/>
            <a:r>
              <a:rPr lang="en-GB" dirty="0"/>
              <a:t>We need to review &amp; agree the tolerances on the three parts (shoulder screw, 3.25mm hole in HR lug, 3.2mm recess in HR mounting block. Here </a:t>
            </a:r>
            <a:r>
              <a:rPr lang="en-GB" b="1" dirty="0"/>
              <a:t>I assume 0.005mm </a:t>
            </a:r>
            <a:r>
              <a:rPr lang="en-GB" dirty="0"/>
              <a:t>for all three</a:t>
            </a:r>
          </a:p>
          <a:p>
            <a:endParaRPr lang="en-GB" dirty="0"/>
          </a:p>
          <a:p>
            <a:r>
              <a:rPr lang="en-GB" dirty="0"/>
              <a:t>Half-rings can shift by +/- (0.025+0.005 + 0.005 + 0.005) = +/- 0.04mm relative to the centre of the circle passing through the centres of the HR mounting block holes.</a:t>
            </a:r>
          </a:p>
          <a:p>
            <a:endParaRPr lang="en-GB" dirty="0"/>
          </a:p>
        </p:txBody>
      </p:sp>
      <p:pic>
        <p:nvPicPr>
          <p:cNvPr id="4" name="Content Placeholder 4">
            <a:extLst>
              <a:ext uri="{FF2B5EF4-FFF2-40B4-BE49-F238E27FC236}">
                <a16:creationId xmlns:a16="http://schemas.microsoft.com/office/drawing/2014/main" id="{BE8491B7-714A-E902-384A-124261B3A05C}"/>
              </a:ext>
            </a:extLst>
          </p:cNvPr>
          <p:cNvPicPr>
            <a:picLocks noChangeAspect="1"/>
          </p:cNvPicPr>
          <p:nvPr/>
        </p:nvPicPr>
        <p:blipFill rotWithShape="1">
          <a:blip r:embed="rId2"/>
          <a:srcRect l="13756" t="18385" b="3732"/>
          <a:stretch/>
        </p:blipFill>
        <p:spPr>
          <a:xfrm>
            <a:off x="5503622" y="2203903"/>
            <a:ext cx="6688378" cy="3298371"/>
          </a:xfrm>
          <a:prstGeom prst="rect">
            <a:avLst/>
          </a:prstGeom>
        </p:spPr>
      </p:pic>
      <p:sp>
        <p:nvSpPr>
          <p:cNvPr id="8" name="Date Placeholder 7">
            <a:extLst>
              <a:ext uri="{FF2B5EF4-FFF2-40B4-BE49-F238E27FC236}">
                <a16:creationId xmlns:a16="http://schemas.microsoft.com/office/drawing/2014/main" id="{E8016F49-ECF2-1905-C8C1-0D1EB6CF6A22}"/>
              </a:ext>
            </a:extLst>
          </p:cNvPr>
          <p:cNvSpPr>
            <a:spLocks noGrp="1"/>
          </p:cNvSpPr>
          <p:nvPr>
            <p:ph type="dt" sz="half" idx="10"/>
          </p:nvPr>
        </p:nvSpPr>
        <p:spPr/>
        <p:txBody>
          <a:bodyPr/>
          <a:lstStyle/>
          <a:p>
            <a:r>
              <a:rPr lang="en-US"/>
              <a:t>19/12/23</a:t>
            </a:r>
            <a:endParaRPr lang="en-GB"/>
          </a:p>
        </p:txBody>
      </p:sp>
      <p:sp>
        <p:nvSpPr>
          <p:cNvPr id="9" name="Footer Placeholder 8">
            <a:extLst>
              <a:ext uri="{FF2B5EF4-FFF2-40B4-BE49-F238E27FC236}">
                <a16:creationId xmlns:a16="http://schemas.microsoft.com/office/drawing/2014/main" id="{0AE4051A-5926-5C03-20DF-56EA44421E19}"/>
              </a:ext>
            </a:extLst>
          </p:cNvPr>
          <p:cNvSpPr>
            <a:spLocks noGrp="1"/>
          </p:cNvSpPr>
          <p:nvPr>
            <p:ph type="ftr" sz="quarter" idx="11"/>
          </p:nvPr>
        </p:nvSpPr>
        <p:spPr/>
        <p:txBody>
          <a:bodyPr/>
          <a:lstStyle/>
          <a:p>
            <a:r>
              <a:rPr lang="en-GB"/>
              <a:t>ENDCAP RADIAL CLEARANCES</a:t>
            </a:r>
          </a:p>
        </p:txBody>
      </p:sp>
      <p:sp>
        <p:nvSpPr>
          <p:cNvPr id="10" name="Slide Number Placeholder 9">
            <a:extLst>
              <a:ext uri="{FF2B5EF4-FFF2-40B4-BE49-F238E27FC236}">
                <a16:creationId xmlns:a16="http://schemas.microsoft.com/office/drawing/2014/main" id="{A6F3AE05-35FD-CF7C-BDB0-8630269B9393}"/>
              </a:ext>
            </a:extLst>
          </p:cNvPr>
          <p:cNvSpPr>
            <a:spLocks noGrp="1"/>
          </p:cNvSpPr>
          <p:nvPr>
            <p:ph type="sldNum" sz="quarter" idx="12"/>
          </p:nvPr>
        </p:nvSpPr>
        <p:spPr/>
        <p:txBody>
          <a:bodyPr/>
          <a:lstStyle/>
          <a:p>
            <a:fld id="{A3EDF563-759E-4B88-A937-2F5E5F84020E}" type="slidenum">
              <a:rPr lang="en-GB" smtClean="0"/>
              <a:t>37</a:t>
            </a:fld>
            <a:endParaRPr lang="en-GB"/>
          </a:p>
        </p:txBody>
      </p:sp>
    </p:spTree>
    <p:extLst>
      <p:ext uri="{BB962C8B-B14F-4D97-AF65-F5344CB8AC3E}">
        <p14:creationId xmlns:p14="http://schemas.microsoft.com/office/powerpoint/2010/main" val="3744533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56D5CF2-5573-A200-D17C-8360AB973F7C}"/>
              </a:ext>
            </a:extLst>
          </p:cNvPr>
          <p:cNvSpPr>
            <a:spLocks noGrp="1"/>
          </p:cNvSpPr>
          <p:nvPr>
            <p:ph type="ctrTitle"/>
          </p:nvPr>
        </p:nvSpPr>
        <p:spPr/>
        <p:txBody>
          <a:bodyPr/>
          <a:lstStyle/>
          <a:p>
            <a:r>
              <a:rPr lang="en-GB" dirty="0"/>
              <a:t>Section 5</a:t>
            </a:r>
          </a:p>
        </p:txBody>
      </p:sp>
      <p:sp>
        <p:nvSpPr>
          <p:cNvPr id="5" name="Subtitle 4">
            <a:extLst>
              <a:ext uri="{FF2B5EF4-FFF2-40B4-BE49-F238E27FC236}">
                <a16:creationId xmlns:a16="http://schemas.microsoft.com/office/drawing/2014/main" id="{177D2007-DC55-EBF3-B0D7-2520D5315A25}"/>
              </a:ext>
            </a:extLst>
          </p:cNvPr>
          <p:cNvSpPr>
            <a:spLocks noGrp="1"/>
          </p:cNvSpPr>
          <p:nvPr>
            <p:ph type="subTitle" idx="1"/>
          </p:nvPr>
        </p:nvSpPr>
        <p:spPr/>
        <p:txBody>
          <a:bodyPr/>
          <a:lstStyle/>
          <a:p>
            <a:r>
              <a:rPr lang="en-GB" dirty="0"/>
              <a:t>Endcap Integration</a:t>
            </a:r>
          </a:p>
          <a:p>
            <a:endParaRPr lang="en-GB" b="1" dirty="0"/>
          </a:p>
        </p:txBody>
      </p:sp>
      <p:sp>
        <p:nvSpPr>
          <p:cNvPr id="7" name="Date Placeholder 6">
            <a:extLst>
              <a:ext uri="{FF2B5EF4-FFF2-40B4-BE49-F238E27FC236}">
                <a16:creationId xmlns:a16="http://schemas.microsoft.com/office/drawing/2014/main" id="{75C815E7-2C60-8BBA-EE93-4B4BC92BEE18}"/>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F2D76201-6281-9C36-6FCA-9B9B91C32A6C}"/>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E1F9DD94-C457-DA59-EA85-AAAC4BEAC886}"/>
              </a:ext>
            </a:extLst>
          </p:cNvPr>
          <p:cNvSpPr>
            <a:spLocks noGrp="1"/>
          </p:cNvSpPr>
          <p:nvPr>
            <p:ph type="sldNum" sz="quarter" idx="12"/>
          </p:nvPr>
        </p:nvSpPr>
        <p:spPr/>
        <p:txBody>
          <a:bodyPr/>
          <a:lstStyle/>
          <a:p>
            <a:fld id="{A3EDF563-759E-4B88-A937-2F5E5F84020E}" type="slidenum">
              <a:rPr lang="en-GB" smtClean="0"/>
              <a:t>38</a:t>
            </a:fld>
            <a:endParaRPr lang="en-GB"/>
          </a:p>
        </p:txBody>
      </p:sp>
    </p:spTree>
    <p:extLst>
      <p:ext uri="{BB962C8B-B14F-4D97-AF65-F5344CB8AC3E}">
        <p14:creationId xmlns:p14="http://schemas.microsoft.com/office/powerpoint/2010/main" val="36285597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E9F1D3-2C14-C6D3-2236-CFC92DE9484F}"/>
              </a:ext>
            </a:extLst>
          </p:cNvPr>
          <p:cNvSpPr>
            <a:spLocks noGrp="1"/>
          </p:cNvSpPr>
          <p:nvPr>
            <p:ph type="title"/>
          </p:nvPr>
        </p:nvSpPr>
        <p:spPr>
          <a:xfrm>
            <a:off x="838200" y="365125"/>
            <a:ext cx="10515600" cy="941161"/>
          </a:xfrm>
        </p:spPr>
        <p:txBody>
          <a:bodyPr/>
          <a:lstStyle/>
          <a:p>
            <a:r>
              <a:rPr lang="en-GB" dirty="0"/>
              <a:t>Endcap Integration</a:t>
            </a:r>
          </a:p>
        </p:txBody>
      </p:sp>
      <p:sp>
        <p:nvSpPr>
          <p:cNvPr id="3" name="Content Placeholder 2">
            <a:extLst>
              <a:ext uri="{FF2B5EF4-FFF2-40B4-BE49-F238E27FC236}">
                <a16:creationId xmlns:a16="http://schemas.microsoft.com/office/drawing/2014/main" id="{7FD345CA-00DB-49F3-E4E2-898CAB43163F}"/>
              </a:ext>
            </a:extLst>
          </p:cNvPr>
          <p:cNvSpPr>
            <a:spLocks noGrp="1"/>
          </p:cNvSpPr>
          <p:nvPr>
            <p:ph idx="1"/>
          </p:nvPr>
        </p:nvSpPr>
        <p:spPr>
          <a:xfrm>
            <a:off x="838199" y="1210491"/>
            <a:ext cx="11005457" cy="4966472"/>
          </a:xfrm>
        </p:spPr>
        <p:txBody>
          <a:bodyPr>
            <a:normAutofit fontScale="70000" lnSpcReduction="20000"/>
          </a:bodyPr>
          <a:lstStyle/>
          <a:p>
            <a:r>
              <a:rPr lang="en-GB" dirty="0"/>
              <a:t>Half-cylinders fully populated with services and half-rings are assembled to the front and rear supports to form the complete endcap</a:t>
            </a:r>
          </a:p>
          <a:p>
            <a:pPr marL="0" indent="0">
              <a:buNone/>
            </a:pPr>
            <a:endParaRPr lang="en-GB" dirty="0"/>
          </a:p>
          <a:p>
            <a:r>
              <a:rPr lang="en-GB" dirty="0"/>
              <a:t>The relative position of the 6 half-cylinders is defined by pairs of 4mm dowel-screws passing through precision holes in the end-supports and into precision holes in the end-flanges of the half-cylinders</a:t>
            </a:r>
          </a:p>
          <a:p>
            <a:pPr marL="0" indent="0">
              <a:buNone/>
            </a:pPr>
            <a:endParaRPr lang="en-GB" dirty="0"/>
          </a:p>
          <a:p>
            <a:r>
              <a:rPr lang="en-GB" dirty="0"/>
              <a:t>The placement accuracy of the six half-cylinders is determined by the positions of the precision holes and their diametric tolerances and by the diameter of the dowel that passes through them.</a:t>
            </a:r>
          </a:p>
          <a:p>
            <a:pPr marL="0" indent="0">
              <a:buNone/>
            </a:pPr>
            <a:endParaRPr lang="en-GB" dirty="0"/>
          </a:p>
          <a:p>
            <a:r>
              <a:rPr lang="en-GB" dirty="0"/>
              <a:t>For the FS the intention is to place the six reference blocks (with the precision 4mm hole) accurately using a FS assembly jig of dimensions 0.7 x 0.7m</a:t>
            </a:r>
          </a:p>
          <a:p>
            <a:pPr lvl="1"/>
            <a:r>
              <a:rPr lang="en-GB" dirty="0"/>
              <a:t>Based on the metrology of an end tower one imagines that this can be done to better than +/- 0.02mm.</a:t>
            </a:r>
          </a:p>
          <a:p>
            <a:pPr lvl="2"/>
            <a:r>
              <a:rPr lang="en-GB" dirty="0"/>
              <a:t>What might be really neat is to use the same jig to place the corresponding blocks onto the half-shell end-flanges thereby removing a similar placement tolerance. The slight issue is then we’d have to remember which end-flange is for the left side and which for the right – but that shouldn’t be too hard.</a:t>
            </a:r>
          </a:p>
          <a:p>
            <a:r>
              <a:rPr lang="en-GB" dirty="0"/>
              <a:t>Assuming H7 hole diametric tolerance (0/+0.012) in both precision holes the maximum positioning error of one half-cylinder relative to the FS is 0.02 + 2 x 0.006 + 0.005 (pin) = 0.037mm. For pairs of half-cylinders the relative positional accuracy will be better than 0.074mm</a:t>
            </a:r>
          </a:p>
          <a:p>
            <a:endParaRPr lang="en-GB" dirty="0"/>
          </a:p>
        </p:txBody>
      </p:sp>
      <p:sp>
        <p:nvSpPr>
          <p:cNvPr id="4" name="Date Placeholder 3">
            <a:extLst>
              <a:ext uri="{FF2B5EF4-FFF2-40B4-BE49-F238E27FC236}">
                <a16:creationId xmlns:a16="http://schemas.microsoft.com/office/drawing/2014/main" id="{D6C2AFCA-7034-E663-4AAC-F8765E0F2FCB}"/>
              </a:ext>
            </a:extLst>
          </p:cNvPr>
          <p:cNvSpPr>
            <a:spLocks noGrp="1"/>
          </p:cNvSpPr>
          <p:nvPr>
            <p:ph type="dt" sz="half" idx="10"/>
          </p:nvPr>
        </p:nvSpPr>
        <p:spPr/>
        <p:txBody>
          <a:bodyPr/>
          <a:lstStyle/>
          <a:p>
            <a:r>
              <a:rPr lang="en-US"/>
              <a:t>19/12/23</a:t>
            </a:r>
            <a:endParaRPr lang="en-GB"/>
          </a:p>
        </p:txBody>
      </p:sp>
      <p:sp>
        <p:nvSpPr>
          <p:cNvPr id="5" name="Footer Placeholder 4">
            <a:extLst>
              <a:ext uri="{FF2B5EF4-FFF2-40B4-BE49-F238E27FC236}">
                <a16:creationId xmlns:a16="http://schemas.microsoft.com/office/drawing/2014/main" id="{3AF7BB70-1E15-2809-CC65-1996F5B020F9}"/>
              </a:ext>
            </a:extLst>
          </p:cNvPr>
          <p:cNvSpPr>
            <a:spLocks noGrp="1"/>
          </p:cNvSpPr>
          <p:nvPr>
            <p:ph type="ftr" sz="quarter" idx="11"/>
          </p:nvPr>
        </p:nvSpPr>
        <p:spPr/>
        <p:txBody>
          <a:bodyPr/>
          <a:lstStyle/>
          <a:p>
            <a:r>
              <a:rPr lang="en-GB"/>
              <a:t>ENDCAP RADIAL CLEARANCES</a:t>
            </a:r>
          </a:p>
        </p:txBody>
      </p:sp>
      <p:sp>
        <p:nvSpPr>
          <p:cNvPr id="6" name="Slide Number Placeholder 5">
            <a:extLst>
              <a:ext uri="{FF2B5EF4-FFF2-40B4-BE49-F238E27FC236}">
                <a16:creationId xmlns:a16="http://schemas.microsoft.com/office/drawing/2014/main" id="{5463462F-13F1-757A-4234-0941C49A89A9}"/>
              </a:ext>
            </a:extLst>
          </p:cNvPr>
          <p:cNvSpPr>
            <a:spLocks noGrp="1"/>
          </p:cNvSpPr>
          <p:nvPr>
            <p:ph type="sldNum" sz="quarter" idx="12"/>
          </p:nvPr>
        </p:nvSpPr>
        <p:spPr/>
        <p:txBody>
          <a:bodyPr/>
          <a:lstStyle/>
          <a:p>
            <a:fld id="{A3EDF563-759E-4B88-A937-2F5E5F84020E}" type="slidenum">
              <a:rPr lang="en-GB" smtClean="0"/>
              <a:t>39</a:t>
            </a:fld>
            <a:endParaRPr lang="en-GB"/>
          </a:p>
        </p:txBody>
      </p:sp>
      <p:sp>
        <p:nvSpPr>
          <p:cNvPr id="7" name="Rectangle 2">
            <a:extLst>
              <a:ext uri="{FF2B5EF4-FFF2-40B4-BE49-F238E27FC236}">
                <a16:creationId xmlns:a16="http://schemas.microsoft.com/office/drawing/2014/main" id="{B9C6F260-DCBB-F11E-0463-DAFF287882E7}"/>
              </a:ext>
            </a:extLst>
          </p:cNvPr>
          <p:cNvSpPr>
            <a:spLocks noChangeArrowheads="1"/>
          </p:cNvSpPr>
          <p:nvPr/>
        </p:nvSpPr>
        <p:spPr bwMode="auto">
          <a:xfrm>
            <a:off x="6374675" y="67926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3644087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776C6-4BA5-56F1-09AF-570AD40244D6}"/>
              </a:ext>
            </a:extLst>
          </p:cNvPr>
          <p:cNvSpPr>
            <a:spLocks noGrp="1"/>
          </p:cNvSpPr>
          <p:nvPr>
            <p:ph type="title"/>
          </p:nvPr>
        </p:nvSpPr>
        <p:spPr>
          <a:xfrm>
            <a:off x="838200" y="136525"/>
            <a:ext cx="10515600" cy="941161"/>
          </a:xfrm>
        </p:spPr>
        <p:txBody>
          <a:bodyPr/>
          <a:lstStyle/>
          <a:p>
            <a:r>
              <a:rPr lang="en-GB" dirty="0"/>
              <a:t>Evolution of the Envelope Drawing</a:t>
            </a:r>
          </a:p>
        </p:txBody>
      </p:sp>
      <p:sp>
        <p:nvSpPr>
          <p:cNvPr id="3" name="Content Placeholder 2">
            <a:extLst>
              <a:ext uri="{FF2B5EF4-FFF2-40B4-BE49-F238E27FC236}">
                <a16:creationId xmlns:a16="http://schemas.microsoft.com/office/drawing/2014/main" id="{A323A3B3-3118-B7AF-FFFD-9045AA3CA22C}"/>
              </a:ext>
            </a:extLst>
          </p:cNvPr>
          <p:cNvSpPr>
            <a:spLocks noGrp="1"/>
          </p:cNvSpPr>
          <p:nvPr>
            <p:ph idx="1"/>
          </p:nvPr>
        </p:nvSpPr>
        <p:spPr>
          <a:xfrm>
            <a:off x="838200" y="1021715"/>
            <a:ext cx="10515600" cy="5699760"/>
          </a:xfrm>
        </p:spPr>
        <p:txBody>
          <a:bodyPr>
            <a:normAutofit/>
          </a:bodyPr>
          <a:lstStyle/>
          <a:p>
            <a:pPr>
              <a:lnSpc>
                <a:spcPct val="120000"/>
              </a:lnSpc>
            </a:pPr>
            <a:r>
              <a:rPr lang="en-GB" sz="1600" dirty="0"/>
              <a:t>Results from L4 prototype half-shell indicated deviations from ideal shape of +/- 0.25mm and difficulty in achieving desired radius.</a:t>
            </a:r>
          </a:p>
          <a:p>
            <a:pPr lvl="1">
              <a:lnSpc>
                <a:spcPct val="120000"/>
              </a:lnSpc>
            </a:pPr>
            <a:r>
              <a:rPr lang="en-GB" sz="1400" dirty="0"/>
              <a:t>Sometime in 2020/21 we agreed to reduce half-shell integration ‘clearance’ from </a:t>
            </a:r>
            <a:r>
              <a:rPr lang="en-GB" sz="1400" b="1" dirty="0"/>
              <a:t>2.35mm to 1.85mm </a:t>
            </a:r>
            <a:r>
              <a:rPr lang="en-GB" sz="1400" dirty="0"/>
              <a:t>to accommodate likely non-uniformities in half shell laminate.</a:t>
            </a:r>
          </a:p>
          <a:p>
            <a:pPr lvl="2">
              <a:lnSpc>
                <a:spcPct val="120000"/>
              </a:lnSpc>
            </a:pPr>
            <a:r>
              <a:rPr lang="en-GB" sz="1200" dirty="0"/>
              <a:t>Concerns integration of L3 round L2 and integration of L4 around L3</a:t>
            </a:r>
          </a:p>
          <a:p>
            <a:pPr lvl="2">
              <a:lnSpc>
                <a:spcPct val="120000"/>
              </a:lnSpc>
            </a:pPr>
            <a:r>
              <a:rPr lang="en-GB" sz="1200" dirty="0"/>
              <a:t>Clearance to IST remained as previously</a:t>
            </a:r>
          </a:p>
          <a:p>
            <a:pPr lvl="1">
              <a:lnSpc>
                <a:spcPct val="120000"/>
              </a:lnSpc>
            </a:pPr>
            <a:r>
              <a:rPr lang="en-GB" sz="1400" dirty="0"/>
              <a:t>This means the </a:t>
            </a:r>
            <a:r>
              <a:rPr lang="en-GB" sz="1400" b="1" dirty="0"/>
              <a:t>nominal clearance </a:t>
            </a:r>
            <a:r>
              <a:rPr lang="en-GB" sz="1400" dirty="0"/>
              <a:t>between the inner radius of L2 (or L3) to the outside of the L2 (or L4) half-cylinder </a:t>
            </a:r>
            <a:r>
              <a:rPr lang="en-GB" sz="1400" b="1" dirty="0"/>
              <a:t>is 1.85mm </a:t>
            </a:r>
          </a:p>
          <a:p>
            <a:pPr marL="914400" lvl="2" indent="0">
              <a:lnSpc>
                <a:spcPct val="120000"/>
              </a:lnSpc>
              <a:buNone/>
            </a:pPr>
            <a:endParaRPr lang="en-GB" sz="1200" dirty="0"/>
          </a:p>
          <a:p>
            <a:pPr>
              <a:lnSpc>
                <a:spcPct val="120000"/>
              </a:lnSpc>
            </a:pPr>
            <a:r>
              <a:rPr lang="en-GB" sz="1600" dirty="0"/>
              <a:t>Work done towards the Bare Local Support PRR – led to a revised tolerance on half-ring inner rim</a:t>
            </a:r>
          </a:p>
          <a:p>
            <a:pPr lvl="1">
              <a:lnSpc>
                <a:spcPct val="120000"/>
              </a:lnSpc>
            </a:pPr>
            <a:r>
              <a:rPr lang="en-GB" sz="1400" dirty="0"/>
              <a:t>As machined inner rim radius = Nominal inner rim radius </a:t>
            </a:r>
            <a:r>
              <a:rPr lang="en-GB" sz="1400" b="1" dirty="0"/>
              <a:t>+0 / -0.1mm </a:t>
            </a:r>
          </a:p>
          <a:p>
            <a:pPr lvl="2">
              <a:lnSpc>
                <a:spcPct val="120000"/>
              </a:lnSpc>
            </a:pPr>
            <a:r>
              <a:rPr lang="en-GB" sz="1200" dirty="0"/>
              <a:t>Relative to centre of circle passing through the centres of all D3.25mm holes in half-ring mounting lugs.</a:t>
            </a:r>
          </a:p>
          <a:p>
            <a:pPr lvl="1">
              <a:lnSpc>
                <a:spcPct val="120000"/>
              </a:lnSpc>
            </a:pPr>
            <a:r>
              <a:rPr lang="en-GB" sz="1200" dirty="0"/>
              <a:t>HR mounting lug to HR mounting block </a:t>
            </a:r>
          </a:p>
          <a:p>
            <a:pPr lvl="2">
              <a:lnSpc>
                <a:spcPct val="120000"/>
              </a:lnSpc>
            </a:pPr>
            <a:r>
              <a:rPr lang="en-GB" sz="1000" dirty="0"/>
              <a:t>HRs are fixed to the half-shell via a D3.2 shoulder screw with an M3 thread passing through the D3.25 hole in the HR mounting lug and into the D3.2 recess in the HR mounting block. </a:t>
            </a:r>
          </a:p>
          <a:p>
            <a:pPr lvl="2">
              <a:lnSpc>
                <a:spcPct val="120000"/>
              </a:lnSpc>
            </a:pPr>
            <a:r>
              <a:rPr lang="en-GB" sz="1000" dirty="0"/>
              <a:t>Allows a perfect HR to be mounted in a set of perfectly aligned HR mounting blocks to be mis-placed by </a:t>
            </a:r>
            <a:r>
              <a:rPr lang="en-GB" sz="1000" b="1" dirty="0"/>
              <a:t>+/- 0.025mm</a:t>
            </a:r>
            <a:endParaRPr lang="en-GB" sz="1600" dirty="0"/>
          </a:p>
          <a:p>
            <a:pPr>
              <a:lnSpc>
                <a:spcPct val="120000"/>
              </a:lnSpc>
            </a:pPr>
            <a:r>
              <a:rPr lang="en-GB" sz="1600" dirty="0"/>
              <a:t>In the following I look at the likely build-up of tolerances on the relative positioning of half-rings and half-cylinders due to the half-cylinder assembly process and endcap integration.</a:t>
            </a:r>
          </a:p>
        </p:txBody>
      </p:sp>
      <p:sp>
        <p:nvSpPr>
          <p:cNvPr id="7" name="Date Placeholder 6">
            <a:extLst>
              <a:ext uri="{FF2B5EF4-FFF2-40B4-BE49-F238E27FC236}">
                <a16:creationId xmlns:a16="http://schemas.microsoft.com/office/drawing/2014/main" id="{306987AB-E1F4-8FE4-6C06-D4BCC12C6892}"/>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845CC24C-F5BC-B706-695B-BC77AB9F81D4}"/>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F0CBA21C-AA8F-D7FD-C28E-EFDB8D54BA67}"/>
              </a:ext>
            </a:extLst>
          </p:cNvPr>
          <p:cNvSpPr>
            <a:spLocks noGrp="1"/>
          </p:cNvSpPr>
          <p:nvPr>
            <p:ph type="sldNum" sz="quarter" idx="12"/>
          </p:nvPr>
        </p:nvSpPr>
        <p:spPr/>
        <p:txBody>
          <a:bodyPr/>
          <a:lstStyle/>
          <a:p>
            <a:fld id="{A3EDF563-759E-4B88-A937-2F5E5F84020E}" type="slidenum">
              <a:rPr lang="en-GB" smtClean="0"/>
              <a:t>4</a:t>
            </a:fld>
            <a:endParaRPr lang="en-GB"/>
          </a:p>
        </p:txBody>
      </p:sp>
    </p:spTree>
    <p:extLst>
      <p:ext uri="{BB962C8B-B14F-4D97-AF65-F5344CB8AC3E}">
        <p14:creationId xmlns:p14="http://schemas.microsoft.com/office/powerpoint/2010/main" val="32619394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56D5CF2-5573-A200-D17C-8360AB973F7C}"/>
              </a:ext>
            </a:extLst>
          </p:cNvPr>
          <p:cNvSpPr>
            <a:spLocks noGrp="1"/>
          </p:cNvSpPr>
          <p:nvPr>
            <p:ph type="ctrTitle"/>
          </p:nvPr>
        </p:nvSpPr>
        <p:spPr/>
        <p:txBody>
          <a:bodyPr/>
          <a:lstStyle/>
          <a:p>
            <a:r>
              <a:rPr lang="en-GB" dirty="0"/>
              <a:t>Section 6</a:t>
            </a:r>
          </a:p>
        </p:txBody>
      </p:sp>
      <p:sp>
        <p:nvSpPr>
          <p:cNvPr id="5" name="Subtitle 4">
            <a:extLst>
              <a:ext uri="{FF2B5EF4-FFF2-40B4-BE49-F238E27FC236}">
                <a16:creationId xmlns:a16="http://schemas.microsoft.com/office/drawing/2014/main" id="{177D2007-DC55-EBF3-B0D7-2520D5315A25}"/>
              </a:ext>
            </a:extLst>
          </p:cNvPr>
          <p:cNvSpPr>
            <a:spLocks noGrp="1"/>
          </p:cNvSpPr>
          <p:nvPr>
            <p:ph type="subTitle" idx="1"/>
          </p:nvPr>
        </p:nvSpPr>
        <p:spPr/>
        <p:txBody>
          <a:bodyPr/>
          <a:lstStyle/>
          <a:p>
            <a:r>
              <a:rPr lang="en-GB" dirty="0"/>
              <a:t>Final Calculation of Clearances</a:t>
            </a:r>
          </a:p>
          <a:p>
            <a:endParaRPr lang="en-GB" b="1" dirty="0"/>
          </a:p>
        </p:txBody>
      </p:sp>
      <p:sp>
        <p:nvSpPr>
          <p:cNvPr id="7" name="Date Placeholder 6">
            <a:extLst>
              <a:ext uri="{FF2B5EF4-FFF2-40B4-BE49-F238E27FC236}">
                <a16:creationId xmlns:a16="http://schemas.microsoft.com/office/drawing/2014/main" id="{75C815E7-2C60-8BBA-EE93-4B4BC92BEE18}"/>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F2D76201-6281-9C36-6FCA-9B9B91C32A6C}"/>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E1F9DD94-C457-DA59-EA85-AAAC4BEAC886}"/>
              </a:ext>
            </a:extLst>
          </p:cNvPr>
          <p:cNvSpPr>
            <a:spLocks noGrp="1"/>
          </p:cNvSpPr>
          <p:nvPr>
            <p:ph type="sldNum" sz="quarter" idx="12"/>
          </p:nvPr>
        </p:nvSpPr>
        <p:spPr/>
        <p:txBody>
          <a:bodyPr/>
          <a:lstStyle/>
          <a:p>
            <a:fld id="{A3EDF563-759E-4B88-A937-2F5E5F84020E}" type="slidenum">
              <a:rPr lang="en-GB" smtClean="0"/>
              <a:t>40</a:t>
            </a:fld>
            <a:endParaRPr lang="en-GB"/>
          </a:p>
        </p:txBody>
      </p:sp>
    </p:spTree>
    <p:extLst>
      <p:ext uri="{BB962C8B-B14F-4D97-AF65-F5344CB8AC3E}">
        <p14:creationId xmlns:p14="http://schemas.microsoft.com/office/powerpoint/2010/main" val="413488202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5D4AA-9524-86F5-0D3C-AE67CB3634B1}"/>
              </a:ext>
            </a:extLst>
          </p:cNvPr>
          <p:cNvSpPr>
            <a:spLocks noGrp="1"/>
          </p:cNvSpPr>
          <p:nvPr>
            <p:ph type="title"/>
          </p:nvPr>
        </p:nvSpPr>
        <p:spPr/>
        <p:txBody>
          <a:bodyPr/>
          <a:lstStyle/>
          <a:p>
            <a:r>
              <a:rPr lang="en-GB" dirty="0"/>
              <a:t>Final Calculation….based on L2</a:t>
            </a:r>
          </a:p>
        </p:txBody>
      </p:sp>
      <p:sp>
        <p:nvSpPr>
          <p:cNvPr id="6" name="Content Placeholder 5">
            <a:extLst>
              <a:ext uri="{FF2B5EF4-FFF2-40B4-BE49-F238E27FC236}">
                <a16:creationId xmlns:a16="http://schemas.microsoft.com/office/drawing/2014/main" id="{C83DB901-1672-8426-0B13-59D3FFFADB6C}"/>
              </a:ext>
            </a:extLst>
          </p:cNvPr>
          <p:cNvSpPr>
            <a:spLocks noGrp="1"/>
          </p:cNvSpPr>
          <p:nvPr>
            <p:ph idx="1"/>
          </p:nvPr>
        </p:nvSpPr>
        <p:spPr/>
        <p:txBody>
          <a:bodyPr>
            <a:normAutofit fontScale="92500" lnSpcReduction="10000"/>
          </a:bodyPr>
          <a:lstStyle/>
          <a:p>
            <a:r>
              <a:rPr lang="en-GB" dirty="0"/>
              <a:t>Half-shells are positioned to an accuracy of +/- 0.05mm in the tooling system thereby increasing the HS envelope. </a:t>
            </a:r>
            <a:r>
              <a:rPr lang="en-GB" dirty="0" err="1"/>
              <a:t>Eg</a:t>
            </a:r>
            <a:r>
              <a:rPr lang="en-GB" dirty="0"/>
              <a:t> for L2: </a:t>
            </a:r>
          </a:p>
          <a:p>
            <a:pPr lvl="1"/>
            <a:r>
              <a:rPr lang="en-GB" dirty="0"/>
              <a:t>Inner envelope = 203.30 </a:t>
            </a:r>
          </a:p>
          <a:p>
            <a:pPr lvl="1"/>
            <a:r>
              <a:rPr lang="en-GB" dirty="0"/>
              <a:t>Outer envelope = 204.30.</a:t>
            </a:r>
          </a:p>
          <a:p>
            <a:pPr marL="457200" lvl="1" indent="0">
              <a:buNone/>
            </a:pPr>
            <a:endParaRPr lang="en-GB" dirty="0"/>
          </a:p>
          <a:p>
            <a:r>
              <a:rPr lang="en-GB" dirty="0"/>
              <a:t>Half-ring mounting blocks are positioned to an accuracy of +/- 0.08 in the tooling system and half-rings can float by +/- 0.040mm relative to the HR mounting blocks so HRs are positioned to an accuracy of +/- 0.12mm.</a:t>
            </a:r>
          </a:p>
          <a:p>
            <a:pPr lvl="1"/>
            <a:r>
              <a:rPr lang="en-GB" dirty="0"/>
              <a:t>Outer HR radial envelope = 196.8 + 0.12 = 196.92</a:t>
            </a:r>
          </a:p>
          <a:p>
            <a:pPr lvl="1"/>
            <a:r>
              <a:rPr lang="en-GB" dirty="0"/>
              <a:t>Inner HR radial envelope = 146.3 – 0.1 – 0.12 = 146.08</a:t>
            </a:r>
          </a:p>
          <a:p>
            <a:pPr marL="457200" lvl="1" indent="0">
              <a:buNone/>
            </a:pPr>
            <a:endParaRPr lang="en-GB" dirty="0"/>
          </a:p>
          <a:p>
            <a:r>
              <a:rPr lang="en-GB" dirty="0"/>
              <a:t>Minium L2 services gap = 203.30 – 196.92 = 6.38 (0.22mm violation)</a:t>
            </a:r>
          </a:p>
          <a:p>
            <a:pPr lvl="1"/>
            <a:endParaRPr lang="en-GB" dirty="0"/>
          </a:p>
        </p:txBody>
      </p:sp>
      <p:sp>
        <p:nvSpPr>
          <p:cNvPr id="7" name="Date Placeholder 6">
            <a:extLst>
              <a:ext uri="{FF2B5EF4-FFF2-40B4-BE49-F238E27FC236}">
                <a16:creationId xmlns:a16="http://schemas.microsoft.com/office/drawing/2014/main" id="{07EBF40B-17BC-4E4C-57C1-87318C57029C}"/>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D0BC8712-6F53-A32A-D9C0-82842CE6E2CA}"/>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A62C5042-7C1C-A538-E680-1183741FD650}"/>
              </a:ext>
            </a:extLst>
          </p:cNvPr>
          <p:cNvSpPr>
            <a:spLocks noGrp="1"/>
          </p:cNvSpPr>
          <p:nvPr>
            <p:ph type="sldNum" sz="quarter" idx="12"/>
          </p:nvPr>
        </p:nvSpPr>
        <p:spPr/>
        <p:txBody>
          <a:bodyPr/>
          <a:lstStyle/>
          <a:p>
            <a:fld id="{A3EDF563-759E-4B88-A937-2F5E5F84020E}" type="slidenum">
              <a:rPr lang="en-GB" smtClean="0"/>
              <a:t>41</a:t>
            </a:fld>
            <a:endParaRPr lang="en-GB"/>
          </a:p>
        </p:txBody>
      </p:sp>
    </p:spTree>
    <p:extLst>
      <p:ext uri="{BB962C8B-B14F-4D97-AF65-F5344CB8AC3E}">
        <p14:creationId xmlns:p14="http://schemas.microsoft.com/office/powerpoint/2010/main" val="25285577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8EFD7-5ECE-0309-0D0A-FD8EF8858B09}"/>
              </a:ext>
            </a:extLst>
          </p:cNvPr>
          <p:cNvSpPr>
            <a:spLocks noGrp="1"/>
          </p:cNvSpPr>
          <p:nvPr>
            <p:ph type="title"/>
          </p:nvPr>
        </p:nvSpPr>
        <p:spPr/>
        <p:txBody>
          <a:bodyPr/>
          <a:lstStyle/>
          <a:p>
            <a:r>
              <a:rPr lang="en-GB" dirty="0"/>
              <a:t>Final Calculation – Extrapolation to L3 &amp; L4</a:t>
            </a:r>
          </a:p>
        </p:txBody>
      </p:sp>
      <p:sp>
        <p:nvSpPr>
          <p:cNvPr id="3" name="Content Placeholder 2">
            <a:extLst>
              <a:ext uri="{FF2B5EF4-FFF2-40B4-BE49-F238E27FC236}">
                <a16:creationId xmlns:a16="http://schemas.microsoft.com/office/drawing/2014/main" id="{38DE6633-152C-7DB2-B9F7-BDF6A0B5D5F4}"/>
              </a:ext>
            </a:extLst>
          </p:cNvPr>
          <p:cNvSpPr>
            <a:spLocks noGrp="1"/>
          </p:cNvSpPr>
          <p:nvPr>
            <p:ph idx="1"/>
          </p:nvPr>
        </p:nvSpPr>
        <p:spPr>
          <a:xfrm>
            <a:off x="141514" y="1399031"/>
            <a:ext cx="5954486" cy="4777932"/>
          </a:xfrm>
        </p:spPr>
        <p:txBody>
          <a:bodyPr>
            <a:normAutofit/>
          </a:bodyPr>
          <a:lstStyle/>
          <a:p>
            <a:r>
              <a:rPr lang="en-GB" sz="1800" dirty="0"/>
              <a:t>Half-Shell Envelope</a:t>
            </a:r>
          </a:p>
          <a:p>
            <a:pPr lvl="1"/>
            <a:r>
              <a:rPr lang="en-GB" sz="1600" dirty="0"/>
              <a:t>L3: Inner surface = 264.05 -0.05 - 0.15 - 0.6 + 0.1 = 263.35</a:t>
            </a:r>
          </a:p>
          <a:p>
            <a:pPr lvl="1"/>
            <a:r>
              <a:rPr lang="en-GB" sz="1600" dirty="0"/>
              <a:t>L3: Outer Surface = 264.05 +0.05 + 0.15 + 0.1 = 264.35</a:t>
            </a:r>
          </a:p>
          <a:p>
            <a:pPr lvl="1"/>
            <a:r>
              <a:rPr lang="en-GB" sz="1600" dirty="0"/>
              <a:t>L4: Inner surface = 325.10 -0.05 - 0.15 - 0.6 + 0.1 = 324.40</a:t>
            </a:r>
          </a:p>
          <a:p>
            <a:pPr lvl="1"/>
            <a:r>
              <a:rPr lang="en-GB" sz="1600" dirty="0"/>
              <a:t>L4: Outer surface = 325.10 +0.05 + 0.15 + 0.1 = 325.40</a:t>
            </a:r>
          </a:p>
          <a:p>
            <a:pPr marL="457200" lvl="1" indent="0">
              <a:buNone/>
            </a:pPr>
            <a:endParaRPr lang="en-GB" sz="1600" dirty="0"/>
          </a:p>
          <a:p>
            <a:r>
              <a:rPr lang="en-GB" sz="1800" dirty="0"/>
              <a:t>HR Envelopes</a:t>
            </a:r>
          </a:p>
          <a:p>
            <a:pPr lvl="1"/>
            <a:r>
              <a:rPr lang="en-GB" sz="1600" dirty="0"/>
              <a:t>L3: Inner Radius = 206.35 – 0.1 – 0.12 = 206.13</a:t>
            </a:r>
          </a:p>
          <a:p>
            <a:pPr lvl="1"/>
            <a:r>
              <a:rPr lang="en-GB" sz="1600" dirty="0"/>
              <a:t>L3: Outer Radius = 256.85 + 0.12 = 256.97</a:t>
            </a:r>
          </a:p>
          <a:p>
            <a:pPr lvl="1"/>
            <a:r>
              <a:rPr lang="en-GB" sz="1600" dirty="0"/>
              <a:t>L4: Inner Radius = 266.40 – 0.1 – 0.12 = 266.18</a:t>
            </a:r>
          </a:p>
          <a:p>
            <a:pPr lvl="1"/>
            <a:r>
              <a:rPr lang="en-GB" sz="1600" dirty="0"/>
              <a:t>L4: Outer Radius = 316.9 + 0.12 = 317.02</a:t>
            </a:r>
          </a:p>
          <a:p>
            <a:endParaRPr lang="en-GB" sz="1800" dirty="0"/>
          </a:p>
          <a:p>
            <a:pPr lvl="1"/>
            <a:endParaRPr lang="en-GB" sz="1600" dirty="0"/>
          </a:p>
          <a:p>
            <a:pPr lvl="1"/>
            <a:endParaRPr lang="en-GB" sz="1600" dirty="0"/>
          </a:p>
          <a:p>
            <a:endParaRPr lang="en-GB" sz="1800" dirty="0"/>
          </a:p>
          <a:p>
            <a:pPr lvl="1"/>
            <a:endParaRPr lang="en-GB" sz="1600" dirty="0"/>
          </a:p>
        </p:txBody>
      </p:sp>
      <p:pic>
        <p:nvPicPr>
          <p:cNvPr id="4" name="Content Placeholder 3" descr="A picture containing chart&#10;&#10;Description automatically generated">
            <a:extLst>
              <a:ext uri="{FF2B5EF4-FFF2-40B4-BE49-F238E27FC236}">
                <a16:creationId xmlns:a16="http://schemas.microsoft.com/office/drawing/2014/main" id="{CFA8A387-6901-67EA-82FE-35018909F8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3229" y="1714943"/>
            <a:ext cx="6395192" cy="4777932"/>
          </a:xfrm>
          <a:prstGeom prst="rect">
            <a:avLst/>
          </a:prstGeom>
        </p:spPr>
      </p:pic>
      <p:sp>
        <p:nvSpPr>
          <p:cNvPr id="8" name="Date Placeholder 7">
            <a:extLst>
              <a:ext uri="{FF2B5EF4-FFF2-40B4-BE49-F238E27FC236}">
                <a16:creationId xmlns:a16="http://schemas.microsoft.com/office/drawing/2014/main" id="{A04DAA45-08AF-03A0-071C-B14734952D70}"/>
              </a:ext>
            </a:extLst>
          </p:cNvPr>
          <p:cNvSpPr>
            <a:spLocks noGrp="1"/>
          </p:cNvSpPr>
          <p:nvPr>
            <p:ph type="dt" sz="half" idx="10"/>
          </p:nvPr>
        </p:nvSpPr>
        <p:spPr/>
        <p:txBody>
          <a:bodyPr/>
          <a:lstStyle/>
          <a:p>
            <a:r>
              <a:rPr lang="en-US"/>
              <a:t>19/12/23</a:t>
            </a:r>
            <a:endParaRPr lang="en-GB"/>
          </a:p>
        </p:txBody>
      </p:sp>
      <p:sp>
        <p:nvSpPr>
          <p:cNvPr id="9" name="Footer Placeholder 8">
            <a:extLst>
              <a:ext uri="{FF2B5EF4-FFF2-40B4-BE49-F238E27FC236}">
                <a16:creationId xmlns:a16="http://schemas.microsoft.com/office/drawing/2014/main" id="{BCACE619-64E7-5FC7-CA12-5839294AB469}"/>
              </a:ext>
            </a:extLst>
          </p:cNvPr>
          <p:cNvSpPr>
            <a:spLocks noGrp="1"/>
          </p:cNvSpPr>
          <p:nvPr>
            <p:ph type="ftr" sz="quarter" idx="11"/>
          </p:nvPr>
        </p:nvSpPr>
        <p:spPr/>
        <p:txBody>
          <a:bodyPr/>
          <a:lstStyle/>
          <a:p>
            <a:r>
              <a:rPr lang="en-GB"/>
              <a:t>ENDCAP RADIAL CLEARANCES</a:t>
            </a:r>
          </a:p>
        </p:txBody>
      </p:sp>
      <p:sp>
        <p:nvSpPr>
          <p:cNvPr id="10" name="Slide Number Placeholder 9">
            <a:extLst>
              <a:ext uri="{FF2B5EF4-FFF2-40B4-BE49-F238E27FC236}">
                <a16:creationId xmlns:a16="http://schemas.microsoft.com/office/drawing/2014/main" id="{8EE66FB8-BC18-D23B-B3EE-AD3A077EE1B3}"/>
              </a:ext>
            </a:extLst>
          </p:cNvPr>
          <p:cNvSpPr>
            <a:spLocks noGrp="1"/>
          </p:cNvSpPr>
          <p:nvPr>
            <p:ph type="sldNum" sz="quarter" idx="12"/>
          </p:nvPr>
        </p:nvSpPr>
        <p:spPr/>
        <p:txBody>
          <a:bodyPr/>
          <a:lstStyle/>
          <a:p>
            <a:fld id="{A3EDF563-759E-4B88-A937-2F5E5F84020E}" type="slidenum">
              <a:rPr lang="en-GB" smtClean="0"/>
              <a:t>42</a:t>
            </a:fld>
            <a:endParaRPr lang="en-GB"/>
          </a:p>
        </p:txBody>
      </p:sp>
    </p:spTree>
    <p:extLst>
      <p:ext uri="{BB962C8B-B14F-4D97-AF65-F5344CB8AC3E}">
        <p14:creationId xmlns:p14="http://schemas.microsoft.com/office/powerpoint/2010/main" val="1637309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F51D9-B62A-6850-99A7-9BD4475204FD}"/>
              </a:ext>
            </a:extLst>
          </p:cNvPr>
          <p:cNvSpPr>
            <a:spLocks noGrp="1"/>
          </p:cNvSpPr>
          <p:nvPr>
            <p:ph type="title"/>
          </p:nvPr>
        </p:nvSpPr>
        <p:spPr>
          <a:xfrm>
            <a:off x="838200" y="365126"/>
            <a:ext cx="10515600" cy="821418"/>
          </a:xfrm>
        </p:spPr>
        <p:txBody>
          <a:bodyPr/>
          <a:lstStyle/>
          <a:p>
            <a:r>
              <a:rPr lang="en-GB" dirty="0"/>
              <a:t>Clearances</a:t>
            </a:r>
          </a:p>
        </p:txBody>
      </p:sp>
      <p:sp>
        <p:nvSpPr>
          <p:cNvPr id="3" name="Content Placeholder 2">
            <a:extLst>
              <a:ext uri="{FF2B5EF4-FFF2-40B4-BE49-F238E27FC236}">
                <a16:creationId xmlns:a16="http://schemas.microsoft.com/office/drawing/2014/main" id="{76D0053F-AF26-C7F7-64A6-FF980FF9E6B9}"/>
              </a:ext>
            </a:extLst>
          </p:cNvPr>
          <p:cNvSpPr>
            <a:spLocks noGrp="1"/>
          </p:cNvSpPr>
          <p:nvPr>
            <p:ph idx="1"/>
          </p:nvPr>
        </p:nvSpPr>
        <p:spPr>
          <a:xfrm>
            <a:off x="838200" y="1253331"/>
            <a:ext cx="11138452" cy="4351338"/>
          </a:xfrm>
        </p:spPr>
        <p:txBody>
          <a:bodyPr>
            <a:normAutofit fontScale="92500" lnSpcReduction="20000"/>
          </a:bodyPr>
          <a:lstStyle/>
          <a:p>
            <a:r>
              <a:rPr lang="en-GB" dirty="0"/>
              <a:t>Services Gaps</a:t>
            </a:r>
          </a:p>
          <a:p>
            <a:pPr lvl="1"/>
            <a:r>
              <a:rPr lang="en-GB" dirty="0"/>
              <a:t>L2: 203.30 - 196.92 = 6.38 (historically 6.60)</a:t>
            </a:r>
          </a:p>
          <a:p>
            <a:pPr lvl="1"/>
            <a:r>
              <a:rPr lang="en-GB" dirty="0"/>
              <a:t>L3: 263.35 - 256.97 = 6.38 (historically 6.60)</a:t>
            </a:r>
          </a:p>
          <a:p>
            <a:pPr lvl="1"/>
            <a:r>
              <a:rPr lang="en-GB" dirty="0"/>
              <a:t>L4: 324.40 - 317.02 = 7.38 (historically 7.60)</a:t>
            </a:r>
          </a:p>
          <a:p>
            <a:pPr marL="457200" lvl="1" indent="0">
              <a:buNone/>
            </a:pPr>
            <a:endParaRPr lang="en-GB" dirty="0"/>
          </a:p>
          <a:p>
            <a:r>
              <a:rPr lang="en-GB" dirty="0"/>
              <a:t>Half-ring to inner Half Shell</a:t>
            </a:r>
          </a:p>
          <a:p>
            <a:pPr lvl="1"/>
            <a:r>
              <a:rPr lang="en-GB" dirty="0"/>
              <a:t>L3 to L2: 206.13 (HR-IR) - 204.30 (HC-OR) – 0.074 (HC-HC) = 1.76 (historically 2.35)</a:t>
            </a:r>
          </a:p>
          <a:p>
            <a:pPr lvl="1"/>
            <a:r>
              <a:rPr lang="en-GB" dirty="0"/>
              <a:t>L4 to L3: </a:t>
            </a:r>
            <a:r>
              <a:rPr lang="en-GB" sz="2400" dirty="0"/>
              <a:t>266.18 (HR-IR) - 264.35 (HC-OR) – 0.074 (HC-HC) = 1.76 (historically 2.35)</a:t>
            </a:r>
          </a:p>
          <a:p>
            <a:pPr marL="457200" lvl="1" indent="0">
              <a:buNone/>
            </a:pPr>
            <a:endParaRPr lang="en-GB" sz="2400" dirty="0"/>
          </a:p>
          <a:p>
            <a:r>
              <a:rPr lang="en-GB" dirty="0"/>
              <a:t>Clearance to Global EC Envelopes</a:t>
            </a:r>
          </a:p>
          <a:p>
            <a:pPr lvl="1"/>
            <a:r>
              <a:rPr lang="en-GB" dirty="0"/>
              <a:t>Outer: 327.00 - </a:t>
            </a:r>
            <a:r>
              <a:rPr lang="en-GB" sz="2400" dirty="0"/>
              <a:t>325.40 </a:t>
            </a:r>
            <a:r>
              <a:rPr lang="en-GB" dirty="0"/>
              <a:t>-</a:t>
            </a:r>
            <a:r>
              <a:rPr lang="en-GB" sz="2400" dirty="0"/>
              <a:t> 0.037 (HC-FS)= 1.56 (historically 1.9)</a:t>
            </a:r>
          </a:p>
          <a:p>
            <a:pPr lvl="1"/>
            <a:r>
              <a:rPr lang="en-GB" dirty="0"/>
              <a:t>Inner: 146.08 - 145.00 – 0.037 (HC-FS)= 1.04 (historically 1.3 but total clearance to IST envelope = 3.3)</a:t>
            </a:r>
          </a:p>
        </p:txBody>
      </p:sp>
      <p:sp>
        <p:nvSpPr>
          <p:cNvPr id="7" name="Date Placeholder 6">
            <a:extLst>
              <a:ext uri="{FF2B5EF4-FFF2-40B4-BE49-F238E27FC236}">
                <a16:creationId xmlns:a16="http://schemas.microsoft.com/office/drawing/2014/main" id="{B3A7D9C0-20A0-1C5F-A4CF-3300235A66EC}"/>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FFE2F592-6F42-0E8B-54CE-37AD74E40604}"/>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59519B75-7FDD-D02C-7954-3A1D0DD19035}"/>
              </a:ext>
            </a:extLst>
          </p:cNvPr>
          <p:cNvSpPr>
            <a:spLocks noGrp="1"/>
          </p:cNvSpPr>
          <p:nvPr>
            <p:ph type="sldNum" sz="quarter" idx="12"/>
          </p:nvPr>
        </p:nvSpPr>
        <p:spPr/>
        <p:txBody>
          <a:bodyPr/>
          <a:lstStyle/>
          <a:p>
            <a:fld id="{A3EDF563-759E-4B88-A937-2F5E5F84020E}" type="slidenum">
              <a:rPr lang="en-GB" smtClean="0"/>
              <a:t>43</a:t>
            </a:fld>
            <a:endParaRPr lang="en-GB"/>
          </a:p>
        </p:txBody>
      </p:sp>
    </p:spTree>
    <p:extLst>
      <p:ext uri="{BB962C8B-B14F-4D97-AF65-F5344CB8AC3E}">
        <p14:creationId xmlns:p14="http://schemas.microsoft.com/office/powerpoint/2010/main" val="9747867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1A1A2-1A00-6DFA-6376-2BD8306393F7}"/>
              </a:ext>
            </a:extLst>
          </p:cNvPr>
          <p:cNvSpPr>
            <a:spLocks noGrp="1"/>
          </p:cNvSpPr>
          <p:nvPr>
            <p:ph type="title"/>
          </p:nvPr>
        </p:nvSpPr>
        <p:spPr>
          <a:xfrm>
            <a:off x="838200" y="365125"/>
            <a:ext cx="10515600" cy="797753"/>
          </a:xfrm>
        </p:spPr>
        <p:txBody>
          <a:bodyPr/>
          <a:lstStyle/>
          <a:p>
            <a:r>
              <a:rPr lang="en-GB" dirty="0"/>
              <a:t>Gravitational Deformation</a:t>
            </a:r>
          </a:p>
        </p:txBody>
      </p:sp>
      <p:sp>
        <p:nvSpPr>
          <p:cNvPr id="3" name="Content Placeholder 2">
            <a:extLst>
              <a:ext uri="{FF2B5EF4-FFF2-40B4-BE49-F238E27FC236}">
                <a16:creationId xmlns:a16="http://schemas.microsoft.com/office/drawing/2014/main" id="{3EAEDA5C-4DF3-F4E5-C587-47429242A99B}"/>
              </a:ext>
            </a:extLst>
          </p:cNvPr>
          <p:cNvSpPr>
            <a:spLocks noGrp="1"/>
          </p:cNvSpPr>
          <p:nvPr>
            <p:ph idx="1"/>
          </p:nvPr>
        </p:nvSpPr>
        <p:spPr>
          <a:xfrm>
            <a:off x="838200" y="1162878"/>
            <a:ext cx="10515600" cy="5490471"/>
          </a:xfrm>
        </p:spPr>
        <p:txBody>
          <a:bodyPr>
            <a:normAutofit lnSpcReduction="10000"/>
          </a:bodyPr>
          <a:lstStyle/>
          <a:p>
            <a:r>
              <a:rPr lang="en-GB" sz="2400" dirty="0"/>
              <a:t>In preparation for the GM&amp;I PDR I carried out an FEA of the global structures using a simplified CAD model and idealised interfaces between the mating components.</a:t>
            </a:r>
          </a:p>
          <a:p>
            <a:pPr marL="0" indent="0">
              <a:buNone/>
            </a:pPr>
            <a:endParaRPr lang="en-GB" sz="1600" dirty="0"/>
          </a:p>
          <a:p>
            <a:r>
              <a:rPr lang="en-GB" sz="2400" dirty="0"/>
              <a:t>The following load-cases were considered….</a:t>
            </a:r>
          </a:p>
          <a:p>
            <a:endParaRPr lang="en-GB" sz="2400" dirty="0"/>
          </a:p>
          <a:p>
            <a:endParaRPr lang="en-GB" sz="2400" dirty="0"/>
          </a:p>
          <a:p>
            <a:endParaRPr lang="en-GB" sz="2400" dirty="0"/>
          </a:p>
          <a:p>
            <a:endParaRPr lang="en-GB" sz="2400" dirty="0"/>
          </a:p>
          <a:p>
            <a:endParaRPr lang="en-GB" sz="2400" dirty="0"/>
          </a:p>
          <a:p>
            <a:r>
              <a:rPr lang="en-GB" sz="2400" dirty="0"/>
              <a:t>For Load Case 6, figure 39 of the report (</a:t>
            </a:r>
            <a:r>
              <a:rPr lang="en-GB" sz="2400" dirty="0">
                <a:effectLst/>
                <a:ea typeface="Times New Roman" panose="02020603050405020304" pitchFamily="18" charset="0"/>
              </a:rPr>
              <a:t>AT2-IP-EN-0024</a:t>
            </a:r>
            <a:r>
              <a:rPr lang="en-GB" sz="2400" dirty="0"/>
              <a:t>) showed the vertical displacement of the half-rings due to the effect of gravity</a:t>
            </a:r>
          </a:p>
          <a:p>
            <a:pPr lvl="1"/>
            <a:r>
              <a:rPr lang="en-GB" sz="2000" dirty="0"/>
              <a:t>The maximum displacement (L4 R6) is 0.06mm and near-by half-rings in layers 3 and 2 deflect by about 0.035mm.</a:t>
            </a:r>
          </a:p>
        </p:txBody>
      </p:sp>
      <p:graphicFrame>
        <p:nvGraphicFramePr>
          <p:cNvPr id="4" name="Table 3">
            <a:extLst>
              <a:ext uri="{FF2B5EF4-FFF2-40B4-BE49-F238E27FC236}">
                <a16:creationId xmlns:a16="http://schemas.microsoft.com/office/drawing/2014/main" id="{7BBFD668-2C0D-EFA8-C78E-7AC7E40D44BC}"/>
              </a:ext>
            </a:extLst>
          </p:cNvPr>
          <p:cNvGraphicFramePr>
            <a:graphicFrameLocks noGrp="1"/>
          </p:cNvGraphicFramePr>
          <p:nvPr>
            <p:extLst>
              <p:ext uri="{D42A27DB-BD31-4B8C-83A1-F6EECF244321}">
                <p14:modId xmlns:p14="http://schemas.microsoft.com/office/powerpoint/2010/main" val="3179788506"/>
              </p:ext>
            </p:extLst>
          </p:nvPr>
        </p:nvGraphicFramePr>
        <p:xfrm>
          <a:off x="1197239" y="2942087"/>
          <a:ext cx="9576000" cy="1932052"/>
        </p:xfrm>
        <a:graphic>
          <a:graphicData uri="http://schemas.openxmlformats.org/drawingml/2006/table">
            <a:tbl>
              <a:tblPr firstRow="1" firstCol="1" bandRow="1">
                <a:tableStyleId>{5940675A-B579-460E-94D1-54222C63F5DA}</a:tableStyleId>
              </a:tblPr>
              <a:tblGrid>
                <a:gridCol w="684000">
                  <a:extLst>
                    <a:ext uri="{9D8B030D-6E8A-4147-A177-3AD203B41FA5}">
                      <a16:colId xmlns:a16="http://schemas.microsoft.com/office/drawing/2014/main" val="60313469"/>
                    </a:ext>
                  </a:extLst>
                </a:gridCol>
                <a:gridCol w="684000">
                  <a:extLst>
                    <a:ext uri="{9D8B030D-6E8A-4147-A177-3AD203B41FA5}">
                      <a16:colId xmlns:a16="http://schemas.microsoft.com/office/drawing/2014/main" val="2473638851"/>
                    </a:ext>
                  </a:extLst>
                </a:gridCol>
                <a:gridCol w="684000">
                  <a:extLst>
                    <a:ext uri="{9D8B030D-6E8A-4147-A177-3AD203B41FA5}">
                      <a16:colId xmlns:a16="http://schemas.microsoft.com/office/drawing/2014/main" val="2536944092"/>
                    </a:ext>
                  </a:extLst>
                </a:gridCol>
                <a:gridCol w="684000">
                  <a:extLst>
                    <a:ext uri="{9D8B030D-6E8A-4147-A177-3AD203B41FA5}">
                      <a16:colId xmlns:a16="http://schemas.microsoft.com/office/drawing/2014/main" val="3002372707"/>
                    </a:ext>
                  </a:extLst>
                </a:gridCol>
                <a:gridCol w="684000">
                  <a:extLst>
                    <a:ext uri="{9D8B030D-6E8A-4147-A177-3AD203B41FA5}">
                      <a16:colId xmlns:a16="http://schemas.microsoft.com/office/drawing/2014/main" val="3708683718"/>
                    </a:ext>
                  </a:extLst>
                </a:gridCol>
                <a:gridCol w="684000">
                  <a:extLst>
                    <a:ext uri="{9D8B030D-6E8A-4147-A177-3AD203B41FA5}">
                      <a16:colId xmlns:a16="http://schemas.microsoft.com/office/drawing/2014/main" val="53867996"/>
                    </a:ext>
                  </a:extLst>
                </a:gridCol>
                <a:gridCol w="684000">
                  <a:extLst>
                    <a:ext uri="{9D8B030D-6E8A-4147-A177-3AD203B41FA5}">
                      <a16:colId xmlns:a16="http://schemas.microsoft.com/office/drawing/2014/main" val="2685668525"/>
                    </a:ext>
                  </a:extLst>
                </a:gridCol>
                <a:gridCol w="684000">
                  <a:extLst>
                    <a:ext uri="{9D8B030D-6E8A-4147-A177-3AD203B41FA5}">
                      <a16:colId xmlns:a16="http://schemas.microsoft.com/office/drawing/2014/main" val="2428441022"/>
                    </a:ext>
                  </a:extLst>
                </a:gridCol>
                <a:gridCol w="684000">
                  <a:extLst>
                    <a:ext uri="{9D8B030D-6E8A-4147-A177-3AD203B41FA5}">
                      <a16:colId xmlns:a16="http://schemas.microsoft.com/office/drawing/2014/main" val="1798538865"/>
                    </a:ext>
                  </a:extLst>
                </a:gridCol>
                <a:gridCol w="684000">
                  <a:extLst>
                    <a:ext uri="{9D8B030D-6E8A-4147-A177-3AD203B41FA5}">
                      <a16:colId xmlns:a16="http://schemas.microsoft.com/office/drawing/2014/main" val="4286284565"/>
                    </a:ext>
                  </a:extLst>
                </a:gridCol>
                <a:gridCol w="684000">
                  <a:extLst>
                    <a:ext uri="{9D8B030D-6E8A-4147-A177-3AD203B41FA5}">
                      <a16:colId xmlns:a16="http://schemas.microsoft.com/office/drawing/2014/main" val="1758835898"/>
                    </a:ext>
                  </a:extLst>
                </a:gridCol>
                <a:gridCol w="684000">
                  <a:extLst>
                    <a:ext uri="{9D8B030D-6E8A-4147-A177-3AD203B41FA5}">
                      <a16:colId xmlns:a16="http://schemas.microsoft.com/office/drawing/2014/main" val="988717716"/>
                    </a:ext>
                  </a:extLst>
                </a:gridCol>
                <a:gridCol w="684000">
                  <a:extLst>
                    <a:ext uri="{9D8B030D-6E8A-4147-A177-3AD203B41FA5}">
                      <a16:colId xmlns:a16="http://schemas.microsoft.com/office/drawing/2014/main" val="681177139"/>
                    </a:ext>
                  </a:extLst>
                </a:gridCol>
                <a:gridCol w="684000">
                  <a:extLst>
                    <a:ext uri="{9D8B030D-6E8A-4147-A177-3AD203B41FA5}">
                      <a16:colId xmlns:a16="http://schemas.microsoft.com/office/drawing/2014/main" val="3409653363"/>
                    </a:ext>
                  </a:extLst>
                </a:gridCol>
              </a:tblGrid>
              <a:tr h="145098">
                <a:tc rowSpan="2">
                  <a:txBody>
                    <a:bodyPr/>
                    <a:lstStyle/>
                    <a:p>
                      <a:pPr algn="ctr">
                        <a:lnSpc>
                          <a:spcPct val="115000"/>
                        </a:lnSpc>
                      </a:pPr>
                      <a:r>
                        <a:rPr lang="en-GB" sz="1050" b="1" dirty="0">
                          <a:effectLst/>
                        </a:rPr>
                        <a:t>Load Case</a:t>
                      </a:r>
                      <a:endPar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gridSpan="7">
                  <a:txBody>
                    <a:bodyPr/>
                    <a:lstStyle/>
                    <a:p>
                      <a:pPr algn="ctr">
                        <a:lnSpc>
                          <a:spcPct val="115000"/>
                        </a:lnSpc>
                      </a:pPr>
                      <a:r>
                        <a:rPr lang="en-GB" sz="1000" b="1">
                          <a:effectLst/>
                        </a:rPr>
                        <a:t>Component Mass in model (kg)</a:t>
                      </a:r>
                      <a:endParaRPr lang="en-GB"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rowSpan="2">
                  <a:txBody>
                    <a:bodyPr/>
                    <a:lstStyle/>
                    <a:p>
                      <a:pPr algn="ctr">
                        <a:lnSpc>
                          <a:spcPct val="115000"/>
                        </a:lnSpc>
                      </a:pPr>
                      <a:r>
                        <a:rPr lang="en-GB" sz="1050" b="1" dirty="0">
                          <a:effectLst/>
                        </a:rPr>
                        <a:t>F</a:t>
                      </a:r>
                      <a:endParaRPr lang="en-GB" sz="1600" b="1" dirty="0">
                        <a:effectLst/>
                      </a:endParaRPr>
                    </a:p>
                    <a:p>
                      <a:pPr algn="ctr">
                        <a:lnSpc>
                          <a:spcPct val="115000"/>
                        </a:lnSpc>
                      </a:pPr>
                      <a:r>
                        <a:rPr lang="en-GB" sz="1050" b="1" dirty="0">
                          <a:effectLst/>
                        </a:rPr>
                        <a:t>Calc</a:t>
                      </a:r>
                      <a:endParaRPr lang="en-GB" sz="1600" b="1" dirty="0">
                        <a:effectLst/>
                      </a:endParaRPr>
                    </a:p>
                    <a:p>
                      <a:pPr algn="ctr">
                        <a:lnSpc>
                          <a:spcPct val="115000"/>
                        </a:lnSpc>
                      </a:pPr>
                      <a:r>
                        <a:rPr lang="en-GB" sz="1050" b="1" dirty="0">
                          <a:effectLst/>
                        </a:rPr>
                        <a:t>(N)</a:t>
                      </a:r>
                      <a:endPar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gridSpan="4">
                  <a:txBody>
                    <a:bodyPr/>
                    <a:lstStyle/>
                    <a:p>
                      <a:pPr algn="ctr">
                        <a:lnSpc>
                          <a:spcPct val="115000"/>
                        </a:lnSpc>
                      </a:pPr>
                      <a:r>
                        <a:rPr lang="en-GB" sz="1000" b="1">
                          <a:effectLst/>
                        </a:rPr>
                        <a:t>Slider Reaction Forces (N)</a:t>
                      </a:r>
                      <a:endParaRPr lang="en-GB"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hMerge="1">
                  <a:txBody>
                    <a:bodyPr/>
                    <a:lstStyle/>
                    <a:p>
                      <a:endParaRPr lang="en-GB"/>
                    </a:p>
                  </a:txBody>
                  <a:tcPr/>
                </a:tc>
                <a:tc hMerge="1">
                  <a:txBody>
                    <a:bodyPr/>
                    <a:lstStyle/>
                    <a:p>
                      <a:endParaRPr lang="en-GB"/>
                    </a:p>
                  </a:txBody>
                  <a:tcPr/>
                </a:tc>
                <a:tc rowSpan="2">
                  <a:txBody>
                    <a:bodyPr/>
                    <a:lstStyle/>
                    <a:p>
                      <a:pPr algn="ctr">
                        <a:lnSpc>
                          <a:spcPct val="115000"/>
                        </a:lnSpc>
                      </a:pPr>
                      <a:r>
                        <a:rPr lang="en-GB" sz="1050" b="1">
                          <a:effectLst/>
                        </a:rPr>
                        <a:t>F</a:t>
                      </a:r>
                      <a:endParaRPr lang="en-GB" sz="1600" b="1">
                        <a:effectLst/>
                      </a:endParaRPr>
                    </a:p>
                    <a:p>
                      <a:pPr algn="ctr">
                        <a:lnSpc>
                          <a:spcPct val="115000"/>
                        </a:lnSpc>
                      </a:pPr>
                      <a:r>
                        <a:rPr lang="en-GB" sz="1050" b="1">
                          <a:effectLst/>
                        </a:rPr>
                        <a:t>Sum (N)</a:t>
                      </a:r>
                      <a:endParaRPr lang="en-GB"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916426035"/>
                  </a:ext>
                </a:extLst>
              </a:tr>
              <a:tr h="315468">
                <a:tc vMerge="1">
                  <a:txBody>
                    <a:bodyPr/>
                    <a:lstStyle/>
                    <a:p>
                      <a:endParaRPr lang="en-GB"/>
                    </a:p>
                  </a:txBody>
                  <a:tcPr/>
                </a:tc>
                <a:tc>
                  <a:txBody>
                    <a:bodyPr/>
                    <a:lstStyle/>
                    <a:p>
                      <a:pPr algn="ctr">
                        <a:lnSpc>
                          <a:spcPct val="115000"/>
                        </a:lnSpc>
                      </a:pPr>
                      <a:r>
                        <a:rPr lang="en-GB" sz="1050" b="1">
                          <a:effectLst/>
                        </a:rPr>
                        <a:t>Struct.</a:t>
                      </a:r>
                      <a:endParaRPr lang="en-GB"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b="1" dirty="0">
                          <a:effectLst/>
                        </a:rPr>
                        <a:t>Type1 Electrical</a:t>
                      </a:r>
                      <a:endPar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b="1" dirty="0">
                          <a:effectLst/>
                        </a:rPr>
                        <a:t>Type1 Cooling</a:t>
                      </a:r>
                      <a:endPar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b="1" dirty="0">
                          <a:effectLst/>
                        </a:rPr>
                        <a:t>Half-rings</a:t>
                      </a:r>
                      <a:endPar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b="1" dirty="0">
                          <a:effectLst/>
                        </a:rPr>
                        <a:t>OB </a:t>
                      </a:r>
                    </a:p>
                    <a:p>
                      <a:pPr algn="ctr">
                        <a:lnSpc>
                          <a:spcPct val="115000"/>
                        </a:lnSpc>
                      </a:pPr>
                      <a:r>
                        <a:rPr lang="en-GB" sz="1050" b="1" dirty="0">
                          <a:effectLst/>
                        </a:rPr>
                        <a:t>Services</a:t>
                      </a:r>
                      <a:endPar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b="1" dirty="0">
                          <a:effectLst/>
                        </a:rPr>
                        <a:t>Inner Pixels</a:t>
                      </a:r>
                      <a:endPar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b="1" dirty="0">
                          <a:effectLst/>
                        </a:rPr>
                        <a:t>Mass</a:t>
                      </a:r>
                      <a:endPar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tc>
                  <a:txBody>
                    <a:bodyPr/>
                    <a:lstStyle/>
                    <a:p>
                      <a:pPr algn="ctr">
                        <a:lnSpc>
                          <a:spcPct val="115000"/>
                        </a:lnSpc>
                      </a:pPr>
                      <a:r>
                        <a:rPr lang="en-GB" sz="1050" b="1" dirty="0">
                          <a:effectLst/>
                        </a:rPr>
                        <a:t>Front Vee</a:t>
                      </a:r>
                      <a:endPar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b="1" dirty="0">
                          <a:effectLst/>
                        </a:rPr>
                        <a:t>Front Flat</a:t>
                      </a:r>
                      <a:endPar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b="1" dirty="0">
                          <a:effectLst/>
                        </a:rPr>
                        <a:t>Rear Vee</a:t>
                      </a:r>
                      <a:endPar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b="1" dirty="0">
                          <a:effectLst/>
                        </a:rPr>
                        <a:t>Rear Flat</a:t>
                      </a:r>
                      <a:endPar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extLst>
                  <a:ext uri="{0D108BD9-81ED-4DB2-BD59-A6C34878D82A}">
                    <a16:rowId xmlns:a16="http://schemas.microsoft.com/office/drawing/2014/main" val="3440559358"/>
                  </a:ext>
                </a:extLst>
              </a:tr>
              <a:tr h="182880">
                <a:tc>
                  <a:txBody>
                    <a:bodyPr/>
                    <a:lstStyle/>
                    <a:p>
                      <a:pPr algn="ctr">
                        <a:lnSpc>
                          <a:spcPct val="115000"/>
                        </a:lnSpc>
                      </a:pPr>
                      <a:r>
                        <a:rPr lang="en-GB" sz="1050">
                          <a:effectLst/>
                        </a:rPr>
                        <a:t>1</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12.8</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endParaRPr lang="en-GB" sz="1600">
                        <a:effectLst/>
                        <a:latin typeface="Times" panose="02020603050405020304" pitchFamily="18" charset="0"/>
                        <a:cs typeface="Times New Roman" panose="02020603050405020304" pitchFamily="18" charset="0"/>
                      </a:endParaRPr>
                    </a:p>
                  </a:txBody>
                  <a:tcPr marL="68580" marR="68580" marT="0" marB="0" anchor="ctr"/>
                </a:tc>
                <a:tc>
                  <a:txBody>
                    <a:bodyPr/>
                    <a:lstStyle/>
                    <a:p>
                      <a:pPr algn="l"/>
                      <a:endParaRPr lang="en-GB" sz="1600">
                        <a:effectLst/>
                        <a:latin typeface="Times" panose="02020603050405020304" pitchFamily="18" charset="0"/>
                        <a:cs typeface="Times New Roman" panose="02020603050405020304" pitchFamily="18" charset="0"/>
                      </a:endParaRPr>
                    </a:p>
                  </a:txBody>
                  <a:tcPr marL="68580" marR="68580" marT="0" marB="0" anchor="ctr"/>
                </a:tc>
                <a:tc>
                  <a:txBody>
                    <a:bodyPr/>
                    <a:lstStyle/>
                    <a:p>
                      <a:pPr algn="l"/>
                      <a:endParaRPr lang="en-GB" sz="1600">
                        <a:effectLst/>
                        <a:latin typeface="Times" panose="02020603050405020304" pitchFamily="18" charset="0"/>
                        <a:cs typeface="Times New Roman" panose="02020603050405020304" pitchFamily="18" charset="0"/>
                      </a:endParaRPr>
                    </a:p>
                  </a:txBody>
                  <a:tcPr marL="68580" marR="68580" marT="0" marB="0" anchor="ctr"/>
                </a:tc>
                <a:tc>
                  <a:txBody>
                    <a:bodyPr/>
                    <a:lstStyle/>
                    <a:p>
                      <a:pPr algn="l"/>
                      <a:endParaRPr lang="en-GB" sz="1600">
                        <a:effectLst/>
                        <a:latin typeface="Times" panose="02020603050405020304" pitchFamily="18" charset="0"/>
                        <a:cs typeface="Times New Roman" panose="02020603050405020304" pitchFamily="18" charset="0"/>
                      </a:endParaRPr>
                    </a:p>
                  </a:txBody>
                  <a:tcPr marL="68580" marR="68580" marT="0" marB="0" anchor="ctr"/>
                </a:tc>
                <a:tc>
                  <a:txBody>
                    <a:bodyPr/>
                    <a:lstStyle/>
                    <a:p>
                      <a:pPr algn="l"/>
                      <a:endParaRPr lang="en-GB" sz="1600">
                        <a:effectLst/>
                        <a:latin typeface="Times"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12.8</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126</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28</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27</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36</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35</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126</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147715499"/>
                  </a:ext>
                </a:extLst>
              </a:tr>
              <a:tr h="182880">
                <a:tc>
                  <a:txBody>
                    <a:bodyPr/>
                    <a:lstStyle/>
                    <a:p>
                      <a:pPr algn="ctr">
                        <a:lnSpc>
                          <a:spcPct val="115000"/>
                        </a:lnSpc>
                      </a:pPr>
                      <a:r>
                        <a:rPr lang="en-GB" sz="1050">
                          <a:effectLst/>
                        </a:rPr>
                        <a:t>2</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12.8</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24.3</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endParaRPr lang="en-GB" sz="1600">
                        <a:effectLst/>
                        <a:latin typeface="Times" panose="02020603050405020304" pitchFamily="18" charset="0"/>
                        <a:cs typeface="Times New Roman" panose="02020603050405020304" pitchFamily="18" charset="0"/>
                      </a:endParaRPr>
                    </a:p>
                  </a:txBody>
                  <a:tcPr marL="68580" marR="68580" marT="0" marB="0" anchor="ctr"/>
                </a:tc>
                <a:tc>
                  <a:txBody>
                    <a:bodyPr/>
                    <a:lstStyle/>
                    <a:p>
                      <a:pPr algn="l"/>
                      <a:endParaRPr lang="en-GB" sz="1600">
                        <a:effectLst/>
                        <a:latin typeface="Times" panose="02020603050405020304" pitchFamily="18" charset="0"/>
                        <a:cs typeface="Times New Roman" panose="02020603050405020304" pitchFamily="18" charset="0"/>
                      </a:endParaRPr>
                    </a:p>
                  </a:txBody>
                  <a:tcPr marL="68580" marR="68580" marT="0" marB="0" anchor="ctr"/>
                </a:tc>
                <a:tc>
                  <a:txBody>
                    <a:bodyPr/>
                    <a:lstStyle/>
                    <a:p>
                      <a:pPr algn="l"/>
                      <a:endParaRPr lang="en-GB" sz="1600">
                        <a:effectLst/>
                        <a:latin typeface="Times" panose="02020603050405020304" pitchFamily="18" charset="0"/>
                        <a:cs typeface="Times New Roman" panose="02020603050405020304" pitchFamily="18" charset="0"/>
                      </a:endParaRPr>
                    </a:p>
                  </a:txBody>
                  <a:tcPr marL="68580" marR="68580" marT="0" marB="0" anchor="ctr"/>
                </a:tc>
                <a:tc>
                  <a:txBody>
                    <a:bodyPr/>
                    <a:lstStyle/>
                    <a:p>
                      <a:pPr algn="l"/>
                      <a:endParaRPr lang="en-GB" sz="1600">
                        <a:effectLst/>
                        <a:latin typeface="Times"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37.1</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364</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71</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71</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112</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109</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364</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879969504"/>
                  </a:ext>
                </a:extLst>
              </a:tr>
              <a:tr h="182880">
                <a:tc>
                  <a:txBody>
                    <a:bodyPr/>
                    <a:lstStyle/>
                    <a:p>
                      <a:pPr algn="ctr">
                        <a:lnSpc>
                          <a:spcPct val="115000"/>
                        </a:lnSpc>
                      </a:pPr>
                      <a:r>
                        <a:rPr lang="en-GB" sz="1050">
                          <a:effectLst/>
                        </a:rPr>
                        <a:t>3</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12.8</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24.3</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4.7</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endParaRPr lang="en-GB" sz="1600">
                        <a:effectLst/>
                        <a:latin typeface="Times" panose="02020603050405020304" pitchFamily="18" charset="0"/>
                        <a:cs typeface="Times New Roman" panose="02020603050405020304" pitchFamily="18" charset="0"/>
                      </a:endParaRPr>
                    </a:p>
                  </a:txBody>
                  <a:tcPr marL="68580" marR="68580" marT="0" marB="0" anchor="ctr"/>
                </a:tc>
                <a:tc>
                  <a:txBody>
                    <a:bodyPr/>
                    <a:lstStyle/>
                    <a:p>
                      <a:pPr algn="l"/>
                      <a:endParaRPr lang="en-GB" sz="1600">
                        <a:effectLst/>
                        <a:latin typeface="Times" panose="02020603050405020304" pitchFamily="18" charset="0"/>
                        <a:cs typeface="Times New Roman" panose="02020603050405020304" pitchFamily="18" charset="0"/>
                      </a:endParaRPr>
                    </a:p>
                  </a:txBody>
                  <a:tcPr marL="68580" marR="68580" marT="0" marB="0" anchor="ctr"/>
                </a:tc>
                <a:tc>
                  <a:txBody>
                    <a:bodyPr/>
                    <a:lstStyle/>
                    <a:p>
                      <a:pPr algn="l"/>
                      <a:endParaRPr lang="en-GB" sz="1600">
                        <a:effectLst/>
                        <a:latin typeface="Times"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41.8</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410</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80</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80</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127</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123</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410</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835311380"/>
                  </a:ext>
                </a:extLst>
              </a:tr>
              <a:tr h="182880">
                <a:tc>
                  <a:txBody>
                    <a:bodyPr/>
                    <a:lstStyle/>
                    <a:p>
                      <a:pPr algn="ctr">
                        <a:lnSpc>
                          <a:spcPct val="115000"/>
                        </a:lnSpc>
                      </a:pPr>
                      <a:r>
                        <a:rPr lang="en-GB" sz="1050">
                          <a:effectLst/>
                        </a:rPr>
                        <a:t>4</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12.8</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24.3</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4.7</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13.8</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endParaRPr lang="en-GB" sz="1600">
                        <a:effectLst/>
                        <a:latin typeface="Times" panose="02020603050405020304" pitchFamily="18" charset="0"/>
                        <a:cs typeface="Times New Roman" panose="02020603050405020304" pitchFamily="18" charset="0"/>
                      </a:endParaRPr>
                    </a:p>
                  </a:txBody>
                  <a:tcPr marL="68580" marR="68580" marT="0" marB="0" anchor="ctr"/>
                </a:tc>
                <a:tc>
                  <a:txBody>
                    <a:bodyPr/>
                    <a:lstStyle/>
                    <a:p>
                      <a:pPr algn="l"/>
                      <a:endParaRPr lang="en-GB" sz="1600" dirty="0">
                        <a:effectLst/>
                        <a:latin typeface="Times"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55.6</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545</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122</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118</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152</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152</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545</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309803152"/>
                  </a:ext>
                </a:extLst>
              </a:tr>
              <a:tr h="182880">
                <a:tc>
                  <a:txBody>
                    <a:bodyPr/>
                    <a:lstStyle/>
                    <a:p>
                      <a:pPr algn="ctr">
                        <a:lnSpc>
                          <a:spcPct val="115000"/>
                        </a:lnSpc>
                      </a:pPr>
                      <a:r>
                        <a:rPr lang="en-GB" sz="1050">
                          <a:effectLst/>
                        </a:rPr>
                        <a:t>5</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12.8</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24.3</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4.7</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13.8</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53.6</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endParaRPr lang="en-GB" sz="1600">
                        <a:effectLst/>
                        <a:latin typeface="Times"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109.2</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1070</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259</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244</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281</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287</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1071</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66083289"/>
                  </a:ext>
                </a:extLst>
              </a:tr>
              <a:tr h="145098">
                <a:tc>
                  <a:txBody>
                    <a:bodyPr/>
                    <a:lstStyle/>
                    <a:p>
                      <a:pPr algn="ctr">
                        <a:lnSpc>
                          <a:spcPct val="115000"/>
                        </a:lnSpc>
                      </a:pPr>
                      <a:r>
                        <a:rPr lang="en-GB" sz="1050" dirty="0">
                          <a:effectLst/>
                        </a:rPr>
                        <a:t>6</a:t>
                      </a:r>
                      <a:endParaRPr lang="en-GB"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12.8</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24.3</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4.7</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13.8</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53.6</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a:effectLst/>
                        </a:rPr>
                        <a:t>76.8</a:t>
                      </a:r>
                      <a:endParaRPr lang="en-GB"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dirty="0">
                          <a:effectLst/>
                        </a:rPr>
                        <a:t>186.0</a:t>
                      </a:r>
                      <a:endParaRPr lang="en-GB"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dirty="0">
                          <a:effectLst/>
                        </a:rPr>
                        <a:t>1823</a:t>
                      </a:r>
                      <a:endParaRPr lang="en-GB"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dirty="0">
                          <a:effectLst/>
                        </a:rPr>
                        <a:t>455</a:t>
                      </a:r>
                      <a:endParaRPr lang="en-GB"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dirty="0">
                          <a:effectLst/>
                        </a:rPr>
                        <a:t>425</a:t>
                      </a:r>
                      <a:endParaRPr lang="en-GB"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dirty="0">
                          <a:effectLst/>
                        </a:rPr>
                        <a:t>465</a:t>
                      </a:r>
                      <a:endParaRPr lang="en-GB"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dirty="0">
                          <a:effectLst/>
                        </a:rPr>
                        <a:t>479</a:t>
                      </a:r>
                      <a:endParaRPr lang="en-GB"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GB" sz="1050" dirty="0">
                          <a:effectLst/>
                        </a:rPr>
                        <a:t>1824</a:t>
                      </a:r>
                      <a:endParaRPr lang="en-GB"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471331384"/>
                  </a:ext>
                </a:extLst>
              </a:tr>
            </a:tbl>
          </a:graphicData>
        </a:graphic>
      </p:graphicFrame>
      <p:sp>
        <p:nvSpPr>
          <p:cNvPr id="8" name="Date Placeholder 7">
            <a:extLst>
              <a:ext uri="{FF2B5EF4-FFF2-40B4-BE49-F238E27FC236}">
                <a16:creationId xmlns:a16="http://schemas.microsoft.com/office/drawing/2014/main" id="{2A15343A-0462-FDFA-971A-BAB51C8E5DF9}"/>
              </a:ext>
            </a:extLst>
          </p:cNvPr>
          <p:cNvSpPr>
            <a:spLocks noGrp="1"/>
          </p:cNvSpPr>
          <p:nvPr>
            <p:ph type="dt" sz="half" idx="10"/>
          </p:nvPr>
        </p:nvSpPr>
        <p:spPr/>
        <p:txBody>
          <a:bodyPr/>
          <a:lstStyle/>
          <a:p>
            <a:r>
              <a:rPr lang="en-US"/>
              <a:t>19/12/23</a:t>
            </a:r>
            <a:endParaRPr lang="en-GB"/>
          </a:p>
        </p:txBody>
      </p:sp>
      <p:sp>
        <p:nvSpPr>
          <p:cNvPr id="9" name="Footer Placeholder 8">
            <a:extLst>
              <a:ext uri="{FF2B5EF4-FFF2-40B4-BE49-F238E27FC236}">
                <a16:creationId xmlns:a16="http://schemas.microsoft.com/office/drawing/2014/main" id="{5BABDDB6-EEAB-4E52-50B5-B2C7720E8D49}"/>
              </a:ext>
            </a:extLst>
          </p:cNvPr>
          <p:cNvSpPr>
            <a:spLocks noGrp="1"/>
          </p:cNvSpPr>
          <p:nvPr>
            <p:ph type="ftr" sz="quarter" idx="11"/>
          </p:nvPr>
        </p:nvSpPr>
        <p:spPr/>
        <p:txBody>
          <a:bodyPr/>
          <a:lstStyle/>
          <a:p>
            <a:r>
              <a:rPr lang="en-GB"/>
              <a:t>ENDCAP RADIAL CLEARANCES</a:t>
            </a:r>
          </a:p>
        </p:txBody>
      </p:sp>
      <p:sp>
        <p:nvSpPr>
          <p:cNvPr id="10" name="Slide Number Placeholder 9">
            <a:extLst>
              <a:ext uri="{FF2B5EF4-FFF2-40B4-BE49-F238E27FC236}">
                <a16:creationId xmlns:a16="http://schemas.microsoft.com/office/drawing/2014/main" id="{AE75C758-550B-5AD4-C012-FFE058BB5FE1}"/>
              </a:ext>
            </a:extLst>
          </p:cNvPr>
          <p:cNvSpPr>
            <a:spLocks noGrp="1"/>
          </p:cNvSpPr>
          <p:nvPr>
            <p:ph type="sldNum" sz="quarter" idx="12"/>
          </p:nvPr>
        </p:nvSpPr>
        <p:spPr/>
        <p:txBody>
          <a:bodyPr/>
          <a:lstStyle/>
          <a:p>
            <a:fld id="{A3EDF563-759E-4B88-A937-2F5E5F84020E}" type="slidenum">
              <a:rPr lang="en-GB" smtClean="0"/>
              <a:t>44</a:t>
            </a:fld>
            <a:endParaRPr lang="en-GB"/>
          </a:p>
        </p:txBody>
      </p:sp>
    </p:spTree>
    <p:extLst>
      <p:ext uri="{BB962C8B-B14F-4D97-AF65-F5344CB8AC3E}">
        <p14:creationId xmlns:p14="http://schemas.microsoft.com/office/powerpoint/2010/main" val="11953745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D9A6A-031F-E972-AFAB-33D3501506F6}"/>
              </a:ext>
            </a:extLst>
          </p:cNvPr>
          <p:cNvSpPr>
            <a:spLocks noGrp="1"/>
          </p:cNvSpPr>
          <p:nvPr>
            <p:ph type="title"/>
          </p:nvPr>
        </p:nvSpPr>
        <p:spPr>
          <a:xfrm>
            <a:off x="838200" y="365126"/>
            <a:ext cx="10515600" cy="1036292"/>
          </a:xfrm>
        </p:spPr>
        <p:txBody>
          <a:bodyPr/>
          <a:lstStyle/>
          <a:p>
            <a:r>
              <a:rPr lang="en-GB" dirty="0"/>
              <a:t>Gravitational Deformation</a:t>
            </a:r>
          </a:p>
        </p:txBody>
      </p:sp>
      <p:sp>
        <p:nvSpPr>
          <p:cNvPr id="4" name="Rectangle 2">
            <a:extLst>
              <a:ext uri="{FF2B5EF4-FFF2-40B4-BE49-F238E27FC236}">
                <a16:creationId xmlns:a16="http://schemas.microsoft.com/office/drawing/2014/main" id="{DD2087F9-F594-5FE3-8A9C-AF81FFEF18B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5" name="Object 4">
            <a:extLst>
              <a:ext uri="{FF2B5EF4-FFF2-40B4-BE49-F238E27FC236}">
                <a16:creationId xmlns:a16="http://schemas.microsoft.com/office/drawing/2014/main" id="{7E32C8B5-038C-C8C9-650D-84899494F402}"/>
              </a:ext>
            </a:extLst>
          </p:cNvPr>
          <p:cNvGraphicFramePr>
            <a:graphicFrameLocks noChangeAspect="1"/>
          </p:cNvGraphicFramePr>
          <p:nvPr>
            <p:extLst>
              <p:ext uri="{D42A27DB-BD31-4B8C-83A1-F6EECF244321}">
                <p14:modId xmlns:p14="http://schemas.microsoft.com/office/powerpoint/2010/main" val="2330593896"/>
              </p:ext>
            </p:extLst>
          </p:nvPr>
        </p:nvGraphicFramePr>
        <p:xfrm>
          <a:off x="1659834" y="1272209"/>
          <a:ext cx="9471991" cy="5326054"/>
        </p:xfrm>
        <a:graphic>
          <a:graphicData uri="http://schemas.openxmlformats.org/presentationml/2006/ole">
            <mc:AlternateContent xmlns:mc="http://schemas.openxmlformats.org/markup-compatibility/2006">
              <mc:Choice xmlns:v="urn:schemas-microsoft-com:vml" Requires="v">
                <p:oleObj name="Visio" r:id="rId2" imgW="8543792" imgH="4790879" progId="Visio.Drawing.15">
                  <p:embed/>
                </p:oleObj>
              </mc:Choice>
              <mc:Fallback>
                <p:oleObj name="Visio" r:id="rId2" imgW="8543792" imgH="4790879" progId="Visio.Drawing.15">
                  <p:embed/>
                  <p:pic>
                    <p:nvPicPr>
                      <p:cNvPr id="5" name="Object 4">
                        <a:extLst>
                          <a:ext uri="{FF2B5EF4-FFF2-40B4-BE49-F238E27FC236}">
                            <a16:creationId xmlns:a16="http://schemas.microsoft.com/office/drawing/2014/main" id="{7E32C8B5-038C-C8C9-650D-84899494F4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9834" y="1272209"/>
                        <a:ext cx="9471991" cy="5326054"/>
                      </a:xfrm>
                      <a:prstGeom prst="rect">
                        <a:avLst/>
                      </a:prstGeom>
                      <a:noFill/>
                    </p:spPr>
                  </p:pic>
                </p:oleObj>
              </mc:Fallback>
            </mc:AlternateContent>
          </a:graphicData>
        </a:graphic>
      </p:graphicFrame>
      <p:sp>
        <p:nvSpPr>
          <p:cNvPr id="9" name="Date Placeholder 8">
            <a:extLst>
              <a:ext uri="{FF2B5EF4-FFF2-40B4-BE49-F238E27FC236}">
                <a16:creationId xmlns:a16="http://schemas.microsoft.com/office/drawing/2014/main" id="{377AA5FB-0D28-6241-1B88-962FDEB8B618}"/>
              </a:ext>
            </a:extLst>
          </p:cNvPr>
          <p:cNvSpPr>
            <a:spLocks noGrp="1"/>
          </p:cNvSpPr>
          <p:nvPr>
            <p:ph type="dt" sz="half" idx="10"/>
          </p:nvPr>
        </p:nvSpPr>
        <p:spPr/>
        <p:txBody>
          <a:bodyPr/>
          <a:lstStyle/>
          <a:p>
            <a:r>
              <a:rPr lang="en-US"/>
              <a:t>19/12/23</a:t>
            </a:r>
            <a:endParaRPr lang="en-GB"/>
          </a:p>
        </p:txBody>
      </p:sp>
      <p:sp>
        <p:nvSpPr>
          <p:cNvPr id="10" name="Footer Placeholder 9">
            <a:extLst>
              <a:ext uri="{FF2B5EF4-FFF2-40B4-BE49-F238E27FC236}">
                <a16:creationId xmlns:a16="http://schemas.microsoft.com/office/drawing/2014/main" id="{D86C4F75-C26E-E826-8F62-C1077A4B1F4C}"/>
              </a:ext>
            </a:extLst>
          </p:cNvPr>
          <p:cNvSpPr>
            <a:spLocks noGrp="1"/>
          </p:cNvSpPr>
          <p:nvPr>
            <p:ph type="ftr" sz="quarter" idx="11"/>
          </p:nvPr>
        </p:nvSpPr>
        <p:spPr/>
        <p:txBody>
          <a:bodyPr/>
          <a:lstStyle/>
          <a:p>
            <a:r>
              <a:rPr lang="en-GB"/>
              <a:t>ENDCAP RADIAL CLEARANCES</a:t>
            </a:r>
          </a:p>
        </p:txBody>
      </p:sp>
      <p:sp>
        <p:nvSpPr>
          <p:cNvPr id="11" name="Slide Number Placeholder 10">
            <a:extLst>
              <a:ext uri="{FF2B5EF4-FFF2-40B4-BE49-F238E27FC236}">
                <a16:creationId xmlns:a16="http://schemas.microsoft.com/office/drawing/2014/main" id="{3DB165A5-91C4-7500-7272-A1E27F6CC769}"/>
              </a:ext>
            </a:extLst>
          </p:cNvPr>
          <p:cNvSpPr>
            <a:spLocks noGrp="1"/>
          </p:cNvSpPr>
          <p:nvPr>
            <p:ph type="sldNum" sz="quarter" idx="12"/>
          </p:nvPr>
        </p:nvSpPr>
        <p:spPr/>
        <p:txBody>
          <a:bodyPr/>
          <a:lstStyle/>
          <a:p>
            <a:fld id="{A3EDF563-759E-4B88-A937-2F5E5F84020E}" type="slidenum">
              <a:rPr lang="en-GB" smtClean="0"/>
              <a:t>45</a:t>
            </a:fld>
            <a:endParaRPr lang="en-GB"/>
          </a:p>
        </p:txBody>
      </p:sp>
    </p:spTree>
    <p:extLst>
      <p:ext uri="{BB962C8B-B14F-4D97-AF65-F5344CB8AC3E}">
        <p14:creationId xmlns:p14="http://schemas.microsoft.com/office/powerpoint/2010/main" val="83318169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DB8C9-EF91-8AD0-A676-7FA58E9696F6}"/>
              </a:ext>
            </a:extLst>
          </p:cNvPr>
          <p:cNvSpPr>
            <a:spLocks noGrp="1"/>
          </p:cNvSpPr>
          <p:nvPr>
            <p:ph type="title"/>
          </p:nvPr>
        </p:nvSpPr>
        <p:spPr>
          <a:xfrm>
            <a:off x="838200" y="365125"/>
            <a:ext cx="10515600" cy="854075"/>
          </a:xfrm>
        </p:spPr>
        <p:txBody>
          <a:bodyPr/>
          <a:lstStyle/>
          <a:p>
            <a:r>
              <a:rPr lang="en-GB" dirty="0"/>
              <a:t>Gravitational Deformation</a:t>
            </a:r>
          </a:p>
        </p:txBody>
      </p:sp>
      <p:sp>
        <p:nvSpPr>
          <p:cNvPr id="3" name="Content Placeholder 2">
            <a:extLst>
              <a:ext uri="{FF2B5EF4-FFF2-40B4-BE49-F238E27FC236}">
                <a16:creationId xmlns:a16="http://schemas.microsoft.com/office/drawing/2014/main" id="{AFB3CDF3-F0C9-69D0-ADAE-40E756DD2812}"/>
              </a:ext>
            </a:extLst>
          </p:cNvPr>
          <p:cNvSpPr>
            <a:spLocks noGrp="1"/>
          </p:cNvSpPr>
          <p:nvPr>
            <p:ph idx="1"/>
          </p:nvPr>
        </p:nvSpPr>
        <p:spPr>
          <a:xfrm>
            <a:off x="838200" y="1375954"/>
            <a:ext cx="10515600" cy="4801009"/>
          </a:xfrm>
        </p:spPr>
        <p:txBody>
          <a:bodyPr>
            <a:normAutofit lnSpcReduction="10000"/>
          </a:bodyPr>
          <a:lstStyle/>
          <a:p>
            <a:r>
              <a:rPr lang="en-GB" dirty="0"/>
              <a:t>Caveats	</a:t>
            </a:r>
          </a:p>
          <a:p>
            <a:pPr lvl="1"/>
            <a:r>
              <a:rPr lang="en-GB" dirty="0"/>
              <a:t>The FEA was not done by an expert</a:t>
            </a:r>
          </a:p>
          <a:p>
            <a:pPr lvl="1"/>
            <a:r>
              <a:rPr lang="en-GB" dirty="0"/>
              <a:t>The CAD model is heavily-abstracted from the real 3D geometry to simplify modelling and constrain the number of elements.</a:t>
            </a:r>
          </a:p>
          <a:p>
            <a:pPr lvl="1"/>
            <a:r>
              <a:rPr lang="en-GB" dirty="0"/>
              <a:t>The material properties and loads may be out-dated.</a:t>
            </a:r>
          </a:p>
          <a:p>
            <a:pPr marL="457200" lvl="1" indent="0">
              <a:buNone/>
            </a:pPr>
            <a:endParaRPr lang="en-GB" dirty="0"/>
          </a:p>
          <a:p>
            <a:r>
              <a:rPr lang="en-GB" dirty="0"/>
              <a:t>On face value</a:t>
            </a:r>
          </a:p>
          <a:p>
            <a:pPr lvl="1"/>
            <a:r>
              <a:rPr lang="en-GB" dirty="0"/>
              <a:t>The differential gravitational deformation between half-rings of neighbouring layers is less than 0.03mm</a:t>
            </a:r>
          </a:p>
          <a:p>
            <a:pPr lvl="1"/>
            <a:r>
              <a:rPr lang="en-GB" dirty="0"/>
              <a:t>This reduces the clearance between the inner rim of L4/R6 and the outer surface of L3 from 1.76mm to 1.76-0.03 = 1.73 mm at the top</a:t>
            </a:r>
          </a:p>
          <a:p>
            <a:pPr lvl="1"/>
            <a:r>
              <a:rPr lang="en-GB" dirty="0"/>
              <a:t>The deformation of L2 is about 0.03mm so the clearance to the nominal OE inner envelope reduces to 1.04 – 0.03 = 1.01mm</a:t>
            </a:r>
          </a:p>
          <a:p>
            <a:pPr lvl="1"/>
            <a:endParaRPr lang="en-GB" dirty="0"/>
          </a:p>
        </p:txBody>
      </p:sp>
      <p:sp>
        <p:nvSpPr>
          <p:cNvPr id="7" name="Date Placeholder 6">
            <a:extLst>
              <a:ext uri="{FF2B5EF4-FFF2-40B4-BE49-F238E27FC236}">
                <a16:creationId xmlns:a16="http://schemas.microsoft.com/office/drawing/2014/main" id="{898AECC0-B9CD-CDFF-0048-7404A74848BA}"/>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966ED8EC-17DB-4A0B-1A9C-46E7F8C2D9F2}"/>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9661064D-A1DB-ED0C-1709-E4D200E39B1F}"/>
              </a:ext>
            </a:extLst>
          </p:cNvPr>
          <p:cNvSpPr>
            <a:spLocks noGrp="1"/>
          </p:cNvSpPr>
          <p:nvPr>
            <p:ph type="sldNum" sz="quarter" idx="12"/>
          </p:nvPr>
        </p:nvSpPr>
        <p:spPr/>
        <p:txBody>
          <a:bodyPr/>
          <a:lstStyle/>
          <a:p>
            <a:fld id="{A3EDF563-759E-4B88-A937-2F5E5F84020E}" type="slidenum">
              <a:rPr lang="en-GB" smtClean="0"/>
              <a:t>46</a:t>
            </a:fld>
            <a:endParaRPr lang="en-GB"/>
          </a:p>
        </p:txBody>
      </p:sp>
    </p:spTree>
    <p:extLst>
      <p:ext uri="{BB962C8B-B14F-4D97-AF65-F5344CB8AC3E}">
        <p14:creationId xmlns:p14="http://schemas.microsoft.com/office/powerpoint/2010/main" val="3366513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85763-6C61-7D22-66B7-1D383A0AD126}"/>
              </a:ext>
            </a:extLst>
          </p:cNvPr>
          <p:cNvSpPr>
            <a:spLocks noGrp="1"/>
          </p:cNvSpPr>
          <p:nvPr>
            <p:ph type="title"/>
          </p:nvPr>
        </p:nvSpPr>
        <p:spPr>
          <a:xfrm>
            <a:off x="838200" y="173536"/>
            <a:ext cx="10515600" cy="827571"/>
          </a:xfrm>
        </p:spPr>
        <p:txBody>
          <a:bodyPr/>
          <a:lstStyle/>
          <a:p>
            <a:r>
              <a:rPr lang="en-GB" dirty="0"/>
              <a:t>Commentary</a:t>
            </a:r>
          </a:p>
        </p:txBody>
      </p:sp>
      <p:sp>
        <p:nvSpPr>
          <p:cNvPr id="3" name="Content Placeholder 2">
            <a:extLst>
              <a:ext uri="{FF2B5EF4-FFF2-40B4-BE49-F238E27FC236}">
                <a16:creationId xmlns:a16="http://schemas.microsoft.com/office/drawing/2014/main" id="{AF058A91-C729-5757-C402-32F7CCF43607}"/>
              </a:ext>
            </a:extLst>
          </p:cNvPr>
          <p:cNvSpPr>
            <a:spLocks noGrp="1"/>
          </p:cNvSpPr>
          <p:nvPr>
            <p:ph idx="1"/>
          </p:nvPr>
        </p:nvSpPr>
        <p:spPr>
          <a:xfrm>
            <a:off x="838200" y="1093304"/>
            <a:ext cx="10515600" cy="5764696"/>
          </a:xfrm>
        </p:spPr>
        <p:txBody>
          <a:bodyPr>
            <a:normAutofit fontScale="62500" lnSpcReduction="20000"/>
          </a:bodyPr>
          <a:lstStyle/>
          <a:p>
            <a:r>
              <a:rPr lang="en-GB" dirty="0"/>
              <a:t>Improvements in the manufacture of L2 Half-shell end-flanges indicates a reduction in the overall envelope for half-shells (from 0.6 + 0.5 = 1.1mm) to (0.6 + 0.3 = 0.9mm) is possible.</a:t>
            </a:r>
          </a:p>
          <a:p>
            <a:pPr lvl="1"/>
            <a:r>
              <a:rPr lang="en-GB" dirty="0"/>
              <a:t>However, this extra leeway has been taken by assembly tolerances from the manufacture of the half-cylinder assembly tooling.</a:t>
            </a:r>
          </a:p>
          <a:p>
            <a:pPr marL="0" indent="0">
              <a:buNone/>
            </a:pPr>
            <a:endParaRPr lang="en-GB" sz="1900" dirty="0"/>
          </a:p>
          <a:p>
            <a:r>
              <a:rPr lang="en-GB" dirty="0"/>
              <a:t>Services Gap</a:t>
            </a:r>
          </a:p>
          <a:p>
            <a:pPr lvl="1"/>
            <a:r>
              <a:rPr lang="en-GB" dirty="0"/>
              <a:t>With the assembly tolerances taken into account, there is a </a:t>
            </a:r>
            <a:r>
              <a:rPr lang="en-GB" b="1" dirty="0"/>
              <a:t>potential violation of the services gap of 0.22mm</a:t>
            </a:r>
            <a:r>
              <a:rPr lang="en-GB" dirty="0"/>
              <a:t>. We need to check that this is not an issue with the revised services definition and routing.</a:t>
            </a:r>
          </a:p>
          <a:p>
            <a:pPr marL="457200" lvl="1" indent="0">
              <a:buNone/>
            </a:pPr>
            <a:endParaRPr lang="en-GB" dirty="0"/>
          </a:p>
          <a:p>
            <a:r>
              <a:rPr lang="en-GB" dirty="0"/>
              <a:t>Effects of CTE ? </a:t>
            </a:r>
          </a:p>
          <a:p>
            <a:pPr lvl="1"/>
            <a:r>
              <a:rPr lang="en-GB" dirty="0"/>
              <a:t>All tooling is Aluminium (CTE = 23ppm) – Deviations for 1°C temperature change …</a:t>
            </a:r>
          </a:p>
          <a:p>
            <a:endParaRPr lang="en-GB" dirty="0"/>
          </a:p>
          <a:p>
            <a:endParaRPr lang="en-GB" dirty="0"/>
          </a:p>
          <a:p>
            <a:endParaRPr lang="en-GB" dirty="0"/>
          </a:p>
          <a:p>
            <a:endParaRPr lang="en-GB" dirty="0"/>
          </a:p>
          <a:p>
            <a:pPr lvl="1"/>
            <a:endParaRPr lang="en-GB" dirty="0"/>
          </a:p>
          <a:p>
            <a:pPr lvl="1"/>
            <a:endParaRPr lang="en-GB" dirty="0"/>
          </a:p>
          <a:p>
            <a:pPr lvl="1"/>
            <a:r>
              <a:rPr lang="en-GB" dirty="0"/>
              <a:t>There should be no </a:t>
            </a:r>
            <a:r>
              <a:rPr lang="en-GB" b="1" dirty="0"/>
              <a:t>differential</a:t>
            </a:r>
            <a:r>
              <a:rPr lang="en-GB" dirty="0"/>
              <a:t> height change between the nominal Centre-line height between the End Towers and the HR Mounting Block placement jig regardless of the change in temperature</a:t>
            </a:r>
          </a:p>
          <a:p>
            <a:pPr lvl="1"/>
            <a:endParaRPr lang="en-GB" dirty="0"/>
          </a:p>
          <a:p>
            <a:pPr lvl="1"/>
            <a:r>
              <a:rPr lang="en-GB" dirty="0"/>
              <a:t>A change in radius of the centres of the 10mm HS Location Pins does not change the height of the centre-line of the half cylinder but WILL change the transverse position.</a:t>
            </a:r>
          </a:p>
          <a:p>
            <a:pPr lvl="2"/>
            <a:r>
              <a:rPr lang="en-GB" dirty="0"/>
              <a:t>The 10mm pins are on a radial line at 55° to horizontal (so not too far from 45°).</a:t>
            </a:r>
          </a:p>
          <a:p>
            <a:endParaRPr lang="en-GB" dirty="0"/>
          </a:p>
          <a:p>
            <a:pPr marL="457200" lvl="1" indent="0">
              <a:buNone/>
            </a:pPr>
            <a:endParaRPr lang="en-GB" dirty="0"/>
          </a:p>
          <a:p>
            <a:endParaRPr lang="en-GB" dirty="0"/>
          </a:p>
        </p:txBody>
      </p:sp>
      <p:graphicFrame>
        <p:nvGraphicFramePr>
          <p:cNvPr id="4" name="Table 3">
            <a:extLst>
              <a:ext uri="{FF2B5EF4-FFF2-40B4-BE49-F238E27FC236}">
                <a16:creationId xmlns:a16="http://schemas.microsoft.com/office/drawing/2014/main" id="{53ABF799-5858-8FA6-E0C7-52C1FD8A0A14}"/>
              </a:ext>
            </a:extLst>
          </p:cNvPr>
          <p:cNvGraphicFramePr>
            <a:graphicFrameLocks noGrp="1"/>
          </p:cNvGraphicFramePr>
          <p:nvPr>
            <p:extLst>
              <p:ext uri="{D42A27DB-BD31-4B8C-83A1-F6EECF244321}">
                <p14:modId xmlns:p14="http://schemas.microsoft.com/office/powerpoint/2010/main" val="874832618"/>
              </p:ext>
            </p:extLst>
          </p:nvPr>
        </p:nvGraphicFramePr>
        <p:xfrm>
          <a:off x="2655641" y="3896328"/>
          <a:ext cx="6468836" cy="1114425"/>
        </p:xfrm>
        <a:graphic>
          <a:graphicData uri="http://schemas.openxmlformats.org/drawingml/2006/table">
            <a:tbl>
              <a:tblPr>
                <a:tableStyleId>{5940675A-B579-460E-94D1-54222C63F5DA}</a:tableStyleId>
              </a:tblPr>
              <a:tblGrid>
                <a:gridCol w="3749520">
                  <a:extLst>
                    <a:ext uri="{9D8B030D-6E8A-4147-A177-3AD203B41FA5}">
                      <a16:colId xmlns:a16="http://schemas.microsoft.com/office/drawing/2014/main" val="2301905247"/>
                    </a:ext>
                  </a:extLst>
                </a:gridCol>
                <a:gridCol w="1004055">
                  <a:extLst>
                    <a:ext uri="{9D8B030D-6E8A-4147-A177-3AD203B41FA5}">
                      <a16:colId xmlns:a16="http://schemas.microsoft.com/office/drawing/2014/main" val="267528393"/>
                    </a:ext>
                  </a:extLst>
                </a:gridCol>
                <a:gridCol w="1715261">
                  <a:extLst>
                    <a:ext uri="{9D8B030D-6E8A-4147-A177-3AD203B41FA5}">
                      <a16:colId xmlns:a16="http://schemas.microsoft.com/office/drawing/2014/main" val="161020429"/>
                    </a:ext>
                  </a:extLst>
                </a:gridCol>
              </a:tblGrid>
              <a:tr h="190500">
                <a:tc>
                  <a:txBody>
                    <a:bodyPr/>
                    <a:lstStyle/>
                    <a:p>
                      <a:pPr algn="l" fontAlgn="b"/>
                      <a:r>
                        <a:rPr lang="en-GB" sz="1400" b="1" u="none" strike="noStrike" dirty="0">
                          <a:effectLst/>
                        </a:rPr>
                        <a:t>Dimension</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1" u="none" strike="noStrike" dirty="0">
                          <a:effectLst/>
                        </a:rPr>
                        <a:t>Value (mm)</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400" b="1" u="none" strike="noStrike" dirty="0">
                          <a:effectLst/>
                        </a:rPr>
                        <a:t>Error for 1°C </a:t>
                      </a:r>
                      <a:r>
                        <a:rPr lang="el-GR" sz="1400" b="1" u="none" strike="noStrike" dirty="0">
                          <a:effectLst/>
                        </a:rPr>
                        <a:t>Δ</a:t>
                      </a:r>
                      <a:r>
                        <a:rPr lang="en-GB" sz="1400" b="1" u="none" strike="noStrike" dirty="0">
                          <a:effectLst/>
                        </a:rPr>
                        <a:t>T (mm)</a:t>
                      </a:r>
                      <a:endParaRPr lang="en-GB" sz="14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178208777"/>
                  </a:ext>
                </a:extLst>
              </a:tr>
              <a:tr h="190500">
                <a:tc>
                  <a:txBody>
                    <a:bodyPr/>
                    <a:lstStyle/>
                    <a:p>
                      <a:pPr algn="l" fontAlgn="b"/>
                      <a:r>
                        <a:rPr lang="en-GB" sz="1400" u="none" strike="noStrike" dirty="0">
                          <a:effectLst/>
                        </a:rPr>
                        <a:t>Nominal Centre Line height</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a:effectLst/>
                        </a:rPr>
                        <a:t>423.00</a:t>
                      </a:r>
                      <a:endParaRPr lang="en-GB"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a:effectLst/>
                        </a:rPr>
                        <a:t>0.010</a:t>
                      </a:r>
                      <a:endParaRPr lang="en-GB"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28300423"/>
                  </a:ext>
                </a:extLst>
              </a:tr>
              <a:tr h="190500">
                <a:tc>
                  <a:txBody>
                    <a:bodyPr/>
                    <a:lstStyle/>
                    <a:p>
                      <a:pPr algn="l" fontAlgn="b"/>
                      <a:r>
                        <a:rPr lang="en-GB" sz="1400" u="none" strike="noStrike" dirty="0">
                          <a:effectLst/>
                        </a:rPr>
                        <a:t>Radius of 10mm HS Location Pin centres from CL</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a:effectLst/>
                        </a:rPr>
                        <a:t>330.10</a:t>
                      </a:r>
                      <a:endParaRPr lang="en-GB"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a:effectLst/>
                        </a:rPr>
                        <a:t>0.008</a:t>
                      </a:r>
                      <a:endParaRPr lang="en-GB"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38677462"/>
                  </a:ext>
                </a:extLst>
              </a:tr>
              <a:tr h="190500">
                <a:tc>
                  <a:txBody>
                    <a:bodyPr/>
                    <a:lstStyle/>
                    <a:p>
                      <a:pPr algn="l" fontAlgn="b"/>
                      <a:r>
                        <a:rPr lang="en-US" sz="1400" u="none" strike="noStrike" dirty="0">
                          <a:effectLst/>
                        </a:rPr>
                        <a:t>Radius of 3.2mm HR Block pin </a:t>
                      </a:r>
                      <a:r>
                        <a:rPr lang="en-US" sz="1400" u="none" strike="noStrike" dirty="0" err="1">
                          <a:effectLst/>
                        </a:rPr>
                        <a:t>centres</a:t>
                      </a:r>
                      <a:r>
                        <a:rPr lang="en-US" sz="1400" u="none" strike="noStrike" dirty="0">
                          <a:effectLst/>
                        </a:rPr>
                        <a:t> from CL</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a:effectLst/>
                        </a:rPr>
                        <a:t>320.40</a:t>
                      </a:r>
                      <a:endParaRPr lang="en-GB"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a:effectLst/>
                        </a:rPr>
                        <a:t>0.007</a:t>
                      </a:r>
                      <a:endParaRPr lang="en-GB"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73753174"/>
                  </a:ext>
                </a:extLst>
              </a:tr>
              <a:tr h="190500">
                <a:tc>
                  <a:txBody>
                    <a:bodyPr/>
                    <a:lstStyle/>
                    <a:p>
                      <a:pPr algn="l" fontAlgn="b"/>
                      <a:r>
                        <a:rPr lang="en-GB" sz="1400" u="none" strike="noStrike" dirty="0">
                          <a:effectLst/>
                        </a:rPr>
                        <a:t>End Tower separation</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dirty="0">
                          <a:effectLst/>
                        </a:rPr>
                        <a:t>1879.00</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dirty="0">
                          <a:effectLst/>
                        </a:rPr>
                        <a:t>0.043</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67602332"/>
                  </a:ext>
                </a:extLst>
              </a:tr>
            </a:tbl>
          </a:graphicData>
        </a:graphic>
      </p:graphicFrame>
      <p:sp>
        <p:nvSpPr>
          <p:cNvPr id="8" name="Date Placeholder 7">
            <a:extLst>
              <a:ext uri="{FF2B5EF4-FFF2-40B4-BE49-F238E27FC236}">
                <a16:creationId xmlns:a16="http://schemas.microsoft.com/office/drawing/2014/main" id="{C8892E3E-5765-0EB2-902D-FE65C4C3D754}"/>
              </a:ext>
            </a:extLst>
          </p:cNvPr>
          <p:cNvSpPr>
            <a:spLocks noGrp="1"/>
          </p:cNvSpPr>
          <p:nvPr>
            <p:ph type="dt" sz="half" idx="10"/>
          </p:nvPr>
        </p:nvSpPr>
        <p:spPr/>
        <p:txBody>
          <a:bodyPr/>
          <a:lstStyle/>
          <a:p>
            <a:r>
              <a:rPr lang="en-US"/>
              <a:t>19/12/23</a:t>
            </a:r>
            <a:endParaRPr lang="en-GB"/>
          </a:p>
        </p:txBody>
      </p:sp>
      <p:sp>
        <p:nvSpPr>
          <p:cNvPr id="9" name="Footer Placeholder 8">
            <a:extLst>
              <a:ext uri="{FF2B5EF4-FFF2-40B4-BE49-F238E27FC236}">
                <a16:creationId xmlns:a16="http://schemas.microsoft.com/office/drawing/2014/main" id="{819F56EE-F197-513C-1A6F-DC895BBA0FF4}"/>
              </a:ext>
            </a:extLst>
          </p:cNvPr>
          <p:cNvSpPr>
            <a:spLocks noGrp="1"/>
          </p:cNvSpPr>
          <p:nvPr>
            <p:ph type="ftr" sz="quarter" idx="11"/>
          </p:nvPr>
        </p:nvSpPr>
        <p:spPr/>
        <p:txBody>
          <a:bodyPr/>
          <a:lstStyle/>
          <a:p>
            <a:r>
              <a:rPr lang="en-GB"/>
              <a:t>ENDCAP RADIAL CLEARANCES</a:t>
            </a:r>
          </a:p>
        </p:txBody>
      </p:sp>
      <p:sp>
        <p:nvSpPr>
          <p:cNvPr id="10" name="Slide Number Placeholder 9">
            <a:extLst>
              <a:ext uri="{FF2B5EF4-FFF2-40B4-BE49-F238E27FC236}">
                <a16:creationId xmlns:a16="http://schemas.microsoft.com/office/drawing/2014/main" id="{4FA20E9F-D8F3-2302-481B-50D2B98BD970}"/>
              </a:ext>
            </a:extLst>
          </p:cNvPr>
          <p:cNvSpPr>
            <a:spLocks noGrp="1"/>
          </p:cNvSpPr>
          <p:nvPr>
            <p:ph type="sldNum" sz="quarter" idx="12"/>
          </p:nvPr>
        </p:nvSpPr>
        <p:spPr/>
        <p:txBody>
          <a:bodyPr/>
          <a:lstStyle/>
          <a:p>
            <a:fld id="{A3EDF563-759E-4B88-A937-2F5E5F84020E}" type="slidenum">
              <a:rPr lang="en-GB" smtClean="0"/>
              <a:t>5</a:t>
            </a:fld>
            <a:endParaRPr lang="en-GB"/>
          </a:p>
        </p:txBody>
      </p:sp>
    </p:spTree>
    <p:extLst>
      <p:ext uri="{BB962C8B-B14F-4D97-AF65-F5344CB8AC3E}">
        <p14:creationId xmlns:p14="http://schemas.microsoft.com/office/powerpoint/2010/main" val="2724801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A8670-6CC4-4468-AB03-2654DAF61BA2}"/>
              </a:ext>
            </a:extLst>
          </p:cNvPr>
          <p:cNvSpPr>
            <a:spLocks noGrp="1"/>
          </p:cNvSpPr>
          <p:nvPr>
            <p:ph type="title"/>
          </p:nvPr>
        </p:nvSpPr>
        <p:spPr>
          <a:xfrm>
            <a:off x="838200" y="208722"/>
            <a:ext cx="10515600" cy="857388"/>
          </a:xfrm>
        </p:spPr>
        <p:txBody>
          <a:bodyPr/>
          <a:lstStyle/>
          <a:p>
            <a:r>
              <a:rPr lang="en-GB" dirty="0"/>
              <a:t>Commentary …</a:t>
            </a:r>
          </a:p>
        </p:txBody>
      </p:sp>
      <p:sp>
        <p:nvSpPr>
          <p:cNvPr id="3" name="Content Placeholder 2">
            <a:extLst>
              <a:ext uri="{FF2B5EF4-FFF2-40B4-BE49-F238E27FC236}">
                <a16:creationId xmlns:a16="http://schemas.microsoft.com/office/drawing/2014/main" id="{99AE9ED0-864D-0654-3A7D-663479F1CA6C}"/>
              </a:ext>
            </a:extLst>
          </p:cNvPr>
          <p:cNvSpPr>
            <a:spLocks noGrp="1"/>
          </p:cNvSpPr>
          <p:nvPr>
            <p:ph idx="1"/>
          </p:nvPr>
        </p:nvSpPr>
        <p:spPr>
          <a:xfrm>
            <a:off x="838200" y="966651"/>
            <a:ext cx="10805160" cy="5682627"/>
          </a:xfrm>
        </p:spPr>
        <p:txBody>
          <a:bodyPr>
            <a:normAutofit/>
          </a:bodyPr>
          <a:lstStyle/>
          <a:p>
            <a:pPr algn="just">
              <a:lnSpc>
                <a:spcPct val="120000"/>
              </a:lnSpc>
            </a:pPr>
            <a:r>
              <a:rPr lang="en-GB" sz="1400" dirty="0"/>
              <a:t>Assuming the half-shell and half-ring radial envelopes are respected, and the positioning tolerances coming from the assembly tooling are correct, the margin for half-ring geometric deformation due to a temperature excursion to -55°C is</a:t>
            </a:r>
          </a:p>
          <a:p>
            <a:pPr lvl="1" algn="just">
              <a:lnSpc>
                <a:spcPct val="120000"/>
              </a:lnSpc>
            </a:pPr>
            <a:r>
              <a:rPr lang="en-GB" sz="1200" dirty="0"/>
              <a:t>L4 and L3:	1.73mm (inner rim of half-ring to outer surface of half-shell)</a:t>
            </a:r>
          </a:p>
          <a:p>
            <a:pPr lvl="1" algn="just">
              <a:lnSpc>
                <a:spcPct val="120000"/>
              </a:lnSpc>
            </a:pPr>
            <a:r>
              <a:rPr lang="en-GB" sz="1200" dirty="0"/>
              <a:t>L2	:	1.01mm (inner rim of L2 half-ring to inner envelope of OE sub-system)</a:t>
            </a:r>
          </a:p>
          <a:p>
            <a:pPr marL="457200" lvl="1" indent="0" algn="just">
              <a:lnSpc>
                <a:spcPct val="120000"/>
              </a:lnSpc>
              <a:buNone/>
            </a:pPr>
            <a:endParaRPr lang="en-GB" sz="1200" dirty="0"/>
          </a:p>
          <a:p>
            <a:pPr algn="just">
              <a:lnSpc>
                <a:spcPct val="120000"/>
              </a:lnSpc>
            </a:pPr>
            <a:r>
              <a:rPr lang="en-GB" sz="1400" dirty="0"/>
              <a:t>During OS Integration we need to adhere to the OE global envelopes as the endcaps have to slide over the IST. However, once the IST is installed we are probably allowed to violate the OE inner envelope provided we do not come close to the outer envelope of the IST which is at 144.00.</a:t>
            </a:r>
          </a:p>
          <a:p>
            <a:pPr lvl="1" algn="just">
              <a:lnSpc>
                <a:spcPct val="120000"/>
              </a:lnSpc>
            </a:pPr>
            <a:r>
              <a:rPr lang="en-GB" sz="1200" dirty="0"/>
              <a:t>The effective clearance for deformation of L2 half-rings is 146.08 – 0.037 (HC-FS) - 0.03 (</a:t>
            </a:r>
            <a:r>
              <a:rPr lang="en-GB" sz="1200" dirty="0" err="1"/>
              <a:t>Grav</a:t>
            </a:r>
            <a:r>
              <a:rPr lang="en-GB" sz="1200" dirty="0"/>
              <a:t>. </a:t>
            </a:r>
            <a:r>
              <a:rPr lang="en-GB" sz="1200" dirty="0" err="1"/>
              <a:t>Defl</a:t>
            </a:r>
            <a:r>
              <a:rPr lang="en-GB" sz="1200" dirty="0"/>
              <a:t>.) - 144.00 = 2.01mm </a:t>
            </a:r>
          </a:p>
          <a:p>
            <a:pPr lvl="1" algn="just">
              <a:lnSpc>
                <a:spcPct val="120000"/>
              </a:lnSpc>
            </a:pPr>
            <a:r>
              <a:rPr lang="en-GB" sz="1200" dirty="0"/>
              <a:t>We should declare the </a:t>
            </a:r>
            <a:r>
              <a:rPr lang="en-GB" sz="1200" u="sng" dirty="0"/>
              <a:t>operational</a:t>
            </a:r>
            <a:r>
              <a:rPr lang="en-GB" sz="1200" dirty="0"/>
              <a:t> violation of the OE inner envelope to GM</a:t>
            </a:r>
          </a:p>
          <a:p>
            <a:pPr marL="457200" lvl="1" indent="0" algn="just">
              <a:lnSpc>
                <a:spcPct val="120000"/>
              </a:lnSpc>
              <a:buNone/>
            </a:pPr>
            <a:endParaRPr lang="en-GB" sz="1200" dirty="0"/>
          </a:p>
          <a:p>
            <a:pPr algn="just">
              <a:lnSpc>
                <a:spcPct val="120000"/>
              </a:lnSpc>
            </a:pPr>
            <a:r>
              <a:rPr lang="en-GB" sz="1400" dirty="0"/>
              <a:t>The static gravitational FEA shown at the GM&amp;I PDR shows that half-rings deflect vertically by up to 0.06mm but that the differential movement between half-rings in neighbouring layers is less than 0.03mm. Given that the effects of gravity seem minor compared to the 1.76mm clearance, it is unlikely that any future GM FEA would indicate serious issues.</a:t>
            </a:r>
          </a:p>
          <a:p>
            <a:pPr lvl="1" algn="just">
              <a:lnSpc>
                <a:spcPct val="120000"/>
              </a:lnSpc>
            </a:pPr>
            <a:r>
              <a:rPr lang="en-GB" sz="1200" dirty="0"/>
              <a:t>Perhaps the only thing to worry about would be vertical oscillations occurring due to an excitation caused during transport of the completed endcaps to CERN </a:t>
            </a:r>
          </a:p>
          <a:p>
            <a:pPr algn="just">
              <a:lnSpc>
                <a:spcPct val="120000"/>
              </a:lnSpc>
            </a:pPr>
            <a:r>
              <a:rPr lang="en-GB" sz="1400" dirty="0"/>
              <a:t>In conclusion, my best estimate of the margin for allowable deformation of half-rings at -55°C is 1.73mm PROVIDED the services gaps between the outer rim of half-rings and their supporting half-shell can be reduced by 0.22mm. If this reduction in the services radial envelope is achievable I would be cautiously optimistic that half-rings do not need the inner stiffening rim to prevent any clashes or envelope violations as the beneficial stiffening effect of the services support rings on the rigidity of the half-shell has not been modelled in FEA. If the services gap cannot be reduced, and the benefits of the services support rings are not sufficient, then half-rings may still need to be stiffened. </a:t>
            </a:r>
          </a:p>
        </p:txBody>
      </p:sp>
      <p:sp>
        <p:nvSpPr>
          <p:cNvPr id="7" name="Date Placeholder 6">
            <a:extLst>
              <a:ext uri="{FF2B5EF4-FFF2-40B4-BE49-F238E27FC236}">
                <a16:creationId xmlns:a16="http://schemas.microsoft.com/office/drawing/2014/main" id="{672D103F-363E-CF19-825D-5281D6E6C05B}"/>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2DCA88EF-CCD9-E5EA-DA81-4B2A1E3C0A3B}"/>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092CBC94-B8B1-17BA-ACEC-33383602729A}"/>
              </a:ext>
            </a:extLst>
          </p:cNvPr>
          <p:cNvSpPr>
            <a:spLocks noGrp="1"/>
          </p:cNvSpPr>
          <p:nvPr>
            <p:ph type="sldNum" sz="quarter" idx="12"/>
          </p:nvPr>
        </p:nvSpPr>
        <p:spPr/>
        <p:txBody>
          <a:bodyPr/>
          <a:lstStyle/>
          <a:p>
            <a:fld id="{A3EDF563-759E-4B88-A937-2F5E5F84020E}" type="slidenum">
              <a:rPr lang="en-GB" smtClean="0"/>
              <a:t>6</a:t>
            </a:fld>
            <a:endParaRPr lang="en-GB" dirty="0"/>
          </a:p>
        </p:txBody>
      </p:sp>
    </p:spTree>
    <p:extLst>
      <p:ext uri="{BB962C8B-B14F-4D97-AF65-F5344CB8AC3E}">
        <p14:creationId xmlns:p14="http://schemas.microsoft.com/office/powerpoint/2010/main" val="12454513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7331C-0797-68FB-15A3-19DC75320A47}"/>
              </a:ext>
            </a:extLst>
          </p:cNvPr>
          <p:cNvSpPr>
            <a:spLocks noGrp="1"/>
          </p:cNvSpPr>
          <p:nvPr>
            <p:ph type="title"/>
          </p:nvPr>
        </p:nvSpPr>
        <p:spPr/>
        <p:txBody>
          <a:bodyPr/>
          <a:lstStyle/>
          <a:p>
            <a:r>
              <a:rPr lang="en-GB" dirty="0"/>
              <a:t>Back-up</a:t>
            </a:r>
          </a:p>
        </p:txBody>
      </p:sp>
      <p:sp>
        <p:nvSpPr>
          <p:cNvPr id="3" name="Content Placeholder 2">
            <a:extLst>
              <a:ext uri="{FF2B5EF4-FFF2-40B4-BE49-F238E27FC236}">
                <a16:creationId xmlns:a16="http://schemas.microsoft.com/office/drawing/2014/main" id="{464380D8-1A4F-41F3-0DC7-6129E6E4B63E}"/>
              </a:ext>
            </a:extLst>
          </p:cNvPr>
          <p:cNvSpPr>
            <a:spLocks noGrp="1"/>
          </p:cNvSpPr>
          <p:nvPr>
            <p:ph idx="1"/>
          </p:nvPr>
        </p:nvSpPr>
        <p:spPr/>
        <p:txBody>
          <a:bodyPr>
            <a:normAutofit/>
          </a:bodyPr>
          <a:lstStyle/>
          <a:p>
            <a:pPr marL="0" indent="0" algn="ctr">
              <a:buNone/>
            </a:pPr>
            <a:r>
              <a:rPr lang="en-GB" sz="4000"/>
              <a:t>Slides from </a:t>
            </a:r>
            <a:r>
              <a:rPr lang="en-GB" sz="4000" dirty="0"/>
              <a:t>Tuesday 9th</a:t>
            </a:r>
          </a:p>
        </p:txBody>
      </p:sp>
      <p:sp>
        <p:nvSpPr>
          <p:cNvPr id="4" name="Date Placeholder 3">
            <a:extLst>
              <a:ext uri="{FF2B5EF4-FFF2-40B4-BE49-F238E27FC236}">
                <a16:creationId xmlns:a16="http://schemas.microsoft.com/office/drawing/2014/main" id="{E3E5FE23-7A47-74A2-6CCA-AD832C2D571D}"/>
              </a:ext>
            </a:extLst>
          </p:cNvPr>
          <p:cNvSpPr>
            <a:spLocks noGrp="1"/>
          </p:cNvSpPr>
          <p:nvPr>
            <p:ph type="dt" sz="half" idx="10"/>
          </p:nvPr>
        </p:nvSpPr>
        <p:spPr/>
        <p:txBody>
          <a:bodyPr/>
          <a:lstStyle/>
          <a:p>
            <a:r>
              <a:rPr lang="en-US"/>
              <a:t>19/12/23</a:t>
            </a:r>
            <a:endParaRPr lang="en-GB"/>
          </a:p>
        </p:txBody>
      </p:sp>
      <p:sp>
        <p:nvSpPr>
          <p:cNvPr id="5" name="Footer Placeholder 4">
            <a:extLst>
              <a:ext uri="{FF2B5EF4-FFF2-40B4-BE49-F238E27FC236}">
                <a16:creationId xmlns:a16="http://schemas.microsoft.com/office/drawing/2014/main" id="{32097534-7C19-F5A3-E303-65DA5F711A9E}"/>
              </a:ext>
            </a:extLst>
          </p:cNvPr>
          <p:cNvSpPr>
            <a:spLocks noGrp="1"/>
          </p:cNvSpPr>
          <p:nvPr>
            <p:ph type="ftr" sz="quarter" idx="11"/>
          </p:nvPr>
        </p:nvSpPr>
        <p:spPr/>
        <p:txBody>
          <a:bodyPr/>
          <a:lstStyle/>
          <a:p>
            <a:r>
              <a:rPr lang="en-GB"/>
              <a:t>ENDCAP RADIAL CLEARANCES</a:t>
            </a:r>
          </a:p>
        </p:txBody>
      </p:sp>
      <p:sp>
        <p:nvSpPr>
          <p:cNvPr id="6" name="Slide Number Placeholder 5">
            <a:extLst>
              <a:ext uri="{FF2B5EF4-FFF2-40B4-BE49-F238E27FC236}">
                <a16:creationId xmlns:a16="http://schemas.microsoft.com/office/drawing/2014/main" id="{23216235-4A20-0D2C-8401-72B76DC5E71E}"/>
              </a:ext>
            </a:extLst>
          </p:cNvPr>
          <p:cNvSpPr>
            <a:spLocks noGrp="1"/>
          </p:cNvSpPr>
          <p:nvPr>
            <p:ph type="sldNum" sz="quarter" idx="12"/>
          </p:nvPr>
        </p:nvSpPr>
        <p:spPr/>
        <p:txBody>
          <a:bodyPr/>
          <a:lstStyle/>
          <a:p>
            <a:fld id="{A3EDF563-759E-4B88-A937-2F5E5F84020E}" type="slidenum">
              <a:rPr lang="en-GB" smtClean="0"/>
              <a:t>7</a:t>
            </a:fld>
            <a:endParaRPr lang="en-GB"/>
          </a:p>
        </p:txBody>
      </p:sp>
    </p:spTree>
    <p:extLst>
      <p:ext uri="{BB962C8B-B14F-4D97-AF65-F5344CB8AC3E}">
        <p14:creationId xmlns:p14="http://schemas.microsoft.com/office/powerpoint/2010/main" val="12407208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1235A-642E-3CBE-E9C3-C59E0471EB71}"/>
              </a:ext>
            </a:extLst>
          </p:cNvPr>
          <p:cNvSpPr>
            <a:spLocks noGrp="1"/>
          </p:cNvSpPr>
          <p:nvPr>
            <p:ph type="title"/>
          </p:nvPr>
        </p:nvSpPr>
        <p:spPr/>
        <p:txBody>
          <a:bodyPr/>
          <a:lstStyle/>
          <a:p>
            <a:r>
              <a:rPr lang="en-GB" dirty="0"/>
              <a:t>Contents</a:t>
            </a:r>
          </a:p>
        </p:txBody>
      </p:sp>
      <p:sp>
        <p:nvSpPr>
          <p:cNvPr id="3" name="Content Placeholder 2">
            <a:extLst>
              <a:ext uri="{FF2B5EF4-FFF2-40B4-BE49-F238E27FC236}">
                <a16:creationId xmlns:a16="http://schemas.microsoft.com/office/drawing/2014/main" id="{29964B45-C100-C366-76EF-F29AFFEDF955}"/>
              </a:ext>
            </a:extLst>
          </p:cNvPr>
          <p:cNvSpPr>
            <a:spLocks noGrp="1"/>
          </p:cNvSpPr>
          <p:nvPr>
            <p:ph idx="1"/>
          </p:nvPr>
        </p:nvSpPr>
        <p:spPr/>
        <p:txBody>
          <a:bodyPr/>
          <a:lstStyle/>
          <a:p>
            <a:pPr marL="514350" indent="-514350">
              <a:lnSpc>
                <a:spcPct val="100000"/>
              </a:lnSpc>
              <a:buFont typeface="+mj-lt"/>
              <a:buAutoNum type="arabicPeriod"/>
            </a:pPr>
            <a:r>
              <a:rPr lang="en-GB" dirty="0"/>
              <a:t>Envelope of half-cylinders coming from experience gained manufacturing L2 prototypes</a:t>
            </a:r>
          </a:p>
          <a:p>
            <a:pPr marL="514350" indent="-514350">
              <a:lnSpc>
                <a:spcPct val="100000"/>
              </a:lnSpc>
              <a:buFont typeface="+mj-lt"/>
              <a:buAutoNum type="arabicPeriod"/>
            </a:pPr>
            <a:r>
              <a:rPr lang="en-GB" dirty="0"/>
              <a:t>Half-cylinder location in Assembly Tooling</a:t>
            </a:r>
          </a:p>
          <a:p>
            <a:pPr marL="514350" indent="-514350">
              <a:lnSpc>
                <a:spcPct val="100000"/>
              </a:lnSpc>
              <a:buFont typeface="+mj-lt"/>
              <a:buAutoNum type="arabicPeriod"/>
            </a:pPr>
            <a:r>
              <a:rPr lang="en-GB" dirty="0"/>
              <a:t>Half-ring mounting block installation</a:t>
            </a:r>
          </a:p>
          <a:p>
            <a:pPr marL="514350" indent="-514350">
              <a:lnSpc>
                <a:spcPct val="100000"/>
              </a:lnSpc>
              <a:buFont typeface="+mj-lt"/>
              <a:buAutoNum type="arabicPeriod"/>
            </a:pPr>
            <a:r>
              <a:rPr lang="en-GB" dirty="0"/>
              <a:t>Assembly Tooling tolerance build-up</a:t>
            </a:r>
          </a:p>
          <a:p>
            <a:pPr marL="514350" indent="-514350">
              <a:lnSpc>
                <a:spcPct val="100000"/>
              </a:lnSpc>
              <a:buFont typeface="+mj-lt"/>
              <a:buAutoNum type="arabicPeriod"/>
            </a:pPr>
            <a:r>
              <a:rPr lang="en-GB" dirty="0"/>
              <a:t>Endcap Integration</a:t>
            </a:r>
          </a:p>
          <a:p>
            <a:pPr marL="514350" indent="-514350">
              <a:lnSpc>
                <a:spcPct val="100000"/>
              </a:lnSpc>
              <a:buFont typeface="+mj-lt"/>
              <a:buAutoNum type="arabicPeriod"/>
            </a:pPr>
            <a:r>
              <a:rPr lang="en-GB" dirty="0"/>
              <a:t>Final Calculation of Clearances</a:t>
            </a:r>
          </a:p>
          <a:p>
            <a:pPr marL="971550" lvl="1" indent="-514350">
              <a:buFont typeface="+mj-lt"/>
              <a:buAutoNum type="arabicPeriod"/>
            </a:pPr>
            <a:endParaRPr lang="en-GB" dirty="0"/>
          </a:p>
          <a:p>
            <a:pPr marL="514350" indent="-514350">
              <a:buFont typeface="+mj-lt"/>
              <a:buAutoNum type="arabicPeriod"/>
            </a:pPr>
            <a:endParaRPr lang="en-GB" dirty="0"/>
          </a:p>
        </p:txBody>
      </p:sp>
      <p:sp>
        <p:nvSpPr>
          <p:cNvPr id="7" name="Date Placeholder 6">
            <a:extLst>
              <a:ext uri="{FF2B5EF4-FFF2-40B4-BE49-F238E27FC236}">
                <a16:creationId xmlns:a16="http://schemas.microsoft.com/office/drawing/2014/main" id="{80EAC8F4-D7AC-4F2C-0577-0739F97EA234}"/>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7B07DB93-AE08-A7C8-E176-883AFD7038C4}"/>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4AAEA5E0-0119-340A-F64C-2863EC1868DF}"/>
              </a:ext>
            </a:extLst>
          </p:cNvPr>
          <p:cNvSpPr>
            <a:spLocks noGrp="1"/>
          </p:cNvSpPr>
          <p:nvPr>
            <p:ph type="sldNum" sz="quarter" idx="12"/>
          </p:nvPr>
        </p:nvSpPr>
        <p:spPr/>
        <p:txBody>
          <a:bodyPr/>
          <a:lstStyle/>
          <a:p>
            <a:fld id="{A3EDF563-759E-4B88-A937-2F5E5F84020E}" type="slidenum">
              <a:rPr lang="en-GB" smtClean="0"/>
              <a:t>8</a:t>
            </a:fld>
            <a:endParaRPr lang="en-GB"/>
          </a:p>
        </p:txBody>
      </p:sp>
    </p:spTree>
    <p:extLst>
      <p:ext uri="{BB962C8B-B14F-4D97-AF65-F5344CB8AC3E}">
        <p14:creationId xmlns:p14="http://schemas.microsoft.com/office/powerpoint/2010/main" val="4171443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CEB93-E936-126A-F29E-3FCFC8D45CCC}"/>
              </a:ext>
            </a:extLst>
          </p:cNvPr>
          <p:cNvSpPr>
            <a:spLocks noGrp="1"/>
          </p:cNvSpPr>
          <p:nvPr>
            <p:ph type="ctrTitle"/>
          </p:nvPr>
        </p:nvSpPr>
        <p:spPr/>
        <p:txBody>
          <a:bodyPr>
            <a:normAutofit/>
          </a:bodyPr>
          <a:lstStyle/>
          <a:p>
            <a:r>
              <a:rPr lang="en-GB" dirty="0"/>
              <a:t>Section 1</a:t>
            </a:r>
          </a:p>
        </p:txBody>
      </p:sp>
      <p:sp>
        <p:nvSpPr>
          <p:cNvPr id="4" name="Subtitle 3">
            <a:extLst>
              <a:ext uri="{FF2B5EF4-FFF2-40B4-BE49-F238E27FC236}">
                <a16:creationId xmlns:a16="http://schemas.microsoft.com/office/drawing/2014/main" id="{99492D96-31DD-E97F-826E-92F283C61103}"/>
              </a:ext>
            </a:extLst>
          </p:cNvPr>
          <p:cNvSpPr>
            <a:spLocks noGrp="1"/>
          </p:cNvSpPr>
          <p:nvPr>
            <p:ph type="subTitle" idx="1"/>
          </p:nvPr>
        </p:nvSpPr>
        <p:spPr/>
        <p:txBody>
          <a:bodyPr/>
          <a:lstStyle/>
          <a:p>
            <a:r>
              <a:rPr lang="en-GB" dirty="0"/>
              <a:t>Envelope of half-cylinders coming from experience gained manufacturing L2 prototypes</a:t>
            </a:r>
          </a:p>
        </p:txBody>
      </p:sp>
      <p:sp>
        <p:nvSpPr>
          <p:cNvPr id="7" name="Date Placeholder 6">
            <a:extLst>
              <a:ext uri="{FF2B5EF4-FFF2-40B4-BE49-F238E27FC236}">
                <a16:creationId xmlns:a16="http://schemas.microsoft.com/office/drawing/2014/main" id="{5D06A9A0-B28D-E7C7-A855-07AD9AE4F3A9}"/>
              </a:ext>
            </a:extLst>
          </p:cNvPr>
          <p:cNvSpPr>
            <a:spLocks noGrp="1"/>
          </p:cNvSpPr>
          <p:nvPr>
            <p:ph type="dt" sz="half" idx="10"/>
          </p:nvPr>
        </p:nvSpPr>
        <p:spPr/>
        <p:txBody>
          <a:bodyPr/>
          <a:lstStyle/>
          <a:p>
            <a:r>
              <a:rPr lang="en-US"/>
              <a:t>19/12/23</a:t>
            </a:r>
            <a:endParaRPr lang="en-GB"/>
          </a:p>
        </p:txBody>
      </p:sp>
      <p:sp>
        <p:nvSpPr>
          <p:cNvPr id="8" name="Footer Placeholder 7">
            <a:extLst>
              <a:ext uri="{FF2B5EF4-FFF2-40B4-BE49-F238E27FC236}">
                <a16:creationId xmlns:a16="http://schemas.microsoft.com/office/drawing/2014/main" id="{998C8E48-545F-0B75-5276-A35AB1AF8B2C}"/>
              </a:ext>
            </a:extLst>
          </p:cNvPr>
          <p:cNvSpPr>
            <a:spLocks noGrp="1"/>
          </p:cNvSpPr>
          <p:nvPr>
            <p:ph type="ftr" sz="quarter" idx="11"/>
          </p:nvPr>
        </p:nvSpPr>
        <p:spPr/>
        <p:txBody>
          <a:bodyPr/>
          <a:lstStyle/>
          <a:p>
            <a:r>
              <a:rPr lang="en-GB"/>
              <a:t>ENDCAP RADIAL CLEARANCES</a:t>
            </a:r>
          </a:p>
        </p:txBody>
      </p:sp>
      <p:sp>
        <p:nvSpPr>
          <p:cNvPr id="9" name="Slide Number Placeholder 8">
            <a:extLst>
              <a:ext uri="{FF2B5EF4-FFF2-40B4-BE49-F238E27FC236}">
                <a16:creationId xmlns:a16="http://schemas.microsoft.com/office/drawing/2014/main" id="{F776C0F9-A602-B642-A1AC-8A5CC81AAFDD}"/>
              </a:ext>
            </a:extLst>
          </p:cNvPr>
          <p:cNvSpPr>
            <a:spLocks noGrp="1"/>
          </p:cNvSpPr>
          <p:nvPr>
            <p:ph type="sldNum" sz="quarter" idx="12"/>
          </p:nvPr>
        </p:nvSpPr>
        <p:spPr/>
        <p:txBody>
          <a:bodyPr/>
          <a:lstStyle/>
          <a:p>
            <a:fld id="{A3EDF563-759E-4B88-A937-2F5E5F84020E}" type="slidenum">
              <a:rPr lang="en-GB" smtClean="0"/>
              <a:t>9</a:t>
            </a:fld>
            <a:endParaRPr lang="en-GB"/>
          </a:p>
        </p:txBody>
      </p:sp>
    </p:spTree>
    <p:extLst>
      <p:ext uri="{BB962C8B-B14F-4D97-AF65-F5344CB8AC3E}">
        <p14:creationId xmlns:p14="http://schemas.microsoft.com/office/powerpoint/2010/main" val="31543722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4749</Words>
  <Application>Microsoft Office PowerPoint</Application>
  <PresentationFormat>Widescreen</PresentationFormat>
  <Paragraphs>720</Paragraphs>
  <Slides>46</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53" baseType="lpstr">
      <vt:lpstr>Arial</vt:lpstr>
      <vt:lpstr>Calibri</vt:lpstr>
      <vt:lpstr>Calibri Light</vt:lpstr>
      <vt:lpstr>Times</vt:lpstr>
      <vt:lpstr>Times New Roman</vt:lpstr>
      <vt:lpstr>Office Theme</vt:lpstr>
      <vt:lpstr>Visio</vt:lpstr>
      <vt:lpstr>ENDCAP RADIAL CLEARANCES</vt:lpstr>
      <vt:lpstr>Introduction</vt:lpstr>
      <vt:lpstr>Historic Envelope ‘drawing’ - 2019</vt:lpstr>
      <vt:lpstr>Evolution of the Envelope Drawing</vt:lpstr>
      <vt:lpstr>Commentary</vt:lpstr>
      <vt:lpstr>Commentary …</vt:lpstr>
      <vt:lpstr>Back-up</vt:lpstr>
      <vt:lpstr>Contents</vt:lpstr>
      <vt:lpstr>Section 1</vt:lpstr>
      <vt:lpstr>L2 Half-cylinder Prototyping –End-flanges</vt:lpstr>
      <vt:lpstr>Section 2</vt:lpstr>
      <vt:lpstr>Half-cylinder placement in Assembly Tooling</vt:lpstr>
      <vt:lpstr>PowerPoint Presentation</vt:lpstr>
      <vt:lpstr>PowerPoint Presentation</vt:lpstr>
      <vt:lpstr>D12 Tooling Axis</vt:lpstr>
      <vt:lpstr>End Towers</vt:lpstr>
      <vt:lpstr>PowerPoint Presentation</vt:lpstr>
      <vt:lpstr>End Tower Metrology</vt:lpstr>
      <vt:lpstr>End Tower Metrology</vt:lpstr>
      <vt:lpstr>End Tower Metrology (Raw data)</vt:lpstr>
      <vt:lpstr>End Tower Metrology</vt:lpstr>
      <vt:lpstr>Transverse Position of 10mm HS reference Pins</vt:lpstr>
      <vt:lpstr>Section 3</vt:lpstr>
      <vt:lpstr>HR Mounting Block Positioning Jig</vt:lpstr>
      <vt:lpstr>PowerPoint Presentation</vt:lpstr>
      <vt:lpstr>PowerPoint Presentation</vt:lpstr>
      <vt:lpstr>PowerPoint Presentation</vt:lpstr>
      <vt:lpstr>Transverse Positioning</vt:lpstr>
      <vt:lpstr>Transverse Positioning (Dimensional Detail)</vt:lpstr>
      <vt:lpstr>Transverse Positioning Error</vt:lpstr>
      <vt:lpstr>Section 4</vt:lpstr>
      <vt:lpstr>Half-Shell Assembly Tolerance Build-up</vt:lpstr>
      <vt:lpstr>Half-Shell Assembly Tolerance Build-up</vt:lpstr>
      <vt:lpstr>Estimated L2 Half-cylinder envelope</vt:lpstr>
      <vt:lpstr>Half-ring Mounting Block Placement</vt:lpstr>
      <vt:lpstr>Half-ring Mounting Block Placement</vt:lpstr>
      <vt:lpstr>Half-ring to Half-ring Mounting Block Placement</vt:lpstr>
      <vt:lpstr>Section 5</vt:lpstr>
      <vt:lpstr>Endcap Integration</vt:lpstr>
      <vt:lpstr>Section 6</vt:lpstr>
      <vt:lpstr>Final Calculation….based on L2</vt:lpstr>
      <vt:lpstr>Final Calculation – Extrapolation to L3 &amp; L4</vt:lpstr>
      <vt:lpstr>Clearances</vt:lpstr>
      <vt:lpstr>Gravitational Deformation</vt:lpstr>
      <vt:lpstr>Gravitational Deformation</vt:lpstr>
      <vt:lpstr>Gravitational Deformation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ENDCAP RADIAL CLEARANCES</dc:title>
  <dc:creator>Jones, Tim [timjones, Physics]</dc:creator>
  <cp:lastModifiedBy>Jones, Tim [timjones, Physics]</cp:lastModifiedBy>
  <cp:revision>8</cp:revision>
  <dcterms:created xsi:type="dcterms:W3CDTF">2023-12-19T09:19:21Z</dcterms:created>
  <dcterms:modified xsi:type="dcterms:W3CDTF">2024-02-02T08:25:30Z</dcterms:modified>
</cp:coreProperties>
</file>