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124" r:id="rId2"/>
    <p:sldId id="2191" r:id="rId3"/>
    <p:sldId id="2192" r:id="rId4"/>
    <p:sldId id="2193" r:id="rId5"/>
    <p:sldId id="2196" r:id="rId6"/>
    <p:sldId id="2195" r:id="rId7"/>
    <p:sldId id="2197" r:id="rId8"/>
    <p:sldId id="2198" r:id="rId9"/>
    <p:sldId id="2199" r:id="rId10"/>
    <p:sldId id="2012" r:id="rId11"/>
    <p:sldId id="2170" r:id="rId12"/>
    <p:sldId id="2148" r:id="rId1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34FA55"/>
    <a:srgbClr val="FF33CC"/>
    <a:srgbClr val="0432FF"/>
    <a:srgbClr val="035CDF"/>
    <a:srgbClr val="0055A0"/>
    <a:srgbClr val="01835F"/>
    <a:srgbClr val="D0CB00"/>
    <a:srgbClr val="50AEC8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0" autoAdjust="0"/>
    <p:restoredTop sz="91310" autoAdjust="0"/>
  </p:normalViewPr>
  <p:slideViewPr>
    <p:cSldViewPr>
      <p:cViewPr>
        <p:scale>
          <a:sx n="90" d="100"/>
          <a:sy n="90" d="100"/>
        </p:scale>
        <p:origin x="408" y="7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31/01/2024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31/01/2024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54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10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044871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11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763467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12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401217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2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966707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3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763981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4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742208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5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4060630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6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4264628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7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529830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8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14481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833E9FA0-AAA0-8E4B-8419-2F37B0AB86BF}" type="slidenum">
              <a:rPr lang="en-GB" altLang="x-none" sz="1400"/>
              <a:pPr>
                <a:spcBef>
                  <a:spcPct val="0"/>
                </a:spcBef>
              </a:pPr>
              <a:t>9</a:t>
            </a:fld>
            <a:endParaRPr lang="en-GB" altLang="x-none" sz="1400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821194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6ED3194-84AC-804F-AC8B-1C67C02E3539}"/>
              </a:ext>
            </a:extLst>
          </p:cNvPr>
          <p:cNvSpPr>
            <a:spLocks noGrp="1" noChangeArrowheads="1"/>
          </p:cNvSpPr>
          <p:nvPr>
            <p:ph type="dt" idx="2"/>
          </p:nvPr>
        </p:nvSpPr>
        <p:spPr bwMode="auto">
          <a:xfrm>
            <a:off x="36513" y="6624000"/>
            <a:ext cx="1798637" cy="2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Arial" charset="0"/>
                <a:ea typeface="Geneva" charset="0"/>
                <a:cs typeface="Geneva" charset="0"/>
              </a:defRPr>
            </a:lvl1pPr>
          </a:lstStyle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290E2CC-FCCD-1A43-8E5A-4B5D26AA526F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609600" y="6624001"/>
            <a:ext cx="10972800" cy="19843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DE" altLang="x-none"/>
              <a:t>Outer System Integration and Electrical Testing </a:t>
            </a:r>
            <a:endParaRPr lang="de-DE" altLang="x-non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10970684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 bwMode="auto">
          <a:xfrm>
            <a:off x="239185" y="6621464"/>
            <a:ext cx="2838449" cy="47148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</a:tabLst>
              <a:defRPr sz="1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 bwMode="auto">
          <a:xfrm>
            <a:off x="4169834" y="6629400"/>
            <a:ext cx="3862917" cy="471488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</p:spTree>
    <p:extLst>
      <p:ext uri="{BB962C8B-B14F-4D97-AF65-F5344CB8AC3E}">
        <p14:creationId xmlns:p14="http://schemas.microsoft.com/office/powerpoint/2010/main" val="3792922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542089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45275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553200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6629400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553200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8600" y="6629400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6117" y="6538913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645275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03200" y="6629400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553200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1.2.24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Outer System Integration and Electrical Testing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B7273D6-8EDF-E94C-ADDC-D7186D2577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597352"/>
            <a:ext cx="12192000" cy="260350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x-none">
              <a:ea typeface="DejaVu Sans" charset="0"/>
              <a:cs typeface="DejaVu Sans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982E1B8A-E614-E943-AF56-5609E06E6C2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36737" y="6634559"/>
            <a:ext cx="4140200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4112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9pPr>
          </a:lstStyle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x-none" altLang="x-none" sz="1600">
              <a:solidFill>
                <a:srgbClr val="FFFFFF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1E1D99B3-597F-6944-9A80-0424522C7E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14025" y="6606894"/>
            <a:ext cx="1441450" cy="2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9pPr>
          </a:lstStyle>
          <a:p>
            <a:pPr algn="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C29590A0-6A90-2C40-A486-A733B5887438}" type="slidenum">
              <a:rPr lang="en-GB" altLang="x-none" sz="1400">
                <a:solidFill>
                  <a:srgbClr val="FFFFFF"/>
                </a:solidFill>
                <a:latin typeface="Arial" charset="0"/>
                <a:ea typeface="Arial Unicode MS" charset="0"/>
                <a:cs typeface="Arial Unicode MS" charset="0"/>
              </a:rPr>
              <a:pPr algn="r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endParaRPr lang="en-GB" altLang="x-none" sz="1400" dirty="0">
              <a:solidFill>
                <a:srgbClr val="FFFFFF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829719B0-7549-6B47-A7E0-154832384D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34000" y="6634559"/>
            <a:ext cx="12573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bg1"/>
                </a:solidFill>
                <a:latin typeface="Calibri" charset="0"/>
                <a:ea typeface="MS Gothic" charset="-128"/>
                <a:cs typeface="MS Gothic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x-none" altLang="x-none" sz="1600">
              <a:solidFill>
                <a:srgbClr val="FFFFFF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1" name="AutoShape 1">
            <a:extLst>
              <a:ext uri="{FF2B5EF4-FFF2-40B4-BE49-F238E27FC236}">
                <a16:creationId xmlns:a16="http://schemas.microsoft.com/office/drawing/2014/main" id="{053C5E43-FB3C-0241-A90B-37ED160874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749" y="6598046"/>
            <a:ext cx="9144001" cy="287338"/>
          </a:xfrm>
          <a:custGeom>
            <a:avLst/>
            <a:gdLst>
              <a:gd name="G0" fmla="*/ 25401 1 2"/>
              <a:gd name="G1" fmla="*/ 801 1 2"/>
              <a:gd name="G2" fmla="+- 801 0 0"/>
              <a:gd name="G3" fmla="+- 25401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5401" y="0"/>
                </a:lnTo>
                <a:lnTo>
                  <a:pt x="25401" y="801"/>
                </a:lnTo>
                <a:lnTo>
                  <a:pt x="0" y="801"/>
                </a:lnTo>
                <a:close/>
              </a:path>
            </a:pathLst>
          </a:custGeom>
          <a:solidFill>
            <a:srgbClr val="000080"/>
          </a:solidFill>
          <a:ln w="9360" cap="flat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CEA11FE9-8AC3-C846-AF30-C2DCCA3EA62F}"/>
              </a:ext>
            </a:extLst>
          </p:cNvPr>
          <p:cNvSpPr>
            <a:spLocks noGrp="1" noChangeArrowheads="1"/>
          </p:cNvSpPr>
          <p:nvPr>
            <p:ph type="dt" idx="2"/>
          </p:nvPr>
        </p:nvSpPr>
        <p:spPr bwMode="auto">
          <a:xfrm>
            <a:off x="36513" y="6624000"/>
            <a:ext cx="1798637" cy="2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Arial" charset="0"/>
                <a:ea typeface="Geneva" charset="0"/>
                <a:cs typeface="Geneva" charset="0"/>
              </a:defRPr>
            </a:lvl1pPr>
          </a:lstStyle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BD283A10-06BF-CD46-A191-36D34287BBEE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609600" y="6624001"/>
            <a:ext cx="10972800" cy="19843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DE" altLang="x-none"/>
              <a:t>Outer System Integration and Electrical Testing </a:t>
            </a:r>
            <a:endParaRPr lang="de-DE" altLang="x-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ndico.cern.ch/event/1315511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914400"/>
            <a:ext cx="9829800" cy="4587626"/>
          </a:xfrm>
        </p:spPr>
        <p:txBody>
          <a:bodyPr>
            <a:noAutofit/>
          </a:bodyPr>
          <a:lstStyle/>
          <a:p>
            <a:r>
              <a:rPr lang="de-CH" sz="4800" dirty="0">
                <a:latin typeface="Arial" charset="0"/>
                <a:ea typeface="Arial" charset="0"/>
                <a:cs typeface="Arial" charset="0"/>
              </a:rPr>
              <a:t>Outer System Integration and </a:t>
            </a:r>
            <a:r>
              <a:rPr lang="de-CH" sz="4800" dirty="0" err="1">
                <a:latin typeface="Arial" charset="0"/>
                <a:ea typeface="Arial" charset="0"/>
                <a:cs typeface="Arial" charset="0"/>
              </a:rPr>
              <a:t>Testing</a:t>
            </a:r>
            <a:br>
              <a:rPr lang="de-CH" sz="4800" dirty="0">
                <a:latin typeface="Arial" charset="0"/>
                <a:ea typeface="Arial" charset="0"/>
                <a:cs typeface="Arial" charset="0"/>
              </a:rPr>
            </a:br>
            <a:br>
              <a:rPr lang="de-CH" altLang="x-none" sz="4800" dirty="0">
                <a:latin typeface="Arial" charset="0"/>
                <a:ea typeface="Arial" charset="0"/>
                <a:cs typeface="Arial" charset="0"/>
              </a:rPr>
            </a:br>
            <a:br>
              <a:rPr lang="de-CH" altLang="x-none" sz="2800" dirty="0">
                <a:latin typeface="Arial" charset="0"/>
                <a:ea typeface="Arial" charset="0"/>
                <a:cs typeface="Arial" charset="0"/>
              </a:rPr>
            </a:br>
            <a:r>
              <a:rPr lang="de-CH" altLang="x-none" sz="2800" dirty="0" err="1">
                <a:latin typeface="Arial" charset="0"/>
                <a:ea typeface="Arial" charset="0"/>
                <a:cs typeface="Arial" charset="0"/>
              </a:rPr>
              <a:t>Endcap</a:t>
            </a:r>
            <a:r>
              <a:rPr lang="de-CH" altLang="x-none" sz="2800" dirty="0">
                <a:latin typeface="Arial" charset="0"/>
                <a:ea typeface="Arial" charset="0"/>
                <a:cs typeface="Arial" charset="0"/>
              </a:rPr>
              <a:t> Integration </a:t>
            </a:r>
            <a:r>
              <a:rPr lang="de-CH" altLang="x-none" sz="2800" dirty="0" err="1">
                <a:latin typeface="Arial" charset="0"/>
                <a:ea typeface="Arial" charset="0"/>
                <a:cs typeface="Arial" charset="0"/>
              </a:rPr>
              <a:t>workshop</a:t>
            </a:r>
            <a:br>
              <a:rPr lang="de-CH" altLang="x-none" sz="2800" dirty="0">
                <a:latin typeface="Arial" charset="0"/>
                <a:ea typeface="Arial" charset="0"/>
                <a:cs typeface="Arial" charset="0"/>
              </a:rPr>
            </a:br>
            <a:r>
              <a:rPr lang="de-CH" altLang="x-none" sz="2800" dirty="0">
                <a:latin typeface="Arial" charset="0"/>
                <a:ea typeface="Arial" charset="0"/>
                <a:cs typeface="Arial" charset="0"/>
              </a:rPr>
              <a:t>1.2.2023</a:t>
            </a:r>
            <a:br>
              <a:rPr lang="de-CH" altLang="x-none" sz="2800" dirty="0">
                <a:latin typeface="Arial" charset="0"/>
                <a:ea typeface="Arial" charset="0"/>
                <a:cs typeface="Arial" charset="0"/>
              </a:rPr>
            </a:br>
            <a:br>
              <a:rPr lang="de-CH" altLang="x-none" sz="2800" dirty="0">
                <a:latin typeface="Arial" charset="0"/>
                <a:ea typeface="Arial" charset="0"/>
                <a:cs typeface="Arial" charset="0"/>
              </a:rPr>
            </a:br>
            <a:r>
              <a:rPr lang="de-CH" altLang="x-none" sz="2800" dirty="0">
                <a:latin typeface="Arial" charset="0"/>
                <a:ea typeface="Arial" charset="0"/>
                <a:cs typeface="Arial" charset="0"/>
              </a:rPr>
              <a:t>Diego Alvarez </a:t>
            </a:r>
            <a:r>
              <a:rPr lang="de-CH" altLang="x-none" sz="2800" dirty="0" err="1">
                <a:latin typeface="Arial" charset="0"/>
                <a:ea typeface="Arial" charset="0"/>
                <a:cs typeface="Arial" charset="0"/>
              </a:rPr>
              <a:t>Feito</a:t>
            </a:r>
            <a:r>
              <a:rPr lang="de-CH" altLang="x-none" sz="2800" dirty="0">
                <a:latin typeface="Arial" charset="0"/>
                <a:ea typeface="Arial" charset="0"/>
                <a:cs typeface="Arial" charset="0"/>
              </a:rPr>
              <a:t> CERN, Susanne Kuehn CERN, Sebastien Michal Uni Geneva</a:t>
            </a:r>
            <a:br>
              <a:rPr lang="fr-FR" altLang="x-none" sz="1800" baseline="30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CH" altLang="x-none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1E2EC-2BB5-134B-AC43-E16FF12F394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193EC-31A2-BA45-84C8-98522D5EEA3D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de-DE" altLang="x-none"/>
              <a:t>Outer System Integration and Electrical Testing </a:t>
            </a:r>
            <a:endParaRPr lang="de-DE" altLang="x-none" dirty="0"/>
          </a:p>
        </p:txBody>
      </p:sp>
    </p:spTree>
    <p:extLst>
      <p:ext uri="{BB962C8B-B14F-4D97-AF65-F5344CB8AC3E}">
        <p14:creationId xmlns:p14="http://schemas.microsoft.com/office/powerpoint/2010/main" val="160657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36514"/>
            <a:ext cx="111252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>
                <a:latin typeface="Arial" charset="0"/>
              </a:rPr>
              <a:t>SPARE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228600" y="6629400"/>
            <a:ext cx="2128837" cy="471487"/>
          </a:xfrm>
        </p:spPr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626116" y="6629922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34F9672-0F1A-3F47-88CF-F20E6F961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0150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36514"/>
            <a:ext cx="111252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>
                <a:latin typeface="Arial" charset="0"/>
              </a:rPr>
              <a:t>Test </a:t>
            </a:r>
            <a:r>
              <a:rPr lang="de-CH" altLang="x-none" sz="3600" dirty="0" err="1">
                <a:latin typeface="Arial" charset="0"/>
              </a:rPr>
              <a:t>sequence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228600" y="6629400"/>
            <a:ext cx="2128837" cy="471487"/>
          </a:xfrm>
        </p:spPr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626116" y="6629922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34F9672-0F1A-3F47-88CF-F20E6F961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87D5615-851C-409A-E839-A55ABE45E62B}"/>
              </a:ext>
            </a:extLst>
          </p:cNvPr>
          <p:cNvSpPr txBox="1">
            <a:spLocks/>
          </p:cNvSpPr>
          <p:nvPr/>
        </p:nvSpPr>
        <p:spPr>
          <a:xfrm>
            <a:off x="223900" y="877852"/>
            <a:ext cx="11739500" cy="47609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Final set of electrical tests to verify connectivity: </a:t>
            </a:r>
            <a:r>
              <a:rPr lang="en-GB" sz="18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SP-chain powering and configuration of FEs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Same sequence as ran during OB and EC integration individually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Usage of same connectivity files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CC1DFA-3ACC-C0B9-E9BA-05BCD36814F6}"/>
              </a:ext>
            </a:extLst>
          </p:cNvPr>
          <p:cNvGraphicFramePr>
            <a:graphicFrameLocks noGrp="1"/>
          </p:cNvGraphicFramePr>
          <p:nvPr/>
        </p:nvGraphicFramePr>
        <p:xfrm>
          <a:off x="441650" y="2133600"/>
          <a:ext cx="11304000" cy="40817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56000">
                  <a:extLst>
                    <a:ext uri="{9D8B030D-6E8A-4147-A177-3AD203B41FA5}">
                      <a16:colId xmlns:a16="http://schemas.microsoft.com/office/drawing/2014/main" val="3211672606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2323367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282646173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215887679"/>
                    </a:ext>
                  </a:extLst>
                </a:gridCol>
                <a:gridCol w="3204000">
                  <a:extLst>
                    <a:ext uri="{9D8B030D-6E8A-4147-A177-3AD203B41FA5}">
                      <a16:colId xmlns:a16="http://schemas.microsoft.com/office/drawing/2014/main" val="355448299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08025631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70557452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Step</a:t>
                      </a:r>
                      <a:endParaRPr lang="en-GB" sz="1600" b="1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1A74B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Endcaps</a:t>
                      </a:r>
                      <a:endParaRPr lang="LID4096" sz="1600" b="1" dirty="0">
                        <a:solidFill>
                          <a:srgbClr val="1A74B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1A74B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Barrel</a:t>
                      </a:r>
                      <a:endParaRPr lang="LID4096" sz="1600" b="1" dirty="0">
                        <a:solidFill>
                          <a:srgbClr val="1A74B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1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1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extLst>
                  <a:ext uri="{0D108BD9-81ED-4DB2-BD59-A6C34878D82A}">
                    <a16:rowId xmlns:a16="http://schemas.microsoft.com/office/drawing/2014/main" val="27986006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Detector Tested Section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# SP Chains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#Data  (up/down) Links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Detector Tested Section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# SP Chains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#Data  (up/down) Links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02305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6xHRs (A&amp;C) L2 left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768/192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OBH2-IU2-A &amp; OBH2-IU2-C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384/192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22292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6xHR (A&amp;C) L2 right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768/192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OBH1-IU2-A &amp; OBH1-IU2-C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384/192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13989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5xHR L2 (A&amp;C) left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320/160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OBH2-BH2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576/288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565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5xHR L2 (A&amp;C) right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320/160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OBH1-BH2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576/288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01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8xHR L3 (A&amp;C) left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704/352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OBH2-IU3-A &amp; OBH2-IU3-C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352/352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8646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8xHR L3(A&amp;C) right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704/352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OBH1-IU3-A &amp; OBH1-IU3-C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352/352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506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60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5xHR L4 (A&amp;C) left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260/260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OBH2-BH3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396/396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4695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5xHR L4 (A&amp;C) right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260/260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OBH1-BH3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396/396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0951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4xHR L4 (A&amp;C) left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312/208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OBH2-IU4-A &amp; OBH2-IU4-C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504/504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0691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4xHR L4 (A&amp;C) right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312/208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OBH1-IU4-A &amp; OBH1-IU4-C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504/504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0800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OBH2-BH4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504/504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6537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1A74B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600" dirty="0">
                        <a:solidFill>
                          <a:srgbClr val="1A74BC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174" marR="651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OBH1-BH4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504/504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17883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40487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36514"/>
            <a:ext cx="111252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>
                <a:latin typeface="Arial" charset="0"/>
              </a:rPr>
              <a:t>Information </a:t>
            </a:r>
            <a:r>
              <a:rPr lang="de-CH" altLang="x-none" sz="3600" dirty="0" err="1">
                <a:latin typeface="Arial" charset="0"/>
              </a:rPr>
              <a:t>to</a:t>
            </a:r>
            <a:r>
              <a:rPr lang="de-CH" altLang="x-none" sz="3600" dirty="0">
                <a:latin typeface="Arial" charset="0"/>
              </a:rPr>
              <a:t> </a:t>
            </a:r>
            <a:r>
              <a:rPr lang="de-CH" altLang="x-none" sz="3600" dirty="0" err="1">
                <a:latin typeface="Arial" charset="0"/>
              </a:rPr>
              <a:t>store</a:t>
            </a:r>
            <a:r>
              <a:rPr lang="de-CH" altLang="x-none" sz="3600" dirty="0">
                <a:latin typeface="Arial" charset="0"/>
              </a:rPr>
              <a:t> in </a:t>
            </a:r>
            <a:r>
              <a:rPr lang="de-CH" altLang="x-none" sz="3600" dirty="0" err="1">
                <a:latin typeface="Arial" charset="0"/>
              </a:rPr>
              <a:t>the</a:t>
            </a:r>
            <a:r>
              <a:rPr lang="de-CH" altLang="x-none" sz="3600" dirty="0">
                <a:latin typeface="Arial" charset="0"/>
              </a:rPr>
              <a:t> PDB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228600" y="6629400"/>
            <a:ext cx="2128837" cy="471487"/>
          </a:xfrm>
        </p:spPr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626116" y="6629922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34F9672-0F1A-3F47-88CF-F20E6F961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2231C0A-E638-E144-803C-49C8B4EC4D1A}"/>
              </a:ext>
            </a:extLst>
          </p:cNvPr>
          <p:cNvSpPr/>
          <p:nvPr/>
        </p:nvSpPr>
        <p:spPr>
          <a:xfrm>
            <a:off x="352270" y="958851"/>
            <a:ext cx="110015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• Results of the reception tests for each component   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• Results of the metrology survey    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• Results of the module calibration test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• Results of the leak and pressure tests    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• Results of the electrical tests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Comparison to electrical (readout, IV) results and configs from previous assembly steps for comparison    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</a:p>
          <a:p>
            <a:pPr marL="342900" indent="-342900">
              <a:spcAft>
                <a:spcPts val="450"/>
              </a:spcAft>
              <a:buFont typeface="Arial" charset="0"/>
              <a:buChar char="•"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6721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170602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 err="1">
                <a:latin typeface="Arial" charset="0"/>
              </a:rPr>
              <a:t>Introduction</a:t>
            </a:r>
            <a:r>
              <a:rPr lang="de-CH" altLang="x-none" sz="3600" dirty="0">
                <a:latin typeface="Arial" charset="0"/>
              </a:rPr>
              <a:t> OS Integration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B717F53-C3A5-41D7-AA5A-36B425870DD6}"/>
              </a:ext>
            </a:extLst>
          </p:cNvPr>
          <p:cNvSpPr/>
          <p:nvPr/>
        </p:nvSpPr>
        <p:spPr>
          <a:xfrm>
            <a:off x="381000" y="614539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Material from Diego’s slides: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https://indico.cern.ch/event/1315511/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B4AC60-BF68-1704-39C3-9BFFD95C9171}"/>
              </a:ext>
            </a:extLst>
          </p:cNvPr>
          <p:cNvSpPr txBox="1">
            <a:spLocks/>
          </p:cNvSpPr>
          <p:nvPr/>
        </p:nvSpPr>
        <p:spPr>
          <a:xfrm>
            <a:off x="152400" y="939699"/>
            <a:ext cx="12192000" cy="5495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OB, ECs &amp; IST assembled together in SR1 on the OS Integration Tool</a:t>
            </a:r>
          </a:p>
          <a:p>
            <a:pPr marL="457200" lvl="1" indent="0">
              <a:spcBef>
                <a:spcPts val="300"/>
              </a:spcBef>
              <a:buNone/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F3BA72-14F4-82CA-6711-9A1A4EA74D9C}"/>
              </a:ext>
            </a:extLst>
          </p:cNvPr>
          <p:cNvSpPr/>
          <p:nvPr/>
        </p:nvSpPr>
        <p:spPr>
          <a:xfrm>
            <a:off x="4544058" y="3025690"/>
            <a:ext cx="3528000" cy="612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Outer Barrel</a:t>
            </a:r>
            <a:endParaRPr lang="LID4096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EBE54C-FD40-DA0F-8457-05F61F33EDB8}"/>
              </a:ext>
            </a:extLst>
          </p:cNvPr>
          <p:cNvSpPr/>
          <p:nvPr/>
        </p:nvSpPr>
        <p:spPr>
          <a:xfrm>
            <a:off x="4544058" y="4148010"/>
            <a:ext cx="3528000" cy="612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L-Shape 2">
            <a:extLst>
              <a:ext uri="{FF2B5EF4-FFF2-40B4-BE49-F238E27FC236}">
                <a16:creationId xmlns:a16="http://schemas.microsoft.com/office/drawing/2014/main" id="{329D439E-C0FA-9A4F-017D-4590C58EF815}"/>
              </a:ext>
            </a:extLst>
          </p:cNvPr>
          <p:cNvSpPr/>
          <p:nvPr/>
        </p:nvSpPr>
        <p:spPr>
          <a:xfrm flipH="1" flipV="1">
            <a:off x="2182266" y="2933759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L-Shape 14">
            <a:extLst>
              <a:ext uri="{FF2B5EF4-FFF2-40B4-BE49-F238E27FC236}">
                <a16:creationId xmlns:a16="http://schemas.microsoft.com/office/drawing/2014/main" id="{BFEB0015-2D88-18B7-378A-D44F80AFE40F}"/>
              </a:ext>
            </a:extLst>
          </p:cNvPr>
          <p:cNvSpPr/>
          <p:nvPr/>
        </p:nvSpPr>
        <p:spPr>
          <a:xfrm flipH="1">
            <a:off x="2182266" y="4760010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L-Shape 15">
            <a:extLst>
              <a:ext uri="{FF2B5EF4-FFF2-40B4-BE49-F238E27FC236}">
                <a16:creationId xmlns:a16="http://schemas.microsoft.com/office/drawing/2014/main" id="{0FE5D93D-0863-E9A6-6C9F-4C1418EF5F52}"/>
              </a:ext>
            </a:extLst>
          </p:cNvPr>
          <p:cNvSpPr/>
          <p:nvPr/>
        </p:nvSpPr>
        <p:spPr>
          <a:xfrm flipV="1">
            <a:off x="8154536" y="2933759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L-Shape 16">
            <a:extLst>
              <a:ext uri="{FF2B5EF4-FFF2-40B4-BE49-F238E27FC236}">
                <a16:creationId xmlns:a16="http://schemas.microsoft.com/office/drawing/2014/main" id="{805D827B-FDC5-75E4-0935-BB3DA93EBD1C}"/>
              </a:ext>
            </a:extLst>
          </p:cNvPr>
          <p:cNvSpPr/>
          <p:nvPr/>
        </p:nvSpPr>
        <p:spPr>
          <a:xfrm>
            <a:off x="8154536" y="4760010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064322-E9E1-849B-27D1-DB7F3EC21BAB}"/>
              </a:ext>
            </a:extLst>
          </p:cNvPr>
          <p:cNvSpPr/>
          <p:nvPr/>
        </p:nvSpPr>
        <p:spPr>
          <a:xfrm>
            <a:off x="2182266" y="3691479"/>
            <a:ext cx="8246744" cy="396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endParaRPr lang="LID409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78AE7D-D397-CDC7-3593-8C84C6D4CDDE}"/>
              </a:ext>
            </a:extLst>
          </p:cNvPr>
          <p:cNvSpPr/>
          <p:nvPr/>
        </p:nvSpPr>
        <p:spPr>
          <a:xfrm>
            <a:off x="1997849" y="3721272"/>
            <a:ext cx="8629169" cy="3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endParaRPr lang="LID409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4EB4CA-7717-1FD0-BE15-5A206DBF568F}"/>
              </a:ext>
            </a:extLst>
          </p:cNvPr>
          <p:cNvSpPr/>
          <p:nvPr/>
        </p:nvSpPr>
        <p:spPr>
          <a:xfrm>
            <a:off x="852928" y="2356617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5340AB-2853-F823-5EFD-A584E8A0510B}"/>
              </a:ext>
            </a:extLst>
          </p:cNvPr>
          <p:cNvSpPr/>
          <p:nvPr/>
        </p:nvSpPr>
        <p:spPr>
          <a:xfrm>
            <a:off x="852928" y="4795017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188079-3666-17FD-910E-68A2E5E848EA}"/>
              </a:ext>
            </a:extLst>
          </p:cNvPr>
          <p:cNvSpPr/>
          <p:nvPr/>
        </p:nvSpPr>
        <p:spPr>
          <a:xfrm>
            <a:off x="10531696" y="2388698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95D8048-47F4-A3D8-743C-A3F7FAA86D2A}"/>
              </a:ext>
            </a:extLst>
          </p:cNvPr>
          <p:cNvSpPr/>
          <p:nvPr/>
        </p:nvSpPr>
        <p:spPr>
          <a:xfrm>
            <a:off x="10531696" y="4799864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24FD5D-4CEA-5B96-7BB8-C915E892AFDC}"/>
              </a:ext>
            </a:extLst>
          </p:cNvPr>
          <p:cNvCxnSpPr>
            <a:cxnSpLocks/>
          </p:cNvCxnSpPr>
          <p:nvPr/>
        </p:nvCxnSpPr>
        <p:spPr>
          <a:xfrm flipH="1">
            <a:off x="4490270" y="2507015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D123AE-1A76-8C09-6FC0-D58511265FE0}"/>
              </a:ext>
            </a:extLst>
          </p:cNvPr>
          <p:cNvCxnSpPr>
            <a:cxnSpLocks/>
          </p:cNvCxnSpPr>
          <p:nvPr/>
        </p:nvCxnSpPr>
        <p:spPr>
          <a:xfrm flipH="1">
            <a:off x="8108033" y="2518597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A32F3E6-741F-B071-B17C-A2DFF74E2FDE}"/>
              </a:ext>
            </a:extLst>
          </p:cNvPr>
          <p:cNvCxnSpPr>
            <a:cxnSpLocks/>
          </p:cNvCxnSpPr>
          <p:nvPr/>
        </p:nvCxnSpPr>
        <p:spPr>
          <a:xfrm flipH="1">
            <a:off x="4473704" y="4100435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6FBB01-9E5A-554A-078E-CA54C16F83FD}"/>
              </a:ext>
            </a:extLst>
          </p:cNvPr>
          <p:cNvCxnSpPr>
            <a:cxnSpLocks/>
          </p:cNvCxnSpPr>
          <p:nvPr/>
        </p:nvCxnSpPr>
        <p:spPr>
          <a:xfrm flipH="1">
            <a:off x="8091467" y="4112017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E63B541-09E3-E9C9-FA05-3E669CD62692}"/>
              </a:ext>
            </a:extLst>
          </p:cNvPr>
          <p:cNvSpPr/>
          <p:nvPr/>
        </p:nvSpPr>
        <p:spPr>
          <a:xfrm>
            <a:off x="8211548" y="3095743"/>
            <a:ext cx="2232000" cy="54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EC-A</a:t>
            </a:r>
            <a:endParaRPr lang="LID4096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50B110-371E-CF20-4770-C34EA0A0710D}"/>
              </a:ext>
            </a:extLst>
          </p:cNvPr>
          <p:cNvSpPr/>
          <p:nvPr/>
        </p:nvSpPr>
        <p:spPr>
          <a:xfrm>
            <a:off x="8211548" y="4150192"/>
            <a:ext cx="2232000" cy="54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56F5A5C-7FC5-2822-B66D-D0C55B4E6A89}"/>
              </a:ext>
            </a:extLst>
          </p:cNvPr>
          <p:cNvSpPr/>
          <p:nvPr/>
        </p:nvSpPr>
        <p:spPr>
          <a:xfrm>
            <a:off x="10531696" y="3653808"/>
            <a:ext cx="1231542" cy="46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EC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C8521C5-AEB1-80FB-8D6A-05979F67D28C}"/>
              </a:ext>
            </a:extLst>
          </p:cNvPr>
          <p:cNvSpPr/>
          <p:nvPr/>
        </p:nvSpPr>
        <p:spPr>
          <a:xfrm>
            <a:off x="2194206" y="3107263"/>
            <a:ext cx="2232000" cy="54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EC-C</a:t>
            </a:r>
            <a:endParaRPr lang="LID4096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354FA4-A5E8-324B-340E-A10D2222AD78}"/>
              </a:ext>
            </a:extLst>
          </p:cNvPr>
          <p:cNvSpPr/>
          <p:nvPr/>
        </p:nvSpPr>
        <p:spPr>
          <a:xfrm>
            <a:off x="2194206" y="4161712"/>
            <a:ext cx="2232000" cy="54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A48593B-A2EC-7E82-6268-83860BA3A7F4}"/>
              </a:ext>
            </a:extLst>
          </p:cNvPr>
          <p:cNvSpPr/>
          <p:nvPr/>
        </p:nvSpPr>
        <p:spPr>
          <a:xfrm>
            <a:off x="852928" y="3649272"/>
            <a:ext cx="1231542" cy="46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EC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44141D4-33B8-8B56-4BCA-CEA807C8F60C}"/>
              </a:ext>
            </a:extLst>
          </p:cNvPr>
          <p:cNvCxnSpPr>
            <a:cxnSpLocks/>
          </p:cNvCxnSpPr>
          <p:nvPr/>
        </p:nvCxnSpPr>
        <p:spPr>
          <a:xfrm flipH="1">
            <a:off x="2169558" y="2512817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D75CD64-241D-87DE-457B-6407DFC3B5C3}"/>
              </a:ext>
            </a:extLst>
          </p:cNvPr>
          <p:cNvCxnSpPr>
            <a:cxnSpLocks/>
          </p:cNvCxnSpPr>
          <p:nvPr/>
        </p:nvCxnSpPr>
        <p:spPr>
          <a:xfrm flipH="1">
            <a:off x="2152992" y="4106237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3D6D473-8381-F649-9BA1-227D0DE1BF0C}"/>
              </a:ext>
            </a:extLst>
          </p:cNvPr>
          <p:cNvCxnSpPr>
            <a:cxnSpLocks/>
          </p:cNvCxnSpPr>
          <p:nvPr/>
        </p:nvCxnSpPr>
        <p:spPr>
          <a:xfrm flipH="1">
            <a:off x="10467430" y="2530405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86873B8-38D8-B6FF-C0EE-C269679F3CF1}"/>
              </a:ext>
            </a:extLst>
          </p:cNvPr>
          <p:cNvCxnSpPr>
            <a:cxnSpLocks/>
          </p:cNvCxnSpPr>
          <p:nvPr/>
        </p:nvCxnSpPr>
        <p:spPr>
          <a:xfrm flipH="1">
            <a:off x="10450864" y="4123825"/>
            <a:ext cx="15368" cy="1130675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AE074C-FEBB-2B64-5EFC-137DB377240F}"/>
              </a:ext>
            </a:extLst>
          </p:cNvPr>
          <p:cNvSpPr txBox="1"/>
          <p:nvPr/>
        </p:nvSpPr>
        <p:spPr>
          <a:xfrm>
            <a:off x="5163439" y="1834414"/>
            <a:ext cx="1974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Temporary IST supports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64D5252-CC5C-31B0-916D-6538ABB7C88A}"/>
              </a:ext>
            </a:extLst>
          </p:cNvPr>
          <p:cNvCxnSpPr>
            <a:cxnSpLocks/>
          </p:cNvCxnSpPr>
          <p:nvPr/>
        </p:nvCxnSpPr>
        <p:spPr>
          <a:xfrm flipH="1">
            <a:off x="4630221" y="2266970"/>
            <a:ext cx="847710" cy="3935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A240505-7B03-75C2-17B7-F36E2D6CC724}"/>
              </a:ext>
            </a:extLst>
          </p:cNvPr>
          <p:cNvCxnSpPr>
            <a:cxnSpLocks/>
          </p:cNvCxnSpPr>
          <p:nvPr/>
        </p:nvCxnSpPr>
        <p:spPr>
          <a:xfrm>
            <a:off x="6950933" y="2226130"/>
            <a:ext cx="972293" cy="476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25DFE813-F4A3-DEFC-2A65-DDC7FE0AAD5B}"/>
              </a:ext>
            </a:extLst>
          </p:cNvPr>
          <p:cNvSpPr txBox="1"/>
          <p:nvPr/>
        </p:nvSpPr>
        <p:spPr>
          <a:xfrm>
            <a:off x="2814000" y="5221069"/>
            <a:ext cx="1974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Service Support Shells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0A90A89-358C-B02E-A230-18AB501447D0}"/>
              </a:ext>
            </a:extLst>
          </p:cNvPr>
          <p:cNvCxnSpPr>
            <a:cxnSpLocks/>
          </p:cNvCxnSpPr>
          <p:nvPr/>
        </p:nvCxnSpPr>
        <p:spPr>
          <a:xfrm flipH="1" flipV="1">
            <a:off x="3368308" y="4866193"/>
            <a:ext cx="221915" cy="3764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2567E09-741A-6DA7-9F64-E40336F3C6A2}"/>
              </a:ext>
            </a:extLst>
          </p:cNvPr>
          <p:cNvSpPr/>
          <p:nvPr/>
        </p:nvSpPr>
        <p:spPr>
          <a:xfrm>
            <a:off x="852928" y="3023970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F504B4B-3291-12E4-0331-D912BF8D8772}"/>
              </a:ext>
            </a:extLst>
          </p:cNvPr>
          <p:cNvSpPr/>
          <p:nvPr/>
        </p:nvSpPr>
        <p:spPr>
          <a:xfrm>
            <a:off x="10531696" y="3056051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6FD520-4FB5-3E66-9623-FFD944973ACC}"/>
              </a:ext>
            </a:extLst>
          </p:cNvPr>
          <p:cNvSpPr/>
          <p:nvPr/>
        </p:nvSpPr>
        <p:spPr>
          <a:xfrm>
            <a:off x="852928" y="4124736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81AE46A-C01B-E842-8DFC-AC7737C97094}"/>
              </a:ext>
            </a:extLst>
          </p:cNvPr>
          <p:cNvSpPr/>
          <p:nvPr/>
        </p:nvSpPr>
        <p:spPr>
          <a:xfrm>
            <a:off x="10531696" y="4129583"/>
            <a:ext cx="1231542" cy="61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 Service Trolleys</a:t>
            </a:r>
            <a:endParaRPr lang="LID4096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L-Shape 53">
            <a:extLst>
              <a:ext uri="{FF2B5EF4-FFF2-40B4-BE49-F238E27FC236}">
                <a16:creationId xmlns:a16="http://schemas.microsoft.com/office/drawing/2014/main" id="{05675860-A582-11FE-7192-DB4A2ED4EBCA}"/>
              </a:ext>
            </a:extLst>
          </p:cNvPr>
          <p:cNvSpPr/>
          <p:nvPr/>
        </p:nvSpPr>
        <p:spPr>
          <a:xfrm flipH="1" flipV="1">
            <a:off x="2188854" y="3055761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" name="L-Shape 54">
            <a:extLst>
              <a:ext uri="{FF2B5EF4-FFF2-40B4-BE49-F238E27FC236}">
                <a16:creationId xmlns:a16="http://schemas.microsoft.com/office/drawing/2014/main" id="{4C520711-156B-18AA-847C-49C1FB590DDA}"/>
              </a:ext>
            </a:extLst>
          </p:cNvPr>
          <p:cNvSpPr/>
          <p:nvPr/>
        </p:nvSpPr>
        <p:spPr>
          <a:xfrm flipV="1">
            <a:off x="8161124" y="3055761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" name="L-Shape 57">
            <a:extLst>
              <a:ext uri="{FF2B5EF4-FFF2-40B4-BE49-F238E27FC236}">
                <a16:creationId xmlns:a16="http://schemas.microsoft.com/office/drawing/2014/main" id="{9F4F00AD-D45D-9821-BCAC-EA670C5B8681}"/>
              </a:ext>
            </a:extLst>
          </p:cNvPr>
          <p:cNvSpPr/>
          <p:nvPr/>
        </p:nvSpPr>
        <p:spPr>
          <a:xfrm flipH="1">
            <a:off x="2182266" y="4651263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" name="L-Shape 58">
            <a:extLst>
              <a:ext uri="{FF2B5EF4-FFF2-40B4-BE49-F238E27FC236}">
                <a16:creationId xmlns:a16="http://schemas.microsoft.com/office/drawing/2014/main" id="{60E09070-017A-8254-5721-EDBD0A71130D}"/>
              </a:ext>
            </a:extLst>
          </p:cNvPr>
          <p:cNvSpPr/>
          <p:nvPr/>
        </p:nvSpPr>
        <p:spPr>
          <a:xfrm>
            <a:off x="8154536" y="4651263"/>
            <a:ext cx="2274474" cy="91931"/>
          </a:xfrm>
          <a:prstGeom prst="corner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776E99-4D51-E10C-69F4-9A697B1A04AC}"/>
              </a:ext>
            </a:extLst>
          </p:cNvPr>
          <p:cNvSpPr/>
          <p:nvPr/>
        </p:nvSpPr>
        <p:spPr>
          <a:xfrm>
            <a:off x="4369826" y="357776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BB4ECD1-B443-0279-957B-48460D8929E4}"/>
              </a:ext>
            </a:extLst>
          </p:cNvPr>
          <p:cNvSpPr/>
          <p:nvPr/>
        </p:nvSpPr>
        <p:spPr>
          <a:xfrm>
            <a:off x="2182242" y="3595749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7520D3-2B7D-6891-032B-C0BC704C04A7}"/>
              </a:ext>
            </a:extLst>
          </p:cNvPr>
          <p:cNvSpPr/>
          <p:nvPr/>
        </p:nvSpPr>
        <p:spPr>
          <a:xfrm>
            <a:off x="4369826" y="407819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B3EF2FA-602A-6E53-221D-2F2251235EAE}"/>
              </a:ext>
            </a:extLst>
          </p:cNvPr>
          <p:cNvSpPr/>
          <p:nvPr/>
        </p:nvSpPr>
        <p:spPr>
          <a:xfrm>
            <a:off x="2181503" y="4085197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71274FB-879E-62C6-F44F-344D0E81355F}"/>
              </a:ext>
            </a:extLst>
          </p:cNvPr>
          <p:cNvSpPr/>
          <p:nvPr/>
        </p:nvSpPr>
        <p:spPr>
          <a:xfrm>
            <a:off x="10355151" y="3576159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3C18135-7F53-3857-8A89-D1412DF5A9C2}"/>
              </a:ext>
            </a:extLst>
          </p:cNvPr>
          <p:cNvSpPr/>
          <p:nvPr/>
        </p:nvSpPr>
        <p:spPr>
          <a:xfrm>
            <a:off x="8177192" y="3584520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67CE81B-6792-F6C9-8B1A-EE52D02AA5AE}"/>
              </a:ext>
            </a:extLst>
          </p:cNvPr>
          <p:cNvSpPr/>
          <p:nvPr/>
        </p:nvSpPr>
        <p:spPr>
          <a:xfrm>
            <a:off x="10355151" y="4076589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85509ED-DD6C-5F84-947F-03F32CBCBEB9}"/>
              </a:ext>
            </a:extLst>
          </p:cNvPr>
          <p:cNvSpPr/>
          <p:nvPr/>
        </p:nvSpPr>
        <p:spPr>
          <a:xfrm>
            <a:off x="8176453" y="408359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6540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8" grpId="0"/>
      <p:bldP spid="41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170602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>
                <a:latin typeface="Arial" charset="0"/>
              </a:rPr>
              <a:t>Outer Barrel </a:t>
            </a:r>
            <a:r>
              <a:rPr lang="de-CH" altLang="x-none" sz="3600" dirty="0" err="1">
                <a:latin typeface="Arial" charset="0"/>
              </a:rPr>
              <a:t>Preparation</a:t>
            </a:r>
            <a:r>
              <a:rPr lang="de-CH" altLang="x-none" sz="3600" dirty="0">
                <a:latin typeface="Arial" charset="0"/>
              </a:rPr>
              <a:t> for OS Integration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328EF9-74EC-F021-36E0-F6002360F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1573" y="2284487"/>
            <a:ext cx="4772620" cy="43200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074FCE44-FBBC-0331-C000-2A391AC69B13}"/>
              </a:ext>
            </a:extLst>
          </p:cNvPr>
          <p:cNvSpPr txBox="1">
            <a:spLocks/>
          </p:cNvSpPr>
          <p:nvPr/>
        </p:nvSpPr>
        <p:spPr>
          <a:xfrm>
            <a:off x="25573" y="838808"/>
            <a:ext cx="12192000" cy="5495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Barrel already installed in the Outer System tool</a:t>
            </a:r>
          </a:p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support shells in open configuration (3-4mm radial gap)</a:t>
            </a:r>
          </a:p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 service trolley in open configuration to clear the way for ECs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A74A5F-D1A4-177A-40FA-3CF27A11A20B}"/>
              </a:ext>
            </a:extLst>
          </p:cNvPr>
          <p:cNvSpPr txBox="1"/>
          <p:nvPr/>
        </p:nvSpPr>
        <p:spPr>
          <a:xfrm>
            <a:off x="460312" y="2551403"/>
            <a:ext cx="1974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“Open” OB Service Trolleys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F21871-DF8D-8FE4-B55A-0274F6A9F36F}"/>
              </a:ext>
            </a:extLst>
          </p:cNvPr>
          <p:cNvCxnSpPr>
            <a:cxnSpLocks/>
          </p:cNvCxnSpPr>
          <p:nvPr/>
        </p:nvCxnSpPr>
        <p:spPr>
          <a:xfrm>
            <a:off x="2540173" y="2946629"/>
            <a:ext cx="1447800" cy="5302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6566FC-818A-E457-197A-D6AE0BBD3A14}"/>
              </a:ext>
            </a:extLst>
          </p:cNvPr>
          <p:cNvCxnSpPr>
            <a:cxnSpLocks/>
          </p:cNvCxnSpPr>
          <p:nvPr/>
        </p:nvCxnSpPr>
        <p:spPr>
          <a:xfrm>
            <a:off x="2540173" y="3095840"/>
            <a:ext cx="1371600" cy="1143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C09149B2-2FB7-2FAB-145B-0E1F0F2AC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1575" y="2210408"/>
            <a:ext cx="4637235" cy="43200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381D2F8-8C23-ACFF-B6B4-9548F8E377A8}"/>
              </a:ext>
            </a:extLst>
          </p:cNvPr>
          <p:cNvSpPr txBox="1"/>
          <p:nvPr/>
        </p:nvSpPr>
        <p:spPr>
          <a:xfrm>
            <a:off x="3831531" y="5814732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Open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90620876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170602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 err="1">
                <a:latin typeface="Arial" charset="0"/>
              </a:rPr>
              <a:t>Endcap</a:t>
            </a:r>
            <a:r>
              <a:rPr lang="de-CH" altLang="x-none" sz="3600" dirty="0">
                <a:latin typeface="Arial" charset="0"/>
              </a:rPr>
              <a:t> </a:t>
            </a:r>
            <a:r>
              <a:rPr lang="de-CH" altLang="x-none" sz="3600" dirty="0" err="1">
                <a:latin typeface="Arial" charset="0"/>
              </a:rPr>
              <a:t>Preparation</a:t>
            </a:r>
            <a:r>
              <a:rPr lang="de-CH" altLang="x-none" sz="3600" dirty="0">
                <a:latin typeface="Arial" charset="0"/>
              </a:rPr>
              <a:t> for OS Integration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FAF5B17C-CDAD-5F01-7D4F-BFF0C819F860}"/>
              </a:ext>
            </a:extLst>
          </p:cNvPr>
          <p:cNvSpPr txBox="1">
            <a:spLocks/>
          </p:cNvSpPr>
          <p:nvPr/>
        </p:nvSpPr>
        <p:spPr>
          <a:xfrm>
            <a:off x="194622" y="882890"/>
            <a:ext cx="6739577" cy="1753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Reception test after transport to SR1</a:t>
            </a:r>
          </a:p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Disconnection of off-detector services and trolley with type-1 services in configuration for insertion</a:t>
            </a:r>
          </a:p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trolley configuration for insertion into OS Integration tool</a:t>
            </a:r>
          </a:p>
          <a:p>
            <a:pPr>
              <a:spcBef>
                <a:spcPts val="300"/>
              </a:spcBef>
            </a:pPr>
            <a:endParaRPr lang="en-GB" sz="2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buNone/>
            </a:pPr>
            <a:endParaRPr lang="en-GB" sz="2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486597-9B5E-EDCB-33D8-15DE402EC9F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060841"/>
            <a:ext cx="5215399" cy="3207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772817-E768-F163-FF66-A223CE03F8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6" t="32756" r="32116" b="30079"/>
          <a:stretch/>
        </p:blipFill>
        <p:spPr>
          <a:xfrm>
            <a:off x="3810000" y="4221554"/>
            <a:ext cx="1368001" cy="1337913"/>
          </a:xfrm>
          <a:prstGeom prst="ellipse">
            <a:avLst/>
          </a:prstGeom>
        </p:spPr>
      </p:pic>
      <p:sp>
        <p:nvSpPr>
          <p:cNvPr id="10" name="Rectangle: Rounded Corners 12">
            <a:extLst>
              <a:ext uri="{FF2B5EF4-FFF2-40B4-BE49-F238E27FC236}">
                <a16:creationId xmlns:a16="http://schemas.microsoft.com/office/drawing/2014/main" id="{5E7BD3E6-7DC0-00B3-2666-898DA4AFC7F9}"/>
              </a:ext>
            </a:extLst>
          </p:cNvPr>
          <p:cNvSpPr/>
          <p:nvPr/>
        </p:nvSpPr>
        <p:spPr>
          <a:xfrm>
            <a:off x="3810000" y="4752744"/>
            <a:ext cx="1368000" cy="299677"/>
          </a:xfrm>
          <a:prstGeom prst="roundRect">
            <a:avLst>
              <a:gd name="adj" fmla="val 26526"/>
            </a:avLst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 Trolley</a:t>
            </a:r>
            <a:endParaRPr lang="LID4096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43375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78045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 err="1">
                <a:latin typeface="Arial" charset="0"/>
              </a:rPr>
              <a:t>Endcap</a:t>
            </a:r>
            <a:r>
              <a:rPr lang="de-CH" altLang="x-none" sz="3600" dirty="0">
                <a:latin typeface="Arial" charset="0"/>
              </a:rPr>
              <a:t> </a:t>
            </a:r>
            <a:r>
              <a:rPr lang="de-CH" altLang="x-none" sz="3600" dirty="0" err="1">
                <a:latin typeface="Arial" charset="0"/>
              </a:rPr>
              <a:t>insertion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D7350EB6-FEE9-2C5D-D331-5E6A1171E9A1}"/>
              </a:ext>
            </a:extLst>
          </p:cNvPr>
          <p:cNvSpPr txBox="1">
            <a:spLocks/>
          </p:cNvSpPr>
          <p:nvPr/>
        </p:nvSpPr>
        <p:spPr>
          <a:xfrm>
            <a:off x="30335" y="659510"/>
            <a:ext cx="5753735" cy="5495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Alignment of EC and OB tools; Install </a:t>
            </a:r>
            <a:r>
              <a:rPr lang="en-GB" sz="2400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rail extensions</a:t>
            </a:r>
          </a:p>
          <a:p>
            <a:pPr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EC-A inserted first; EC-C after</a:t>
            </a:r>
          </a:p>
          <a:p>
            <a:pPr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 IST from temporary brackets to final supports on EC flanges</a:t>
            </a:r>
          </a:p>
          <a:p>
            <a:pPr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 to OB via OB-EC interlinks                                                                         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interlinks with ball joints for z-coupling)</a:t>
            </a: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0C075D-E6A3-DE86-2E37-C500BCB5EB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3" t="1889" r="10834" b="19716"/>
          <a:stretch/>
        </p:blipFill>
        <p:spPr>
          <a:xfrm>
            <a:off x="5791200" y="770195"/>
            <a:ext cx="6300000" cy="35834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5FE1A8-A852-D7DD-CF16-C28DE48D11FA}"/>
              </a:ext>
            </a:extLst>
          </p:cNvPr>
          <p:cNvSpPr txBox="1"/>
          <p:nvPr/>
        </p:nvSpPr>
        <p:spPr>
          <a:xfrm>
            <a:off x="7699460" y="1164089"/>
            <a:ext cx="197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EC-A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4765B5-C12E-5893-9D9C-6EEF5320DC82}"/>
              </a:ext>
            </a:extLst>
          </p:cNvPr>
          <p:cNvCxnSpPr>
            <a:cxnSpLocks/>
          </p:cNvCxnSpPr>
          <p:nvPr/>
        </p:nvCxnSpPr>
        <p:spPr>
          <a:xfrm>
            <a:off x="8800960" y="1532195"/>
            <a:ext cx="808528" cy="579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CA5B200-4777-DE85-3472-A2EE0BACED87}"/>
              </a:ext>
            </a:extLst>
          </p:cNvPr>
          <p:cNvCxnSpPr>
            <a:cxnSpLocks/>
          </p:cNvCxnSpPr>
          <p:nvPr/>
        </p:nvCxnSpPr>
        <p:spPr>
          <a:xfrm flipH="1">
            <a:off x="6741640" y="2111807"/>
            <a:ext cx="176732" cy="1201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A432067-8702-E861-0B19-CBF4C3D79F1F}"/>
              </a:ext>
            </a:extLst>
          </p:cNvPr>
          <p:cNvSpPr txBox="1"/>
          <p:nvPr/>
        </p:nvSpPr>
        <p:spPr>
          <a:xfrm>
            <a:off x="5884870" y="1783898"/>
            <a:ext cx="197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EC-C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CB5839-91B8-7FA0-4DE3-F23A35064E70}"/>
              </a:ext>
            </a:extLst>
          </p:cNvPr>
          <p:cNvSpPr txBox="1"/>
          <p:nvPr/>
        </p:nvSpPr>
        <p:spPr>
          <a:xfrm rot="20275219">
            <a:off x="7203758" y="3070095"/>
            <a:ext cx="5190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Trolleys not shown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BC44070-20AF-129F-263D-780EA2022D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375" t="31752" r="6875" b="30448"/>
          <a:stretch/>
        </p:blipFill>
        <p:spPr>
          <a:xfrm>
            <a:off x="1524000" y="4075616"/>
            <a:ext cx="10636139" cy="244800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FAA392-5B63-F56E-7A35-B4A89B484C46}"/>
              </a:ext>
            </a:extLst>
          </p:cNvPr>
          <p:cNvCxnSpPr>
            <a:cxnSpLocks/>
          </p:cNvCxnSpPr>
          <p:nvPr/>
        </p:nvCxnSpPr>
        <p:spPr>
          <a:xfrm>
            <a:off x="685800" y="6280654"/>
            <a:ext cx="11582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DDF222-AF96-8368-EFC7-084E735BA423}"/>
              </a:ext>
            </a:extLst>
          </p:cNvPr>
          <p:cNvCxnSpPr>
            <a:cxnSpLocks/>
          </p:cNvCxnSpPr>
          <p:nvPr/>
        </p:nvCxnSpPr>
        <p:spPr>
          <a:xfrm>
            <a:off x="1219200" y="5137654"/>
            <a:ext cx="5400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A64554-4E93-C304-2EB3-606DE4CB935B}"/>
              </a:ext>
            </a:extLst>
          </p:cNvPr>
          <p:cNvCxnSpPr/>
          <p:nvPr/>
        </p:nvCxnSpPr>
        <p:spPr>
          <a:xfrm>
            <a:off x="1524000" y="5137654"/>
            <a:ext cx="0" cy="1116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FD19B34-078C-DC19-3344-D90F3C7B8924}"/>
              </a:ext>
            </a:extLst>
          </p:cNvPr>
          <p:cNvSpPr txBox="1"/>
          <p:nvPr/>
        </p:nvSpPr>
        <p:spPr>
          <a:xfrm>
            <a:off x="202572" y="5385989"/>
            <a:ext cx="1213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~1066mm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66C2E8-2EA5-8B26-7ADA-EA52295B81EF}"/>
              </a:ext>
            </a:extLst>
          </p:cNvPr>
          <p:cNvSpPr txBox="1"/>
          <p:nvPr/>
        </p:nvSpPr>
        <p:spPr>
          <a:xfrm>
            <a:off x="10247788" y="626014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O. JAMET</a:t>
            </a:r>
          </a:p>
        </p:txBody>
      </p:sp>
    </p:spTree>
    <p:extLst>
      <p:ext uri="{BB962C8B-B14F-4D97-AF65-F5344CB8AC3E}">
        <p14:creationId xmlns:p14="http://schemas.microsoft.com/office/powerpoint/2010/main" val="69839983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31227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>
                <a:latin typeface="Arial" charset="0"/>
              </a:rPr>
              <a:t>Outer Barrel </a:t>
            </a:r>
            <a:r>
              <a:rPr lang="de-CH" altLang="x-none" sz="3600" dirty="0" err="1">
                <a:latin typeface="Arial" charset="0"/>
              </a:rPr>
              <a:t>closure</a:t>
            </a:r>
            <a:r>
              <a:rPr lang="de-CH" altLang="x-none" sz="3600" dirty="0">
                <a:latin typeface="Arial" charset="0"/>
              </a:rPr>
              <a:t> after </a:t>
            </a:r>
            <a:r>
              <a:rPr lang="de-CH" altLang="x-none" sz="3600" dirty="0" err="1">
                <a:latin typeface="Arial" charset="0"/>
              </a:rPr>
              <a:t>Endcap</a:t>
            </a:r>
            <a:r>
              <a:rPr lang="de-CH" altLang="x-none" sz="3600" dirty="0">
                <a:latin typeface="Arial" charset="0"/>
              </a:rPr>
              <a:t> </a:t>
            </a:r>
            <a:r>
              <a:rPr lang="de-CH" altLang="x-none" sz="3600" dirty="0" err="1">
                <a:latin typeface="Arial" charset="0"/>
              </a:rPr>
              <a:t>insertion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A811FD-F69A-26D0-00A4-C30451C29F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5" y="2824800"/>
            <a:ext cx="5443766" cy="10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FCB7FE-370E-84E0-B36D-1BEEA0F6B5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53" y="2590800"/>
            <a:ext cx="1641819" cy="1548000"/>
          </a:xfrm>
          <a:prstGeom prst="ellipse">
            <a:avLst/>
          </a:prstGeom>
          <a:ln w="12700">
            <a:solidFill>
              <a:srgbClr val="1A74BC"/>
            </a:solidFill>
            <a:prstDash val="dash"/>
          </a:ln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A6A66B0-A2C9-3B4F-584D-FB7A89853462}"/>
              </a:ext>
            </a:extLst>
          </p:cNvPr>
          <p:cNvSpPr txBox="1">
            <a:spLocks/>
          </p:cNvSpPr>
          <p:nvPr/>
        </p:nvSpPr>
        <p:spPr>
          <a:xfrm>
            <a:off x="0" y="609600"/>
            <a:ext cx="12192000" cy="1986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Closure of OB Service support shells and weight transfer to ECs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system with guiding slots for handling frames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support shells bolted to ECs via threaded inserts bonded to the EC shells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Closure of OB trolleys around EC trolleys and weight transfer to rails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adjustment of OB &amp; EC support points if needed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(pre-alignment &amp; load distribution)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E99D30-1AAF-2C62-FFEA-CF7A62B80A07}"/>
              </a:ext>
            </a:extLst>
          </p:cNvPr>
          <p:cNvPicPr/>
          <p:nvPr/>
        </p:nvPicPr>
        <p:blipFill rotWithShape="1">
          <a:blip r:embed="rId6"/>
          <a:srcRect l="1529" r="1317"/>
          <a:stretch/>
        </p:blipFill>
        <p:spPr bwMode="auto">
          <a:xfrm>
            <a:off x="291183" y="4025837"/>
            <a:ext cx="5971898" cy="2031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E94D12-EE91-F69E-81AE-BBB994BE2610}"/>
              </a:ext>
            </a:extLst>
          </p:cNvPr>
          <p:cNvSpPr txBox="1"/>
          <p:nvPr/>
        </p:nvSpPr>
        <p:spPr>
          <a:xfrm>
            <a:off x="514837" y="5931468"/>
            <a:ext cx="5431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A74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Threaded inserts bonded to the EC to fix the service support shells</a:t>
            </a:r>
            <a:endParaRPr lang="LID4096" dirty="0">
              <a:solidFill>
                <a:srgbClr val="1A74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76FCBD-07B0-9B0E-11DF-E3F20DD4F5D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642" y="2795890"/>
            <a:ext cx="3855776" cy="3600000"/>
          </a:xfrm>
          <a:prstGeom prst="rect">
            <a:avLst/>
          </a:prstGeom>
        </p:spPr>
      </p:pic>
      <p:sp>
        <p:nvSpPr>
          <p:cNvPr id="10" name="Chord 9">
            <a:extLst>
              <a:ext uri="{FF2B5EF4-FFF2-40B4-BE49-F238E27FC236}">
                <a16:creationId xmlns:a16="http://schemas.microsoft.com/office/drawing/2014/main" id="{112BC682-4806-0C21-BC3D-ECB2C7A5957D}"/>
              </a:ext>
            </a:extLst>
          </p:cNvPr>
          <p:cNvSpPr/>
          <p:nvPr/>
        </p:nvSpPr>
        <p:spPr>
          <a:xfrm>
            <a:off x="8834117" y="3950897"/>
            <a:ext cx="1368000" cy="1368000"/>
          </a:xfrm>
          <a:prstGeom prst="chord">
            <a:avLst>
              <a:gd name="adj1" fmla="val 11447636"/>
              <a:gd name="adj2" fmla="val 20957316"/>
            </a:avLst>
          </a:prstGeom>
          <a:solidFill>
            <a:srgbClr val="44FF1F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hord 10">
            <a:extLst>
              <a:ext uri="{FF2B5EF4-FFF2-40B4-BE49-F238E27FC236}">
                <a16:creationId xmlns:a16="http://schemas.microsoft.com/office/drawing/2014/main" id="{CA340FDD-4790-734E-302E-586E7ACC03C5}"/>
              </a:ext>
            </a:extLst>
          </p:cNvPr>
          <p:cNvSpPr/>
          <p:nvPr/>
        </p:nvSpPr>
        <p:spPr>
          <a:xfrm flipV="1">
            <a:off x="8834117" y="3981633"/>
            <a:ext cx="1368000" cy="1368000"/>
          </a:xfrm>
          <a:prstGeom prst="chord">
            <a:avLst>
              <a:gd name="adj1" fmla="val 11406264"/>
              <a:gd name="adj2" fmla="val 20998245"/>
            </a:avLst>
          </a:prstGeom>
          <a:solidFill>
            <a:srgbClr val="44FF1F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: Rounded Corners 28">
            <a:extLst>
              <a:ext uri="{FF2B5EF4-FFF2-40B4-BE49-F238E27FC236}">
                <a16:creationId xmlns:a16="http://schemas.microsoft.com/office/drawing/2014/main" id="{F2F38149-7938-28D8-498F-22EE9DFE7691}"/>
              </a:ext>
            </a:extLst>
          </p:cNvPr>
          <p:cNvSpPr/>
          <p:nvPr/>
        </p:nvSpPr>
        <p:spPr>
          <a:xfrm>
            <a:off x="8834117" y="4506325"/>
            <a:ext cx="1368000" cy="299677"/>
          </a:xfrm>
          <a:prstGeom prst="roundRect">
            <a:avLst>
              <a:gd name="adj" fmla="val 26526"/>
            </a:avLst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 Trolley</a:t>
            </a:r>
            <a:endParaRPr lang="LID4096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E40CC3-C005-A9C9-7D5A-AE182C7AF6D5}"/>
              </a:ext>
            </a:extLst>
          </p:cNvPr>
          <p:cNvSpPr txBox="1"/>
          <p:nvPr/>
        </p:nvSpPr>
        <p:spPr>
          <a:xfrm>
            <a:off x="8964242" y="4015347"/>
            <a:ext cx="109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OBH1 Trolley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2C3DE7-937B-AD41-50BB-F5CE71F129FE}"/>
              </a:ext>
            </a:extLst>
          </p:cNvPr>
          <p:cNvSpPr txBox="1"/>
          <p:nvPr/>
        </p:nvSpPr>
        <p:spPr>
          <a:xfrm>
            <a:off x="8964242" y="4780163"/>
            <a:ext cx="109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OBH2 Trolley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749545-00FE-576A-3158-5B6FAF8810CE}"/>
              </a:ext>
            </a:extLst>
          </p:cNvPr>
          <p:cNvSpPr/>
          <p:nvPr/>
        </p:nvSpPr>
        <p:spPr>
          <a:xfrm>
            <a:off x="4255832" y="2824800"/>
            <a:ext cx="914400" cy="786537"/>
          </a:xfrm>
          <a:prstGeom prst="ellipse">
            <a:avLst/>
          </a:prstGeom>
          <a:noFill/>
          <a:ln w="12700">
            <a:solidFill>
              <a:srgbClr val="1A74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D16283-2E91-D994-E69C-1D1FFF2C063E}"/>
              </a:ext>
            </a:extLst>
          </p:cNvPr>
          <p:cNvCxnSpPr>
            <a:cxnSpLocks/>
            <a:stCxn id="5" idx="2"/>
            <a:endCxn id="15" idx="6"/>
          </p:cNvCxnSpPr>
          <p:nvPr/>
        </p:nvCxnSpPr>
        <p:spPr>
          <a:xfrm flipH="1" flipV="1">
            <a:off x="5170232" y="3218069"/>
            <a:ext cx="516721" cy="146731"/>
          </a:xfrm>
          <a:prstGeom prst="line">
            <a:avLst/>
          </a:prstGeom>
          <a:ln w="12700">
            <a:solidFill>
              <a:srgbClr val="1A74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lock Arc 16">
            <a:extLst>
              <a:ext uri="{FF2B5EF4-FFF2-40B4-BE49-F238E27FC236}">
                <a16:creationId xmlns:a16="http://schemas.microsoft.com/office/drawing/2014/main" id="{AD73E7F5-2DC1-EEAA-998B-30E0F9F8CABD}"/>
              </a:ext>
            </a:extLst>
          </p:cNvPr>
          <p:cNvSpPr/>
          <p:nvPr/>
        </p:nvSpPr>
        <p:spPr>
          <a:xfrm>
            <a:off x="8576530" y="3714572"/>
            <a:ext cx="1872000" cy="1872000"/>
          </a:xfrm>
          <a:prstGeom prst="blockArc">
            <a:avLst>
              <a:gd name="adj1" fmla="val 11020877"/>
              <a:gd name="adj2" fmla="val 21416545"/>
              <a:gd name="adj3" fmla="val 9224"/>
            </a:avLst>
          </a:prstGeom>
          <a:solidFill>
            <a:srgbClr val="44FF1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18" name="Block Arc 17">
            <a:extLst>
              <a:ext uri="{FF2B5EF4-FFF2-40B4-BE49-F238E27FC236}">
                <a16:creationId xmlns:a16="http://schemas.microsoft.com/office/drawing/2014/main" id="{6A557DA6-5621-CB81-DC89-6685FDF95DEB}"/>
              </a:ext>
            </a:extLst>
          </p:cNvPr>
          <p:cNvSpPr/>
          <p:nvPr/>
        </p:nvSpPr>
        <p:spPr>
          <a:xfrm flipV="1">
            <a:off x="8567400" y="3757772"/>
            <a:ext cx="1872000" cy="1872000"/>
          </a:xfrm>
          <a:prstGeom prst="blockArc">
            <a:avLst>
              <a:gd name="adj1" fmla="val 11020877"/>
              <a:gd name="adj2" fmla="val 21416545"/>
              <a:gd name="adj3" fmla="val 9224"/>
            </a:avLst>
          </a:prstGeom>
          <a:solidFill>
            <a:srgbClr val="44FF1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13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/>
      <p:bldP spid="14" grpId="0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31227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>
                <a:latin typeface="Arial" charset="0"/>
              </a:rPr>
              <a:t>Outer Barrel </a:t>
            </a:r>
            <a:r>
              <a:rPr lang="de-CH" altLang="x-none" sz="3600" dirty="0" err="1">
                <a:latin typeface="Arial" charset="0"/>
              </a:rPr>
              <a:t>Closure</a:t>
            </a:r>
            <a:r>
              <a:rPr lang="de-CH" altLang="x-none" sz="3600" dirty="0">
                <a:latin typeface="Arial" charset="0"/>
              </a:rPr>
              <a:t> after </a:t>
            </a:r>
            <a:r>
              <a:rPr lang="de-CH" altLang="x-none" sz="3600" dirty="0" err="1">
                <a:latin typeface="Arial" charset="0"/>
              </a:rPr>
              <a:t>Endcap</a:t>
            </a:r>
            <a:r>
              <a:rPr lang="de-CH" altLang="x-none" sz="3600" dirty="0">
                <a:latin typeface="Arial" charset="0"/>
              </a:rPr>
              <a:t> Insertion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159E5919-6AD7-5562-76E2-EEAEAFF21B09}"/>
              </a:ext>
            </a:extLst>
          </p:cNvPr>
          <p:cNvSpPr txBox="1">
            <a:spLocks/>
          </p:cNvSpPr>
          <p:nvPr/>
        </p:nvSpPr>
        <p:spPr>
          <a:xfrm>
            <a:off x="0" y="609600"/>
            <a:ext cx="12192000" cy="1986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Closure of OB Service support shells and weight transfer to ECs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system with guiding slots for handling frames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support shells bolted to ECs via threaded inserts bonded to the EC shells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Closure of OB trolleys around EC trolleys and weight transfer to rails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adjustment of OB &amp; EC support points if needed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(pre-alignment &amp; load distribution)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06A95D9-AB62-0F9C-96AC-962E12ACDF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2" b="20911"/>
          <a:stretch/>
        </p:blipFill>
        <p:spPr>
          <a:xfrm>
            <a:off x="1032813" y="2712243"/>
            <a:ext cx="9272725" cy="36000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F980E75-6273-C883-3F5D-B6641CB33607}"/>
              </a:ext>
            </a:extLst>
          </p:cNvPr>
          <p:cNvCxnSpPr>
            <a:cxnSpLocks/>
          </p:cNvCxnSpPr>
          <p:nvPr/>
        </p:nvCxnSpPr>
        <p:spPr>
          <a:xfrm flipV="1">
            <a:off x="3797919" y="4347229"/>
            <a:ext cx="5280659" cy="21167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187FB75-B381-BB3D-35A7-034667B2A757}"/>
              </a:ext>
            </a:extLst>
          </p:cNvPr>
          <p:cNvSpPr txBox="1"/>
          <p:nvPr/>
        </p:nvSpPr>
        <p:spPr>
          <a:xfrm rot="20411248">
            <a:off x="6096647" y="5033513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10m</a:t>
            </a:r>
            <a:endParaRPr lang="LID4096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536B11-1743-E3C4-BCC8-83B1CA7173E5}"/>
              </a:ext>
            </a:extLst>
          </p:cNvPr>
          <p:cNvCxnSpPr>
            <a:cxnSpLocks/>
          </p:cNvCxnSpPr>
          <p:nvPr/>
        </p:nvCxnSpPr>
        <p:spPr>
          <a:xfrm>
            <a:off x="2688463" y="5732131"/>
            <a:ext cx="1087550" cy="74106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F2907AC-0D40-3F64-5416-44F79E586590}"/>
              </a:ext>
            </a:extLst>
          </p:cNvPr>
          <p:cNvCxnSpPr>
            <a:cxnSpLocks/>
          </p:cNvCxnSpPr>
          <p:nvPr/>
        </p:nvCxnSpPr>
        <p:spPr>
          <a:xfrm>
            <a:off x="8633314" y="4001050"/>
            <a:ext cx="445264" cy="34079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B47B10-4902-46E9-0BC0-10CF4747CDA5}"/>
              </a:ext>
            </a:extLst>
          </p:cNvPr>
          <p:cNvCxnSpPr>
            <a:cxnSpLocks/>
          </p:cNvCxnSpPr>
          <p:nvPr/>
        </p:nvCxnSpPr>
        <p:spPr>
          <a:xfrm flipH="1">
            <a:off x="7240447" y="2610309"/>
            <a:ext cx="1116000" cy="43328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02FA4BC-6F2C-E68A-EAE4-4492AD64F9A8}"/>
              </a:ext>
            </a:extLst>
          </p:cNvPr>
          <p:cNvCxnSpPr>
            <a:cxnSpLocks/>
          </p:cNvCxnSpPr>
          <p:nvPr/>
        </p:nvCxnSpPr>
        <p:spPr>
          <a:xfrm flipH="1">
            <a:off x="8297946" y="3224252"/>
            <a:ext cx="1116000" cy="43328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AE6907-9C97-CC0A-E88D-F73A95C0A115}"/>
              </a:ext>
            </a:extLst>
          </p:cNvPr>
          <p:cNvCxnSpPr>
            <a:cxnSpLocks/>
          </p:cNvCxnSpPr>
          <p:nvPr/>
        </p:nvCxnSpPr>
        <p:spPr>
          <a:xfrm>
            <a:off x="8278689" y="2706859"/>
            <a:ext cx="937224" cy="6189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36257AC-72AF-68FE-F845-66A7CD4660D1}"/>
              </a:ext>
            </a:extLst>
          </p:cNvPr>
          <p:cNvSpPr txBox="1"/>
          <p:nvPr/>
        </p:nvSpPr>
        <p:spPr>
          <a:xfrm rot="2019034">
            <a:off x="8524393" y="2689909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2.2m</a:t>
            </a:r>
            <a:endParaRPr lang="LID4096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5422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31227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 err="1">
                <a:latin typeface="Arial" charset="0"/>
              </a:rPr>
              <a:t>Testing</a:t>
            </a:r>
            <a:r>
              <a:rPr lang="de-CH" altLang="x-none" sz="3600" dirty="0">
                <a:latin typeface="Arial" charset="0"/>
              </a:rPr>
              <a:t> </a:t>
            </a:r>
            <a:r>
              <a:rPr lang="de-CH" altLang="x-none" sz="3600" dirty="0" err="1">
                <a:latin typeface="Arial" charset="0"/>
              </a:rPr>
              <a:t>of</a:t>
            </a:r>
            <a:r>
              <a:rPr lang="de-CH" altLang="x-none" sz="3600" dirty="0">
                <a:latin typeface="Arial" charset="0"/>
              </a:rPr>
              <a:t> Outer System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159E5919-6AD7-5562-76E2-EEAEAFF21B09}"/>
              </a:ext>
            </a:extLst>
          </p:cNvPr>
          <p:cNvSpPr txBox="1">
            <a:spLocks/>
          </p:cNvSpPr>
          <p:nvPr/>
        </p:nvSpPr>
        <p:spPr>
          <a:xfrm>
            <a:off x="234422" y="680308"/>
            <a:ext cx="12192000" cy="1986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Envelope check to verify that the 5 wagons are within R343.7mm for PST insertion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tests to verify </a:t>
            </a:r>
            <a:r>
              <a:rPr lang="en-GB" sz="240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installation of EC and OB in OS didn't degrade the units</a:t>
            </a:r>
            <a:endParaRPr lang="en-GB" sz="2400" b="0" i="0" u="none" strike="noStrike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inside of temporary environmental enclosure for the electrical tests of the OB/EC/OS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Removable panels for the integration/work on the detector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Light, modular structure with seals for light and gas-tightness (Very large dry volume, ~20-30m</a:t>
            </a:r>
            <a:r>
              <a:rPr lang="en-GB" sz="20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endParaRPr lang="en-GB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3D103-74AB-7F5E-7A6E-D10636770B3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29400" y="3204291"/>
            <a:ext cx="5334000" cy="33239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468EB8-CA21-CE1C-CE28-A4640DDCB6B9}"/>
              </a:ext>
            </a:extLst>
          </p:cNvPr>
          <p:cNvSpPr txBox="1"/>
          <p:nvPr/>
        </p:nvSpPr>
        <p:spPr>
          <a:xfrm>
            <a:off x="642937" y="2865594"/>
            <a:ext cx="548640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300"/>
              </a:spcBef>
            </a:pPr>
            <a:endParaRPr lang="en-GB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Patch panels at the extremities for temporary cooling and electrical connections 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 from the temporary services (e.g. length of data extensions)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 in the position of the opto-panels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effort needed</a:t>
            </a:r>
          </a:p>
        </p:txBody>
      </p:sp>
    </p:spTree>
    <p:extLst>
      <p:ext uri="{BB962C8B-B14F-4D97-AF65-F5344CB8AC3E}">
        <p14:creationId xmlns:p14="http://schemas.microsoft.com/office/powerpoint/2010/main" val="325597979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31227"/>
            <a:ext cx="121920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de-CH" altLang="x-none" sz="3600" dirty="0" err="1">
                <a:latin typeface="Arial" charset="0"/>
              </a:rPr>
              <a:t>Electrical</a:t>
            </a:r>
            <a:r>
              <a:rPr lang="de-CH" altLang="x-none" sz="3600" dirty="0">
                <a:latin typeface="Arial" charset="0"/>
              </a:rPr>
              <a:t> Test </a:t>
            </a:r>
            <a:r>
              <a:rPr lang="de-CH" altLang="x-none" sz="3600" dirty="0" err="1">
                <a:latin typeface="Arial" charset="0"/>
              </a:rPr>
              <a:t>of</a:t>
            </a:r>
            <a:r>
              <a:rPr lang="de-CH" altLang="x-none" sz="3600" dirty="0">
                <a:latin typeface="Arial" charset="0"/>
              </a:rPr>
              <a:t> Outer System</a:t>
            </a:r>
            <a:endParaRPr lang="en-GB" altLang="x-none" sz="36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1524000" y="6629475"/>
            <a:ext cx="9144000" cy="471488"/>
          </a:xfrm>
        </p:spPr>
        <p:txBody>
          <a:bodyPr/>
          <a:lstStyle/>
          <a:p>
            <a:r>
              <a:rPr lang="en-US" altLang="x-none"/>
              <a:t>Outer System Integration and Electrical Testing </a:t>
            </a:r>
            <a:endParaRPr lang="x-none" altLang="x-none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 altLang="x-none"/>
              <a:t>1.2.24</a:t>
            </a:r>
            <a:endParaRPr lang="en-GB" altLang="x-non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8C1DF7-4406-7240-8F74-7AB473EC3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6848" y="0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159E5919-6AD7-5562-76E2-EEAEAFF21B09}"/>
              </a:ext>
            </a:extLst>
          </p:cNvPr>
          <p:cNvSpPr txBox="1">
            <a:spLocks/>
          </p:cNvSpPr>
          <p:nvPr/>
        </p:nvSpPr>
        <p:spPr>
          <a:xfrm>
            <a:off x="239185" y="534592"/>
            <a:ext cx="12192000" cy="1986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tests to verify connectivity inside of environmental enclosure </a:t>
            </a:r>
          </a:p>
          <a:p>
            <a:pPr lvl="1">
              <a:spcBef>
                <a:spcPts val="600"/>
              </a:spcBef>
            </a:pP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testing steps as before during integration, re-use of connectivity files</a:t>
            </a:r>
          </a:p>
          <a:p>
            <a:pPr lvl="1">
              <a:spcBef>
                <a:spcPts val="600"/>
              </a:spcBef>
            </a:pPr>
            <a:r>
              <a:rPr lang="en-GB" sz="200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Connectivity test: min health test, IV</a:t>
            </a:r>
            <a:r>
              <a:rPr lang="en-GB" sz="2000" u="none" strike="noStrike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SP-LV</a:t>
            </a:r>
            <a:endParaRPr lang="en-GB" sz="2000" u="none" strike="noStrike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GB" sz="200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OB: 504 LINKS, 56 SP-chains, EC: 528 LINKS, 16 SP-chains</a:t>
            </a:r>
          </a:p>
          <a:p>
            <a:pPr lvl="1">
              <a:spcBef>
                <a:spcPts val="600"/>
              </a:spcBef>
            </a:pPr>
            <a:r>
              <a:rPr lang="en-GB" sz="2000" b="0" i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Warm </a:t>
            </a:r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of modules (around 20°C)</a:t>
            </a:r>
            <a:endParaRPr lang="en-GB" sz="2000" b="0" i="0" u="none" strike="noStrike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</a:pPr>
            <a:endParaRPr lang="en-GB" sz="2000" b="0" i="0" u="none" strike="noStrike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lvl="1">
              <a:spcBef>
                <a:spcPts val="600"/>
              </a:spcBef>
            </a:pPr>
            <a:endParaRPr lang="en-GB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diagram of a stage&#10;&#10;Description automatically generated">
            <a:extLst>
              <a:ext uri="{FF2B5EF4-FFF2-40B4-BE49-F238E27FC236}">
                <a16:creationId xmlns:a16="http://schemas.microsoft.com/office/drawing/2014/main" id="{4DB5B9C5-61D4-972A-C25E-6E8BDA69F5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79350"/>
            <a:ext cx="7385395" cy="223376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DEDB948-2ABE-F9A5-FA9F-232AF8970B3A}"/>
              </a:ext>
            </a:extLst>
          </p:cNvPr>
          <p:cNvCxnSpPr>
            <a:cxnSpLocks/>
          </p:cNvCxnSpPr>
          <p:nvPr/>
        </p:nvCxnSpPr>
        <p:spPr>
          <a:xfrm flipH="1">
            <a:off x="7979738" y="3102745"/>
            <a:ext cx="132558" cy="824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8330EFF-06E5-9C2D-B15D-3D43BD093420}"/>
              </a:ext>
            </a:extLst>
          </p:cNvPr>
          <p:cNvSpPr txBox="1"/>
          <p:nvPr/>
        </p:nvSpPr>
        <p:spPr>
          <a:xfrm>
            <a:off x="8874209" y="2254646"/>
            <a:ext cx="25978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x-none" sz="1800" dirty="0">
                <a:latin typeface="Calibri" panose="020F0502020204030204" pitchFamily="34" charset="0"/>
                <a:cs typeface="Calibri" panose="020F0502020204030204" pitchFamily="34" charset="0"/>
              </a:rPr>
              <a:t>Cooling racks for OS: piping for EC outlet to setup to be provided by EC team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7EBC904-D5E9-E9AB-EAE1-96C70741223E}"/>
              </a:ext>
            </a:extLst>
          </p:cNvPr>
          <p:cNvCxnSpPr>
            <a:cxnSpLocks/>
          </p:cNvCxnSpPr>
          <p:nvPr/>
        </p:nvCxnSpPr>
        <p:spPr>
          <a:xfrm flipH="1">
            <a:off x="9523407" y="3185924"/>
            <a:ext cx="417689" cy="7902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78FF2F1-C4BF-C0DE-7FC5-0FC7F18D18A9}"/>
              </a:ext>
            </a:extLst>
          </p:cNvPr>
          <p:cNvSpPr txBox="1"/>
          <p:nvPr/>
        </p:nvSpPr>
        <p:spPr>
          <a:xfrm>
            <a:off x="5449722" y="2443848"/>
            <a:ext cx="29668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x-none" sz="1800" dirty="0">
                <a:latin typeface="Calibri" panose="020F0502020204030204" pitchFamily="34" charset="0"/>
                <a:cs typeface="Calibri" panose="020F0502020204030204" pitchFamily="34" charset="0"/>
              </a:rPr>
              <a:t>Same 2 blue racks and piping, cables now to route to OS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52895F-6039-2391-DED1-ACE6B42E973E}"/>
              </a:ext>
            </a:extLst>
          </p:cNvPr>
          <p:cNvCxnSpPr>
            <a:cxnSpLocks/>
          </p:cNvCxnSpPr>
          <p:nvPr/>
        </p:nvCxnSpPr>
        <p:spPr>
          <a:xfrm>
            <a:off x="8112296" y="3047840"/>
            <a:ext cx="266700" cy="7872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2B75985-1BF9-4994-9790-60B84F5D682F}"/>
              </a:ext>
            </a:extLst>
          </p:cNvPr>
          <p:cNvSpPr/>
          <p:nvPr/>
        </p:nvSpPr>
        <p:spPr>
          <a:xfrm>
            <a:off x="5724652" y="5580884"/>
            <a:ext cx="812887" cy="272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staging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1ABF94-8F7D-907C-4D02-571CC095F3FF}"/>
              </a:ext>
            </a:extLst>
          </p:cNvPr>
          <p:cNvCxnSpPr>
            <a:cxnSpLocks/>
          </p:cNvCxnSpPr>
          <p:nvPr/>
        </p:nvCxnSpPr>
        <p:spPr>
          <a:xfrm>
            <a:off x="10322096" y="3196702"/>
            <a:ext cx="456405" cy="7308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8D822AA-0F96-4C5F-1D94-06D28E7FCC0C}"/>
              </a:ext>
            </a:extLst>
          </p:cNvPr>
          <p:cNvSpPr txBox="1"/>
          <p:nvPr/>
        </p:nvSpPr>
        <p:spPr>
          <a:xfrm>
            <a:off x="540095" y="3634716"/>
            <a:ext cx="380507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x-none" sz="1800" dirty="0">
                <a:latin typeface="+mj-lt"/>
                <a:cs typeface="Calibri" panose="020F0502020204030204" pitchFamily="34" charset="0"/>
              </a:rPr>
              <a:t>2 Cooling FT on A- and 2 FT on C-side with power and flow equivalent to 1 PP1 CFT  (1 loop for OB and 1 for EC (in OS))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>
              <a:latin typeface="+mj-lt"/>
              <a:ea typeface="Arial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>
                <a:latin typeface="+mj-lt"/>
                <a:ea typeface="Arial" charset="0"/>
                <a:cs typeface="Arial" panose="020B0604020202020204" pitchFamily="34" charset="0"/>
              </a:rPr>
              <a:t>In </a:t>
            </a:r>
            <a:r>
              <a:rPr lang="de-CH" sz="1800" dirty="0" err="1">
                <a:latin typeface="+mj-lt"/>
                <a:ea typeface="Arial" charset="0"/>
                <a:cs typeface="Arial" panose="020B0604020202020204" pitchFamily="34" charset="0"/>
              </a:rPr>
              <a:t>rack</a:t>
            </a:r>
            <a:r>
              <a:rPr lang="de-CH" sz="1800" dirty="0">
                <a:latin typeface="+mj-lt"/>
                <a:ea typeface="Arial" charset="0"/>
                <a:cs typeface="Arial" panose="020B0604020202020204" pitchFamily="34" charset="0"/>
              </a:rPr>
              <a:t> </a:t>
            </a:r>
            <a:r>
              <a:rPr lang="de-CH" sz="1800" dirty="0" err="1">
                <a:latin typeface="+mj-lt"/>
                <a:ea typeface="Arial" charset="0"/>
                <a:cs typeface="Arial" panose="020B0604020202020204" pitchFamily="34" charset="0"/>
              </a:rPr>
              <a:t>room</a:t>
            </a:r>
            <a:r>
              <a:rPr lang="de-CH" sz="1800" dirty="0">
                <a:latin typeface="+mj-lt"/>
                <a:ea typeface="Arial" charset="0"/>
                <a:cs typeface="Arial" panose="020B0604020202020204" pitchFamily="34" charset="0"/>
              </a:rPr>
              <a:t>: </a:t>
            </a:r>
            <a:r>
              <a:rPr lang="de-CH" sz="1800" dirty="0" err="1">
                <a:latin typeface="+mj-lt"/>
                <a:ea typeface="Arial" charset="0"/>
                <a:cs typeface="Arial" panose="020B0604020202020204" pitchFamily="34" charset="0"/>
              </a:rPr>
              <a:t>using</a:t>
            </a:r>
            <a:r>
              <a:rPr lang="de-CH" sz="1800" dirty="0">
                <a:latin typeface="+mj-lt"/>
                <a:ea typeface="Arial" charset="0"/>
                <a:cs typeface="Arial" panose="020B0604020202020204" pitchFamily="34" charset="0"/>
              </a:rPr>
              <a:t> same </a:t>
            </a:r>
            <a:r>
              <a:rPr lang="de-CH" sz="1800" dirty="0" err="1">
                <a:latin typeface="+mj-lt"/>
                <a:ea typeface="Arial" charset="0"/>
                <a:cs typeface="Arial" panose="020B0604020202020204" pitchFamily="34" charset="0"/>
              </a:rPr>
              <a:t>racks</a:t>
            </a:r>
            <a:r>
              <a:rPr lang="de-CH" sz="1800" dirty="0">
                <a:latin typeface="+mj-lt"/>
                <a:ea typeface="Arial" charset="0"/>
                <a:cs typeface="Arial" panose="020B0604020202020204" pitchFamily="34" charset="0"/>
              </a:rPr>
              <a:t> </a:t>
            </a:r>
            <a:r>
              <a:rPr lang="de-CH" sz="1800" dirty="0" err="1">
                <a:latin typeface="+mj-lt"/>
                <a:ea typeface="Arial" charset="0"/>
                <a:cs typeface="Arial" panose="020B0604020202020204" pitchFamily="34" charset="0"/>
              </a:rPr>
              <a:t>as</a:t>
            </a:r>
            <a:r>
              <a:rPr lang="de-CH" sz="1800" dirty="0">
                <a:latin typeface="+mj-lt"/>
                <a:ea typeface="Arial" charset="0"/>
                <a:cs typeface="Arial" panose="020B0604020202020204" pitchFamily="34" charset="0"/>
              </a:rPr>
              <a:t> </a:t>
            </a:r>
            <a:r>
              <a:rPr lang="de-CH" sz="1800" dirty="0" err="1">
                <a:latin typeface="+mj-lt"/>
                <a:ea typeface="Arial" charset="0"/>
                <a:cs typeface="Arial" panose="020B0604020202020204" pitchFamily="34" charset="0"/>
              </a:rPr>
              <a:t>before</a:t>
            </a:r>
            <a:endParaRPr lang="de-CH" sz="1800" dirty="0">
              <a:latin typeface="+mj-lt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841DA4-CECE-6081-C8FA-A32A08262D11}"/>
              </a:ext>
            </a:extLst>
          </p:cNvPr>
          <p:cNvSpPr txBox="1"/>
          <p:nvPr/>
        </p:nvSpPr>
        <p:spPr>
          <a:xfrm>
            <a:off x="102779" y="6024379"/>
            <a:ext cx="9838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Hand-over to ITk Common Mechanics for insertion into ITk </a:t>
            </a:r>
          </a:p>
        </p:txBody>
      </p:sp>
    </p:spTree>
    <p:extLst>
      <p:ext uri="{BB962C8B-B14F-4D97-AF65-F5344CB8AC3E}">
        <p14:creationId xmlns:p14="http://schemas.microsoft.com/office/powerpoint/2010/main" val="358947076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33457</TotalTime>
  <Words>1042</Words>
  <Application>Microsoft Macintosh PowerPoint</Application>
  <PresentationFormat>Widescreen</PresentationFormat>
  <Paragraphs>219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Outer System Integration and Testing   Endcap Integration workshop 1.2.2023  Diego Alvarez Feito CERN, Susanne Kuehn CERN, Sebastien Michal Uni Geneva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Susanne Kuehn</cp:lastModifiedBy>
  <cp:revision>2728</cp:revision>
  <cp:lastPrinted>2014-04-23T12:08:29Z</cp:lastPrinted>
  <dcterms:created xsi:type="dcterms:W3CDTF">2006-08-16T00:00:00Z</dcterms:created>
  <dcterms:modified xsi:type="dcterms:W3CDTF">2024-02-01T06:10:35Z</dcterms:modified>
</cp:coreProperties>
</file>