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13"/>
  </p:notesMasterIdLst>
  <p:sldIdLst>
    <p:sldId id="343" r:id="rId2"/>
    <p:sldId id="774" r:id="rId3"/>
    <p:sldId id="778" r:id="rId4"/>
    <p:sldId id="777" r:id="rId5"/>
    <p:sldId id="779" r:id="rId6"/>
    <p:sldId id="786" r:id="rId7"/>
    <p:sldId id="785" r:id="rId8"/>
    <p:sldId id="781" r:id="rId9"/>
    <p:sldId id="766" r:id="rId10"/>
    <p:sldId id="772" r:id="rId11"/>
    <p:sldId id="784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000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7143CC1-44DE-4E20-92C3-443120CA3C98}">
  <a:tblStyle styleId="{E7143CC1-44DE-4E20-92C3-443120CA3C98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6" autoAdjust="0"/>
    <p:restoredTop sz="9464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499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499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499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499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499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49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49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49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49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Z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306176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>
          <a:extLst>
            <a:ext uri="{FF2B5EF4-FFF2-40B4-BE49-F238E27FC236}">
              <a16:creationId xmlns:a16="http://schemas.microsoft.com/office/drawing/2014/main" id="{FFC8B31C-7538-E4D2-7E61-707F66DD2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:notes">
            <a:extLst>
              <a:ext uri="{FF2B5EF4-FFF2-40B4-BE49-F238E27FC236}">
                <a16:creationId xmlns:a16="http://schemas.microsoft.com/office/drawing/2014/main" id="{86DAB164-F198-6C48-0604-FCEFF1A220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9" name="Google Shape;49;p2:notes">
            <a:extLst>
              <a:ext uri="{FF2B5EF4-FFF2-40B4-BE49-F238E27FC236}">
                <a16:creationId xmlns:a16="http://schemas.microsoft.com/office/drawing/2014/main" id="{DE798704-6C53-1A43-72D1-4A4157F80E4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7314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>
          <a:extLst>
            <a:ext uri="{FF2B5EF4-FFF2-40B4-BE49-F238E27FC236}">
              <a16:creationId xmlns:a16="http://schemas.microsoft.com/office/drawing/2014/main" id="{240ACF53-466D-2177-03F7-F68B26972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:notes">
            <a:extLst>
              <a:ext uri="{FF2B5EF4-FFF2-40B4-BE49-F238E27FC236}">
                <a16:creationId xmlns:a16="http://schemas.microsoft.com/office/drawing/2014/main" id="{1A3DF5F7-2E6F-0BC2-5400-5CB3D6D75A2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9" name="Google Shape;49;p2:notes">
            <a:extLst>
              <a:ext uri="{FF2B5EF4-FFF2-40B4-BE49-F238E27FC236}">
                <a16:creationId xmlns:a16="http://schemas.microsoft.com/office/drawing/2014/main" id="{462D0C33-CADB-1E82-34EA-9DD85FBC7DF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18905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>
          <a:extLst>
            <a:ext uri="{FF2B5EF4-FFF2-40B4-BE49-F238E27FC236}">
              <a16:creationId xmlns:a16="http://schemas.microsoft.com/office/drawing/2014/main" id="{620F0D1D-FF9A-ECEA-8BE4-599439430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:notes">
            <a:extLst>
              <a:ext uri="{FF2B5EF4-FFF2-40B4-BE49-F238E27FC236}">
                <a16:creationId xmlns:a16="http://schemas.microsoft.com/office/drawing/2014/main" id="{0E9FFFCE-EB30-E962-61EE-3CD99353493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2:notes">
            <a:extLst>
              <a:ext uri="{FF2B5EF4-FFF2-40B4-BE49-F238E27FC236}">
                <a16:creationId xmlns:a16="http://schemas.microsoft.com/office/drawing/2014/main" id="{8C24AFB0-92A8-EF38-8A79-26F63A561B8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280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>
          <a:extLst>
            <a:ext uri="{FF2B5EF4-FFF2-40B4-BE49-F238E27FC236}">
              <a16:creationId xmlns:a16="http://schemas.microsoft.com/office/drawing/2014/main" id="{D0C54943-9648-5568-39E3-45EACABA7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:notes">
            <a:extLst>
              <a:ext uri="{FF2B5EF4-FFF2-40B4-BE49-F238E27FC236}">
                <a16:creationId xmlns:a16="http://schemas.microsoft.com/office/drawing/2014/main" id="{397B4C70-3A5B-62E9-12F6-1ACCA3003ED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2:notes">
            <a:extLst>
              <a:ext uri="{FF2B5EF4-FFF2-40B4-BE49-F238E27FC236}">
                <a16:creationId xmlns:a16="http://schemas.microsoft.com/office/drawing/2014/main" id="{964EBA7C-EC4E-06DD-69D6-B378320F99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97111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>
          <a:extLst>
            <a:ext uri="{FF2B5EF4-FFF2-40B4-BE49-F238E27FC236}">
              <a16:creationId xmlns:a16="http://schemas.microsoft.com/office/drawing/2014/main" id="{0123615A-628C-9643-9059-F88E5724C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:notes">
            <a:extLst>
              <a:ext uri="{FF2B5EF4-FFF2-40B4-BE49-F238E27FC236}">
                <a16:creationId xmlns:a16="http://schemas.microsoft.com/office/drawing/2014/main" id="{A109D680-7823-9E12-42B4-5AECB68797A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2:notes">
            <a:extLst>
              <a:ext uri="{FF2B5EF4-FFF2-40B4-BE49-F238E27FC236}">
                <a16:creationId xmlns:a16="http://schemas.microsoft.com/office/drawing/2014/main" id="{24F84C0C-A34B-E146-CBCC-727A306C45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8942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 userDrawn="1">
  <p:cSld name="2_Blank"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ZA"/>
              <a:t>UJ Group :  16 July 2021</a:t>
            </a:r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ZA"/>
              <a:t>CFD modelling for the ITk</a:t>
            </a:r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8686800" y="648811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75FB2F-DDBD-5C41-8E12-1C47E866F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901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ct val="38888"/>
              <a:buNone/>
              <a:defRPr sz="3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SzPct val="100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SzPct val="100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SzPct val="100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SzPct val="100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fr-FR"/>
              <a:t>Matt Connell : 07 March 2023</a:t>
            </a:r>
            <a:endParaRPr lang="en-ZA" dirty="0"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2268538" y="6492875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Humidity Sensors – Preparation Integration Schedule</a:t>
            </a:r>
            <a:endParaRPr lang="en-US" dirty="0"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3874406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8099" y="90500"/>
            <a:ext cx="7998996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509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ZA"/>
              <a:t>UJ Group :  16 July 2021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ZA"/>
              <a:t>CFD modelling for the ITk</a:t>
            </a:r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86800" y="648811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/>
          </a:p>
        </p:txBody>
      </p:sp>
      <p:cxnSp>
        <p:nvCxnSpPr>
          <p:cNvPr id="15" name="Google Shape;15;p1"/>
          <p:cNvCxnSpPr/>
          <p:nvPr/>
        </p:nvCxnSpPr>
        <p:spPr>
          <a:xfrm>
            <a:off x="0" y="6453188"/>
            <a:ext cx="9144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" name="Google Shape;16;p1" descr="UJ logo.gi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1176" y="90502"/>
            <a:ext cx="811249" cy="68055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</p:sldLayoutIdLst>
  <p:transition>
    <p:fade thruBlk="1"/>
  </p:transition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1079500" y="1718567"/>
            <a:ext cx="6764726" cy="2132519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901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sz="4400" b="1" dirty="0" err="1"/>
              <a:t>Fibre</a:t>
            </a:r>
            <a:r>
              <a:rPr lang="en-US" sz="4400" b="1" dirty="0"/>
              <a:t> Optic Sensors (FOS) for ITk humidity monitoring – Update</a:t>
            </a:r>
            <a:endParaRPr lang="en-US" sz="4400" b="1" i="1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 lang="en-US"/>
          </a:p>
        </p:txBody>
      </p:sp>
      <p:sp>
        <p:nvSpPr>
          <p:cNvPr id="2" name="Google Shape;55;p6">
            <a:extLst>
              <a:ext uri="{FF2B5EF4-FFF2-40B4-BE49-F238E27FC236}">
                <a16:creationId xmlns:a16="http://schemas.microsoft.com/office/drawing/2014/main" id="{842FBA63-8490-6D24-FEDA-37AFFCE599DA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31 January 2023</a:t>
            </a:r>
            <a:endParaRPr dirty="0"/>
          </a:p>
        </p:txBody>
      </p:sp>
      <p:sp>
        <p:nvSpPr>
          <p:cNvPr id="3" name="Google Shape;56;p6">
            <a:extLst>
              <a:ext uri="{FF2B5EF4-FFF2-40B4-BE49-F238E27FC236}">
                <a16:creationId xmlns:a16="http://schemas.microsoft.com/office/drawing/2014/main" id="{329B6773-6654-19C7-B237-AEC375F51C7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FOS for the ITk – UJ + UWC group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9B50E8-BBB5-C977-8841-874D60D5C862}"/>
              </a:ext>
            </a:extLst>
          </p:cNvPr>
          <p:cNvSpPr txBox="1"/>
          <p:nvPr/>
        </p:nvSpPr>
        <p:spPr>
          <a:xfrm>
            <a:off x="283029" y="4731683"/>
            <a:ext cx="86323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dk1"/>
              </a:buClr>
              <a:buSzPts val="450"/>
            </a:pPr>
            <a:r>
              <a:rPr lang="en-ZA" sz="24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Simon Connell</a:t>
            </a:r>
            <a:r>
              <a:rPr lang="en-ZA" sz="2400" b="0" i="0" u="none" strike="noStrike" cap="none" baseline="30000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ZA" sz="24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L Truong</a:t>
            </a:r>
            <a:r>
              <a:rPr lang="en-ZA" sz="2400" b="0" i="0" u="none" strike="noStrike" cap="none" baseline="30000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ZA" sz="24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ZA" sz="2400" b="0" i="0" u="none" strike="noStrike" cap="none" dirty="0" err="1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Lerothodi</a:t>
            </a:r>
            <a:r>
              <a:rPr lang="en-ZA" sz="24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Leeuw</a:t>
            </a:r>
            <a:r>
              <a:rPr lang="en-ZA" sz="2400" baseline="30000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ZA" sz="24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ZA" sz="2400" b="0" i="0" u="none" strike="noStrike" cap="none" dirty="0" err="1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Doomnull</a:t>
            </a:r>
            <a:r>
              <a:rPr lang="en-ZA" sz="24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Unwuchola</a:t>
            </a:r>
            <a:r>
              <a:rPr lang="en-ZA" sz="2400" baseline="30000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ZA" sz="24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ZA" sz="2400" b="0" i="0" u="none" strike="noStrike" cap="none" dirty="0" err="1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Xola</a:t>
            </a:r>
            <a:r>
              <a:rPr lang="en-ZA" sz="2400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ZA" sz="24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Mapekula</a:t>
            </a:r>
            <a:r>
              <a:rPr lang="en-ZA" sz="2400" b="0" i="0" u="none" strike="noStrike" cap="none" baseline="30000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ZA" sz="24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Matt Connell</a:t>
            </a:r>
            <a:r>
              <a:rPr lang="en-ZA" sz="2400" b="0" i="0" u="none" strike="noStrike" cap="none" baseline="30000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ZA" sz="24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</a:p>
          <a:p>
            <a:pPr algn="ctr">
              <a:buClr>
                <a:schemeClr val="dk1"/>
              </a:buClr>
              <a:buSzPts val="450"/>
            </a:pPr>
            <a:r>
              <a:rPr lang="en-ZA" sz="2400" b="0" i="1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1. University of Johannesburg (UJ),</a:t>
            </a:r>
          </a:p>
          <a:p>
            <a:pPr algn="ctr">
              <a:buClr>
                <a:schemeClr val="dk1"/>
              </a:buClr>
              <a:buSzPts val="450"/>
            </a:pPr>
            <a:r>
              <a:rPr lang="en-ZA" sz="2400" i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ZA" sz="2400" b="0" i="1" u="none" strike="noStrike" cap="none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. University of the Western Cape (UWC),</a:t>
            </a:r>
          </a:p>
          <a:p>
            <a:pPr algn="ctr">
              <a:buClr>
                <a:schemeClr val="dk1"/>
              </a:buClr>
              <a:buSzPts val="450"/>
            </a:pP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34CA2-F52C-7B39-3684-3E7886DB7C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 smtClean="0"/>
              <a:t>10</a:t>
            </a:fld>
            <a:endParaRPr lang="en-ZA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09053FE-3D81-1AAD-B163-A4A025131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/>
              <a:t>Thank you!</a:t>
            </a:r>
          </a:p>
        </p:txBody>
      </p:sp>
      <p:sp>
        <p:nvSpPr>
          <p:cNvPr id="8" name="Google Shape;55;p6">
            <a:extLst>
              <a:ext uri="{FF2B5EF4-FFF2-40B4-BE49-F238E27FC236}">
                <a16:creationId xmlns:a16="http://schemas.microsoft.com/office/drawing/2014/main" id="{99D9259A-E3F2-1C7B-B53E-B0A407E77CFC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31 January 2024</a:t>
            </a:r>
          </a:p>
        </p:txBody>
      </p:sp>
      <p:pic>
        <p:nvPicPr>
          <p:cNvPr id="3" name="Picture 2" descr="A person standing in a room&#10;&#10;Description automatically generated with low confidence">
            <a:extLst>
              <a:ext uri="{FF2B5EF4-FFF2-40B4-BE49-F238E27FC236}">
                <a16:creationId xmlns:a16="http://schemas.microsoft.com/office/drawing/2014/main" id="{A79EB274-326B-2E6E-A344-7207AEE6B8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971" r="10138"/>
          <a:stretch/>
        </p:blipFill>
        <p:spPr>
          <a:xfrm>
            <a:off x="6102189" y="1840744"/>
            <a:ext cx="2945219" cy="3715720"/>
          </a:xfrm>
          <a:prstGeom prst="rect">
            <a:avLst/>
          </a:prstGeom>
        </p:spPr>
      </p:pic>
      <p:pic>
        <p:nvPicPr>
          <p:cNvPr id="6" name="Picture 5" descr="A person talking to another person&#10;&#10;Description automatically generated">
            <a:extLst>
              <a:ext uri="{FF2B5EF4-FFF2-40B4-BE49-F238E27FC236}">
                <a16:creationId xmlns:a16="http://schemas.microsoft.com/office/drawing/2014/main" id="{FABAB79F-8F98-47E1-BA62-A9C4059CC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3698604"/>
            <a:ext cx="3183824" cy="2387869"/>
          </a:xfrm>
          <a:prstGeom prst="rect">
            <a:avLst/>
          </a:prstGeom>
        </p:spPr>
      </p:pic>
      <p:pic>
        <p:nvPicPr>
          <p:cNvPr id="10" name="Picture 9" descr="A couple of men standing in a room&#10;&#10;Description automatically generated">
            <a:extLst>
              <a:ext uri="{FF2B5EF4-FFF2-40B4-BE49-F238E27FC236}">
                <a16:creationId xmlns:a16="http://schemas.microsoft.com/office/drawing/2014/main" id="{FD7F4B31-F702-11C1-6250-B68D55D3FA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784" t="7477" r="11540" b="6247"/>
          <a:stretch/>
        </p:blipFill>
        <p:spPr>
          <a:xfrm>
            <a:off x="325686" y="725837"/>
            <a:ext cx="3034101" cy="2777801"/>
          </a:xfrm>
          <a:prstGeom prst="rect">
            <a:avLst/>
          </a:prstGeom>
        </p:spPr>
      </p:pic>
      <p:sp>
        <p:nvSpPr>
          <p:cNvPr id="11" name="Google Shape;56;p6">
            <a:extLst>
              <a:ext uri="{FF2B5EF4-FFF2-40B4-BE49-F238E27FC236}">
                <a16:creationId xmlns:a16="http://schemas.microsoft.com/office/drawing/2014/main" id="{DB578C7D-23BD-A709-994C-0AD4A0B5E4A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FOS for the ITk – UJ + UWC group</a:t>
            </a:r>
          </a:p>
        </p:txBody>
      </p:sp>
      <p:pic>
        <p:nvPicPr>
          <p:cNvPr id="7" name="Picture 6" descr="A person holding a wire&#10;&#10;Description automatically generated">
            <a:extLst>
              <a:ext uri="{FF2B5EF4-FFF2-40B4-BE49-F238E27FC236}">
                <a16:creationId xmlns:a16="http://schemas.microsoft.com/office/drawing/2014/main" id="{9BDCFAEE-1B08-FFB8-6FD1-CF29ADFC8A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263945" y="2338949"/>
            <a:ext cx="3105839" cy="232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195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636B20-45D2-8E1F-DAA6-793C538DC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6417C4-2CB8-C29C-B351-86523D8494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 smtClean="0"/>
              <a:t>11</a:t>
            </a:fld>
            <a:endParaRPr lang="en-ZA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246F618-D007-500D-46C8-5E0E3B339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/>
              <a:t>Code Status</a:t>
            </a:r>
          </a:p>
        </p:txBody>
      </p:sp>
      <p:sp>
        <p:nvSpPr>
          <p:cNvPr id="8" name="Google Shape;55;p6">
            <a:extLst>
              <a:ext uri="{FF2B5EF4-FFF2-40B4-BE49-F238E27FC236}">
                <a16:creationId xmlns:a16="http://schemas.microsoft.com/office/drawing/2014/main" id="{D986CBE5-512A-7A71-3517-DCEFDF2C8D8C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31 January 2024</a:t>
            </a:r>
          </a:p>
        </p:txBody>
      </p:sp>
      <p:sp>
        <p:nvSpPr>
          <p:cNvPr id="11" name="Google Shape;56;p6">
            <a:extLst>
              <a:ext uri="{FF2B5EF4-FFF2-40B4-BE49-F238E27FC236}">
                <a16:creationId xmlns:a16="http://schemas.microsoft.com/office/drawing/2014/main" id="{3663F212-F543-87BD-5E82-4F612AD5A18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FOS for the ITk – UJ + UWC group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229CC1-E132-B180-C470-60835E163DC2}"/>
              </a:ext>
            </a:extLst>
          </p:cNvPr>
          <p:cNvSpPr txBox="1"/>
          <p:nvPr/>
        </p:nvSpPr>
        <p:spPr>
          <a:xfrm>
            <a:off x="1079500" y="1653006"/>
            <a:ext cx="4452257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="1" dirty="0">
                <a:solidFill>
                  <a:schemeClr val="tx1"/>
                </a:solidFill>
              </a:rPr>
              <a:t>Code package</a:t>
            </a:r>
          </a:p>
          <a:p>
            <a:pPr marL="342900" indent="-342900">
              <a:buFont typeface="+mj-lt"/>
              <a:buAutoNum type="arabicPeriod"/>
            </a:pPr>
            <a:r>
              <a:rPr lang="en-ZA" sz="1800" dirty="0">
                <a:solidFill>
                  <a:schemeClr val="tx1"/>
                </a:solidFill>
              </a:rPr>
              <a:t>Takes in raw spectra (LabVIEW, </a:t>
            </a:r>
            <a:r>
              <a:rPr lang="en-ZA" sz="1800" dirty="0" err="1">
                <a:solidFill>
                  <a:schemeClr val="tx1"/>
                </a:solidFill>
              </a:rPr>
              <a:t>enLIGHT</a:t>
            </a:r>
            <a:r>
              <a:rPr lang="en-ZA" sz="1800" dirty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ZA" sz="1800" dirty="0">
                <a:solidFill>
                  <a:schemeClr val="tx1"/>
                </a:solidFill>
              </a:rPr>
              <a:t>Develops calibration plots</a:t>
            </a:r>
          </a:p>
          <a:p>
            <a:pPr marL="342900" indent="-342900">
              <a:buFont typeface="+mj-lt"/>
              <a:buAutoNum type="arabicPeriod"/>
            </a:pPr>
            <a:r>
              <a:rPr lang="en-ZA" sz="1800" dirty="0">
                <a:solidFill>
                  <a:schemeClr val="tx1"/>
                </a:solidFill>
              </a:rPr>
              <a:t>Extracts Relative Humidity, Temperature and Dose from FOS</a:t>
            </a:r>
          </a:p>
          <a:p>
            <a:pPr marL="342900" indent="-342900">
              <a:buFont typeface="+mj-lt"/>
              <a:buAutoNum type="arabicPeriod"/>
            </a:pPr>
            <a:r>
              <a:rPr lang="en-ZA" sz="1800" dirty="0">
                <a:solidFill>
                  <a:schemeClr val="tx1"/>
                </a:solidFill>
              </a:rPr>
              <a:t>Compare to reference sensors</a:t>
            </a:r>
          </a:p>
          <a:p>
            <a:pPr marL="342900" indent="-342900">
              <a:buFont typeface="+mj-lt"/>
              <a:buAutoNum type="arabicPeriod"/>
            </a:pPr>
            <a:r>
              <a:rPr lang="en-ZA" sz="1800" dirty="0">
                <a:solidFill>
                  <a:schemeClr val="tx1"/>
                </a:solidFill>
              </a:rPr>
              <a:t>Returns all the above as series of plots</a:t>
            </a:r>
          </a:p>
          <a:p>
            <a:r>
              <a:rPr lang="en-ZA" sz="1800" b="1" dirty="0">
                <a:solidFill>
                  <a:schemeClr val="tx1"/>
                </a:solidFill>
              </a:rPr>
              <a:t>Aims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Make it easy to use by non-experts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Automated spectra analysis for peak acceptance.</a:t>
            </a:r>
          </a:p>
          <a:p>
            <a:endParaRPr lang="en-Z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745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>
          <a:extLst>
            <a:ext uri="{FF2B5EF4-FFF2-40B4-BE49-F238E27FC236}">
              <a16:creationId xmlns:a16="http://schemas.microsoft.com/office/drawing/2014/main" id="{7C5FE386-6251-5B84-8A0B-1D2F758E3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>
            <a:extLst>
              <a:ext uri="{FF2B5EF4-FFF2-40B4-BE49-F238E27FC236}">
                <a16:creationId xmlns:a16="http://schemas.microsoft.com/office/drawing/2014/main" id="{A3E49D6C-5558-CF7F-8F01-EEEC2CC6CF2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86800" y="648811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Calibri"/>
              <a:buNone/>
            </a:pPr>
            <a:fld id="{00000000-1234-1234-1234-123412341234}" type="slidenum">
              <a:rPr lang="en-ZA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6">
            <a:extLst>
              <a:ext uri="{FF2B5EF4-FFF2-40B4-BE49-F238E27FC236}">
                <a16:creationId xmlns:a16="http://schemas.microsoft.com/office/drawing/2014/main" id="{8DDAD69E-2382-EBC6-579E-4831D5BF89BA}"/>
              </a:ext>
            </a:extLst>
          </p:cNvPr>
          <p:cNvSpPr txBox="1"/>
          <p:nvPr/>
        </p:nvSpPr>
        <p:spPr>
          <a:xfrm>
            <a:off x="2268538" y="6466344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6">
            <a:extLst>
              <a:ext uri="{FF2B5EF4-FFF2-40B4-BE49-F238E27FC236}">
                <a16:creationId xmlns:a16="http://schemas.microsoft.com/office/drawing/2014/main" id="{02851204-B23E-1CB7-76A1-1175D7AFF34B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31 January 2023</a:t>
            </a:r>
            <a:endParaRPr dirty="0"/>
          </a:p>
        </p:txBody>
      </p:sp>
      <p:sp>
        <p:nvSpPr>
          <p:cNvPr id="56" name="Google Shape;56;p6">
            <a:extLst>
              <a:ext uri="{FF2B5EF4-FFF2-40B4-BE49-F238E27FC236}">
                <a16:creationId xmlns:a16="http://schemas.microsoft.com/office/drawing/2014/main" id="{78653A28-995A-E617-2AFC-53CAE0A78F7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FOS for the ITk – UJ + UWC group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917DC89-7ABF-AEB7-FF94-8C0D6D712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7" y="90500"/>
            <a:ext cx="7998996" cy="423900"/>
          </a:xfrm>
        </p:spPr>
        <p:txBody>
          <a:bodyPr/>
          <a:lstStyle/>
          <a:p>
            <a:r>
              <a:rPr lang="en-ZA" b="1" i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The FOS Package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CC7EBC-2B00-F578-9960-770000DC2C93}"/>
              </a:ext>
            </a:extLst>
          </p:cNvPr>
          <p:cNvSpPr txBox="1"/>
          <p:nvPr/>
        </p:nvSpPr>
        <p:spPr>
          <a:xfrm>
            <a:off x="86866" y="612844"/>
            <a:ext cx="467709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="1" dirty="0">
                <a:solidFill>
                  <a:schemeClr val="tx1"/>
                </a:solidFill>
                <a:latin typeface="+mn-lt"/>
              </a:rPr>
              <a:t>The FOS package: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1x Pt10k – conventional temperature sensor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1x Honeywell HIH400 – conventional humidity sensor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latin typeface="+mn-lt"/>
              </a:rPr>
              <a:t>1x LPG (long period grating) – FOS to measure humidity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2x </a:t>
            </a: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FBG (Fibre Bragg Grating) – 1 Radiation</a:t>
            </a: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soft (to measure dose), 1 Radiation</a:t>
            </a: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hard (to measure temperature)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2x </a:t>
            </a:r>
            <a:r>
              <a:rPr lang="en-ZA" sz="1800" dirty="0" err="1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Neoceram</a:t>
            </a: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plates (50x18x4mm), tightened with titanium screws</a:t>
            </a:r>
            <a:endParaRPr lang="en-ZA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1800" dirty="0">
              <a:solidFill>
                <a:schemeClr val="tx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NOTE: fibre </a:t>
            </a:r>
            <a:r>
              <a:rPr lang="en-ZA" sz="1800" b="1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minimum </a:t>
            </a: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bend radius 15mm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1800" dirty="0">
              <a:solidFill>
                <a:schemeClr val="tx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FR" sz="1800" dirty="0">
                <a:solidFill>
                  <a:srgbClr val="FF0000"/>
                </a:solidFill>
              </a:rPr>
              <a:t>*Discussed further at end of talk</a:t>
            </a:r>
            <a:endParaRPr lang="en-ZA" sz="1800" dirty="0">
              <a:solidFill>
                <a:schemeClr val="tx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A7F7AD-8F56-BC04-F89B-F380657A9066}"/>
              </a:ext>
            </a:extLst>
          </p:cNvPr>
          <p:cNvSpPr txBox="1"/>
          <p:nvPr/>
        </p:nvSpPr>
        <p:spPr>
          <a:xfrm>
            <a:off x="4932500" y="5979279"/>
            <a:ext cx="3601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Package dimensions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A7F8065-14EF-9B03-B06B-97CE9F79523B}"/>
              </a:ext>
            </a:extLst>
          </p:cNvPr>
          <p:cNvGrpSpPr/>
          <p:nvPr/>
        </p:nvGrpSpPr>
        <p:grpSpPr>
          <a:xfrm>
            <a:off x="4844725" y="2554242"/>
            <a:ext cx="1914834" cy="3145604"/>
            <a:chOff x="4898571" y="3107955"/>
            <a:chExt cx="1914834" cy="3145604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B4B5964-44B5-F5FD-2271-D6060AFD7963}"/>
                </a:ext>
              </a:extLst>
            </p:cNvPr>
            <p:cNvGrpSpPr/>
            <p:nvPr/>
          </p:nvGrpSpPr>
          <p:grpSpPr>
            <a:xfrm>
              <a:off x="4898572" y="3107955"/>
              <a:ext cx="1914833" cy="3145603"/>
              <a:chOff x="4898572" y="3107955"/>
              <a:chExt cx="1914833" cy="3145603"/>
            </a:xfrm>
          </p:grpSpPr>
          <p:pic>
            <p:nvPicPr>
              <p:cNvPr id="18" name="Picture 17" descr="A ruler and plastic ruler on a blue surface&#10;&#10;Description automatically generated">
                <a:extLst>
                  <a:ext uri="{FF2B5EF4-FFF2-40B4-BE49-F238E27FC236}">
                    <a16:creationId xmlns:a16="http://schemas.microsoft.com/office/drawing/2014/main" id="{497191B9-E9EA-4647-2F52-9375E2F42BF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2992" t="17285" r="25852" b="55707"/>
              <a:stretch/>
            </p:blipFill>
            <p:spPr>
              <a:xfrm rot="16200000">
                <a:off x="4251849" y="3754678"/>
                <a:ext cx="3145603" cy="1852158"/>
              </a:xfrm>
              <a:prstGeom prst="rect">
                <a:avLst/>
              </a:prstGeom>
            </p:spPr>
          </p:pic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9805183C-32B9-B45D-5637-4C2F0FDCE3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96017" y="3429000"/>
                <a:ext cx="10400" cy="2252069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74431D4-7331-13CC-D443-74B3E32D758E}"/>
                  </a:ext>
                </a:extLst>
              </p:cNvPr>
              <p:cNvSpPr txBox="1"/>
              <p:nvPr/>
            </p:nvSpPr>
            <p:spPr>
              <a:xfrm>
                <a:off x="5824031" y="3107956"/>
                <a:ext cx="6815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FR" dirty="0">
                    <a:solidFill>
                      <a:srgbClr val="FF0000"/>
                    </a:solidFill>
                  </a:rPr>
                  <a:t>50m</a:t>
                </a:r>
                <a:r>
                  <a:rPr lang="en-FR" sz="1400" dirty="0">
                    <a:solidFill>
                      <a:srgbClr val="FF0000"/>
                    </a:solidFill>
                  </a:rPr>
                  <a:t>m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7603C023-A66D-4F98-2056-5E12089F06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68988" y="3429000"/>
                <a:ext cx="63742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5DBFE8B-BE06-0CA8-58D8-09175ADFFEA4}"/>
                  </a:ext>
                </a:extLst>
              </p:cNvPr>
              <p:cNvSpPr txBox="1"/>
              <p:nvPr/>
            </p:nvSpPr>
            <p:spPr>
              <a:xfrm rot="5400000">
                <a:off x="6318718" y="4351671"/>
                <a:ext cx="6815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FR" dirty="0">
                    <a:solidFill>
                      <a:srgbClr val="FF0000"/>
                    </a:solidFill>
                  </a:rPr>
                  <a:t>18m</a:t>
                </a:r>
                <a:r>
                  <a:rPr lang="en-FR" sz="1400" dirty="0">
                    <a:solidFill>
                      <a:srgbClr val="FF0000"/>
                    </a:solidFill>
                  </a:rPr>
                  <a:t>m</a:t>
                </a:r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636242E-EF75-F5B4-FCFB-504829146CE5}"/>
                </a:ext>
              </a:extLst>
            </p:cNvPr>
            <p:cNvSpPr/>
            <p:nvPr/>
          </p:nvSpPr>
          <p:spPr>
            <a:xfrm>
              <a:off x="4898571" y="3136259"/>
              <a:ext cx="1852159" cy="3117300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FB7739-7CF1-01AC-02A7-04A73C3AD91F}"/>
              </a:ext>
            </a:extLst>
          </p:cNvPr>
          <p:cNvGrpSpPr/>
          <p:nvPr/>
        </p:nvGrpSpPr>
        <p:grpSpPr>
          <a:xfrm>
            <a:off x="6732100" y="3709059"/>
            <a:ext cx="2261088" cy="1995648"/>
            <a:chOff x="6875463" y="3415733"/>
            <a:chExt cx="2261088" cy="199564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1131CF4-FCCF-E023-B2D6-C42751182AEE}"/>
                </a:ext>
              </a:extLst>
            </p:cNvPr>
            <p:cNvGrpSpPr/>
            <p:nvPr/>
          </p:nvGrpSpPr>
          <p:grpSpPr>
            <a:xfrm>
              <a:off x="6894094" y="3415733"/>
              <a:ext cx="2242457" cy="1995648"/>
              <a:chOff x="6750731" y="3385481"/>
              <a:chExt cx="2242457" cy="1995648"/>
            </a:xfrm>
          </p:grpSpPr>
          <p:pic>
            <p:nvPicPr>
              <p:cNvPr id="14" name="Picture 13" descr="A close-up of a small piece of paper&#10;&#10;Description automatically generated">
                <a:extLst>
                  <a:ext uri="{FF2B5EF4-FFF2-40B4-BE49-F238E27FC236}">
                    <a16:creationId xmlns:a16="http://schemas.microsoft.com/office/drawing/2014/main" id="{02417591-751D-F847-8D30-5996F5FD2F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5854" t="22161" r="35294" b="43604"/>
              <a:stretch/>
            </p:blipFill>
            <p:spPr>
              <a:xfrm>
                <a:off x="6750731" y="3385481"/>
                <a:ext cx="2242457" cy="1995648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D6365D-C8EB-B627-1694-158CAF3C1A51}"/>
                  </a:ext>
                </a:extLst>
              </p:cNvPr>
              <p:cNvSpPr txBox="1"/>
              <p:nvPr/>
            </p:nvSpPr>
            <p:spPr>
              <a:xfrm>
                <a:off x="8243349" y="4678613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FR" dirty="0">
                    <a:solidFill>
                      <a:srgbClr val="FF0000"/>
                    </a:solidFill>
                  </a:rPr>
                  <a:t>4m</a:t>
                </a:r>
                <a:r>
                  <a:rPr lang="en-FR" sz="1400" dirty="0">
                    <a:solidFill>
                      <a:srgbClr val="FF0000"/>
                    </a:solidFill>
                  </a:rPr>
                  <a:t>m</a:t>
                </a:r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328F1750-70A9-CB49-0827-5B491B5942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25560" y="4555034"/>
                <a:ext cx="0" cy="570864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9FEB9A7-6EEC-8440-2D52-577849BE1211}"/>
                </a:ext>
              </a:extLst>
            </p:cNvPr>
            <p:cNvSpPr/>
            <p:nvPr/>
          </p:nvSpPr>
          <p:spPr>
            <a:xfrm>
              <a:off x="6875463" y="3428999"/>
              <a:ext cx="2261088" cy="1977521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5E93BFB-6C7B-55FF-5032-EE28204D5340}"/>
              </a:ext>
            </a:extLst>
          </p:cNvPr>
          <p:cNvGrpSpPr/>
          <p:nvPr/>
        </p:nvGrpSpPr>
        <p:grpSpPr>
          <a:xfrm>
            <a:off x="4844725" y="854407"/>
            <a:ext cx="1852159" cy="1722360"/>
            <a:chOff x="775691" y="431800"/>
            <a:chExt cx="3907285" cy="3085087"/>
          </a:xfrm>
        </p:grpSpPr>
        <p:pic>
          <p:nvPicPr>
            <p:cNvPr id="44" name="Picture 43" descr="A white rectangular object with yellow lines and red lines&#10;&#10;Description automatically generated">
              <a:extLst>
                <a:ext uri="{FF2B5EF4-FFF2-40B4-BE49-F238E27FC236}">
                  <a16:creationId xmlns:a16="http://schemas.microsoft.com/office/drawing/2014/main" id="{CA19CD86-0AD7-A7DA-43AA-3A94C13F8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7400" y="431800"/>
              <a:ext cx="3895576" cy="3085087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17B5934-7BE6-0310-9EBD-2E468D4D4635}"/>
                </a:ext>
              </a:extLst>
            </p:cNvPr>
            <p:cNvSpPr/>
            <p:nvPr/>
          </p:nvSpPr>
          <p:spPr>
            <a:xfrm>
              <a:off x="775691" y="442114"/>
              <a:ext cx="3895576" cy="3061506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5F4401E-A33D-06A4-33C6-47E67685ACFD}"/>
              </a:ext>
            </a:extLst>
          </p:cNvPr>
          <p:cNvGrpSpPr/>
          <p:nvPr/>
        </p:nvGrpSpPr>
        <p:grpSpPr>
          <a:xfrm>
            <a:off x="6725667" y="1273660"/>
            <a:ext cx="2267521" cy="2506520"/>
            <a:chOff x="6725667" y="1915260"/>
            <a:chExt cx="2267521" cy="2506520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837AAC8-0999-130B-55FE-9615EEE169EA}"/>
                </a:ext>
              </a:extLst>
            </p:cNvPr>
            <p:cNvGrpSpPr/>
            <p:nvPr/>
          </p:nvGrpSpPr>
          <p:grpSpPr>
            <a:xfrm>
              <a:off x="6725667" y="1915260"/>
              <a:ext cx="2267521" cy="2506520"/>
              <a:chOff x="6725667" y="1915260"/>
              <a:chExt cx="2267521" cy="2506520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E62425DE-D354-7120-8A87-E2E4DE26A888}"/>
                  </a:ext>
                </a:extLst>
              </p:cNvPr>
              <p:cNvGrpSpPr/>
              <p:nvPr/>
            </p:nvGrpSpPr>
            <p:grpSpPr>
              <a:xfrm>
                <a:off x="6725667" y="1915260"/>
                <a:ext cx="2267521" cy="2506520"/>
                <a:chOff x="6725667" y="1915260"/>
                <a:chExt cx="2267521" cy="2506520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E296EA47-3E48-7CC0-5237-DB3BCAB07990}"/>
                    </a:ext>
                  </a:extLst>
                </p:cNvPr>
                <p:cNvGrpSpPr/>
                <p:nvPr/>
              </p:nvGrpSpPr>
              <p:grpSpPr>
                <a:xfrm>
                  <a:off x="6725667" y="2444259"/>
                  <a:ext cx="2267521" cy="1977521"/>
                  <a:chOff x="4724399" y="855463"/>
                  <a:chExt cx="2831874" cy="2184759"/>
                </a:xfrm>
              </p:grpSpPr>
              <p:pic>
                <p:nvPicPr>
                  <p:cNvPr id="10" name="Picture 9" descr="A person pointing at a piece of electrical equipment&#10;&#10;Description automatically generated">
                    <a:extLst>
                      <a:ext uri="{FF2B5EF4-FFF2-40B4-BE49-F238E27FC236}">
                        <a16:creationId xmlns:a16="http://schemas.microsoft.com/office/drawing/2014/main" id="{F90C547F-8D1D-13F5-1DFC-A429AA65175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/>
                  <a:srcRect l="29708" t="21050" r="23950" b="31280"/>
                  <a:stretch/>
                </p:blipFill>
                <p:spPr>
                  <a:xfrm>
                    <a:off x="4724399" y="855463"/>
                    <a:ext cx="2831874" cy="2184759"/>
                  </a:xfrm>
                  <a:prstGeom prst="rect">
                    <a:avLst/>
                  </a:prstGeom>
                </p:spPr>
              </p:pic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4F8E35A5-C24A-8992-D7E3-4D5020EB5A58}"/>
                      </a:ext>
                    </a:extLst>
                  </p:cNvPr>
                  <p:cNvSpPr/>
                  <p:nvPr/>
                </p:nvSpPr>
                <p:spPr>
                  <a:xfrm>
                    <a:off x="4724399" y="875441"/>
                    <a:ext cx="2831874" cy="2158396"/>
                  </a:xfrm>
                  <a:prstGeom prst="rect">
                    <a:avLst/>
                  </a:prstGeom>
                  <a:no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/>
                  </a:p>
                </p:txBody>
              </p:sp>
            </p:grp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B0A831A3-ACE8-00A5-63B3-C90C19A11937}"/>
                    </a:ext>
                  </a:extLst>
                </p:cNvPr>
                <p:cNvSpPr txBox="1"/>
                <p:nvPr/>
              </p:nvSpPr>
              <p:spPr>
                <a:xfrm>
                  <a:off x="7231598" y="1915260"/>
                  <a:ext cx="170714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FR" dirty="0">
                      <a:solidFill>
                        <a:srgbClr val="FF0000"/>
                      </a:solidFill>
                    </a:rPr>
                    <a:t>Fibre length AB: 250-300m</a:t>
                  </a:r>
                  <a:r>
                    <a:rPr lang="en-FR" sz="1400" dirty="0">
                      <a:solidFill>
                        <a:srgbClr val="FF0000"/>
                      </a:solidFill>
                    </a:rPr>
                    <a:t>m*</a:t>
                  </a:r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5927A6F6-E89E-FAC5-78AD-488F81BB33F9}"/>
                  </a:ext>
                </a:extLst>
              </p:cNvPr>
              <p:cNvSpPr txBox="1"/>
              <p:nvPr/>
            </p:nvSpPr>
            <p:spPr>
              <a:xfrm>
                <a:off x="7855378" y="3166441"/>
                <a:ext cx="5563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R" dirty="0">
                    <a:solidFill>
                      <a:srgbClr val="FF0000"/>
                    </a:solidFill>
                  </a:rPr>
                  <a:t>A</a:t>
                </a:r>
                <a:endParaRPr lang="en-FR" sz="140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26686143-2D41-F486-40B3-CB5FB26D781A}"/>
                </a:ext>
              </a:extLst>
            </p:cNvPr>
            <p:cNvCxnSpPr>
              <a:cxnSpLocks/>
            </p:cNvCxnSpPr>
            <p:nvPr/>
          </p:nvCxnSpPr>
          <p:spPr>
            <a:xfrm>
              <a:off x="8085171" y="3429000"/>
              <a:ext cx="96759" cy="19393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C067432-33CE-130F-529C-A3162E4187E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39569" y="3636058"/>
              <a:ext cx="159199" cy="10057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D2B74A5-380A-0AF2-CA19-260C76DB7972}"/>
                </a:ext>
              </a:extLst>
            </p:cNvPr>
            <p:cNvSpPr txBox="1"/>
            <p:nvPr/>
          </p:nvSpPr>
          <p:spPr>
            <a:xfrm>
              <a:off x="8359056" y="3595051"/>
              <a:ext cx="5563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FR" sz="1400" dirty="0">
                  <a:solidFill>
                    <a:srgbClr val="FF0000"/>
                  </a:solidFill>
                </a:rPr>
                <a:t>B</a:t>
              </a:r>
            </a:p>
          </p:txBody>
        </p:sp>
      </p:grp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9D1706F-31DD-A309-028A-A5EBEB66DFB5}"/>
              </a:ext>
            </a:extLst>
          </p:cNvPr>
          <p:cNvCxnSpPr>
            <a:cxnSpLocks/>
          </p:cNvCxnSpPr>
          <p:nvPr/>
        </p:nvCxnSpPr>
        <p:spPr>
          <a:xfrm flipH="1">
            <a:off x="6962052" y="3259532"/>
            <a:ext cx="720573" cy="4555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13AAF0C-0323-70BB-49F2-6C188BACEF2F}"/>
              </a:ext>
            </a:extLst>
          </p:cNvPr>
          <p:cNvSpPr txBox="1"/>
          <p:nvPr/>
        </p:nvSpPr>
        <p:spPr>
          <a:xfrm>
            <a:off x="7079601" y="3282307"/>
            <a:ext cx="1102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100" dirty="0">
                <a:solidFill>
                  <a:srgbClr val="FF0000"/>
                </a:solidFill>
              </a:rPr>
              <a:t>to MTP connector </a:t>
            </a:r>
          </a:p>
        </p:txBody>
      </p:sp>
    </p:spTree>
    <p:extLst>
      <p:ext uri="{BB962C8B-B14F-4D97-AF65-F5344CB8AC3E}">
        <p14:creationId xmlns:p14="http://schemas.microsoft.com/office/powerpoint/2010/main" val="4011210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>
          <a:extLst>
            <a:ext uri="{FF2B5EF4-FFF2-40B4-BE49-F238E27FC236}">
              <a16:creationId xmlns:a16="http://schemas.microsoft.com/office/drawing/2014/main" id="{F4AA3361-DB6B-8014-DF30-DC291B139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>
            <a:extLst>
              <a:ext uri="{FF2B5EF4-FFF2-40B4-BE49-F238E27FC236}">
                <a16:creationId xmlns:a16="http://schemas.microsoft.com/office/drawing/2014/main" id="{2B732EDF-E653-DAD6-3CD9-6837375AEE0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86800" y="648811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Calibri"/>
              <a:buNone/>
            </a:pPr>
            <a:fld id="{00000000-1234-1234-1234-123412341234}" type="slidenum">
              <a:rPr lang="en-ZA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6">
            <a:extLst>
              <a:ext uri="{FF2B5EF4-FFF2-40B4-BE49-F238E27FC236}">
                <a16:creationId xmlns:a16="http://schemas.microsoft.com/office/drawing/2014/main" id="{F932A831-82C5-1C4F-20B6-452C13A865EA}"/>
              </a:ext>
            </a:extLst>
          </p:cNvPr>
          <p:cNvSpPr txBox="1"/>
          <p:nvPr/>
        </p:nvSpPr>
        <p:spPr>
          <a:xfrm>
            <a:off x="2268538" y="6466344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6">
            <a:extLst>
              <a:ext uri="{FF2B5EF4-FFF2-40B4-BE49-F238E27FC236}">
                <a16:creationId xmlns:a16="http://schemas.microsoft.com/office/drawing/2014/main" id="{580D77F3-12AC-7AB2-D565-276B4D52F1F0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31 January 2023</a:t>
            </a:r>
            <a:endParaRPr dirty="0"/>
          </a:p>
        </p:txBody>
      </p:sp>
      <p:sp>
        <p:nvSpPr>
          <p:cNvPr id="56" name="Google Shape;56;p6">
            <a:extLst>
              <a:ext uri="{FF2B5EF4-FFF2-40B4-BE49-F238E27FC236}">
                <a16:creationId xmlns:a16="http://schemas.microsoft.com/office/drawing/2014/main" id="{0011FBA7-C7CF-FC47-FA7D-BA5FC55AE03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FOS for the ITk – UJ + UWC group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AB405DD-B6EF-DB2C-299D-28885B772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7" y="90500"/>
            <a:ext cx="7998996" cy="423900"/>
          </a:xfrm>
        </p:spPr>
        <p:txBody>
          <a:bodyPr/>
          <a:lstStyle/>
          <a:p>
            <a:r>
              <a:rPr lang="en-ZA" b="1" i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Procurement Status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EEF1F1-B728-D92C-A9BA-FC4214BDD9B3}"/>
              </a:ext>
            </a:extLst>
          </p:cNvPr>
          <p:cNvSpPr txBox="1"/>
          <p:nvPr/>
        </p:nvSpPr>
        <p:spPr>
          <a:xfrm>
            <a:off x="150811" y="554212"/>
            <a:ext cx="6724651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="1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All ingredients are ordered up to 25%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Final FDR concerns need to be addressed before 75% order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dirty="0">
              <a:solidFill>
                <a:schemeClr val="tx1"/>
              </a:solidFill>
            </a:endParaRPr>
          </a:p>
        </p:txBody>
      </p:sp>
      <p:graphicFrame>
        <p:nvGraphicFramePr>
          <p:cNvPr id="2" name="Google Shape;69;p6">
            <a:extLst>
              <a:ext uri="{FF2B5EF4-FFF2-40B4-BE49-F238E27FC236}">
                <a16:creationId xmlns:a16="http://schemas.microsoft.com/office/drawing/2014/main" id="{B67A4730-A691-CBB1-6677-0D8A20A18F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5832122"/>
              </p:ext>
            </p:extLst>
          </p:nvPr>
        </p:nvGraphicFramePr>
        <p:xfrm>
          <a:off x="323150" y="1480626"/>
          <a:ext cx="8497700" cy="474706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381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14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3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40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87559">
                  <a:extLst>
                    <a:ext uri="{9D8B030D-6E8A-4147-A177-3AD203B41FA5}">
                      <a16:colId xmlns:a16="http://schemas.microsoft.com/office/drawing/2014/main" val="3520435973"/>
                    </a:ext>
                  </a:extLst>
                </a:gridCol>
                <a:gridCol w="13503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27505">
                  <a:extLst>
                    <a:ext uri="{9D8B030D-6E8A-4147-A177-3AD203B41FA5}">
                      <a16:colId xmlns:a16="http://schemas.microsoft.com/office/drawing/2014/main" val="490622658"/>
                    </a:ext>
                  </a:extLst>
                </a:gridCol>
                <a:gridCol w="7097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0196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Item</a:t>
                      </a:r>
                      <a:endParaRPr sz="900" b="1" i="0" u="none" strike="noStrike" cap="non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Source</a:t>
                      </a:r>
                      <a:endParaRPr sz="900" b="1" i="0" u="none" strike="noStrike" cap="non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#</a:t>
                      </a:r>
                      <a:endParaRPr sz="900" b="1" i="0" u="none" strike="noStrike" cap="none" dirty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25%</a:t>
                      </a:r>
                      <a:endParaRPr sz="900" b="1" i="0" u="none" strike="noStrike" cap="none" dirty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Status</a:t>
                      </a:r>
                      <a:endParaRPr sz="900" b="1" i="0" u="none" strike="noStrike" cap="none" dirty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75%</a:t>
                      </a:r>
                      <a:endParaRPr sz="900" b="1" i="0" u="none" strike="noStrike" cap="none" dirty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Status</a:t>
                      </a:r>
                      <a:endParaRPr sz="900" b="1" i="0" u="none" strike="noStrike" cap="none" dirty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Lead time (weeks)</a:t>
                      </a:r>
                      <a:endParaRPr sz="900" b="1" i="0" u="none" strike="noStrike" cap="none" dirty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C5D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80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MTP Connector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Via CERN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rgbClr val="00B050"/>
                          </a:solidFill>
                        </a:rPr>
                        <a:t>12</a:t>
                      </a:r>
                      <a:endParaRPr sz="900" b="1" i="0" u="none" strike="noStrike" cap="none" dirty="0">
                        <a:solidFill>
                          <a:srgbClr val="00B05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rgbClr val="00B050"/>
                          </a:solidFill>
                        </a:rPr>
                        <a:t>-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0" u="none" strike="noStrike" cap="none" dirty="0">
                          <a:solidFill>
                            <a:srgbClr val="00B0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900" b="1" i="0" u="none" strike="noStrike" cap="none" dirty="0">
                        <a:solidFill>
                          <a:srgbClr val="00B05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0" u="none" strike="noStrike" cap="none" dirty="0">
                          <a:solidFill>
                            <a:srgbClr val="00B0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900" b="1" i="0" u="none" strike="noStrike" cap="none" dirty="0">
                        <a:solidFill>
                          <a:srgbClr val="00B05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0" u="none" strike="noStrike" cap="none" dirty="0">
                          <a:solidFill>
                            <a:srgbClr val="00B05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Arrived</a:t>
                      </a:r>
                      <a:endParaRPr sz="900" b="1" i="0" u="none" strike="noStrike" cap="none" dirty="0">
                        <a:solidFill>
                          <a:srgbClr val="00B05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3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80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LPG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/>
                        <a:t>University of </a:t>
                      </a:r>
                      <a:r>
                        <a:rPr lang="en-US" sz="900" b="1" u="none" strike="noStrike" cap="none" dirty="0" err="1"/>
                        <a:t>Sannio</a:t>
                      </a:r>
                      <a:endParaRPr sz="900" b="1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64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16</a:t>
                      </a:r>
                      <a:endParaRPr sz="900" b="1" i="1" u="none" strike="noStrike" cap="none" dirty="0">
                        <a:solidFill>
                          <a:srgbClr val="FF40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Ordered: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21 Dec 2023</a:t>
                      </a: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rgbClr val="FF93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dirty="0">
                          <a:solidFill>
                            <a:srgbClr val="FF93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order</a:t>
                      </a:r>
                      <a:endParaRPr sz="900" b="1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7 – 14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156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FBG</a:t>
                      </a:r>
                      <a:br>
                        <a:rPr lang="en-US" sz="900" u="none" strike="noStrike" cap="none" dirty="0"/>
                      </a:br>
                      <a:br>
                        <a:rPr lang="en-US" sz="900" u="none" strike="noStrike" cap="none" dirty="0"/>
                      </a:br>
                      <a:r>
                        <a:rPr lang="en-US" sz="900" u="none" strike="noStrike" cap="none" dirty="0"/>
                        <a:t>Radiation soft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 err="1"/>
                        <a:t>FiberCore</a:t>
                      </a:r>
                      <a:r>
                        <a:rPr lang="en-US" sz="900" u="none" strike="noStrike" cap="none" dirty="0"/>
                        <a:t>, FBG UV from </a:t>
                      </a:r>
                      <a:r>
                        <a:rPr lang="en-US" sz="900" u="none" strike="noStrike" cap="none" dirty="0" err="1"/>
                        <a:t>Fibercore</a:t>
                      </a:r>
                      <a:r>
                        <a:rPr lang="en-US" sz="900" u="none" strike="noStrike" cap="none" dirty="0"/>
                        <a:t>  B/Ge 1250/1500 fiber, </a:t>
                      </a:r>
                      <a:r>
                        <a:rPr lang="en-US" sz="900" b="1" u="none" strike="noStrike" cap="none" dirty="0"/>
                        <a:t>Laser Components</a:t>
                      </a:r>
                      <a:endParaRPr sz="900" b="1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64 </a:t>
                      </a:r>
                      <a:endParaRPr sz="900" b="0" i="0" u="none" strike="noStrike" cap="none" dirty="0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16</a:t>
                      </a:r>
                      <a:endParaRPr sz="900" b="1" i="0" u="none" strike="noStrike" cap="none" dirty="0">
                        <a:solidFill>
                          <a:srgbClr val="FF99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Ordered: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23 Jan 2024</a:t>
                      </a:r>
                      <a:endParaRPr lang="en-US" sz="900" b="1" i="0" u="none" strike="noStrike" cap="none" dirty="0">
                        <a:solidFill>
                          <a:srgbClr val="FF99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dirty="0">
                          <a:solidFill>
                            <a:srgbClr val="FF93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rgbClr val="FF93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order</a:t>
                      </a:r>
                      <a:endParaRPr lang="en-US" sz="900" b="1" i="0" u="none" strike="noStrike" cap="none" dirty="0">
                        <a:solidFill>
                          <a:srgbClr val="0000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6-8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356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FBG</a:t>
                      </a:r>
                      <a:br>
                        <a:rPr lang="en-US" sz="900" u="none" strike="noStrike" cap="none" dirty="0"/>
                      </a:br>
                      <a:br>
                        <a:rPr lang="en-US" sz="900" u="none" strike="noStrike" cap="none" dirty="0"/>
                      </a:br>
                      <a:r>
                        <a:rPr lang="en-US" sz="900" u="none" strike="noStrike" cap="none" dirty="0"/>
                        <a:t>Radiation hard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FBG FEMTO written on Fujikura rad-hard fiber RRSMFB from </a:t>
                      </a:r>
                      <a:r>
                        <a:rPr lang="en-US" sz="900" b="1" u="none" strike="noStrike" cap="none" dirty="0" err="1"/>
                        <a:t>Engionic</a:t>
                      </a:r>
                      <a:r>
                        <a:rPr lang="en-US" sz="900" b="1" u="none" strike="noStrike" cap="none" dirty="0"/>
                        <a:t> </a:t>
                      </a:r>
                      <a:r>
                        <a:rPr lang="en-US" sz="900" b="1" u="none" strike="noStrike" cap="none" dirty="0" err="1"/>
                        <a:t>Femto</a:t>
                      </a:r>
                      <a:r>
                        <a:rPr lang="en-US" sz="900" b="1" u="none" strike="noStrike" cap="none" dirty="0"/>
                        <a:t> Gratings</a:t>
                      </a:r>
                      <a:endParaRPr sz="900" b="1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 64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16</a:t>
                      </a:r>
                      <a:endParaRPr sz="900" b="1" i="0" u="none" strike="noStrike" cap="none" dirty="0">
                        <a:solidFill>
                          <a:srgbClr val="FF99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Ordered: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23 Jan 2024</a:t>
                      </a:r>
                      <a:endParaRPr lang="en-US" sz="900" b="1" i="0" u="none" strike="noStrike" cap="none" dirty="0">
                        <a:solidFill>
                          <a:srgbClr val="FF99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dirty="0">
                          <a:solidFill>
                            <a:srgbClr val="FF93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rgbClr val="FF93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order</a:t>
                      </a:r>
                      <a:endParaRPr lang="en-US" sz="900" b="1" i="0" u="none" strike="noStrike" cap="none" dirty="0">
                        <a:solidFill>
                          <a:srgbClr val="0000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6-8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80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NeoCeram Plates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/>
                        <a:t>TOP SEIKO CO., LTD</a:t>
                      </a:r>
                      <a:endParaRPr sz="900" b="1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 </a:t>
                      </a: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70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-</a:t>
                      </a:r>
                      <a:endParaRPr sz="900" b="1" i="1" u="none" strike="noStrike" cap="none" dirty="0">
                        <a:solidFill>
                          <a:srgbClr val="FF40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lang="en-US" sz="900" b="1" i="0" u="none" strike="noStrike" cap="none" dirty="0">
                        <a:solidFill>
                          <a:srgbClr val="FF99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900" b="1" i="1" u="none" strike="noStrike" cap="none" dirty="0">
                        <a:solidFill>
                          <a:srgbClr val="FF40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Ordered: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13 December 2023</a:t>
                      </a:r>
                      <a:endParaRPr lang="en-US" sz="900" b="1" i="0" u="none" strike="noStrike" cap="none" dirty="0">
                        <a:solidFill>
                          <a:srgbClr val="FF99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80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PEEK Wire, type 0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 err="1"/>
                        <a:t>Polyflour</a:t>
                      </a:r>
                      <a:endParaRPr sz="900" b="1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rgbClr val="FF00FF"/>
                          </a:solidFill>
                        </a:rPr>
                        <a:t>-</a:t>
                      </a:r>
                      <a:endParaRPr sz="900" b="0" i="0" u="none" strike="noStrike" cap="none" dirty="0">
                        <a:solidFill>
                          <a:srgbClr val="FF00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FF00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900" b="0" i="0" u="none" strike="noStrike" cap="none" dirty="0">
                        <a:solidFill>
                          <a:srgbClr val="FF00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dirty="0">
                          <a:solidFill>
                            <a:srgbClr val="FF00FF"/>
                          </a:solidFill>
                        </a:rPr>
                        <a:t>1km twisted double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0" u="none" strike="noStrike" cap="none" dirty="0">
                          <a:solidFill>
                            <a:srgbClr val="FF00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1km twisted triple</a:t>
                      </a:r>
                      <a:endParaRPr sz="900" b="1" i="0" u="none" strike="noStrike" cap="none" dirty="0">
                        <a:solidFill>
                          <a:srgbClr val="FF00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</a:rPr>
                        <a:t>Ordered: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1" u="none" strike="noStrike" cap="none" dirty="0">
                          <a:solidFill>
                            <a:srgbClr val="FF40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08 August 2023</a:t>
                      </a:r>
                      <a:endParaRPr sz="900" b="1" i="0" u="none" strike="noStrike" cap="none" dirty="0">
                        <a:solidFill>
                          <a:srgbClr val="FF00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18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548327"/>
                  </a:ext>
                </a:extLst>
              </a:tr>
              <a:tr h="32680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HIH4000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/>
                        <a:t>RS-Online</a:t>
                      </a:r>
                      <a:endParaRPr sz="900" b="1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64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rgbClr val="00B050"/>
                          </a:solidFill>
                        </a:rPr>
                        <a:t>16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0" u="none" strike="noStrike" cap="none" dirty="0">
                          <a:solidFill>
                            <a:srgbClr val="00B0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Arrived</a:t>
                      </a:r>
                      <a:endParaRPr sz="900" b="1" i="0" u="none" strike="noStrike" cap="none" dirty="0">
                        <a:solidFill>
                          <a:srgbClr val="00B05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dirty="0">
                          <a:solidFill>
                            <a:srgbClr val="FF93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rgbClr val="FF93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order</a:t>
                      </a:r>
                      <a:endParaRPr lang="en-US" sz="900" b="1" i="0" u="none" strike="noStrike" cap="none" dirty="0">
                        <a:solidFill>
                          <a:srgbClr val="0000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1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1596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Pt10k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/>
                        <a:t>IST-AG</a:t>
                      </a:r>
                      <a:br>
                        <a:rPr lang="en-US" sz="900" b="1" u="none" strike="noStrike" cap="none" dirty="0"/>
                      </a:br>
                      <a:r>
                        <a:rPr lang="en-US" sz="900" u="none" strike="noStrike" cap="none" dirty="0"/>
                        <a:t>P10K.520.2K.Y.1400.D.S 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/>
                        <a:t>64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0" u="none" strike="noStrike" cap="none" dirty="0">
                          <a:solidFill>
                            <a:srgbClr val="00B0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i="0" u="none" strike="noStrike" cap="none" dirty="0">
                          <a:solidFill>
                            <a:srgbClr val="00B05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Arrived</a:t>
                      </a:r>
                      <a:endParaRPr sz="900" b="1" i="0" u="none" strike="noStrike" cap="none" dirty="0">
                        <a:solidFill>
                          <a:srgbClr val="00B05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dirty="0">
                          <a:solidFill>
                            <a:srgbClr val="FF93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rgbClr val="FF93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order</a:t>
                      </a:r>
                      <a:endParaRPr lang="en-US" sz="900" b="1" i="0" u="none" strike="noStrike" cap="none" dirty="0">
                        <a:solidFill>
                          <a:srgbClr val="00000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9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950" marR="6950" marT="6950" marB="0" anchor="ctr"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188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>
          <a:extLst>
            <a:ext uri="{FF2B5EF4-FFF2-40B4-BE49-F238E27FC236}">
              <a16:creationId xmlns:a16="http://schemas.microsoft.com/office/drawing/2014/main" id="{63AABBFA-0990-7565-FE51-2B90DEEE5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>
            <a:extLst>
              <a:ext uri="{FF2B5EF4-FFF2-40B4-BE49-F238E27FC236}">
                <a16:creationId xmlns:a16="http://schemas.microsoft.com/office/drawing/2014/main" id="{2B116C09-3DAF-D4A3-CFC8-6A5079E2C83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86800" y="648811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Calibri"/>
              <a:buNone/>
            </a:pPr>
            <a:fld id="{00000000-1234-1234-1234-123412341234}" type="slidenum">
              <a:rPr lang="en-ZA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6">
            <a:extLst>
              <a:ext uri="{FF2B5EF4-FFF2-40B4-BE49-F238E27FC236}">
                <a16:creationId xmlns:a16="http://schemas.microsoft.com/office/drawing/2014/main" id="{75C20BF0-4DDC-1A28-6236-6F2749D1C43D}"/>
              </a:ext>
            </a:extLst>
          </p:cNvPr>
          <p:cNvSpPr txBox="1"/>
          <p:nvPr/>
        </p:nvSpPr>
        <p:spPr>
          <a:xfrm>
            <a:off x="2268538" y="6466344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6">
            <a:extLst>
              <a:ext uri="{FF2B5EF4-FFF2-40B4-BE49-F238E27FC236}">
                <a16:creationId xmlns:a16="http://schemas.microsoft.com/office/drawing/2014/main" id="{00F6EDF0-2EB4-D549-4847-B4515B6F6B1F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31 January 2023</a:t>
            </a:r>
            <a:endParaRPr dirty="0"/>
          </a:p>
        </p:txBody>
      </p:sp>
      <p:sp>
        <p:nvSpPr>
          <p:cNvPr id="56" name="Google Shape;56;p6">
            <a:extLst>
              <a:ext uri="{FF2B5EF4-FFF2-40B4-BE49-F238E27FC236}">
                <a16:creationId xmlns:a16="http://schemas.microsoft.com/office/drawing/2014/main" id="{DE924358-B2A0-9692-96C4-40087445191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FOS for the ITk – UJ + UWC group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2AF564D-EFF2-4D62-AF73-F20E1A29E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7" y="90500"/>
            <a:ext cx="7998996" cy="423900"/>
          </a:xfrm>
        </p:spPr>
        <p:txBody>
          <a:bodyPr/>
          <a:lstStyle/>
          <a:p>
            <a:r>
              <a:rPr lang="en-ZA" b="1" i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Production Status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2807BD-75FE-6076-B733-1BFE005F607F}"/>
              </a:ext>
            </a:extLst>
          </p:cNvPr>
          <p:cNvSpPr txBox="1"/>
          <p:nvPr/>
        </p:nvSpPr>
        <p:spPr>
          <a:xfrm>
            <a:off x="139927" y="763946"/>
            <a:ext cx="7998995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="1" dirty="0">
                <a:solidFill>
                  <a:schemeClr val="tx1"/>
                </a:solidFill>
              </a:rPr>
              <a:t>25% FOS production to begin as soon as FBG and LPGs are delivered.</a:t>
            </a:r>
          </a:p>
          <a:p>
            <a:endParaRPr lang="en-ZA" sz="1800" b="1" dirty="0">
              <a:solidFill>
                <a:schemeClr val="tx1"/>
              </a:solidFill>
            </a:endParaRPr>
          </a:p>
          <a:p>
            <a:r>
              <a:rPr lang="en-ZA" sz="1800" u="sng" dirty="0">
                <a:solidFill>
                  <a:schemeClr val="tx1"/>
                </a:solidFill>
              </a:rPr>
              <a:t>Production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Package assembly: </a:t>
            </a:r>
            <a:r>
              <a:rPr lang="en-ZA" sz="1800" b="1" dirty="0">
                <a:solidFill>
                  <a:schemeClr val="tx1"/>
                </a:solidFill>
              </a:rPr>
              <a:t>2-3 hours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Calibration tests: </a:t>
            </a:r>
            <a:r>
              <a:rPr lang="en-ZA" sz="1800" b="1" dirty="0">
                <a:solidFill>
                  <a:schemeClr val="tx1"/>
                </a:solidFill>
              </a:rPr>
              <a:t>3 days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Packaging: </a:t>
            </a:r>
            <a:r>
              <a:rPr lang="en-ZA" sz="1800" b="1" dirty="0">
                <a:solidFill>
                  <a:schemeClr val="tx1"/>
                </a:solidFill>
              </a:rPr>
              <a:t>1 hour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Currently done in batches of 2 sensors – looking to move to 4</a:t>
            </a:r>
          </a:p>
          <a:p>
            <a:endParaRPr lang="en-ZA" sz="1800" b="1" dirty="0">
              <a:solidFill>
                <a:schemeClr val="tx1"/>
              </a:solidFill>
            </a:endParaRPr>
          </a:p>
          <a:p>
            <a:r>
              <a:rPr lang="en-ZA" sz="1800" u="sng" dirty="0">
                <a:solidFill>
                  <a:schemeClr val="tx1"/>
                </a:solidFill>
              </a:rPr>
              <a:t>Personnel at CERN</a:t>
            </a:r>
            <a:endParaRPr lang="en-ZA" sz="1800" dirty="0">
              <a:solidFill>
                <a:schemeClr val="tx1"/>
              </a:solidFill>
            </a:endParaRPr>
          </a:p>
          <a:p>
            <a:r>
              <a:rPr lang="en-ZA" sz="1800" dirty="0">
                <a:solidFill>
                  <a:schemeClr val="tx1"/>
                </a:solidFill>
              </a:rPr>
              <a:t>FOS packages are assembled at the EP-DT lab, </a:t>
            </a:r>
            <a:r>
              <a:rPr lang="en-ZA" sz="1800" dirty="0" err="1">
                <a:solidFill>
                  <a:schemeClr val="tx1"/>
                </a:solidFill>
              </a:rPr>
              <a:t>Meyrin</a:t>
            </a:r>
            <a:r>
              <a:rPr lang="en-ZA" sz="1800" dirty="0">
                <a:solidFill>
                  <a:schemeClr val="tx1"/>
                </a:solidFill>
              </a:rPr>
              <a:t> </a:t>
            </a:r>
            <a:r>
              <a:rPr lang="en-ZA" sz="1800" dirty="0" err="1">
                <a:solidFill>
                  <a:schemeClr val="tx1"/>
                </a:solidFill>
              </a:rPr>
              <a:t>Bdg</a:t>
            </a:r>
            <a:r>
              <a:rPr lang="en-ZA" sz="1800" dirty="0">
                <a:solidFill>
                  <a:schemeClr val="tx1"/>
                </a:solidFill>
              </a:rPr>
              <a:t>. 168, R-G14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 err="1">
                <a:solidFill>
                  <a:schemeClr val="tx1"/>
                </a:solidFill>
              </a:rPr>
              <a:t>Xola</a:t>
            </a:r>
            <a:r>
              <a:rPr lang="en-ZA" sz="1800" dirty="0">
                <a:solidFill>
                  <a:schemeClr val="tx1"/>
                </a:solidFill>
              </a:rPr>
              <a:t>: Present – July 16</a:t>
            </a:r>
            <a:r>
              <a:rPr lang="en-ZA" sz="1800" baseline="30000" dirty="0">
                <a:solidFill>
                  <a:schemeClr val="tx1"/>
                </a:solidFill>
              </a:rPr>
              <a:t>th</a:t>
            </a:r>
            <a:endParaRPr lang="en-ZA" sz="1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 err="1">
                <a:solidFill>
                  <a:schemeClr val="tx1"/>
                </a:solidFill>
              </a:rPr>
              <a:t>Doomnull</a:t>
            </a:r>
            <a:r>
              <a:rPr lang="en-ZA" sz="1800" dirty="0">
                <a:solidFill>
                  <a:schemeClr val="tx1"/>
                </a:solidFill>
              </a:rPr>
              <a:t>: Feb. 5</a:t>
            </a:r>
            <a:r>
              <a:rPr lang="en-ZA" sz="1800" baseline="30000" dirty="0">
                <a:solidFill>
                  <a:schemeClr val="tx1"/>
                </a:solidFill>
              </a:rPr>
              <a:t>th</a:t>
            </a:r>
            <a:r>
              <a:rPr lang="en-ZA" sz="1800" dirty="0">
                <a:solidFill>
                  <a:schemeClr val="tx1"/>
                </a:solidFill>
              </a:rPr>
              <a:t> – May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Matt: Feb. 2</a:t>
            </a:r>
            <a:r>
              <a:rPr lang="en-ZA" sz="1800" baseline="30000" dirty="0">
                <a:solidFill>
                  <a:schemeClr val="tx1"/>
                </a:solidFill>
              </a:rPr>
              <a:t>nd</a:t>
            </a:r>
            <a:r>
              <a:rPr lang="en-ZA" sz="1800" dirty="0">
                <a:solidFill>
                  <a:schemeClr val="tx1"/>
                </a:solidFill>
              </a:rPr>
              <a:t> – April 30</a:t>
            </a:r>
            <a:r>
              <a:rPr lang="en-ZA" sz="1800" baseline="30000" dirty="0">
                <a:solidFill>
                  <a:schemeClr val="tx1"/>
                </a:solidFill>
              </a:rPr>
              <a:t>th</a:t>
            </a:r>
            <a:r>
              <a:rPr lang="en-ZA" sz="1800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2 more students will be trained in FOS assembly.</a:t>
            </a:r>
          </a:p>
          <a:p>
            <a:endParaRPr lang="en-ZA" sz="1800" u="sng" dirty="0">
              <a:solidFill>
                <a:schemeClr val="tx1"/>
              </a:solidFill>
            </a:endParaRPr>
          </a:p>
          <a:p>
            <a:r>
              <a:rPr lang="en-ZA" sz="1800" u="sng" dirty="0">
                <a:solidFill>
                  <a:schemeClr val="tx1"/>
                </a:solidFill>
              </a:rPr>
              <a:t>Code package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Automates full process of raw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Goal is for it to be easily downloaded and used by non-experts.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246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>
          <a:extLst>
            <a:ext uri="{FF2B5EF4-FFF2-40B4-BE49-F238E27FC236}">
              <a16:creationId xmlns:a16="http://schemas.microsoft.com/office/drawing/2014/main" id="{E0914343-E07B-C2C3-7CF4-FC59F001E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>
            <a:extLst>
              <a:ext uri="{FF2B5EF4-FFF2-40B4-BE49-F238E27FC236}">
                <a16:creationId xmlns:a16="http://schemas.microsoft.com/office/drawing/2014/main" id="{14B0950D-D8E1-DFD2-3C2D-21A43DFE058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86800" y="648811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Calibri"/>
              <a:buNone/>
            </a:pPr>
            <a:fld id="{00000000-1234-1234-1234-123412341234}" type="slidenum">
              <a:rPr lang="en-ZA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6">
            <a:extLst>
              <a:ext uri="{FF2B5EF4-FFF2-40B4-BE49-F238E27FC236}">
                <a16:creationId xmlns:a16="http://schemas.microsoft.com/office/drawing/2014/main" id="{1B77EE1C-5B49-76A6-412C-974270B4B3FC}"/>
              </a:ext>
            </a:extLst>
          </p:cNvPr>
          <p:cNvSpPr txBox="1"/>
          <p:nvPr/>
        </p:nvSpPr>
        <p:spPr>
          <a:xfrm>
            <a:off x="2268538" y="6466344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6">
            <a:extLst>
              <a:ext uri="{FF2B5EF4-FFF2-40B4-BE49-F238E27FC236}">
                <a16:creationId xmlns:a16="http://schemas.microsoft.com/office/drawing/2014/main" id="{CC5B18F5-95BE-6ADD-15A2-3F6C69A99638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31 January 2023</a:t>
            </a:r>
            <a:endParaRPr dirty="0"/>
          </a:p>
        </p:txBody>
      </p:sp>
      <p:sp>
        <p:nvSpPr>
          <p:cNvPr id="56" name="Google Shape;56;p6">
            <a:extLst>
              <a:ext uri="{FF2B5EF4-FFF2-40B4-BE49-F238E27FC236}">
                <a16:creationId xmlns:a16="http://schemas.microsoft.com/office/drawing/2014/main" id="{F3109DB7-96F6-0F58-0A6E-4476C190BE4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FOS for the ITk – UJ + UWC group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6ACCA2E-74B6-E79C-B5FB-F7A7E324A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7" y="90500"/>
            <a:ext cx="7998996" cy="423900"/>
          </a:xfrm>
        </p:spPr>
        <p:txBody>
          <a:bodyPr/>
          <a:lstStyle/>
          <a:p>
            <a:r>
              <a:rPr lang="en-ZA" b="1" i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Grounding Discussion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9144DB-557A-E872-6FCB-B6B612D379FA}"/>
              </a:ext>
            </a:extLst>
          </p:cNvPr>
          <p:cNvSpPr txBox="1"/>
          <p:nvPr/>
        </p:nvSpPr>
        <p:spPr>
          <a:xfrm>
            <a:off x="150811" y="554212"/>
            <a:ext cx="736510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="1" dirty="0">
                <a:solidFill>
                  <a:schemeClr val="tx1"/>
                </a:solidFill>
              </a:rPr>
              <a:t>Issue raised recently by Strips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Titanium screws may become charged under radiation.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Must be grounded to avoid this.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Proposed solution: use an aluminised Mylar strip and wire to ground the screws to the carbon fibre (CF) structure.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Strip can be secured by the nuts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</a:rPr>
              <a:t>Can be incorporated into the assembly process.</a:t>
            </a:r>
          </a:p>
        </p:txBody>
      </p:sp>
      <p:pic>
        <p:nvPicPr>
          <p:cNvPr id="85" name="Picture 84" descr="A diagram of a machine&#10;&#10;Description automatically generated">
            <a:extLst>
              <a:ext uri="{FF2B5EF4-FFF2-40B4-BE49-F238E27FC236}">
                <a16:creationId xmlns:a16="http://schemas.microsoft.com/office/drawing/2014/main" id="{5DD5F97B-A4FA-2E1E-46A5-7753B6EE2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119" y="2656473"/>
            <a:ext cx="3886200" cy="2286000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7C9321C4-5E62-A180-36A9-CB63D51BE261}"/>
              </a:ext>
            </a:extLst>
          </p:cNvPr>
          <p:cNvSpPr txBox="1"/>
          <p:nvPr/>
        </p:nvSpPr>
        <p:spPr>
          <a:xfrm>
            <a:off x="98076" y="5798524"/>
            <a:ext cx="8699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Designs not finalized – the holes around the screws are exaggerated to make screws visible (LEFT) and thickness is exaggerated (RIGHT)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BAB9A2A-5311-8C98-D3D1-AE1DE8539A94}"/>
              </a:ext>
            </a:extLst>
          </p:cNvPr>
          <p:cNvGrpSpPr/>
          <p:nvPr/>
        </p:nvGrpSpPr>
        <p:grpSpPr>
          <a:xfrm>
            <a:off x="0" y="2772198"/>
            <a:ext cx="5362139" cy="3026326"/>
            <a:chOff x="0" y="2772198"/>
            <a:chExt cx="5362139" cy="3026326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FD997241-6DC6-75FF-B3E5-CCD20872C52C}"/>
                </a:ext>
              </a:extLst>
            </p:cNvPr>
            <p:cNvGrpSpPr/>
            <p:nvPr/>
          </p:nvGrpSpPr>
          <p:grpSpPr>
            <a:xfrm>
              <a:off x="0" y="2772198"/>
              <a:ext cx="5362139" cy="3026326"/>
              <a:chOff x="0" y="2772198"/>
              <a:chExt cx="5362139" cy="3026326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03FBD1D3-10E9-56D6-554B-9D213668A883}"/>
                  </a:ext>
                </a:extLst>
              </p:cNvPr>
              <p:cNvGrpSpPr/>
              <p:nvPr/>
            </p:nvGrpSpPr>
            <p:grpSpPr>
              <a:xfrm>
                <a:off x="0" y="2777595"/>
                <a:ext cx="5349439" cy="3020929"/>
                <a:chOff x="12700" y="3318859"/>
                <a:chExt cx="5349439" cy="3020929"/>
              </a:xfrm>
            </p:grpSpPr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4480C5FC-A394-F26C-5F02-45472514DA09}"/>
                    </a:ext>
                  </a:extLst>
                </p:cNvPr>
                <p:cNvGrpSpPr/>
                <p:nvPr/>
              </p:nvGrpSpPr>
              <p:grpSpPr>
                <a:xfrm>
                  <a:off x="12700" y="3318859"/>
                  <a:ext cx="5349439" cy="3020929"/>
                  <a:chOff x="228011" y="2582915"/>
                  <a:chExt cx="8237713" cy="3941168"/>
                </a:xfrm>
              </p:grpSpPr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36371551-A5EF-C704-11F5-AC3AFF731DEA}"/>
                      </a:ext>
                    </a:extLst>
                  </p:cNvPr>
                  <p:cNvGrpSpPr/>
                  <p:nvPr/>
                </p:nvGrpSpPr>
                <p:grpSpPr>
                  <a:xfrm>
                    <a:off x="359484" y="2582915"/>
                    <a:ext cx="8106240" cy="3941168"/>
                    <a:chOff x="359484" y="2582915"/>
                    <a:chExt cx="8106240" cy="3941168"/>
                  </a:xfrm>
                </p:grpSpPr>
                <p:pic>
                  <p:nvPicPr>
                    <p:cNvPr id="41" name="Picture 40" descr="A close up of a screw&#10;&#10;Description automatically generated with medium confidence">
                      <a:extLst>
                        <a:ext uri="{FF2B5EF4-FFF2-40B4-BE49-F238E27FC236}">
                          <a16:creationId xmlns:a16="http://schemas.microsoft.com/office/drawing/2014/main" id="{AF65086C-D1FA-83A9-8EA9-5E6547B3392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359484" y="2582915"/>
                      <a:ext cx="8106240" cy="2824346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2" name="TextBox 41">
                      <a:extLst>
                        <a:ext uri="{FF2B5EF4-FFF2-40B4-BE49-F238E27FC236}">
                          <a16:creationId xmlns:a16="http://schemas.microsoft.com/office/drawing/2014/main" id="{0E74BF81-612D-E6A1-77E8-890D116EC15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368758" y="5877752"/>
                      <a:ext cx="3601954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Grounding wire to carbon 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fibre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 (CF)</a:t>
                      </a:r>
                    </a:p>
                  </p:txBody>
                </p:sp>
                <p:sp>
                  <p:nvSpPr>
                    <p:cNvPr id="43" name="Freeform 42">
                      <a:extLst>
                        <a:ext uri="{FF2B5EF4-FFF2-40B4-BE49-F238E27FC236}">
                          <a16:creationId xmlns:a16="http://schemas.microsoft.com/office/drawing/2014/main" id="{D9E224C5-6494-D8A3-725B-3CC508F054C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397357" y="930604"/>
                      <a:ext cx="1607374" cy="6313371"/>
                    </a:xfrm>
                    <a:custGeom>
                      <a:avLst/>
                      <a:gdLst>
                        <a:gd name="connsiteX0" fmla="*/ 910300 w 1607374"/>
                        <a:gd name="connsiteY0" fmla="*/ 5714542 h 6313371"/>
                        <a:gd name="connsiteX1" fmla="*/ 1240477 w 1607374"/>
                        <a:gd name="connsiteY1" fmla="*/ 6033979 h 6313371"/>
                        <a:gd name="connsiteX2" fmla="*/ 1570654 w 1607374"/>
                        <a:gd name="connsiteY2" fmla="*/ 5714542 h 6313371"/>
                        <a:gd name="connsiteX3" fmla="*/ 1240477 w 1607374"/>
                        <a:gd name="connsiteY3" fmla="*/ 5395105 h 6313371"/>
                        <a:gd name="connsiteX4" fmla="*/ 910300 w 1607374"/>
                        <a:gd name="connsiteY4" fmla="*/ 5714542 h 6313371"/>
                        <a:gd name="connsiteX5" fmla="*/ 902323 w 1607374"/>
                        <a:gd name="connsiteY5" fmla="*/ 590568 h 6313371"/>
                        <a:gd name="connsiteX6" fmla="*/ 1232499 w 1607374"/>
                        <a:gd name="connsiteY6" fmla="*/ 910005 h 6313371"/>
                        <a:gd name="connsiteX7" fmla="*/ 1562676 w 1607374"/>
                        <a:gd name="connsiteY7" fmla="*/ 590568 h 6313371"/>
                        <a:gd name="connsiteX8" fmla="*/ 1232499 w 1607374"/>
                        <a:gd name="connsiteY8" fmla="*/ 271131 h 6313371"/>
                        <a:gd name="connsiteX9" fmla="*/ 902323 w 1607374"/>
                        <a:gd name="connsiteY9" fmla="*/ 590568 h 6313371"/>
                        <a:gd name="connsiteX10" fmla="*/ 198664 w 1607374"/>
                        <a:gd name="connsiteY10" fmla="*/ 4888076 h 6313371"/>
                        <a:gd name="connsiteX11" fmla="*/ 1390647 w 1607374"/>
                        <a:gd name="connsiteY11" fmla="*/ 4888076 h 6313371"/>
                        <a:gd name="connsiteX12" fmla="*/ 1390647 w 1607374"/>
                        <a:gd name="connsiteY12" fmla="*/ 1488160 h 6313371"/>
                        <a:gd name="connsiteX13" fmla="*/ 198664 w 1607374"/>
                        <a:gd name="connsiteY13" fmla="*/ 1488160 h 6313371"/>
                        <a:gd name="connsiteX14" fmla="*/ 63839 w 1607374"/>
                        <a:gd name="connsiteY14" fmla="*/ 5714542 h 6313371"/>
                        <a:gd name="connsiteX15" fmla="*/ 394016 w 1607374"/>
                        <a:gd name="connsiteY15" fmla="*/ 6033979 h 6313371"/>
                        <a:gd name="connsiteX16" fmla="*/ 724193 w 1607374"/>
                        <a:gd name="connsiteY16" fmla="*/ 5714542 h 6313371"/>
                        <a:gd name="connsiteX17" fmla="*/ 394016 w 1607374"/>
                        <a:gd name="connsiteY17" fmla="*/ 5395106 h 6313371"/>
                        <a:gd name="connsiteX18" fmla="*/ 63839 w 1607374"/>
                        <a:gd name="connsiteY18" fmla="*/ 5714542 h 6313371"/>
                        <a:gd name="connsiteX19" fmla="*/ 29339 w 1607374"/>
                        <a:gd name="connsiteY19" fmla="*/ 590568 h 6313371"/>
                        <a:gd name="connsiteX20" fmla="*/ 359516 w 1607374"/>
                        <a:gd name="connsiteY20" fmla="*/ 910005 h 6313371"/>
                        <a:gd name="connsiteX21" fmla="*/ 689693 w 1607374"/>
                        <a:gd name="connsiteY21" fmla="*/ 590568 h 6313371"/>
                        <a:gd name="connsiteX22" fmla="*/ 359516 w 1607374"/>
                        <a:gd name="connsiteY22" fmla="*/ 271131 h 6313371"/>
                        <a:gd name="connsiteX23" fmla="*/ 29339 w 1607374"/>
                        <a:gd name="connsiteY23" fmla="*/ 590568 h 6313371"/>
                        <a:gd name="connsiteX24" fmla="*/ 0 w 1607374"/>
                        <a:gd name="connsiteY24" fmla="*/ 6313371 h 6313371"/>
                        <a:gd name="connsiteX25" fmla="*/ 0 w 1607374"/>
                        <a:gd name="connsiteY25" fmla="*/ 0 h 6313371"/>
                        <a:gd name="connsiteX26" fmla="*/ 1607374 w 1607374"/>
                        <a:gd name="connsiteY26" fmla="*/ 0 h 6313371"/>
                        <a:gd name="connsiteX27" fmla="*/ 1607374 w 1607374"/>
                        <a:gd name="connsiteY27" fmla="*/ 6313371 h 63133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1607374" h="6313371">
                          <a:moveTo>
                            <a:pt x="910300" y="5714542"/>
                          </a:moveTo>
                          <a:cubicBezTo>
                            <a:pt x="910300" y="5890962"/>
                            <a:pt x="1058125" y="6033979"/>
                            <a:pt x="1240477" y="6033979"/>
                          </a:cubicBezTo>
                          <a:cubicBezTo>
                            <a:pt x="1422829" y="6033979"/>
                            <a:pt x="1570654" y="5890962"/>
                            <a:pt x="1570654" y="5714542"/>
                          </a:cubicBezTo>
                          <a:cubicBezTo>
                            <a:pt x="1570654" y="5538122"/>
                            <a:pt x="1422829" y="5395105"/>
                            <a:pt x="1240477" y="5395105"/>
                          </a:cubicBezTo>
                          <a:cubicBezTo>
                            <a:pt x="1058125" y="5395105"/>
                            <a:pt x="910300" y="5538122"/>
                            <a:pt x="910300" y="5714542"/>
                          </a:cubicBezTo>
                          <a:close/>
                          <a:moveTo>
                            <a:pt x="902323" y="590568"/>
                          </a:moveTo>
                          <a:cubicBezTo>
                            <a:pt x="902323" y="766988"/>
                            <a:pt x="1050147" y="910005"/>
                            <a:pt x="1232499" y="910005"/>
                          </a:cubicBezTo>
                          <a:cubicBezTo>
                            <a:pt x="1414851" y="910005"/>
                            <a:pt x="1562676" y="766988"/>
                            <a:pt x="1562676" y="590568"/>
                          </a:cubicBezTo>
                          <a:cubicBezTo>
                            <a:pt x="1562676" y="414148"/>
                            <a:pt x="1414851" y="271131"/>
                            <a:pt x="1232499" y="271131"/>
                          </a:cubicBezTo>
                          <a:cubicBezTo>
                            <a:pt x="1050147" y="271131"/>
                            <a:pt x="902323" y="414148"/>
                            <a:pt x="902323" y="590568"/>
                          </a:cubicBezTo>
                          <a:close/>
                          <a:moveTo>
                            <a:pt x="198664" y="4888076"/>
                          </a:moveTo>
                          <a:lnTo>
                            <a:pt x="1390647" y="4888076"/>
                          </a:lnTo>
                          <a:lnTo>
                            <a:pt x="1390647" y="1488160"/>
                          </a:lnTo>
                          <a:lnTo>
                            <a:pt x="198664" y="1488160"/>
                          </a:lnTo>
                          <a:close/>
                          <a:moveTo>
                            <a:pt x="63839" y="5714542"/>
                          </a:moveTo>
                          <a:cubicBezTo>
                            <a:pt x="63839" y="5890962"/>
                            <a:pt x="211664" y="6033979"/>
                            <a:pt x="394016" y="6033979"/>
                          </a:cubicBezTo>
                          <a:cubicBezTo>
                            <a:pt x="576368" y="6033979"/>
                            <a:pt x="724193" y="5890962"/>
                            <a:pt x="724193" y="5714542"/>
                          </a:cubicBezTo>
                          <a:cubicBezTo>
                            <a:pt x="724193" y="5538122"/>
                            <a:pt x="576368" y="5395106"/>
                            <a:pt x="394016" y="5395106"/>
                          </a:cubicBezTo>
                          <a:cubicBezTo>
                            <a:pt x="211664" y="5395106"/>
                            <a:pt x="63839" y="5538122"/>
                            <a:pt x="63839" y="5714542"/>
                          </a:cubicBezTo>
                          <a:close/>
                          <a:moveTo>
                            <a:pt x="29339" y="590568"/>
                          </a:moveTo>
                          <a:cubicBezTo>
                            <a:pt x="29339" y="766988"/>
                            <a:pt x="177164" y="910005"/>
                            <a:pt x="359516" y="910005"/>
                          </a:cubicBezTo>
                          <a:cubicBezTo>
                            <a:pt x="541868" y="910005"/>
                            <a:pt x="689693" y="766988"/>
                            <a:pt x="689693" y="590568"/>
                          </a:cubicBezTo>
                          <a:cubicBezTo>
                            <a:pt x="689693" y="414148"/>
                            <a:pt x="541868" y="271131"/>
                            <a:pt x="359516" y="271131"/>
                          </a:cubicBezTo>
                          <a:cubicBezTo>
                            <a:pt x="177164" y="271131"/>
                            <a:pt x="29339" y="414148"/>
                            <a:pt x="29339" y="590568"/>
                          </a:cubicBezTo>
                          <a:close/>
                          <a:moveTo>
                            <a:pt x="0" y="6313371"/>
                          </a:moveTo>
                          <a:lnTo>
                            <a:pt x="0" y="0"/>
                          </a:lnTo>
                          <a:lnTo>
                            <a:pt x="1607374" y="0"/>
                          </a:lnTo>
                          <a:lnTo>
                            <a:pt x="1607374" y="6313371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31750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en-FR" dirty="0"/>
                    </a:p>
                  </p:txBody>
                </p:sp>
                <p:sp>
                  <p:nvSpPr>
                    <p:cNvPr id="44" name="Oval 43">
                      <a:extLst>
                        <a:ext uri="{FF2B5EF4-FFF2-40B4-BE49-F238E27FC236}">
                          <a16:creationId xmlns:a16="http://schemas.microsoft.com/office/drawing/2014/main" id="{1226F8B0-FA7B-80E3-BEC6-08D40FD84B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28757" y="5767304"/>
                      <a:ext cx="315685" cy="33899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 dirty="0"/>
                    </a:p>
                  </p:txBody>
                </p:sp>
              </p:grpSp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FADEA342-9D2E-24CD-74C4-5420F51EDA07}"/>
                      </a:ext>
                    </a:extLst>
                  </p:cNvPr>
                  <p:cNvSpPr txBox="1"/>
                  <p:nvPr/>
                </p:nvSpPr>
                <p:spPr>
                  <a:xfrm>
                    <a:off x="228011" y="5629025"/>
                    <a:ext cx="3601954" cy="4015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err="1">
                        <a:solidFill>
                          <a:srgbClr val="FF0000"/>
                        </a:solidFill>
                      </a:rPr>
                      <a:t>Aluminised</a:t>
                    </a:r>
                    <a:r>
                      <a:rPr lang="en-US" dirty="0">
                        <a:solidFill>
                          <a:srgbClr val="FF0000"/>
                        </a:solidFill>
                      </a:rPr>
                      <a:t> mylar strip</a:t>
                    </a:r>
                  </a:p>
                </p:txBody>
              </p:sp>
            </p:grpSp>
            <p:cxnSp>
              <p:nvCxnSpPr>
                <p:cNvPr id="81" name="Straight Arrow Connector 80">
                  <a:extLst>
                    <a:ext uri="{FF2B5EF4-FFF2-40B4-BE49-F238E27FC236}">
                      <a16:creationId xmlns:a16="http://schemas.microsoft.com/office/drawing/2014/main" id="{6AE4CA62-8854-0C86-69E0-BC275B73F0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15825" y="5629075"/>
                  <a:ext cx="287764" cy="215296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C9BB925-0409-149D-29CA-DC627BABC237}"/>
                  </a:ext>
                </a:extLst>
              </p:cNvPr>
              <p:cNvSpPr/>
              <p:nvPr/>
            </p:nvSpPr>
            <p:spPr>
              <a:xfrm>
                <a:off x="98076" y="2772198"/>
                <a:ext cx="5264063" cy="219566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 dirty="0"/>
              </a:p>
            </p:txBody>
          </p:sp>
        </p:grp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856A4231-1848-BF97-2E4F-D66931CB0F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9533" y="4424489"/>
              <a:ext cx="575552" cy="68796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41F66229-37DE-9A06-E37E-EEB91F54F8C8}"/>
                </a:ext>
              </a:extLst>
            </p:cNvPr>
            <p:cNvSpPr/>
            <p:nvPr/>
          </p:nvSpPr>
          <p:spPr>
            <a:xfrm>
              <a:off x="3654869" y="4424489"/>
              <a:ext cx="740300" cy="806843"/>
            </a:xfrm>
            <a:custGeom>
              <a:avLst/>
              <a:gdLst>
                <a:gd name="connsiteX0" fmla="*/ 353194 w 1140003"/>
                <a:gd name="connsiteY0" fmla="*/ 0 h 1052624"/>
                <a:gd name="connsiteX1" fmla="*/ 23585 w 1140003"/>
                <a:gd name="connsiteY1" fmla="*/ 946298 h 1052624"/>
                <a:gd name="connsiteX2" fmla="*/ 927352 w 1140003"/>
                <a:gd name="connsiteY2" fmla="*/ 808075 h 1052624"/>
                <a:gd name="connsiteX3" fmla="*/ 1140003 w 1140003"/>
                <a:gd name="connsiteY3" fmla="*/ 1052624 h 1052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0003" h="1052624">
                  <a:moveTo>
                    <a:pt x="353194" y="0"/>
                  </a:moveTo>
                  <a:cubicBezTo>
                    <a:pt x="140543" y="405809"/>
                    <a:pt x="-72108" y="811619"/>
                    <a:pt x="23585" y="946298"/>
                  </a:cubicBezTo>
                  <a:cubicBezTo>
                    <a:pt x="119278" y="1080977"/>
                    <a:pt x="741282" y="790354"/>
                    <a:pt x="927352" y="808075"/>
                  </a:cubicBezTo>
                  <a:cubicBezTo>
                    <a:pt x="1113422" y="825796"/>
                    <a:pt x="1067347" y="1020726"/>
                    <a:pt x="1140003" y="1052624"/>
                  </a:cubicBezTo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</p:grpSp>
    </p:spTree>
    <p:extLst>
      <p:ext uri="{BB962C8B-B14F-4D97-AF65-F5344CB8AC3E}">
        <p14:creationId xmlns:p14="http://schemas.microsoft.com/office/powerpoint/2010/main" val="775743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F28E63-B36C-B676-3CEF-A1BFE12AE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353F9-176E-7838-C31F-FCAB37666D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 smtClean="0"/>
              <a:t>6</a:t>
            </a:fld>
            <a:endParaRPr lang="en-ZA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69932C-1867-DCE7-7EF9-9DD0FD14C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Notes on assembly process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CBCF05-ACEE-7EE4-E289-961356347E91}"/>
              </a:ext>
            </a:extLst>
          </p:cNvPr>
          <p:cNvSpPr txBox="1"/>
          <p:nvPr/>
        </p:nvSpPr>
        <p:spPr>
          <a:xfrm>
            <a:off x="150812" y="554212"/>
            <a:ext cx="465731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dirty="0">
                <a:solidFill>
                  <a:srgbClr val="FF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Minimum bend radius 15mm</a:t>
            </a:r>
            <a:endParaRPr lang="en-ZA" sz="1800" b="1" dirty="0">
              <a:solidFill>
                <a:schemeClr val="tx1"/>
              </a:solidFill>
              <a:latin typeface="+mn-lt"/>
            </a:endParaRPr>
          </a:p>
          <a:p>
            <a:endParaRPr lang="en-ZA" sz="1800" b="1" dirty="0">
              <a:solidFill>
                <a:schemeClr val="tx1"/>
              </a:solidFill>
              <a:latin typeface="+mn-lt"/>
            </a:endParaRPr>
          </a:p>
          <a:p>
            <a:r>
              <a:rPr lang="en-ZA" sz="1800" b="1" dirty="0">
                <a:solidFill>
                  <a:schemeClr val="tx1"/>
                </a:solidFill>
                <a:latin typeface="+mn-lt"/>
              </a:rPr>
              <a:t>Securing sensors in the package:</a:t>
            </a:r>
          </a:p>
          <a:p>
            <a:pPr marL="342900" indent="-342900">
              <a:buFont typeface="+mj-lt"/>
              <a:buAutoNum type="arabicPeriod"/>
            </a:pP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LPGs ordered with extra fibre spliced to the sensor</a:t>
            </a: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hence splice </a:t>
            </a:r>
            <a:r>
              <a:rPr lang="en-ZA" sz="1800" dirty="0">
                <a:solidFill>
                  <a:srgbClr val="FF40FF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ZA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LPG is on a separate fibre to FBGs – this is because it requires a pre-strain.</a:t>
            </a:r>
          </a:p>
          <a:p>
            <a:pPr marL="342900" indent="-342900">
              <a:buFont typeface="+mj-lt"/>
              <a:buAutoNum type="arabicPeriod"/>
            </a:pP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Sensors are secured in the </a:t>
            </a:r>
            <a:r>
              <a:rPr lang="en-ZA" sz="1800" dirty="0" err="1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Neoceram</a:t>
            </a: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Finally, the two fibres are joined: (hence splice </a:t>
            </a:r>
            <a:r>
              <a:rPr lang="en-ZA" sz="1800" dirty="0">
                <a:solidFill>
                  <a:srgbClr val="FF4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 – to fit in the splicer you need a decent length of fibre (bottom left image)</a:t>
            </a:r>
            <a:endParaRPr lang="en-ZA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Google Shape;55;p6">
            <a:extLst>
              <a:ext uri="{FF2B5EF4-FFF2-40B4-BE49-F238E27FC236}">
                <a16:creationId xmlns:a16="http://schemas.microsoft.com/office/drawing/2014/main" id="{B829E349-D3FC-348A-AF13-5CA8BD896CB8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31 January 2024</a:t>
            </a:r>
          </a:p>
        </p:txBody>
      </p:sp>
      <p:sp>
        <p:nvSpPr>
          <p:cNvPr id="14" name="Google Shape;56;p6">
            <a:extLst>
              <a:ext uri="{FF2B5EF4-FFF2-40B4-BE49-F238E27FC236}">
                <a16:creationId xmlns:a16="http://schemas.microsoft.com/office/drawing/2014/main" id="{AC84525A-315B-9596-FDD5-7E6D354A722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FOS for the ITk – UJ + UWC group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B356101-AE63-FAC5-69A2-013DB17C0BCF}"/>
              </a:ext>
            </a:extLst>
          </p:cNvPr>
          <p:cNvGrpSpPr/>
          <p:nvPr/>
        </p:nvGrpSpPr>
        <p:grpSpPr>
          <a:xfrm>
            <a:off x="5084503" y="620172"/>
            <a:ext cx="3908685" cy="3270290"/>
            <a:chOff x="4921118" y="2839636"/>
            <a:chExt cx="3908685" cy="327029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67BDE7D-88E4-A8AF-C8F5-1B0941441994}"/>
                </a:ext>
              </a:extLst>
            </p:cNvPr>
            <p:cNvGrpSpPr/>
            <p:nvPr/>
          </p:nvGrpSpPr>
          <p:grpSpPr>
            <a:xfrm>
              <a:off x="4921118" y="2839636"/>
              <a:ext cx="3908685" cy="3270290"/>
              <a:chOff x="6725667" y="2244604"/>
              <a:chExt cx="2267521" cy="2177176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796D403-1708-3668-9C0C-F9E9305E84ED}"/>
                  </a:ext>
                </a:extLst>
              </p:cNvPr>
              <p:cNvGrpSpPr/>
              <p:nvPr/>
            </p:nvGrpSpPr>
            <p:grpSpPr>
              <a:xfrm>
                <a:off x="6725667" y="2244604"/>
                <a:ext cx="2267521" cy="2177176"/>
                <a:chOff x="6725667" y="2244604"/>
                <a:chExt cx="2267521" cy="2177176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650DA4FF-6990-3599-4945-771F45C86D1F}"/>
                    </a:ext>
                  </a:extLst>
                </p:cNvPr>
                <p:cNvGrpSpPr/>
                <p:nvPr/>
              </p:nvGrpSpPr>
              <p:grpSpPr>
                <a:xfrm>
                  <a:off x="6725667" y="2244604"/>
                  <a:ext cx="2267521" cy="2177176"/>
                  <a:chOff x="6725667" y="2244604"/>
                  <a:chExt cx="2267521" cy="2177176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BE098FBC-531A-80E2-F788-1C14BA781396}"/>
                      </a:ext>
                    </a:extLst>
                  </p:cNvPr>
                  <p:cNvGrpSpPr/>
                  <p:nvPr/>
                </p:nvGrpSpPr>
                <p:grpSpPr>
                  <a:xfrm>
                    <a:off x="6725667" y="2444259"/>
                    <a:ext cx="2267521" cy="1977521"/>
                    <a:chOff x="4724399" y="855463"/>
                    <a:chExt cx="2831874" cy="2184759"/>
                  </a:xfrm>
                </p:grpSpPr>
                <p:pic>
                  <p:nvPicPr>
                    <p:cNvPr id="24" name="Picture 23" descr="A person pointing at a piece of electrical equipment&#10;&#10;Description automatically generated">
                      <a:extLst>
                        <a:ext uri="{FF2B5EF4-FFF2-40B4-BE49-F238E27FC236}">
                          <a16:creationId xmlns:a16="http://schemas.microsoft.com/office/drawing/2014/main" id="{2C936933-B262-B24F-1355-F05FC7AF303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"/>
                    <a:srcRect l="29708" t="21050" r="23950" b="31280"/>
                    <a:stretch/>
                  </p:blipFill>
                  <p:spPr>
                    <a:xfrm>
                      <a:off x="4724399" y="855463"/>
                      <a:ext cx="2831874" cy="218475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543EBB65-8746-6D95-9269-EDFF04769A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24399" y="875441"/>
                      <a:ext cx="2831874" cy="2158396"/>
                    </a:xfrm>
                    <a:prstGeom prst="rect">
                      <a:avLst/>
                    </a:prstGeom>
                    <a:noFill/>
                    <a:ln w="571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</p:grp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3E373DC7-5455-A4FF-08AC-CDB10DFACCBB}"/>
                      </a:ext>
                    </a:extLst>
                  </p:cNvPr>
                  <p:cNvSpPr txBox="1"/>
                  <p:nvPr/>
                </p:nvSpPr>
                <p:spPr>
                  <a:xfrm>
                    <a:off x="6926284" y="2244604"/>
                    <a:ext cx="1707146" cy="2049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FR" dirty="0">
                        <a:solidFill>
                          <a:srgbClr val="FF0000"/>
                        </a:solidFill>
                      </a:rPr>
                      <a:t>Fibre length AB: 250-300m</a:t>
                    </a:r>
                    <a:r>
                      <a:rPr lang="en-FR" sz="1400" dirty="0">
                        <a:solidFill>
                          <a:srgbClr val="FF0000"/>
                        </a:solidFill>
                      </a:rPr>
                      <a:t>m</a:t>
                    </a:r>
                  </a:p>
                </p:txBody>
              </p:sp>
            </p:grp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83AB800-769C-7389-CA15-6309408DDC6D}"/>
                    </a:ext>
                  </a:extLst>
                </p:cNvPr>
                <p:cNvSpPr txBox="1"/>
                <p:nvPr/>
              </p:nvSpPr>
              <p:spPr>
                <a:xfrm>
                  <a:off x="7976975" y="3265642"/>
                  <a:ext cx="55634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FR" dirty="0">
                      <a:solidFill>
                        <a:srgbClr val="FF0000"/>
                      </a:solidFill>
                    </a:rPr>
                    <a:t>A</a:t>
                  </a:r>
                  <a:endParaRPr lang="en-FR" sz="1400" dirty="0">
                    <a:solidFill>
                      <a:srgbClr val="FF0000"/>
                    </a:solidFill>
                  </a:endParaRPr>
                </a:p>
              </p:txBody>
            </p:sp>
          </p:grp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B9734EBB-DBE4-B2CB-D555-1DF6BD81D8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85171" y="3429000"/>
                <a:ext cx="96759" cy="193931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26F52610-0045-094E-9904-B9033175E5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239569" y="3636058"/>
                <a:ext cx="159199" cy="100579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20FC007-EBEB-FB91-0FEC-855709390F1A}"/>
                  </a:ext>
                </a:extLst>
              </p:cNvPr>
              <p:cNvSpPr txBox="1"/>
              <p:nvPr/>
            </p:nvSpPr>
            <p:spPr>
              <a:xfrm>
                <a:off x="8355258" y="3654998"/>
                <a:ext cx="5563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R" sz="1400" dirty="0">
                    <a:solidFill>
                      <a:srgbClr val="FF0000"/>
                    </a:solidFill>
                  </a:rPr>
                  <a:t>B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51C9EEB-1AE8-B314-BD62-C83D8A18E123}"/>
                </a:ext>
              </a:extLst>
            </p:cNvPr>
            <p:cNvSpPr txBox="1"/>
            <p:nvPr/>
          </p:nvSpPr>
          <p:spPr>
            <a:xfrm>
              <a:off x="7667948" y="3355933"/>
              <a:ext cx="9590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FR" sz="1400" dirty="0">
                  <a:solidFill>
                    <a:srgbClr val="FF40FF"/>
                  </a:solidFill>
                </a:rPr>
                <a:t>2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B6DC2681-D64C-91A7-5725-A78E47841FC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07700" y="3331582"/>
              <a:ext cx="274422" cy="151078"/>
            </a:xfrm>
            <a:prstGeom prst="straightConnector1">
              <a:avLst/>
            </a:prstGeom>
            <a:ln w="25400">
              <a:solidFill>
                <a:srgbClr val="FF4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4F05CF3-C1A3-73B3-2A78-76CAC0364A2F}"/>
                </a:ext>
              </a:extLst>
            </p:cNvPr>
            <p:cNvSpPr txBox="1"/>
            <p:nvPr/>
          </p:nvSpPr>
          <p:spPr>
            <a:xfrm>
              <a:off x="8087183" y="4482271"/>
              <a:ext cx="4869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FR" dirty="0">
                  <a:solidFill>
                    <a:srgbClr val="FF40FF"/>
                  </a:solidFill>
                </a:rPr>
                <a:t>1</a:t>
              </a:r>
              <a:endParaRPr lang="en-FR" sz="1400" dirty="0">
                <a:solidFill>
                  <a:srgbClr val="FF40FF"/>
                </a:solidFill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372B542-6EA4-AC56-703A-16FB212A96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54778" y="4628269"/>
              <a:ext cx="486928" cy="64769"/>
            </a:xfrm>
            <a:prstGeom prst="straightConnector1">
              <a:avLst/>
            </a:prstGeom>
            <a:ln w="25400">
              <a:solidFill>
                <a:srgbClr val="FF4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0109A8D-8DDF-68F2-4D26-106637D80BEC}"/>
              </a:ext>
            </a:extLst>
          </p:cNvPr>
          <p:cNvSpPr txBox="1"/>
          <p:nvPr/>
        </p:nvSpPr>
        <p:spPr>
          <a:xfrm>
            <a:off x="500285" y="3777887"/>
            <a:ext cx="3292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chemeClr val="tx1"/>
                </a:solidFill>
              </a:rPr>
              <a:t>Bottom right: FOS assembly, pre-strain applied with a weight (</a:t>
            </a:r>
            <a:r>
              <a:rPr lang="en-FR" sz="1400" dirty="0">
                <a:solidFill>
                  <a:srgbClr val="FF40FF"/>
                </a:solidFill>
              </a:rPr>
              <a:t>3</a:t>
            </a:r>
            <a:r>
              <a:rPr lang="en-FR" dirty="0">
                <a:solidFill>
                  <a:schemeClr val="tx1"/>
                </a:solidFill>
              </a:rPr>
              <a:t>).</a:t>
            </a:r>
            <a:endParaRPr lang="en-FR" sz="1400" dirty="0">
              <a:solidFill>
                <a:schemeClr val="tx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DDE578F-047E-B0C5-90A8-C3B12C47D045}"/>
              </a:ext>
            </a:extLst>
          </p:cNvPr>
          <p:cNvGrpSpPr/>
          <p:nvPr/>
        </p:nvGrpSpPr>
        <p:grpSpPr>
          <a:xfrm>
            <a:off x="3723153" y="3861415"/>
            <a:ext cx="5270035" cy="2516166"/>
            <a:chOff x="3721100" y="3787622"/>
            <a:chExt cx="5270035" cy="251616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36547BA1-F488-974D-2540-3CC8CFE10A62}"/>
                </a:ext>
              </a:extLst>
            </p:cNvPr>
            <p:cNvGrpSpPr/>
            <p:nvPr/>
          </p:nvGrpSpPr>
          <p:grpSpPr>
            <a:xfrm>
              <a:off x="3721100" y="3787622"/>
              <a:ext cx="5270035" cy="2516166"/>
              <a:chOff x="-1323377" y="2323542"/>
              <a:chExt cx="5236145" cy="2448109"/>
            </a:xfrm>
          </p:grpSpPr>
          <p:pic>
            <p:nvPicPr>
              <p:cNvPr id="42" name="Picture 41" descr="A table with tools and equipment&#10;&#10;Description automatically generated with medium confidence">
                <a:extLst>
                  <a:ext uri="{FF2B5EF4-FFF2-40B4-BE49-F238E27FC236}">
                    <a16:creationId xmlns:a16="http://schemas.microsoft.com/office/drawing/2014/main" id="{1335A0E5-40FF-CE7D-77E2-2D4179C044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923" t="17682" r="17727" b="34722"/>
              <a:stretch/>
            </p:blipFill>
            <p:spPr>
              <a:xfrm>
                <a:off x="-1323377" y="2323542"/>
                <a:ext cx="5236144" cy="2448109"/>
              </a:xfrm>
              <a:prstGeom prst="rect">
                <a:avLst/>
              </a:prstGeom>
            </p:spPr>
          </p:pic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4BA9FF00-5C6B-46C3-935E-DC1CF78D8537}"/>
                  </a:ext>
                </a:extLst>
              </p:cNvPr>
              <p:cNvSpPr/>
              <p:nvPr/>
            </p:nvSpPr>
            <p:spPr>
              <a:xfrm>
                <a:off x="-1323376" y="2335012"/>
                <a:ext cx="5236144" cy="2436639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 dirty="0"/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669F6E9-2730-8717-1166-BC1842DE28D5}"/>
                </a:ext>
              </a:extLst>
            </p:cNvPr>
            <p:cNvSpPr txBox="1"/>
            <p:nvPr/>
          </p:nvSpPr>
          <p:spPr>
            <a:xfrm>
              <a:off x="6748929" y="4470615"/>
              <a:ext cx="9590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FR" dirty="0">
                  <a:solidFill>
                    <a:srgbClr val="FF0000"/>
                  </a:solidFill>
                </a:rPr>
                <a:t>LPG fibre</a:t>
              </a:r>
              <a:endParaRPr lang="en-FR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4FA0FA53-720E-7579-3E44-ED002E52566A}"/>
                </a:ext>
              </a:extLst>
            </p:cNvPr>
            <p:cNvCxnSpPr>
              <a:cxnSpLocks/>
              <a:stCxn id="45" idx="2"/>
            </p:cNvCxnSpPr>
            <p:nvPr/>
          </p:nvCxnSpPr>
          <p:spPr>
            <a:xfrm flipH="1">
              <a:off x="7002283" y="4778392"/>
              <a:ext cx="226151" cy="29554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13292F5-74FA-E4D1-2D49-56523426B9B1}"/>
                </a:ext>
              </a:extLst>
            </p:cNvPr>
            <p:cNvSpPr txBox="1"/>
            <p:nvPr/>
          </p:nvSpPr>
          <p:spPr>
            <a:xfrm>
              <a:off x="6648743" y="5780568"/>
              <a:ext cx="10433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FR" dirty="0">
                  <a:solidFill>
                    <a:srgbClr val="FF0000"/>
                  </a:solidFill>
                </a:rPr>
                <a:t>FBGs fibre</a:t>
              </a:r>
              <a:endParaRPr lang="en-FR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D58917DC-0C20-E7D6-1236-9FC0308258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36792" y="5349681"/>
              <a:ext cx="120024" cy="40306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7F87084-EE35-6B79-27CA-8C0528CBA78D}"/>
              </a:ext>
            </a:extLst>
          </p:cNvPr>
          <p:cNvGrpSpPr/>
          <p:nvPr/>
        </p:nvGrpSpPr>
        <p:grpSpPr>
          <a:xfrm>
            <a:off x="375935" y="4310744"/>
            <a:ext cx="3292030" cy="2066838"/>
            <a:chOff x="257656" y="3432561"/>
            <a:chExt cx="3276053" cy="230797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0FE8537-AAA2-E356-D018-B110B1FB7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1917" y="3432561"/>
              <a:ext cx="3242836" cy="2286452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921B41A-0D5B-EAE6-BF16-9D486D5D616B}"/>
                </a:ext>
              </a:extLst>
            </p:cNvPr>
            <p:cNvSpPr/>
            <p:nvPr/>
          </p:nvSpPr>
          <p:spPr>
            <a:xfrm>
              <a:off x="257656" y="3454085"/>
              <a:ext cx="3276053" cy="2286453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B0A0229-E1C0-BE5E-5918-DB3784160EE3}"/>
              </a:ext>
            </a:extLst>
          </p:cNvPr>
          <p:cNvSpPr txBox="1"/>
          <p:nvPr/>
        </p:nvSpPr>
        <p:spPr>
          <a:xfrm>
            <a:off x="8695323" y="5195792"/>
            <a:ext cx="486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400" dirty="0">
                <a:solidFill>
                  <a:srgbClr val="FF40FF"/>
                </a:solidFill>
              </a:rPr>
              <a:t>3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3514D2F-2A4B-E27C-E2A9-6977A379C57C}"/>
              </a:ext>
            </a:extLst>
          </p:cNvPr>
          <p:cNvCxnSpPr>
            <a:cxnSpLocks/>
          </p:cNvCxnSpPr>
          <p:nvPr/>
        </p:nvCxnSpPr>
        <p:spPr>
          <a:xfrm flipH="1">
            <a:off x="8788289" y="5515501"/>
            <a:ext cx="62210" cy="355793"/>
          </a:xfrm>
          <a:prstGeom prst="straightConnector1">
            <a:avLst/>
          </a:prstGeom>
          <a:ln w="25400">
            <a:solidFill>
              <a:srgbClr val="FF4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64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A3828-937D-9DC4-A654-85FBDF256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652ABD-12B3-49D3-7CB8-2042DB6F8B1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 smtClean="0"/>
              <a:t>7</a:t>
            </a:fld>
            <a:endParaRPr lang="en-ZA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C106E42-F5F1-FF74-DAA4-B09ACED9C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Shortening the length AB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A47285-F347-B5D8-5105-B9AC3A42BAA8}"/>
              </a:ext>
            </a:extLst>
          </p:cNvPr>
          <p:cNvSpPr txBox="1"/>
          <p:nvPr/>
        </p:nvSpPr>
        <p:spPr>
          <a:xfrm>
            <a:off x="150812" y="554212"/>
            <a:ext cx="4671742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dirty="0">
                <a:solidFill>
                  <a:srgbClr val="FF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Minimum bend radius 15mm</a:t>
            </a:r>
          </a:p>
          <a:p>
            <a:pPr lvl="1"/>
            <a:endParaRPr lang="en-ZA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ZA" sz="1800" b="1" dirty="0">
                <a:solidFill>
                  <a:schemeClr val="tx1"/>
                </a:solidFill>
                <a:latin typeface="+mn-lt"/>
              </a:rPr>
              <a:t>Simple changes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AB length easily reduced to 200mm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Splices easily reduced to 30mm, potentially 20mm.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1800" dirty="0">
              <a:solidFill>
                <a:schemeClr val="tx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ZA" sz="1800" b="1" dirty="0">
                <a:solidFill>
                  <a:schemeClr val="tx1"/>
                </a:solidFill>
                <a:latin typeface="+mn-lt"/>
              </a:rPr>
              <a:t>Possible further changes</a:t>
            </a:r>
            <a:endParaRPr lang="en-ZA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Different assembly process – splice fibres before applying pre-strain to LPG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Would require a lot of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Likely very tricky</a:t>
            </a:r>
            <a:endParaRPr lang="en-ZA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ZA" sz="1800" dirty="0">
              <a:solidFill>
                <a:schemeClr val="tx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Fold AB over the </a:t>
            </a:r>
            <a:r>
              <a:rPr lang="en-ZA" sz="1800" dirty="0" err="1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Neoceram</a:t>
            </a:r>
            <a:endParaRPr lang="en-ZA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Must keep in mind min. bend radius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Request LPG splice further from the sensor itself</a:t>
            </a:r>
          </a:p>
        </p:txBody>
      </p:sp>
      <p:sp>
        <p:nvSpPr>
          <p:cNvPr id="13" name="Google Shape;55;p6">
            <a:extLst>
              <a:ext uri="{FF2B5EF4-FFF2-40B4-BE49-F238E27FC236}">
                <a16:creationId xmlns:a16="http://schemas.microsoft.com/office/drawing/2014/main" id="{35076C31-783F-F921-961F-5143EC5B47D1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31 January 2024</a:t>
            </a:r>
          </a:p>
        </p:txBody>
      </p:sp>
      <p:sp>
        <p:nvSpPr>
          <p:cNvPr id="14" name="Google Shape;56;p6">
            <a:extLst>
              <a:ext uri="{FF2B5EF4-FFF2-40B4-BE49-F238E27FC236}">
                <a16:creationId xmlns:a16="http://schemas.microsoft.com/office/drawing/2014/main" id="{A4478769-295E-1CF0-9B82-580349EB8FD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FOS for the ITk – UJ + UWC group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D53F290-79D5-DD7E-B3B5-B4CBE546F854}"/>
              </a:ext>
            </a:extLst>
          </p:cNvPr>
          <p:cNvGrpSpPr/>
          <p:nvPr/>
        </p:nvGrpSpPr>
        <p:grpSpPr>
          <a:xfrm>
            <a:off x="2268539" y="4763016"/>
            <a:ext cx="6722596" cy="1595820"/>
            <a:chOff x="1663261" y="4469312"/>
            <a:chExt cx="6722596" cy="159582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D7E7309-19F8-7CDC-DB62-F367CB14D1C5}"/>
                </a:ext>
              </a:extLst>
            </p:cNvPr>
            <p:cNvSpPr/>
            <p:nvPr/>
          </p:nvSpPr>
          <p:spPr>
            <a:xfrm>
              <a:off x="3222171" y="5325185"/>
              <a:ext cx="4017246" cy="739947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8C0A970-C6D9-614C-5133-C18D03DA0D15}"/>
                </a:ext>
              </a:extLst>
            </p:cNvPr>
            <p:cNvSpPr/>
            <p:nvPr/>
          </p:nvSpPr>
          <p:spPr>
            <a:xfrm>
              <a:off x="5365071" y="4469312"/>
              <a:ext cx="3020786" cy="1323910"/>
            </a:xfrm>
            <a:custGeom>
              <a:avLst/>
              <a:gdLst>
                <a:gd name="connsiteX0" fmla="*/ 1883229 w 3020786"/>
                <a:gd name="connsiteY0" fmla="*/ 1287249 h 1323910"/>
                <a:gd name="connsiteX1" fmla="*/ 2688771 w 3020786"/>
                <a:gd name="connsiteY1" fmla="*/ 1287249 h 1323910"/>
                <a:gd name="connsiteX2" fmla="*/ 2982686 w 3020786"/>
                <a:gd name="connsiteY2" fmla="*/ 906249 h 1323910"/>
                <a:gd name="connsiteX3" fmla="*/ 2971800 w 3020786"/>
                <a:gd name="connsiteY3" fmla="*/ 307534 h 1323910"/>
                <a:gd name="connsiteX4" fmla="*/ 2569029 w 3020786"/>
                <a:gd name="connsiteY4" fmla="*/ 35391 h 1323910"/>
                <a:gd name="connsiteX5" fmla="*/ 1817914 w 3020786"/>
                <a:gd name="connsiteY5" fmla="*/ 35391 h 1323910"/>
                <a:gd name="connsiteX6" fmla="*/ 1251857 w 3020786"/>
                <a:gd name="connsiteY6" fmla="*/ 329306 h 1323910"/>
                <a:gd name="connsiteX7" fmla="*/ 653143 w 3020786"/>
                <a:gd name="connsiteY7" fmla="*/ 753849 h 1323910"/>
                <a:gd name="connsiteX8" fmla="*/ 0 w 3020786"/>
                <a:gd name="connsiteY8" fmla="*/ 830049 h 132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20786" h="1323910">
                  <a:moveTo>
                    <a:pt x="1883229" y="1287249"/>
                  </a:moveTo>
                  <a:cubicBezTo>
                    <a:pt x="2194378" y="1318999"/>
                    <a:pt x="2505528" y="1350749"/>
                    <a:pt x="2688771" y="1287249"/>
                  </a:cubicBezTo>
                  <a:cubicBezTo>
                    <a:pt x="2872014" y="1223749"/>
                    <a:pt x="2935515" y="1069535"/>
                    <a:pt x="2982686" y="906249"/>
                  </a:cubicBezTo>
                  <a:cubicBezTo>
                    <a:pt x="3029858" y="742963"/>
                    <a:pt x="3040743" y="452677"/>
                    <a:pt x="2971800" y="307534"/>
                  </a:cubicBezTo>
                  <a:cubicBezTo>
                    <a:pt x="2902857" y="162391"/>
                    <a:pt x="2761343" y="80748"/>
                    <a:pt x="2569029" y="35391"/>
                  </a:cubicBezTo>
                  <a:cubicBezTo>
                    <a:pt x="2376715" y="-9966"/>
                    <a:pt x="2037443" y="-13595"/>
                    <a:pt x="1817914" y="35391"/>
                  </a:cubicBezTo>
                  <a:cubicBezTo>
                    <a:pt x="1598385" y="84377"/>
                    <a:pt x="1445985" y="209563"/>
                    <a:pt x="1251857" y="329306"/>
                  </a:cubicBezTo>
                  <a:cubicBezTo>
                    <a:pt x="1057729" y="449049"/>
                    <a:pt x="861786" y="670392"/>
                    <a:pt x="653143" y="753849"/>
                  </a:cubicBezTo>
                  <a:cubicBezTo>
                    <a:pt x="444500" y="837306"/>
                    <a:pt x="112486" y="839120"/>
                    <a:pt x="0" y="830049"/>
                  </a:cubicBezTo>
                </a:path>
              </a:pathLst>
            </a:cu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34BFBFC-F3CB-B919-A72C-FE8B36994C36}"/>
                </a:ext>
              </a:extLst>
            </p:cNvPr>
            <p:cNvSpPr/>
            <p:nvPr/>
          </p:nvSpPr>
          <p:spPr>
            <a:xfrm>
              <a:off x="4574586" y="5172785"/>
              <a:ext cx="1312416" cy="152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F95495D-9FE0-6323-5F74-3235EE92D8D5}"/>
                </a:ext>
              </a:extLst>
            </p:cNvPr>
            <p:cNvCxnSpPr>
              <a:cxnSpLocks/>
              <a:stCxn id="22" idx="1"/>
            </p:cNvCxnSpPr>
            <p:nvPr/>
          </p:nvCxnSpPr>
          <p:spPr>
            <a:xfrm flipH="1">
              <a:off x="1663261" y="5248985"/>
              <a:ext cx="2911325" cy="76200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BE53DEC-7A95-F39E-5F5D-3B7F889FC38D}"/>
              </a:ext>
            </a:extLst>
          </p:cNvPr>
          <p:cNvCxnSpPr>
            <a:cxnSpLocks/>
          </p:cNvCxnSpPr>
          <p:nvPr/>
        </p:nvCxnSpPr>
        <p:spPr>
          <a:xfrm flipV="1">
            <a:off x="8478237" y="5458205"/>
            <a:ext cx="423997" cy="67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0672A1F-EE82-1DC0-2898-ECBB80E00832}"/>
              </a:ext>
            </a:extLst>
          </p:cNvPr>
          <p:cNvSpPr txBox="1"/>
          <p:nvPr/>
        </p:nvSpPr>
        <p:spPr>
          <a:xfrm>
            <a:off x="7660125" y="5311112"/>
            <a:ext cx="959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400" dirty="0">
                <a:solidFill>
                  <a:srgbClr val="FF0000"/>
                </a:solidFill>
              </a:rPr>
              <a:t>&lt;15mm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67CDA0E-82F1-1277-68F6-A6F52CE60A2C}"/>
              </a:ext>
            </a:extLst>
          </p:cNvPr>
          <p:cNvCxnSpPr>
            <a:cxnSpLocks/>
            <a:stCxn id="39" idx="2"/>
          </p:cNvCxnSpPr>
          <p:nvPr/>
        </p:nvCxnSpPr>
        <p:spPr>
          <a:xfrm>
            <a:off x="5369575" y="5161136"/>
            <a:ext cx="600774" cy="296672"/>
          </a:xfrm>
          <a:prstGeom prst="straightConnector1">
            <a:avLst/>
          </a:prstGeom>
          <a:ln w="25400">
            <a:solidFill>
              <a:srgbClr val="FF4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5D4B5C4-E68C-D52F-D89D-5277A403D834}"/>
              </a:ext>
            </a:extLst>
          </p:cNvPr>
          <p:cNvSpPr txBox="1"/>
          <p:nvPr/>
        </p:nvSpPr>
        <p:spPr>
          <a:xfrm>
            <a:off x="5126110" y="4853359"/>
            <a:ext cx="486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FF40FF"/>
                </a:solidFill>
              </a:rPr>
              <a:t>1</a:t>
            </a:r>
            <a:endParaRPr lang="en-FR" sz="1400" dirty="0">
              <a:solidFill>
                <a:srgbClr val="FF40FF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A91153A-7E27-C593-63F9-BF3712FFDE19}"/>
              </a:ext>
            </a:extLst>
          </p:cNvPr>
          <p:cNvCxnSpPr/>
          <p:nvPr/>
        </p:nvCxnSpPr>
        <p:spPr>
          <a:xfrm>
            <a:off x="8478237" y="4775762"/>
            <a:ext cx="0" cy="13239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BDB3A4E-3E57-84E4-AB26-2B63015B8410}"/>
              </a:ext>
            </a:extLst>
          </p:cNvPr>
          <p:cNvGrpSpPr/>
          <p:nvPr/>
        </p:nvGrpSpPr>
        <p:grpSpPr>
          <a:xfrm>
            <a:off x="5082450" y="546379"/>
            <a:ext cx="3908685" cy="3270290"/>
            <a:chOff x="5082450" y="546379"/>
            <a:chExt cx="3908685" cy="327029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4644D6B-F748-0BAA-9200-DB83E6C2A98A}"/>
                </a:ext>
              </a:extLst>
            </p:cNvPr>
            <p:cNvGrpSpPr/>
            <p:nvPr/>
          </p:nvGrpSpPr>
          <p:grpSpPr>
            <a:xfrm>
              <a:off x="5082450" y="546379"/>
              <a:ext cx="3908685" cy="3270290"/>
              <a:chOff x="4921118" y="2839636"/>
              <a:chExt cx="3908685" cy="3270290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3069D303-0677-7857-8A20-B43FACC7A5AD}"/>
                  </a:ext>
                </a:extLst>
              </p:cNvPr>
              <p:cNvGrpSpPr/>
              <p:nvPr/>
            </p:nvGrpSpPr>
            <p:grpSpPr>
              <a:xfrm>
                <a:off x="4921118" y="2839636"/>
                <a:ext cx="3908685" cy="3270290"/>
                <a:chOff x="6725667" y="2244604"/>
                <a:chExt cx="2267521" cy="2177176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EC9EAE3A-F23C-92BE-262B-97C031513692}"/>
                    </a:ext>
                  </a:extLst>
                </p:cNvPr>
                <p:cNvGrpSpPr/>
                <p:nvPr/>
              </p:nvGrpSpPr>
              <p:grpSpPr>
                <a:xfrm>
                  <a:off x="6725667" y="2244604"/>
                  <a:ext cx="2267521" cy="2177176"/>
                  <a:chOff x="6725667" y="2244604"/>
                  <a:chExt cx="2267521" cy="2177176"/>
                </a:xfrm>
              </p:grpSpPr>
              <p:grpSp>
                <p:nvGrpSpPr>
                  <p:cNvPr id="28" name="Group 27">
                    <a:extLst>
                      <a:ext uri="{FF2B5EF4-FFF2-40B4-BE49-F238E27FC236}">
                        <a16:creationId xmlns:a16="http://schemas.microsoft.com/office/drawing/2014/main" id="{B6D81031-9FF1-0244-C9DB-A02936C7F11B}"/>
                      </a:ext>
                    </a:extLst>
                  </p:cNvPr>
                  <p:cNvGrpSpPr/>
                  <p:nvPr/>
                </p:nvGrpSpPr>
                <p:grpSpPr>
                  <a:xfrm>
                    <a:off x="6725667" y="2244604"/>
                    <a:ext cx="2267521" cy="2177176"/>
                    <a:chOff x="6725667" y="2244604"/>
                    <a:chExt cx="2267521" cy="2177176"/>
                  </a:xfrm>
                </p:grpSpPr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11C4EFB1-348D-E004-16A6-B093CDD4D73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25667" y="2444259"/>
                      <a:ext cx="2267521" cy="1977521"/>
                      <a:chOff x="4724399" y="855463"/>
                      <a:chExt cx="2831874" cy="2184759"/>
                    </a:xfrm>
                  </p:grpSpPr>
                  <p:pic>
                    <p:nvPicPr>
                      <p:cNvPr id="32" name="Picture 31" descr="A person pointing at a piece of electrical equipment&#10;&#10;Description automatically generated">
                        <a:extLst>
                          <a:ext uri="{FF2B5EF4-FFF2-40B4-BE49-F238E27FC236}">
                            <a16:creationId xmlns:a16="http://schemas.microsoft.com/office/drawing/2014/main" id="{0CCB60E2-EEB6-081A-1922-80D3F0CAE45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/>
                      <a:srcRect l="29708" t="21050" r="23950" b="31280"/>
                      <a:stretch/>
                    </p:blipFill>
                    <p:spPr>
                      <a:xfrm>
                        <a:off x="4724399" y="855463"/>
                        <a:ext cx="2831874" cy="2184759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33" name="Rectangle 32">
                        <a:extLst>
                          <a:ext uri="{FF2B5EF4-FFF2-40B4-BE49-F238E27FC236}">
                            <a16:creationId xmlns:a16="http://schemas.microsoft.com/office/drawing/2014/main" id="{75A7F5C1-02EF-F93C-FB90-8DBAFF9B36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24399" y="875441"/>
                        <a:ext cx="2831874" cy="2158396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</p:grpSp>
                <p:sp>
                  <p:nvSpPr>
                    <p:cNvPr id="31" name="TextBox 30">
                      <a:extLst>
                        <a:ext uri="{FF2B5EF4-FFF2-40B4-BE49-F238E27FC236}">
                          <a16:creationId xmlns:a16="http://schemas.microsoft.com/office/drawing/2014/main" id="{166069D6-D156-C2B8-4B47-B7374D305BC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926284" y="2244604"/>
                      <a:ext cx="1707146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FR" dirty="0">
                          <a:solidFill>
                            <a:srgbClr val="FF0000"/>
                          </a:solidFill>
                        </a:rPr>
                        <a:t>Fibre length AB: 250-300m</a:t>
                      </a:r>
                      <a:r>
                        <a:rPr lang="en-FR" sz="1400" dirty="0">
                          <a:solidFill>
                            <a:srgbClr val="FF0000"/>
                          </a:solidFill>
                        </a:rPr>
                        <a:t>m*</a:t>
                      </a:r>
                    </a:p>
                  </p:txBody>
                </p:sp>
              </p:grpSp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F7BEF2C0-9297-E9B2-C219-8DB326F03E7E}"/>
                      </a:ext>
                    </a:extLst>
                  </p:cNvPr>
                  <p:cNvSpPr txBox="1"/>
                  <p:nvPr/>
                </p:nvSpPr>
                <p:spPr>
                  <a:xfrm>
                    <a:off x="7976975" y="3265642"/>
                    <a:ext cx="556344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FR" dirty="0">
                        <a:solidFill>
                          <a:srgbClr val="FF0000"/>
                        </a:solidFill>
                      </a:rPr>
                      <a:t>A</a:t>
                    </a:r>
                    <a:endParaRPr lang="en-FR" sz="14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A59326A9-13EF-C858-747C-7A090BB941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85171" y="3429000"/>
                  <a:ext cx="96759" cy="193931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2B00774A-089F-5D06-9561-61FD756252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39569" y="3636058"/>
                  <a:ext cx="159199" cy="100579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42258D56-AAC8-65DC-F06E-45553AC3604A}"/>
                    </a:ext>
                  </a:extLst>
                </p:cNvPr>
                <p:cNvSpPr txBox="1"/>
                <p:nvPr/>
              </p:nvSpPr>
              <p:spPr>
                <a:xfrm>
                  <a:off x="8355258" y="3654998"/>
                  <a:ext cx="55634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FR" sz="1400" dirty="0">
                      <a:solidFill>
                        <a:srgbClr val="FF0000"/>
                      </a:solidFill>
                    </a:rPr>
                    <a:t>B</a:t>
                  </a:r>
                </a:p>
              </p:txBody>
            </p:sp>
          </p:grp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90D3834-5FEE-0B6C-5902-2FC5E94D3079}"/>
                  </a:ext>
                </a:extLst>
              </p:cNvPr>
              <p:cNvSpPr txBox="1"/>
              <p:nvPr/>
            </p:nvSpPr>
            <p:spPr>
              <a:xfrm>
                <a:off x="7667948" y="3355933"/>
                <a:ext cx="9590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R" sz="1400" dirty="0">
                    <a:solidFill>
                      <a:srgbClr val="FF40FF"/>
                    </a:solidFill>
                  </a:rPr>
                  <a:t>2</a:t>
                </a:r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F3D2A1C5-CD0F-ADC5-89ED-09E01849B1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407700" y="3331582"/>
                <a:ext cx="274422" cy="151078"/>
              </a:xfrm>
              <a:prstGeom prst="straightConnector1">
                <a:avLst/>
              </a:prstGeom>
              <a:ln w="25400">
                <a:solidFill>
                  <a:srgbClr val="FF40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CB734E4-B0DD-B2FA-BAD8-FFE2BC0D42DC}"/>
                  </a:ext>
                </a:extLst>
              </p:cNvPr>
              <p:cNvSpPr txBox="1"/>
              <p:nvPr/>
            </p:nvSpPr>
            <p:spPr>
              <a:xfrm>
                <a:off x="8087183" y="4482271"/>
                <a:ext cx="4869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R" dirty="0">
                    <a:solidFill>
                      <a:srgbClr val="FF40FF"/>
                    </a:solidFill>
                  </a:rPr>
                  <a:t>1</a:t>
                </a:r>
                <a:endParaRPr lang="en-FR" sz="1400" dirty="0">
                  <a:solidFill>
                    <a:srgbClr val="FF40FF"/>
                  </a:solidFill>
                </a:endParaRP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3275F995-B6C4-8F7F-481D-257CD6E44C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54778" y="4628269"/>
                <a:ext cx="486928" cy="64769"/>
              </a:xfrm>
              <a:prstGeom prst="straightConnector1">
                <a:avLst/>
              </a:prstGeom>
              <a:ln w="25400">
                <a:solidFill>
                  <a:srgbClr val="FF40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2E7BEBE-B46D-5C42-6126-630DCCA5A732}"/>
                </a:ext>
              </a:extLst>
            </p:cNvPr>
            <p:cNvSpPr/>
            <p:nvPr/>
          </p:nvSpPr>
          <p:spPr>
            <a:xfrm>
              <a:off x="6864990" y="2704083"/>
              <a:ext cx="343604" cy="3244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0B2A40A-ADA9-EC4C-1BE0-4AFCC1A17BFC}"/>
                </a:ext>
              </a:extLst>
            </p:cNvPr>
            <p:cNvSpPr txBox="1"/>
            <p:nvPr/>
          </p:nvSpPr>
          <p:spPr>
            <a:xfrm>
              <a:off x="7044292" y="2990134"/>
              <a:ext cx="9590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FR" dirty="0">
                  <a:solidFill>
                    <a:srgbClr val="FF0000"/>
                  </a:solidFill>
                </a:rPr>
                <a:t>C</a:t>
              </a:r>
              <a:endParaRPr lang="en-FR" sz="14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7660AB-2367-F44D-6FD1-49B8BA208423}"/>
              </a:ext>
            </a:extLst>
          </p:cNvPr>
          <p:cNvCxnSpPr>
            <a:cxnSpLocks/>
          </p:cNvCxnSpPr>
          <p:nvPr/>
        </p:nvCxnSpPr>
        <p:spPr>
          <a:xfrm flipH="1">
            <a:off x="2268539" y="6064990"/>
            <a:ext cx="155891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511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0CFBD-F290-94F4-33F2-15E4ADF49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90815-F7F6-606F-0773-5D6EB94C3B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 smtClean="0"/>
              <a:t>8</a:t>
            </a:fld>
            <a:endParaRPr lang="en-ZA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A8AE21-8788-547F-7FB5-7C7B4185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804" y="3312165"/>
            <a:ext cx="7998996" cy="423900"/>
          </a:xfrm>
        </p:spPr>
        <p:txBody>
          <a:bodyPr/>
          <a:lstStyle/>
          <a:p>
            <a:pPr algn="ctr"/>
            <a:r>
              <a:rPr lang="en-FR" sz="4800" dirty="0"/>
              <a:t>Backup</a:t>
            </a:r>
          </a:p>
        </p:txBody>
      </p:sp>
      <p:sp>
        <p:nvSpPr>
          <p:cNvPr id="7" name="Google Shape;53;p6">
            <a:extLst>
              <a:ext uri="{FF2B5EF4-FFF2-40B4-BE49-F238E27FC236}">
                <a16:creationId xmlns:a16="http://schemas.microsoft.com/office/drawing/2014/main" id="{508A63F3-C40E-2C4B-51F1-2B00D3585FF3}"/>
              </a:ext>
            </a:extLst>
          </p:cNvPr>
          <p:cNvSpPr txBox="1"/>
          <p:nvPr/>
        </p:nvSpPr>
        <p:spPr>
          <a:xfrm>
            <a:off x="2268538" y="6466344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050" dirty="0" err="1"/>
              <a:t>ITk</a:t>
            </a:r>
            <a:r>
              <a:rPr lang="en-US" sz="1050" dirty="0"/>
              <a:t> FOS brief info – Matt Connell</a:t>
            </a:r>
          </a:p>
        </p:txBody>
      </p:sp>
      <p:sp>
        <p:nvSpPr>
          <p:cNvPr id="8" name="Google Shape;55;p6">
            <a:extLst>
              <a:ext uri="{FF2B5EF4-FFF2-40B4-BE49-F238E27FC236}">
                <a16:creationId xmlns:a16="http://schemas.microsoft.com/office/drawing/2014/main" id="{A8E3370F-EF55-5355-68CD-7AE816AAB82B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15 December 2022</a:t>
            </a:r>
          </a:p>
        </p:txBody>
      </p:sp>
    </p:spTree>
    <p:extLst>
      <p:ext uri="{BB962C8B-B14F-4D97-AF65-F5344CB8AC3E}">
        <p14:creationId xmlns:p14="http://schemas.microsoft.com/office/powerpoint/2010/main" val="4057440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>
          <a:extLst>
            <a:ext uri="{FF2B5EF4-FFF2-40B4-BE49-F238E27FC236}">
              <a16:creationId xmlns:a16="http://schemas.microsoft.com/office/drawing/2014/main" id="{8E4487AA-9E6D-E58D-1663-3E3FA4A3A4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>
            <a:extLst>
              <a:ext uri="{FF2B5EF4-FFF2-40B4-BE49-F238E27FC236}">
                <a16:creationId xmlns:a16="http://schemas.microsoft.com/office/drawing/2014/main" id="{339F54ED-29E3-EB30-C5EA-2D2A3F7FD8A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86800" y="648811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Calibri"/>
              <a:buNone/>
            </a:pPr>
            <a:fld id="{00000000-1234-1234-1234-123412341234}" type="slidenum">
              <a:rPr lang="en-ZA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6">
            <a:extLst>
              <a:ext uri="{FF2B5EF4-FFF2-40B4-BE49-F238E27FC236}">
                <a16:creationId xmlns:a16="http://schemas.microsoft.com/office/drawing/2014/main" id="{7AB183FE-FF86-4A11-C928-5705A92418CF}"/>
              </a:ext>
            </a:extLst>
          </p:cNvPr>
          <p:cNvSpPr txBox="1"/>
          <p:nvPr/>
        </p:nvSpPr>
        <p:spPr>
          <a:xfrm>
            <a:off x="2268538" y="6466344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6">
            <a:extLst>
              <a:ext uri="{FF2B5EF4-FFF2-40B4-BE49-F238E27FC236}">
                <a16:creationId xmlns:a16="http://schemas.microsoft.com/office/drawing/2014/main" id="{DBEDC879-EEBF-55AF-C66C-C3A1B40F71E5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12700" y="64928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31 January 2023</a:t>
            </a:r>
            <a:endParaRPr dirty="0"/>
          </a:p>
        </p:txBody>
      </p:sp>
      <p:sp>
        <p:nvSpPr>
          <p:cNvPr id="56" name="Google Shape;56;p6">
            <a:extLst>
              <a:ext uri="{FF2B5EF4-FFF2-40B4-BE49-F238E27FC236}">
                <a16:creationId xmlns:a16="http://schemas.microsoft.com/office/drawing/2014/main" id="{0BA45727-F60E-65E2-D1FB-C72533C83EB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68539" y="6492877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dirty="0"/>
              <a:t>FOS for the ITk – UJ + UWC group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CF67397-9E3B-7C82-C44E-CAB4A42C7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7" y="90500"/>
            <a:ext cx="7998996" cy="423900"/>
          </a:xfrm>
        </p:spPr>
        <p:txBody>
          <a:bodyPr/>
          <a:lstStyle/>
          <a:p>
            <a:r>
              <a:rPr lang="en-ZA" b="1" i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Operation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97B7D5-4FBC-82BB-967F-25C674A9F132}"/>
              </a:ext>
            </a:extLst>
          </p:cNvPr>
          <p:cNvSpPr txBox="1"/>
          <p:nvPr/>
        </p:nvSpPr>
        <p:spPr>
          <a:xfrm>
            <a:off x="150812" y="554212"/>
            <a:ext cx="738210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="1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FOS are affected by temperature, dose and relative humidity.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Knowing initial values of these variables, t</a:t>
            </a:r>
            <a:r>
              <a:rPr lang="en-ZA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he combination of LPG and both FBGs can be used to extract variations in all three variables.</a:t>
            </a:r>
            <a:endParaRPr lang="en-ZA" sz="1800" dirty="0">
              <a:solidFill>
                <a:schemeClr val="tx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B44798C-0362-9228-99B0-E45E8CCF4660}"/>
              </a:ext>
            </a:extLst>
          </p:cNvPr>
          <p:cNvGrpSpPr/>
          <p:nvPr/>
        </p:nvGrpSpPr>
        <p:grpSpPr>
          <a:xfrm>
            <a:off x="4386262" y="2690336"/>
            <a:ext cx="4606925" cy="1477328"/>
            <a:chOff x="291448" y="4239797"/>
            <a:chExt cx="5644432" cy="1955800"/>
          </a:xfrm>
        </p:grpSpPr>
        <p:pic>
          <p:nvPicPr>
            <p:cNvPr id="3" name="Picture 2" descr="A piece of cardboard with tape attached to it&#10;&#10;Description automatically generated">
              <a:extLst>
                <a:ext uri="{FF2B5EF4-FFF2-40B4-BE49-F238E27FC236}">
                  <a16:creationId xmlns:a16="http://schemas.microsoft.com/office/drawing/2014/main" id="{E2EC8EE9-37C4-AF38-31C4-1E05AD0921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908" t="35294" r="14497" b="31155"/>
            <a:stretch/>
          </p:blipFill>
          <p:spPr>
            <a:xfrm>
              <a:off x="293501" y="4239797"/>
              <a:ext cx="5642379" cy="19558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A5202D-519B-6104-489C-1C59DF785072}"/>
                </a:ext>
              </a:extLst>
            </p:cNvPr>
            <p:cNvSpPr/>
            <p:nvPr/>
          </p:nvSpPr>
          <p:spPr>
            <a:xfrm>
              <a:off x="291448" y="4248477"/>
              <a:ext cx="5642379" cy="1947119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pic>
        <p:nvPicPr>
          <p:cNvPr id="7" name="Picture 6" descr="A ruler on a white surface&#10;&#10;Description automatically generated">
            <a:extLst>
              <a:ext uri="{FF2B5EF4-FFF2-40B4-BE49-F238E27FC236}">
                <a16:creationId xmlns:a16="http://schemas.microsoft.com/office/drawing/2014/main" id="{1D06565E-4FF8-D0B6-390A-404DE3FB0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78412" y="2178275"/>
            <a:ext cx="3935776" cy="2951832"/>
          </a:xfrm>
          <a:prstGeom prst="rect">
            <a:avLst/>
          </a:prstGeom>
        </p:spPr>
      </p:pic>
      <p:pic>
        <p:nvPicPr>
          <p:cNvPr id="9" name="Picture 8" descr="A red and white stripe with black text&#10;&#10;Description automatically generated">
            <a:extLst>
              <a:ext uri="{FF2B5EF4-FFF2-40B4-BE49-F238E27FC236}">
                <a16:creationId xmlns:a16="http://schemas.microsoft.com/office/drawing/2014/main" id="{609E7B53-C246-3E7E-DA95-EC88D80610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6200" y="5236232"/>
            <a:ext cx="75692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8654"/>
      </p:ext>
    </p:extLst>
  </p:cSld>
  <p:clrMapOvr>
    <a:masterClrMapping/>
  </p:clrMapOvr>
</p:sld>
</file>

<file path=ppt/theme/theme1.xml><?xml version="1.0" encoding="utf-8"?>
<a:theme xmlns:a="http://schemas.openxmlformats.org/drawingml/2006/main" name="ATLAS_talk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8601</TotalTime>
  <Words>978</Words>
  <Application>Microsoft Macintosh PowerPoint</Application>
  <PresentationFormat>On-screen Show (4:3)</PresentationFormat>
  <Paragraphs>224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ATLAS_talk</vt:lpstr>
      <vt:lpstr>Fibre Optic Sensors (FOS) for ITk humidity monitoring – Update</vt:lpstr>
      <vt:lpstr>The FOS Package</vt:lpstr>
      <vt:lpstr>Procurement Status</vt:lpstr>
      <vt:lpstr>Production Status</vt:lpstr>
      <vt:lpstr>Grounding Discussion</vt:lpstr>
      <vt:lpstr>Notes on assembly process</vt:lpstr>
      <vt:lpstr>Shortening the length AB</vt:lpstr>
      <vt:lpstr>Backup</vt:lpstr>
      <vt:lpstr>Operation</vt:lpstr>
      <vt:lpstr>Thank you!</vt:lpstr>
      <vt:lpstr>Code Status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Pixels Humidity and Temperature Modelling</dc:title>
  <dc:creator>Mafa, Pedro</dc:creator>
  <cp:lastModifiedBy>MATTHEW PETER CONNELL</cp:lastModifiedBy>
  <cp:revision>274</cp:revision>
  <dcterms:modified xsi:type="dcterms:W3CDTF">2024-02-01T07:34:40Z</dcterms:modified>
</cp:coreProperties>
</file>