
<file path=[Content_Types].xml><?xml version="1.0" encoding="utf-8"?>
<Types xmlns="http://schemas.openxmlformats.org/package/2006/content-types">
  <Default Extension="iix" ContentType="image/pn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0" r:id="rId1"/>
    <p:sldMasterId id="2147483675" r:id="rId2"/>
  </p:sldMasterIdLst>
  <p:notesMasterIdLst>
    <p:notesMasterId r:id="rId17"/>
  </p:notesMasterIdLst>
  <p:handoutMasterIdLst>
    <p:handoutMasterId r:id="rId18"/>
  </p:handoutMasterIdLst>
  <p:sldIdLst>
    <p:sldId id="281" r:id="rId3"/>
    <p:sldId id="337" r:id="rId4"/>
    <p:sldId id="470" r:id="rId5"/>
    <p:sldId id="465" r:id="rId6"/>
    <p:sldId id="485" r:id="rId7"/>
    <p:sldId id="488" r:id="rId8"/>
    <p:sldId id="489" r:id="rId9"/>
    <p:sldId id="487" r:id="rId10"/>
    <p:sldId id="490" r:id="rId11"/>
    <p:sldId id="493" r:id="rId12"/>
    <p:sldId id="494" r:id="rId13"/>
    <p:sldId id="492" r:id="rId14"/>
    <p:sldId id="491" r:id="rId15"/>
    <p:sldId id="466" r:id="rId16"/>
  </p:sldIdLst>
  <p:sldSz cx="9144000" cy="5145088"/>
  <p:notesSz cx="12192000" cy="6858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F9B96C8E-9864-7B4F-9B40-4CE3E1D00A10}">
          <p14:sldIdLst>
            <p14:sldId id="281"/>
            <p14:sldId id="337"/>
            <p14:sldId id="470"/>
            <p14:sldId id="465"/>
            <p14:sldId id="485"/>
            <p14:sldId id="488"/>
            <p14:sldId id="489"/>
            <p14:sldId id="487"/>
            <p14:sldId id="490"/>
            <p14:sldId id="493"/>
            <p14:sldId id="494"/>
            <p14:sldId id="492"/>
            <p14:sldId id="491"/>
            <p14:sldId id="466"/>
          </p14:sldIdLst>
        </p14:section>
        <p14:section name="Backup" id="{1485C357-EE80-D240-8100-610E1FB912D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DFF"/>
    <a:srgbClr val="FF56DB"/>
    <a:srgbClr val="000000"/>
    <a:srgbClr val="FF9300"/>
    <a:srgbClr val="FFB000"/>
    <a:srgbClr val="FFAF00"/>
    <a:srgbClr val="0F124A"/>
    <a:srgbClr val="0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21"/>
    <p:restoredTop sz="87270"/>
  </p:normalViewPr>
  <p:slideViewPr>
    <p:cSldViewPr>
      <p:cViewPr>
        <p:scale>
          <a:sx n="140" d="100"/>
          <a:sy n="140" d="100"/>
        </p:scale>
        <p:origin x="472" y="-48"/>
      </p:cViewPr>
      <p:guideLst>
        <p:guide orient="horz" pos="2161"/>
        <p:guide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126" d="100"/>
          <a:sy n="126" d="100"/>
        </p:scale>
        <p:origin x="208" y="3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55D6F62-5AF7-B34C-ACD6-0CCCD56E1E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2AE91B-4818-0F48-A5DB-E83F947007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0A5F6-D253-F842-B54C-7FE4D9196F24}" type="datetimeFigureOut">
              <a:rPr lang="en-CH" smtClean="0"/>
              <a:t>24.01.2024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1A6A33-62AE-E24A-86CC-36302593654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D6057F-5A1A-0E4E-8465-78315358B3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2386A-622E-5C49-8236-E8E3187D851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8659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6F835-5744-A049-B9D2-4D472CAF89C4}" type="datetimeFigureOut">
              <a:rPr lang="en-CH" smtClean="0"/>
              <a:t>24.01.2024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40188" y="857250"/>
            <a:ext cx="41116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8A8F8-81AF-DF44-9431-14AFBFCFA5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931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1159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69267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482631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83078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0075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47590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7318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0834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9620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4096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sz="1800" dirty="0"/>
              <a:t>It’s called microwave bc the wavelength of the wakefield which drives this instab is much shorter than the bunch length. The frequency of impedance is very high.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3785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73117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3891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sz="1800" dirty="0"/>
              <a:t>Equilibrium RMS is verified by the bunch current scan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1314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iix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iix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iix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9">
            <a:extLst>
              <a:ext uri="{FF2B5EF4-FFF2-40B4-BE49-F238E27FC236}">
                <a16:creationId xmlns:a16="http://schemas.microsoft.com/office/drawing/2014/main" id="{9C48F80D-D590-D7DA-ED74-9CDBCF560B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pic>
        <p:nvPicPr>
          <p:cNvPr id="8" name="Picture 7" descr="Shape, icon, circle&#10;&#10;Description automatically generated">
            <a:extLst>
              <a:ext uri="{FF2B5EF4-FFF2-40B4-BE49-F238E27FC236}">
                <a16:creationId xmlns:a16="http://schemas.microsoft.com/office/drawing/2014/main" id="{1D55B461-FC20-4B48-861D-3BD149A2F2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02" y="1123699"/>
            <a:ext cx="2704196" cy="2705030"/>
          </a:xfrm>
          <a:prstGeom prst="rect">
            <a:avLst/>
          </a:prstGeom>
        </p:spPr>
      </p:pic>
      <p:pic>
        <p:nvPicPr>
          <p:cNvPr id="18" name="Grafik 15">
            <a:extLst>
              <a:ext uri="{FF2B5EF4-FFF2-40B4-BE49-F238E27FC236}">
                <a16:creationId xmlns:a16="http://schemas.microsoft.com/office/drawing/2014/main" id="{8D942704-B444-374B-8693-4D571EC4C7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206826"/>
            <a:ext cx="447815" cy="1800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0E36070F-2B27-A746-BF96-248FCCDFE1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1" name="Untertitel 2">
            <a:extLst>
              <a:ext uri="{FF2B5EF4-FFF2-40B4-BE49-F238E27FC236}">
                <a16:creationId xmlns:a16="http://schemas.microsoft.com/office/drawing/2014/main" id="{6259BB68-E427-D548-AD70-21C895C0EC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DC938E34-9847-A24A-A5E9-359BBFFCF1E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6826"/>
            <a:ext cx="618524" cy="180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71918D9-65A2-4146-85B5-9CB046465E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4" y="72918"/>
            <a:ext cx="447815" cy="44781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B4F938A-1695-0C4A-B7BA-E1E4F7F15785}"/>
              </a:ext>
            </a:extLst>
          </p:cNvPr>
          <p:cNvGrpSpPr/>
          <p:nvPr userDrawn="1"/>
        </p:nvGrpSpPr>
        <p:grpSpPr>
          <a:xfrm>
            <a:off x="7280945" y="72918"/>
            <a:ext cx="447815" cy="447815"/>
            <a:chOff x="6404106" y="758793"/>
            <a:chExt cx="1436662" cy="143666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CC1BE71-D675-8A4E-A27C-9074B0E97562}"/>
                </a:ext>
              </a:extLst>
            </p:cNvPr>
            <p:cNvSpPr/>
            <p:nvPr/>
          </p:nvSpPr>
          <p:spPr>
            <a:xfrm>
              <a:off x="6404106" y="758793"/>
              <a:ext cx="1436662" cy="14366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1" name="Picture 10" descr="Icon&#10;&#10;Description automatically generated">
              <a:extLst>
                <a:ext uri="{FF2B5EF4-FFF2-40B4-BE49-F238E27FC236}">
                  <a16:creationId xmlns:a16="http://schemas.microsoft.com/office/drawing/2014/main" id="{A137B692-EDCA-8142-BE42-927A3D8CD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842949"/>
              <a:ext cx="1186180" cy="11861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140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607"/>
            <a:ext cx="9144000" cy="480548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404"/>
            <a:ext cx="8263350" cy="1791253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3174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7725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8263350" cy="2748098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15190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4023000" cy="2748098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6035"/>
            <a:ext cx="4023000" cy="2748098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1647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1" y="833207"/>
            <a:ext cx="2538413" cy="173528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5" y="833207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8" y="833207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1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5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8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266330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740"/>
            <a:ext cx="3954150" cy="3258556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740"/>
            <a:ext cx="3954150" cy="325855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53419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741"/>
            <a:ext cx="3954150" cy="285902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4023000" cy="27480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8798"/>
            <a:ext cx="40230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264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741"/>
            <a:ext cx="3954150" cy="2859023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6089"/>
            <a:ext cx="4023000" cy="2748098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36995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1" y="1428741"/>
            <a:ext cx="2538413" cy="1507065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26055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2605500" cy="2748098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6089"/>
            <a:ext cx="2605500" cy="27480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1" y="3124865"/>
            <a:ext cx="2538413" cy="1507065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4" y="4625178"/>
            <a:ext cx="2605387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17654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607"/>
            <a:ext cx="9144000" cy="480548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4637"/>
            <a:ext cx="9144000" cy="1300451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71383"/>
            <a:ext cx="2598750" cy="283844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79704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74764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icon, circle&#10;&#10;Description automatically generated">
            <a:extLst>
              <a:ext uri="{FF2B5EF4-FFF2-40B4-BE49-F238E27FC236}">
                <a16:creationId xmlns:a16="http://schemas.microsoft.com/office/drawing/2014/main" id="{1D55B461-FC20-4B48-861D-3BD149A2F2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02" y="1123699"/>
            <a:ext cx="2704196" cy="2705030"/>
          </a:xfrm>
          <a:prstGeom prst="rect">
            <a:avLst/>
          </a:prstGeom>
        </p:spPr>
      </p:pic>
      <p:pic>
        <p:nvPicPr>
          <p:cNvPr id="18" name="Grafik 15">
            <a:extLst>
              <a:ext uri="{FF2B5EF4-FFF2-40B4-BE49-F238E27FC236}">
                <a16:creationId xmlns:a16="http://schemas.microsoft.com/office/drawing/2014/main" id="{8D942704-B444-374B-8693-4D571EC4C7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206826"/>
            <a:ext cx="447815" cy="1800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0E36070F-2B27-A746-BF96-248FCCDFE1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1" name="Untertitel 2">
            <a:extLst>
              <a:ext uri="{FF2B5EF4-FFF2-40B4-BE49-F238E27FC236}">
                <a16:creationId xmlns:a16="http://schemas.microsoft.com/office/drawing/2014/main" id="{6259BB68-E427-D548-AD70-21C895C0EC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DC938E34-9847-A24A-A5E9-359BBFFCF1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6826"/>
            <a:ext cx="618524" cy="180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71918D9-65A2-4146-85B5-9CB046465E3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4" y="72918"/>
            <a:ext cx="447815" cy="44781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B4F938A-1695-0C4A-B7BA-E1E4F7F15785}"/>
              </a:ext>
            </a:extLst>
          </p:cNvPr>
          <p:cNvGrpSpPr/>
          <p:nvPr userDrawn="1"/>
        </p:nvGrpSpPr>
        <p:grpSpPr>
          <a:xfrm>
            <a:off x="7280945" y="72918"/>
            <a:ext cx="447815" cy="447815"/>
            <a:chOff x="6404106" y="758793"/>
            <a:chExt cx="1436662" cy="143666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CC1BE71-D675-8A4E-A27C-9074B0E97562}"/>
                </a:ext>
              </a:extLst>
            </p:cNvPr>
            <p:cNvSpPr/>
            <p:nvPr/>
          </p:nvSpPr>
          <p:spPr>
            <a:xfrm>
              <a:off x="6404106" y="758793"/>
              <a:ext cx="1436662" cy="14366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1" name="Picture 10" descr="Icon&#10;&#10;Description automatically generated">
              <a:extLst>
                <a:ext uri="{FF2B5EF4-FFF2-40B4-BE49-F238E27FC236}">
                  <a16:creationId xmlns:a16="http://schemas.microsoft.com/office/drawing/2014/main" id="{A137B692-EDCA-8142-BE42-927A3D8CD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842949"/>
              <a:ext cx="1186180" cy="118618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icon, circle&#10;&#10;Description automatically generated">
            <a:extLst>
              <a:ext uri="{FF2B5EF4-FFF2-40B4-BE49-F238E27FC236}">
                <a16:creationId xmlns:a16="http://schemas.microsoft.com/office/drawing/2014/main" id="{1D55B461-FC20-4B48-861D-3BD149A2F2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02" y="1048544"/>
            <a:ext cx="2704196" cy="2705030"/>
          </a:xfrm>
          <a:prstGeom prst="rect">
            <a:avLst/>
          </a:prstGeom>
        </p:spPr>
      </p:pic>
      <p:pic>
        <p:nvPicPr>
          <p:cNvPr id="18" name="Grafik 15">
            <a:extLst>
              <a:ext uri="{FF2B5EF4-FFF2-40B4-BE49-F238E27FC236}">
                <a16:creationId xmlns:a16="http://schemas.microsoft.com/office/drawing/2014/main" id="{8D942704-B444-374B-8693-4D571EC4C7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206826"/>
            <a:ext cx="447815" cy="1800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0E36070F-2B27-A746-BF96-248FCCDFE1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1" name="Untertitel 2">
            <a:extLst>
              <a:ext uri="{FF2B5EF4-FFF2-40B4-BE49-F238E27FC236}">
                <a16:creationId xmlns:a16="http://schemas.microsoft.com/office/drawing/2014/main" id="{6259BB68-E427-D548-AD70-21C895C0EC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DC938E34-9847-A24A-A5E9-359BBFFCF1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6826"/>
            <a:ext cx="618524" cy="180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71918D9-65A2-4146-85B5-9CB046465E3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4" y="72918"/>
            <a:ext cx="447815" cy="44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13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550"/>
            <a:ext cx="9144000" cy="51450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206890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53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6" y="830761"/>
            <a:ext cx="3537393" cy="354119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56"/>
            <a:ext cx="448964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82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412"/>
            <a:ext cx="4099482" cy="360021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404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6680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1" y="95878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138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50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9215"/>
            <a:ext cx="8263350" cy="1791253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1" y="95878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575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8263350" cy="2748098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7" name="Rechteck 3">
            <a:extLst>
              <a:ext uri="{FF2B5EF4-FFF2-40B4-BE49-F238E27FC236}">
                <a16:creationId xmlns:a16="http://schemas.microsoft.com/office/drawing/2014/main" id="{DF61C4D2-86E0-B04D-82D3-96A65E7B75A4}"/>
              </a:ext>
            </a:extLst>
          </p:cNvPr>
          <p:cNvSpPr/>
          <p:nvPr userDrawn="1"/>
        </p:nvSpPr>
        <p:spPr>
          <a:xfrm>
            <a:off x="0" y="1"/>
            <a:ext cx="9144000" cy="3601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pic>
        <p:nvPicPr>
          <p:cNvPr id="8" name="Grafik 16">
            <a:extLst>
              <a:ext uri="{FF2B5EF4-FFF2-40B4-BE49-F238E27FC236}">
                <a16:creationId xmlns:a16="http://schemas.microsoft.com/office/drawing/2014/main" id="{42C024AE-25D7-7A46-A9C3-E69A35F0D8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90028"/>
            <a:ext cx="447815" cy="180056"/>
          </a:xfrm>
          <a:prstGeom prst="rect">
            <a:avLst/>
          </a:prstGeom>
        </p:spPr>
      </p:pic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C7B1DB0F-E925-914C-9A65-510FCAE5DF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feld 4">
            <a:extLst>
              <a:ext uri="{FF2B5EF4-FFF2-40B4-BE49-F238E27FC236}">
                <a16:creationId xmlns:a16="http://schemas.microsoft.com/office/drawing/2014/main" id="{B691AAF5-474C-5843-ADBB-2DAC2EA97AD2}"/>
              </a:ext>
            </a:extLst>
          </p:cNvPr>
          <p:cNvSpPr txBox="1"/>
          <p:nvPr userDrawn="1"/>
        </p:nvSpPr>
        <p:spPr>
          <a:xfrm>
            <a:off x="697635" y="65111"/>
            <a:ext cx="4554770" cy="2626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25 / 01 / 2024 | </a:t>
            </a:r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FCC-</a:t>
            </a:r>
            <a:r>
              <a:rPr lang="en-GB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ee</a:t>
            </a:r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Optics Meeting</a:t>
            </a:r>
          </a:p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chemeClr val="bg1"/>
              </a:solidFill>
            </a:endParaRPr>
          </a:p>
          <a:p>
            <a:pPr>
              <a:lnSpc>
                <a:spcPts val="1238"/>
              </a:lnSpc>
            </a:pPr>
            <a:endParaRPr lang="de-AT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F0A6267-A559-4C4B-9788-C7696FF21BF4}"/>
              </a:ext>
            </a:extLst>
          </p:cNvPr>
          <p:cNvCxnSpPr>
            <a:cxnSpLocks/>
          </p:cNvCxnSpPr>
          <p:nvPr userDrawn="1"/>
        </p:nvCxnSpPr>
        <p:spPr>
          <a:xfrm>
            <a:off x="0" y="36274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61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36A4-98C2-4D41-9302-F97B2C424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06B22-0493-417E-959D-932E8E0CE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EDC43-331D-4A87-B1FC-C7005934F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24.01.2024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62AB7-DF19-496F-BF3A-AD432F509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C91AD-B47D-4B90-A45E-142887061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38319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433"/>
            <a:ext cx="4023000" cy="3089754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433"/>
            <a:ext cx="4023000" cy="3089754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80823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731"/>
            <a:ext cx="8263350" cy="804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976"/>
            <a:ext cx="8263350" cy="27480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71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61" r:id="rId2"/>
    <p:sldLayoutId id="2147483671" r:id="rId3"/>
    <p:sldLayoutId id="2147483672" r:id="rId4"/>
    <p:sldLayoutId id="2147483673" r:id="rId5"/>
    <p:sldLayoutId id="2147483674" r:id="rId6"/>
    <p:sldLayoutId id="2147483690" r:id="rId7"/>
    <p:sldLayoutId id="2147483691" r:id="rId8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28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976"/>
            <a:ext cx="8263350" cy="27480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0" y="0"/>
            <a:ext cx="9144000" cy="36011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1" y="94995"/>
            <a:ext cx="289479" cy="17012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90028"/>
            <a:ext cx="447815" cy="180056"/>
          </a:xfrm>
          <a:prstGeom prst="rect">
            <a:avLst/>
          </a:prstGeom>
        </p:spPr>
      </p:pic>
      <p:sp>
        <p:nvSpPr>
          <p:cNvPr id="7" name="Textfeld 4">
            <a:extLst>
              <a:ext uri="{FF2B5EF4-FFF2-40B4-BE49-F238E27FC236}">
                <a16:creationId xmlns:a16="http://schemas.microsoft.com/office/drawing/2014/main" id="{796F7E7E-D8F7-B844-8783-1F05D7FEF224}"/>
              </a:ext>
            </a:extLst>
          </p:cNvPr>
          <p:cNvSpPr txBox="1"/>
          <p:nvPr userDrawn="1"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24/03/2022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" name="Textfeld 3">
            <a:extLst>
              <a:ext uri="{FF2B5EF4-FFF2-40B4-BE49-F238E27FC236}">
                <a16:creationId xmlns:a16="http://schemas.microsoft.com/office/drawing/2014/main" id="{D0C61DC5-2027-E94C-B212-3A0D81A56683}"/>
              </a:ext>
            </a:extLst>
          </p:cNvPr>
          <p:cNvSpPr txBox="1"/>
          <p:nvPr userDrawn="1"/>
        </p:nvSpPr>
        <p:spPr>
          <a:xfrm>
            <a:off x="3352800" y="114035"/>
            <a:ext cx="3180756" cy="30216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EPFL-LPAP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Software Framework Meeting</a:t>
            </a:r>
          </a:p>
        </p:txBody>
      </p:sp>
    </p:spTree>
    <p:extLst>
      <p:ext uri="{BB962C8B-B14F-4D97-AF65-F5344CB8AC3E}">
        <p14:creationId xmlns:p14="http://schemas.microsoft.com/office/powerpoint/2010/main" val="256618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9" r:id="rId1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39333-8B83-054D-8AD2-B5B0D9428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5" y="1048544"/>
            <a:ext cx="8263350" cy="1791253"/>
          </a:xfrm>
          <a:noFill/>
        </p:spPr>
        <p:txBody>
          <a:bodyPr/>
          <a:lstStyle/>
          <a:p>
            <a:r>
              <a:rPr lang="en-GB" dirty="0">
                <a:latin typeface="+mj-lt"/>
                <a:ea typeface="Apple Color Emoji" pitchFamily="2" charset="0"/>
              </a:rPr>
              <a:t>report on </a:t>
            </a:r>
            <a:r>
              <a:rPr lang="en-GB" dirty="0" err="1">
                <a:latin typeface="+mj-lt"/>
                <a:ea typeface="Apple Color Emoji" pitchFamily="2" charset="0"/>
              </a:rPr>
              <a:t>kek</a:t>
            </a:r>
            <a:r>
              <a:rPr lang="en-GB" dirty="0">
                <a:latin typeface="+mj-lt"/>
                <a:ea typeface="Apple Color Emoji" pitchFamily="2" charset="0"/>
              </a:rPr>
              <a:t> activities</a:t>
            </a:r>
            <a:endParaRPr lang="en-CH" dirty="0">
              <a:latin typeface="+mj-lt"/>
              <a:ea typeface="Apple Color Emoji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23CC5F-0CE8-9848-975C-6BBFB68A2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0325" y="3159139"/>
            <a:ext cx="8263350" cy="1242205"/>
          </a:xfrm>
        </p:spPr>
        <p:txBody>
          <a:bodyPr/>
          <a:lstStyle/>
          <a:p>
            <a:r>
              <a:rPr lang="en-GB" sz="1400" u="sng" dirty="0">
                <a:cs typeface="Cavolini" panose="03000502040302020204" pitchFamily="66" charset="0"/>
              </a:rPr>
              <a:t>Peter Kicsiny</a:t>
            </a:r>
            <a:r>
              <a:rPr lang="en-GB" sz="1400" dirty="0">
                <a:cs typeface="Cavolini" panose="03000502040302020204" pitchFamily="66" charset="0"/>
              </a:rPr>
              <a:t>, D. Zhou, X. </a:t>
            </a:r>
            <a:r>
              <a:rPr lang="en-GB" sz="1400" dirty="0" err="1">
                <a:cs typeface="Cavolini" panose="03000502040302020204" pitchFamily="66" charset="0"/>
              </a:rPr>
              <a:t>Buffat</a:t>
            </a:r>
            <a:endParaRPr lang="en-GB" sz="1400" dirty="0">
              <a:cs typeface="Cavolini" panose="03000502040302020204" pitchFamily="66" charset="0"/>
            </a:endParaRPr>
          </a:p>
          <a:p>
            <a:endParaRPr lang="en-GB" sz="1400" dirty="0">
              <a:cs typeface="Cavolini" panose="0300050204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BF9EEB-6E77-2345-AD7A-6B490D8CF6C6}"/>
              </a:ext>
            </a:extLst>
          </p:cNvPr>
          <p:cNvSpPr txBox="1"/>
          <p:nvPr/>
        </p:nvSpPr>
        <p:spPr>
          <a:xfrm>
            <a:off x="3501040" y="4139734"/>
            <a:ext cx="214193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cs typeface="Cavolini" panose="03000502040302020204" pitchFamily="66" charset="0"/>
              </a:rPr>
              <a:t>FCC-</a:t>
            </a:r>
            <a:r>
              <a:rPr lang="en-GB" sz="1400" b="1" dirty="0" err="1">
                <a:solidFill>
                  <a:schemeClr val="bg1"/>
                </a:solidFill>
                <a:cs typeface="Cavolini" panose="03000502040302020204" pitchFamily="66" charset="0"/>
              </a:rPr>
              <a:t>ee</a:t>
            </a:r>
            <a:r>
              <a:rPr lang="en-GB" sz="1400" b="1" dirty="0">
                <a:solidFill>
                  <a:schemeClr val="bg1"/>
                </a:solidFill>
                <a:cs typeface="Cavolini" panose="03000502040302020204" pitchFamily="66" charset="0"/>
              </a:rPr>
              <a:t> Optics Meeting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  <a:cs typeface="Cavolini" panose="03000502040302020204" pitchFamily="66" charset="0"/>
              </a:rPr>
              <a:t>25/01/2024</a:t>
            </a:r>
          </a:p>
        </p:txBody>
      </p:sp>
    </p:spTree>
    <p:extLst>
      <p:ext uri="{BB962C8B-B14F-4D97-AF65-F5344CB8AC3E}">
        <p14:creationId xmlns:p14="http://schemas.microsoft.com/office/powerpoint/2010/main" val="2534452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DF020852-7946-D5D7-F258-5F7C99E17D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37"/>
          <a:stretch/>
        </p:blipFill>
        <p:spPr>
          <a:xfrm>
            <a:off x="3904488" y="1899236"/>
            <a:ext cx="5148580" cy="17264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SuperKEKB</a:t>
            </a:r>
            <a:r>
              <a:rPr lang="fr-CH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studies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9</a:t>
            </a:r>
            <a:endParaRPr spc="-25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81115-6E88-0355-1F6B-98A18E61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" y="435954"/>
            <a:ext cx="6545580" cy="804314"/>
          </a:xfrm>
        </p:spPr>
        <p:txBody>
          <a:bodyPr/>
          <a:lstStyle/>
          <a:p>
            <a:r>
              <a:rPr lang="en-US" dirty="0"/>
              <a:t>Main findings from benchmarks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D9D2F7-D83B-CAE9-363B-97AD5A19D815}"/>
              </a:ext>
            </a:extLst>
          </p:cNvPr>
          <p:cNvSpPr txBox="1"/>
          <p:nvPr/>
        </p:nvSpPr>
        <p:spPr>
          <a:xfrm>
            <a:off x="228600" y="1048544"/>
            <a:ext cx="39624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ways of implementing crab-waist: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/>
              <a:t>crab </a:t>
            </a:r>
            <a:r>
              <a:rPr lang="en-US" dirty="0" err="1"/>
              <a:t>sextupoles</a:t>
            </a:r>
            <a:r>
              <a:rPr lang="en-US" dirty="0"/>
              <a:t> in arc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/>
              <a:t>transformation at IP (implemented in Xsuite during the visit)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Difference regarding vertical blowup suppression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difference in horizontal &amp; longitudinal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389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8CF927C-7A4A-9B90-AB13-F8C4D6D92D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58"/>
          <a:stretch/>
        </p:blipFill>
        <p:spPr>
          <a:xfrm>
            <a:off x="3911997" y="1962944"/>
            <a:ext cx="5122783" cy="16793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SuperKEKB</a:t>
            </a:r>
            <a:r>
              <a:rPr lang="fr-CH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studies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10</a:t>
            </a:r>
            <a:endParaRPr spc="-25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81115-6E88-0355-1F6B-98A18E61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" y="435954"/>
            <a:ext cx="6545580" cy="804314"/>
          </a:xfrm>
        </p:spPr>
        <p:txBody>
          <a:bodyPr/>
          <a:lstStyle/>
          <a:p>
            <a:r>
              <a:rPr lang="en-US" dirty="0"/>
              <a:t>Main findings from benchmarks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D9D2F7-D83B-CAE9-363B-97AD5A19D815}"/>
              </a:ext>
            </a:extLst>
          </p:cNvPr>
          <p:cNvSpPr txBox="1"/>
          <p:nvPr/>
        </p:nvSpPr>
        <p:spPr>
          <a:xfrm>
            <a:off x="228600" y="1048544"/>
            <a:ext cx="3962400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ways of implementing crab-waist: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/>
              <a:t>crab </a:t>
            </a:r>
            <a:r>
              <a:rPr lang="en-US" dirty="0" err="1"/>
              <a:t>sextupoles</a:t>
            </a:r>
            <a:r>
              <a:rPr lang="en-US" dirty="0"/>
              <a:t> in arc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/>
              <a:t>transformation at IP (implemented in Xsuite during the visit)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Difference regarding vertical blowup suppression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difference in horizontal &amp; longitudinal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conclusion, the benchmarks were successful and Xsuite is able to simulate the interplay of beam-beam and </a:t>
            </a:r>
            <a:r>
              <a:rPr lang="en-US" dirty="0" err="1"/>
              <a:t>wakefields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951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SuperKEKB</a:t>
            </a:r>
            <a:r>
              <a:rPr lang="fr-CH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studies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11</a:t>
            </a:r>
            <a:endParaRPr spc="-25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81115-6E88-0355-1F6B-98A18E61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" y="435954"/>
            <a:ext cx="7434580" cy="804314"/>
          </a:xfrm>
        </p:spPr>
        <p:txBody>
          <a:bodyPr/>
          <a:lstStyle/>
          <a:p>
            <a:r>
              <a:rPr lang="en-US" dirty="0"/>
              <a:t>Tune scan with </a:t>
            </a:r>
            <a:r>
              <a:rPr lang="en-US" dirty="0" err="1"/>
              <a:t>wakefields</a:t>
            </a:r>
            <a:r>
              <a:rPr lang="en-US" dirty="0"/>
              <a:t> &amp; beam-beam</a:t>
            </a:r>
            <a:br>
              <a:rPr lang="en-US" dirty="0"/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D9D2F7-D83B-CAE9-363B-97AD5A19D815}"/>
              </a:ext>
            </a:extLst>
          </p:cNvPr>
          <p:cNvSpPr txBox="1"/>
          <p:nvPr/>
        </p:nvSpPr>
        <p:spPr>
          <a:xfrm>
            <a:off x="228600" y="3325617"/>
            <a:ext cx="815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Tune shift depends on amplitude (max. shift for low amplitude particles)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Strength of resonance is different for each particle: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Resonance condition will be met at different </a:t>
            </a:r>
            <a:r>
              <a:rPr lang="en-US" dirty="0" err="1"/>
              <a:t>Q</a:t>
            </a:r>
            <a:r>
              <a:rPr lang="en-US" baseline="-25000" dirty="0" err="1"/>
              <a:t>x</a:t>
            </a:r>
            <a:r>
              <a:rPr lang="en-US" dirty="0"/>
              <a:t> for particles with different </a:t>
            </a:r>
            <a:r>
              <a:rPr lang="en-US" dirty="0" err="1"/>
              <a:t>J</a:t>
            </a:r>
            <a:r>
              <a:rPr lang="en-US" sz="1400" baseline="-25000" dirty="0" err="1"/>
              <a:t>z</a:t>
            </a:r>
            <a:endParaRPr lang="en-US" sz="1200" baseline="-25000" dirty="0"/>
          </a:p>
          <a:p>
            <a:endParaRPr lang="en-US" dirty="0"/>
          </a:p>
        </p:txBody>
      </p:sp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2C59D471-DA83-1775-CFCA-2BC39B5CE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10" y="811834"/>
            <a:ext cx="7434580" cy="29759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CA1E41-CF9F-C9F2-3D38-F57C06F60FC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179886"/>
            <a:ext cx="2535936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312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SuperKEKB</a:t>
            </a:r>
            <a:r>
              <a:rPr lang="fr-CH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studies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12</a:t>
            </a:r>
            <a:endParaRPr spc="-25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81115-6E88-0355-1F6B-98A18E61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" y="435954"/>
            <a:ext cx="5326380" cy="804314"/>
          </a:xfrm>
        </p:spPr>
        <p:txBody>
          <a:bodyPr/>
          <a:lstStyle/>
          <a:p>
            <a:r>
              <a:rPr lang="en-US" dirty="0"/>
              <a:t>Analytical description of resonance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013667-1C3B-8D35-5E7D-F059A8A6B0D7}"/>
              </a:ext>
            </a:extLst>
          </p:cNvPr>
          <p:cNvSpPr txBox="1"/>
          <p:nvPr/>
        </p:nvSpPr>
        <p:spPr>
          <a:xfrm>
            <a:off x="457200" y="1272188"/>
            <a:ext cx="7924800" cy="3901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Ongoing work, outline presented here (“smooth approximation”)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 </a:t>
            </a:r>
            <a:r>
              <a:rPr lang="en-US" dirty="0"/>
              <a:t>Hamiltonian with beam-beam potential </a:t>
            </a:r>
            <a:r>
              <a:rPr lang="en-US" dirty="0" err="1"/>
              <a:t>V</a:t>
            </a:r>
            <a:r>
              <a:rPr lang="en-US" baseline="-25000" dirty="0" err="1"/>
              <a:t>bb</a:t>
            </a:r>
            <a:r>
              <a:rPr lang="en-US" dirty="0"/>
              <a:t> in action angle coordinates: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Fourier expansion of </a:t>
            </a:r>
            <a:r>
              <a:rPr lang="en-US" dirty="0" err="1"/>
              <a:t>V</a:t>
            </a:r>
            <a:r>
              <a:rPr lang="en-US" baseline="-25000" dirty="0" err="1"/>
              <a:t>bb</a:t>
            </a:r>
            <a:r>
              <a:rPr lang="en-US" dirty="0"/>
              <a:t>:</a:t>
            </a:r>
            <a:endParaRPr lang="en-US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V</a:t>
            </a:r>
            <a:r>
              <a:rPr lang="fr-CH" baseline="-25000" dirty="0" err="1"/>
              <a:t>mx,my,mz,n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the </a:t>
            </a:r>
            <a:r>
              <a:rPr lang="fr-CH" dirty="0" err="1"/>
              <a:t>resonance</a:t>
            </a:r>
            <a:r>
              <a:rPr lang="fr-CH" dirty="0"/>
              <a:t> </a:t>
            </a:r>
            <a:r>
              <a:rPr lang="fr-CH" dirty="0" err="1"/>
              <a:t>driving</a:t>
            </a:r>
            <a:r>
              <a:rPr lang="fr-CH" dirty="0"/>
              <a:t> </a:t>
            </a:r>
            <a:r>
              <a:rPr lang="fr-CH" dirty="0" err="1"/>
              <a:t>term</a:t>
            </a:r>
            <a:r>
              <a:rPr lang="fr-CH" dirty="0"/>
              <a:t> </a:t>
            </a:r>
            <a:r>
              <a:rPr lang="fr-CH" dirty="0" err="1"/>
              <a:t>corresponding</a:t>
            </a:r>
            <a:r>
              <a:rPr lang="fr-CH" dirty="0"/>
              <a:t> to the </a:t>
            </a:r>
            <a:r>
              <a:rPr lang="fr-CH" dirty="0" err="1"/>
              <a:t>resonance</a:t>
            </a:r>
            <a:r>
              <a:rPr lang="fr-CH" dirty="0"/>
              <a:t> </a:t>
            </a:r>
            <a:r>
              <a:rPr lang="fr-CH" dirty="0" err="1"/>
              <a:t>m</a:t>
            </a:r>
            <a:r>
              <a:rPr lang="fr-CH" baseline="-25000" dirty="0" err="1"/>
              <a:t>x</a:t>
            </a:r>
            <a:r>
              <a:rPr lang="fr-CH" dirty="0" err="1"/>
              <a:t>Q</a:t>
            </a:r>
            <a:r>
              <a:rPr lang="fr-CH" baseline="-25000" dirty="0" err="1"/>
              <a:t>x</a:t>
            </a:r>
            <a:r>
              <a:rPr lang="fr-CH" dirty="0" err="1"/>
              <a:t>+m</a:t>
            </a:r>
            <a:r>
              <a:rPr lang="fr-CH" baseline="-25000" dirty="0" err="1"/>
              <a:t>y</a:t>
            </a:r>
            <a:r>
              <a:rPr lang="fr-CH" dirty="0" err="1"/>
              <a:t>Q</a:t>
            </a:r>
            <a:r>
              <a:rPr lang="fr-CH" baseline="-25000" dirty="0" err="1"/>
              <a:t>y</a:t>
            </a:r>
            <a:r>
              <a:rPr lang="fr-CH" dirty="0" err="1"/>
              <a:t>+m</a:t>
            </a:r>
            <a:r>
              <a:rPr lang="fr-CH" baseline="-25000" dirty="0" err="1"/>
              <a:t>z</a:t>
            </a:r>
            <a:r>
              <a:rPr lang="fr-CH" dirty="0" err="1"/>
              <a:t>Q</a:t>
            </a:r>
            <a:r>
              <a:rPr lang="fr-CH" baseline="-25000" dirty="0" err="1"/>
              <a:t>s</a:t>
            </a:r>
            <a:r>
              <a:rPr lang="fr-CH" dirty="0"/>
              <a:t>=n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V</a:t>
            </a:r>
            <a:r>
              <a:rPr lang="fr-CH" baseline="-25000" dirty="0"/>
              <a:t>0000</a:t>
            </a:r>
            <a:r>
              <a:rPr lang="fr-CH" dirty="0"/>
              <a:t> (</a:t>
            </a:r>
            <a:r>
              <a:rPr lang="fr-CH" dirty="0" err="1"/>
              <a:t>beam-beam</a:t>
            </a:r>
            <a:r>
              <a:rPr lang="fr-CH" dirty="0"/>
              <a:t> tune shift) and V</a:t>
            </a:r>
            <a:r>
              <a:rPr lang="fr-CH" baseline="-25000" dirty="0"/>
              <a:t>202n </a:t>
            </a:r>
            <a:r>
              <a:rPr lang="fr-CH" dirty="0"/>
              <a:t>(tune shift due to x-z </a:t>
            </a:r>
            <a:r>
              <a:rPr lang="fr-CH" dirty="0" err="1"/>
              <a:t>coupling</a:t>
            </a:r>
            <a:r>
              <a:rPr lang="fr-CH" dirty="0"/>
              <a:t>)</a:t>
            </a:r>
            <a:endParaRPr lang="fr-CH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Get</a:t>
            </a:r>
            <a:r>
              <a:rPr lang="fr-CH" dirty="0"/>
              <a:t> amplitude </a:t>
            </a:r>
            <a:r>
              <a:rPr lang="fr-CH" dirty="0" err="1"/>
              <a:t>dependent</a:t>
            </a:r>
            <a:r>
              <a:rPr lang="fr-CH" dirty="0"/>
              <a:t> tune shift </a:t>
            </a:r>
            <a:r>
              <a:rPr lang="fr-CH" dirty="0" err="1"/>
              <a:t>away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resonances</a:t>
            </a:r>
            <a:r>
              <a:rPr lang="fr-CH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Ongoing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D. Zhou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97CD3D-D77B-6531-CEF6-24A5DF8D8E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999" y="1975387"/>
            <a:ext cx="5222085" cy="5318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A4ECAD-A6AB-9593-9FFF-6F38178161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008" y="2801144"/>
            <a:ext cx="4980066" cy="4766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3249399-F7E9-C3CC-39DC-D49085474DD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951" y="4035873"/>
            <a:ext cx="3568433" cy="32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968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Summary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13</a:t>
            </a:r>
            <a:endParaRPr spc="-25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81115-6E88-0355-1F6B-98A18E61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0" y="411451"/>
            <a:ext cx="4590916" cy="804314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F925A5-1EB7-3721-CEEF-059434A93C0A}"/>
              </a:ext>
            </a:extLst>
          </p:cNvPr>
          <p:cNvSpPr txBox="1"/>
          <p:nvPr/>
        </p:nvSpPr>
        <p:spPr>
          <a:xfrm>
            <a:off x="330276" y="862584"/>
            <a:ext cx="8066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/>
          </a:p>
          <a:p>
            <a:r>
              <a:rPr lang="en-US" sz="180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553DA7-DFDF-46B3-382C-9181FD339765}"/>
              </a:ext>
            </a:extLst>
          </p:cNvPr>
          <p:cNvSpPr txBox="1"/>
          <p:nvPr/>
        </p:nvSpPr>
        <p:spPr>
          <a:xfrm>
            <a:off x="6324600" y="4082449"/>
            <a:ext cx="1553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Thank you!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5CCDE8-3908-12B1-6CE1-403212656876}"/>
              </a:ext>
            </a:extLst>
          </p:cNvPr>
          <p:cNvSpPr txBox="1"/>
          <p:nvPr/>
        </p:nvSpPr>
        <p:spPr>
          <a:xfrm>
            <a:off x="457199" y="1272187"/>
            <a:ext cx="79396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dirty="0" err="1"/>
              <a:t>Xsuite</a:t>
            </a:r>
            <a:r>
              <a:rPr lang="fr-CH" sz="1800" dirty="0"/>
              <a:t> </a:t>
            </a:r>
            <a:r>
              <a:rPr lang="fr-CH" sz="1800" dirty="0" err="1"/>
              <a:t>successfully</a:t>
            </a:r>
            <a:r>
              <a:rPr lang="fr-CH" sz="1800" dirty="0"/>
              <a:t> </a:t>
            </a:r>
            <a:r>
              <a:rPr lang="fr-CH" sz="1800" dirty="0" err="1"/>
              <a:t>tested</a:t>
            </a:r>
            <a:r>
              <a:rPr lang="fr-CH" sz="1800" dirty="0"/>
              <a:t> in the </a:t>
            </a:r>
            <a:r>
              <a:rPr lang="fr-CH" sz="1800" dirty="0" err="1"/>
              <a:t>context</a:t>
            </a:r>
            <a:r>
              <a:rPr lang="fr-CH" sz="1800" dirty="0"/>
              <a:t> of the </a:t>
            </a:r>
            <a:r>
              <a:rPr lang="fr-CH" sz="1800" dirty="0" err="1"/>
              <a:t>SuperKEKB</a:t>
            </a:r>
            <a:r>
              <a:rPr lang="fr-CH" sz="1800" dirty="0"/>
              <a:t>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dirty="0" err="1"/>
              <a:t>Successful</a:t>
            </a:r>
            <a:r>
              <a:rPr lang="fr-CH" sz="1800" dirty="0"/>
              <a:t> simulation and benchmark of x-z </a:t>
            </a:r>
            <a:r>
              <a:rPr lang="fr-CH" sz="1800" dirty="0" err="1"/>
              <a:t>resonance</a:t>
            </a:r>
            <a:r>
              <a:rPr lang="fr-CH" sz="1800" dirty="0"/>
              <a:t> </a:t>
            </a:r>
            <a:r>
              <a:rPr lang="fr-CH" sz="1800" dirty="0" err="1"/>
              <a:t>caused</a:t>
            </a:r>
            <a:r>
              <a:rPr lang="fr-CH" sz="1800" dirty="0"/>
              <a:t> by </a:t>
            </a:r>
            <a:r>
              <a:rPr lang="fr-CH" sz="1800" dirty="0" err="1"/>
              <a:t>wakefield</a:t>
            </a:r>
            <a:r>
              <a:rPr lang="fr-CH" sz="1800" dirty="0"/>
              <a:t> + </a:t>
            </a:r>
            <a:r>
              <a:rPr lang="fr-CH" sz="1800" dirty="0" err="1"/>
              <a:t>beam-beam</a:t>
            </a:r>
            <a:r>
              <a:rPr lang="fr-CH" sz="1800" dirty="0"/>
              <a:t> </a:t>
            </a:r>
            <a:r>
              <a:rPr lang="fr-CH" sz="1800" dirty="0" err="1"/>
              <a:t>interplay</a:t>
            </a:r>
            <a:endParaRPr lang="fr-CH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800" dirty="0"/>
          </a:p>
          <a:p>
            <a:endParaRPr lang="fr-CH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dirty="0"/>
              <a:t>Work on </a:t>
            </a:r>
            <a:r>
              <a:rPr lang="fr-CH" sz="1800" dirty="0" err="1"/>
              <a:t>analytical</a:t>
            </a:r>
            <a:r>
              <a:rPr lang="fr-CH" sz="1800" dirty="0"/>
              <a:t> description </a:t>
            </a:r>
            <a:r>
              <a:rPr lang="fr-CH" sz="1800" dirty="0" err="1"/>
              <a:t>ongoing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5628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Outline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0303D0-197C-4311-6C6D-B16B2F81DAC9}"/>
              </a:ext>
            </a:extLst>
          </p:cNvPr>
          <p:cNvSpPr txBox="1"/>
          <p:nvPr/>
        </p:nvSpPr>
        <p:spPr>
          <a:xfrm>
            <a:off x="437850" y="1092034"/>
            <a:ext cx="8401350" cy="3917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42900">
              <a:lnSpc>
                <a:spcPct val="2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fr-CH" sz="2400" b="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Introduction</a:t>
            </a:r>
          </a:p>
          <a:p>
            <a:pPr marL="355600" indent="-342900">
              <a:lnSpc>
                <a:spcPct val="2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fr-CH" sz="240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SuperKEKB</a:t>
            </a:r>
            <a:r>
              <a:rPr lang="fr-CH" sz="240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fr-CH" sz="240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studies</a:t>
            </a:r>
            <a:r>
              <a:rPr lang="fr-CH" sz="240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</a:p>
          <a:p>
            <a:pPr marL="698463" lvl="1" indent="-342900">
              <a:lnSpc>
                <a:spcPct val="2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fr-CH" sz="180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Microwave</a:t>
            </a:r>
            <a:r>
              <a:rPr lang="fr-CH" sz="180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fr-CH" sz="180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instability</a:t>
            </a:r>
            <a:endParaRPr lang="fr-CH" sz="1800" spc="6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698463" lvl="1" indent="-342900">
              <a:lnSpc>
                <a:spcPct val="2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fr-CH" sz="180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Tune scan </a:t>
            </a:r>
            <a:r>
              <a:rPr lang="fr-CH" sz="180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with</a:t>
            </a:r>
            <a:r>
              <a:rPr lang="fr-CH" sz="180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fr-CH" sz="180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wakefields</a:t>
            </a:r>
            <a:r>
              <a:rPr lang="fr-CH" sz="180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&amp; </a:t>
            </a:r>
            <a:r>
              <a:rPr lang="fr-CH" sz="180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beam-beam</a:t>
            </a:r>
            <a:endParaRPr lang="fr-CH" sz="1800" spc="6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698463" lvl="1" indent="-342900">
              <a:lnSpc>
                <a:spcPct val="2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fr-CH" sz="180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Attempt</a:t>
            </a:r>
            <a:r>
              <a:rPr lang="fr-CH" sz="180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for </a:t>
            </a:r>
            <a:r>
              <a:rPr lang="fr-CH" sz="180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analytical</a:t>
            </a:r>
            <a:r>
              <a:rPr lang="fr-CH" sz="180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description</a:t>
            </a:r>
          </a:p>
          <a:p>
            <a:pPr marL="355600" indent="-342900">
              <a:lnSpc>
                <a:spcPct val="2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fr-CH" sz="240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Summary</a:t>
            </a:r>
            <a:endParaRPr lang="fr-CH" sz="2400" spc="6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1</a:t>
            </a:r>
            <a:endParaRPr spc="-25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81115-6E88-0355-1F6B-98A18E61D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35206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Introduction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2</a:t>
            </a:r>
            <a:endParaRPr spc="-25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81115-6E88-0355-1F6B-98A18E61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0" y="411451"/>
            <a:ext cx="4590916" cy="804314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6614FA-C077-7A4F-CEA4-C09786ED69F3}"/>
              </a:ext>
            </a:extLst>
          </p:cNvPr>
          <p:cNvSpPr txBox="1"/>
          <p:nvPr/>
        </p:nvSpPr>
        <p:spPr>
          <a:xfrm>
            <a:off x="304800" y="1429544"/>
            <a:ext cx="8335646" cy="2533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Goals: </a:t>
            </a:r>
          </a:p>
          <a:p>
            <a:pPr marL="685763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Review of experimental and simulated beam-beam effects at </a:t>
            </a:r>
            <a:r>
              <a:rPr lang="en-US" sz="1800" dirty="0" err="1"/>
              <a:t>SuperKEKB</a:t>
            </a:r>
            <a:endParaRPr lang="en-US" sz="1800" dirty="0"/>
          </a:p>
          <a:p>
            <a:pPr marL="685763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Xsuite simulation </a:t>
            </a:r>
            <a:r>
              <a:rPr lang="en-US" sz="1800" dirty="0">
                <a:solidFill>
                  <a:srgbClr val="C00000"/>
                </a:solidFill>
              </a:rPr>
              <a:t>benchmarks</a:t>
            </a:r>
            <a:r>
              <a:rPr lang="en-US" sz="1800" dirty="0"/>
              <a:t> with the </a:t>
            </a:r>
            <a:r>
              <a:rPr lang="en-US" sz="1800" dirty="0" err="1"/>
              <a:t>SuperKEKB</a:t>
            </a:r>
            <a:r>
              <a:rPr lang="en-US" sz="1800" dirty="0"/>
              <a:t> machine</a:t>
            </a:r>
          </a:p>
          <a:p>
            <a:pPr marL="685763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Investigation of </a:t>
            </a:r>
            <a:r>
              <a:rPr lang="en-US" sz="1800" dirty="0">
                <a:solidFill>
                  <a:srgbClr val="C00000"/>
                </a:solidFill>
              </a:rPr>
              <a:t>beam-beam driven synchro-</a:t>
            </a:r>
            <a:r>
              <a:rPr lang="en-US" sz="1800" dirty="0" err="1">
                <a:solidFill>
                  <a:srgbClr val="C00000"/>
                </a:solidFill>
              </a:rPr>
              <a:t>betatron</a:t>
            </a:r>
            <a:r>
              <a:rPr lang="en-US" sz="1800" dirty="0">
                <a:solidFill>
                  <a:srgbClr val="C00000"/>
                </a:solidFill>
              </a:rPr>
              <a:t> resonances </a:t>
            </a:r>
            <a:r>
              <a:rPr lang="en-US" sz="1800" dirty="0"/>
              <a:t>and instability analysis to explain this phenomenon observed at </a:t>
            </a:r>
            <a:r>
              <a:rPr lang="en-US" sz="1800" dirty="0" err="1"/>
              <a:t>SuperKEKB</a:t>
            </a:r>
            <a:r>
              <a:rPr lang="en-US" sz="1800" dirty="0"/>
              <a:t> via experiments and simulations.</a:t>
            </a:r>
          </a:p>
        </p:txBody>
      </p:sp>
      <p:pic>
        <p:nvPicPr>
          <p:cNvPr id="3" name="Picture 2" descr="A close-up of a logo&#10;&#10;Description automatically generated">
            <a:extLst>
              <a:ext uri="{FF2B5EF4-FFF2-40B4-BE49-F238E27FC236}">
                <a16:creationId xmlns:a16="http://schemas.microsoft.com/office/drawing/2014/main" id="{E4E7C7C1-C184-BE59-2896-EA2FDE2687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65"/>
          <a:stretch/>
        </p:blipFill>
        <p:spPr>
          <a:xfrm>
            <a:off x="5567810" y="366721"/>
            <a:ext cx="3496816" cy="117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770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A64DDA5-04BE-AB88-8D24-35E557381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090" y="700032"/>
            <a:ext cx="5758180" cy="43155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Introduction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3</a:t>
            </a:r>
            <a:endParaRPr spc="-25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81115-6E88-0355-1F6B-98A18E61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0" y="411451"/>
            <a:ext cx="4590916" cy="804314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6614FA-C077-7A4F-CEA4-C09786ED69F3}"/>
              </a:ext>
            </a:extLst>
          </p:cNvPr>
          <p:cNvSpPr txBox="1"/>
          <p:nvPr/>
        </p:nvSpPr>
        <p:spPr>
          <a:xfrm>
            <a:off x="181159" y="1215765"/>
            <a:ext cx="315404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Collaboration with D. Zhou @ KEK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Starting point: Xsuite simulation benchmarks with the </a:t>
            </a:r>
            <a:r>
              <a:rPr lang="en-US" dirty="0" err="1"/>
              <a:t>SuperKEKB</a:t>
            </a:r>
            <a:r>
              <a:rPr lang="en-US" dirty="0"/>
              <a:t>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Linear lattice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synrad</a:t>
            </a:r>
            <a:r>
              <a:rPr lang="en-US" dirty="0"/>
              <a:t> + BB (no BS)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Scan </a:t>
            </a:r>
            <a:r>
              <a:rPr lang="en-US" dirty="0" err="1"/>
              <a:t>Qx</a:t>
            </a:r>
            <a:r>
              <a:rPr lang="en-US" dirty="0"/>
              <a:t> with LER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Compare eq. beam sizes </a:t>
            </a:r>
            <a:r>
              <a:rPr lang="en-US" dirty="0">
                <a:solidFill>
                  <a:srgbClr val="FF0000"/>
                </a:solidFill>
              </a:rPr>
              <a:t>Xsuite WS</a:t>
            </a:r>
            <a:r>
              <a:rPr lang="en-US" dirty="0"/>
              <a:t> vs </a:t>
            </a:r>
            <a:r>
              <a:rPr lang="en-US" dirty="0">
                <a:solidFill>
                  <a:schemeClr val="tx2"/>
                </a:solidFill>
              </a:rPr>
              <a:t>BBWS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Good agreement between the 2 codes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218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SuperKEKB</a:t>
            </a:r>
            <a:r>
              <a:rPr lang="fr-CH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studies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4</a:t>
            </a:r>
            <a:endParaRPr spc="-25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81115-6E88-0355-1F6B-98A18E61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" y="435954"/>
            <a:ext cx="3524780" cy="804314"/>
          </a:xfrm>
        </p:spPr>
        <p:txBody>
          <a:bodyPr/>
          <a:lstStyle/>
          <a:p>
            <a:r>
              <a:rPr lang="en-US" dirty="0"/>
              <a:t>Microwave instability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D9D2F7-D83B-CAE9-363B-97AD5A19D815}"/>
              </a:ext>
            </a:extLst>
          </p:cNvPr>
          <p:cNvSpPr txBox="1"/>
          <p:nvPr/>
        </p:nvSpPr>
        <p:spPr>
          <a:xfrm>
            <a:off x="2819400" y="3646419"/>
            <a:ext cx="2819400" cy="1338828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Longitudinal wakes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Beam-beam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Linear tracking + synchrotron radiation</a:t>
            </a:r>
          </a:p>
        </p:txBody>
      </p:sp>
      <p:pic>
        <p:nvPicPr>
          <p:cNvPr id="10" name="Picture 9" descr="A graph of a bunch current&#10;&#10;Description automatically generated">
            <a:extLst>
              <a:ext uri="{FF2B5EF4-FFF2-40B4-BE49-F238E27FC236}">
                <a16:creationId xmlns:a16="http://schemas.microsoft.com/office/drawing/2014/main" id="{EDA0E25A-F1D3-D5A7-E01B-1AD87A799F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033" y="401890"/>
            <a:ext cx="3084268" cy="46106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A826C0-ECD9-0D5C-91A3-622212C7F4D4}"/>
              </a:ext>
            </a:extLst>
          </p:cNvPr>
          <p:cNvSpPr txBox="1"/>
          <p:nvPr/>
        </p:nvSpPr>
        <p:spPr>
          <a:xfrm>
            <a:off x="398699" y="1111358"/>
            <a:ext cx="4568169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Microwave instability: blowup in </a:t>
            </a:r>
            <a:r>
              <a:rPr lang="el-GR" dirty="0" err="1"/>
              <a:t>σ</a:t>
            </a:r>
            <a:r>
              <a:rPr lang="el-GR" baseline="-25000" dirty="0" err="1"/>
              <a:t>δ</a:t>
            </a:r>
            <a:r>
              <a:rPr lang="fr-CH" baseline="-25000" dirty="0"/>
              <a:t> </a:t>
            </a:r>
            <a:r>
              <a:rPr lang="fr-CH" dirty="0" err="1"/>
              <a:t>above</a:t>
            </a:r>
            <a:r>
              <a:rPr lang="fr-CH" dirty="0"/>
              <a:t> a </a:t>
            </a:r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threshold</a:t>
            </a:r>
            <a:endParaRPr lang="fr-CH" dirty="0"/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fr-CH" dirty="0"/>
              <a:t>Single </a:t>
            </a:r>
            <a:r>
              <a:rPr lang="fr-CH" dirty="0" err="1"/>
              <a:t>bunch</a:t>
            </a:r>
            <a:r>
              <a:rPr lang="fr-CH" dirty="0"/>
              <a:t> collective </a:t>
            </a:r>
            <a:r>
              <a:rPr lang="fr-CH" dirty="0" err="1"/>
              <a:t>effect</a:t>
            </a:r>
            <a:r>
              <a:rPr lang="fr-CH" dirty="0"/>
              <a:t> </a:t>
            </a:r>
            <a:r>
              <a:rPr lang="fr-CH" dirty="0" err="1"/>
              <a:t>caused</a:t>
            </a:r>
            <a:r>
              <a:rPr lang="fr-CH" dirty="0"/>
              <a:t> by the longitudinal </a:t>
            </a:r>
            <a:r>
              <a:rPr lang="fr-CH" dirty="0" err="1"/>
              <a:t>wakefield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test of tracking with </a:t>
            </a:r>
            <a:r>
              <a:rPr lang="en-US" dirty="0" err="1"/>
              <a:t>wakefields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Scan bunch current &amp; observe beam profile [arc, wake, </a:t>
            </a:r>
            <a:r>
              <a:rPr lang="en-US" dirty="0" err="1"/>
              <a:t>obs</a:t>
            </a:r>
            <a:r>
              <a:rPr lang="en-US" dirty="0"/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Xsuite (WS), BBWS and </a:t>
            </a:r>
            <a:r>
              <a:rPr lang="en-US" dirty="0" err="1"/>
              <a:t>PyHEADTAIL</a:t>
            </a:r>
            <a:r>
              <a:rPr lang="en-US" dirty="0"/>
              <a:t> give the same physics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341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SuperKEKB</a:t>
            </a:r>
            <a:r>
              <a:rPr lang="fr-CH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studies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5</a:t>
            </a:r>
            <a:endParaRPr spc="-25" dirty="0"/>
          </a:p>
        </p:txBody>
      </p:sp>
      <p:pic>
        <p:nvPicPr>
          <p:cNvPr id="3" name="Picture 2" descr="A graph of a bunch current&#10;&#10;Description automatically generated">
            <a:extLst>
              <a:ext uri="{FF2B5EF4-FFF2-40B4-BE49-F238E27FC236}">
                <a16:creationId xmlns:a16="http://schemas.microsoft.com/office/drawing/2014/main" id="{07C8D2A1-BEE4-E504-F50C-9BDD2469E7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033" y="404906"/>
            <a:ext cx="3084268" cy="4610643"/>
          </a:xfrm>
          <a:prstGeom prst="rect">
            <a:avLst/>
          </a:prstGeom>
        </p:spPr>
      </p:pic>
      <p:sp>
        <p:nvSpPr>
          <p:cNvPr id="10" name="Title 3">
            <a:extLst>
              <a:ext uri="{FF2B5EF4-FFF2-40B4-BE49-F238E27FC236}">
                <a16:creationId xmlns:a16="http://schemas.microsoft.com/office/drawing/2014/main" id="{2C223D4B-F425-4CD0-73F6-BEA039C0C39E}"/>
              </a:ext>
            </a:extLst>
          </p:cNvPr>
          <p:cNvSpPr txBox="1">
            <a:spLocks/>
          </p:cNvSpPr>
          <p:nvPr/>
        </p:nvSpPr>
        <p:spPr>
          <a:xfrm>
            <a:off x="7620" y="435954"/>
            <a:ext cx="3524780" cy="804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US"/>
              <a:t>Microwave instability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B294E8-0502-13EB-59CF-0FDF7E3636F3}"/>
              </a:ext>
            </a:extLst>
          </p:cNvPr>
          <p:cNvSpPr txBox="1"/>
          <p:nvPr/>
        </p:nvSpPr>
        <p:spPr>
          <a:xfrm>
            <a:off x="398699" y="1010498"/>
            <a:ext cx="50115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Vlasov</a:t>
            </a:r>
            <a:r>
              <a:rPr lang="en-US" dirty="0"/>
              <a:t> solver: energy spread shows a different dependence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00EEB6-25BC-EF64-2CBB-796DA956A0FE}"/>
              </a:ext>
            </a:extLst>
          </p:cNvPr>
          <p:cNvSpPr txBox="1"/>
          <p:nvPr/>
        </p:nvSpPr>
        <p:spPr>
          <a:xfrm>
            <a:off x="2819400" y="3646419"/>
            <a:ext cx="2819400" cy="1338828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Longitudinal wakes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Beam-beam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Linear tracking + synchrotron radiation</a:t>
            </a:r>
          </a:p>
        </p:txBody>
      </p:sp>
    </p:spTree>
    <p:extLst>
      <p:ext uri="{BB962C8B-B14F-4D97-AF65-F5344CB8AC3E}">
        <p14:creationId xmlns:p14="http://schemas.microsoft.com/office/powerpoint/2010/main" val="149047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SuperKEKB</a:t>
            </a:r>
            <a:r>
              <a:rPr lang="fr-CH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studies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6</a:t>
            </a:r>
            <a:endParaRPr spc="-25" dirty="0"/>
          </a:p>
        </p:txBody>
      </p:sp>
      <p:pic>
        <p:nvPicPr>
          <p:cNvPr id="12" name="Picture 11" descr="A graph of a bunch current&#10;&#10;Description automatically generated">
            <a:extLst>
              <a:ext uri="{FF2B5EF4-FFF2-40B4-BE49-F238E27FC236}">
                <a16:creationId xmlns:a16="http://schemas.microsoft.com/office/drawing/2014/main" id="{6264FA32-6D1E-4CB5-DDDA-FB229717F8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042" y="404906"/>
            <a:ext cx="3081259" cy="4610643"/>
          </a:xfrm>
          <a:prstGeom prst="rect">
            <a:avLst/>
          </a:prstGeom>
        </p:spPr>
      </p:pic>
      <p:sp>
        <p:nvSpPr>
          <p:cNvPr id="16" name="Title 3">
            <a:extLst>
              <a:ext uri="{FF2B5EF4-FFF2-40B4-BE49-F238E27FC236}">
                <a16:creationId xmlns:a16="http://schemas.microsoft.com/office/drawing/2014/main" id="{A49E620C-5B9A-91B1-311E-69B71D4F8C6C}"/>
              </a:ext>
            </a:extLst>
          </p:cNvPr>
          <p:cNvSpPr txBox="1">
            <a:spLocks/>
          </p:cNvSpPr>
          <p:nvPr/>
        </p:nvSpPr>
        <p:spPr>
          <a:xfrm>
            <a:off x="7620" y="435954"/>
            <a:ext cx="3524780" cy="804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US"/>
              <a:t>Microwave instability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1A5FA4-1418-7FD1-B6A3-6819D8BFD712}"/>
              </a:ext>
            </a:extLst>
          </p:cNvPr>
          <p:cNvSpPr txBox="1"/>
          <p:nvPr/>
        </p:nvSpPr>
        <p:spPr>
          <a:xfrm>
            <a:off x="370625" y="1232899"/>
            <a:ext cx="45681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With</a:t>
            </a:r>
            <a:r>
              <a:rPr lang="fr-CH" dirty="0"/>
              <a:t> 10</a:t>
            </a:r>
            <a:r>
              <a:rPr lang="fr-CH" baseline="30000" dirty="0"/>
              <a:t>6 </a:t>
            </a:r>
            <a:r>
              <a:rPr lang="fr-CH" dirty="0"/>
              <a:t> </a:t>
            </a:r>
            <a:r>
              <a:rPr lang="fr-CH" dirty="0" err="1"/>
              <a:t>macroparticles</a:t>
            </a:r>
            <a:r>
              <a:rPr lang="fr-CH" dirty="0"/>
              <a:t> </a:t>
            </a:r>
            <a:r>
              <a:rPr lang="fr-CH" dirty="0" err="1"/>
              <a:t>Xsuite</a:t>
            </a:r>
            <a:r>
              <a:rPr lang="fr-CH" dirty="0"/>
              <a:t> and </a:t>
            </a:r>
            <a:r>
              <a:rPr lang="fr-CH" dirty="0" err="1"/>
              <a:t>PyHEADTAIL</a:t>
            </a:r>
            <a:r>
              <a:rPr lang="fr-CH" dirty="0"/>
              <a:t> show </a:t>
            </a:r>
            <a:r>
              <a:rPr lang="fr-CH" dirty="0" err="1"/>
              <a:t>better</a:t>
            </a:r>
            <a:r>
              <a:rPr lang="fr-CH" dirty="0"/>
              <a:t> agreement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Vlasov</a:t>
            </a:r>
            <a:r>
              <a:rPr lang="fr-CH" dirty="0"/>
              <a:t> solver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At the nominal </a:t>
            </a:r>
            <a:r>
              <a:rPr lang="fr-CH" dirty="0" err="1"/>
              <a:t>bunch</a:t>
            </a:r>
            <a:r>
              <a:rPr lang="fr-CH" dirty="0"/>
              <a:t> </a:t>
            </a:r>
            <a:r>
              <a:rPr lang="fr-CH" dirty="0" err="1"/>
              <a:t>current</a:t>
            </a:r>
            <a:r>
              <a:rPr lang="fr-CH" dirty="0"/>
              <a:t> (vertical orange line) 10</a:t>
            </a:r>
            <a:r>
              <a:rPr lang="fr-CH" baseline="30000" dirty="0"/>
              <a:t>5 </a:t>
            </a:r>
            <a:r>
              <a:rPr lang="fr-CH" dirty="0" err="1"/>
              <a:t>macroparticles</a:t>
            </a:r>
            <a:r>
              <a:rPr lang="fr-CH" dirty="0"/>
              <a:t> are </a:t>
            </a:r>
            <a:r>
              <a:rPr lang="fr-CH" dirty="0" err="1"/>
              <a:t>sufficient</a:t>
            </a:r>
            <a:endParaRPr lang="en-US" dirty="0"/>
          </a:p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66D207-A60E-F4DD-D68A-2D6335A757FC}"/>
              </a:ext>
            </a:extLst>
          </p:cNvPr>
          <p:cNvSpPr txBox="1"/>
          <p:nvPr/>
        </p:nvSpPr>
        <p:spPr>
          <a:xfrm>
            <a:off x="2819400" y="3646419"/>
            <a:ext cx="2819400" cy="1338828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Longitudinal wakes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Beam-beam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Linear tracking + synchrotron radiation</a:t>
            </a:r>
          </a:p>
        </p:txBody>
      </p:sp>
    </p:spTree>
    <p:extLst>
      <p:ext uri="{BB962C8B-B14F-4D97-AF65-F5344CB8AC3E}">
        <p14:creationId xmlns:p14="http://schemas.microsoft.com/office/powerpoint/2010/main" val="3990413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1D0D75F1-4662-3BAB-9E10-999E153190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40" y="373106"/>
            <a:ext cx="3048000" cy="47719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SuperKEKB</a:t>
            </a:r>
            <a:r>
              <a:rPr lang="fr-CH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studies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7</a:t>
            </a:r>
            <a:endParaRPr spc="-25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81115-6E88-0355-1F6B-98A18E61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" y="435954"/>
            <a:ext cx="6088380" cy="804314"/>
          </a:xfrm>
        </p:spPr>
        <p:txBody>
          <a:bodyPr/>
          <a:lstStyle/>
          <a:p>
            <a:r>
              <a:rPr lang="en-US" dirty="0"/>
              <a:t>Tune scan with </a:t>
            </a:r>
            <a:r>
              <a:rPr lang="en-US" dirty="0" err="1"/>
              <a:t>wakefields</a:t>
            </a:r>
            <a:r>
              <a:rPr lang="en-US" dirty="0"/>
              <a:t> &amp; beam-beam</a:t>
            </a:r>
            <a:br>
              <a:rPr lang="en-US" dirty="0"/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D9D2F7-D83B-CAE9-363B-97AD5A19D815}"/>
              </a:ext>
            </a:extLst>
          </p:cNvPr>
          <p:cNvSpPr txBox="1"/>
          <p:nvPr/>
        </p:nvSpPr>
        <p:spPr>
          <a:xfrm>
            <a:off x="457200" y="882383"/>
            <a:ext cx="4568169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Beam-beam with crossing angle introduces x-z coupling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Longitudinal </a:t>
            </a:r>
            <a:r>
              <a:rPr lang="en-US" dirty="0" err="1"/>
              <a:t>wakefield</a:t>
            </a:r>
            <a:r>
              <a:rPr lang="en-US" dirty="0"/>
              <a:t> perturbs longitudinal motion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Interplay of beam-beam + </a:t>
            </a:r>
            <a:r>
              <a:rPr lang="en-US" dirty="0" err="1"/>
              <a:t>wakefield</a:t>
            </a:r>
            <a:r>
              <a:rPr lang="en-US" dirty="0"/>
              <a:t> leads to synchro-</a:t>
            </a:r>
            <a:r>
              <a:rPr lang="en-US" dirty="0" err="1"/>
              <a:t>betatron</a:t>
            </a:r>
            <a:r>
              <a:rPr lang="en-US" dirty="0"/>
              <a:t> resonance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Has been observed at </a:t>
            </a:r>
            <a:r>
              <a:rPr lang="en-US" dirty="0" err="1"/>
              <a:t>SuperKEKB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Pure x-z coupling, can ignore y motion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Successfully reproduced using Xsuite &amp; benchmarked against BBWS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</a:t>
            </a:r>
            <a:r>
              <a:rPr lang="en-US" baseline="30000" dirty="0"/>
              <a:t>5 </a:t>
            </a:r>
            <a:r>
              <a:rPr lang="en-US" dirty="0"/>
              <a:t>macroparticles, 2*10</a:t>
            </a:r>
            <a:r>
              <a:rPr lang="en-US" baseline="30000" dirty="0"/>
              <a:t>4 </a:t>
            </a:r>
            <a:r>
              <a:rPr lang="en-US" dirty="0"/>
              <a:t>turns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/>
              <a:t>order of elements in tracking: [wake, bb, arc, </a:t>
            </a:r>
            <a:r>
              <a:rPr lang="en-US" dirty="0" err="1"/>
              <a:t>obs</a:t>
            </a:r>
            <a:r>
              <a:rPr lang="en-US" dirty="0"/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888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SuperKEKB</a:t>
            </a:r>
            <a:r>
              <a:rPr lang="fr-CH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fr-CH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studies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r"/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9E1CF66E-02E3-C597-972C-D6093E8FF6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8</a:t>
            </a:r>
            <a:endParaRPr spc="-25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81115-6E88-0355-1F6B-98A18E61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" y="435954"/>
            <a:ext cx="6545580" cy="804314"/>
          </a:xfrm>
        </p:spPr>
        <p:txBody>
          <a:bodyPr/>
          <a:lstStyle/>
          <a:p>
            <a:r>
              <a:rPr lang="en-US" dirty="0"/>
              <a:t>Main findings from benchmarks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D9D2F7-D83B-CAE9-363B-97AD5A19D815}"/>
              </a:ext>
            </a:extLst>
          </p:cNvPr>
          <p:cNvSpPr txBox="1"/>
          <p:nvPr/>
        </p:nvSpPr>
        <p:spPr>
          <a:xfrm>
            <a:off x="267970" y="695074"/>
            <a:ext cx="5410200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effective </a:t>
            </a:r>
            <a:r>
              <a:rPr lang="en-US" dirty="0" err="1"/>
              <a:t>synrad</a:t>
            </a:r>
            <a:r>
              <a:rPr lang="en-US" dirty="0"/>
              <a:t> model apply damping and noise only to </a:t>
            </a:r>
            <a:r>
              <a:rPr lang="el-GR" dirty="0"/>
              <a:t>δ</a:t>
            </a:r>
            <a:r>
              <a:rPr lang="en-US" dirty="0"/>
              <a:t> instead of </a:t>
            </a:r>
            <a:r>
              <a:rPr lang="el-GR" dirty="0"/>
              <a:t>δ</a:t>
            </a:r>
            <a:r>
              <a:rPr lang="en-US" dirty="0"/>
              <a:t> and z</a:t>
            </a:r>
          </a:p>
          <a:p>
            <a:pPr marL="685763" lvl="1" indent="-342900">
              <a:buFont typeface="Arial" panose="020B0604020202020204" pitchFamily="34" charset="0"/>
              <a:buChar char="•"/>
            </a:pPr>
            <a:r>
              <a:rPr lang="en-US" dirty="0"/>
              <a:t>Does not matter for pure beam-beam studies</a:t>
            </a:r>
          </a:p>
          <a:p>
            <a:pPr marL="685763" lvl="1" indent="-342900">
              <a:buFont typeface="Arial" panose="020B0604020202020204" pitchFamily="34" charset="0"/>
              <a:buChar char="•"/>
            </a:pPr>
            <a:r>
              <a:rPr lang="en-US" dirty="0"/>
              <a:t>Only matters when </a:t>
            </a:r>
            <a:r>
              <a:rPr lang="en-US" dirty="0" err="1"/>
              <a:t>wakefields</a:t>
            </a:r>
            <a:r>
              <a:rPr lang="en-US" dirty="0"/>
              <a:t> are included</a:t>
            </a:r>
          </a:p>
          <a:p>
            <a:pPr marL="685763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Macroparticle scan, track 10</a:t>
            </a:r>
            <a:r>
              <a:rPr lang="en-US" baseline="30000" dirty="0"/>
              <a:t>4</a:t>
            </a:r>
            <a:r>
              <a:rPr lang="en-US" dirty="0"/>
              <a:t> turns, order of elements: [wake, arc, </a:t>
            </a:r>
            <a:r>
              <a:rPr lang="en-US" dirty="0" err="1"/>
              <a:t>obs</a:t>
            </a:r>
            <a:r>
              <a:rPr lang="en-US" dirty="0"/>
              <a:t>]</a:t>
            </a:r>
          </a:p>
          <a:p>
            <a:pPr marL="685763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</a:rPr>
              <a:t>(1)</a:t>
            </a:r>
            <a:r>
              <a:rPr lang="en-US" dirty="0"/>
              <a:t> gives wrong longitudinal equilibrium RMS</a:t>
            </a:r>
            <a:endParaRPr lang="en-US" dirty="0">
              <a:solidFill>
                <a:schemeClr val="accent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6C4E96E3-201A-DB11-0D69-E976C2EDBB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6"/>
          <a:stretch/>
        </p:blipFill>
        <p:spPr>
          <a:xfrm>
            <a:off x="4572000" y="2878164"/>
            <a:ext cx="4218041" cy="2254644"/>
          </a:xfrm>
          <a:prstGeom prst="rect">
            <a:avLst/>
          </a:prstGeom>
        </p:spPr>
      </p:pic>
      <p:pic>
        <p:nvPicPr>
          <p:cNvPr id="9" name="Picture 8" descr="A graph of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16CA9236-5DC3-41FE-7CD0-FBF1EF2DD2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2912045"/>
            <a:ext cx="3276600" cy="225129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470EFE5-555A-FDBA-BD82-63E443332045}"/>
              </a:ext>
            </a:extLst>
          </p:cNvPr>
          <p:cNvSpPr/>
          <p:nvPr/>
        </p:nvSpPr>
        <p:spPr>
          <a:xfrm>
            <a:off x="1709517" y="2683579"/>
            <a:ext cx="16764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(1) </a:t>
            </a:r>
            <a:r>
              <a:rPr lang="en-US" dirty="0">
                <a:solidFill>
                  <a:schemeClr val="tx1"/>
                </a:solidFill>
              </a:rPr>
              <a:t>update z &amp; </a:t>
            </a:r>
            <a:r>
              <a:rPr lang="el-GR" dirty="0">
                <a:solidFill>
                  <a:schemeClr val="tx1"/>
                </a:solidFill>
              </a:rPr>
              <a:t>δ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A4133D-B3C4-1D88-B114-80803A72C724}"/>
              </a:ext>
            </a:extLst>
          </p:cNvPr>
          <p:cNvSpPr/>
          <p:nvPr/>
        </p:nvSpPr>
        <p:spPr>
          <a:xfrm>
            <a:off x="5943600" y="2739635"/>
            <a:ext cx="16764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(2) </a:t>
            </a:r>
            <a:r>
              <a:rPr lang="en-US" dirty="0">
                <a:solidFill>
                  <a:schemeClr val="tx1"/>
                </a:solidFill>
              </a:rPr>
              <a:t>update only </a:t>
            </a:r>
            <a:r>
              <a:rPr lang="el-GR" dirty="0">
                <a:solidFill>
                  <a:schemeClr val="tx1"/>
                </a:solidFill>
              </a:rPr>
              <a:t>δ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A graph with a line&#10;&#10;Description automatically generated">
            <a:extLst>
              <a:ext uri="{FF2B5EF4-FFF2-40B4-BE49-F238E27FC236}">
                <a16:creationId xmlns:a16="http://schemas.microsoft.com/office/drawing/2014/main" id="{26FA65A7-FA91-7CA0-D7FD-959B12A9A1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332" y="605176"/>
            <a:ext cx="3108698" cy="198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5521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1248"/>
  <p:tag name="LATEXADDIN" val="\documentclass{article}&#10;\usepackage{amsmath}&#10;\pagestyle{empty}&#10;\begin{document}&#10;&#10;$2Q_x(J_z) - 2Q_s(J_z) = 1$&#10;&#10;\end{document}"/>
  <p:tag name="IGUANATEXSIZE" val="20"/>
  <p:tag name="IGUANATEXCURSOR" val="124"/>
  <p:tag name="TRANSPARENCY" val="True"/>
  <p:tag name="LATEXENGINEID" val="0"/>
  <p:tag name="TEMPFOLDER" val="/Users/pkicsiny/Library/Containers/com.microsoft.Powerpoint/Data/tmp/TemporaryItems/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"/>
  <p:tag name="ORIGINALWIDTH" val="2131"/>
  <p:tag name="LATEXADDIN" val="\documentclass{article}&#10;\usepackage{amsmath}&#10;\pagestyle{empty}&#10;\begin{document}&#10;&#10;$\Delta Q_i(J_x, J_y, J_z) = \frac{\partial V_{m_x,m_y,m_z,n}(J_x, J_y, J_z)}{\partial J_i}$&#10;&#10;&#10;\end{document}"/>
  <p:tag name="IGUANATEXSIZE" val="20"/>
  <p:tag name="IGUANATEXCURSOR" val="190"/>
  <p:tag name="TRANSPARENCY" val="True"/>
  <p:tag name="LATEXENGINEID" val="0"/>
  <p:tag name="TEMPFOLDER" val="/Users/pkicsiny/Library/Containers/com.microsoft.Powerpoint/Data/tmp/TemporaryItems/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fcc_theme</Template>
  <TotalTime>49665</TotalTime>
  <Words>727</Words>
  <Application>Microsoft Macintosh PowerPoint</Application>
  <PresentationFormat>Custom</PresentationFormat>
  <Paragraphs>194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Cavolini</vt:lpstr>
      <vt:lpstr>Helvetica Neue</vt:lpstr>
      <vt:lpstr>Times New Roman</vt:lpstr>
      <vt:lpstr>Titleslides, Conclusion</vt:lpstr>
      <vt:lpstr>Content Slides - Deep Blue</vt:lpstr>
      <vt:lpstr>report on kek activities</vt:lpstr>
      <vt:lpstr>Outline</vt:lpstr>
      <vt:lpstr>Introduction</vt:lpstr>
      <vt:lpstr>Introduction</vt:lpstr>
      <vt:lpstr>Microwave instability</vt:lpstr>
      <vt:lpstr>PowerPoint Presentation</vt:lpstr>
      <vt:lpstr>PowerPoint Presentation</vt:lpstr>
      <vt:lpstr>Tune scan with wakefields &amp; beam-beam </vt:lpstr>
      <vt:lpstr>Main findings from benchmarks</vt:lpstr>
      <vt:lpstr>Main findings from benchmarks</vt:lpstr>
      <vt:lpstr>Main findings from benchmarks</vt:lpstr>
      <vt:lpstr>Tune scan with wakefields &amp; beam-beam </vt:lpstr>
      <vt:lpstr>Analytical description of resonance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Péter Kicsiny</cp:lastModifiedBy>
  <cp:revision>1932</cp:revision>
  <dcterms:created xsi:type="dcterms:W3CDTF">2022-01-17T09:44:36Z</dcterms:created>
  <dcterms:modified xsi:type="dcterms:W3CDTF">2024-01-24T22:06:26Z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2021-12-01T00:00:00Z</vt:filetime>
  </property>
  <property fmtid="{D5CDD505-2E9C-101B-9397-08002B2CF9AE}" pid="3" name="LastSaved">
    <vt:filetime>2022-01-17T00:00:00Z</vt:filetime>
  </property>
</Properties>
</file>