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2"/>
  </p:notesMasterIdLst>
  <p:sldIdLst>
    <p:sldId id="256" r:id="rId2"/>
    <p:sldId id="338" r:id="rId3"/>
    <p:sldId id="339" r:id="rId4"/>
    <p:sldId id="336" r:id="rId5"/>
    <p:sldId id="337" r:id="rId6"/>
    <p:sldId id="335" r:id="rId7"/>
    <p:sldId id="340" r:id="rId8"/>
    <p:sldId id="341" r:id="rId9"/>
    <p:sldId id="327" r:id="rId10"/>
    <p:sldId id="349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4660"/>
  </p:normalViewPr>
  <p:slideViewPr>
    <p:cSldViewPr showGuides="1">
      <p:cViewPr varScale="1">
        <p:scale>
          <a:sx n="116" d="100"/>
          <a:sy n="116" d="100"/>
        </p:scale>
        <p:origin x="216" y="416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23/01/2024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FC14E8-E2CF-4440-8B9D-B2A14155F4D1}"/>
              </a:ext>
            </a:extLst>
          </p:cNvPr>
          <p:cNvSpPr txBox="1"/>
          <p:nvPr/>
        </p:nvSpPr>
        <p:spPr>
          <a:xfrm>
            <a:off x="1705707" y="4005064"/>
            <a:ext cx="8460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Updated sensitivities and comparisons of DA and tune working point scans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E309C4-2504-CA49-9BA1-C30E6C4F24B6}"/>
              </a:ext>
            </a:extLst>
          </p:cNvPr>
          <p:cNvSpPr txBox="1"/>
          <p:nvPr/>
        </p:nvSpPr>
        <p:spPr>
          <a:xfrm>
            <a:off x="4736857" y="4751273"/>
            <a:ext cx="27956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/>
              <a:t>S.M.Liuzzo</a:t>
            </a:r>
            <a:r>
              <a:rPr lang="en-US" sz="1600" dirty="0"/>
              <a:t>, ESRF, Grenoble</a:t>
            </a:r>
          </a:p>
        </p:txBody>
      </p:sp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83938-DD9E-E94E-9D1E-5918149D5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 to date IP beta* and corresponding Relaxed optics 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LCCO92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701BF-0F7D-A849-B3A0-433B784811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6F134-2963-AD47-83B0-03ECAF053E5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9A84CC-F6DC-6F48-9354-0B34D12659AF}"/>
              </a:ext>
            </a:extLst>
          </p:cNvPr>
          <p:cNvSpPr txBox="1"/>
          <p:nvPr/>
        </p:nvSpPr>
        <p:spPr>
          <a:xfrm>
            <a:off x="2544643" y="836712"/>
            <a:ext cx="2553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/>
              <a:t>h</a:t>
            </a:r>
            <a:r>
              <a:rPr lang="en-US" b="1" dirty="0"/>
              <a:t>=10cm,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b="1" dirty="0"/>
              <a:t>=0.7mm </a:t>
            </a:r>
            <a:endParaRPr lang="en-US" b="1" baseline="-25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42CE74-D078-1149-9F40-B9A7B69FE938}"/>
              </a:ext>
            </a:extLst>
          </p:cNvPr>
          <p:cNvSpPr txBox="1"/>
          <p:nvPr/>
        </p:nvSpPr>
        <p:spPr>
          <a:xfrm>
            <a:off x="8256240" y="836712"/>
            <a:ext cx="2553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/>
              <a:t>h</a:t>
            </a:r>
            <a:r>
              <a:rPr lang="en-US" b="1" dirty="0"/>
              <a:t>=10cm,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b="1" dirty="0"/>
              <a:t>=1.4mm </a:t>
            </a:r>
            <a:endParaRPr lang="en-US" b="1" baseline="-25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85CB17-F8A3-214A-BBFF-E1A0D8143370}"/>
              </a:ext>
            </a:extLst>
          </p:cNvPr>
          <p:cNvSpPr txBox="1"/>
          <p:nvPr/>
        </p:nvSpPr>
        <p:spPr>
          <a:xfrm>
            <a:off x="6880542" y="836712"/>
            <a:ext cx="131157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Relaxed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*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6E2E1-900A-AC4D-A23E-E33F512687C3}"/>
              </a:ext>
            </a:extLst>
          </p:cNvPr>
          <p:cNvSpPr txBox="1"/>
          <p:nvPr/>
        </p:nvSpPr>
        <p:spPr>
          <a:xfrm>
            <a:off x="1151992" y="836712"/>
            <a:ext cx="129875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updated </a:t>
            </a:r>
            <a:r>
              <a:rPr lang="en-US" dirty="0">
                <a:latin typeface="Symbol" pitchFamily="2" charset="2"/>
              </a:rPr>
              <a:t>b</a:t>
            </a:r>
            <a:r>
              <a:rPr lang="en-US" dirty="0"/>
              <a:t>*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4740EC-AFF7-AB45-8F6C-13CD59D180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340768"/>
            <a:ext cx="5317479" cy="41106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5501896-F03B-7542-869B-DC25261C84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340768"/>
            <a:ext cx="5472608" cy="40855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5DE3E0-6ADD-C140-B067-511BE99C64C6}"/>
              </a:ext>
            </a:extLst>
          </p:cNvPr>
          <p:cNvSpPr txBox="1"/>
          <p:nvPr/>
        </p:nvSpPr>
        <p:spPr>
          <a:xfrm>
            <a:off x="2483219" y="6114018"/>
            <a:ext cx="8127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Decapoles</a:t>
            </a:r>
            <a:r>
              <a:rPr lang="en-US" dirty="0"/>
              <a:t> optimized ONLY for “CRAB Sext. 100%” (80% of geometric value)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634DAB-E622-294A-887D-98958EA27AAF}"/>
              </a:ext>
            </a:extLst>
          </p:cNvPr>
          <p:cNvSpPr txBox="1"/>
          <p:nvPr/>
        </p:nvSpPr>
        <p:spPr>
          <a:xfrm>
            <a:off x="987377" y="5636109"/>
            <a:ext cx="9604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/>
              <a:t>h</a:t>
            </a:r>
            <a:r>
              <a:rPr lang="en-US" b="1" dirty="0"/>
              <a:t>=10cm,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b="1" dirty="0"/>
              <a:t>=0.7mm give </a:t>
            </a:r>
            <a:r>
              <a:rPr lang="en-US" dirty="0"/>
              <a:t>DA larger in Hor. and Ver. with respect to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/>
              <a:t>h</a:t>
            </a:r>
            <a:r>
              <a:rPr lang="en-US" b="1" dirty="0"/>
              <a:t>=15cm, </a:t>
            </a:r>
            <a:r>
              <a:rPr lang="en-US" b="1" dirty="0">
                <a:latin typeface="Symbol" pitchFamily="2" charset="2"/>
              </a:rPr>
              <a:t>b</a:t>
            </a:r>
            <a:r>
              <a:rPr lang="en-US" b="1" baseline="30000" dirty="0">
                <a:latin typeface="Symbol" pitchFamily="2" charset="2"/>
              </a:rPr>
              <a:t>*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b="1" dirty="0"/>
              <a:t>=0.8mm</a:t>
            </a:r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105AEB5-D07D-DC45-90F3-7C14307CED26}"/>
              </a:ext>
            </a:extLst>
          </p:cNvPr>
          <p:cNvCxnSpPr>
            <a:cxnSpLocks/>
          </p:cNvCxnSpPr>
          <p:nvPr/>
        </p:nvCxnSpPr>
        <p:spPr>
          <a:xfrm flipH="1">
            <a:off x="2279576" y="4941168"/>
            <a:ext cx="171169" cy="713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35FE2B3F-E785-A240-8DAA-F8AEA322F7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040" y="1340767"/>
            <a:ext cx="5317479" cy="406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891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AB6D962-796D-0E4A-ACAA-1E9B27269F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45" y="980728"/>
            <a:ext cx="7259813" cy="46209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E365244-A3A1-7245-964B-652D0499A0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176" y="3184678"/>
            <a:ext cx="4176464" cy="22466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C3A459-7EB3-F046-9F5F-7305936B9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alignment sensitivities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261714-DB8D-4444-8ADC-B678622DA7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DCA19-75E6-C14E-93B2-C05938ED873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59429" y="6483350"/>
            <a:ext cx="8160000" cy="212489"/>
          </a:xfrm>
        </p:spPr>
        <p:txBody>
          <a:bodyPr/>
          <a:lstStyle/>
          <a:p>
            <a:r>
              <a:rPr lang="en-US"/>
              <a:t>l FCC tuning studies l Nov-Dec 2023 l S.Liuzzo, P.Raimondi, M.Hofer</a:t>
            </a:r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E634B5D-E93C-9D40-911C-2FBBA1171E3C}"/>
              </a:ext>
            </a:extLst>
          </p:cNvPr>
          <p:cNvSpPr/>
          <p:nvPr/>
        </p:nvSpPr>
        <p:spPr>
          <a:xfrm>
            <a:off x="5087888" y="1556792"/>
            <a:ext cx="1008112" cy="3874534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8C95678-611B-FF4E-AD96-DA30BB56D9CA}"/>
              </a:ext>
            </a:extLst>
          </p:cNvPr>
          <p:cNvSpPr/>
          <p:nvPr/>
        </p:nvSpPr>
        <p:spPr>
          <a:xfrm>
            <a:off x="6168008" y="1556791"/>
            <a:ext cx="1368152" cy="3874535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74EF103-5AEE-5F42-B36D-C5760FF5FD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588" y="837096"/>
            <a:ext cx="4407411" cy="235160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618DCA-A3D4-8243-A432-E0E939BF149C}"/>
              </a:ext>
            </a:extLst>
          </p:cNvPr>
          <p:cNvCxnSpPr>
            <a:cxnSpLocks/>
          </p:cNvCxnSpPr>
          <p:nvPr/>
        </p:nvCxnSpPr>
        <p:spPr>
          <a:xfrm>
            <a:off x="8184232" y="2348880"/>
            <a:ext cx="1368152" cy="22427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D27C27-A148-D443-AFD1-43B34FF72595}"/>
              </a:ext>
            </a:extLst>
          </p:cNvPr>
          <p:cNvCxnSpPr>
            <a:cxnSpLocks/>
          </p:cNvCxnSpPr>
          <p:nvPr/>
        </p:nvCxnSpPr>
        <p:spPr>
          <a:xfrm>
            <a:off x="10200456" y="2157998"/>
            <a:ext cx="957231" cy="2279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A2DB0D3A-79FD-9843-AB1A-623E8A5515B7}"/>
              </a:ext>
            </a:extLst>
          </p:cNvPr>
          <p:cNvSpPr/>
          <p:nvPr/>
        </p:nvSpPr>
        <p:spPr>
          <a:xfrm>
            <a:off x="5015880" y="3994594"/>
            <a:ext cx="1080120" cy="586534"/>
          </a:xfrm>
          <a:prstGeom prst="rect">
            <a:avLst/>
          </a:prstGeom>
          <a:noFill/>
          <a:ln w="571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2E216F7-FE83-8F49-8CF9-29ED04729428}"/>
              </a:ext>
            </a:extLst>
          </p:cNvPr>
          <p:cNvCxnSpPr>
            <a:cxnSpLocks/>
            <a:stCxn id="18" idx="3"/>
          </p:cNvCxnSpPr>
          <p:nvPr/>
        </p:nvCxnSpPr>
        <p:spPr>
          <a:xfrm flipV="1">
            <a:off x="6096000" y="3292321"/>
            <a:ext cx="1584176" cy="995540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C106E12-738B-F14A-8529-719904834AAD}"/>
              </a:ext>
            </a:extLst>
          </p:cNvPr>
          <p:cNvSpPr txBox="1"/>
          <p:nvPr/>
        </p:nvSpPr>
        <p:spPr>
          <a:xfrm>
            <a:off x="2287030" y="5729886"/>
            <a:ext cx="8392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LCCO is less sensitive to errors (larger errors provide the same optics distortion)</a:t>
            </a:r>
          </a:p>
          <a:p>
            <a:r>
              <a:rPr lang="en-US" dirty="0"/>
              <a:t>This is still the case for LCCO at the same tune of V22 (.26 .38)</a:t>
            </a:r>
          </a:p>
        </p:txBody>
      </p:sp>
    </p:spTree>
    <p:extLst>
      <p:ext uri="{BB962C8B-B14F-4D97-AF65-F5344CB8AC3E}">
        <p14:creationId xmlns:p14="http://schemas.microsoft.com/office/powerpoint/2010/main" val="3502457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A22713E-19A7-F74D-B8E1-7E178DCEBA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436" y="622800"/>
            <a:ext cx="7867892" cy="49713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0D3209-5DFF-034C-B0AE-53AE4F348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</a:t>
            </a:r>
            <a:r>
              <a:rPr lang="en-US" dirty="0" err="1"/>
              <a:t>FocUs</a:t>
            </a:r>
            <a:r>
              <a:rPr lang="en-US" dirty="0"/>
              <a:t> alignment sensitivity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4B3EF5-EA1B-E94E-8F52-DF5DE9D44F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B579C9-B184-0D44-89AE-7CAE57F5E0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959429" y="6483350"/>
            <a:ext cx="8160000" cy="212489"/>
          </a:xfrm>
        </p:spPr>
        <p:txBody>
          <a:bodyPr/>
          <a:lstStyle/>
          <a:p>
            <a:r>
              <a:rPr lang="en-US"/>
              <a:t>l FCC tuning studies l Nov-Dec 2023 l S.Liuzzo, P.Raimondi, M.Hofer</a:t>
            </a:r>
            <a:endParaRPr lang="fr-FR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D8182F-EA18-9E49-ACD6-58D59895709F}"/>
              </a:ext>
            </a:extLst>
          </p:cNvPr>
          <p:cNvSpPr txBox="1"/>
          <p:nvPr/>
        </p:nvSpPr>
        <p:spPr>
          <a:xfrm>
            <a:off x="5923398" y="5660684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~4x better for LCCO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C06170-D3EA-C247-B4FE-1EAEA9608F69}"/>
              </a:ext>
            </a:extLst>
          </p:cNvPr>
          <p:cNvSpPr/>
          <p:nvPr/>
        </p:nvSpPr>
        <p:spPr>
          <a:xfrm>
            <a:off x="5947194" y="1047949"/>
            <a:ext cx="1516957" cy="4297653"/>
          </a:xfrm>
          <a:prstGeom prst="rect">
            <a:avLst/>
          </a:prstGeom>
          <a:solidFill>
            <a:schemeClr val="bg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59DC20D-CE18-B14F-A78F-5EB981626912}"/>
              </a:ext>
            </a:extLst>
          </p:cNvPr>
          <p:cNvSpPr/>
          <p:nvPr/>
        </p:nvSpPr>
        <p:spPr>
          <a:xfrm>
            <a:off x="7473207" y="1047950"/>
            <a:ext cx="1523357" cy="4297652"/>
          </a:xfrm>
          <a:prstGeom prst="rect">
            <a:avLst/>
          </a:prstGeom>
          <a:solidFill>
            <a:schemeClr val="accent2">
              <a:lumMod val="40000"/>
              <a:lumOff val="6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4B97C59-069D-1344-8D8A-46E8C0296B2F}"/>
              </a:ext>
            </a:extLst>
          </p:cNvPr>
          <p:cNvSpPr/>
          <p:nvPr/>
        </p:nvSpPr>
        <p:spPr>
          <a:xfrm>
            <a:off x="6673786" y="3933676"/>
            <a:ext cx="754970" cy="142775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65C743-D187-E541-A2D4-D55F15E695AE}"/>
              </a:ext>
            </a:extLst>
          </p:cNvPr>
          <p:cNvSpPr txBox="1"/>
          <p:nvPr/>
        </p:nvSpPr>
        <p:spPr>
          <a:xfrm>
            <a:off x="1180436" y="6066648"/>
            <a:ext cx="8613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Orbit in FF </a:t>
            </a:r>
            <a:r>
              <a:rPr lang="en-US" dirty="0" err="1"/>
              <a:t>sextupoles</a:t>
            </a:r>
            <a:r>
              <a:rPr lang="en-US" dirty="0"/>
              <a:t> has to be maintained at this level during operation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36E7C28-B2CB-9745-B10B-B85A1A8AB31F}"/>
              </a:ext>
            </a:extLst>
          </p:cNvPr>
          <p:cNvSpPr/>
          <p:nvPr/>
        </p:nvSpPr>
        <p:spPr>
          <a:xfrm>
            <a:off x="6170235" y="2017413"/>
            <a:ext cx="537093" cy="835523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FB32A-C107-254E-8C37-4145B7E7B350}"/>
              </a:ext>
            </a:extLst>
          </p:cNvPr>
          <p:cNvSpPr txBox="1"/>
          <p:nvPr/>
        </p:nvSpPr>
        <p:spPr>
          <a:xfrm>
            <a:off x="9336360" y="2961095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Better for V22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A31D34D-2F2C-4C41-AD7D-ED989BFB2CB9}"/>
              </a:ext>
            </a:extLst>
          </p:cNvPr>
          <p:cNvSpPr/>
          <p:nvPr/>
        </p:nvSpPr>
        <p:spPr>
          <a:xfrm>
            <a:off x="7473207" y="3933057"/>
            <a:ext cx="754970" cy="1439802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6738A34-9BF8-514B-BD59-C35C6570FDF1}"/>
              </a:ext>
            </a:extLst>
          </p:cNvPr>
          <p:cNvSpPr/>
          <p:nvPr/>
        </p:nvSpPr>
        <p:spPr>
          <a:xfrm>
            <a:off x="8221350" y="3933057"/>
            <a:ext cx="754970" cy="1439802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029FE58-2A8A-0B46-98DE-D3F3EAC141D1}"/>
              </a:ext>
            </a:extLst>
          </p:cNvPr>
          <p:cNvSpPr/>
          <p:nvPr/>
        </p:nvSpPr>
        <p:spPr>
          <a:xfrm>
            <a:off x="8328248" y="1996027"/>
            <a:ext cx="665762" cy="856909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E2A0967-5291-D548-83D7-D7D15C322163}"/>
              </a:ext>
            </a:extLst>
          </p:cNvPr>
          <p:cNvSpPr/>
          <p:nvPr/>
        </p:nvSpPr>
        <p:spPr>
          <a:xfrm>
            <a:off x="6809234" y="2924944"/>
            <a:ext cx="635153" cy="522944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CB6C045-0DD4-0A4F-AA6C-5471051AEF10}"/>
              </a:ext>
            </a:extLst>
          </p:cNvPr>
          <p:cNvSpPr/>
          <p:nvPr/>
        </p:nvSpPr>
        <p:spPr>
          <a:xfrm>
            <a:off x="5382994" y="1996027"/>
            <a:ext cx="524173" cy="85690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879FFBAE-560A-3F40-B7C6-07E8CB75425E}"/>
              </a:ext>
            </a:extLst>
          </p:cNvPr>
          <p:cNvSpPr/>
          <p:nvPr/>
        </p:nvSpPr>
        <p:spPr>
          <a:xfrm flipV="1">
            <a:off x="6765619" y="5374554"/>
            <a:ext cx="571304" cy="214685"/>
          </a:xfrm>
          <a:prstGeom prst="triangle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5F329D-9708-634E-AA21-B964159C13CD}"/>
              </a:ext>
            </a:extLst>
          </p:cNvPr>
          <p:cNvSpPr txBox="1"/>
          <p:nvPr/>
        </p:nvSpPr>
        <p:spPr>
          <a:xfrm>
            <a:off x="9336749" y="3298868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Better for LCCO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7642430-A9EC-534D-ADF7-C3A61B83B2B4}"/>
              </a:ext>
            </a:extLst>
          </p:cNvPr>
          <p:cNvSpPr/>
          <p:nvPr/>
        </p:nvSpPr>
        <p:spPr>
          <a:xfrm>
            <a:off x="4504879" y="2014462"/>
            <a:ext cx="543212" cy="838474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C13573B-CCB5-844B-BC57-4B07DC82CCFC}"/>
              </a:ext>
            </a:extLst>
          </p:cNvPr>
          <p:cNvSpPr/>
          <p:nvPr/>
        </p:nvSpPr>
        <p:spPr>
          <a:xfrm>
            <a:off x="5390849" y="2908697"/>
            <a:ext cx="516318" cy="54949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9A1709A-2238-684F-AA94-C92224A04CED}"/>
              </a:ext>
            </a:extLst>
          </p:cNvPr>
          <p:cNvSpPr/>
          <p:nvPr/>
        </p:nvSpPr>
        <p:spPr>
          <a:xfrm>
            <a:off x="7570018" y="1996864"/>
            <a:ext cx="665762" cy="1511880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B3174CC-5512-5E48-B629-38978364C2ED}"/>
              </a:ext>
            </a:extLst>
          </p:cNvPr>
          <p:cNvSpPr/>
          <p:nvPr/>
        </p:nvSpPr>
        <p:spPr>
          <a:xfrm>
            <a:off x="6787517" y="1988840"/>
            <a:ext cx="690768" cy="864096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7689965-D4B8-2F49-A43E-E0D35C79F3C4}"/>
              </a:ext>
            </a:extLst>
          </p:cNvPr>
          <p:cNvSpPr/>
          <p:nvPr/>
        </p:nvSpPr>
        <p:spPr>
          <a:xfrm>
            <a:off x="6151989" y="2924944"/>
            <a:ext cx="579164" cy="522944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A824B24-3B27-C746-A16B-D9230121B439}"/>
              </a:ext>
            </a:extLst>
          </p:cNvPr>
          <p:cNvSpPr/>
          <p:nvPr/>
        </p:nvSpPr>
        <p:spPr>
          <a:xfrm>
            <a:off x="4518326" y="2922025"/>
            <a:ext cx="516318" cy="54949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DFA688E-DA82-6E45-8FE1-024944526E5C}"/>
              </a:ext>
            </a:extLst>
          </p:cNvPr>
          <p:cNvSpPr/>
          <p:nvPr/>
        </p:nvSpPr>
        <p:spPr>
          <a:xfrm>
            <a:off x="8340676" y="2934035"/>
            <a:ext cx="635644" cy="549499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135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61939BFB-B465-0344-9E93-034611D94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012" y="1401395"/>
            <a:ext cx="4889500" cy="3644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F3DA2E-52E9-DC46-85DD-74824E30B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AT and SAD DA computations for V22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2EACD5B-2917-BC4C-B136-EACE732EC3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0" t="9327" r="52360" b="43993"/>
          <a:stretch/>
        </p:blipFill>
        <p:spPr>
          <a:xfrm>
            <a:off x="0" y="1346470"/>
            <a:ext cx="5854037" cy="38658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4A8E38-8BA0-674D-8679-02CAD62841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552D2-F481-BE43-BAF3-1A4FFB37664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C811C9-1B42-224D-BFCD-DFF403EEF714}"/>
              </a:ext>
            </a:extLst>
          </p:cNvPr>
          <p:cNvSpPr txBox="1"/>
          <p:nvPr/>
        </p:nvSpPr>
        <p:spPr>
          <a:xfrm>
            <a:off x="2783632" y="977138"/>
            <a:ext cx="6591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SAD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25775D-2C8C-2244-B00F-FC26B5CF13E6}"/>
              </a:ext>
            </a:extLst>
          </p:cNvPr>
          <p:cNvSpPr txBox="1"/>
          <p:nvPr/>
        </p:nvSpPr>
        <p:spPr>
          <a:xfrm>
            <a:off x="8525892" y="903919"/>
            <a:ext cx="46249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AT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B0EA5E5-01AA-A649-8E4C-3338C7B6BA6D}"/>
              </a:ext>
            </a:extLst>
          </p:cNvPr>
          <p:cNvSpPr/>
          <p:nvPr/>
        </p:nvSpPr>
        <p:spPr>
          <a:xfrm>
            <a:off x="969600" y="1346470"/>
            <a:ext cx="4118288" cy="547335"/>
          </a:xfrm>
          <a:prstGeom prst="roundRect">
            <a:avLst/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307980B-3F18-754E-B229-B4A5831883AF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5087888" y="1620138"/>
            <a:ext cx="2232248" cy="1880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B497B6F-9502-2F4A-8B0B-4A02EAC07CC6}"/>
              </a:ext>
            </a:extLst>
          </p:cNvPr>
          <p:cNvSpPr txBox="1"/>
          <p:nvPr/>
        </p:nvSpPr>
        <p:spPr>
          <a:xfrm>
            <a:off x="4564976" y="5733036"/>
            <a:ext cx="7691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damping at each element in AT is assumed as Radiation at each element.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1E61A6-0F9F-DC4B-A78E-83635F54EB93}"/>
              </a:ext>
            </a:extLst>
          </p:cNvPr>
          <p:cNvSpPr txBox="1"/>
          <p:nvPr/>
        </p:nvSpPr>
        <p:spPr>
          <a:xfrm>
            <a:off x="4711458" y="5344681"/>
            <a:ext cx="7334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Radiation in all elements, exact integrators, 2350 turns, </a:t>
            </a:r>
            <a:r>
              <a:rPr lang="en-US" dirty="0" err="1"/>
              <a:t>Ey</a:t>
            </a:r>
            <a:r>
              <a:rPr lang="en-US" dirty="0"/>
              <a:t>/Ex = 0.2%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0D21BB-0CAD-754B-A94C-93D127F7D546}"/>
              </a:ext>
            </a:extLst>
          </p:cNvPr>
          <p:cNvSpPr/>
          <p:nvPr/>
        </p:nvSpPr>
        <p:spPr>
          <a:xfrm>
            <a:off x="6204012" y="57869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fluctuation == quantum diffusion in AT </a:t>
            </a:r>
            <a:r>
              <a:rPr lang="en-US" b="1" dirty="0"/>
              <a:t>not included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7354EA-5F2F-1A4E-B1F5-B1BE2B807556}"/>
              </a:ext>
            </a:extLst>
          </p:cNvPr>
          <p:cNvSpPr txBox="1"/>
          <p:nvPr/>
        </p:nvSpPr>
        <p:spPr>
          <a:xfrm>
            <a:off x="4119982" y="4053513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K.Oide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842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BCB7073-1A10-F84C-BC2D-573FF99106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488" y="1309337"/>
            <a:ext cx="4978400" cy="36195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F3DA2E-52E9-DC46-85DD-74824E30B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AT and SAD DA computations for V22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2EACD5B-2917-BC4C-B136-EACE732EC3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0" t="9327" r="52360" b="43993"/>
          <a:stretch/>
        </p:blipFill>
        <p:spPr>
          <a:xfrm>
            <a:off x="0" y="1346470"/>
            <a:ext cx="5854037" cy="38658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4A8E38-8BA0-674D-8679-02CAD62841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552D2-F481-BE43-BAF3-1A4FFB37664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C811C9-1B42-224D-BFCD-DFF403EEF714}"/>
              </a:ext>
            </a:extLst>
          </p:cNvPr>
          <p:cNvSpPr txBox="1"/>
          <p:nvPr/>
        </p:nvSpPr>
        <p:spPr>
          <a:xfrm>
            <a:off x="2783632" y="977138"/>
            <a:ext cx="65915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SAD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25775D-2C8C-2244-B00F-FC26B5CF13E6}"/>
              </a:ext>
            </a:extLst>
          </p:cNvPr>
          <p:cNvSpPr txBox="1"/>
          <p:nvPr/>
        </p:nvSpPr>
        <p:spPr>
          <a:xfrm>
            <a:off x="8525892" y="903919"/>
            <a:ext cx="46249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AT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AB0EA5E5-01AA-A649-8E4C-3338C7B6BA6D}"/>
              </a:ext>
            </a:extLst>
          </p:cNvPr>
          <p:cNvSpPr/>
          <p:nvPr/>
        </p:nvSpPr>
        <p:spPr>
          <a:xfrm>
            <a:off x="969600" y="1346470"/>
            <a:ext cx="4118288" cy="547335"/>
          </a:xfrm>
          <a:prstGeom prst="roundRect">
            <a:avLst/>
          </a:prstGeom>
          <a:noFill/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307980B-3F18-754E-B229-B4A5831883AF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5087888" y="1620138"/>
            <a:ext cx="2232248" cy="1880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B497B6F-9502-2F4A-8B0B-4A02EAC07CC6}"/>
              </a:ext>
            </a:extLst>
          </p:cNvPr>
          <p:cNvSpPr txBox="1"/>
          <p:nvPr/>
        </p:nvSpPr>
        <p:spPr>
          <a:xfrm>
            <a:off x="4564976" y="5733036"/>
            <a:ext cx="7691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damping at each element in AT is assumed as Radiation at each element.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1E61A6-0F9F-DC4B-A78E-83635F54EB93}"/>
              </a:ext>
            </a:extLst>
          </p:cNvPr>
          <p:cNvSpPr txBox="1"/>
          <p:nvPr/>
        </p:nvSpPr>
        <p:spPr>
          <a:xfrm>
            <a:off x="4711458" y="5344681"/>
            <a:ext cx="7334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Radiation in all elements, exact integrators, 2350 turns, </a:t>
            </a:r>
            <a:r>
              <a:rPr lang="en-US" dirty="0" err="1"/>
              <a:t>Ey</a:t>
            </a:r>
            <a:r>
              <a:rPr lang="en-US" dirty="0"/>
              <a:t>/Ex = 0.2%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50D21BB-0CAD-754B-A94C-93D127F7D546}"/>
              </a:ext>
            </a:extLst>
          </p:cNvPr>
          <p:cNvSpPr/>
          <p:nvPr/>
        </p:nvSpPr>
        <p:spPr>
          <a:xfrm>
            <a:off x="6204012" y="57869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fluctuation == quantum diffusion in AT </a:t>
            </a:r>
            <a:r>
              <a:rPr lang="en-US" b="1" dirty="0"/>
              <a:t>included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F76DD3-13AF-9E47-B287-9917753DA747}"/>
              </a:ext>
            </a:extLst>
          </p:cNvPr>
          <p:cNvSpPr txBox="1"/>
          <p:nvPr/>
        </p:nvSpPr>
        <p:spPr>
          <a:xfrm>
            <a:off x="4119982" y="415060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K.Oide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45E370-2EB3-064D-9426-B5DD789E7D85}"/>
              </a:ext>
            </a:extLst>
          </p:cNvPr>
          <p:cNvSpPr txBox="1"/>
          <p:nvPr/>
        </p:nvSpPr>
        <p:spPr>
          <a:xfrm>
            <a:off x="10030485" y="92597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SEED</a:t>
            </a:r>
          </a:p>
        </p:txBody>
      </p:sp>
    </p:spTree>
    <p:extLst>
      <p:ext uri="{BB962C8B-B14F-4D97-AF65-F5344CB8AC3E}">
        <p14:creationId xmlns:p14="http://schemas.microsoft.com/office/powerpoint/2010/main" val="2400500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BFAD629-49A6-CE46-8FFF-954E86BA90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888" y="1988839"/>
            <a:ext cx="5136728" cy="41063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B99A98D-36CE-A94E-BB1E-BE6CA48534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016" y="1844824"/>
            <a:ext cx="5544616" cy="443246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22E6C6-D778-7C47-A878-D45029B06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Stability about Tune working point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3F80F-149C-1B46-AC62-2F863A20DF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5C8F51-17B0-3F43-B3AA-C1A24FC5F7E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5F4232A3-9C2E-4349-A920-DDA5B6C6E16D}"/>
              </a:ext>
            </a:extLst>
          </p:cNvPr>
          <p:cNvSpPr txBox="1">
            <a:spLocks/>
          </p:cNvSpPr>
          <p:nvPr/>
        </p:nvSpPr>
        <p:spPr bwMode="gray">
          <a:xfrm>
            <a:off x="263352" y="1844823"/>
            <a:ext cx="5687981" cy="4526429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65D5C632-BA85-3349-8761-978E78298A62}"/>
              </a:ext>
            </a:extLst>
          </p:cNvPr>
          <p:cNvSpPr txBox="1">
            <a:spLocks/>
          </p:cNvSpPr>
          <p:nvPr/>
        </p:nvSpPr>
        <p:spPr bwMode="gray">
          <a:xfrm>
            <a:off x="6212361" y="1844823"/>
            <a:ext cx="5739639" cy="452643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6DC1C2-7DE4-974B-BF1A-209C5C7AFD60}"/>
              </a:ext>
            </a:extLst>
          </p:cNvPr>
          <p:cNvSpPr txBox="1"/>
          <p:nvPr/>
        </p:nvSpPr>
        <p:spPr>
          <a:xfrm>
            <a:off x="969599" y="633462"/>
            <a:ext cx="10982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Track a 3D grid of 1000 particles of size: 20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baseline="-25000" dirty="0"/>
              <a:t>x</a:t>
            </a:r>
            <a:r>
              <a:rPr lang="en-US" dirty="0"/>
              <a:t> x 20</a:t>
            </a:r>
            <a:r>
              <a:rPr lang="en-US" dirty="0">
                <a:latin typeface="Symbol" pitchFamily="2" charset="2"/>
              </a:rPr>
              <a:t>s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dirty="0"/>
              <a:t> x 0.002 </a:t>
            </a:r>
            <a:r>
              <a:rPr lang="en-US" dirty="0" err="1">
                <a:latin typeface="Symbol" pitchFamily="2" charset="2"/>
              </a:rPr>
              <a:t>d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/p for 512 turns for different tunes.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Tune varied using ARC quadrupoles. Chromaticity corrected to initial value after tune change.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Small (10 nm) random errors added to all elements, no corrections (to emphasize resonance lines).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FFDE290-F19E-384B-AD6E-739A0245BED8}"/>
              </a:ext>
            </a:extLst>
          </p:cNvPr>
          <p:cNvSpPr/>
          <p:nvPr/>
        </p:nvSpPr>
        <p:spPr>
          <a:xfrm>
            <a:off x="8472264" y="3356992"/>
            <a:ext cx="144016" cy="144016"/>
          </a:xfrm>
          <a:prstGeom prst="ellipse">
            <a:avLst/>
          </a:prstGeom>
          <a:solidFill>
            <a:schemeClr val="accent5">
              <a:alpha val="4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B9D693C-2D50-5E4D-B2D1-0BC2A311B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13" y="2354213"/>
            <a:ext cx="4292600" cy="3467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FA692E-F105-9F41-9AD5-320DE0D391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60" y="1882766"/>
            <a:ext cx="5582751" cy="4354546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0CDC4D4B-A18B-AD42-9069-182D0DF36507}"/>
              </a:ext>
            </a:extLst>
          </p:cNvPr>
          <p:cNvSpPr/>
          <p:nvPr/>
        </p:nvSpPr>
        <p:spPr>
          <a:xfrm>
            <a:off x="3143672" y="2492896"/>
            <a:ext cx="144016" cy="144016"/>
          </a:xfrm>
          <a:prstGeom prst="ellipse">
            <a:avLst/>
          </a:prstGeom>
          <a:solidFill>
            <a:schemeClr val="accent5">
              <a:alpha val="4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09C9903-6823-1548-A28E-5627D3A7E42F}"/>
              </a:ext>
            </a:extLst>
          </p:cNvPr>
          <p:cNvSpPr/>
          <p:nvPr/>
        </p:nvSpPr>
        <p:spPr>
          <a:xfrm>
            <a:off x="2207568" y="4221088"/>
            <a:ext cx="144016" cy="144016"/>
          </a:xfrm>
          <a:prstGeom prst="ellipse">
            <a:avLst/>
          </a:prstGeom>
          <a:solidFill>
            <a:schemeClr val="accent5">
              <a:alpha val="4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877DCBA-1647-2744-9F87-F810B1606ACD}"/>
              </a:ext>
            </a:extLst>
          </p:cNvPr>
          <p:cNvSpPr/>
          <p:nvPr/>
        </p:nvSpPr>
        <p:spPr>
          <a:xfrm>
            <a:off x="7968208" y="4293096"/>
            <a:ext cx="144016" cy="144016"/>
          </a:xfrm>
          <a:prstGeom prst="ellipse">
            <a:avLst/>
          </a:prstGeom>
          <a:solidFill>
            <a:schemeClr val="accent5">
              <a:alpha val="47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7C70F2A-5DE6-0C45-BBCF-91A24D9876F7}"/>
              </a:ext>
            </a:extLst>
          </p:cNvPr>
          <p:cNvSpPr txBox="1"/>
          <p:nvPr/>
        </p:nvSpPr>
        <p:spPr>
          <a:xfrm>
            <a:off x="10848528" y="1556792"/>
            <a:ext cx="1082348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LCCO89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6709F5-8139-524E-AB20-EC2E24B10742}"/>
              </a:ext>
            </a:extLst>
          </p:cNvPr>
          <p:cNvSpPr txBox="1"/>
          <p:nvPr/>
        </p:nvSpPr>
        <p:spPr>
          <a:xfrm>
            <a:off x="263352" y="1619507"/>
            <a:ext cx="59503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V22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0384FF-3DC9-B245-95BF-5C5DC70ADA21}"/>
              </a:ext>
            </a:extLst>
          </p:cNvPr>
          <p:cNvSpPr txBox="1"/>
          <p:nvPr/>
        </p:nvSpPr>
        <p:spPr>
          <a:xfrm>
            <a:off x="2637510" y="2169547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Lattice WP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BCDFC0-D537-C344-BB38-C3B026F6CA1E}"/>
              </a:ext>
            </a:extLst>
          </p:cNvPr>
          <p:cNvSpPr txBox="1"/>
          <p:nvPr/>
        </p:nvSpPr>
        <p:spPr>
          <a:xfrm>
            <a:off x="1462685" y="3851756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Operation WP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22CEBA-7A8C-EF4A-9BCB-C21F4E058A8F}"/>
              </a:ext>
            </a:extLst>
          </p:cNvPr>
          <p:cNvSpPr txBox="1"/>
          <p:nvPr/>
        </p:nvSpPr>
        <p:spPr>
          <a:xfrm>
            <a:off x="7223325" y="3960737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Operation WP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F0A9F3-D5E2-C64F-ACCD-AFF88E13CAA5}"/>
              </a:ext>
            </a:extLst>
          </p:cNvPr>
          <p:cNvSpPr txBox="1"/>
          <p:nvPr/>
        </p:nvSpPr>
        <p:spPr>
          <a:xfrm>
            <a:off x="7894094" y="3052723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Lattice WP</a:t>
            </a:r>
          </a:p>
        </p:txBody>
      </p:sp>
    </p:spTree>
    <p:extLst>
      <p:ext uri="{BB962C8B-B14F-4D97-AF65-F5344CB8AC3E}">
        <p14:creationId xmlns:p14="http://schemas.microsoft.com/office/powerpoint/2010/main" val="3524369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AD044-90C3-674F-99B2-1D2722BE2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600" y="126000"/>
            <a:ext cx="10982400" cy="496800"/>
          </a:xfrm>
        </p:spPr>
        <p:txBody>
          <a:bodyPr/>
          <a:lstStyle/>
          <a:p>
            <a:r>
              <a:rPr lang="en-US" dirty="0"/>
              <a:t>Tune working point scan for V22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8BE8C6-402C-D946-A644-29F7A3EFAA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AAB7-CD53-4542-B704-D2C6ED5E93D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B67B7-372F-9A4F-B2A5-F4F594DC946E}"/>
              </a:ext>
            </a:extLst>
          </p:cNvPr>
          <p:cNvSpPr txBox="1"/>
          <p:nvPr/>
        </p:nvSpPr>
        <p:spPr>
          <a:xfrm>
            <a:off x="2783632" y="76470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1B0779-0004-B44E-BAA1-8E212BEE7DA2}"/>
              </a:ext>
            </a:extLst>
          </p:cNvPr>
          <p:cNvSpPr txBox="1"/>
          <p:nvPr/>
        </p:nvSpPr>
        <p:spPr>
          <a:xfrm>
            <a:off x="9086368" y="783373"/>
            <a:ext cx="462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F948D5-F276-EC46-A6BA-C579787A0E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58" b="79563"/>
          <a:stretch/>
        </p:blipFill>
        <p:spPr>
          <a:xfrm>
            <a:off x="367665" y="1079519"/>
            <a:ext cx="5491088" cy="7653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E85E0C-4A1E-FC45-A57E-99EC5F784D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94" r="50856"/>
          <a:stretch/>
        </p:blipFill>
        <p:spPr>
          <a:xfrm>
            <a:off x="803905" y="1828971"/>
            <a:ext cx="4618608" cy="46893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3F3420-6FE3-0542-9079-99E5C81F2F1E}"/>
              </a:ext>
            </a:extLst>
          </p:cNvPr>
          <p:cNvSpPr txBox="1"/>
          <p:nvPr/>
        </p:nvSpPr>
        <p:spPr>
          <a:xfrm>
            <a:off x="3442787" y="541572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K.Oide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6E6A42-8904-DB4E-A590-50D051DB9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931502"/>
            <a:ext cx="5582751" cy="43545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8E00FDA-8576-F64D-BC5E-8686A5BE9BF0}"/>
              </a:ext>
            </a:extLst>
          </p:cNvPr>
          <p:cNvSpPr txBox="1"/>
          <p:nvPr/>
        </p:nvSpPr>
        <p:spPr>
          <a:xfrm>
            <a:off x="5835245" y="1134036"/>
            <a:ext cx="10046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Track a 3D grid of 1000 particles of size: 20</a:t>
            </a:r>
            <a:r>
              <a:rPr lang="en-US" sz="1100" dirty="0">
                <a:latin typeface="Symbol" pitchFamily="2" charset="2"/>
              </a:rPr>
              <a:t>s</a:t>
            </a:r>
            <a:r>
              <a:rPr lang="en-US" sz="1100" baseline="-25000" dirty="0"/>
              <a:t>x</a:t>
            </a:r>
            <a:r>
              <a:rPr lang="en-US" sz="1100" dirty="0"/>
              <a:t> x 20</a:t>
            </a:r>
            <a:r>
              <a:rPr lang="en-US" sz="1100" dirty="0">
                <a:latin typeface="Symbol" pitchFamily="2" charset="2"/>
              </a:rPr>
              <a:t>s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100" dirty="0"/>
              <a:t> x 0.002 </a:t>
            </a:r>
            <a:r>
              <a:rPr lang="en-US" sz="1100" dirty="0" err="1">
                <a:latin typeface="Symbol" pitchFamily="2" charset="2"/>
              </a:rPr>
              <a:t>d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/p for 512 turns for different tunes.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Tune varied using ARC quadrupoles. Chromaticity corrected to initial value after tune change. 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Small (10 nm) random errors added to all elements (to emphasize resonance lines).</a:t>
            </a:r>
          </a:p>
        </p:txBody>
      </p:sp>
    </p:spTree>
    <p:extLst>
      <p:ext uri="{BB962C8B-B14F-4D97-AF65-F5344CB8AC3E}">
        <p14:creationId xmlns:p14="http://schemas.microsoft.com/office/powerpoint/2010/main" val="2980886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AD044-90C3-674F-99B2-1D2722BE2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600" y="126000"/>
            <a:ext cx="10982400" cy="496800"/>
          </a:xfrm>
        </p:spPr>
        <p:txBody>
          <a:bodyPr/>
          <a:lstStyle/>
          <a:p>
            <a:r>
              <a:rPr lang="en-US" dirty="0"/>
              <a:t>Tune working point scan for V22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8BE8C6-402C-D946-A644-29F7A3EFAA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AAB7-CD53-4542-B704-D2C6ED5E93D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AB67B7-372F-9A4F-B2A5-F4F594DC946E}"/>
              </a:ext>
            </a:extLst>
          </p:cNvPr>
          <p:cNvSpPr txBox="1"/>
          <p:nvPr/>
        </p:nvSpPr>
        <p:spPr>
          <a:xfrm>
            <a:off x="2783632" y="76470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1B0779-0004-B44E-BAA1-8E212BEE7DA2}"/>
              </a:ext>
            </a:extLst>
          </p:cNvPr>
          <p:cNvSpPr txBox="1"/>
          <p:nvPr/>
        </p:nvSpPr>
        <p:spPr>
          <a:xfrm>
            <a:off x="9086368" y="783373"/>
            <a:ext cx="462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F948D5-F276-EC46-A6BA-C579787A0E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58" b="79563"/>
          <a:stretch/>
        </p:blipFill>
        <p:spPr>
          <a:xfrm>
            <a:off x="367665" y="1079519"/>
            <a:ext cx="5491088" cy="7653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E85E0C-4A1E-FC45-A57E-99EC5F784D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94" r="50856"/>
          <a:stretch/>
        </p:blipFill>
        <p:spPr>
          <a:xfrm>
            <a:off x="803905" y="1828971"/>
            <a:ext cx="4618608" cy="46893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3F3420-6FE3-0542-9079-99E5C81F2F1E}"/>
              </a:ext>
            </a:extLst>
          </p:cNvPr>
          <p:cNvSpPr txBox="1"/>
          <p:nvPr/>
        </p:nvSpPr>
        <p:spPr>
          <a:xfrm>
            <a:off x="3442787" y="541572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K.Oide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6E6A42-8904-DB4E-A590-50D051DB9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1931502"/>
            <a:ext cx="5582751" cy="435454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8E00FDA-8576-F64D-BC5E-8686A5BE9BF0}"/>
              </a:ext>
            </a:extLst>
          </p:cNvPr>
          <p:cNvSpPr txBox="1"/>
          <p:nvPr/>
        </p:nvSpPr>
        <p:spPr>
          <a:xfrm>
            <a:off x="5835245" y="1134036"/>
            <a:ext cx="100462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Track a 3D grid of 1000 particles of size: 20</a:t>
            </a:r>
            <a:r>
              <a:rPr lang="en-US" sz="1100" dirty="0">
                <a:latin typeface="Symbol" pitchFamily="2" charset="2"/>
              </a:rPr>
              <a:t>s</a:t>
            </a:r>
            <a:r>
              <a:rPr lang="en-US" sz="1100" baseline="-25000" dirty="0"/>
              <a:t>x</a:t>
            </a:r>
            <a:r>
              <a:rPr lang="en-US" sz="1100" dirty="0"/>
              <a:t> x 20</a:t>
            </a:r>
            <a:r>
              <a:rPr lang="en-US" sz="1100" dirty="0">
                <a:latin typeface="Symbol" pitchFamily="2" charset="2"/>
              </a:rPr>
              <a:t>s</a:t>
            </a:r>
            <a:r>
              <a:rPr lang="en-US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100" dirty="0"/>
              <a:t> x 0.002 </a:t>
            </a:r>
            <a:r>
              <a:rPr lang="en-US" sz="1100" dirty="0" err="1">
                <a:latin typeface="Symbol" pitchFamily="2" charset="2"/>
              </a:rPr>
              <a:t>d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/p for 512 turns for different tunes.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Tune varied using ARC quadrupoles. Chromaticity corrected to initial value after tune change. </a:t>
            </a:r>
          </a:p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Small (10 nm) random errors added to all elements (to emphasize resonance lines).</a:t>
            </a: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6509A952-1DB2-594C-ACAF-D3D3A400C69A}"/>
              </a:ext>
            </a:extLst>
          </p:cNvPr>
          <p:cNvSpPr/>
          <p:nvPr/>
        </p:nvSpPr>
        <p:spPr>
          <a:xfrm rot="12972018">
            <a:off x="1150058" y="3072402"/>
            <a:ext cx="1689637" cy="2313156"/>
          </a:xfrm>
          <a:prstGeom prst="rtTriangle">
            <a:avLst/>
          </a:prstGeom>
          <a:solidFill>
            <a:schemeClr val="accent3">
              <a:alpha val="14000"/>
            </a:schemeClr>
          </a:solidFill>
          <a:ln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ight Triangle 15">
            <a:extLst>
              <a:ext uri="{FF2B5EF4-FFF2-40B4-BE49-F238E27FC236}">
                <a16:creationId xmlns:a16="http://schemas.microsoft.com/office/drawing/2014/main" id="{FB4C4659-D374-BE4A-9A3D-39FF7BA6B1ED}"/>
              </a:ext>
            </a:extLst>
          </p:cNvPr>
          <p:cNvSpPr/>
          <p:nvPr/>
        </p:nvSpPr>
        <p:spPr>
          <a:xfrm rot="12972018">
            <a:off x="6670017" y="2855660"/>
            <a:ext cx="1631177" cy="2233123"/>
          </a:xfrm>
          <a:prstGeom prst="rtTriangle">
            <a:avLst/>
          </a:prstGeom>
          <a:solidFill>
            <a:schemeClr val="accent5">
              <a:lumMod val="20000"/>
              <a:lumOff val="80000"/>
              <a:alpha val="22000"/>
            </a:schemeClr>
          </a:solidFill>
          <a:ln>
            <a:solidFill>
              <a:schemeClr val="accent5"/>
            </a:solidFill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96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54590633-E8B4-0745-84D9-8D926559C8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504" y="980728"/>
            <a:ext cx="6864112" cy="52392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052C0B-5B22-1548-8F91-54AF10F37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aperture at Straight section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01D910-4C05-1048-A7E4-4FB7771258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0F7CF-66F4-E548-956A-FEDEAA7BC4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7th FCC-ee physics workshop l 29Jan-2Feb 2024 l S.M.Liuzzo, P.Raimondi, M.Hofer</a:t>
            </a:r>
            <a:endParaRPr lang="fr-FR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83822F0-DBE7-E747-B774-C077F46FD5F4}"/>
              </a:ext>
            </a:extLst>
          </p:cNvPr>
          <p:cNvSpPr txBox="1"/>
          <p:nvPr/>
        </p:nvSpPr>
        <p:spPr>
          <a:xfrm>
            <a:off x="959429" y="2492896"/>
            <a:ext cx="189621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Commissioning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76C7B6D-33D4-694E-9757-03A42FE189D8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2855640" y="2677562"/>
            <a:ext cx="4248472" cy="6406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69A3D5E8-39F8-424D-87BE-CA5CD628FF28}"/>
              </a:ext>
            </a:extLst>
          </p:cNvPr>
          <p:cNvSpPr txBox="1"/>
          <p:nvPr/>
        </p:nvSpPr>
        <p:spPr>
          <a:xfrm>
            <a:off x="959429" y="3079928"/>
            <a:ext cx="1896211" cy="1200329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Tuning with progressive increase of Crab </a:t>
            </a:r>
            <a:r>
              <a:rPr lang="en-US" dirty="0" err="1"/>
              <a:t>sextupoles</a:t>
            </a:r>
            <a:r>
              <a:rPr lang="en-US" dirty="0"/>
              <a:t>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61F840F-6F03-A646-BEBE-EB0178407671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2855640" y="3680093"/>
            <a:ext cx="4392488" cy="268872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B8ADBCF-15F2-EF42-AA89-163C57668C34}"/>
              </a:ext>
            </a:extLst>
          </p:cNvPr>
          <p:cNvSpPr txBox="1"/>
          <p:nvPr/>
        </p:nvSpPr>
        <p:spPr>
          <a:xfrm>
            <a:off x="969600" y="4642100"/>
            <a:ext cx="1896211" cy="1200329"/>
          </a:xfrm>
          <a:prstGeom prst="rect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Final configuration for Luminosity production.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CF143C1-7F6D-6544-BB34-A7B5EDFDDF1C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2865811" y="4077072"/>
            <a:ext cx="5102397" cy="116519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A4A5A70-8FD4-DE48-82EF-200D8E50E439}"/>
              </a:ext>
            </a:extLst>
          </p:cNvPr>
          <p:cNvSpPr txBox="1"/>
          <p:nvPr/>
        </p:nvSpPr>
        <p:spPr>
          <a:xfrm>
            <a:off x="7627979" y="750907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100% = 80% of geometric value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2B62AB-FAAA-154A-BDB9-730E4D0C2F25}"/>
              </a:ext>
            </a:extLst>
          </p:cNvPr>
          <p:cNvSpPr txBox="1"/>
          <p:nvPr/>
        </p:nvSpPr>
        <p:spPr>
          <a:xfrm>
            <a:off x="888072" y="992769"/>
            <a:ext cx="3888432" cy="64633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FOLLOW UP on DA optimization with Crab Sext. for LCCO optics</a:t>
            </a:r>
          </a:p>
        </p:txBody>
      </p:sp>
    </p:spTree>
    <p:extLst>
      <p:ext uri="{BB962C8B-B14F-4D97-AF65-F5344CB8AC3E}">
        <p14:creationId xmlns:p14="http://schemas.microsoft.com/office/powerpoint/2010/main" val="1023509133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16</TotalTime>
  <Words>743</Words>
  <Application>Microsoft Macintosh PowerPoint</Application>
  <PresentationFormat>Widescreen</PresentationFormat>
  <Paragraphs>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ITCOfficinaSans LT Book</vt:lpstr>
      <vt:lpstr>Symbol</vt:lpstr>
      <vt:lpstr>Wingdings</vt:lpstr>
      <vt:lpstr>ESRF-default</vt:lpstr>
      <vt:lpstr>PowerPoint Presentation</vt:lpstr>
      <vt:lpstr>Arc alignment sensitivities</vt:lpstr>
      <vt:lpstr>Final FocUs alignment sensitivity</vt:lpstr>
      <vt:lpstr>Comparison of AT and SAD DA computations for V22</vt:lpstr>
      <vt:lpstr>Comparison of AT and SAD DA computations for V22</vt:lpstr>
      <vt:lpstr>Stability about Tune working point</vt:lpstr>
      <vt:lpstr>Tune working point scan for V22</vt:lpstr>
      <vt:lpstr>Tune working point scan for V22</vt:lpstr>
      <vt:lpstr>Dynamic aperture at Straight section</vt:lpstr>
      <vt:lpstr>Up to date IP beta* and corresponding Relaxed optics LCCO92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Simone Liuzzo</cp:lastModifiedBy>
  <cp:revision>4</cp:revision>
  <dcterms:created xsi:type="dcterms:W3CDTF">2024-01-19T12:40:01Z</dcterms:created>
  <dcterms:modified xsi:type="dcterms:W3CDTF">2024-01-23T10:10:16Z</dcterms:modified>
</cp:coreProperties>
</file>