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90" r:id="rId4"/>
    <p:sldId id="267" r:id="rId5"/>
    <p:sldId id="259" r:id="rId6"/>
    <p:sldId id="262" r:id="rId7"/>
    <p:sldId id="289" r:id="rId8"/>
    <p:sldId id="263" r:id="rId9"/>
    <p:sldId id="266" r:id="rId10"/>
    <p:sldId id="265" r:id="rId11"/>
    <p:sldId id="291" r:id="rId12"/>
    <p:sldId id="292" r:id="rId13"/>
    <p:sldId id="293" r:id="rId14"/>
    <p:sldId id="271" r:id="rId15"/>
    <p:sldId id="297" r:id="rId16"/>
    <p:sldId id="272" r:id="rId17"/>
    <p:sldId id="294" r:id="rId18"/>
    <p:sldId id="295" r:id="rId19"/>
    <p:sldId id="302" r:id="rId20"/>
    <p:sldId id="296" r:id="rId21"/>
    <p:sldId id="299" r:id="rId22"/>
    <p:sldId id="301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81" autoAdjust="0"/>
    <p:restoredTop sz="94660"/>
  </p:normalViewPr>
  <p:slideViewPr>
    <p:cSldViewPr>
      <p:cViewPr>
        <p:scale>
          <a:sx n="73" d="100"/>
          <a:sy n="73" d="100"/>
        </p:scale>
        <p:origin x="-474" y="12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BE09A0-94E4-4A94-A978-448A48F745AE}" type="datetimeFigureOut">
              <a:rPr lang="en-GB" smtClean="0"/>
              <a:t>13/12/2012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6CD9BF-DF90-4AE9-95FD-C7004D3617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9634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2678C-7EC0-4FB2-8929-DD09BA791948}" type="datetime1">
              <a:rPr lang="en-GB" smtClean="0"/>
              <a:t>13/12/2012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AAD4-5FA2-447A-8320-0CF463791B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2223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98722-D176-4F47-9D2B-AADCC4200110}" type="datetime1">
              <a:rPr lang="en-GB" smtClean="0"/>
              <a:t>13/12/2012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AAD4-5FA2-447A-8320-0CF463791B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2874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FDD85-8CAF-45D8-A334-02619A0B330C}" type="datetime1">
              <a:rPr lang="en-GB" smtClean="0"/>
              <a:t>13/12/2012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AAD4-5FA2-447A-8320-0CF463791B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5791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47DD3-0F8B-408C-A849-9B344A72D225}" type="datetime1">
              <a:rPr lang="en-GB" smtClean="0"/>
              <a:t>13/12/2012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AAD4-5FA2-447A-8320-0CF463791B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8362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96A97-4A37-4C7C-94AE-05F0632ADFDD}" type="datetime1">
              <a:rPr lang="en-GB" smtClean="0"/>
              <a:t>13/12/2012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AAD4-5FA2-447A-8320-0CF463791B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3090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7F49-3DDB-4873-B0CB-9C072FED3E0F}" type="datetime1">
              <a:rPr lang="en-GB" smtClean="0"/>
              <a:t>13/12/2012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AAD4-5FA2-447A-8320-0CF463791B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3458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260C0-B2D6-4157-B59E-4E6A7F6ABDDD}" type="datetime1">
              <a:rPr lang="en-GB" smtClean="0"/>
              <a:t>13/12/2012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AAD4-5FA2-447A-8320-0CF463791B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27346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F36D1-A04D-4EF1-9B1F-70E339BDC592}" type="datetime1">
              <a:rPr lang="en-GB" smtClean="0"/>
              <a:t>13/12/2012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AAD4-5FA2-447A-8320-0CF463791B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8696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3F18F-8F91-4970-9AF8-FC38D8D13894}" type="datetime1">
              <a:rPr lang="en-GB" smtClean="0"/>
              <a:t>13/12/2012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AAD4-5FA2-447A-8320-0CF463791B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0790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AA5B9-A1D9-4A45-8200-0A8BA4BD97AA}" type="datetime1">
              <a:rPr lang="en-GB" smtClean="0"/>
              <a:t>13/12/2012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AAD4-5FA2-447A-8320-0CF463791B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7471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05976-E3E2-45FC-B5B4-C75FA27D3FC7}" type="datetime1">
              <a:rPr lang="en-GB" smtClean="0"/>
              <a:t>13/12/2012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AAD4-5FA2-447A-8320-0CF463791B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0242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8D302-ECFB-4444-B055-39FD940DFCC1}" type="datetime1">
              <a:rPr lang="en-GB" smtClean="0"/>
              <a:t>13/12/2012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F9AAD4-5FA2-447A-8320-0CF463791B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4382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indico.cern.ch/sessionDisplay.py?sessionId=5&amp;confId=136807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 smtClean="0"/>
              <a:t>SM18 Vertical/Horizontal Test Setup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08520" y="3886200"/>
            <a:ext cx="9252520" cy="1343000"/>
          </a:xfrm>
        </p:spPr>
        <p:txBody>
          <a:bodyPr>
            <a:normAutofit/>
          </a:bodyPr>
          <a:lstStyle/>
          <a:p>
            <a:r>
              <a:rPr lang="en-US" dirty="0" smtClean="0"/>
              <a:t>LHC Crab </a:t>
            </a:r>
            <a:r>
              <a:rPr lang="en-US" dirty="0"/>
              <a:t>C</a:t>
            </a:r>
            <a:r>
              <a:rPr lang="en-US" dirty="0" smtClean="0"/>
              <a:t>avity Engineering Meeting</a:t>
            </a:r>
          </a:p>
          <a:p>
            <a:r>
              <a:rPr lang="en-US" b="1" dirty="0" smtClean="0">
                <a:effectLst/>
              </a:rPr>
              <a:t>Session: </a:t>
            </a:r>
            <a:r>
              <a:rPr lang="en-US" dirty="0" smtClean="0">
                <a:hlinkClick r:id="rId2"/>
              </a:rPr>
              <a:t>Cavity Cryostat Testing &amp; Integration in SM18</a:t>
            </a:r>
            <a:r>
              <a:rPr lang="en-US" dirty="0" smtClean="0"/>
              <a:t> </a:t>
            </a:r>
            <a:endParaRPr lang="en-US" dirty="0" smtClean="0">
              <a:effectLst/>
            </a:endParaRPr>
          </a:p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AAD4-5FA2-447A-8320-0CF463791B54}" type="slidenum">
              <a:rPr lang="en-GB" smtClean="0"/>
              <a:t>1</a:t>
            </a:fld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12/14/2012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Mathieu Therasse CERN BE/RF</a:t>
            </a:r>
            <a:endParaRPr lang="en-GB"/>
          </a:p>
        </p:txBody>
      </p:sp>
      <p:pic>
        <p:nvPicPr>
          <p:cNvPr id="9" name="Picture 2" descr="cer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747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7980" y="5301208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A. Benoit, O. Brunner, J. Chambrillon, E. Jensen, </a:t>
            </a:r>
            <a:r>
              <a:rPr lang="fr-CH" dirty="0"/>
              <a:t>K. Liao </a:t>
            </a:r>
            <a:r>
              <a:rPr lang="fr-CH" dirty="0" smtClean="0"/>
              <a:t>, P. </a:t>
            </a:r>
            <a:r>
              <a:rPr lang="fr-CH" dirty="0" err="1" smtClean="0"/>
              <a:t>Maesen</a:t>
            </a:r>
            <a:endParaRPr lang="fr-CH" dirty="0" smtClean="0"/>
          </a:p>
          <a:p>
            <a:pPr algn="ctr"/>
            <a:r>
              <a:rPr lang="fr-CH" dirty="0" smtClean="0"/>
              <a:t>BE/RF </a:t>
            </a:r>
            <a:r>
              <a:rPr lang="fr-CH" dirty="0" err="1" smtClean="0"/>
              <a:t>at</a:t>
            </a:r>
            <a:r>
              <a:rPr lang="fr-CH" dirty="0" smtClean="0"/>
              <a:t> CERN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2705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-27384"/>
            <a:ext cx="9144000" cy="6096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 smtClean="0"/>
              <a:t>ULTRA PURE WATER PRODUCTION</a:t>
            </a:r>
            <a:endParaRPr lang="en-GB" sz="3200" b="1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1170" t="7873" b="1589"/>
          <a:stretch>
            <a:fillRect/>
          </a:stretch>
        </p:blipFill>
        <p:spPr bwMode="auto">
          <a:xfrm>
            <a:off x="2807865" y="2996952"/>
            <a:ext cx="6084615" cy="331236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l="10080" t="3715" r="6761" b="3412"/>
          <a:stretch>
            <a:fillRect/>
          </a:stretch>
        </p:blipFill>
        <p:spPr bwMode="auto">
          <a:xfrm>
            <a:off x="7092280" y="836712"/>
            <a:ext cx="1568334" cy="2376264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51520" y="908720"/>
            <a:ext cx="6768752" cy="5400600"/>
          </a:xfrm>
          <a:prstGeom prst="rect">
            <a:avLst/>
          </a:prstGeom>
        </p:spPr>
        <p:txBody>
          <a:bodyPr wrap="square" rtlCol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Pre-design of the installation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GB" sz="2400" dirty="0" smtClean="0">
                <a:latin typeface="+mj-lt"/>
                <a:ea typeface="+mj-ea"/>
                <a:cs typeface="+mj-cs"/>
              </a:rPr>
              <a:t>Production capacity of 1 m</a:t>
            </a:r>
            <a:r>
              <a:rPr lang="en-GB" sz="2400" baseline="30000" dirty="0" smtClean="0">
                <a:latin typeface="+mj-lt"/>
                <a:ea typeface="+mj-ea"/>
                <a:cs typeface="+mj-cs"/>
              </a:rPr>
              <a:t>3</a:t>
            </a:r>
            <a:r>
              <a:rPr lang="en-GB" sz="2400" dirty="0" smtClean="0">
                <a:latin typeface="+mj-lt"/>
                <a:ea typeface="+mj-ea"/>
                <a:cs typeface="+mj-cs"/>
              </a:rPr>
              <a:t>/h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UV lamp (185 nm) to prevent bacteria growing</a:t>
            </a:r>
            <a:r>
              <a:rPr kumimoji="0" lang="en-GB" sz="2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and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en-GB" sz="2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decrease Total Organic Carbone (TOC):</a:t>
            </a:r>
          </a:p>
          <a:p>
            <a:pPr lvl="1">
              <a:spcBef>
                <a:spcPct val="0"/>
              </a:spcBef>
            </a:pPr>
            <a:r>
              <a:rPr lang="en-GB" sz="2400" baseline="0" dirty="0" smtClean="0">
                <a:latin typeface="+mj-lt"/>
                <a:ea typeface="+mj-ea"/>
                <a:cs typeface="+mj-cs"/>
              </a:rPr>
              <a:t>C</a:t>
            </a:r>
            <a:r>
              <a:rPr lang="en-GB" sz="2400" baseline="-25000" dirty="0" smtClean="0">
                <a:latin typeface="+mj-lt"/>
                <a:ea typeface="+mj-ea"/>
                <a:cs typeface="+mj-cs"/>
              </a:rPr>
              <a:t>X</a:t>
            </a:r>
            <a:r>
              <a:rPr lang="en-GB" sz="2400" baseline="0" dirty="0" smtClean="0">
                <a:latin typeface="+mj-lt"/>
                <a:ea typeface="+mj-ea"/>
                <a:cs typeface="+mj-cs"/>
              </a:rPr>
              <a:t>H</a:t>
            </a:r>
            <a:r>
              <a:rPr lang="en-GB" sz="2400" baseline="-25000" dirty="0" smtClean="0">
                <a:latin typeface="+mj-lt"/>
                <a:ea typeface="+mj-ea"/>
                <a:cs typeface="+mj-cs"/>
              </a:rPr>
              <a:t>Y</a:t>
            </a:r>
            <a:r>
              <a:rPr lang="en-GB" sz="2400" baseline="0" dirty="0" smtClean="0">
                <a:latin typeface="+mj-lt"/>
                <a:ea typeface="+mj-ea"/>
                <a:cs typeface="+mj-cs"/>
              </a:rPr>
              <a:t>O</a:t>
            </a:r>
            <a:r>
              <a:rPr lang="en-GB" sz="2400" baseline="-25000" dirty="0" smtClean="0">
                <a:latin typeface="+mj-lt"/>
                <a:ea typeface="+mj-ea"/>
                <a:cs typeface="+mj-cs"/>
              </a:rPr>
              <a:t>Z</a:t>
            </a:r>
            <a:r>
              <a:rPr lang="en-GB" sz="2400" baseline="0" dirty="0" smtClean="0">
                <a:latin typeface="+mj-lt"/>
                <a:ea typeface="+mj-ea"/>
                <a:cs typeface="+mj-cs"/>
              </a:rPr>
              <a:t> -&gt; CO</a:t>
            </a:r>
            <a:r>
              <a:rPr lang="en-GB" sz="2400" baseline="-25000" dirty="0" smtClean="0">
                <a:latin typeface="+mj-lt"/>
                <a:ea typeface="+mj-ea"/>
                <a:cs typeface="+mj-cs"/>
              </a:rPr>
              <a:t>2</a:t>
            </a:r>
            <a:r>
              <a:rPr lang="en-GB" sz="2400" baseline="0" dirty="0" smtClean="0">
                <a:latin typeface="+mj-lt"/>
                <a:ea typeface="+mj-ea"/>
                <a:cs typeface="+mj-cs"/>
              </a:rPr>
              <a:t> + H</a:t>
            </a:r>
            <a:r>
              <a:rPr lang="en-GB" sz="2400" baseline="-25000" dirty="0" smtClean="0">
                <a:latin typeface="+mj-lt"/>
                <a:ea typeface="+mj-ea"/>
                <a:cs typeface="+mj-cs"/>
              </a:rPr>
              <a:t>2</a:t>
            </a:r>
            <a:r>
              <a:rPr lang="en-GB" sz="2400" baseline="0" dirty="0" smtClean="0">
                <a:latin typeface="+mj-lt"/>
                <a:ea typeface="+mj-ea"/>
                <a:cs typeface="+mj-cs"/>
              </a:rPr>
              <a:t>0 -&gt; H</a:t>
            </a:r>
            <a:r>
              <a:rPr lang="en-GB" sz="2400" baseline="-25000" dirty="0" smtClean="0">
                <a:latin typeface="+mj-lt"/>
                <a:ea typeface="+mj-ea"/>
                <a:cs typeface="+mj-cs"/>
              </a:rPr>
              <a:t>2</a:t>
            </a:r>
            <a:r>
              <a:rPr lang="en-GB" sz="2400" baseline="0" dirty="0" smtClean="0">
                <a:latin typeface="+mj-lt"/>
                <a:ea typeface="+mj-ea"/>
                <a:cs typeface="+mj-cs"/>
              </a:rPr>
              <a:t>CO</a:t>
            </a:r>
            <a:r>
              <a:rPr lang="en-GB" sz="2400" baseline="-25000" dirty="0" smtClean="0">
                <a:latin typeface="+mj-lt"/>
                <a:ea typeface="+mj-ea"/>
                <a:cs typeface="+mj-cs"/>
              </a:rPr>
              <a:t>3</a:t>
            </a:r>
            <a:r>
              <a:rPr lang="en-GB" sz="2400" dirty="0" smtClean="0">
                <a:latin typeface="+mj-lt"/>
                <a:ea typeface="+mj-ea"/>
                <a:cs typeface="+mj-cs"/>
              </a:rPr>
              <a:t> -&gt; H</a:t>
            </a:r>
            <a:r>
              <a:rPr lang="en-GB" sz="2400" baseline="30000" dirty="0" smtClean="0">
                <a:latin typeface="+mj-lt"/>
                <a:ea typeface="+mj-ea"/>
                <a:cs typeface="+mj-cs"/>
              </a:rPr>
              <a:t>+</a:t>
            </a:r>
            <a:r>
              <a:rPr lang="en-GB" sz="2400" dirty="0" smtClean="0">
                <a:latin typeface="+mj-lt"/>
                <a:ea typeface="+mj-ea"/>
                <a:cs typeface="+mj-cs"/>
              </a:rPr>
              <a:t> + HCO</a:t>
            </a:r>
            <a:r>
              <a:rPr lang="en-GB" sz="2400" baseline="30000" dirty="0" smtClean="0">
                <a:latin typeface="+mj-lt"/>
                <a:ea typeface="+mj-ea"/>
                <a:cs typeface="+mj-cs"/>
              </a:rPr>
              <a:t>3-</a:t>
            </a:r>
            <a:r>
              <a:rPr lang="en-GB" sz="2400" dirty="0" smtClean="0">
                <a:latin typeface="+mj-lt"/>
                <a:ea typeface="+mj-ea"/>
                <a:cs typeface="+mj-cs"/>
              </a:rPr>
              <a:t> </a:t>
            </a:r>
          </a:p>
          <a:p>
            <a:pPr>
              <a:spcBef>
                <a:spcPct val="0"/>
              </a:spcBef>
            </a:pPr>
            <a:r>
              <a:rPr lang="en-GB" sz="2400" dirty="0" smtClean="0"/>
              <a:t> </a:t>
            </a:r>
          </a:p>
          <a:p>
            <a:pPr>
              <a:spcBef>
                <a:spcPct val="0"/>
              </a:spcBef>
            </a:pPr>
            <a:r>
              <a:rPr lang="en-GB" sz="2400" dirty="0" smtClean="0"/>
              <a:t> HCO</a:t>
            </a:r>
            <a:r>
              <a:rPr lang="en-GB" sz="2400" baseline="30000" dirty="0" smtClean="0"/>
              <a:t>3-</a:t>
            </a:r>
            <a:r>
              <a:rPr lang="en-GB" sz="2400" dirty="0" smtClean="0">
                <a:latin typeface="+mj-lt"/>
                <a:ea typeface="+mj-ea"/>
                <a:cs typeface="+mj-cs"/>
              </a:rPr>
              <a:t> absorbed by </a:t>
            </a:r>
          </a:p>
          <a:p>
            <a:pPr>
              <a:spcBef>
                <a:spcPct val="0"/>
              </a:spcBef>
            </a:pPr>
            <a:r>
              <a:rPr lang="en-GB" sz="2400" dirty="0" smtClean="0">
                <a:latin typeface="+mj-lt"/>
                <a:ea typeface="+mj-ea"/>
                <a:cs typeface="+mj-cs"/>
              </a:rPr>
              <a:t> polishing resin.</a:t>
            </a:r>
          </a:p>
          <a:p>
            <a:pPr>
              <a:spcBef>
                <a:spcPct val="0"/>
              </a:spcBef>
            </a:pPr>
            <a:endParaRPr lang="en-GB" sz="2400" dirty="0" smtClean="0"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  <a:buFont typeface="Arial" pitchFamily="34" charset="0"/>
              <a:buChar char="•"/>
            </a:pPr>
            <a:r>
              <a:rPr lang="en-GB" sz="2400" dirty="0" smtClean="0">
                <a:latin typeface="+mj-lt"/>
                <a:ea typeface="+mj-ea"/>
                <a:cs typeface="+mj-cs"/>
              </a:rPr>
              <a:t>Need to cool down</a:t>
            </a:r>
          </a:p>
          <a:p>
            <a:pPr>
              <a:spcBef>
                <a:spcPct val="0"/>
              </a:spcBef>
            </a:pPr>
            <a:r>
              <a:rPr lang="en-GB" sz="2400" dirty="0" smtClean="0">
                <a:latin typeface="+mj-lt"/>
                <a:ea typeface="+mj-ea"/>
                <a:cs typeface="+mj-cs"/>
              </a:rPr>
              <a:t> the recirculation</a:t>
            </a:r>
          </a:p>
          <a:p>
            <a:pPr>
              <a:spcBef>
                <a:spcPct val="0"/>
              </a:spcBef>
            </a:pPr>
            <a:r>
              <a:rPr lang="en-GB" sz="2400" dirty="0" smtClean="0">
                <a:latin typeface="+mj-lt"/>
                <a:ea typeface="+mj-ea"/>
                <a:cs typeface="+mj-cs"/>
              </a:rPr>
              <a:t> water due to the</a:t>
            </a:r>
          </a:p>
          <a:p>
            <a:pPr>
              <a:spcBef>
                <a:spcPct val="0"/>
              </a:spcBef>
            </a:pPr>
            <a:r>
              <a:rPr lang="en-GB" sz="2400" dirty="0" smtClean="0">
                <a:latin typeface="+mj-lt"/>
                <a:ea typeface="+mj-ea"/>
                <a:cs typeface="+mj-cs"/>
              </a:rPr>
              <a:t> temperature in </a:t>
            </a:r>
          </a:p>
          <a:p>
            <a:pPr>
              <a:spcBef>
                <a:spcPct val="0"/>
              </a:spcBef>
            </a:pPr>
            <a:r>
              <a:rPr lang="en-GB" sz="2400" dirty="0" smtClean="0">
                <a:latin typeface="+mj-lt"/>
                <a:ea typeface="+mj-ea"/>
                <a:cs typeface="+mj-cs"/>
              </a:rPr>
              <a:t> SM18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6156176" y="4725144"/>
            <a:ext cx="504056" cy="0"/>
          </a:xfrm>
          <a:prstGeom prst="straightConnector1">
            <a:avLst/>
          </a:prstGeom>
          <a:ln w="28575" cap="rnd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6641180" y="4725144"/>
            <a:ext cx="0" cy="1152128"/>
          </a:xfrm>
          <a:prstGeom prst="straightConnector1">
            <a:avLst/>
          </a:prstGeom>
          <a:ln w="28575" cap="rnd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7198192" y="5229200"/>
            <a:ext cx="0" cy="648072"/>
          </a:xfrm>
          <a:prstGeom prst="straightConnector1">
            <a:avLst/>
          </a:prstGeom>
          <a:ln w="28575" cap="rnd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7932561" y="5238726"/>
            <a:ext cx="0" cy="648072"/>
          </a:xfrm>
          <a:prstGeom prst="straightConnector1">
            <a:avLst/>
          </a:prstGeom>
          <a:ln w="28575" cap="rnd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7548706" y="4221088"/>
            <a:ext cx="0" cy="432048"/>
          </a:xfrm>
          <a:prstGeom prst="straightConnector1">
            <a:avLst/>
          </a:prstGeom>
          <a:ln w="28575" cap="rnd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6138863" y="4437112"/>
            <a:ext cx="953417" cy="1538"/>
          </a:xfrm>
          <a:prstGeom prst="straightConnector1">
            <a:avLst/>
          </a:prstGeom>
          <a:ln w="28575" cap="rnd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283968" y="4581128"/>
            <a:ext cx="936104" cy="0"/>
          </a:xfrm>
          <a:prstGeom prst="straightConnector1">
            <a:avLst/>
          </a:prstGeom>
          <a:ln w="28575" cap="rnd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6641180" y="5877272"/>
            <a:ext cx="576064" cy="0"/>
          </a:xfrm>
          <a:prstGeom prst="straightConnector1">
            <a:avLst/>
          </a:prstGeom>
          <a:ln w="28575" cap="rnd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7207718" y="5229200"/>
            <a:ext cx="748658" cy="0"/>
          </a:xfrm>
          <a:prstGeom prst="straightConnector1">
            <a:avLst/>
          </a:prstGeom>
          <a:ln w="28575" cap="rnd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7942087" y="5877272"/>
            <a:ext cx="590353" cy="9526"/>
          </a:xfrm>
          <a:prstGeom prst="straightConnector1">
            <a:avLst/>
          </a:prstGeom>
          <a:ln w="28575" cap="rnd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7524328" y="4653136"/>
            <a:ext cx="648072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8172400" y="4653136"/>
            <a:ext cx="0" cy="720080"/>
          </a:xfrm>
          <a:prstGeom prst="line">
            <a:avLst/>
          </a:prstGeom>
          <a:ln w="28575" cap="rnd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8172400" y="5373216"/>
            <a:ext cx="360040" cy="0"/>
          </a:xfrm>
          <a:prstGeom prst="line">
            <a:avLst/>
          </a:prstGeom>
          <a:ln w="28575" cap="rnd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8532440" y="5373216"/>
            <a:ext cx="0" cy="504056"/>
          </a:xfrm>
          <a:prstGeom prst="line">
            <a:avLst/>
          </a:prstGeom>
          <a:ln w="28575" cap="rnd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7092280" y="4248150"/>
            <a:ext cx="456283" cy="18896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6156176" y="4437112"/>
            <a:ext cx="0" cy="288032"/>
          </a:xfrm>
          <a:prstGeom prst="line">
            <a:avLst/>
          </a:prstGeom>
          <a:ln w="28575" cap="rnd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AAD4-5FA2-447A-8320-0CF463791B54}" type="slidenum">
              <a:rPr lang="en-GB" smtClean="0"/>
              <a:t>10</a:t>
            </a:fld>
            <a:endParaRPr lang="en-GB"/>
          </a:p>
        </p:txBody>
      </p:sp>
      <p:pic>
        <p:nvPicPr>
          <p:cNvPr id="23" name="Picture 2" descr="cer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747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2804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AAD4-5FA2-447A-8320-0CF463791B54}" type="slidenum">
              <a:rPr lang="en-GB" smtClean="0"/>
              <a:t>11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0" y="2875583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RF TEST FACILITES</a:t>
            </a:r>
            <a:endParaRPr lang="en-GB" sz="4400" b="1" dirty="0"/>
          </a:p>
        </p:txBody>
      </p:sp>
      <p:pic>
        <p:nvPicPr>
          <p:cNvPr id="4" name="Picture 2" descr="cer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747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4777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43408"/>
            <a:ext cx="9144000" cy="11430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NEW RF CRYO INFRASTRUCTURE AT SM18</a:t>
            </a:r>
            <a:endParaRPr lang="en-GB" sz="32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AAD4-5FA2-447A-8320-0CF463791B54}" type="slidenum">
              <a:rPr lang="en-GB" smtClean="0"/>
              <a:t>12</a:t>
            </a:fld>
            <a:endParaRPr lang="en-GB"/>
          </a:p>
        </p:txBody>
      </p:sp>
      <p:grpSp>
        <p:nvGrpSpPr>
          <p:cNvPr id="6" name="Group 5"/>
          <p:cNvGrpSpPr/>
          <p:nvPr/>
        </p:nvGrpSpPr>
        <p:grpSpPr>
          <a:xfrm>
            <a:off x="-25395" y="692696"/>
            <a:ext cx="9252520" cy="3416320"/>
            <a:chOff x="-25395" y="836712"/>
            <a:chExt cx="9252520" cy="3416320"/>
          </a:xfrm>
        </p:grpSpPr>
        <p:sp>
          <p:nvSpPr>
            <p:cNvPr id="4" name="TextBox 3"/>
            <p:cNvSpPr txBox="1"/>
            <p:nvPr/>
          </p:nvSpPr>
          <p:spPr>
            <a:xfrm>
              <a:off x="-25395" y="836712"/>
              <a:ext cx="9252520" cy="3416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/>
                <a:t>The new </a:t>
              </a:r>
              <a:r>
                <a:rPr lang="en-US" sz="2000" dirty="0" err="1" smtClean="0"/>
                <a:t>cryo</a:t>
              </a:r>
              <a:r>
                <a:rPr lang="en-US" sz="2000" dirty="0" smtClean="0"/>
                <a:t> line is under replacement (hardware and process)        </a:t>
              </a:r>
            </a:p>
            <a:p>
              <a:pPr algn="ctr"/>
              <a:r>
                <a:rPr lang="en-US" sz="2000" dirty="0" smtClean="0"/>
                <a:t>available in march 2013</a:t>
              </a:r>
            </a:p>
            <a:p>
              <a:endParaRPr lang="en-US" sz="1200" b="1" dirty="0" smtClean="0"/>
            </a:p>
            <a:p>
              <a:r>
                <a:rPr lang="en-US" sz="2400" b="1" dirty="0" smtClean="0"/>
                <a:t>Vertical test stands</a:t>
              </a:r>
            </a:p>
            <a:p>
              <a:endParaRPr lang="en-US" sz="1400" b="1" dirty="0" smtClean="0"/>
            </a:p>
            <a:p>
              <a:r>
                <a:rPr lang="en-US" b="1" dirty="0" smtClean="0"/>
                <a:t>2 cryostats for measurement  at 4.5K</a:t>
              </a:r>
            </a:p>
            <a:p>
              <a:r>
                <a:rPr lang="en-US" dirty="0" smtClean="0"/>
                <a:t>- 1 long (4m) for spare LHC cavities</a:t>
              </a:r>
            </a:p>
            <a:p>
              <a:r>
                <a:rPr lang="en-US" dirty="0" smtClean="0"/>
                <a:t>- 1 short (2.4m) for HIE-ISOLDE</a:t>
              </a:r>
              <a:endParaRPr lang="en-US" dirty="0"/>
            </a:p>
            <a:p>
              <a:r>
                <a:rPr lang="en-US" b="1" dirty="0" smtClean="0"/>
                <a:t>2 new </a:t>
              </a:r>
              <a:r>
                <a:rPr lang="en-US" b="1" dirty="0"/>
                <a:t> </a:t>
              </a:r>
              <a:r>
                <a:rPr lang="en-US" b="1" dirty="0" smtClean="0"/>
                <a:t>cryostats </a:t>
              </a:r>
              <a:r>
                <a:rPr lang="en-US" b="1" dirty="0"/>
                <a:t>for </a:t>
              </a:r>
              <a:r>
                <a:rPr lang="en-US" b="1" dirty="0" smtClean="0"/>
                <a:t>measurement at 2K</a:t>
              </a:r>
              <a:endParaRPr lang="en-US" dirty="0" smtClean="0"/>
            </a:p>
            <a:p>
              <a:r>
                <a:rPr lang="en-US" dirty="0" smtClean="0"/>
                <a:t>- 1 Long </a:t>
              </a:r>
              <a:r>
                <a:rPr lang="en-US" dirty="0"/>
                <a:t>(h= 4m) </a:t>
              </a:r>
              <a:r>
                <a:rPr lang="en-US" dirty="0" smtClean="0"/>
                <a:t> for Crab (400 MHz) and SPL (704 MHz) cavities </a:t>
              </a:r>
            </a:p>
            <a:p>
              <a:r>
                <a:rPr lang="en-US" dirty="0" smtClean="0"/>
                <a:t>- 1 short cryostat (2.5m)</a:t>
              </a:r>
            </a:p>
            <a:p>
              <a:endParaRPr lang="en-US" dirty="0" smtClean="0"/>
            </a:p>
          </p:txBody>
        </p:sp>
        <p:sp>
          <p:nvSpPr>
            <p:cNvPr id="5" name="Right Arrow 4"/>
            <p:cNvSpPr/>
            <p:nvPr/>
          </p:nvSpPr>
          <p:spPr>
            <a:xfrm>
              <a:off x="2987824" y="1282408"/>
              <a:ext cx="288032" cy="144016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842124"/>
            <a:ext cx="1907604" cy="2539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613766" y="4092748"/>
            <a:ext cx="3888432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New cryostat </a:t>
            </a:r>
            <a:r>
              <a:rPr lang="en-US" b="1" dirty="0" smtClean="0"/>
              <a:t> </a:t>
            </a:r>
            <a:r>
              <a:rPr lang="en-US" b="1" dirty="0" smtClean="0"/>
              <a:t>for 2K measurement</a:t>
            </a:r>
            <a:endParaRPr lang="en-US" b="1" dirty="0" smtClean="0"/>
          </a:p>
          <a:p>
            <a:endParaRPr lang="en-US" dirty="0" smtClean="0"/>
          </a:p>
          <a:p>
            <a:r>
              <a:rPr lang="en-US" dirty="0" smtClean="0"/>
              <a:t>- </a:t>
            </a:r>
            <a:r>
              <a:rPr lang="en-US" dirty="0" smtClean="0"/>
              <a:t>Welded </a:t>
            </a:r>
            <a:r>
              <a:rPr lang="en-US" dirty="0" smtClean="0"/>
              <a:t>connection</a:t>
            </a:r>
          </a:p>
          <a:p>
            <a:r>
              <a:rPr lang="en-US" dirty="0" smtClean="0"/>
              <a:t>- Integrated </a:t>
            </a:r>
            <a:r>
              <a:rPr lang="en-US" dirty="0"/>
              <a:t>pumping</a:t>
            </a:r>
            <a:endParaRPr lang="en-GB" dirty="0"/>
          </a:p>
          <a:p>
            <a:r>
              <a:rPr lang="en-US" dirty="0" smtClean="0"/>
              <a:t>- Active </a:t>
            </a:r>
            <a:r>
              <a:rPr lang="en-US" dirty="0"/>
              <a:t>screening </a:t>
            </a:r>
            <a:endParaRPr lang="en-US" dirty="0" smtClean="0"/>
          </a:p>
          <a:p>
            <a:r>
              <a:rPr lang="en-US" dirty="0" smtClean="0"/>
              <a:t>- Earth </a:t>
            </a:r>
            <a:r>
              <a:rPr lang="en-US" dirty="0"/>
              <a:t>magnetic field compensation</a:t>
            </a:r>
            <a:endParaRPr lang="en-GB" dirty="0"/>
          </a:p>
          <a:p>
            <a:endParaRPr lang="en-US" sz="1600" dirty="0" smtClean="0"/>
          </a:p>
        </p:txBody>
      </p:sp>
      <p:pic>
        <p:nvPicPr>
          <p:cNvPr id="11" name="Picture 2" descr="cer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747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4072374"/>
            <a:ext cx="3416427" cy="22369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2902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AAD4-5FA2-447A-8320-0CF463791B54}" type="slidenum">
              <a:rPr lang="en-GB" smtClean="0"/>
              <a:t>13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-1" y="764704"/>
            <a:ext cx="8028385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485900"/>
            <a:r>
              <a:rPr lang="en-US" sz="2400" b="1" dirty="0" smtClean="0"/>
              <a:t>Horizontal </a:t>
            </a:r>
            <a:r>
              <a:rPr lang="en-US" sz="2400" b="1" dirty="0"/>
              <a:t>test stands</a:t>
            </a:r>
          </a:p>
          <a:p>
            <a:pPr defTabSz="1485900"/>
            <a:endParaRPr lang="en-US" dirty="0"/>
          </a:p>
          <a:p>
            <a:pPr defTabSz="1485900"/>
            <a:r>
              <a:rPr lang="en-US" b="1" dirty="0"/>
              <a:t>Bunker </a:t>
            </a:r>
            <a:r>
              <a:rPr lang="en-US" b="1" dirty="0" smtClean="0"/>
              <a:t>A:</a:t>
            </a:r>
          </a:p>
          <a:p>
            <a:pPr marL="317500" lvl="3" defTabSz="531813">
              <a:defRPr/>
            </a:pPr>
            <a:r>
              <a:rPr lang="en-US" b="1" dirty="0" smtClean="0">
                <a:latin typeface="Calibri" pitchFamily="34" charset="0"/>
              </a:rPr>
              <a:t>-</a:t>
            </a:r>
            <a:r>
              <a:rPr lang="en-US" sz="1400" b="1" dirty="0" smtClean="0">
                <a:latin typeface="Calibri" pitchFamily="34" charset="0"/>
              </a:rPr>
              <a:t>	</a:t>
            </a:r>
            <a:r>
              <a:rPr lang="en-US" b="1" dirty="0" err="1" smtClean="0">
                <a:latin typeface="Calibri" pitchFamily="34" charset="0"/>
              </a:rPr>
              <a:t>Linac</a:t>
            </a:r>
            <a:r>
              <a:rPr lang="en-US" b="1" dirty="0" smtClean="0">
                <a:latin typeface="Calibri" pitchFamily="34" charset="0"/>
              </a:rPr>
              <a:t> </a:t>
            </a:r>
            <a:r>
              <a:rPr lang="en-US" b="1" dirty="0">
                <a:latin typeface="Calibri" pitchFamily="34" charset="0"/>
              </a:rPr>
              <a:t>4 RF structure tests: -&gt; end 2012</a:t>
            </a:r>
          </a:p>
          <a:p>
            <a:pPr marL="658813" lvl="4">
              <a:defRPr/>
            </a:pPr>
            <a:r>
              <a:rPr lang="en-US" sz="1600" dirty="0">
                <a:latin typeface="Calibri" pitchFamily="34" charset="0"/>
              </a:rPr>
              <a:t>Makes use of the existing 352 MHz power system &amp; rad. safe bunker</a:t>
            </a:r>
          </a:p>
          <a:p>
            <a:pPr marL="317500" lvl="3" defTabSz="531813">
              <a:defRPr/>
            </a:pPr>
            <a:r>
              <a:rPr lang="en-US" b="1" dirty="0" smtClean="0">
                <a:latin typeface="Calibri" pitchFamily="34" charset="0"/>
              </a:rPr>
              <a:t>-	SPL</a:t>
            </a:r>
            <a:r>
              <a:rPr lang="en-US" b="1" dirty="0">
                <a:latin typeface="Calibri" pitchFamily="34" charset="0"/>
              </a:rPr>
              <a:t>: </a:t>
            </a:r>
            <a:r>
              <a:rPr lang="en-US" b="1" dirty="0" smtClean="0">
                <a:latin typeface="Calibri" pitchFamily="34" charset="0"/>
              </a:rPr>
              <a:t>2013</a:t>
            </a:r>
            <a:endParaRPr lang="en-US" b="1" dirty="0">
              <a:latin typeface="Calibri" pitchFamily="34" charset="0"/>
            </a:endParaRPr>
          </a:p>
          <a:p>
            <a:pPr marL="658813" lvl="4">
              <a:defRPr/>
            </a:pPr>
            <a:r>
              <a:rPr lang="en-US" sz="1600" dirty="0">
                <a:latin typeface="Calibri" pitchFamily="34" charset="0"/>
              </a:rPr>
              <a:t>704 MHz RF power system will replace the 352 MHz system</a:t>
            </a:r>
          </a:p>
          <a:p>
            <a:pPr defTabSz="1485900"/>
            <a:endParaRPr lang="en-US" dirty="0" smtClean="0"/>
          </a:p>
          <a:p>
            <a:pPr defTabSz="1485900"/>
            <a:r>
              <a:rPr lang="en-US" dirty="0" smtClean="0"/>
              <a:t>4.5K and 2K measurement</a:t>
            </a:r>
          </a:p>
          <a:p>
            <a:pPr defTabSz="1485900"/>
            <a:r>
              <a:rPr lang="en-US" dirty="0" smtClean="0">
                <a:solidFill>
                  <a:srgbClr val="FF0000"/>
                </a:solidFill>
              </a:rPr>
              <a:t>Hard cryogenic connection</a:t>
            </a:r>
          </a:p>
          <a:p>
            <a:pPr defTabSz="1485900"/>
            <a:endParaRPr lang="en-US" dirty="0"/>
          </a:p>
          <a:p>
            <a:pPr defTabSz="1485900"/>
            <a:r>
              <a:rPr lang="en-US" b="1" dirty="0" smtClean="0"/>
              <a:t>Bunker B:</a:t>
            </a:r>
          </a:p>
          <a:p>
            <a:pPr marL="273050" defTabSz="1485900">
              <a:tabLst>
                <a:tab pos="531813" algn="l"/>
              </a:tabLst>
            </a:pPr>
            <a:r>
              <a:rPr lang="en-US" b="1" dirty="0" smtClean="0">
                <a:latin typeface="Calibri" pitchFamily="34" charset="0"/>
              </a:rPr>
              <a:t>-	LHC</a:t>
            </a:r>
            <a:endParaRPr lang="en-US" b="1" dirty="0">
              <a:latin typeface="Calibri" pitchFamily="34" charset="0"/>
            </a:endParaRPr>
          </a:p>
          <a:p>
            <a:pPr marL="630238" lvl="4">
              <a:buClr>
                <a:schemeClr val="accent1"/>
              </a:buClr>
              <a:buSzPct val="65000"/>
            </a:pPr>
            <a:r>
              <a:rPr lang="en-US" sz="1600" dirty="0" smtClean="0">
                <a:latin typeface="Calibri" pitchFamily="34" charset="0"/>
              </a:rPr>
              <a:t>Spare </a:t>
            </a:r>
            <a:r>
              <a:rPr lang="en-US" sz="1600" dirty="0" err="1" smtClean="0">
                <a:latin typeface="Calibri" pitchFamily="34" charset="0"/>
              </a:rPr>
              <a:t>cryo</a:t>
            </a:r>
            <a:r>
              <a:rPr lang="en-US" sz="1600" dirty="0" smtClean="0">
                <a:latin typeface="Calibri" pitchFamily="34" charset="0"/>
              </a:rPr>
              <a:t> modules </a:t>
            </a:r>
            <a:r>
              <a:rPr lang="en-US" sz="1600" dirty="0">
                <a:latin typeface="Calibri" pitchFamily="34" charset="0"/>
              </a:rPr>
              <a:t>tests, development of LLRF electronics &amp; control </a:t>
            </a:r>
            <a:r>
              <a:rPr lang="en-US" sz="1600" dirty="0" smtClean="0">
                <a:latin typeface="Calibri" pitchFamily="34" charset="0"/>
              </a:rPr>
              <a:t>tool</a:t>
            </a:r>
            <a:endParaRPr lang="en-US" sz="1600" b="1" dirty="0" smtClean="0">
              <a:latin typeface="Calibri" pitchFamily="34" charset="0"/>
            </a:endParaRPr>
          </a:p>
          <a:p>
            <a:pPr marL="273050" lvl="4">
              <a:buClr>
                <a:schemeClr val="accent1"/>
              </a:buClr>
              <a:buSzPct val="65000"/>
              <a:tabLst>
                <a:tab pos="531813" algn="l"/>
              </a:tabLst>
            </a:pPr>
            <a:r>
              <a:rPr lang="en-US" b="1" dirty="0" smtClean="0">
                <a:latin typeface="Calibri" pitchFamily="34" charset="0"/>
              </a:rPr>
              <a:t>-	HIE-ISOLDE </a:t>
            </a:r>
            <a:r>
              <a:rPr lang="en-US" b="1" dirty="0" err="1" smtClean="0">
                <a:latin typeface="Calibri" pitchFamily="34" charset="0"/>
              </a:rPr>
              <a:t>cryo</a:t>
            </a:r>
            <a:r>
              <a:rPr lang="en-US" b="1" dirty="0" smtClean="0">
                <a:latin typeface="Calibri" pitchFamily="34" charset="0"/>
              </a:rPr>
              <a:t> modules (end of 2013) </a:t>
            </a:r>
            <a:endParaRPr lang="en-US" b="1" u="sng" dirty="0">
              <a:latin typeface="Calibri" pitchFamily="34" charset="0"/>
            </a:endParaRPr>
          </a:p>
          <a:p>
            <a:pPr marL="0" lvl="3">
              <a:buClr>
                <a:schemeClr val="accent1"/>
              </a:buClr>
              <a:buSzPct val="65000"/>
            </a:pPr>
            <a:endParaRPr lang="en-US" dirty="0" smtClean="0"/>
          </a:p>
          <a:p>
            <a:pPr marL="0" lvl="3">
              <a:buClr>
                <a:schemeClr val="accent1"/>
              </a:buClr>
              <a:buSzPct val="65000"/>
            </a:pPr>
            <a:r>
              <a:rPr lang="en-US" dirty="0" smtClean="0"/>
              <a:t>4.5K </a:t>
            </a:r>
            <a:r>
              <a:rPr lang="en-US" dirty="0"/>
              <a:t>and 2K measurement</a:t>
            </a:r>
          </a:p>
          <a:p>
            <a:pPr marL="0" lvl="3">
              <a:buClr>
                <a:schemeClr val="accent1"/>
              </a:buClr>
              <a:buSzPct val="65000"/>
            </a:pPr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Flexible  cryogenic connection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-234280"/>
            <a:ext cx="9144000" cy="11430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NEW RF CRYO INFRASTRUCTURE AT SM18</a:t>
            </a:r>
            <a:endParaRPr lang="en-GB" sz="3200" b="1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6444208" y="1052736"/>
            <a:ext cx="2762461" cy="2024262"/>
            <a:chOff x="2345272" y="1809756"/>
            <a:chExt cx="5755120" cy="4217213"/>
          </a:xfrm>
        </p:grpSpPr>
        <p:pic>
          <p:nvPicPr>
            <p:cNvPr id="6" name="Content Placeholder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45272" y="1809756"/>
              <a:ext cx="5625389" cy="4217213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3083844" y="4221088"/>
              <a:ext cx="1806252" cy="769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CCDTL 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938092" y="4653136"/>
              <a:ext cx="3162300" cy="1346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Dismantling old lines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pic>
        <p:nvPicPr>
          <p:cNvPr id="11" name="Picture 2" descr="cer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747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\\cern.ch\dfs\Workspaces\t\therasse\SM18\Photo bunker M9 and RF zone\Photo094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322490"/>
            <a:ext cx="2340864" cy="3121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8949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-43609" y="3717032"/>
            <a:ext cx="8864081" cy="207585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7800" lvl="2" indent="-177800"/>
            <a:endParaRPr lang="en-US" sz="1800" dirty="0" smtClean="0">
              <a:latin typeface="Calibri" pitchFamily="34" charset="0"/>
            </a:endParaRPr>
          </a:p>
          <a:p>
            <a:pPr marL="0" lvl="2" indent="0">
              <a:buNone/>
            </a:pPr>
            <a:r>
              <a:rPr lang="en-US" sz="2000" b="1" dirty="0" smtClean="0">
                <a:latin typeface="Calibri" pitchFamily="34" charset="0"/>
              </a:rPr>
              <a:t>Very crowded area:</a:t>
            </a:r>
          </a:p>
          <a:p>
            <a:pPr marL="273050" lvl="4" indent="-177800">
              <a:buFont typeface="Arial" pitchFamily="34" charset="0"/>
              <a:buChar char="•"/>
            </a:pPr>
            <a:r>
              <a:rPr lang="en-US" sz="1800" dirty="0" smtClean="0">
                <a:latin typeface="Calibri" pitchFamily="34" charset="0"/>
              </a:rPr>
              <a:t>Cannot be significantly extended (unfortunately)</a:t>
            </a:r>
          </a:p>
          <a:p>
            <a:pPr marL="273050" lvl="4" indent="-177800">
              <a:buFont typeface="Arial" pitchFamily="34" charset="0"/>
              <a:buChar char="•"/>
            </a:pPr>
            <a:r>
              <a:rPr lang="en-US" sz="1800" dirty="0" smtClean="0">
                <a:latin typeface="Calibri" pitchFamily="34" charset="0"/>
              </a:rPr>
              <a:t>Installation of additional power source + associated power distribution system</a:t>
            </a:r>
          </a:p>
          <a:p>
            <a:pPr marL="177800" lvl="4" indent="-177800">
              <a:buFont typeface="Arial" pitchFamily="34" charset="0"/>
              <a:buNone/>
            </a:pPr>
            <a:r>
              <a:rPr lang="en-US" sz="1800" dirty="0" smtClean="0">
                <a:latin typeface="Calibri" pitchFamily="34" charset="0"/>
              </a:rPr>
              <a:t>     to be studied in details…but look rather complicated!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516835" y="-27384"/>
            <a:ext cx="8219661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RF </a:t>
            </a:r>
            <a:r>
              <a:rPr lang="en-US" sz="3200" b="1" kern="0" dirty="0" smtClean="0">
                <a:latin typeface="Calibri" pitchFamily="34" charset="0"/>
                <a:ea typeface="+mj-ea"/>
                <a:cs typeface="+mj-cs"/>
              </a:rPr>
              <a:t>POWER ZONE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pic>
        <p:nvPicPr>
          <p:cNvPr id="4" name="Picture 3" descr="\\cern.ch\dfs\Departments\AB\Groups\RF\Dropbox\Chris\SM18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328176"/>
            <a:ext cx="3858390" cy="289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/>
          <a:p>
            <a:pPr>
              <a:defRPr/>
            </a:pPr>
            <a:fld id="{0C47ECD0-F8E7-4F0D-877C-0AD36A2035D5}" type="slidenum">
              <a:rPr lang="en-US" altLang="en-US" smtClean="0"/>
              <a:pPr>
                <a:defRPr/>
              </a:pPr>
              <a:t>14</a:t>
            </a:fld>
            <a:endParaRPr lang="en-US" altLang="en-US"/>
          </a:p>
        </p:txBody>
      </p:sp>
      <p:sp>
        <p:nvSpPr>
          <p:cNvPr id="6" name="Rectangle 5"/>
          <p:cNvSpPr/>
          <p:nvPr/>
        </p:nvSpPr>
        <p:spPr>
          <a:xfrm>
            <a:off x="-36512" y="1052736"/>
            <a:ext cx="561662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indent="0">
              <a:buNone/>
            </a:pPr>
            <a:r>
              <a:rPr lang="en-US" sz="2000" b="1" dirty="0">
                <a:latin typeface="Calibri" pitchFamily="34" charset="0"/>
              </a:rPr>
              <a:t>Equipped with:</a:t>
            </a:r>
          </a:p>
          <a:p>
            <a:pPr marL="277813" lvl="3" indent="-177800">
              <a:buFont typeface="Arial" pitchFamily="34" charset="0"/>
              <a:buChar char="•"/>
            </a:pPr>
            <a:r>
              <a:rPr lang="en-US" dirty="0">
                <a:latin typeface="Calibri" pitchFamily="34" charset="0"/>
              </a:rPr>
              <a:t>Demineralized cooling water</a:t>
            </a:r>
          </a:p>
          <a:p>
            <a:pPr marL="277813" lvl="3" indent="-177800">
              <a:buFont typeface="Arial" pitchFamily="34" charset="0"/>
              <a:buChar char="•"/>
            </a:pPr>
            <a:r>
              <a:rPr lang="en-US" dirty="0">
                <a:latin typeface="Calibri" pitchFamily="34" charset="0"/>
              </a:rPr>
              <a:t>100 kV, 40 A power converter</a:t>
            </a:r>
          </a:p>
          <a:p>
            <a:pPr marL="277813" lvl="3" indent="-177800">
              <a:buFont typeface="Arial" pitchFamily="34" charset="0"/>
              <a:buChar char="•"/>
            </a:pPr>
            <a:r>
              <a:rPr lang="en-US" dirty="0">
                <a:latin typeface="Calibri" pitchFamily="34" charset="0"/>
              </a:rPr>
              <a:t>400 MHz, 300 kW CW LHC power system</a:t>
            </a:r>
          </a:p>
          <a:p>
            <a:pPr marL="277813" lvl="3" indent="-177800">
              <a:buFont typeface="Arial" pitchFamily="34" charset="0"/>
              <a:buChar char="•"/>
            </a:pPr>
            <a:r>
              <a:rPr lang="en-US" dirty="0">
                <a:latin typeface="Calibri" pitchFamily="34" charset="0"/>
              </a:rPr>
              <a:t>352 MHz, 1.2 MW pulsed power system (1.6ms/2Hz)</a:t>
            </a:r>
          </a:p>
          <a:p>
            <a:pPr marL="100013" lvl="4"/>
            <a:r>
              <a:rPr lang="en-US" dirty="0" smtClean="0">
                <a:latin typeface="Calibri" pitchFamily="34" charset="0"/>
              </a:rPr>
              <a:t>	- Later </a:t>
            </a:r>
            <a:r>
              <a:rPr lang="en-US" dirty="0">
                <a:latin typeface="Calibri" pitchFamily="34" charset="0"/>
              </a:rPr>
              <a:t>a 704 MHz pulsed power system will be </a:t>
            </a:r>
            <a:r>
              <a:rPr lang="en-US" dirty="0" smtClean="0">
                <a:latin typeface="Calibri" pitchFamily="34" charset="0"/>
              </a:rPr>
              <a:t>	  installed </a:t>
            </a:r>
            <a:r>
              <a:rPr lang="en-US" dirty="0">
                <a:latin typeface="Calibri" pitchFamily="34" charset="0"/>
              </a:rPr>
              <a:t>(1.6 </a:t>
            </a:r>
            <a:r>
              <a:rPr lang="en-US" dirty="0" err="1">
                <a:latin typeface="Calibri" pitchFamily="34" charset="0"/>
              </a:rPr>
              <a:t>ms</a:t>
            </a:r>
            <a:r>
              <a:rPr lang="en-US" dirty="0">
                <a:latin typeface="Calibri" pitchFamily="34" charset="0"/>
              </a:rPr>
              <a:t> / 50 Hz)</a:t>
            </a:r>
          </a:p>
        </p:txBody>
      </p:sp>
      <p:pic>
        <p:nvPicPr>
          <p:cNvPr id="7" name="Picture 2" descr="cer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747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679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AVAILABILITY FOR CRAB CAVITY</a:t>
            </a:r>
            <a:endParaRPr lang="en-GB" sz="32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AAD4-5FA2-447A-8320-0CF463791B54}" type="slidenum">
              <a:rPr lang="en-GB" smtClean="0"/>
              <a:t>15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107504" y="1196752"/>
            <a:ext cx="85689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Cavity tests: </a:t>
            </a:r>
          </a:p>
          <a:p>
            <a:endParaRPr lang="en-US" sz="2000" b="1" dirty="0" smtClean="0"/>
          </a:p>
          <a:p>
            <a:r>
              <a:rPr lang="en-US" dirty="0" smtClean="0"/>
              <a:t>Possible (we did a first test in November)</a:t>
            </a:r>
          </a:p>
          <a:p>
            <a:pPr marL="900113"/>
            <a:r>
              <a:rPr lang="en-US" dirty="0"/>
              <a:t>	</a:t>
            </a:r>
            <a:r>
              <a:rPr lang="en-US" dirty="0" smtClean="0"/>
              <a:t>Need to improve </a:t>
            </a:r>
            <a:r>
              <a:rPr lang="en-US" dirty="0" smtClean="0"/>
              <a:t>the </a:t>
            </a:r>
            <a:r>
              <a:rPr lang="en-US" dirty="0"/>
              <a:t>cavity </a:t>
            </a:r>
            <a:r>
              <a:rPr lang="en-US" dirty="0" smtClean="0"/>
              <a:t> support </a:t>
            </a:r>
            <a:r>
              <a:rPr lang="en-US" dirty="0"/>
              <a:t>on </a:t>
            </a:r>
            <a:r>
              <a:rPr lang="en-US" dirty="0" smtClean="0"/>
              <a:t>the insert (under study for the next test)  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07504" y="2636912"/>
            <a:ext cx="8784976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b="1" dirty="0" smtClean="0"/>
          </a:p>
          <a:p>
            <a:r>
              <a:rPr lang="en-US" sz="2400" b="1" dirty="0" err="1" smtClean="0"/>
              <a:t>Cryo</a:t>
            </a:r>
            <a:r>
              <a:rPr lang="en-US" sz="2400" b="1" dirty="0" smtClean="0"/>
              <a:t>-module </a:t>
            </a:r>
            <a:r>
              <a:rPr lang="en-US" sz="2400" b="1" dirty="0" smtClean="0"/>
              <a:t>tests:</a:t>
            </a:r>
          </a:p>
          <a:p>
            <a:endParaRPr lang="en-US" sz="2000" b="1" dirty="0" smtClean="0"/>
          </a:p>
          <a:p>
            <a:pPr marL="0" lvl="2"/>
            <a:r>
              <a:rPr lang="en-US" dirty="0" smtClean="0">
                <a:latin typeface="Calibri" pitchFamily="34" charset="0"/>
              </a:rPr>
              <a:t>Power source is ok </a:t>
            </a:r>
            <a:r>
              <a:rPr lang="en-US" dirty="0">
                <a:latin typeface="Calibri" pitchFamily="34" charset="0"/>
              </a:rPr>
              <a:t>(400 MHz, 300 KW) </a:t>
            </a:r>
            <a:r>
              <a:rPr lang="en-US" dirty="0" smtClean="0">
                <a:latin typeface="Calibri" pitchFamily="34" charset="0"/>
              </a:rPr>
              <a:t>, difficulty for 400 </a:t>
            </a:r>
            <a:r>
              <a:rPr lang="en-US" dirty="0">
                <a:latin typeface="Calibri" pitchFamily="34" charset="0"/>
              </a:rPr>
              <a:t>MHz </a:t>
            </a:r>
            <a:r>
              <a:rPr lang="en-US" dirty="0" smtClean="0">
                <a:latin typeface="Calibri" pitchFamily="34" charset="0"/>
              </a:rPr>
              <a:t>at 2K</a:t>
            </a:r>
          </a:p>
          <a:p>
            <a:pPr marL="0" lvl="2"/>
            <a:r>
              <a:rPr lang="en-US" b="1" dirty="0" smtClean="0">
                <a:latin typeface="Calibri" pitchFamily="34" charset="0"/>
              </a:rPr>
              <a:t>Bunker B: </a:t>
            </a:r>
            <a:r>
              <a:rPr lang="en-US" dirty="0" smtClean="0">
                <a:latin typeface="Calibri" pitchFamily="34" charset="0"/>
              </a:rPr>
              <a:t>need </a:t>
            </a:r>
            <a:r>
              <a:rPr lang="en-US" dirty="0" smtClean="0">
                <a:latin typeface="Calibri" pitchFamily="34" charset="0"/>
              </a:rPr>
              <a:t>of adaption for the </a:t>
            </a:r>
            <a:r>
              <a:rPr lang="en-US" dirty="0" err="1" smtClean="0">
                <a:latin typeface="Calibri" pitchFamily="34" charset="0"/>
              </a:rPr>
              <a:t>cryo</a:t>
            </a:r>
            <a:r>
              <a:rPr lang="en-US" dirty="0" smtClean="0">
                <a:latin typeface="Calibri" pitchFamily="34" charset="0"/>
              </a:rPr>
              <a:t> connection for 2K (flexible to hard) </a:t>
            </a:r>
          </a:p>
          <a:p>
            <a:pPr marL="0" lvl="2"/>
            <a:r>
              <a:rPr lang="en-US" b="1" dirty="0" smtClean="0">
                <a:latin typeface="Calibri" pitchFamily="34" charset="0"/>
              </a:rPr>
              <a:t>Bunker A: </a:t>
            </a:r>
            <a:r>
              <a:rPr lang="en-US" dirty="0" smtClean="0">
                <a:latin typeface="Calibri" pitchFamily="34" charset="0"/>
              </a:rPr>
              <a:t>need </a:t>
            </a:r>
            <a:r>
              <a:rPr lang="en-US" dirty="0" smtClean="0">
                <a:latin typeface="Calibri" pitchFamily="34" charset="0"/>
              </a:rPr>
              <a:t>to install a new power distribution </a:t>
            </a:r>
          </a:p>
          <a:p>
            <a:pPr marL="0" lvl="2"/>
            <a:endParaRPr lang="en-US" dirty="0">
              <a:latin typeface="Calibri" pitchFamily="34" charset="0"/>
            </a:endParaRPr>
          </a:p>
          <a:p>
            <a:r>
              <a:rPr lang="en-US" dirty="0" smtClean="0"/>
              <a:t>		</a:t>
            </a:r>
            <a:r>
              <a:rPr lang="en-US" b="1" dirty="0" smtClean="0"/>
              <a:t>Complicated</a:t>
            </a:r>
            <a:r>
              <a:rPr lang="en-US" dirty="0" smtClean="0"/>
              <a:t> (no space), </a:t>
            </a:r>
            <a:r>
              <a:rPr lang="en-US" b="1" dirty="0" smtClean="0"/>
              <a:t>we have to study this in </a:t>
            </a:r>
            <a:r>
              <a:rPr lang="en-US" b="1" dirty="0" smtClean="0"/>
              <a:t>detail, and manage 		with the other projects  </a:t>
            </a:r>
            <a:endParaRPr lang="en-GB" b="1" dirty="0"/>
          </a:p>
        </p:txBody>
      </p:sp>
      <p:sp>
        <p:nvSpPr>
          <p:cNvPr id="7" name="Right Arrow 6"/>
          <p:cNvSpPr/>
          <p:nvPr/>
        </p:nvSpPr>
        <p:spPr>
          <a:xfrm>
            <a:off x="323528" y="2257439"/>
            <a:ext cx="576064" cy="14401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ight Arrow 8"/>
          <p:cNvSpPr/>
          <p:nvPr/>
        </p:nvSpPr>
        <p:spPr>
          <a:xfrm>
            <a:off x="1331640" y="4837628"/>
            <a:ext cx="576064" cy="14401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611560" y="5847655"/>
            <a:ext cx="7848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One additional cost is to be expected</a:t>
            </a:r>
            <a:endParaRPr lang="en-GB" sz="2400" b="1" dirty="0"/>
          </a:p>
        </p:txBody>
      </p:sp>
      <p:pic>
        <p:nvPicPr>
          <p:cNvPr id="11" name="Picture 2" descr="cer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747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1237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149289" y="1193305"/>
            <a:ext cx="8854751" cy="137159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>
              <a:buNone/>
            </a:pPr>
            <a:r>
              <a:rPr lang="en-US" sz="2000" b="1" dirty="0" smtClean="0">
                <a:latin typeface="Calibri" pitchFamily="34" charset="0"/>
              </a:rPr>
              <a:t>Common control room for:</a:t>
            </a:r>
          </a:p>
          <a:p>
            <a:pPr marL="495300" lvl="3" indent="-177800">
              <a:buFont typeface="Arial" pitchFamily="34" charset="0"/>
              <a:buChar char="•"/>
            </a:pPr>
            <a:r>
              <a:rPr lang="en-US" sz="1800" dirty="0" smtClean="0">
                <a:latin typeface="Calibri" pitchFamily="34" charset="0"/>
              </a:rPr>
              <a:t>Each vertical cryostats</a:t>
            </a:r>
          </a:p>
          <a:p>
            <a:pPr marL="495300" lvl="3" indent="-177800">
              <a:buFont typeface="Arial" pitchFamily="34" charset="0"/>
              <a:buChar char="•"/>
            </a:pPr>
            <a:r>
              <a:rPr lang="en-US" sz="1800" dirty="0" smtClean="0">
                <a:latin typeface="Calibri" pitchFamily="34" charset="0"/>
              </a:rPr>
              <a:t>Each RF bunkers</a:t>
            </a:r>
          </a:p>
          <a:p>
            <a:pPr marL="658813" lvl="4" indent="0">
              <a:buNone/>
            </a:pPr>
            <a:r>
              <a:rPr lang="en-US" sz="1800" dirty="0" smtClean="0">
                <a:latin typeface="Calibri" pitchFamily="34" charset="0"/>
              </a:rPr>
              <a:t>- Complete LHC LLRF system</a:t>
            </a: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516835" y="217488"/>
            <a:ext cx="8219661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RF CONTROL ROOM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27845" y="6400800"/>
            <a:ext cx="2133600" cy="457200"/>
          </a:xfrm>
        </p:spPr>
        <p:txBody>
          <a:bodyPr/>
          <a:lstStyle/>
          <a:p>
            <a:pPr>
              <a:defRPr/>
            </a:pPr>
            <a:fld id="{0C47ECD0-F8E7-4F0D-877C-0AD36A2035D5}" type="slidenum">
              <a:rPr lang="en-US" altLang="en-US" smtClean="0"/>
              <a:pPr>
                <a:defRPr/>
              </a:pPr>
              <a:t>16</a:t>
            </a:fld>
            <a:endParaRPr lang="en-US" altLang="en-US"/>
          </a:p>
        </p:txBody>
      </p:sp>
      <p:pic>
        <p:nvPicPr>
          <p:cNvPr id="5" name="Picture 2" descr="D:\DCIM\100MEDIA\IMAG01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6710" y="2816433"/>
            <a:ext cx="5713220" cy="3420879"/>
          </a:xfrm>
          <a:prstGeom prst="rect">
            <a:avLst/>
          </a:prstGeom>
          <a:noFill/>
        </p:spPr>
      </p:pic>
      <p:pic>
        <p:nvPicPr>
          <p:cNvPr id="6" name="Picture 2" descr="cer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747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4931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AAD4-5FA2-447A-8320-0CF463791B54}" type="slidenum">
              <a:rPr lang="en-GB" smtClean="0"/>
              <a:t>17</a:t>
            </a:fld>
            <a:endParaRPr lang="en-GB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878904" y="12576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/>
              <a:t>RF CONTROL RACK FOR VERTICAL TEST STAND</a:t>
            </a:r>
            <a:endParaRPr lang="en-US" sz="3200" b="1" dirty="0"/>
          </a:p>
        </p:txBody>
      </p:sp>
      <p:pic>
        <p:nvPicPr>
          <p:cNvPr id="4" name="Picture 2" descr="\\cern.ch\dfs\Workspaces\t\therasse\SPL\monocell RI 704 MHz\Control Rack V3 SM18\Photo09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1219200"/>
            <a:ext cx="2809037" cy="3745382"/>
          </a:xfrm>
          <a:prstGeom prst="rect">
            <a:avLst/>
          </a:prstGeom>
          <a:noFill/>
        </p:spPr>
      </p:pic>
      <p:pic>
        <p:nvPicPr>
          <p:cNvPr id="5" name="Picture 3" descr="\\cern.ch\dfs\Workspaces\t\therasse\SPL\monocell RI 704 MHz\Control Rack V3 SM18\Photo09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8963" y="1219200"/>
            <a:ext cx="2809037" cy="3745382"/>
          </a:xfrm>
          <a:prstGeom prst="rect">
            <a:avLst/>
          </a:prstGeom>
          <a:noFill/>
        </p:spPr>
      </p:pic>
      <p:pic>
        <p:nvPicPr>
          <p:cNvPr id="6" name="Picture 4" descr="\\cern.ch\dfs\Workspaces\t\therasse\SPL\monocell RI 704 MHz\Control Rack V3 SM18\Photo092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6712916" y="2812085"/>
            <a:ext cx="1872691" cy="2496922"/>
          </a:xfrm>
          <a:prstGeom prst="rect">
            <a:avLst/>
          </a:prstGeom>
          <a:noFill/>
        </p:spPr>
      </p:pic>
      <p:pic>
        <p:nvPicPr>
          <p:cNvPr id="7" name="Picture 5" descr="\\cern.ch\dfs\Workspaces\t\therasse\SPL\monocell RI 704 MHz\Control Rack V3 SM18\Photo092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6730593" y="907085"/>
            <a:ext cx="1872691" cy="2496922"/>
          </a:xfrm>
          <a:prstGeom prst="rect">
            <a:avLst/>
          </a:prstGeom>
          <a:noFill/>
        </p:spPr>
      </p:pic>
      <p:pic>
        <p:nvPicPr>
          <p:cNvPr id="8" name="Picture 2" descr="cern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747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50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AAD4-5FA2-447A-8320-0CF463791B54}" type="slidenum">
              <a:rPr lang="en-GB" smtClean="0"/>
              <a:t>18</a:t>
            </a:fld>
            <a:endParaRPr lang="en-GB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smtClean="0"/>
              <a:t>TEST CONTROL PANEL PROGRAM</a:t>
            </a:r>
            <a:endParaRPr lang="en-US" sz="3200" b="1" dirty="0"/>
          </a:p>
        </p:txBody>
      </p:sp>
      <p:pic>
        <p:nvPicPr>
          <p:cNvPr id="4" name="Picture 3" descr="G:\Departments\AB\Groups\RF\Machines\LHC\ACS\SM18TestStand\Teststand SPL V3\control panel V3.png"/>
          <p:cNvPicPr>
            <a:picLocks noChangeAspect="1" noChangeArrowheads="1"/>
          </p:cNvPicPr>
          <p:nvPr/>
        </p:nvPicPr>
        <p:blipFill>
          <a:blip r:embed="rId2" cstate="print"/>
          <a:srcRect r="45539"/>
          <a:stretch>
            <a:fillRect/>
          </a:stretch>
        </p:blipFill>
        <p:spPr bwMode="auto">
          <a:xfrm>
            <a:off x="362372" y="906119"/>
            <a:ext cx="8400628" cy="4732681"/>
          </a:xfrm>
          <a:prstGeom prst="rect">
            <a:avLst/>
          </a:prstGeom>
          <a:noFill/>
        </p:spPr>
      </p:pic>
      <p:pic>
        <p:nvPicPr>
          <p:cNvPr id="5" name="Picture 2" descr="G:\Departments\AB\Groups\RF\Machines\LHC\ACS\SM18TestStand\Teststand SPL V3\new control panel V3.png"/>
          <p:cNvPicPr>
            <a:picLocks noChangeAspect="1" noChangeArrowheads="1"/>
          </p:cNvPicPr>
          <p:nvPr/>
        </p:nvPicPr>
        <p:blipFill>
          <a:blip r:embed="rId3" cstate="print"/>
          <a:srcRect r="45812"/>
          <a:stretch>
            <a:fillRect/>
          </a:stretch>
        </p:blipFill>
        <p:spPr bwMode="auto">
          <a:xfrm>
            <a:off x="381000" y="906119"/>
            <a:ext cx="8358517" cy="473268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81000" y="5715000"/>
            <a:ext cx="838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Improvement</a:t>
            </a:r>
            <a:r>
              <a:rPr lang="en-US" dirty="0" smtClean="0"/>
              <a:t>: automatic control of the PLL, </a:t>
            </a:r>
            <a:r>
              <a:rPr lang="el-GR" dirty="0" smtClean="0"/>
              <a:t>τ</a:t>
            </a:r>
            <a:r>
              <a:rPr lang="fr-CH" dirty="0" smtClean="0"/>
              <a:t> </a:t>
            </a:r>
            <a:r>
              <a:rPr lang="en-US" dirty="0" smtClean="0"/>
              <a:t>measurement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6361583"/>
            <a:ext cx="3886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Labview</a:t>
            </a:r>
            <a:r>
              <a:rPr lang="en-US" sz="1400" dirty="0" smtClean="0"/>
              <a:t> Program by A. Benoit BE/RF</a:t>
            </a:r>
            <a:endParaRPr lang="en-US" sz="1400" dirty="0"/>
          </a:p>
        </p:txBody>
      </p:sp>
      <p:sp>
        <p:nvSpPr>
          <p:cNvPr id="8" name="Slide Number Placeholder 9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78D74C9-2F2A-452D-96C0-2F2499EAEC2D}" type="slidenum">
              <a:rPr lang="en-US" smtClean="0">
                <a:solidFill>
                  <a:schemeClr val="tx1"/>
                </a:solidFill>
              </a:rPr>
              <a:pPr/>
              <a:t>18</a:t>
            </a:fld>
            <a:endParaRPr lang="en-US">
              <a:solidFill>
                <a:schemeClr val="tx1"/>
              </a:solidFill>
            </a:endParaRPr>
          </a:p>
        </p:txBody>
      </p:sp>
      <p:pic>
        <p:nvPicPr>
          <p:cNvPr id="9" name="Picture 2" descr="cer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747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765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34072"/>
            <a:ext cx="8229600" cy="1143000"/>
          </a:xfrm>
        </p:spPr>
        <p:txBody>
          <a:bodyPr>
            <a:normAutofit/>
          </a:bodyPr>
          <a:lstStyle/>
          <a:p>
            <a:r>
              <a:rPr lang="fr-CH" b="1" dirty="0" smtClean="0">
                <a:latin typeface="+mn-lt"/>
              </a:rPr>
              <a:t>DIAGNOSTIC SYSTEMS</a:t>
            </a:r>
            <a:endParaRPr lang="en-GB" b="1" dirty="0">
              <a:latin typeface="+mn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AAD4-5FA2-447A-8320-0CF463791B54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4389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752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OUTLINE</a:t>
            </a:r>
            <a:endParaRPr lang="en-GB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4544" y="980728"/>
            <a:ext cx="9144000" cy="59766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CAVITY PREPARATION AND ASSEMBLY AT </a:t>
            </a:r>
            <a:r>
              <a:rPr lang="en-US" sz="2400" b="1" dirty="0" smtClean="0"/>
              <a:t>CERN</a:t>
            </a:r>
          </a:p>
          <a:p>
            <a:pPr marL="0" lvl="0" indent="0">
              <a:buNone/>
            </a:pPr>
            <a:r>
              <a:rPr lang="en-US" sz="2000" kern="0" dirty="0" smtClean="0">
                <a:latin typeface="Calibri" pitchFamily="34" charset="0"/>
              </a:rPr>
              <a:t>- EXISTING </a:t>
            </a:r>
            <a:r>
              <a:rPr lang="en-US" sz="2000" kern="0" dirty="0">
                <a:latin typeface="Calibri" pitchFamily="34" charset="0"/>
              </a:rPr>
              <a:t>ASSEMBLY AREA AND CLEAN ROOMS</a:t>
            </a:r>
          </a:p>
          <a:p>
            <a:pPr marL="0" indent="0">
              <a:buNone/>
            </a:pPr>
            <a:r>
              <a:rPr lang="en-GB" sz="2000" dirty="0" smtClean="0"/>
              <a:t>- CLEANROOM </a:t>
            </a:r>
            <a:r>
              <a:rPr lang="en-GB" sz="2000" dirty="0"/>
              <a:t>LAYOUT (Existing facility in SM18)</a:t>
            </a:r>
          </a:p>
          <a:p>
            <a:pPr marL="0" indent="0">
              <a:buNone/>
            </a:pPr>
            <a:r>
              <a:rPr lang="en-GB" sz="2000" dirty="0" smtClean="0"/>
              <a:t>- CLEANROOM </a:t>
            </a:r>
            <a:r>
              <a:rPr lang="en-GB" sz="2000" dirty="0"/>
              <a:t>LAYOUT (Updated</a:t>
            </a:r>
            <a:r>
              <a:rPr lang="en-GB" sz="2000" dirty="0" smtClean="0"/>
              <a:t>)</a:t>
            </a:r>
          </a:p>
          <a:p>
            <a:pPr marL="0" indent="0">
              <a:buNone/>
            </a:pPr>
            <a:r>
              <a:rPr lang="en-GB" sz="2000" dirty="0" smtClean="0"/>
              <a:t>- HIGH </a:t>
            </a:r>
            <a:r>
              <a:rPr lang="en-GB" sz="2000" dirty="0"/>
              <a:t>PRESSURE RINSING (HPR</a:t>
            </a:r>
            <a:r>
              <a:rPr lang="en-GB" sz="2000" dirty="0" smtClean="0"/>
              <a:t>) AND </a:t>
            </a:r>
            <a:r>
              <a:rPr lang="en-GB" sz="2000" dirty="0"/>
              <a:t>ULTRA PURE WATER PRODUCTION</a:t>
            </a:r>
          </a:p>
          <a:p>
            <a:pPr marL="0" indent="0">
              <a:buNone/>
            </a:pPr>
            <a:r>
              <a:rPr lang="en-US" sz="2400" b="1" dirty="0"/>
              <a:t>RF TEST </a:t>
            </a:r>
            <a:r>
              <a:rPr lang="en-US" sz="2400" b="1" dirty="0" smtClean="0"/>
              <a:t>FACILITES</a:t>
            </a:r>
          </a:p>
          <a:p>
            <a:pPr marL="0" indent="0">
              <a:buNone/>
            </a:pPr>
            <a:r>
              <a:rPr lang="en-US" sz="2000" dirty="0" smtClean="0"/>
              <a:t>- NEW </a:t>
            </a:r>
            <a:r>
              <a:rPr lang="en-US" sz="2000" dirty="0"/>
              <a:t>RF CRYO INFRASTRUCTURE AT SM18</a:t>
            </a:r>
            <a:endParaRPr lang="en-GB" sz="2000" dirty="0"/>
          </a:p>
          <a:p>
            <a:pPr marL="0" lvl="0" indent="0">
              <a:buNone/>
            </a:pPr>
            <a:r>
              <a:rPr lang="en-US" sz="2000" kern="0" dirty="0" smtClean="0">
                <a:latin typeface="Calibri" pitchFamily="34" charset="0"/>
              </a:rPr>
              <a:t>- RF </a:t>
            </a:r>
            <a:r>
              <a:rPr lang="en-US" sz="2000" kern="0" dirty="0">
                <a:latin typeface="Calibri" pitchFamily="34" charset="0"/>
              </a:rPr>
              <a:t>POWER </a:t>
            </a:r>
            <a:r>
              <a:rPr lang="en-US" sz="2000" kern="0" dirty="0" smtClean="0">
                <a:latin typeface="Calibri" pitchFamily="34" charset="0"/>
              </a:rPr>
              <a:t>ZONE</a:t>
            </a:r>
          </a:p>
          <a:p>
            <a:pPr marL="0" lvl="0" indent="0">
              <a:buNone/>
            </a:pPr>
            <a:r>
              <a:rPr lang="en-US" sz="2000" dirty="0" smtClean="0"/>
              <a:t>- AVAILABILITY </a:t>
            </a:r>
            <a:r>
              <a:rPr lang="en-US" sz="2000" dirty="0"/>
              <a:t>FOR CRAB CAVITY</a:t>
            </a:r>
            <a:endParaRPr lang="en-US" sz="2000" kern="0" dirty="0">
              <a:latin typeface="Calibri" pitchFamily="34" charset="0"/>
            </a:endParaRPr>
          </a:p>
          <a:p>
            <a:pPr marL="0" lvl="0" indent="0">
              <a:buNone/>
            </a:pPr>
            <a:r>
              <a:rPr lang="en-US" sz="2000" kern="0" dirty="0" smtClean="0">
                <a:latin typeface="Calibri" pitchFamily="34" charset="0"/>
              </a:rPr>
              <a:t>- RF </a:t>
            </a:r>
            <a:r>
              <a:rPr lang="en-US" sz="2000" kern="0" dirty="0">
                <a:latin typeface="Calibri" pitchFamily="34" charset="0"/>
              </a:rPr>
              <a:t>CONTROL </a:t>
            </a:r>
            <a:r>
              <a:rPr lang="en-US" sz="2000" kern="0" dirty="0" smtClean="0">
                <a:latin typeface="Calibri" pitchFamily="34" charset="0"/>
              </a:rPr>
              <a:t>ROOM</a:t>
            </a:r>
          </a:p>
          <a:p>
            <a:pPr marL="0" lvl="0" indent="0">
              <a:buNone/>
            </a:pPr>
            <a:r>
              <a:rPr lang="fr-CH" sz="2400" b="1" dirty="0"/>
              <a:t>DIAGNOSTIC </a:t>
            </a:r>
            <a:r>
              <a:rPr lang="fr-CH" sz="2400" b="1" dirty="0" smtClean="0"/>
              <a:t>SYSTEMS</a:t>
            </a:r>
          </a:p>
          <a:p>
            <a:pPr marL="0" lvl="0" indent="0">
              <a:buNone/>
            </a:pPr>
            <a:r>
              <a:rPr lang="en-US" sz="2000" dirty="0" smtClean="0"/>
              <a:t>- OSCILLATING </a:t>
            </a:r>
            <a:r>
              <a:rPr lang="en-US" sz="2000" dirty="0"/>
              <a:t>SUPERLEAK TRANSDUCER AND TEMPERATURE </a:t>
            </a:r>
            <a:r>
              <a:rPr lang="en-US" sz="2000" dirty="0" smtClean="0"/>
              <a:t>MAPING</a:t>
            </a:r>
          </a:p>
          <a:p>
            <a:pPr marL="0" lvl="0" indent="0">
              <a:buNone/>
            </a:pPr>
            <a:r>
              <a:rPr lang="en-GB" sz="2000" dirty="0" smtClean="0"/>
              <a:t>- OPTICAL INSPECTION</a:t>
            </a:r>
          </a:p>
          <a:p>
            <a:pPr marL="0" lvl="0" indent="0">
              <a:buNone/>
            </a:pPr>
            <a:r>
              <a:rPr lang="en-US" sz="2400" b="1" dirty="0">
                <a:latin typeface="Calibri" pitchFamily="34" charset="0"/>
              </a:rPr>
              <a:t>CONCLUSIONS</a:t>
            </a:r>
            <a:endParaRPr lang="en-US" sz="2400" b="1" kern="0" dirty="0">
              <a:latin typeface="Calibri" pitchFamily="34" charset="0"/>
            </a:endParaRP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AAD4-5FA2-447A-8320-0CF463791B54}" type="slidenum">
              <a:rPr lang="en-GB" smtClean="0"/>
              <a:t>2</a:t>
            </a:fld>
            <a:endParaRPr lang="en-GB"/>
          </a:p>
        </p:txBody>
      </p:sp>
      <p:pic>
        <p:nvPicPr>
          <p:cNvPr id="5" name="Picture 2" descr="cer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747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3801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AAD4-5FA2-447A-8320-0CF463791B54}" type="slidenum">
              <a:rPr lang="en-GB" smtClean="0"/>
              <a:t>20</a:t>
            </a:fld>
            <a:endParaRPr lang="en-GB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806896" y="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/>
              <a:t>OSCILLATING SUPERLEAK TRANSDUCER AND TEMPERATURE MAPING</a:t>
            </a:r>
            <a:endParaRPr lang="en-GB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07504" y="4437112"/>
            <a:ext cx="3709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 OSTs</a:t>
            </a:r>
            <a:r>
              <a:rPr lang="en-US" dirty="0" smtClean="0"/>
              <a:t> installed around the 4 rods </a:t>
            </a:r>
            <a:endParaRPr lang="en-US" dirty="0"/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 cstate="print"/>
          <a:srcRect l="24418" t="31726" r="50090" b="22668"/>
          <a:stretch>
            <a:fillRect/>
          </a:stretch>
        </p:blipFill>
        <p:spPr bwMode="auto">
          <a:xfrm>
            <a:off x="152400" y="3057400"/>
            <a:ext cx="824120" cy="94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ight Arrow 11"/>
          <p:cNvSpPr/>
          <p:nvPr/>
        </p:nvSpPr>
        <p:spPr>
          <a:xfrm>
            <a:off x="251520" y="5229200"/>
            <a:ext cx="457200" cy="762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755576" y="4797152"/>
            <a:ext cx="32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Localized hot spot (default) with 2</a:t>
            </a:r>
            <a:r>
              <a:rPr lang="en-US" baseline="30000" dirty="0" smtClean="0"/>
              <a:t>nd</a:t>
            </a:r>
            <a:r>
              <a:rPr lang="en-US" dirty="0" smtClean="0"/>
              <a:t> sound propagation in He superfluid method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5496" y="6474822"/>
            <a:ext cx="3276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Ref</a:t>
            </a:r>
            <a:r>
              <a:rPr lang="en-US" sz="1600" dirty="0" smtClean="0"/>
              <a:t>: K. Liao BE/RF</a:t>
            </a:r>
            <a:endParaRPr lang="en-US" sz="1600" dirty="0"/>
          </a:p>
        </p:txBody>
      </p:sp>
      <p:pic>
        <p:nvPicPr>
          <p:cNvPr id="15" name="Picture 2" descr="cer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747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 descr="\\cern.ch\dfs\Workspaces\t\therasse\crab cavities\Crab cavityinstallation 12_11_2012\Photo091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8" y="1340768"/>
            <a:ext cx="2340864" cy="3121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V="1">
            <a:off x="1066800" y="3392906"/>
            <a:ext cx="1560984" cy="1524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916832"/>
            <a:ext cx="2816225" cy="2316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4428593" y="4543960"/>
            <a:ext cx="446388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Temperature mapping for elliptical cavity : Using  </a:t>
            </a:r>
            <a:r>
              <a:rPr lang="en-US" dirty="0"/>
              <a:t>Allen-Bradley resistors t</a:t>
            </a:r>
            <a:r>
              <a:rPr lang="en-US" dirty="0" smtClean="0"/>
              <a:t>emperature sensor (</a:t>
            </a:r>
            <a:r>
              <a:rPr lang="en-US" dirty="0" err="1" smtClean="0"/>
              <a:t>K.Liao</a:t>
            </a:r>
            <a:r>
              <a:rPr lang="en-US" dirty="0" smtClean="0"/>
              <a:t>)</a:t>
            </a:r>
          </a:p>
          <a:p>
            <a:r>
              <a:rPr lang="en-US" dirty="0" smtClean="0"/>
              <a:t>	can be adapted for crab cavity</a:t>
            </a:r>
          </a:p>
          <a:p>
            <a:endParaRPr lang="en-US" dirty="0"/>
          </a:p>
        </p:txBody>
      </p:sp>
      <p:sp>
        <p:nvSpPr>
          <p:cNvPr id="20" name="Right Arrow 19"/>
          <p:cNvSpPr/>
          <p:nvPr/>
        </p:nvSpPr>
        <p:spPr>
          <a:xfrm>
            <a:off x="4823681" y="5513040"/>
            <a:ext cx="457200" cy="762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528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b="1" dirty="0" smtClean="0"/>
              <a:t>OPTICAL INSPECTION</a:t>
            </a:r>
            <a:endParaRPr lang="en-GB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124745"/>
            <a:ext cx="8229600" cy="38884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sz="2000" b="1" dirty="0" smtClean="0"/>
              <a:t>Camera:</a:t>
            </a:r>
          </a:p>
          <a:p>
            <a:pPr>
              <a:buNone/>
            </a:pPr>
            <a:r>
              <a:rPr lang="en-GB" sz="1800" dirty="0" smtClean="0"/>
              <a:t>3488 x 2616 </a:t>
            </a:r>
            <a:r>
              <a:rPr lang="en-GB" sz="1800" dirty="0" err="1" smtClean="0"/>
              <a:t>pix</a:t>
            </a:r>
            <a:endParaRPr lang="en-GB" sz="1800" dirty="0" smtClean="0"/>
          </a:p>
          <a:p>
            <a:pPr>
              <a:buNone/>
            </a:pPr>
            <a:r>
              <a:rPr lang="en-GB" sz="1800" dirty="0" smtClean="0"/>
              <a:t>@ 2.5 </a:t>
            </a:r>
            <a:r>
              <a:rPr lang="en-GB" sz="1800" dirty="0" err="1" smtClean="0"/>
              <a:t>ips</a:t>
            </a:r>
            <a:endParaRPr lang="en-GB" sz="2000" dirty="0" smtClean="0"/>
          </a:p>
          <a:p>
            <a:pPr>
              <a:buNone/>
            </a:pPr>
            <a:r>
              <a:rPr lang="en-GB" sz="2000" b="1" dirty="0" smtClean="0"/>
              <a:t>Cavity can:</a:t>
            </a:r>
          </a:p>
          <a:p>
            <a:pPr lvl="1"/>
            <a:r>
              <a:rPr lang="en-GB" sz="1800" dirty="0" smtClean="0"/>
              <a:t>Slide</a:t>
            </a:r>
          </a:p>
          <a:p>
            <a:pPr lvl="1"/>
            <a:r>
              <a:rPr lang="en-GB" sz="1800" dirty="0" smtClean="0"/>
              <a:t>Rotate</a:t>
            </a:r>
          </a:p>
          <a:p>
            <a:pPr>
              <a:buNone/>
            </a:pPr>
            <a:r>
              <a:rPr lang="en-GB" sz="2000" b="1" dirty="0" smtClean="0"/>
              <a:t>Camera can:</a:t>
            </a:r>
          </a:p>
          <a:p>
            <a:pPr lvl="1"/>
            <a:r>
              <a:rPr lang="en-GB" sz="1800" dirty="0" smtClean="0"/>
              <a:t>Rotate over 180°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836712"/>
            <a:ext cx="5940151" cy="2901869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074" name="Picture 2" descr="C:\Users\Janic\Desktop\DCIM\532MEDIA\IMAG0682.jpg"/>
          <p:cNvPicPr>
            <a:picLocks noChangeAspect="1" noChangeArrowheads="1"/>
          </p:cNvPicPr>
          <p:nvPr/>
        </p:nvPicPr>
        <p:blipFill>
          <a:blip r:embed="rId3" cstate="print"/>
          <a:srcRect l="31795" t="13275" r="10973" b="15037"/>
          <a:stretch>
            <a:fillRect/>
          </a:stretch>
        </p:blipFill>
        <p:spPr bwMode="auto">
          <a:xfrm>
            <a:off x="5903639" y="4041068"/>
            <a:ext cx="3168352" cy="237626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467544" y="1484784"/>
            <a:ext cx="5472608" cy="4968552"/>
          </a:xfrm>
          <a:prstGeom prst="rect">
            <a:avLst/>
          </a:prstGeom>
        </p:spPr>
        <p:txBody>
          <a:bodyPr wrap="square" rtlCol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Left-Right Arrow 9"/>
          <p:cNvSpPr/>
          <p:nvPr/>
        </p:nvSpPr>
        <p:spPr>
          <a:xfrm>
            <a:off x="3779912" y="1574548"/>
            <a:ext cx="864096" cy="216024"/>
          </a:xfrm>
          <a:prstGeom prst="left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urved Down Arrow 13"/>
          <p:cNvSpPr/>
          <p:nvPr/>
        </p:nvSpPr>
        <p:spPr>
          <a:xfrm>
            <a:off x="6012160" y="1340768"/>
            <a:ext cx="432048" cy="288032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5" name="Curved Down Arrow 14"/>
          <p:cNvSpPr/>
          <p:nvPr/>
        </p:nvSpPr>
        <p:spPr>
          <a:xfrm flipV="1">
            <a:off x="3995936" y="1916832"/>
            <a:ext cx="432048" cy="288032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6" name="Curved Down Arrow 15"/>
          <p:cNvSpPr/>
          <p:nvPr/>
        </p:nvSpPr>
        <p:spPr>
          <a:xfrm>
            <a:off x="3995936" y="1124744"/>
            <a:ext cx="432048" cy="288032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220072" y="1412776"/>
            <a:ext cx="648072" cy="4320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Connector 18"/>
          <p:cNvCxnSpPr/>
          <p:nvPr/>
        </p:nvCxnSpPr>
        <p:spPr>
          <a:xfrm>
            <a:off x="5868144" y="1412776"/>
            <a:ext cx="3204835" cy="260880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0072" y="1844824"/>
            <a:ext cx="665823" cy="215900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51520" y="5302949"/>
            <a:ext cx="5472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	</a:t>
            </a:r>
            <a:r>
              <a:rPr lang="en-US" b="1" dirty="0" smtClean="0"/>
              <a:t>We have to study </a:t>
            </a:r>
            <a:r>
              <a:rPr lang="en-US" b="1" dirty="0"/>
              <a:t>how can we adapt </a:t>
            </a:r>
            <a:r>
              <a:rPr lang="en-US" b="1" dirty="0" smtClean="0"/>
              <a:t>it  for the </a:t>
            </a:r>
            <a:r>
              <a:rPr lang="en-US" b="1" dirty="0" smtClean="0"/>
              <a:t>crab cavity inspection </a:t>
            </a:r>
            <a:r>
              <a:rPr lang="en-US" b="1" dirty="0" smtClean="0"/>
              <a:t> (support, diameter 70 mm)</a:t>
            </a:r>
            <a:endParaRPr lang="en-GB" b="1" dirty="0"/>
          </a:p>
        </p:txBody>
      </p:sp>
      <p:sp>
        <p:nvSpPr>
          <p:cNvPr id="11" name="Right Arrow 10"/>
          <p:cNvSpPr/>
          <p:nvPr/>
        </p:nvSpPr>
        <p:spPr>
          <a:xfrm>
            <a:off x="539552" y="5408350"/>
            <a:ext cx="576064" cy="18089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2" descr="cer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747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0" y="6417332"/>
            <a:ext cx="25922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1" dirty="0" err="1" smtClean="0"/>
              <a:t>Ref</a:t>
            </a:r>
            <a:r>
              <a:rPr lang="fr-CH" sz="1600" dirty="0" smtClean="0"/>
              <a:t>: </a:t>
            </a:r>
            <a:r>
              <a:rPr lang="fr-CH" sz="1600" dirty="0" err="1" smtClean="0"/>
              <a:t>J.Chambrillon</a:t>
            </a:r>
            <a:r>
              <a:rPr lang="fr-CH" sz="1600" dirty="0" smtClean="0"/>
              <a:t> BE/RF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54953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4"/>
          <p:cNvSpPr>
            <a:spLocks noGrp="1" noChangeArrowheads="1"/>
          </p:cNvSpPr>
          <p:nvPr>
            <p:ph type="title"/>
          </p:nvPr>
        </p:nvSpPr>
        <p:spPr>
          <a:xfrm>
            <a:off x="457200" y="-243408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b="1" dirty="0" smtClean="0">
                <a:latin typeface="Calibri" pitchFamily="34" charset="0"/>
              </a:rPr>
              <a:t>CONCLUSIONS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-252536" y="764704"/>
            <a:ext cx="9396535" cy="5715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lvl="3" eaLnBrk="0" hangingPunct="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en-US" b="1" kern="0" dirty="0" smtClean="0"/>
              <a:t>Preparation and assembly:</a:t>
            </a:r>
          </a:p>
          <a:p>
            <a:pPr marL="914400" lvl="4" eaLnBrk="0" hangingPunct="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en-US" sz="1600" kern="0" dirty="0" smtClean="0"/>
              <a:t>- Clean room upgrade for high  performance cavity at SM18</a:t>
            </a:r>
          </a:p>
          <a:p>
            <a:pPr marL="914400" lvl="4" eaLnBrk="0" hangingPunct="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en-US" sz="1600" kern="0" dirty="0" smtClean="0"/>
              <a:t>- New </a:t>
            </a:r>
            <a:r>
              <a:rPr lang="en-US" sz="1600" kern="0" dirty="0" smtClean="0"/>
              <a:t>HPR</a:t>
            </a:r>
            <a:endParaRPr lang="en-US" sz="1600" kern="0" dirty="0" smtClean="0"/>
          </a:p>
          <a:p>
            <a:pPr marL="457200" lvl="3" eaLnBrk="0" hangingPunct="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en-US" b="1" kern="0" dirty="0" smtClean="0"/>
              <a:t>Diagnostic systems:</a:t>
            </a:r>
          </a:p>
          <a:p>
            <a:pPr marL="914400" lvl="4" eaLnBrk="0" hangingPunct="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en-US" sz="1600" kern="0" dirty="0" smtClean="0"/>
              <a:t>- OST</a:t>
            </a:r>
          </a:p>
          <a:p>
            <a:pPr marL="914400" lvl="4" eaLnBrk="0" hangingPunct="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en-US" sz="1600" kern="0" dirty="0" smtClean="0"/>
              <a:t>- Temperature mapping</a:t>
            </a:r>
          </a:p>
          <a:p>
            <a:pPr marL="914400" lvl="4" eaLnBrk="0" hangingPunct="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en-US" sz="1600" kern="0" dirty="0" smtClean="0"/>
              <a:t>- Optical inspection</a:t>
            </a:r>
          </a:p>
          <a:p>
            <a:pPr marL="457200" lvl="3" eaLnBrk="0" hangingPunct="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en-US" b="1" kern="0" dirty="0" smtClean="0"/>
              <a:t>Low power tests:</a:t>
            </a:r>
          </a:p>
          <a:p>
            <a:pPr marL="914400" lvl="4" eaLnBrk="0" hangingPunct="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en-US" sz="1600" kern="0" dirty="0" smtClean="0"/>
              <a:t>- Four vertical cryostats (2 K &amp; 4.5 K)</a:t>
            </a:r>
          </a:p>
          <a:p>
            <a:pPr marL="914400" lvl="4" eaLnBrk="0" hangingPunct="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en-US" sz="1600" kern="0" dirty="0" smtClean="0"/>
              <a:t>- New RF </a:t>
            </a:r>
            <a:r>
              <a:rPr lang="en-US" sz="1600" kern="0" dirty="0" err="1" smtClean="0"/>
              <a:t>cryo</a:t>
            </a:r>
            <a:r>
              <a:rPr lang="en-US" sz="1600" kern="0" dirty="0" smtClean="0"/>
              <a:t> line</a:t>
            </a:r>
          </a:p>
          <a:p>
            <a:pPr marL="457200" lvl="3" eaLnBrk="0" hangingPunct="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en-US" b="1" kern="0" dirty="0" smtClean="0"/>
              <a:t>High power tests:</a:t>
            </a:r>
          </a:p>
          <a:p>
            <a:pPr marL="914400" lvl="4" eaLnBrk="0" hangingPunct="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en-US" sz="1600" kern="0" dirty="0" smtClean="0"/>
              <a:t>- Two bunkers</a:t>
            </a:r>
          </a:p>
          <a:p>
            <a:pPr marL="1371600" lvl="5" eaLnBrk="0" hangingPunct="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en-US" sz="1600" kern="0" dirty="0" smtClean="0"/>
              <a:t>- Bunker A (4.5K): LHC, HIE ISOLDE</a:t>
            </a:r>
          </a:p>
          <a:p>
            <a:pPr marL="1371600" lvl="5" eaLnBrk="0" hangingPunct="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en-US" sz="1600" kern="0" dirty="0" smtClean="0"/>
              <a:t>- Bunker B (2 K): Linac4, SPL</a:t>
            </a:r>
          </a:p>
          <a:p>
            <a:pPr marL="914400" lvl="4" eaLnBrk="0" hangingPunct="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en-US" sz="1600" kern="0" dirty="0" smtClean="0"/>
              <a:t>- High power area: </a:t>
            </a:r>
          </a:p>
          <a:p>
            <a:pPr marL="1371600" lvl="5" eaLnBrk="0" hangingPunct="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en-US" sz="1600" kern="0" dirty="0" smtClean="0"/>
              <a:t>- 352 &amp; 400 MHz high power sources available</a:t>
            </a:r>
          </a:p>
          <a:p>
            <a:pPr marL="1371600" lvl="5" eaLnBrk="0" hangingPunct="0">
              <a:spcBef>
                <a:spcPct val="20000"/>
              </a:spcBef>
              <a:buClr>
                <a:schemeClr val="accent1"/>
              </a:buClr>
              <a:buSzPct val="65000"/>
            </a:pPr>
            <a:endParaRPr lang="en-US" u="sng" kern="0" dirty="0" smtClean="0"/>
          </a:p>
          <a:p>
            <a:pPr marL="1549400" lvl="5" indent="-1778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Arial" pitchFamily="34" charset="0"/>
              <a:buChar char="•"/>
            </a:pPr>
            <a:endParaRPr lang="en-US" kern="0" dirty="0" smtClean="0"/>
          </a:p>
          <a:p>
            <a:pPr marL="635000" lvl="3" indent="-1778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Arial" pitchFamily="34" charset="0"/>
              <a:buChar char="•"/>
            </a:pPr>
            <a:endParaRPr lang="en-US" kern="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51520" y="5940569"/>
            <a:ext cx="90730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>
                <a:solidFill>
                  <a:srgbClr val="FF0000"/>
                </a:solidFill>
              </a:rPr>
              <a:t>D</a:t>
            </a:r>
            <a:r>
              <a:rPr lang="en-US" sz="1600" kern="0" dirty="0" smtClean="0">
                <a:solidFill>
                  <a:srgbClr val="FF0000"/>
                </a:solidFill>
              </a:rPr>
              <a:t>ifficult @ 400 MHz or/and  2 K 		need adaptation for the </a:t>
            </a:r>
            <a:r>
              <a:rPr lang="en-US" sz="1600" kern="0" dirty="0" err="1" smtClean="0">
                <a:solidFill>
                  <a:srgbClr val="FF0000"/>
                </a:solidFill>
              </a:rPr>
              <a:t>cryo</a:t>
            </a:r>
            <a:r>
              <a:rPr lang="en-US" sz="1600" kern="0" dirty="0" smtClean="0">
                <a:solidFill>
                  <a:srgbClr val="FF0000"/>
                </a:solidFill>
              </a:rPr>
              <a:t> connections or need to install a new  power distribution line	             over cost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47ECD0-F8E7-4F0D-877C-0AD36A2035D5}" type="slidenum">
              <a:rPr lang="en-US" altLang="en-US" smtClean="0"/>
              <a:pPr>
                <a:defRPr/>
              </a:pPr>
              <a:t>22</a:t>
            </a:fld>
            <a:endParaRPr lang="en-US" altLang="en-US" dirty="0"/>
          </a:p>
        </p:txBody>
      </p:sp>
      <p:sp>
        <p:nvSpPr>
          <p:cNvPr id="2" name="Right Arrow 1"/>
          <p:cNvSpPr/>
          <p:nvPr/>
        </p:nvSpPr>
        <p:spPr>
          <a:xfrm>
            <a:off x="3275856" y="6093296"/>
            <a:ext cx="576064" cy="7200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Arrow 7"/>
          <p:cNvSpPr/>
          <p:nvPr/>
        </p:nvSpPr>
        <p:spPr>
          <a:xfrm>
            <a:off x="2900050" y="6325086"/>
            <a:ext cx="576064" cy="7200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1121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852936"/>
            <a:ext cx="9144000" cy="1143000"/>
          </a:xfrm>
        </p:spPr>
        <p:txBody>
          <a:bodyPr>
            <a:noAutofit/>
          </a:bodyPr>
          <a:lstStyle/>
          <a:p>
            <a:r>
              <a:rPr lang="en-US" b="1" dirty="0" smtClean="0"/>
              <a:t>CAVITY PREPARATION AND ASSEMBLY AT CERN</a:t>
            </a:r>
            <a:endParaRPr lang="en-GB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AAD4-5FA2-447A-8320-0CF463791B54}" type="slidenum">
              <a:rPr lang="en-GB" smtClean="0"/>
              <a:t>3</a:t>
            </a:fld>
            <a:endParaRPr lang="en-GB"/>
          </a:p>
        </p:txBody>
      </p:sp>
      <p:pic>
        <p:nvPicPr>
          <p:cNvPr id="4" name="Picture 2" descr="cer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747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6032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-180528" y="908720"/>
            <a:ext cx="9396535" cy="322210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9863" lvl="1" indent="0" eaLnBrk="0" fontAlgn="base" hangingPunct="0">
              <a:spcAft>
                <a:spcPct val="0"/>
              </a:spcAft>
              <a:buClr>
                <a:schemeClr val="accent1"/>
              </a:buClr>
              <a:buSzPct val="60000"/>
              <a:buNone/>
              <a:defRPr/>
            </a:pPr>
            <a:r>
              <a:rPr lang="en-US" sz="1800" b="1" kern="0" dirty="0"/>
              <a:t>Building 252:</a:t>
            </a:r>
          </a:p>
          <a:p>
            <a:pPr marL="438150" lvl="3" indent="0" eaLnBrk="0" fontAlgn="base" hangingPunct="0">
              <a:spcAft>
                <a:spcPct val="0"/>
              </a:spcAft>
              <a:buClr>
                <a:schemeClr val="accent1"/>
              </a:buClr>
              <a:buSzPct val="70000"/>
              <a:buNone/>
              <a:defRPr/>
            </a:pPr>
            <a:r>
              <a:rPr lang="en-US" sz="1800" kern="0" dirty="0" smtClean="0"/>
              <a:t>- Low </a:t>
            </a:r>
            <a:r>
              <a:rPr lang="en-US" sz="1800" kern="0" dirty="0"/>
              <a:t>pressure ultra pure water rinsing (max 10 bars)</a:t>
            </a:r>
          </a:p>
          <a:p>
            <a:pPr marL="441325" lvl="3" indent="0" eaLnBrk="0" fontAlgn="base" hangingPunct="0">
              <a:spcAft>
                <a:spcPct val="0"/>
              </a:spcAft>
              <a:buClr>
                <a:schemeClr val="accent1"/>
              </a:buClr>
              <a:buSzPct val="70000"/>
              <a:buNone/>
              <a:defRPr/>
            </a:pPr>
            <a:r>
              <a:rPr lang="en-US" sz="1800" kern="0" dirty="0" smtClean="0"/>
              <a:t>- Two </a:t>
            </a:r>
            <a:r>
              <a:rPr lang="en-US" sz="1800" kern="0" dirty="0"/>
              <a:t>clean room </a:t>
            </a:r>
            <a:r>
              <a:rPr lang="en-US" sz="1800" kern="0" dirty="0" smtClean="0"/>
              <a:t>ISO 5 </a:t>
            </a:r>
            <a:endParaRPr lang="en-US" sz="1800" kern="0" dirty="0"/>
          </a:p>
          <a:p>
            <a:pPr marL="173038" lvl="2" indent="0" defTabSz="361950">
              <a:buNone/>
            </a:pPr>
            <a:r>
              <a:rPr lang="en-US" sz="1800" b="1" dirty="0" smtClean="0"/>
              <a:t>SM18:</a:t>
            </a:r>
            <a:r>
              <a:rPr lang="en-US" sz="1800" dirty="0" smtClean="0"/>
              <a:t>	</a:t>
            </a:r>
          </a:p>
          <a:p>
            <a:pPr marL="441325" lvl="2" indent="0">
              <a:buNone/>
            </a:pPr>
            <a:r>
              <a:rPr lang="en-US" sz="1800" dirty="0" smtClean="0"/>
              <a:t>- Assembly area ≈ 120 m</a:t>
            </a:r>
            <a:r>
              <a:rPr lang="en-US" sz="1800" baseline="30000" dirty="0" smtClean="0"/>
              <a:t>2</a:t>
            </a:r>
            <a:r>
              <a:rPr lang="en-US" sz="1800" dirty="0" smtClean="0"/>
              <a:t> </a:t>
            </a:r>
            <a:endParaRPr lang="en-US" sz="1800" baseline="30000" dirty="0" smtClean="0">
              <a:solidFill>
                <a:srgbClr val="FF0000"/>
              </a:solidFill>
            </a:endParaRPr>
          </a:p>
          <a:p>
            <a:pPr marL="441325" lvl="2" indent="0">
              <a:buNone/>
            </a:pPr>
            <a:r>
              <a:rPr lang="en-US" sz="1800" dirty="0" smtClean="0"/>
              <a:t>-  “</a:t>
            </a:r>
            <a:r>
              <a:rPr lang="en-US" sz="1800" dirty="0" err="1" smtClean="0"/>
              <a:t>Baldaquin</a:t>
            </a:r>
            <a:r>
              <a:rPr lang="en-US" sz="1800" dirty="0" smtClean="0"/>
              <a:t>”: </a:t>
            </a:r>
            <a:r>
              <a:rPr lang="en-US" sz="1800" dirty="0" smtClean="0"/>
              <a:t>ISO 5</a:t>
            </a:r>
            <a:r>
              <a:rPr lang="en-US" sz="1800" dirty="0" smtClean="0"/>
              <a:t> </a:t>
            </a:r>
            <a:r>
              <a:rPr lang="en-US" sz="1800" dirty="0" smtClean="0"/>
              <a:t>clean room (for tall items such as HIE ISOLDE cavities, main couplers)</a:t>
            </a:r>
          </a:p>
          <a:p>
            <a:pPr marL="441325" lvl="2" indent="0">
              <a:buNone/>
            </a:pPr>
            <a:r>
              <a:rPr lang="en-US" sz="1800" dirty="0" smtClean="0"/>
              <a:t>- Two 13 meters long clean rooms </a:t>
            </a:r>
            <a:r>
              <a:rPr lang="en-US" sz="1800" dirty="0" smtClean="0"/>
              <a:t>(</a:t>
            </a:r>
            <a:r>
              <a:rPr lang="en-US" sz="1800" dirty="0" smtClean="0"/>
              <a:t>ISO 7</a:t>
            </a:r>
            <a:r>
              <a:rPr lang="en-US" sz="1800" dirty="0" smtClean="0"/>
              <a:t>, ISO 4) </a:t>
            </a:r>
            <a:endParaRPr lang="en-US" sz="1800" dirty="0" smtClean="0"/>
          </a:p>
          <a:p>
            <a:pPr marL="361950" lvl="2" indent="0">
              <a:buNone/>
            </a:pPr>
            <a:endParaRPr lang="en-US" sz="1800" b="1" dirty="0" smtClean="0"/>
          </a:p>
          <a:p>
            <a:pPr marL="361950" lvl="2" indent="0">
              <a:buNone/>
            </a:pPr>
            <a:r>
              <a:rPr lang="en-US" sz="1800" b="1" dirty="0" smtClean="0"/>
              <a:t>Well adapted for crab cavities preparation</a:t>
            </a:r>
          </a:p>
          <a:p>
            <a:pPr marL="1608138" lvl="2" indent="0">
              <a:buNone/>
            </a:pPr>
            <a:r>
              <a:rPr lang="en-US" sz="1800" b="1" dirty="0" smtClean="0"/>
              <a:t> and assembly</a:t>
            </a:r>
            <a:endParaRPr lang="en-US" sz="1800" b="1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816835" y="-11013"/>
            <a:ext cx="8219661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EXISTING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 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ASSEMBLY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 AREA AND CLEAN ROOMS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pic>
        <p:nvPicPr>
          <p:cNvPr id="4" name="Picture 3" descr="Picture 00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330409" y="3356992"/>
            <a:ext cx="3795591" cy="2845447"/>
          </a:xfrm>
          <a:prstGeom prst="rect">
            <a:avLst/>
          </a:prstGeom>
          <a:noFill/>
        </p:spPr>
      </p:pic>
      <p:pic>
        <p:nvPicPr>
          <p:cNvPr id="5" name="Picture 4" descr="P10003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3688" y="4197002"/>
            <a:ext cx="3296477" cy="247235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/>
          <a:p>
            <a:pPr>
              <a:defRPr/>
            </a:pPr>
            <a:fld id="{0C47ECD0-F8E7-4F0D-877C-0AD36A2035D5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  <p:pic>
        <p:nvPicPr>
          <p:cNvPr id="7" name="Picture 2" descr="cer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747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8439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5"/>
          <p:cNvSpPr txBox="1">
            <a:spLocks/>
          </p:cNvSpPr>
          <p:nvPr/>
        </p:nvSpPr>
        <p:spPr>
          <a:xfrm>
            <a:off x="324544" y="-27384"/>
            <a:ext cx="9144000" cy="6096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 smtClean="0"/>
              <a:t>CLEANROOM LAYOUT (Existing facility in SM18)</a:t>
            </a:r>
            <a:endParaRPr lang="en-GB" sz="3200" b="1" dirty="0"/>
          </a:p>
        </p:txBody>
      </p:sp>
      <p:grpSp>
        <p:nvGrpSpPr>
          <p:cNvPr id="16" name="Group 15"/>
          <p:cNvGrpSpPr>
            <a:grpSpLocks noChangeAspect="1"/>
          </p:cNvGrpSpPr>
          <p:nvPr/>
        </p:nvGrpSpPr>
        <p:grpSpPr>
          <a:xfrm>
            <a:off x="695090" y="836712"/>
            <a:ext cx="7621326" cy="5560610"/>
            <a:chOff x="971600" y="980728"/>
            <a:chExt cx="7056784" cy="5148713"/>
          </a:xfrm>
        </p:grpSpPr>
        <p:pic>
          <p:nvPicPr>
            <p:cNvPr id="3" name="Content Placeholder 9" descr="Designer viewer V5.41.jpg"/>
            <p:cNvPicPr>
              <a:picLocks noChangeAspect="1"/>
            </p:cNvPicPr>
            <p:nvPr/>
          </p:nvPicPr>
          <p:blipFill>
            <a:blip r:embed="rId2" cstate="print"/>
            <a:srcRect l="16031" t="10941" r="8961" b="11711"/>
            <a:stretch>
              <a:fillRect/>
            </a:stretch>
          </p:blipFill>
          <p:spPr>
            <a:xfrm>
              <a:off x="971600" y="980728"/>
              <a:ext cx="7056784" cy="5147938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sp>
          <p:nvSpPr>
            <p:cNvPr id="4" name="Rounded Rectangle 3"/>
            <p:cNvSpPr/>
            <p:nvPr/>
          </p:nvSpPr>
          <p:spPr>
            <a:xfrm>
              <a:off x="1691680" y="1459954"/>
              <a:ext cx="2520280" cy="360040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1115616" y="1387946"/>
              <a:ext cx="5472608" cy="1296144"/>
            </a:xfrm>
            <a:prstGeom prst="roundRect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79712" y="1468418"/>
              <a:ext cx="18722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Cleanroom facility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259632" y="1819994"/>
              <a:ext cx="12961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RF facilities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1115616" y="2720586"/>
              <a:ext cx="5472608" cy="2088232"/>
            </a:xfrm>
            <a:prstGeom prst="roundRect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763688" y="3476178"/>
              <a:ext cx="10801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accent1">
                      <a:lumMod val="75000"/>
                    </a:schemeClr>
                  </a:solidFill>
                </a:rPr>
                <a:t>Magnet</a:t>
              </a:r>
              <a:endParaRPr lang="en-GB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6660232" y="1675978"/>
              <a:ext cx="1152128" cy="3024336"/>
            </a:xfrm>
            <a:prstGeom prst="roundRect">
              <a:avLst/>
            </a:prstGeom>
            <a:noFill/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660232" y="2540074"/>
              <a:ext cx="11521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Cryogenic</a:t>
              </a:r>
              <a:endParaRPr lang="en-GB" dirty="0"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3203848" y="2324050"/>
              <a:ext cx="1080120" cy="288032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Up Arrow 12"/>
            <p:cNvSpPr/>
            <p:nvPr/>
          </p:nvSpPr>
          <p:spPr>
            <a:xfrm flipV="1">
              <a:off x="3491880" y="2468066"/>
              <a:ext cx="432048" cy="792088"/>
            </a:xfrm>
            <a:prstGeom prst="upArrow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051720" y="5852442"/>
              <a:ext cx="158417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i="1" dirty="0" smtClean="0">
                  <a:solidFill>
                    <a:schemeClr val="tx1">
                      <a:tint val="75000"/>
                    </a:schemeClr>
                  </a:solidFill>
                </a:rPr>
                <a:t>SM18, plan</a:t>
              </a:r>
            </a:p>
          </p:txBody>
        </p:sp>
      </p:grp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AAD4-5FA2-447A-8320-0CF463791B54}" type="slidenum">
              <a:rPr lang="en-GB" smtClean="0"/>
              <a:t>5</a:t>
            </a:fld>
            <a:endParaRPr lang="en-GB"/>
          </a:p>
        </p:txBody>
      </p:sp>
      <p:pic>
        <p:nvPicPr>
          <p:cNvPr id="17" name="Picture 2" descr="cer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747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4507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-27384"/>
            <a:ext cx="9144000" cy="6096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 smtClean="0"/>
              <a:t>CLEANROOM LAYOUT (Actual)</a:t>
            </a:r>
            <a:endParaRPr lang="en-GB" sz="3200" b="1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 r="-1127"/>
          <a:stretch>
            <a:fillRect/>
          </a:stretch>
        </p:blipFill>
        <p:spPr bwMode="auto">
          <a:xfrm>
            <a:off x="558000" y="894095"/>
            <a:ext cx="8028000" cy="2648174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 r="9343" b="25982"/>
          <a:stretch>
            <a:fillRect/>
          </a:stretch>
        </p:blipFill>
        <p:spPr bwMode="auto">
          <a:xfrm>
            <a:off x="6407712" y="2177246"/>
            <a:ext cx="1440160" cy="804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347864" y="1196752"/>
            <a:ext cx="792088" cy="360040"/>
          </a:xfrm>
          <a:prstGeom prst="rect">
            <a:avLst/>
          </a:prstGeom>
        </p:spPr>
        <p:txBody>
          <a:bodyPr wrap="square" rtlCol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ISO 7</a:t>
            </a:r>
            <a:endParaRPr kumimoji="0" lang="en-GB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12160" y="1196752"/>
            <a:ext cx="792088" cy="360040"/>
          </a:xfrm>
          <a:prstGeom prst="rect">
            <a:avLst/>
          </a:prstGeom>
        </p:spPr>
        <p:txBody>
          <a:bodyPr wrap="square" rtlCol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ISO 4</a:t>
            </a:r>
            <a:endParaRPr kumimoji="0" lang="en-GB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0" y="2060848"/>
            <a:ext cx="1008112" cy="432048"/>
          </a:xfrm>
          <a:prstGeom prst="rect">
            <a:avLst/>
          </a:prstGeom>
        </p:spPr>
        <p:txBody>
          <a:bodyPr wrap="square" rtlCol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2000" b="1" noProof="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Air Box</a:t>
            </a:r>
            <a:endParaRPr kumimoji="0" lang="en-GB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Picture 4" descr="D:\Janic\Documents\CERN\SPL\SPL - Cleanroom\Autocad project CRSM18\cleanroom actual.jpeg"/>
          <p:cNvPicPr>
            <a:picLocks noChangeAspect="1" noChangeArrowheads="1"/>
          </p:cNvPicPr>
          <p:nvPr/>
        </p:nvPicPr>
        <p:blipFill>
          <a:blip r:embed="rId4" cstate="print"/>
          <a:srcRect l="20475" t="15219" r="20464" b="13382"/>
          <a:stretch>
            <a:fillRect/>
          </a:stretch>
        </p:blipFill>
        <p:spPr bwMode="auto">
          <a:xfrm>
            <a:off x="4898154" y="3645024"/>
            <a:ext cx="3706294" cy="252028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467544" y="4077072"/>
            <a:ext cx="4536504" cy="2232248"/>
          </a:xfrm>
          <a:prstGeom prst="rect">
            <a:avLst/>
          </a:prstGeom>
        </p:spPr>
        <p:txBody>
          <a:bodyPr wrap="square" rtlCol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Built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in 1991.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</a:pPr>
            <a:endParaRPr kumimoji="0" lang="en-GB" sz="20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</a:pPr>
            <a:r>
              <a:rPr lang="en-GB" sz="2000" dirty="0" smtClean="0">
                <a:latin typeface="+mj-lt"/>
                <a:ea typeface="+mj-ea"/>
                <a:cs typeface="+mj-cs"/>
              </a:rPr>
              <a:t>Goals :</a:t>
            </a:r>
          </a:p>
          <a:p>
            <a:pPr lvl="1">
              <a:spcBef>
                <a:spcPct val="0"/>
              </a:spcBef>
              <a:buFont typeface="Arial" pitchFamily="34" charset="0"/>
              <a:buChar char="•"/>
            </a:pP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Increase cleanliness.</a:t>
            </a:r>
          </a:p>
          <a:p>
            <a:pPr lvl="1">
              <a:spcBef>
                <a:spcPct val="0"/>
              </a:spcBef>
              <a:buFont typeface="Arial" pitchFamily="34" charset="0"/>
              <a:buChar char="•"/>
            </a:pPr>
            <a:r>
              <a:rPr lang="en-GB" sz="2000" dirty="0" smtClean="0">
                <a:latin typeface="+mj-lt"/>
                <a:ea typeface="+mj-ea"/>
                <a:cs typeface="+mj-cs"/>
              </a:rPr>
              <a:t>Create a rinsing room.</a:t>
            </a:r>
          </a:p>
          <a:p>
            <a:pPr lvl="1">
              <a:spcBef>
                <a:spcPct val="0"/>
              </a:spcBef>
              <a:buFont typeface="Arial" pitchFamily="34" charset="0"/>
              <a:buChar char="•"/>
            </a:pP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Get ride of the Air Box to gain space.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2339752" y="3672056"/>
          <a:ext cx="2430516" cy="134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6892"/>
                <a:gridCol w="1203624"/>
              </a:tblGrid>
              <a:tr h="15757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i="0" dirty="0" smtClean="0"/>
                        <a:t>ISO </a:t>
                      </a:r>
                      <a:r>
                        <a:rPr lang="fr-FR" sz="1600" b="1" i="0" dirty="0" smtClean="0"/>
                        <a:t>14644-1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FS 209</a:t>
                      </a:r>
                      <a:endParaRPr lang="en-GB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579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4</a:t>
                      </a:r>
                      <a:endParaRPr lang="en-GB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10</a:t>
                      </a:r>
                      <a:endParaRPr lang="en-GB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579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5</a:t>
                      </a:r>
                      <a:endParaRPr lang="en-GB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100</a:t>
                      </a:r>
                      <a:endParaRPr lang="en-GB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579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7</a:t>
                      </a:r>
                      <a:endParaRPr lang="en-GB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10 000</a:t>
                      </a:r>
                      <a:endParaRPr lang="en-GB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AAD4-5FA2-447A-8320-0CF463791B54}" type="slidenum">
              <a:rPr lang="en-GB" smtClean="0"/>
              <a:t>6</a:t>
            </a:fld>
            <a:endParaRPr lang="en-GB"/>
          </a:p>
        </p:txBody>
      </p:sp>
      <p:pic>
        <p:nvPicPr>
          <p:cNvPr id="12" name="Picture 2" descr="cer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747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3642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b="1" dirty="0" smtClean="0"/>
              <a:t>CLEANROOM LAYOUT (Updated)</a:t>
            </a:r>
            <a:endParaRPr lang="en-GB" sz="32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5229200"/>
            <a:ext cx="8229600" cy="1008112"/>
          </a:xfrm>
        </p:spPr>
        <p:txBody>
          <a:bodyPr>
            <a:normAutofit/>
          </a:bodyPr>
          <a:lstStyle/>
          <a:p>
            <a:r>
              <a:rPr lang="en-GB" sz="2000" dirty="0" smtClean="0"/>
              <a:t>Extension of the rinsing room</a:t>
            </a:r>
          </a:p>
          <a:p>
            <a:r>
              <a:rPr lang="en-GB" sz="2000" dirty="0" smtClean="0"/>
              <a:t>Creation of a preparing room outside of the facility</a:t>
            </a:r>
            <a:endParaRPr lang="en-GB" sz="2000" dirty="0"/>
          </a:p>
        </p:txBody>
      </p:sp>
      <p:grpSp>
        <p:nvGrpSpPr>
          <p:cNvPr id="3" name="Group 2"/>
          <p:cNvGrpSpPr/>
          <p:nvPr/>
        </p:nvGrpSpPr>
        <p:grpSpPr>
          <a:xfrm>
            <a:off x="557808" y="1124744"/>
            <a:ext cx="8028384" cy="3568094"/>
            <a:chOff x="557808" y="908720"/>
            <a:chExt cx="8028384" cy="3568094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 l="391" b="2292"/>
            <a:stretch>
              <a:fillRect/>
            </a:stretch>
          </p:blipFill>
          <p:spPr bwMode="auto">
            <a:xfrm>
              <a:off x="557808" y="908720"/>
              <a:ext cx="8028384" cy="3568094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3347864" y="1232264"/>
              <a:ext cx="792088" cy="360040"/>
            </a:xfrm>
            <a:prstGeom prst="rect">
              <a:avLst/>
            </a:prstGeom>
          </p:spPr>
          <p:txBody>
            <a:bodyPr wrap="square" rtlCol="0">
              <a:noAutofit/>
            </a:bodyPr>
            <a:lstStyle/>
            <a:p>
              <a:pPr marL="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GB" sz="2000" b="1" dirty="0" smtClean="0">
                  <a:solidFill>
                    <a:srgbClr val="FF0000"/>
                  </a:solidFill>
                  <a:latin typeface="+mj-lt"/>
                  <a:ea typeface="+mj-ea"/>
                  <a:cs typeface="+mj-cs"/>
                </a:rPr>
                <a:t>ISO 5</a:t>
              </a:r>
              <a:endPara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012160" y="1232264"/>
              <a:ext cx="792088" cy="360040"/>
            </a:xfrm>
            <a:prstGeom prst="rect">
              <a:avLst/>
            </a:prstGeom>
          </p:spPr>
          <p:txBody>
            <a:bodyPr wrap="square" rtlCol="0">
              <a:noAutofit/>
            </a:bodyPr>
            <a:lstStyle/>
            <a:p>
              <a:pPr marL="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GB" sz="2000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+mj-lt"/>
                  <a:ea typeface="+mj-ea"/>
                  <a:cs typeface="+mj-cs"/>
                </a:rPr>
                <a:t>ISO 4</a:t>
              </a:r>
              <a:endPara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740458" y="2450237"/>
              <a:ext cx="831542" cy="402699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noAutofit/>
            </a:bodyPr>
            <a:lstStyle/>
            <a:p>
              <a:pPr marL="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GB" sz="2000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+mj-lt"/>
                  <a:ea typeface="+mj-ea"/>
                  <a:cs typeface="+mj-cs"/>
                </a:rPr>
                <a:t>ISO 4</a:t>
              </a:r>
              <a:endPara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368800" y="3822948"/>
              <a:ext cx="1016000" cy="432048"/>
            </a:xfrm>
            <a:prstGeom prst="rect">
              <a:avLst/>
            </a:prstGeom>
          </p:spPr>
          <p:txBody>
            <a:bodyPr wrap="square" rtlCol="0">
              <a:noAutofit/>
            </a:bodyPr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GB" sz="1200" b="1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Optical</a:t>
              </a:r>
            </a:p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GB" sz="1200" b="1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Inspection</a:t>
              </a:r>
              <a:endParaRPr kumimoji="0" lang="en-GB" sz="1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 rot="16200000">
              <a:off x="4665588" y="2226444"/>
              <a:ext cx="766684" cy="486299"/>
            </a:xfrm>
            <a:prstGeom prst="rect">
              <a:avLst/>
            </a:prstGeom>
            <a:ln w="38100">
              <a:noFill/>
            </a:ln>
          </p:spPr>
          <p:txBody>
            <a:bodyPr wrap="square" rtlCol="0">
              <a:noAutofit/>
            </a:bodyPr>
            <a:lstStyle/>
            <a:p>
              <a:pPr marL="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GB" sz="2000" b="1" dirty="0" smtClean="0">
                  <a:solidFill>
                    <a:srgbClr val="FF0000"/>
                  </a:solidFill>
                  <a:latin typeface="+mj-lt"/>
                  <a:ea typeface="+mj-ea"/>
                  <a:cs typeface="+mj-cs"/>
                </a:rPr>
                <a:t>ISO 5</a:t>
              </a:r>
              <a:endPara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491880" y="1988840"/>
              <a:ext cx="1224136" cy="86409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/>
            <p:cNvSpPr/>
            <p:nvPr/>
          </p:nvSpPr>
          <p:spPr>
            <a:xfrm rot="16200000">
              <a:off x="4627852" y="2239760"/>
              <a:ext cx="716877" cy="46755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533312" y="2441358"/>
              <a:ext cx="1182703" cy="384943"/>
            </a:xfrm>
            <a:prstGeom prst="rect">
              <a:avLst/>
            </a:prstGeom>
            <a:no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19" name="Picture 2" descr="cer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747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0343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87882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Picture 2" descr="D:\Janic\Documents\CERN\SPL\SPL - Cleanroom\Autocad project CRSM18\cleanroom upgrade 3D_last.jpeg"/>
          <p:cNvPicPr>
            <a:picLocks noChangeAspect="1" noChangeArrowheads="1"/>
          </p:cNvPicPr>
          <p:nvPr/>
        </p:nvPicPr>
        <p:blipFill>
          <a:blip r:embed="rId2" cstate="print"/>
          <a:srcRect l="14555" t="19483" r="21068" b="15313"/>
          <a:stretch>
            <a:fillRect/>
          </a:stretch>
        </p:blipFill>
        <p:spPr bwMode="auto">
          <a:xfrm>
            <a:off x="467544" y="956018"/>
            <a:ext cx="4104456" cy="259823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pic>
        <p:nvPicPr>
          <p:cNvPr id="6" name="Picture 3" descr="D:\Janic\Documents\CERN\SPL\SPL - Cleanroom\Autocad project CRSM18\cleanroom upgrade 3D_last2.jpeg"/>
          <p:cNvPicPr>
            <a:picLocks noChangeAspect="1" noChangeArrowheads="1"/>
          </p:cNvPicPr>
          <p:nvPr/>
        </p:nvPicPr>
        <p:blipFill>
          <a:blip r:embed="rId3" cstate="print"/>
          <a:srcRect l="13584" t="7751" r="5713" b="22320"/>
          <a:stretch>
            <a:fillRect/>
          </a:stretch>
        </p:blipFill>
        <p:spPr bwMode="auto">
          <a:xfrm>
            <a:off x="3635896" y="3430924"/>
            <a:ext cx="5052588" cy="273630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4572000" y="884010"/>
            <a:ext cx="4572000" cy="2520280"/>
          </a:xfrm>
          <a:prstGeom prst="rect">
            <a:avLst/>
          </a:prstGeom>
        </p:spPr>
        <p:txBody>
          <a:bodyPr wrap="square" rtlCol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Refurbishment of the filtering system with Fan Filter Unit (FFU).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GB" sz="2400" dirty="0" smtClean="0">
              <a:latin typeface="+mj-lt"/>
              <a:ea typeface="+mj-ea"/>
              <a:cs typeface="+mj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Rinsing room extended to 4.5m high to held the HPR.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5536" y="3620314"/>
            <a:ext cx="3240360" cy="2592288"/>
          </a:xfrm>
          <a:prstGeom prst="rect">
            <a:avLst/>
          </a:prstGeom>
        </p:spPr>
        <p:txBody>
          <a:bodyPr wrap="square" rtlCol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Preparing</a:t>
            </a:r>
            <a:r>
              <a:rPr kumimoji="0" lang="en-GB" sz="2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room based on softwall design.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5220072" y="4412402"/>
            <a:ext cx="1008112" cy="8640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/>
          <p:cNvCxnSpPr>
            <a:endCxn id="9" idx="2"/>
          </p:cNvCxnSpPr>
          <p:nvPr/>
        </p:nvCxnSpPr>
        <p:spPr>
          <a:xfrm>
            <a:off x="2915816" y="4268386"/>
            <a:ext cx="2304256" cy="57606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1979712" y="1820114"/>
            <a:ext cx="936104" cy="7920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/>
          <p:cNvCxnSpPr>
            <a:endCxn id="11" idx="6"/>
          </p:cNvCxnSpPr>
          <p:nvPr/>
        </p:nvCxnSpPr>
        <p:spPr>
          <a:xfrm flipH="1" flipV="1">
            <a:off x="2915816" y="2216158"/>
            <a:ext cx="1800200" cy="18002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/>
          <p:cNvSpPr txBox="1">
            <a:spLocks/>
          </p:cNvSpPr>
          <p:nvPr/>
        </p:nvSpPr>
        <p:spPr>
          <a:xfrm>
            <a:off x="457200" y="-18256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 smtClean="0"/>
              <a:t>CLEANROOM LAYOUT (Updated)</a:t>
            </a:r>
            <a:endParaRPr lang="en-GB" sz="3200" b="1" dirty="0"/>
          </a:p>
        </p:txBody>
      </p:sp>
      <p:pic>
        <p:nvPicPr>
          <p:cNvPr id="14" name="Picture 2" descr="cer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747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790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4148"/>
            <a:ext cx="9144000" cy="6096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 smtClean="0"/>
              <a:t>HIGH PRESSURE RINSING (HPR)</a:t>
            </a:r>
            <a:endParaRPr lang="en-GB" sz="3200" b="1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097557"/>
            <a:ext cx="8229600" cy="52117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/>
              <a:t>HPR from SPEC (US)</a:t>
            </a:r>
          </a:p>
          <a:p>
            <a:r>
              <a:rPr lang="en-GB" sz="2400" dirty="0" smtClean="0"/>
              <a:t>HP pump (140 bar, 1.1 m</a:t>
            </a:r>
            <a:r>
              <a:rPr lang="en-GB" sz="2400" baseline="30000" dirty="0" smtClean="0"/>
              <a:t>3</a:t>
            </a:r>
            <a:r>
              <a:rPr lang="en-GB" sz="2400" dirty="0" smtClean="0"/>
              <a:t>/h)</a:t>
            </a:r>
          </a:p>
          <a:p>
            <a:pPr>
              <a:buFont typeface="Arial" pitchFamily="34" charset="0"/>
              <a:buNone/>
            </a:pPr>
            <a:r>
              <a:rPr lang="en-GB" sz="2400" dirty="0" smtClean="0"/>
              <a:t>	@ 3 stages to prevent vibration</a:t>
            </a:r>
          </a:p>
          <a:p>
            <a:r>
              <a:rPr lang="en-GB" sz="2400" dirty="0" smtClean="0"/>
              <a:t>Rinsing cabinet with top wand</a:t>
            </a:r>
          </a:p>
          <a:p>
            <a:pPr>
              <a:buFont typeface="Arial" pitchFamily="34" charset="0"/>
              <a:buNone/>
            </a:pPr>
            <a:r>
              <a:rPr lang="en-GB" sz="2400" dirty="0" smtClean="0"/>
              <a:t>	design (needed in SM18)</a:t>
            </a:r>
          </a:p>
          <a:p>
            <a:r>
              <a:rPr lang="en-GB" sz="2400" dirty="0" smtClean="0"/>
              <a:t>Cabinet should shall have a pass</a:t>
            </a:r>
          </a:p>
          <a:p>
            <a:pPr>
              <a:buFont typeface="Arial" pitchFamily="34" charset="0"/>
              <a:buNone/>
            </a:pPr>
            <a:r>
              <a:rPr lang="en-GB" sz="2400" dirty="0" smtClean="0"/>
              <a:t>	trough design =&gt; load/unload from</a:t>
            </a:r>
          </a:p>
          <a:p>
            <a:pPr>
              <a:buFont typeface="Arial" pitchFamily="34" charset="0"/>
              <a:buNone/>
            </a:pPr>
            <a:r>
              <a:rPr lang="en-GB" sz="2400" dirty="0" smtClean="0"/>
              <a:t>	different class cleanrooms</a:t>
            </a:r>
          </a:p>
          <a:p>
            <a:r>
              <a:rPr lang="en-GB" sz="2400" dirty="0" smtClean="0"/>
              <a:t>Drying of the cavity by blowing hot N</a:t>
            </a:r>
            <a:r>
              <a:rPr lang="en-GB" sz="2400" baseline="-25000" dirty="0" smtClean="0"/>
              <a:t>2</a:t>
            </a:r>
          </a:p>
          <a:p>
            <a:pPr>
              <a:buFont typeface="Arial" pitchFamily="34" charset="0"/>
              <a:buNone/>
            </a:pPr>
            <a:endParaRPr lang="en-GB" sz="2400" dirty="0" smtClean="0"/>
          </a:p>
          <a:p>
            <a:r>
              <a:rPr lang="en-GB" sz="2400" dirty="0" smtClean="0">
                <a:solidFill>
                  <a:srgbClr val="FF0000"/>
                </a:solidFill>
              </a:rPr>
              <a:t>Rinsing nozzle to be designed</a:t>
            </a:r>
          </a:p>
          <a:p>
            <a:endParaRPr lang="en-GB" sz="2400" dirty="0">
              <a:solidFill>
                <a:srgbClr val="FF0000"/>
              </a:solidFill>
            </a:endParaRPr>
          </a:p>
        </p:txBody>
      </p:sp>
      <p:pic>
        <p:nvPicPr>
          <p:cNvPr id="4" name="Picture 2" descr="D:\Janic\Documents\CERN\HPR in SM18\High pressure cavity rinse_c.jpg"/>
          <p:cNvPicPr>
            <a:picLocks noChangeAspect="1" noChangeArrowheads="1"/>
          </p:cNvPicPr>
          <p:nvPr/>
        </p:nvPicPr>
        <p:blipFill>
          <a:blip r:embed="rId2" cstate="print"/>
          <a:srcRect l="1683" t="2614" b="5905"/>
          <a:stretch>
            <a:fillRect/>
          </a:stretch>
        </p:blipFill>
        <p:spPr bwMode="auto">
          <a:xfrm>
            <a:off x="5642025" y="1161240"/>
            <a:ext cx="3034431" cy="363591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AAD4-5FA2-447A-8320-0CF463791B54}" type="slidenum">
              <a:rPr lang="en-GB" smtClean="0"/>
              <a:t>9</a:t>
            </a:fld>
            <a:endParaRPr lang="en-GB"/>
          </a:p>
        </p:txBody>
      </p:sp>
      <p:pic>
        <p:nvPicPr>
          <p:cNvPr id="6" name="Picture 2" descr="cer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747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6435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1082</TotalTime>
  <Words>884</Words>
  <Application>Microsoft Office PowerPoint</Application>
  <PresentationFormat>On-screen Show (4:3)</PresentationFormat>
  <Paragraphs>235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SM18 Vertical/Horizontal Test Setup </vt:lpstr>
      <vt:lpstr>OUTLINE</vt:lpstr>
      <vt:lpstr>CAVITY PREPARATION AND ASSEMBLY AT CERN</vt:lpstr>
      <vt:lpstr>PowerPoint Presentation</vt:lpstr>
      <vt:lpstr>PowerPoint Presentation</vt:lpstr>
      <vt:lpstr>PowerPoint Presentation</vt:lpstr>
      <vt:lpstr>CLEANROOM LAYOUT (Updated)</vt:lpstr>
      <vt:lpstr>PowerPoint Presentation</vt:lpstr>
      <vt:lpstr>PowerPoint Presentation</vt:lpstr>
      <vt:lpstr>PowerPoint Presentation</vt:lpstr>
      <vt:lpstr>PowerPoint Presentation</vt:lpstr>
      <vt:lpstr>NEW RF CRYO INFRASTRUCTURE AT SM18</vt:lpstr>
      <vt:lpstr>NEW RF CRYO INFRASTRUCTURE AT SM18</vt:lpstr>
      <vt:lpstr>PowerPoint Presentation</vt:lpstr>
      <vt:lpstr>AVAILABILITY FOR CRAB CAVITY</vt:lpstr>
      <vt:lpstr>PowerPoint Presentation</vt:lpstr>
      <vt:lpstr>PowerPoint Presentation</vt:lpstr>
      <vt:lpstr>PowerPoint Presentation</vt:lpstr>
      <vt:lpstr>DIAGNOSTIC SYSTEMS</vt:lpstr>
      <vt:lpstr>PowerPoint Presentation</vt:lpstr>
      <vt:lpstr>OPTICAL INSPECTION</vt:lpstr>
      <vt:lpstr>CONCLUSIONS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SM18 Vertical/Horizontal Test Setup</dc:title>
  <dc:creator>Mathieu Therasse</dc:creator>
  <cp:lastModifiedBy>Mathieu Therasse</cp:lastModifiedBy>
  <cp:revision>129</cp:revision>
  <dcterms:created xsi:type="dcterms:W3CDTF">2012-12-09T15:02:59Z</dcterms:created>
  <dcterms:modified xsi:type="dcterms:W3CDTF">2012-12-13T23:42:24Z</dcterms:modified>
</cp:coreProperties>
</file>