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59" r:id="rId5"/>
    <p:sldId id="279" r:id="rId6"/>
    <p:sldId id="280" r:id="rId7"/>
    <p:sldId id="281" r:id="rId8"/>
    <p:sldId id="282" r:id="rId9"/>
    <p:sldId id="260" r:id="rId10"/>
    <p:sldId id="263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7" r:id="rId19"/>
    <p:sldId id="276" r:id="rId20"/>
    <p:sldId id="283" r:id="rId21"/>
    <p:sldId id="284" r:id="rId22"/>
    <p:sldId id="285" r:id="rId23"/>
    <p:sldId id="26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3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Dec 14th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5210" y="6537961"/>
            <a:ext cx="6311590" cy="320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9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espace.cern.ch/HiLumi/default.aspx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conferenceDisplay.py?confId=18363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Overall </a:t>
            </a:r>
            <a:r>
              <a:rPr lang="en-GB" dirty="0" smtClean="0"/>
              <a:t>Planning</a:t>
            </a:r>
            <a:br>
              <a:rPr lang="en-GB" dirty="0" smtClean="0"/>
            </a:br>
            <a:r>
              <a:rPr lang="en-GB" dirty="0" smtClean="0"/>
              <a:t>&amp;</a:t>
            </a:r>
            <a:br>
              <a:rPr lang="en-GB" dirty="0" smtClean="0"/>
            </a:br>
            <a:r>
              <a:rPr lang="en-GB" dirty="0" err="1" smtClean="0"/>
              <a:t>HiLumi</a:t>
            </a:r>
            <a:r>
              <a:rPr lang="en-GB" dirty="0" smtClean="0"/>
              <a:t> </a:t>
            </a:r>
            <a:r>
              <a:rPr lang="en-GB" dirty="0"/>
              <a:t>Meeting Highlights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>
                <a:effectLst/>
              </a:rPr>
              <a:t>E. </a:t>
            </a:r>
            <a:r>
              <a:rPr lang="en-US" dirty="0" smtClean="0">
                <a:effectLst/>
              </a:rPr>
              <a:t>Jensen/CERN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Cryo</a:t>
            </a:r>
            <a:r>
              <a:rPr lang="en-GB" dirty="0" smtClean="0"/>
              <a:t> preparation for SPS tests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2663" y="1188719"/>
            <a:ext cx="8434137" cy="5349240"/>
          </a:xfrm>
        </p:spPr>
        <p:txBody>
          <a:bodyPr>
            <a:normAutofit/>
          </a:bodyPr>
          <a:lstStyle/>
          <a:p>
            <a:r>
              <a:rPr lang="en-GB" sz="2600" dirty="0" smtClean="0"/>
              <a:t>Existing TCF20 should do, </a:t>
            </a:r>
            <a:br>
              <a:rPr lang="en-GB" sz="2600" dirty="0" smtClean="0"/>
            </a:br>
            <a:r>
              <a:rPr lang="en-GB" sz="2600" dirty="0" smtClean="0"/>
              <a:t>but liquefaction test must </a:t>
            </a:r>
            <a:br>
              <a:rPr lang="en-GB" sz="2600" dirty="0" smtClean="0"/>
            </a:br>
            <a:r>
              <a:rPr lang="en-GB" sz="2600" dirty="0" smtClean="0"/>
              <a:t>be done before 15-Jun-2013.</a:t>
            </a:r>
          </a:p>
          <a:p>
            <a:r>
              <a:rPr lang="en-GB" sz="2600" dirty="0" smtClean="0"/>
              <a:t>Dynamic heat load assumed: </a:t>
            </a:r>
            <a:br>
              <a:rPr lang="en-GB" sz="2600" dirty="0" smtClean="0"/>
            </a:br>
            <a:r>
              <a:rPr lang="en-GB" sz="2600" dirty="0" smtClean="0"/>
              <a:t>2.5 W/module. </a:t>
            </a:r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r>
              <a:rPr lang="en-GB" sz="2600" dirty="0" smtClean="0"/>
              <a:t>Upgrade to 2 </a:t>
            </a:r>
            <a:r>
              <a:rPr lang="en-GB" sz="2600" dirty="0"/>
              <a:t>K </a:t>
            </a:r>
            <a:r>
              <a:rPr lang="en-GB" sz="2600" dirty="0" smtClean="0"/>
              <a:t>during LS1.</a:t>
            </a:r>
            <a:endParaRPr lang="en-GB" sz="2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67" y="3627901"/>
            <a:ext cx="4404561" cy="161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92" y="1507957"/>
            <a:ext cx="380047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863516" y="6047691"/>
            <a:ext cx="137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K. </a:t>
            </a:r>
            <a:r>
              <a:rPr lang="en-US" dirty="0" err="1" smtClean="0"/>
              <a:t>Brodzinski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74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LLRF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600" dirty="0" smtClean="0"/>
                  <a:t>Active feedback (as used in many modern RF systems) is key. It can reduce </a:t>
                </a:r>
                <a14:m>
                  <m:oMath xmlns:m="http://schemas.openxmlformats.org/officeDocument/2006/math">
                    <m:r>
                      <a:rPr lang="en-GB" sz="2600" b="0" i="1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GB" sz="2600" dirty="0" smtClean="0"/>
                  <a:t> by loop gain. Limit: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6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sz="2600" b="0" i="1" smtClean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600" b="0" i="1" smtClean="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GB" sz="2600" b="0" i="1" smtClean="0">
                            <a:latin typeface="Cambria Math"/>
                          </a:rPr>
                          <m:t>𝑄</m:t>
                        </m:r>
                      </m:den>
                    </m:f>
                    <m:sSub>
                      <m:sSubPr>
                        <m:ctrlPr>
                          <a:rPr lang="en-GB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6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GB" sz="2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6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GB" sz="2600" b="0" i="1" smtClean="0">
                            <a:latin typeface="Cambria Math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sz="2600" dirty="0" smtClean="0"/>
                  <a:t>. For CCs approx. 50 </a:t>
                </a:r>
                <a:r>
                  <a:rPr lang="en-GB" sz="2600" dirty="0" err="1" smtClean="0"/>
                  <a:t>dB.</a:t>
                </a:r>
                <a:r>
                  <a:rPr lang="en-GB" sz="2600" dirty="0" smtClean="0"/>
                  <a:t> </a:t>
                </a:r>
              </a:p>
              <a:p>
                <a:r>
                  <a:rPr lang="en-GB" sz="2600" dirty="0" smtClean="0"/>
                  <a:t>Large feedback gain increases BW. Trade off against noise!</a:t>
                </a:r>
              </a:p>
              <a:p>
                <a:r>
                  <a:rPr lang="en-GB" sz="2600" dirty="0" smtClean="0"/>
                  <a:t>Coupled feedback interesting and challenging – required to minimize impact of single cavity failure.</a:t>
                </a:r>
                <a:endParaRPr lang="en-GB" sz="26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111" t="-798" r="-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8047142"/>
              </p:ext>
            </p:extLst>
          </p:nvPr>
        </p:nvGraphicFramePr>
        <p:xfrm>
          <a:off x="2489767" y="4515858"/>
          <a:ext cx="5486400" cy="177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Visio" r:id="rId4" imgW="8570110" imgH="2770346" progId="Visio.Drawing.11">
                  <p:embed/>
                </p:oleObj>
              </mc:Choice>
              <mc:Fallback>
                <p:oleObj name="Visio" r:id="rId4" imgW="8570110" imgH="2770346" progId="Visio.Drawing.11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9767" y="4515858"/>
                        <a:ext cx="5486400" cy="177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2134" y="5530334"/>
            <a:ext cx="1699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P. Baudrenghien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16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Noise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Different noise sources have </a:t>
            </a:r>
            <a:br>
              <a:rPr lang="en-GB" sz="2600" dirty="0" smtClean="0"/>
            </a:br>
            <a:r>
              <a:rPr lang="en-GB" sz="2600" dirty="0" smtClean="0"/>
              <a:t>different spectra;</a:t>
            </a:r>
          </a:p>
          <a:p>
            <a:r>
              <a:rPr lang="en-GB" sz="2600" dirty="0" smtClean="0"/>
              <a:t>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</a:t>
            </a:r>
            <a:r>
              <a:rPr lang="en-GB" sz="2600" dirty="0" err="1" smtClean="0"/>
              <a:t>betatron</a:t>
            </a:r>
            <a:r>
              <a:rPr lang="en-GB" sz="2600" dirty="0" smtClean="0"/>
              <a:t> SB 3 kHz off – </a:t>
            </a:r>
            <a:br>
              <a:rPr lang="en-GB" sz="2600" dirty="0" smtClean="0"/>
            </a:br>
            <a:r>
              <a:rPr lang="en-GB" sz="2600" dirty="0" smtClean="0"/>
              <a:t>dominated by TX noise.</a:t>
            </a:r>
          </a:p>
          <a:p>
            <a:r>
              <a:rPr lang="en-GB" sz="2600" dirty="0" smtClean="0"/>
              <a:t>Tetrode/IOT advantageous..</a:t>
            </a:r>
          </a:p>
          <a:p>
            <a:r>
              <a:rPr lang="en-GB" sz="2600" dirty="0" smtClean="0"/>
              <a:t>Scaling from ACS: expected</a:t>
            </a:r>
            <a:br>
              <a:rPr lang="en-GB" sz="2600" dirty="0" smtClean="0"/>
            </a:br>
            <a:r>
              <a:rPr lang="en-US" sz="2600" dirty="0" smtClean="0"/>
              <a:t>0.01 ° </a:t>
            </a:r>
            <a:r>
              <a:rPr lang="en-US" sz="2600" dirty="0" err="1" smtClean="0"/>
              <a:t>rms</a:t>
            </a:r>
            <a:r>
              <a:rPr lang="en-US" sz="2600" dirty="0" smtClean="0"/>
              <a:t> </a:t>
            </a:r>
            <a:r>
              <a:rPr lang="el-GR" sz="2600" dirty="0" smtClean="0"/>
              <a:t>ϕ</a:t>
            </a:r>
            <a:r>
              <a:rPr lang="en-US" sz="2600" dirty="0" smtClean="0"/>
              <a:t> </a:t>
            </a:r>
            <a:r>
              <a:rPr lang="en-US" sz="2600" dirty="0"/>
              <a:t>noise @ 400 </a:t>
            </a:r>
            <a:r>
              <a:rPr lang="en-US" sz="2600" dirty="0" err="1" smtClean="0"/>
              <a:t>MHz.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This looks OK.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2600" dirty="0" smtClean="0"/>
              <a:t>Idea for noise measurement: excite on </a:t>
            </a:r>
            <a:r>
              <a:rPr lang="en-US" sz="2600" dirty="0" err="1" smtClean="0"/>
              <a:t>betatron</a:t>
            </a:r>
            <a:r>
              <a:rPr lang="en-US" sz="2600" dirty="0" smtClean="0"/>
              <a:t> SB.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760" y="381000"/>
            <a:ext cx="4067743" cy="228155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374322" y="2980635"/>
            <a:ext cx="4682435" cy="2438400"/>
            <a:chOff x="685800" y="1828800"/>
            <a:chExt cx="6731000" cy="35052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74788" y="1828800"/>
              <a:ext cx="5942012" cy="3505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10093"/>
                </p:ext>
              </p:extLst>
            </p:nvPr>
          </p:nvGraphicFramePr>
          <p:xfrm>
            <a:off x="2354263" y="3810000"/>
            <a:ext cx="2149475" cy="579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20" name="Equation" r:id="rId5" imgW="1790640" imgH="482400" progId="Equation.3">
                    <p:embed/>
                  </p:oleObj>
                </mc:Choice>
                <mc:Fallback>
                  <p:oleObj name="Equation" r:id="rId5" imgW="179064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4263" y="3810000"/>
                          <a:ext cx="2149475" cy="5794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08097892"/>
                </p:ext>
              </p:extLst>
            </p:nvPr>
          </p:nvGraphicFramePr>
          <p:xfrm>
            <a:off x="685800" y="2422525"/>
            <a:ext cx="974725" cy="473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21" name="Equation" r:id="rId7" imgW="812520" imgH="393480" progId="Equation.3">
                    <p:embed/>
                  </p:oleObj>
                </mc:Choice>
                <mc:Fallback>
                  <p:oleObj name="Equation" r:id="rId7" imgW="8125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800" y="2422525"/>
                          <a:ext cx="974725" cy="473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16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Operational scenario revisited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600" dirty="0" smtClean="0"/>
                  <a:t>Strong RF feedback on at all </a:t>
                </a:r>
                <a:r>
                  <a:rPr lang="en-GB" sz="2600" dirty="0" smtClean="0"/>
                  <a:t>times!</a:t>
                </a:r>
                <a:endParaRPr lang="en-GB" sz="2600" dirty="0" smtClean="0"/>
              </a:p>
              <a:p>
                <a:r>
                  <a:rPr lang="en-GB" sz="2600" dirty="0" smtClean="0"/>
                  <a:t>To keep CCs invisible during fill &amp; ramp, detune but keep small voltage (active tuning) – </a:t>
                </a:r>
                <a:r>
                  <a:rPr lang="en-GB" sz="2600" dirty="0" err="1" smtClean="0"/>
                  <a:t>dephase</a:t>
                </a:r>
                <a:r>
                  <a:rPr lang="en-GB" sz="2600" dirty="0" smtClean="0"/>
                  <a:t> 3 cavities 120 ° to cancel. RF feedback provides </a:t>
                </a:r>
                <a:r>
                  <a:rPr lang="en-GB" sz="2600" dirty="0" err="1" smtClean="0"/>
                  <a:t>add’l</a:t>
                </a:r>
                <a:r>
                  <a:rPr lang="en-GB" sz="2600" dirty="0" smtClean="0"/>
                  <a:t> stability.</a:t>
                </a:r>
              </a:p>
              <a:p>
                <a:r>
                  <a:rPr lang="en-GB" sz="2600" dirty="0" smtClean="0"/>
                  <a:t>On flat top, reduce detuning keeping </a:t>
                </a:r>
                <a14:m>
                  <m:oMath xmlns:m="http://schemas.openxmlformats.org/officeDocument/2006/math">
                    <m:r>
                      <a:rPr lang="en-GB" sz="2600" b="0" i="1" smtClean="0">
                        <a:latin typeface="Cambria Math"/>
                      </a:rPr>
                      <m:t>𝑉</m:t>
                    </m:r>
                    <m:r>
                      <a:rPr lang="en-GB" sz="26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600" dirty="0" smtClean="0"/>
                  <a:t>set-point small – RF feedback compensates BL. Once detuning is zero, synchronously change voltage on all CCs to desired kick.</a:t>
                </a:r>
              </a:p>
              <a:p>
                <a:endParaRPr lang="en-GB" sz="2600" dirty="0"/>
              </a:p>
              <a:p>
                <a:r>
                  <a:rPr lang="en-GB" sz="2600" dirty="0" smtClean="0"/>
                  <a:t>Much of this can be tried out, commissioned  and verified in SPS tests!</a:t>
                </a:r>
                <a:endParaRPr lang="en-GB" sz="2600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798" r="-1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98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n</a:t>
            </a:r>
            <a:r>
              <a:rPr lang="en-GB" dirty="0" smtClean="0"/>
              <a:t>-pole errors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For the first time, </a:t>
            </a:r>
            <a:r>
              <a:rPr lang="en-GB" sz="2600" dirty="0" err="1" smtClean="0"/>
              <a:t>SixTrack</a:t>
            </a:r>
            <a:r>
              <a:rPr lang="en-GB" sz="2600" dirty="0" smtClean="0"/>
              <a:t> simulations could study the effect of </a:t>
            </a:r>
            <a:r>
              <a:rPr lang="en-GB" sz="2600" i="1" dirty="0" smtClean="0"/>
              <a:t>n</a:t>
            </a:r>
            <a:r>
              <a:rPr lang="en-GB" sz="2600" dirty="0" smtClean="0"/>
              <a:t>-pole errors on beam. Results can give also tolerable misalignments:</a:t>
            </a:r>
            <a:endParaRPr lang="en-GB" sz="2600" dirty="0"/>
          </a:p>
          <a:p>
            <a:r>
              <a:rPr lang="en-GB" sz="2600" dirty="0" smtClean="0"/>
              <a:t>These studies were done with </a:t>
            </a:r>
            <a:br>
              <a:rPr lang="en-GB" sz="2600" dirty="0" smtClean="0"/>
            </a:br>
            <a:r>
              <a:rPr lang="en-GB" sz="2600" dirty="0" smtClean="0"/>
              <a:t>older versions of the cavities.</a:t>
            </a:r>
          </a:p>
          <a:p>
            <a:r>
              <a:rPr lang="en-GB" sz="2600" dirty="0" smtClean="0"/>
              <a:t>n-pole fields with latest </a:t>
            </a:r>
            <a:br>
              <a:rPr lang="en-GB" sz="2600" dirty="0" smtClean="0"/>
            </a:br>
            <a:r>
              <a:rPr lang="en-GB" sz="2600" dirty="0" smtClean="0"/>
              <a:t>versions of cavities indicate </a:t>
            </a:r>
            <a:br>
              <a:rPr lang="en-GB" sz="2600" dirty="0" smtClean="0"/>
            </a:br>
            <a:r>
              <a:rPr lang="en-GB" sz="2600" dirty="0" smtClean="0"/>
              <a:t>globally even smaller errors.</a:t>
            </a:r>
            <a:endParaRPr lang="en-GB" sz="2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2276475"/>
            <a:ext cx="418147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522" y="3442536"/>
            <a:ext cx="4131593" cy="27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59569" y="5955632"/>
            <a:ext cx="292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Barranco</a:t>
            </a:r>
            <a:r>
              <a:rPr lang="en-GB" dirty="0" smtClean="0"/>
              <a:t>, M. Navarro-Tapia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69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Protection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8621"/>
                <a:ext cx="8229600" cy="5539338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/>
                  <a:t>One beam off – missing LRBB perturbs remaining beam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0.2 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GB" sz="2400" dirty="0" smtClean="0"/>
                  <a:t>. Classification</a:t>
                </a:r>
                <a:r>
                  <a:rPr lang="en-GB" sz="2400" dirty="0"/>
                  <a:t>:    </a:t>
                </a:r>
                <a:r>
                  <a:rPr lang="en-GB" sz="2400" baseline="30000" dirty="0"/>
                  <a:t>slow</a:t>
                </a:r>
                <a:r>
                  <a:rPr lang="en-GB" sz="2400" dirty="0"/>
                  <a:t>   </a:t>
                </a:r>
                <a:r>
                  <a:rPr lang="en-GB" sz="2400" baseline="-25000" dirty="0"/>
                  <a:t>1 s   </a:t>
                </a:r>
                <a:r>
                  <a:rPr lang="en-GB" sz="2400" baseline="30000" dirty="0"/>
                  <a:t>fast   </a:t>
                </a:r>
                <a:r>
                  <a:rPr lang="en-GB" sz="2400" baseline="-25000" dirty="0"/>
                  <a:t>10 </a:t>
                </a:r>
                <a:r>
                  <a:rPr lang="en-GB" sz="2400" baseline="-25000" dirty="0" err="1"/>
                  <a:t>ms</a:t>
                </a:r>
                <a:r>
                  <a:rPr lang="en-GB" sz="2400" baseline="-25000" dirty="0"/>
                  <a:t>   </a:t>
                </a:r>
                <a:r>
                  <a:rPr lang="en-GB" sz="2400" baseline="30000" dirty="0"/>
                  <a:t>very fast</a:t>
                </a:r>
                <a:r>
                  <a:rPr lang="en-GB" sz="2400" dirty="0"/>
                  <a:t>    </a:t>
                </a:r>
                <a:r>
                  <a:rPr lang="en-GB" sz="2400" baseline="-25000" dirty="0"/>
                  <a:t>0.3 </a:t>
                </a:r>
                <a:r>
                  <a:rPr lang="en-GB" sz="2400" baseline="-25000" dirty="0" err="1"/>
                  <a:t>ms</a:t>
                </a:r>
                <a:r>
                  <a:rPr lang="en-GB" sz="2400" baseline="-25000" dirty="0"/>
                  <a:t>   </a:t>
                </a:r>
                <a:r>
                  <a:rPr lang="en-GB" sz="2400" baseline="30000" dirty="0"/>
                  <a:t>ultra </a:t>
                </a:r>
                <a:r>
                  <a:rPr lang="en-GB" sz="2400" baseline="30000" dirty="0" smtClean="0"/>
                  <a:t>fast</a:t>
                </a:r>
              </a:p>
              <a:p>
                <a:r>
                  <a:rPr lang="en-GB" sz="2400" dirty="0" smtClean="0"/>
                  <a:t>Up to very fast (dominated by external </a:t>
                </a:r>
                <a:r>
                  <a:rPr lang="en-GB" sz="2400" i="1" dirty="0" smtClean="0"/>
                  <a:t>Q</a:t>
                </a:r>
                <a:r>
                  <a:rPr lang="en-GB" sz="2400" dirty="0" smtClean="0"/>
                  <a:t>) – there seem to be solutions. Most worrying: ultra fast ( &lt; 3 turns).</a:t>
                </a:r>
              </a:p>
              <a:p>
                <a:r>
                  <a:rPr lang="en-GB" sz="2400" dirty="0" smtClean="0"/>
                  <a:t>Ultra-fast quench would lead to inacceptable displacement of 5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GB" sz="2400" dirty="0" smtClean="0"/>
                  <a:t> with one and 1.7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GB" sz="2400" dirty="0" smtClean="0"/>
                  <a:t> with 3 (decoupled) cavities.</a:t>
                </a:r>
              </a:p>
              <a:p>
                <a:r>
                  <a:rPr lang="en-GB" sz="2400" dirty="0" smtClean="0"/>
                  <a:t>Can the “coupled feedback” be made reliable enough?</a:t>
                </a:r>
              </a:p>
              <a:p>
                <a:r>
                  <a:rPr lang="en-GB" sz="2400" dirty="0" smtClean="0"/>
                  <a:t>Better control of </a:t>
                </a:r>
                <a:br>
                  <a:rPr lang="en-GB" sz="2400" dirty="0" smtClean="0"/>
                </a:br>
                <a:r>
                  <a:rPr lang="en-GB" sz="2400" dirty="0" smtClean="0"/>
                  <a:t>transverse bunch </a:t>
                </a:r>
                <a:br>
                  <a:rPr lang="en-GB" sz="2400" dirty="0" smtClean="0"/>
                </a:br>
                <a:r>
                  <a:rPr lang="en-GB" sz="2400" dirty="0" smtClean="0"/>
                  <a:t>population would </a:t>
                </a:r>
                <a:br>
                  <a:rPr lang="en-GB" sz="2400" dirty="0" smtClean="0"/>
                </a:br>
                <a:r>
                  <a:rPr lang="en-GB" sz="2400" dirty="0" smtClean="0"/>
                  <a:t>help.</a:t>
                </a:r>
                <a:endParaRPr lang="en-GB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8621"/>
                <a:ext cx="8229600" cy="5539338"/>
              </a:xfrm>
              <a:blipFill rotWithShape="1">
                <a:blip r:embed="rId2"/>
                <a:stretch>
                  <a:fillRect l="-963" t="-9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Tobias Bär\Desktop\Bild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445" y="4343400"/>
            <a:ext cx="5837553" cy="208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71713" y="6198624"/>
            <a:ext cx="1987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T. Baer, B.Y. </a:t>
            </a:r>
            <a:r>
              <a:rPr lang="en-GB" dirty="0" err="1" smtClean="0"/>
              <a:t>Rendón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92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Frascati</a:t>
            </a:r>
            <a:r>
              <a:rPr lang="en-GB" dirty="0" smtClean="0"/>
              <a:t> Discussions/brain </a:t>
            </a:r>
            <a:r>
              <a:rPr lang="en-GB" dirty="0" smtClean="0"/>
              <a:t>storming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Lots of productive/critical discussion throughout – this was really a “work”-shop</a:t>
            </a:r>
            <a:r>
              <a:rPr lang="en-GB" sz="2600" dirty="0" smtClean="0"/>
              <a:t>. (pretty much like this one!)</a:t>
            </a:r>
            <a:endParaRPr lang="en-GB" sz="2600" dirty="0" smtClean="0"/>
          </a:p>
          <a:p>
            <a:r>
              <a:rPr lang="en-GB" sz="2600" dirty="0" smtClean="0"/>
              <a:t>What instrumentation do we need for CCs – head-tail monitors, streak camera to measure remaining non-closure? What instrumentation do we need to make the SPS test a success?</a:t>
            </a:r>
          </a:p>
          <a:p>
            <a:r>
              <a:rPr lang="en-GB" sz="2600" dirty="0" smtClean="0"/>
              <a:t>We need fast BLMs for MP (diamond?)</a:t>
            </a:r>
          </a:p>
          <a:p>
            <a:r>
              <a:rPr lang="en-GB" sz="2600" dirty="0" smtClean="0"/>
              <a:t>We still need better understanding of possible (ultra) fast failure modes – cavity tests and in particular SPS tests will help this understanding.</a:t>
            </a:r>
            <a:endParaRPr lang="en-GB" sz="2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256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– </a:t>
            </a:r>
            <a:r>
              <a:rPr lang="en-GB" dirty="0" err="1" smtClean="0"/>
              <a:t>HiLumi</a:t>
            </a:r>
            <a:r>
              <a:rPr lang="en-GB" dirty="0" smtClean="0"/>
              <a:t> LHC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51" y="1062233"/>
            <a:ext cx="5979694" cy="538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1371600"/>
            <a:ext cx="235818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Definition:</a:t>
            </a:r>
          </a:p>
          <a:p>
            <a:endParaRPr lang="en-GB" b="1" dirty="0"/>
          </a:p>
          <a:p>
            <a:r>
              <a:rPr lang="en-GB" b="1" dirty="0" smtClean="0"/>
              <a:t>HL-LHC: </a:t>
            </a:r>
            <a:r>
              <a:rPr lang="en-GB" dirty="0" smtClean="0"/>
              <a:t>the overall project for Luminosity upgrade</a:t>
            </a:r>
          </a:p>
          <a:p>
            <a:endParaRPr lang="en-GB" dirty="0" smtClean="0"/>
          </a:p>
          <a:p>
            <a:r>
              <a:rPr lang="en-GB" b="1" dirty="0" err="1" smtClean="0"/>
              <a:t>HiLumi</a:t>
            </a:r>
            <a:r>
              <a:rPr lang="en-GB" b="1" dirty="0" smtClean="0"/>
              <a:t> LHC: </a:t>
            </a:r>
            <a:r>
              <a:rPr lang="en-GB" dirty="0" smtClean="0"/>
              <a:t>FP7 Design Study, co-financed by EU</a:t>
            </a:r>
            <a:r>
              <a:rPr lang="en-GB" dirty="0"/>
              <a:t>, Grant Agreement 284404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50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8441" y="274638"/>
            <a:ext cx="8756103" cy="483352"/>
          </a:xfrm>
        </p:spPr>
        <p:txBody>
          <a:bodyPr/>
          <a:lstStyle/>
          <a:p>
            <a:r>
              <a:rPr lang="en-GB" sz="2700" dirty="0" err="1" smtClean="0"/>
              <a:t>HiLumi</a:t>
            </a:r>
            <a:r>
              <a:rPr lang="en-GB" sz="2700" dirty="0"/>
              <a:t> Intranet: </a:t>
            </a:r>
            <a:r>
              <a:rPr lang="en-GB" sz="2700" dirty="0">
                <a:hlinkClick r:id="rId2"/>
              </a:rPr>
              <a:t>https://</a:t>
            </a:r>
            <a:r>
              <a:rPr lang="en-GB" sz="2700" dirty="0" smtClean="0">
                <a:hlinkClick r:id="rId2"/>
              </a:rPr>
              <a:t>espace.cern.ch/HiLumi/default.aspx</a:t>
            </a:r>
            <a:endParaRPr lang="en-GB" sz="2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47" y="757990"/>
            <a:ext cx="8504318" cy="589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910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HiLumi</a:t>
            </a:r>
            <a:r>
              <a:rPr lang="en-GB" dirty="0" smtClean="0"/>
              <a:t> Description (excerpt)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408706"/>
            <a:ext cx="36894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HiLumi</a:t>
            </a:r>
            <a:r>
              <a:rPr lang="en-GB" b="1" dirty="0" smtClean="0"/>
              <a:t> LHC </a:t>
            </a:r>
            <a:r>
              <a:rPr lang="en-GB" dirty="0" smtClean="0"/>
              <a:t>started 1-Dec-2011</a:t>
            </a:r>
          </a:p>
          <a:p>
            <a:r>
              <a:rPr lang="en-GB" dirty="0" smtClean="0"/>
              <a:t>to run 48 months (until Nov. 2015)</a:t>
            </a:r>
          </a:p>
          <a:p>
            <a:r>
              <a:rPr lang="en-GB" b="1" dirty="0" smtClean="0"/>
              <a:t>Beneficiaries: </a:t>
            </a:r>
            <a:r>
              <a:rPr lang="en-GB" dirty="0" smtClean="0"/>
              <a:t>CERN, CEA, CNRS, STFC, ULANC;</a:t>
            </a:r>
          </a:p>
          <a:p>
            <a:r>
              <a:rPr lang="en-GB" b="1" dirty="0" smtClean="0"/>
              <a:t>Associated partners: </a:t>
            </a:r>
            <a:r>
              <a:rPr lang="en-GB" dirty="0" smtClean="0"/>
              <a:t>KEK, BNL, FNAL, LBNL, ODU, SLAC (US-LARP).</a:t>
            </a:r>
          </a:p>
          <a:p>
            <a:endParaRPr lang="en-GB" dirty="0" smtClean="0"/>
          </a:p>
          <a:p>
            <a:r>
              <a:rPr lang="en-GB" b="1" dirty="0" smtClean="0"/>
              <a:t>Tasks</a:t>
            </a:r>
            <a:r>
              <a:rPr lang="en-GB" dirty="0" smtClean="0"/>
              <a:t> (see right) now revised to adapt to planning and needs (Task 4.4 to disappear).</a:t>
            </a:r>
          </a:p>
          <a:p>
            <a:endParaRPr lang="en-GB" dirty="0" smtClean="0"/>
          </a:p>
          <a:p>
            <a:r>
              <a:rPr lang="en-GB" dirty="0" smtClean="0"/>
              <a:t>Please register to allow use of </a:t>
            </a:r>
            <a:r>
              <a:rPr lang="en-GB" dirty="0" err="1" smtClean="0"/>
              <a:t>Sharepoint</a:t>
            </a:r>
            <a:r>
              <a:rPr lang="en-GB" dirty="0" smtClean="0"/>
              <a:t> site! This will allow coordination and communication!</a:t>
            </a:r>
          </a:p>
          <a:p>
            <a:endParaRPr lang="en-GB" dirty="0"/>
          </a:p>
          <a:p>
            <a:r>
              <a:rPr lang="en-GB" dirty="0" smtClean="0"/>
              <a:t>I uploaded the “Intermediate Activity Report” there.</a:t>
            </a:r>
            <a:endParaRPr lang="en-GB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660" y="1022684"/>
            <a:ext cx="4866220" cy="500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Reminder: What we planned in July 2010</a:t>
            </a:r>
            <a:endParaRPr lang="en-GB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5" y="1201070"/>
            <a:ext cx="9396663" cy="429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 rot="20167518">
            <a:off x="2907625" y="2795752"/>
            <a:ext cx="32213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obsolete</a:t>
            </a:r>
            <a:endParaRPr lang="en-GB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307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2701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latin typeface="Brush Script MT" pitchFamily="66" charset="0"/>
              </a:rPr>
              <a:t>Thank you very much!</a:t>
            </a:r>
            <a:endParaRPr lang="en-GB" sz="4400" dirty="0"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overall planning (Dec 2012)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" y="1189038"/>
            <a:ext cx="9144000" cy="501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791" y="3652852"/>
            <a:ext cx="8047828" cy="249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429933" y="3905074"/>
            <a:ext cx="1202847" cy="1905705"/>
            <a:chOff x="1076325" y="2333625"/>
            <a:chExt cx="1323975" cy="21050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cxnSp>
          <p:nvCxnSpPr>
            <p:cNvPr id="9" name="Straight Connector 8"/>
            <p:cNvCxnSpPr/>
            <p:nvPr/>
          </p:nvCxnSpPr>
          <p:spPr>
            <a:xfrm>
              <a:off x="1076325" y="2343150"/>
              <a:ext cx="1323975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400300" y="2333625"/>
              <a:ext cx="0" cy="210502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333500" y="4429125"/>
              <a:ext cx="1066799" cy="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076325" y="2343150"/>
              <a:ext cx="0" cy="174307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76325" y="4086225"/>
              <a:ext cx="257175" cy="34290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389339" y="3898549"/>
            <a:ext cx="943240" cy="1905705"/>
            <a:chOff x="1076325" y="2333625"/>
            <a:chExt cx="1038225" cy="21050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076325" y="2343150"/>
              <a:ext cx="1038225" cy="9526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114550" y="2333625"/>
              <a:ext cx="0" cy="210502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333500" y="4429125"/>
              <a:ext cx="781050" cy="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076325" y="2343150"/>
              <a:ext cx="0" cy="174307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076325" y="4086225"/>
              <a:ext cx="257175" cy="34290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703016" y="3895548"/>
            <a:ext cx="147111" cy="1905705"/>
            <a:chOff x="1076325" y="2333625"/>
            <a:chExt cx="161925" cy="210502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076325" y="2343150"/>
              <a:ext cx="128587" cy="9526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238250" y="2333625"/>
              <a:ext cx="0" cy="210502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076325" y="2343150"/>
              <a:ext cx="0" cy="174307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076325" y="4086225"/>
              <a:ext cx="128587" cy="333376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3962197" y="5810779"/>
            <a:ext cx="221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L. Rossi: </a:t>
            </a:r>
            <a:r>
              <a:rPr lang="en-GB" dirty="0" err="1" smtClean="0"/>
              <a:t>Frascati</a:t>
            </a:r>
            <a:r>
              <a:rPr lang="en-GB" dirty="0" smtClean="0"/>
              <a:t>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66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Overall planning – critical decisions </a:t>
            </a:r>
            <a:r>
              <a:rPr lang="en-GB" sz="2400" dirty="0" smtClean="0"/>
              <a:t>(in reverse order)</a:t>
            </a:r>
            <a:endParaRPr lang="en-GB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92466"/>
            <a:ext cx="8229600" cy="534924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Crab Cavities to be installed in LHC during LS3 (2022/23)</a:t>
            </a:r>
          </a:p>
          <a:p>
            <a:r>
              <a:rPr lang="en-GB" sz="2800" dirty="0" smtClean="0"/>
              <a:t>Major preparations IP1/IP5 during LS2 (2018)</a:t>
            </a:r>
          </a:p>
          <a:p>
            <a:r>
              <a:rPr lang="en-GB" sz="2800" dirty="0" smtClean="0"/>
              <a:t>CC must be tested in SPS/BA4 before LS2 (2016/17?)</a:t>
            </a:r>
          </a:p>
          <a:p>
            <a:pPr lvl="1"/>
            <a:r>
              <a:rPr lang="en-GB" sz="2400" dirty="0" smtClean="0"/>
              <a:t>What exactly is the scope of SPS test?</a:t>
            </a:r>
          </a:p>
          <a:p>
            <a:pPr lvl="1"/>
            <a:r>
              <a:rPr lang="en-GB" sz="2400" dirty="0" smtClean="0"/>
              <a:t>We have to respect certain constraints of the SPS, but not be dominated by them!</a:t>
            </a:r>
          </a:p>
          <a:p>
            <a:r>
              <a:rPr lang="en-GB" sz="2800" dirty="0" smtClean="0"/>
              <a:t>Does a test in LHC/P4 add something? What will we not know by then that would justify the P4 test?</a:t>
            </a:r>
          </a:p>
          <a:p>
            <a:r>
              <a:rPr lang="en-GB" sz="2800" dirty="0" smtClean="0"/>
              <a:t>Preparation SPS during LS1 (2013/14)</a:t>
            </a:r>
            <a:endParaRPr lang="en-GB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Dec 14th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0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Imminent decisions (focus on SPS test)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 smtClean="0"/>
                  <a:t>Constraints of SPS test:</a:t>
                </a:r>
              </a:p>
              <a:p>
                <a:pPr lvl="1"/>
                <a:r>
                  <a:rPr lang="en-GB" dirty="0" err="1" smtClean="0"/>
                  <a:t>Cryo</a:t>
                </a:r>
                <a:r>
                  <a:rPr lang="en-GB" dirty="0" smtClean="0"/>
                  <a:t> (</a:t>
                </a:r>
                <a:r>
                  <a:rPr lang="en-GB" dirty="0" err="1" smtClean="0"/>
                  <a:t>LHe</a:t>
                </a:r>
                <a:r>
                  <a:rPr lang="en-GB" dirty="0" smtClean="0"/>
                  <a:t> volume, heat load, …)</a:t>
                </a:r>
              </a:p>
              <a:p>
                <a:pPr lvl="1"/>
                <a:r>
                  <a:rPr lang="en-GB" dirty="0" smtClean="0"/>
                  <a:t>Geometry (Y-chamber, table, avail. space, distance of 2</a:t>
                </a:r>
                <a:r>
                  <a:rPr lang="en-GB" baseline="30000" dirty="0" smtClean="0"/>
                  <a:t>nd</a:t>
                </a:r>
                <a:r>
                  <a:rPr lang="en-GB" dirty="0" smtClean="0"/>
                  <a:t> beam pipe, …)</a:t>
                </a:r>
              </a:p>
              <a:p>
                <a:pPr lvl="1"/>
                <a:r>
                  <a:rPr lang="en-GB" dirty="0" smtClean="0"/>
                  <a:t>Power coupler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GB" dirty="0" smtClean="0"/>
                  <a:t> 13.5,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GB" dirty="0" smtClean="0"/>
                  <a:t> 31 mm), connection, RF system</a:t>
                </a:r>
              </a:p>
              <a:p>
                <a:pPr lvl="1"/>
                <a:r>
                  <a:rPr lang="en-GB" dirty="0" smtClean="0"/>
                  <a:t>Pressure test values – compatible with safety regulations.</a:t>
                </a:r>
              </a:p>
              <a:p>
                <a:pPr lvl="1"/>
                <a:r>
                  <a:rPr lang="en-GB" dirty="0" smtClean="0"/>
                  <a:t>Tuner range – fast tuner?</a:t>
                </a:r>
              </a:p>
              <a:p>
                <a:pPr lvl="1"/>
                <a:r>
                  <a:rPr lang="en-GB" dirty="0" smtClean="0"/>
                  <a:t>We’ll have those constraints frozen in January 2013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166" b="-42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Dec 14th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1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News from </a:t>
            </a:r>
            <a:r>
              <a:rPr lang="en-US" dirty="0" err="1" smtClean="0">
                <a:effectLst/>
              </a:rPr>
              <a:t>Frascati</a:t>
            </a:r>
            <a:r>
              <a:rPr lang="en-US" dirty="0" smtClean="0">
                <a:effectLst/>
              </a:rPr>
              <a:t>: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Joint </a:t>
            </a:r>
            <a:r>
              <a:rPr lang="en-GB" dirty="0" err="1"/>
              <a:t>HiLumi</a:t>
            </a:r>
            <a:r>
              <a:rPr lang="en-GB" dirty="0"/>
              <a:t> LHC-LARP Annual Meeting, 14-19 November, 2012, INFN </a:t>
            </a:r>
            <a:r>
              <a:rPr lang="en-GB" dirty="0" err="1"/>
              <a:t>Frascati</a:t>
            </a:r>
            <a:endParaRPr lang="en-US" dirty="0"/>
          </a:p>
          <a:p>
            <a:r>
              <a:rPr lang="en-US" dirty="0" smtClean="0">
                <a:hlinkClick r:id="rId2"/>
              </a:rPr>
              <a:t> 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indico.cern.ch/conferenceDisplay.py?confId=183635</a:t>
            </a:r>
            <a:endParaRPr lang="en-US" sz="2400" dirty="0" smtClean="0"/>
          </a:p>
          <a:p>
            <a:r>
              <a:rPr lang="en-US" dirty="0" smtClean="0"/>
              <a:t>The parallel sessions on Crab Cavities can be considered “CC-12” Workshop.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37162" y="6155976"/>
            <a:ext cx="5807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https://indico.cern.ch/conferenceDisplay.py?confId=136807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87" y="1188719"/>
            <a:ext cx="7855385" cy="1167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6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 - Required </a:t>
            </a:r>
            <a:r>
              <a:rPr lang="en-GB" dirty="0" smtClean="0"/>
              <a:t>kick voltage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Design kick: 10 MV /side /IP /beam – this is reached with 3 cavities. Our reference numbers!</a:t>
            </a:r>
          </a:p>
          <a:p>
            <a:r>
              <a:rPr lang="en-GB" sz="2800" dirty="0" smtClean="0"/>
              <a:t>Needed </a:t>
            </a:r>
            <a:r>
              <a:rPr lang="en-GB" sz="2800" dirty="0" smtClean="0"/>
              <a:t>for full compensation: 11.8 MV … 13.4 MV; this could be reduced to 8.2 MV with new </a:t>
            </a:r>
            <a:r>
              <a:rPr lang="en-GB" sz="2800" u="sng" dirty="0" smtClean="0"/>
              <a:t>Q7+ </a:t>
            </a:r>
            <a:r>
              <a:rPr lang="en-GB" sz="2800" dirty="0" smtClean="0"/>
              <a:t>. </a:t>
            </a:r>
          </a:p>
          <a:p>
            <a:r>
              <a:rPr lang="en-GB" sz="2800" dirty="0" smtClean="0"/>
              <a:t>Our reference </a:t>
            </a:r>
            <a:r>
              <a:rPr lang="en-GB" sz="2800" dirty="0" smtClean="0"/>
              <a:t>remains 10 MV – the above is possible mitigation – </a:t>
            </a:r>
            <a:r>
              <a:rPr lang="en-GB" sz="2800" dirty="0" smtClean="0"/>
              <a:t>but is this the overall optimum (cost!)? </a:t>
            </a:r>
          </a:p>
          <a:p>
            <a:r>
              <a:rPr lang="en-GB" sz="2800" dirty="0" smtClean="0"/>
              <a:t>Let’s see the prototype cavity performance and adapt design parameters then if needed. Keep engineering margin</a:t>
            </a:r>
            <a:r>
              <a:rPr lang="en-GB" sz="2800" dirty="0" smtClean="0"/>
              <a:t>!</a:t>
            </a:r>
            <a:endParaRPr lang="en-GB" sz="2800" dirty="0" smtClean="0"/>
          </a:p>
          <a:p>
            <a:r>
              <a:rPr lang="en-GB" sz="2800" dirty="0" smtClean="0"/>
              <a:t>Even with reduced voltage, we should stay with 3 cavities (to reduce impact of single cavity trip)</a:t>
            </a:r>
          </a:p>
          <a:p>
            <a:endParaRPr lang="en-GB" sz="2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40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 3 designs: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600" b="1" u="sng" dirty="0" smtClean="0"/>
              <a:t>Common numerical tools</a:t>
            </a:r>
            <a:r>
              <a:rPr lang="en-GB" sz="2600" dirty="0" smtClean="0"/>
              <a:t> used for comparative studies: HOMs, MP (ACE3P, Z. Li), </a:t>
            </a:r>
            <a:r>
              <a:rPr lang="en-GB" sz="2600" i="1" dirty="0" smtClean="0"/>
              <a:t>n</a:t>
            </a:r>
            <a:r>
              <a:rPr lang="en-GB" sz="2600" dirty="0" smtClean="0"/>
              <a:t>-pole (HFSS, M. Navarro-Tapia)</a:t>
            </a:r>
          </a:p>
          <a:p>
            <a:r>
              <a:rPr lang="en-GB" sz="2600" dirty="0" smtClean="0"/>
              <a:t>HOM damping: suppression below (demanding) CM18 numbers achieved – also thanks </a:t>
            </a:r>
            <a:br>
              <a:rPr lang="en-GB" sz="2600" dirty="0" smtClean="0"/>
            </a:br>
            <a:r>
              <a:rPr lang="en-GB" sz="2600" dirty="0" smtClean="0"/>
              <a:t>to newly designed coaxial </a:t>
            </a:r>
            <a:br>
              <a:rPr lang="en-GB" sz="2600" dirty="0" smtClean="0"/>
            </a:br>
            <a:r>
              <a:rPr lang="en-GB" sz="2600" dirty="0" smtClean="0"/>
              <a:t>high-pass filters and hook-shaped </a:t>
            </a:r>
            <a:br>
              <a:rPr lang="en-GB" sz="2600" dirty="0" smtClean="0"/>
            </a:br>
            <a:r>
              <a:rPr lang="en-GB" sz="2600" dirty="0" smtClean="0"/>
              <a:t>couplers.</a:t>
            </a:r>
          </a:p>
          <a:p>
            <a:r>
              <a:rPr lang="en-GB" sz="2600" dirty="0" smtClean="0"/>
              <a:t>MP simulations indicate:</a:t>
            </a:r>
          </a:p>
          <a:p>
            <a:pPr lvl="1"/>
            <a:r>
              <a:rPr lang="en-GB" sz="2600" dirty="0" smtClean="0"/>
              <a:t>MP at low fields is </a:t>
            </a:r>
            <a:br>
              <a:rPr lang="en-GB" sz="2600" dirty="0" smtClean="0"/>
            </a:br>
            <a:r>
              <a:rPr lang="en-GB" sz="2600" dirty="0" smtClean="0"/>
              <a:t>“soft” – can be conditioned;</a:t>
            </a:r>
          </a:p>
          <a:p>
            <a:pPr lvl="1"/>
            <a:r>
              <a:rPr lang="en-GB" sz="2600" dirty="0" smtClean="0"/>
              <a:t>MP at high fields has </a:t>
            </a:r>
            <a:br>
              <a:rPr lang="en-GB" sz="2600" dirty="0" smtClean="0"/>
            </a:br>
            <a:r>
              <a:rPr lang="en-GB" sz="2600" dirty="0" smtClean="0"/>
              <a:t>low impact energy.</a:t>
            </a:r>
            <a:endParaRPr lang="en-GB" sz="2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958" y="2768028"/>
            <a:ext cx="3111041" cy="369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95225" y="6240197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Z. Li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07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ready for SPS tests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SPS test is a must (LHC no best-bed!) </a:t>
            </a:r>
          </a:p>
          <a:p>
            <a:r>
              <a:rPr lang="en-GB" sz="2600" dirty="0" smtClean="0"/>
              <a:t>Goal: Confirm </a:t>
            </a:r>
            <a:r>
              <a:rPr lang="en-GB" sz="2600" dirty="0"/>
              <a:t>that cavity can be made invisible; it would allow to try out operational scenarios.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SPS </a:t>
            </a:r>
            <a:r>
              <a:rPr lang="en-GB" sz="2600" dirty="0"/>
              <a:t>beam may be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too </a:t>
            </a:r>
            <a:r>
              <a:rPr lang="en-GB" sz="2600" dirty="0"/>
              <a:t>noisy to test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additional noise</a:t>
            </a:r>
            <a:r>
              <a:rPr lang="en-GB" sz="2600" dirty="0"/>
              <a:t>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injected from CCs.</a:t>
            </a:r>
            <a:br>
              <a:rPr lang="en-GB" sz="2600" dirty="0" smtClean="0"/>
            </a:br>
            <a:r>
              <a:rPr lang="en-GB" sz="2600" dirty="0" smtClean="0"/>
              <a:t/>
            </a:r>
            <a:br>
              <a:rPr lang="en-GB" sz="2600" dirty="0" smtClean="0"/>
            </a:br>
            <a:endParaRPr lang="en-GB" sz="2600" dirty="0" smtClean="0"/>
          </a:p>
          <a:p>
            <a:r>
              <a:rPr lang="en-GB" sz="2600" dirty="0" smtClean="0"/>
              <a:t>Schedule: </a:t>
            </a:r>
            <a:r>
              <a:rPr lang="en-GB" sz="2400" dirty="0" smtClean="0"/>
              <a:t>Prepare during LS1 (RF power, </a:t>
            </a:r>
            <a:r>
              <a:rPr lang="en-GB" sz="2400" dirty="0" err="1" smtClean="0"/>
              <a:t>cryo</a:t>
            </a:r>
            <a:r>
              <a:rPr lang="en-GB" sz="2400" dirty="0" smtClean="0"/>
              <a:t>) – install cavities X-mas break 2015/16 – perform tests in 2016</a:t>
            </a:r>
            <a:endParaRPr lang="en-GB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651" y="2622886"/>
            <a:ext cx="5058227" cy="283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5101389"/>
            <a:ext cx="256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 Calaga, A. Macpherson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</p:spPr>
        <p:txBody>
          <a:bodyPr/>
          <a:lstStyle/>
          <a:p>
            <a:r>
              <a:rPr lang="en-US" smtClean="0"/>
              <a:t>Dec 14th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 CC Engineering Meeting, FNAL                         Erk JENSEN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41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1146</TotalTime>
  <Words>1205</Words>
  <Application>Microsoft Office PowerPoint</Application>
  <PresentationFormat>On-screen Show (4:3)</PresentationFormat>
  <Paragraphs>161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HiLumiLHC_PresentationTemplate</vt:lpstr>
      <vt:lpstr>Visio</vt:lpstr>
      <vt:lpstr>Equation</vt:lpstr>
      <vt:lpstr>Overall Planning &amp; HiLumi Meeting Highlights</vt:lpstr>
      <vt:lpstr>Reminder: What we planned in July 2010</vt:lpstr>
      <vt:lpstr>Present overall planning (Dec 2012)</vt:lpstr>
      <vt:lpstr>Overall planning – critical decisions (in reverse order)</vt:lpstr>
      <vt:lpstr>Imminent decisions (focus on SPS test)</vt:lpstr>
      <vt:lpstr>News from Frascati:</vt:lpstr>
      <vt:lpstr>Reminder - Required kick voltage</vt:lpstr>
      <vt:lpstr>All 3 designs:</vt:lpstr>
      <vt:lpstr>Getting ready for SPS tests</vt:lpstr>
      <vt:lpstr>Cryo preparation for SPS tests</vt:lpstr>
      <vt:lpstr>LLRF</vt:lpstr>
      <vt:lpstr>RF Noise</vt:lpstr>
      <vt:lpstr>Operational scenario revisited</vt:lpstr>
      <vt:lpstr>n-pole errors</vt:lpstr>
      <vt:lpstr>Machine Protection</vt:lpstr>
      <vt:lpstr>Frascati Discussions/brain storming</vt:lpstr>
      <vt:lpstr>HL-LHC – HiLumi LHC</vt:lpstr>
      <vt:lpstr>HiLumi Intranet: https://espace.cern.ch/HiLumi/default.aspx</vt:lpstr>
      <vt:lpstr>HiLumi Description (excerpt)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Erk Jensen</cp:lastModifiedBy>
  <cp:revision>57</cp:revision>
  <dcterms:created xsi:type="dcterms:W3CDTF">2011-12-13T14:40:13Z</dcterms:created>
  <dcterms:modified xsi:type="dcterms:W3CDTF">2012-12-14T16:12:28Z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