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9"/>
  </p:notesMasterIdLst>
  <p:handoutMasterIdLst>
    <p:handoutMasterId r:id="rId20"/>
  </p:handoutMasterIdLst>
  <p:sldIdLst>
    <p:sldId id="339" r:id="rId2"/>
    <p:sldId id="435" r:id="rId3"/>
    <p:sldId id="418" r:id="rId4"/>
    <p:sldId id="420" r:id="rId5"/>
    <p:sldId id="421" r:id="rId6"/>
    <p:sldId id="419" r:id="rId7"/>
    <p:sldId id="425" r:id="rId8"/>
    <p:sldId id="436" r:id="rId9"/>
    <p:sldId id="429" r:id="rId10"/>
    <p:sldId id="430" r:id="rId11"/>
    <p:sldId id="431" r:id="rId12"/>
    <p:sldId id="432" r:id="rId13"/>
    <p:sldId id="423" r:id="rId14"/>
    <p:sldId id="424" r:id="rId15"/>
    <p:sldId id="426" r:id="rId16"/>
    <p:sldId id="433" r:id="rId17"/>
    <p:sldId id="428" r:id="rId18"/>
  </p:sldIdLst>
  <p:sldSz cx="9144000" cy="6858000" type="screen4x3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86BFF"/>
    <a:srgbClr val="99CCFF"/>
    <a:srgbClr val="0066FF"/>
    <a:srgbClr val="1D4F9F"/>
    <a:srgbClr val="FFFFFF"/>
    <a:srgbClr val="25408B"/>
    <a:srgbClr val="000000"/>
    <a:srgbClr val="FF99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42" autoAdjust="0"/>
    <p:restoredTop sz="99340" autoAdjust="0"/>
  </p:normalViewPr>
  <p:slideViewPr>
    <p:cSldViewPr snapToGrid="0">
      <p:cViewPr>
        <p:scale>
          <a:sx n="120" d="100"/>
          <a:sy n="120" d="100"/>
        </p:scale>
        <p:origin x="-145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64308" y="8917238"/>
            <a:ext cx="417445" cy="2804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7573" tIns="62149" rIns="127573" bIns="62149" anchor="ctr">
            <a:spAutoFit/>
          </a:bodyPr>
          <a:lstStyle/>
          <a:p>
            <a:pPr algn="r" defTabSz="1292377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92377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15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325" y="4420999"/>
            <a:ext cx="5144866" cy="41882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7573" tIns="62149" rIns="127573" bIns="621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0625" y="701675"/>
            <a:ext cx="4641850" cy="3482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19821" y="8839557"/>
            <a:ext cx="561930" cy="4200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7573" tIns="62149" rIns="127573" bIns="62149" anchor="ctr">
            <a:spAutoFit/>
          </a:bodyPr>
          <a:lstStyle/>
          <a:p>
            <a:pPr algn="r" defTabSz="1292377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92377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60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3516713"/>
            <a:ext cx="9144000" cy="23698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aseline="0" dirty="0" smtClean="0">
                <a:solidFill>
                  <a:schemeClr val="tx1"/>
                </a:solidFill>
                <a:effectLst/>
              </a:rPr>
              <a:t>Jean </a:t>
            </a:r>
            <a:r>
              <a:rPr lang="en-US" sz="2400" baseline="0" dirty="0" err="1" smtClean="0">
                <a:solidFill>
                  <a:schemeClr val="tx1"/>
                </a:solidFill>
                <a:effectLst/>
              </a:rPr>
              <a:t>Delayen</a:t>
            </a:r>
            <a:endParaRPr lang="en-US" sz="24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400" baseline="0" dirty="0" err="1" smtClean="0">
                <a:solidFill>
                  <a:schemeClr val="tx1"/>
                </a:solidFill>
                <a:effectLst/>
              </a:rPr>
              <a:t>HyeKyoung</a:t>
            </a:r>
            <a:r>
              <a:rPr lang="en-US" sz="2400" baseline="0" dirty="0" smtClean="0">
                <a:solidFill>
                  <a:schemeClr val="tx1"/>
                </a:solidFill>
                <a:effectLst/>
              </a:rPr>
              <a:t> Park</a:t>
            </a:r>
          </a:p>
          <a:p>
            <a:endParaRPr lang="en-US" sz="20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Center for Accelerator Science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Department of Physics, Old Dominion University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and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Thomas Jefferson National Accelerator Facility</a:t>
            </a:r>
            <a:endParaRPr lang="en-US" sz="2000" baseline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031" name="Picture 7" descr="New JLab Logo wo word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756" y="6512868"/>
            <a:ext cx="1074198" cy="26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5" cstate="print">
            <a:lum bright="9000"/>
          </a:blip>
          <a:stretch>
            <a:fillRect/>
          </a:stretch>
        </p:blipFill>
        <p:spPr>
          <a:xfrm>
            <a:off x="8293779" y="6313336"/>
            <a:ext cx="796967" cy="5180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all" dirty="0" smtClean="0">
                <a:solidFill>
                  <a:srgbClr val="1D4F9F"/>
                </a:solidFill>
              </a:rPr>
              <a:t>Helium vessel / tuner</a:t>
            </a:r>
            <a:br>
              <a:rPr lang="en-US" cap="all" dirty="0" smtClean="0">
                <a:solidFill>
                  <a:srgbClr val="1D4F9F"/>
                </a:solidFill>
              </a:rPr>
            </a:br>
            <a:r>
              <a:rPr lang="en-US" cap="all" dirty="0" err="1" smtClean="0">
                <a:solidFill>
                  <a:srgbClr val="1D4F9F"/>
                </a:solidFill>
              </a:rPr>
              <a:t>odu-slac</a:t>
            </a:r>
            <a:r>
              <a:rPr lang="en-US" cap="all" dirty="0" smtClean="0">
                <a:solidFill>
                  <a:srgbClr val="1D4F9F"/>
                </a:solidFill>
              </a:rPr>
              <a:t> </a:t>
            </a:r>
            <a:r>
              <a:rPr lang="en-US" cap="all" dirty="0" err="1" smtClean="0">
                <a:solidFill>
                  <a:srgbClr val="1D4F9F"/>
                </a:solidFill>
              </a:rPr>
              <a:t>rf</a:t>
            </a:r>
            <a:r>
              <a:rPr lang="en-US" cap="all" dirty="0" smtClean="0">
                <a:solidFill>
                  <a:srgbClr val="1D4F9F"/>
                </a:solidFill>
              </a:rPr>
              <a:t> dipole cavity</a:t>
            </a:r>
            <a:endParaRPr lang="en-US" cap="all" dirty="0">
              <a:solidFill>
                <a:srgbClr val="1D4F9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205283"/>
            <a:ext cx="6108700" cy="4572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LHC Crab Cavity Engineering Meeting – FNAL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99341" y="177292"/>
            <a:ext cx="2845907" cy="4572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13-14 December, 2012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443" y="1019066"/>
            <a:ext cx="4781551" cy="5400675"/>
          </a:xfrm>
        </p:spPr>
        <p:txBody>
          <a:bodyPr/>
          <a:lstStyle/>
          <a:p>
            <a:pPr>
              <a:buNone/>
            </a:pPr>
            <a:r>
              <a:rPr lang="en-US" sz="1800" b="1" i="1" dirty="0" smtClean="0"/>
              <a:t>Longitudinal displacement</a:t>
            </a:r>
          </a:p>
          <a:p>
            <a:r>
              <a:rPr lang="en-US" sz="1800" dirty="0" smtClean="0"/>
              <a:t>1.14 kHz/</a:t>
            </a:r>
            <a:r>
              <a:rPr lang="el-GR" sz="1800" dirty="0" smtClean="0"/>
              <a:t> μ</a:t>
            </a:r>
            <a:r>
              <a:rPr lang="en-US" sz="1800" dirty="0" smtClean="0"/>
              <a:t>m</a:t>
            </a:r>
          </a:p>
          <a:p>
            <a:r>
              <a:rPr lang="en-US" sz="1800" dirty="0" smtClean="0"/>
              <a:t>Sensitive but finer stepper motor can achieve the resolution. </a:t>
            </a:r>
          </a:p>
          <a:p>
            <a:r>
              <a:rPr lang="en-US" sz="1800" dirty="0" smtClean="0"/>
              <a:t>Pneumatic drive also applicable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b="1" i="1" dirty="0" smtClean="0"/>
              <a:t>Applied force on outer conductor</a:t>
            </a:r>
          </a:p>
          <a:p>
            <a:r>
              <a:rPr lang="en-US" sz="1800" dirty="0" smtClean="0"/>
              <a:t>-1.4kHz/N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r>
              <a:rPr lang="en-US" sz="1800" b="1" i="1" dirty="0" smtClean="0"/>
              <a:t>Applied force on inner conductor</a:t>
            </a:r>
          </a:p>
          <a:p>
            <a:r>
              <a:rPr lang="en-US" sz="1800" dirty="0" smtClean="0"/>
              <a:t>-0.9kHz/N</a:t>
            </a:r>
          </a:p>
          <a:p>
            <a:pPr lvl="1">
              <a:buNone/>
            </a:pPr>
            <a:endParaRPr lang="en-US" sz="1800" dirty="0" smtClean="0"/>
          </a:p>
          <a:p>
            <a:endParaRPr lang="da-DK" sz="1800" dirty="0" smtClean="0"/>
          </a:p>
        </p:txBody>
      </p:sp>
      <p:pic>
        <p:nvPicPr>
          <p:cNvPr id="4" name="Picture 3" descr="tune001.JPG"/>
          <p:cNvPicPr>
            <a:picLocks noChangeAspect="1"/>
          </p:cNvPicPr>
          <p:nvPr/>
        </p:nvPicPr>
        <p:blipFill>
          <a:blip r:embed="rId2" cstate="print"/>
          <a:srcRect b="4376"/>
          <a:stretch>
            <a:fillRect/>
          </a:stretch>
        </p:blipFill>
        <p:spPr>
          <a:xfrm>
            <a:off x="5929909" y="904124"/>
            <a:ext cx="2286000" cy="1665228"/>
          </a:xfrm>
          <a:prstGeom prst="rect">
            <a:avLst/>
          </a:prstGeom>
        </p:spPr>
      </p:pic>
      <p:pic>
        <p:nvPicPr>
          <p:cNvPr id="5" name="Picture 4" descr="tune002.JPG"/>
          <p:cNvPicPr>
            <a:picLocks noChangeAspect="1"/>
          </p:cNvPicPr>
          <p:nvPr/>
        </p:nvPicPr>
        <p:blipFill>
          <a:blip r:embed="rId3" cstate="print"/>
          <a:srcRect b="4329"/>
          <a:stretch>
            <a:fillRect/>
          </a:stretch>
        </p:blipFill>
        <p:spPr>
          <a:xfrm>
            <a:off x="5935792" y="2673532"/>
            <a:ext cx="2286000" cy="1692984"/>
          </a:xfrm>
          <a:prstGeom prst="rect">
            <a:avLst/>
          </a:prstGeom>
        </p:spPr>
      </p:pic>
      <p:pic>
        <p:nvPicPr>
          <p:cNvPr id="6" name="Picture 5" descr="tune003.JPG"/>
          <p:cNvPicPr>
            <a:picLocks noChangeAspect="1"/>
          </p:cNvPicPr>
          <p:nvPr/>
        </p:nvPicPr>
        <p:blipFill>
          <a:blip r:embed="rId4" cstate="print"/>
          <a:srcRect b="12213"/>
          <a:stretch>
            <a:fillRect/>
          </a:stretch>
        </p:blipFill>
        <p:spPr>
          <a:xfrm>
            <a:off x="5926226" y="4444903"/>
            <a:ext cx="2286000" cy="172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4" y="1114424"/>
            <a:ext cx="8143876" cy="5400675"/>
          </a:xfrm>
        </p:spPr>
        <p:txBody>
          <a:bodyPr/>
          <a:lstStyle/>
          <a:p>
            <a:r>
              <a:rPr lang="en-US" sz="1800" dirty="0" smtClean="0"/>
              <a:t>What is the allowable stress of the cavity?</a:t>
            </a:r>
          </a:p>
          <a:p>
            <a:r>
              <a:rPr lang="en-US" sz="1800" dirty="0" smtClean="0"/>
              <a:t>Something has to be between the cavity and the adjacent beam line?</a:t>
            </a:r>
          </a:p>
          <a:p>
            <a:r>
              <a:rPr lang="en-US" sz="1800" dirty="0" smtClean="0"/>
              <a:t>Adjacent beam pipe inside He vessel (i.e., pressure vessel)</a:t>
            </a:r>
          </a:p>
          <a:p>
            <a:r>
              <a:rPr lang="en-US" sz="1800" dirty="0" smtClean="0"/>
              <a:t>Is the beam pipe thickness 2mm adequate against BPV code? </a:t>
            </a:r>
          </a:p>
          <a:p>
            <a:pPr>
              <a:buNone/>
            </a:pPr>
            <a:r>
              <a:rPr lang="en-US" sz="1800" dirty="0" smtClean="0"/>
              <a:t>	Yes, safety factor 5 </a:t>
            </a:r>
            <a:endParaRPr lang="en-US" sz="1800" dirty="0"/>
          </a:p>
        </p:txBody>
      </p:sp>
      <p:pic>
        <p:nvPicPr>
          <p:cNvPr id="4" name="Picture 2" descr="M:\me-group\Park\500MHz Spoke Cavity\PICS\CONFIG 4 SECT.jpg"/>
          <p:cNvPicPr>
            <a:picLocks noChangeAspect="1" noChangeArrowheads="1"/>
          </p:cNvPicPr>
          <p:nvPr/>
        </p:nvPicPr>
        <p:blipFill rotWithShape="1">
          <a:blip r:embed="rId2" cstate="print"/>
          <a:srcRect l="11500" t="10460" r="19921" b="1517"/>
          <a:stretch/>
        </p:blipFill>
        <p:spPr bwMode="auto">
          <a:xfrm>
            <a:off x="3077154" y="2536466"/>
            <a:ext cx="3093058" cy="36735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3174" y="5810250"/>
            <a:ext cx="23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of Shaun A Gregory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Concept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Mechanical tuner JLAB design</a:t>
            </a:r>
          </a:p>
          <a:p>
            <a:r>
              <a:rPr lang="en-US" sz="1800" dirty="0" smtClean="0"/>
              <a:t>Comparable size </a:t>
            </a:r>
          </a:p>
          <a:p>
            <a:r>
              <a:rPr lang="en-US" sz="1800" dirty="0" smtClean="0"/>
              <a:t>Stepper motor driven</a:t>
            </a:r>
          </a:p>
          <a:p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53174" y="5810250"/>
            <a:ext cx="23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of Shaun A Gregory</a:t>
            </a:r>
            <a:endParaRPr lang="en-US" sz="1200" b="0" dirty="0"/>
          </a:p>
        </p:txBody>
      </p:sp>
      <p:pic>
        <p:nvPicPr>
          <p:cNvPr id="6" name="Picture 2" descr="M:\me-group\Park\500MHz Spoke Cavity\PICS\CONFIG 1 b.jpg"/>
          <p:cNvPicPr>
            <a:picLocks noChangeAspect="1" noChangeArrowheads="1"/>
          </p:cNvPicPr>
          <p:nvPr/>
        </p:nvPicPr>
        <p:blipFill>
          <a:blip r:embed="rId2" cstate="print"/>
          <a:srcRect t="5008" r="50266" b="5621"/>
          <a:stretch>
            <a:fillRect/>
          </a:stretch>
        </p:blipFill>
        <p:spPr bwMode="auto">
          <a:xfrm>
            <a:off x="287938" y="2219020"/>
            <a:ext cx="3833689" cy="3729729"/>
          </a:xfrm>
          <a:prstGeom prst="rect">
            <a:avLst/>
          </a:prstGeom>
          <a:noFill/>
        </p:spPr>
      </p:pic>
      <p:pic>
        <p:nvPicPr>
          <p:cNvPr id="2050" name="Picture 2" descr="M:\me-group\Park\500MHz Spoke Cavity\PICS\CONFIG 1 a.jpg"/>
          <p:cNvPicPr>
            <a:picLocks noChangeAspect="1" noChangeArrowheads="1"/>
          </p:cNvPicPr>
          <p:nvPr/>
        </p:nvPicPr>
        <p:blipFill>
          <a:blip r:embed="rId3" cstate="print"/>
          <a:srcRect l="46232"/>
          <a:stretch>
            <a:fillRect/>
          </a:stretch>
        </p:blipFill>
        <p:spPr bwMode="auto">
          <a:xfrm rot="5400000">
            <a:off x="5231959" y="204748"/>
            <a:ext cx="2609850" cy="420624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174" y="3490233"/>
            <a:ext cx="2491078" cy="23200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747" y="3612793"/>
            <a:ext cx="2286000" cy="214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Concept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Pneumatic tuner ANL design</a:t>
            </a:r>
          </a:p>
          <a:p>
            <a:r>
              <a:rPr lang="en-US" sz="1800" dirty="0" smtClean="0"/>
              <a:t>Helium pressure actuates bellows</a:t>
            </a:r>
          </a:p>
          <a:p>
            <a:r>
              <a:rPr lang="en-US" sz="1800" dirty="0" smtClean="0"/>
              <a:t>Requires simple parts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098" name="Picture 2" descr="M:\me-group\Park\500MHz Spoke Cavity\PICS\CONFIG 2 b.jpg"/>
          <p:cNvPicPr>
            <a:picLocks noChangeAspect="1" noChangeArrowheads="1"/>
          </p:cNvPicPr>
          <p:nvPr/>
        </p:nvPicPr>
        <p:blipFill>
          <a:blip r:embed="rId2" cstate="print"/>
          <a:srcRect t="7067" r="50663"/>
          <a:stretch>
            <a:fillRect/>
          </a:stretch>
        </p:blipFill>
        <p:spPr bwMode="auto">
          <a:xfrm>
            <a:off x="619125" y="1948068"/>
            <a:ext cx="3467924" cy="2647785"/>
          </a:xfrm>
          <a:prstGeom prst="rect">
            <a:avLst/>
          </a:prstGeom>
          <a:noFill/>
        </p:spPr>
      </p:pic>
      <p:pic>
        <p:nvPicPr>
          <p:cNvPr id="4099" name="Picture 3" descr="M:\me-group\Park\500MHz Spoke Cavity\PICS\CONFIG 2 c.jpg"/>
          <p:cNvPicPr>
            <a:picLocks noChangeAspect="1" noChangeArrowheads="1"/>
          </p:cNvPicPr>
          <p:nvPr/>
        </p:nvPicPr>
        <p:blipFill>
          <a:blip r:embed="rId3" cstate="print"/>
          <a:srcRect t="17743" r="49753"/>
          <a:stretch>
            <a:fillRect/>
          </a:stretch>
        </p:blipFill>
        <p:spPr bwMode="auto">
          <a:xfrm>
            <a:off x="4844994" y="2035532"/>
            <a:ext cx="3509503" cy="24728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3174" y="5810250"/>
            <a:ext cx="23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of Shaun A Gregory</a:t>
            </a:r>
            <a:endParaRPr lang="en-US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45" y="4595852"/>
            <a:ext cx="2286000" cy="14417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756" y="4625346"/>
            <a:ext cx="2286000" cy="14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Concept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Pneumatic tuner ANL design</a:t>
            </a:r>
          </a:p>
          <a:p>
            <a:r>
              <a:rPr lang="en-US" sz="1800" dirty="0" smtClean="0"/>
              <a:t>Deforms cavity outer surfaces</a:t>
            </a:r>
          </a:p>
          <a:p>
            <a:r>
              <a:rPr lang="en-US" sz="1800" dirty="0" smtClean="0"/>
              <a:t>Requires two different designs due to cavity rotation </a:t>
            </a:r>
          </a:p>
          <a:p>
            <a:endParaRPr lang="en-US" sz="1800" dirty="0"/>
          </a:p>
        </p:txBody>
      </p:sp>
      <p:pic>
        <p:nvPicPr>
          <p:cNvPr id="1026" name="Picture 2" descr="C:\Users\HyeKyoung\Desktop\LHC Crab Cav Mtg\0000031020-CONFIG 4 IS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t="1388"/>
          <a:stretch/>
        </p:blipFill>
        <p:spPr bwMode="auto">
          <a:xfrm>
            <a:off x="1729407" y="1978411"/>
            <a:ext cx="5271716" cy="421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53174" y="5810250"/>
            <a:ext cx="23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of Shaun A Gregory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Concept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Wave guide cavity </a:t>
            </a:r>
            <a:endParaRPr lang="en-US" sz="2000" dirty="0"/>
          </a:p>
        </p:txBody>
      </p:sp>
      <p:pic>
        <p:nvPicPr>
          <p:cNvPr id="2050" name="Picture 2" descr="C:\Users\HyeKyoung\Desktop\LHC Crab Cav Mtg\0000031020-CONFIG 5 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" t="1368" b="1"/>
          <a:stretch/>
        </p:blipFill>
        <p:spPr bwMode="auto">
          <a:xfrm>
            <a:off x="413550" y="1561781"/>
            <a:ext cx="5592790" cy="450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246" y="5786424"/>
            <a:ext cx="239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Courtesy of Shaun A Gregory</a:t>
            </a:r>
            <a:endParaRPr lang="en-US" sz="12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15" y="1466685"/>
            <a:ext cx="2743200" cy="19709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15" y="3812601"/>
            <a:ext cx="2743200" cy="197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of Wave Guide</a:t>
            </a:r>
            <a:endParaRPr lang="en-US" dirty="0"/>
          </a:p>
        </p:txBody>
      </p:sp>
      <p:pic>
        <p:nvPicPr>
          <p:cNvPr id="1027" name="Picture 3" descr="M:\cmm\Pictures\Inspection Pictures\C100\C100 Waveguides\F061359_08\DSCN0933.JPG"/>
          <p:cNvPicPr>
            <a:picLocks noChangeAspect="1" noChangeArrowheads="1"/>
          </p:cNvPicPr>
          <p:nvPr/>
        </p:nvPicPr>
        <p:blipFill>
          <a:blip r:embed="rId2" cstate="print"/>
          <a:srcRect t="12760" b="19352"/>
          <a:stretch>
            <a:fillRect/>
          </a:stretch>
        </p:blipFill>
        <p:spPr bwMode="auto">
          <a:xfrm>
            <a:off x="2345634" y="4834394"/>
            <a:ext cx="1828800" cy="928982"/>
          </a:xfrm>
          <a:prstGeom prst="rect">
            <a:avLst/>
          </a:prstGeom>
          <a:noFill/>
        </p:spPr>
      </p:pic>
      <p:pic>
        <p:nvPicPr>
          <p:cNvPr id="6" name="Picture 5" descr="TC locations.jpg"/>
          <p:cNvPicPr>
            <a:picLocks noChangeAspect="1"/>
          </p:cNvPicPr>
          <p:nvPr/>
        </p:nvPicPr>
        <p:blipFill>
          <a:blip r:embed="rId3" cstate="print"/>
          <a:srcRect t="34731" r="2797" b="21697"/>
          <a:stretch>
            <a:fillRect/>
          </a:stretch>
        </p:blipFill>
        <p:spPr>
          <a:xfrm>
            <a:off x="1687475" y="906449"/>
            <a:ext cx="4888253" cy="1673903"/>
          </a:xfrm>
          <a:prstGeom prst="rect">
            <a:avLst/>
          </a:prstGeom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16352" r="7347"/>
          <a:stretch>
            <a:fillRect/>
          </a:stretch>
        </p:blipFill>
        <p:spPr bwMode="auto">
          <a:xfrm>
            <a:off x="2337684" y="2938672"/>
            <a:ext cx="1828799" cy="179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M:\me-group\Park\SRF Pictures\Wave guide 02.jpg"/>
          <p:cNvPicPr>
            <a:picLocks noChangeAspect="1" noChangeArrowheads="1"/>
          </p:cNvPicPr>
          <p:nvPr/>
        </p:nvPicPr>
        <p:blipFill>
          <a:blip r:embed="rId5" cstate="print"/>
          <a:srcRect l="16393" r="14208"/>
          <a:stretch>
            <a:fillRect/>
          </a:stretch>
        </p:blipFill>
        <p:spPr bwMode="auto">
          <a:xfrm>
            <a:off x="4261897" y="3056121"/>
            <a:ext cx="2124020" cy="2286000"/>
          </a:xfrm>
          <a:prstGeom prst="rect">
            <a:avLst/>
          </a:prstGeom>
          <a:noFill/>
        </p:spPr>
      </p:pic>
      <p:pic>
        <p:nvPicPr>
          <p:cNvPr id="1031" name="Picture 7" descr="M:\me-group\Park\SRF Pictures\Wave guide 07.jpg"/>
          <p:cNvPicPr>
            <a:picLocks noChangeAspect="1" noChangeArrowheads="1"/>
          </p:cNvPicPr>
          <p:nvPr/>
        </p:nvPicPr>
        <p:blipFill>
          <a:blip r:embed="rId6" cstate="print"/>
          <a:srcRect l="13086" t="12210" r="28711"/>
          <a:stretch>
            <a:fillRect/>
          </a:stretch>
        </p:blipFill>
        <p:spPr bwMode="auto">
          <a:xfrm>
            <a:off x="198782" y="3061254"/>
            <a:ext cx="2032653" cy="2289976"/>
          </a:xfrm>
          <a:prstGeom prst="rect">
            <a:avLst/>
          </a:prstGeom>
          <a:noFill/>
        </p:spPr>
      </p:pic>
      <p:pic>
        <p:nvPicPr>
          <p:cNvPr id="1032" name="Picture 8" descr="M:\me-group\Park\SRF Pictures\Wave guide 10.jpg"/>
          <p:cNvPicPr>
            <a:picLocks noChangeAspect="1" noChangeArrowheads="1"/>
          </p:cNvPicPr>
          <p:nvPr/>
        </p:nvPicPr>
        <p:blipFill>
          <a:blip r:embed="rId7" cstate="print"/>
          <a:srcRect l="9773" t="10320" r="19318" b="3568"/>
          <a:stretch>
            <a:fillRect/>
          </a:stretch>
        </p:blipFill>
        <p:spPr bwMode="auto">
          <a:xfrm>
            <a:off x="6488264" y="3053299"/>
            <a:ext cx="2520256" cy="2286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24559" y="5390984"/>
            <a:ext cx="125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Niobium FPC</a:t>
            </a:r>
            <a:endParaRPr lang="en-US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2478763" y="5844208"/>
            <a:ext cx="15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Cold wave guide</a:t>
            </a:r>
            <a:endParaRPr lang="en-US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4377178" y="5383031"/>
            <a:ext cx="1830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Wave guide installed</a:t>
            </a:r>
            <a:endParaRPr lang="en-US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6523722" y="5367128"/>
            <a:ext cx="2308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Wave guide spool installed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568" y="1067360"/>
            <a:ext cx="8185338" cy="5400675"/>
          </a:xfrm>
        </p:spPr>
        <p:txBody>
          <a:bodyPr/>
          <a:lstStyle/>
          <a:p>
            <a:r>
              <a:rPr lang="en-US" sz="2400" dirty="0" smtClean="0"/>
              <a:t>Finalize cavity design</a:t>
            </a:r>
          </a:p>
          <a:p>
            <a:pPr lvl="1"/>
            <a:r>
              <a:rPr lang="en-US" sz="2000" dirty="0"/>
              <a:t>Understanding accurate requirements</a:t>
            </a:r>
          </a:p>
          <a:p>
            <a:pPr lvl="1"/>
            <a:r>
              <a:rPr lang="en-US" sz="2000" dirty="0" smtClean="0"/>
              <a:t>Power coupler</a:t>
            </a:r>
            <a:endParaRPr lang="en-US" sz="2000" dirty="0"/>
          </a:p>
          <a:p>
            <a:r>
              <a:rPr lang="en-US" sz="2400" dirty="0" smtClean="0"/>
              <a:t>Integrated system study</a:t>
            </a:r>
          </a:p>
          <a:p>
            <a:pPr lvl="1"/>
            <a:r>
              <a:rPr lang="en-US" sz="2000" dirty="0" smtClean="0"/>
              <a:t>More complete layout </a:t>
            </a:r>
          </a:p>
          <a:p>
            <a:pPr lvl="1"/>
            <a:r>
              <a:rPr lang="en-US" sz="2000" dirty="0" smtClean="0"/>
              <a:t>Fast tuner </a:t>
            </a:r>
          </a:p>
          <a:p>
            <a:r>
              <a:rPr lang="en-US" sz="2400" dirty="0" smtClean="0"/>
              <a:t>Fabrication outline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400 MHz RF-Dipole Cavity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5837140" y="1093797"/>
            <a:ext cx="2112823" cy="2112823"/>
            <a:chOff x="5106691" y="1869024"/>
            <a:chExt cx="2780030" cy="2780030"/>
          </a:xfrm>
        </p:grpSpPr>
        <p:sp>
          <p:nvSpPr>
            <p:cNvPr id="5" name="Oval 27"/>
            <p:cNvSpPr>
              <a:spLocks noChangeArrowheads="1"/>
            </p:cNvSpPr>
            <p:nvPr/>
          </p:nvSpPr>
          <p:spPr bwMode="auto">
            <a:xfrm>
              <a:off x="5106691" y="1869024"/>
              <a:ext cx="2780030" cy="278003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Oval 27"/>
            <p:cNvSpPr>
              <a:spLocks noChangeArrowheads="1"/>
            </p:cNvSpPr>
            <p:nvPr/>
          </p:nvSpPr>
          <p:spPr bwMode="auto">
            <a:xfrm>
              <a:off x="5729247" y="2490901"/>
              <a:ext cx="1563767" cy="156376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6288088" y="3048000"/>
              <a:ext cx="426720" cy="426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7355206" y="3048000"/>
              <a:ext cx="426720" cy="426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"/>
              </a:endParaRPr>
            </a:p>
          </p:txBody>
        </p:sp>
        <p:cxnSp>
          <p:nvCxnSpPr>
            <p:cNvPr id="9" name="Straight Connector 7"/>
            <p:cNvCxnSpPr>
              <a:cxnSpLocks noChangeShapeType="1"/>
            </p:cNvCxnSpPr>
            <p:nvPr/>
          </p:nvCxnSpPr>
          <p:spPr bwMode="auto">
            <a:xfrm rot="5400000">
              <a:off x="6048090" y="3723399"/>
              <a:ext cx="91448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" name="Straight Connector 10"/>
            <p:cNvCxnSpPr>
              <a:cxnSpLocks noChangeShapeType="1"/>
            </p:cNvCxnSpPr>
            <p:nvPr/>
          </p:nvCxnSpPr>
          <p:spPr bwMode="auto">
            <a:xfrm rot="5400000">
              <a:off x="7111324" y="3707055"/>
              <a:ext cx="914484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" name="Straight Arrow Connector 12"/>
            <p:cNvCxnSpPr>
              <a:cxnSpLocks noChangeShapeType="1"/>
            </p:cNvCxnSpPr>
            <p:nvPr/>
          </p:nvCxnSpPr>
          <p:spPr bwMode="auto">
            <a:xfrm>
              <a:off x="6496291" y="3952020"/>
              <a:ext cx="1072275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2" name="Straight Arrow Connector 13"/>
            <p:cNvCxnSpPr>
              <a:cxnSpLocks noChangeShapeType="1"/>
            </p:cNvCxnSpPr>
            <p:nvPr/>
          </p:nvCxnSpPr>
          <p:spPr bwMode="auto">
            <a:xfrm>
              <a:off x="6506646" y="3271198"/>
              <a:ext cx="848560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13" name="TextBox 12"/>
            <p:cNvSpPr txBox="1"/>
            <p:nvPr/>
          </p:nvSpPr>
          <p:spPr bwMode="auto">
            <a:xfrm>
              <a:off x="5729247" y="3195539"/>
              <a:ext cx="566778" cy="19236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en-US" sz="1000" b="1" dirty="0"/>
                <a:t>42 mm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6603686" y="2868708"/>
              <a:ext cx="751520" cy="20248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en-US" sz="1000" b="1" dirty="0" smtClean="0"/>
                <a:t>&lt;150 </a:t>
              </a:r>
              <a:r>
                <a:rPr lang="en-US" sz="1000" b="1" dirty="0"/>
                <a:t>mm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6697790" y="4015382"/>
              <a:ext cx="826403" cy="192360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lIns="0" tIns="0" rIns="0" bIns="0">
              <a:spAutoFit/>
            </a:bodyPr>
            <a:lstStyle/>
            <a:p>
              <a:pPr>
                <a:defRPr/>
              </a:pPr>
              <a:r>
                <a:rPr lang="en-US" sz="1000" b="1" dirty="0"/>
                <a:t>194 mm</a:t>
              </a:r>
            </a:p>
          </p:txBody>
        </p:sp>
        <p:cxnSp>
          <p:nvCxnSpPr>
            <p:cNvPr id="16" name="Straight Arrow Connector 31"/>
            <p:cNvCxnSpPr>
              <a:cxnSpLocks noChangeShapeType="1"/>
              <a:stCxn id="7" idx="1"/>
            </p:cNvCxnSpPr>
            <p:nvPr/>
          </p:nvCxnSpPr>
          <p:spPr bwMode="auto">
            <a:xfrm>
              <a:off x="6350580" y="3110492"/>
              <a:ext cx="154815" cy="162293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stealth" w="med" len="med"/>
              <a:tailEnd/>
            </a:ln>
          </p:spPr>
        </p:cxnSp>
      </p:grpSp>
      <p:grpSp>
        <p:nvGrpSpPr>
          <p:cNvPr id="4" name="Group 31"/>
          <p:cNvGrpSpPr/>
          <p:nvPr/>
        </p:nvGrpSpPr>
        <p:grpSpPr>
          <a:xfrm>
            <a:off x="656161" y="995218"/>
            <a:ext cx="3327245" cy="2879898"/>
            <a:chOff x="4489326" y="3268673"/>
            <a:chExt cx="3327245" cy="2879898"/>
          </a:xfrm>
        </p:grpSpPr>
        <p:grpSp>
          <p:nvGrpSpPr>
            <p:cNvPr id="17" name="Group 16"/>
            <p:cNvGrpSpPr/>
            <p:nvPr/>
          </p:nvGrpSpPr>
          <p:grpSpPr>
            <a:xfrm>
              <a:off x="4489326" y="3363617"/>
              <a:ext cx="3327245" cy="2784954"/>
              <a:chOff x="669607" y="3458715"/>
              <a:chExt cx="3327245" cy="2784954"/>
            </a:xfrm>
          </p:grpSpPr>
          <p:pic>
            <p:nvPicPr>
              <p:cNvPr id="18" name="Picture 17"/>
              <p:cNvPicPr/>
              <p:nvPr/>
            </p:nvPicPr>
            <p:blipFill rotWithShape="1">
              <a:blip r:embed="rId2" cstate="print"/>
              <a:srcRect l="40866" t="14616" r="26602" b="32820"/>
              <a:stretch/>
            </p:blipFill>
            <p:spPr bwMode="auto">
              <a:xfrm>
                <a:off x="1265737" y="4981975"/>
                <a:ext cx="1249385" cy="126169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9" name="Picture 18"/>
              <p:cNvPicPr/>
              <p:nvPr/>
            </p:nvPicPr>
            <p:blipFill rotWithShape="1">
              <a:blip r:embed="rId3" cstate="print"/>
              <a:srcRect l="33814" t="12821" r="31891" b="30769"/>
              <a:stretch/>
            </p:blipFill>
            <p:spPr bwMode="auto">
              <a:xfrm>
                <a:off x="2515123" y="3458715"/>
                <a:ext cx="1481729" cy="152326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/>
              <a:srcRect l="34775" t="14102" r="25802" b="32052"/>
              <a:stretch/>
            </p:blipFill>
            <p:spPr bwMode="auto">
              <a:xfrm>
                <a:off x="669607" y="3502271"/>
                <a:ext cx="1577117" cy="1346318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cxnSp>
          <p:nvCxnSpPr>
            <p:cNvPr id="21" name="Straight Arrow Connector 20"/>
            <p:cNvCxnSpPr/>
            <p:nvPr/>
          </p:nvCxnSpPr>
          <p:spPr bwMode="auto">
            <a:xfrm flipV="1">
              <a:off x="4509585" y="3363617"/>
              <a:ext cx="910978" cy="52521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4574157" y="3268673"/>
              <a:ext cx="511299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60 cm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>
              <a:endCxn id="18" idx="2"/>
            </p:cNvCxnSpPr>
            <p:nvPr/>
          </p:nvCxnSpPr>
          <p:spPr bwMode="auto">
            <a:xfrm flipH="1">
              <a:off x="5710149" y="4886877"/>
              <a:ext cx="7653" cy="126169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5615470" y="5782196"/>
              <a:ext cx="7642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29 cm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V="1">
              <a:off x="6795821" y="3778624"/>
              <a:ext cx="572944" cy="64707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7151998" y="4080332"/>
              <a:ext cx="511299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35 cm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3329732" y="3647240"/>
            <a:ext cx="4571292" cy="2459229"/>
            <a:chOff x="4284783" y="3412384"/>
            <a:chExt cx="4571292" cy="2459229"/>
          </a:xfrm>
        </p:grpSpPr>
        <p:sp>
          <p:nvSpPr>
            <p:cNvPr id="34" name="TextBox 10"/>
            <p:cNvSpPr txBox="1">
              <a:spLocks noChangeArrowheads="1"/>
            </p:cNvSpPr>
            <p:nvPr/>
          </p:nvSpPr>
          <p:spPr bwMode="auto">
            <a:xfrm>
              <a:off x="4648508" y="3412384"/>
              <a:ext cx="9906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0" dirty="0">
                  <a:latin typeface="Arial" charset="0"/>
                  <a:cs typeface="Arial" charset="0"/>
                </a:rPr>
                <a:t>E Field</a:t>
              </a:r>
            </a:p>
          </p:txBody>
        </p:sp>
        <p:sp>
          <p:nvSpPr>
            <p:cNvPr id="35" name="TextBox 10"/>
            <p:cNvSpPr txBox="1">
              <a:spLocks noChangeArrowheads="1"/>
            </p:cNvSpPr>
            <p:nvPr/>
          </p:nvSpPr>
          <p:spPr bwMode="auto">
            <a:xfrm>
              <a:off x="6962266" y="3412384"/>
              <a:ext cx="99064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0" dirty="0" smtClean="0">
                  <a:latin typeface="Arial" charset="0"/>
                  <a:cs typeface="Arial" charset="0"/>
                </a:rPr>
                <a:t>H </a:t>
              </a:r>
              <a:r>
                <a:rPr lang="en-US" sz="1600" b="0" dirty="0">
                  <a:latin typeface="Arial" charset="0"/>
                  <a:cs typeface="Arial" charset="0"/>
                </a:rPr>
                <a:t>Field</a:t>
              </a:r>
            </a:p>
          </p:txBody>
        </p:sp>
        <p:pic>
          <p:nvPicPr>
            <p:cNvPr id="36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08" t="20141" r="30090" b="39930"/>
            <a:stretch/>
          </p:blipFill>
          <p:spPr bwMode="auto">
            <a:xfrm>
              <a:off x="4284783" y="3874913"/>
              <a:ext cx="2184433" cy="199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7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81" t="20213" r="28043" b="39893"/>
            <a:stretch/>
          </p:blipFill>
          <p:spPr bwMode="auto">
            <a:xfrm>
              <a:off x="6489699" y="3874913"/>
              <a:ext cx="2366376" cy="199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Cryostat Design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7" y="862130"/>
            <a:ext cx="8229600" cy="5644467"/>
          </a:xfrm>
        </p:spPr>
        <p:txBody>
          <a:bodyPr/>
          <a:lstStyle/>
          <a:p>
            <a:r>
              <a:rPr lang="en-US" sz="2000" dirty="0" smtClean="0"/>
              <a:t>Environment</a:t>
            </a:r>
          </a:p>
          <a:p>
            <a:pPr lvl="1"/>
            <a:r>
              <a:rPr lang="en-US" sz="1800" dirty="0" smtClean="0"/>
              <a:t>Space constraints</a:t>
            </a:r>
          </a:p>
          <a:p>
            <a:pPr lvl="1"/>
            <a:r>
              <a:rPr lang="en-US" sz="1800" dirty="0" smtClean="0"/>
              <a:t>Temperature, pressure, relief system</a:t>
            </a:r>
          </a:p>
          <a:p>
            <a:pPr lvl="1"/>
            <a:r>
              <a:rPr lang="en-US" sz="1800" dirty="0" smtClean="0"/>
              <a:t>Typical Cavity/He vessel design condition</a:t>
            </a:r>
          </a:p>
          <a:p>
            <a:pPr lvl="1">
              <a:buNone/>
            </a:pPr>
            <a:r>
              <a:rPr lang="en-US" sz="1800" dirty="0" smtClean="0"/>
              <a:t>	At room temperature, 2-2.5 bar external to cavity, internal to He vessel</a:t>
            </a:r>
          </a:p>
          <a:p>
            <a:pPr lvl="1">
              <a:buNone/>
            </a:pPr>
            <a:r>
              <a:rPr lang="en-US" sz="1800" dirty="0" smtClean="0"/>
              <a:t>	At </a:t>
            </a:r>
            <a:r>
              <a:rPr lang="en-US" sz="1800" dirty="0" err="1" smtClean="0"/>
              <a:t>cryo</a:t>
            </a:r>
            <a:r>
              <a:rPr lang="en-US" sz="1800" dirty="0" smtClean="0"/>
              <a:t> temperature, 4-5 bar external to cavity, internal to He vessel</a:t>
            </a:r>
          </a:p>
          <a:p>
            <a:r>
              <a:rPr lang="en-US" sz="2000" dirty="0" smtClean="0"/>
              <a:t>Safety code if applicable</a:t>
            </a:r>
          </a:p>
          <a:p>
            <a:pPr lvl="1"/>
            <a:r>
              <a:rPr lang="en-US" sz="1800" dirty="0" smtClean="0"/>
              <a:t>ASME Boiler and Pressure Vessel (BPV) Code</a:t>
            </a:r>
          </a:p>
          <a:p>
            <a:pPr lvl="1">
              <a:buNone/>
            </a:pPr>
            <a:r>
              <a:rPr lang="en-US" sz="1800" dirty="0" smtClean="0"/>
              <a:t>	Allowable stress the lesser of 2/3 Yield or Tensile/3.5 </a:t>
            </a:r>
          </a:p>
          <a:p>
            <a:pPr lvl="1"/>
            <a:r>
              <a:rPr lang="en-US" sz="1800" dirty="0" smtClean="0"/>
              <a:t>ASME B31.3 Process Piping Code</a:t>
            </a:r>
          </a:p>
          <a:p>
            <a:r>
              <a:rPr lang="en-US" sz="2000" dirty="0" smtClean="0"/>
              <a:t>Material properties</a:t>
            </a:r>
          </a:p>
          <a:p>
            <a:pPr lvl="1"/>
            <a:r>
              <a:rPr lang="en-US" sz="1800" dirty="0" smtClean="0"/>
              <a:t>Recent test results </a:t>
            </a:r>
            <a:r>
              <a:rPr lang="en-US" sz="1800" dirty="0"/>
              <a:t>of </a:t>
            </a:r>
            <a:r>
              <a:rPr lang="en-US" sz="1800" dirty="0" err="1"/>
              <a:t>Nb</a:t>
            </a:r>
            <a:r>
              <a:rPr lang="en-US" sz="1800" dirty="0"/>
              <a:t> samples (RRR&gt;250) at </a:t>
            </a:r>
            <a:r>
              <a:rPr lang="en-US" sz="1800" dirty="0" err="1" smtClean="0"/>
              <a:t>Jlab</a:t>
            </a:r>
            <a:r>
              <a:rPr lang="en-US" sz="1800" dirty="0" smtClean="0"/>
              <a:t> show a wide variation (RT).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1800" dirty="0" smtClean="0"/>
              <a:t>Modulus: 7.65-16.7 10</a:t>
            </a:r>
            <a:r>
              <a:rPr lang="en-US" sz="1800" baseline="30000" dirty="0" smtClean="0"/>
              <a:t>6</a:t>
            </a:r>
            <a:r>
              <a:rPr lang="en-US" sz="1800" dirty="0" smtClean="0"/>
              <a:t> psi (53-115 </a:t>
            </a:r>
            <a:r>
              <a:rPr lang="en-US" sz="1800" dirty="0" err="1" smtClean="0"/>
              <a:t>GPa</a:t>
            </a:r>
            <a:r>
              <a:rPr lang="en-US" sz="1800" dirty="0" smtClean="0"/>
              <a:t>) </a:t>
            </a:r>
          </a:p>
          <a:p>
            <a:pPr lvl="1">
              <a:buNone/>
            </a:pPr>
            <a:r>
              <a:rPr lang="en-US" sz="1800" dirty="0" smtClean="0"/>
              <a:t>	Yield strength: 7-12 </a:t>
            </a:r>
            <a:r>
              <a:rPr lang="en-US" sz="1800" dirty="0" err="1" smtClean="0"/>
              <a:t>ksi</a:t>
            </a:r>
            <a:r>
              <a:rPr lang="en-US" sz="1800" dirty="0" smtClean="0"/>
              <a:t> (48-83 </a:t>
            </a:r>
            <a:r>
              <a:rPr lang="en-US" sz="1800" dirty="0" err="1" smtClean="0"/>
              <a:t>MPa</a:t>
            </a:r>
            <a:r>
              <a:rPr lang="en-US" sz="1800" dirty="0" smtClean="0"/>
              <a:t>) </a:t>
            </a:r>
          </a:p>
          <a:p>
            <a:pPr lvl="1">
              <a:buNone/>
            </a:pPr>
            <a:r>
              <a:rPr lang="en-US" sz="1800" dirty="0" smtClean="0"/>
              <a:t>	Tensile strength: 24-30 </a:t>
            </a:r>
            <a:r>
              <a:rPr lang="en-US" sz="1800" dirty="0" err="1" smtClean="0"/>
              <a:t>ksi</a:t>
            </a:r>
            <a:r>
              <a:rPr lang="en-US" sz="1800" dirty="0" smtClean="0"/>
              <a:t> (165-207 </a:t>
            </a:r>
            <a:r>
              <a:rPr lang="en-US" sz="1800" dirty="0" err="1" smtClean="0"/>
              <a:t>MPa</a:t>
            </a:r>
            <a:r>
              <a:rPr lang="en-US" sz="1800" dirty="0" smtClean="0"/>
              <a:t>)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Mechanical Strength-Warm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7" y="854574"/>
            <a:ext cx="8229600" cy="5257800"/>
          </a:xfrm>
        </p:spPr>
        <p:txBody>
          <a:bodyPr/>
          <a:lstStyle/>
          <a:p>
            <a:r>
              <a:rPr lang="en-US" sz="1600" dirty="0" smtClean="0"/>
              <a:t>Worst case during cool down</a:t>
            </a:r>
          </a:p>
          <a:p>
            <a:r>
              <a:rPr lang="en-US" sz="1600" dirty="0" smtClean="0"/>
              <a:t>Room temperature </a:t>
            </a:r>
            <a:r>
              <a:rPr lang="en-US" sz="1600" dirty="0" err="1" smtClean="0"/>
              <a:t>Nb</a:t>
            </a:r>
            <a:r>
              <a:rPr lang="en-US" sz="1600" dirty="0" smtClean="0"/>
              <a:t> property, 2.5 </a:t>
            </a:r>
            <a:r>
              <a:rPr lang="en-US" sz="1600" dirty="0" err="1" smtClean="0"/>
              <a:t>atm</a:t>
            </a:r>
            <a:r>
              <a:rPr lang="en-US" sz="1600" dirty="0" smtClean="0"/>
              <a:t> external pressure</a:t>
            </a:r>
          </a:p>
          <a:p>
            <a:r>
              <a:rPr lang="en-US" sz="1600" dirty="0" smtClean="0"/>
              <a:t>Modulus 55 </a:t>
            </a:r>
            <a:r>
              <a:rPr lang="en-US" sz="1600" dirty="0" err="1" smtClean="0"/>
              <a:t>GPa</a:t>
            </a:r>
            <a:r>
              <a:rPr lang="en-US" sz="1600" dirty="0" smtClean="0"/>
              <a:t>, Poisson’s ratio 0.38, Density 8.58 g/cm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Yield strength 69 </a:t>
            </a:r>
            <a:r>
              <a:rPr lang="en-US" sz="1600" dirty="0" err="1" smtClean="0"/>
              <a:t>MPa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Beam pipe tab fixed, gravity ignored to use symmetry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Red region is above the yield strength of the </a:t>
            </a:r>
            <a:r>
              <a:rPr lang="en-US" sz="1600" dirty="0" err="1" smtClean="0"/>
              <a:t>Nb</a:t>
            </a:r>
            <a:r>
              <a:rPr lang="en-US" sz="1600" dirty="0" smtClean="0"/>
              <a:t> plate as received state. </a:t>
            </a:r>
          </a:p>
          <a:p>
            <a:r>
              <a:rPr lang="en-US" sz="1600" dirty="0" smtClean="0"/>
              <a:t>The strength after cold working (forming) is not measured.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6207" y="2115685"/>
            <a:ext cx="4297680" cy="2388978"/>
            <a:chOff x="184417" y="3103680"/>
            <a:chExt cx="4297680" cy="2388978"/>
          </a:xfrm>
        </p:grpSpPr>
        <p:pic>
          <p:nvPicPr>
            <p:cNvPr id="4" name="Picture 3" descr="stress00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417" y="3103680"/>
              <a:ext cx="4297680" cy="232791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37872" y="5184881"/>
              <a:ext cx="13789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/>
                <a:t>3mm thickness</a:t>
              </a:r>
              <a:endParaRPr lang="en-US" b="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18059" y="2115118"/>
            <a:ext cx="4297680" cy="2366020"/>
            <a:chOff x="4618104" y="3104094"/>
            <a:chExt cx="4297680" cy="2366020"/>
          </a:xfrm>
        </p:grpSpPr>
        <p:pic>
          <p:nvPicPr>
            <p:cNvPr id="12" name="Picture 11" descr="stress00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18104" y="3104094"/>
              <a:ext cx="4297680" cy="233507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326991" y="5162337"/>
              <a:ext cx="13789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 smtClean="0"/>
                <a:t>4mm thickness</a:t>
              </a:r>
              <a:endParaRPr lang="en-US" b="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289682" y="4561195"/>
            <a:ext cx="4591050" cy="1197900"/>
            <a:chOff x="2299207" y="4637395"/>
            <a:chExt cx="4591050" cy="1197900"/>
          </a:xfrm>
        </p:grpSpPr>
        <p:pic>
          <p:nvPicPr>
            <p:cNvPr id="11" name="Picture 10" descr="stress004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99207" y="4637395"/>
              <a:ext cx="4591050" cy="476250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2967878" y="4964606"/>
              <a:ext cx="7684" cy="253573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374622" y="5188964"/>
              <a:ext cx="1116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/>
                <a:t>Yield strength</a:t>
              </a:r>
            </a:p>
            <a:p>
              <a:r>
                <a:rPr lang="en-US" sz="1200" b="0" dirty="0" smtClean="0"/>
                <a:t>(69 </a:t>
              </a:r>
              <a:r>
                <a:rPr lang="en-US" sz="1200" b="0" dirty="0" err="1" smtClean="0"/>
                <a:t>MPa</a:t>
              </a:r>
              <a:r>
                <a:rPr lang="en-US" sz="1200" b="0" dirty="0" smtClean="0"/>
                <a:t>)</a:t>
              </a:r>
            </a:p>
            <a:p>
              <a:endParaRPr lang="en-US" sz="1200" b="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69631" y="5206173"/>
              <a:ext cx="21451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/>
                <a:t>BPV code allowable strength</a:t>
              </a:r>
            </a:p>
            <a:p>
              <a:r>
                <a:rPr lang="en-US" sz="1200" b="0" dirty="0" smtClean="0"/>
                <a:t>(46 </a:t>
              </a:r>
              <a:r>
                <a:rPr lang="en-US" sz="1200" b="0" dirty="0" err="1" smtClean="0"/>
                <a:t>MPa</a:t>
              </a:r>
              <a:r>
                <a:rPr lang="en-US" sz="1200" b="0" dirty="0" smtClean="0"/>
                <a:t>)</a:t>
              </a:r>
              <a:endParaRPr lang="en-US" sz="1200" b="0" dirty="0"/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 flipV="1">
              <a:off x="4306741" y="4952920"/>
              <a:ext cx="7684" cy="253573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triangle"/>
            </a:ln>
            <a:effectLst/>
          </p:spPr>
        </p:cxnSp>
      </p:grpSp>
      <p:cxnSp>
        <p:nvCxnSpPr>
          <p:cNvPr id="24" name="Straight Connector 23"/>
          <p:cNvCxnSpPr/>
          <p:nvPr/>
        </p:nvCxnSpPr>
        <p:spPr bwMode="auto">
          <a:xfrm>
            <a:off x="508000" y="2336800"/>
            <a:ext cx="7010400" cy="0"/>
          </a:xfrm>
          <a:prstGeom prst="line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869892" y="4648200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(Pa)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tress-3mm-4K-5at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259" y="2125397"/>
            <a:ext cx="4367016" cy="2423160"/>
          </a:xfrm>
          <a:prstGeom prst="rect">
            <a:avLst/>
          </a:prstGeom>
        </p:spPr>
      </p:pic>
      <p:pic>
        <p:nvPicPr>
          <p:cNvPr id="18" name="Picture 17" descr="stress-3mm-4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7931" y="2133006"/>
            <a:ext cx="4332719" cy="2423160"/>
          </a:xfrm>
          <a:prstGeom prst="rect">
            <a:avLst/>
          </a:prstGeom>
        </p:spPr>
      </p:pic>
      <p:pic>
        <p:nvPicPr>
          <p:cNvPr id="20" name="Picture 19" descr="stress-3mm-4K-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27669" y="4660913"/>
            <a:ext cx="4648200" cy="466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Mechanical Strength-Cold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49"/>
            <a:ext cx="8229600" cy="5382185"/>
          </a:xfrm>
        </p:spPr>
        <p:txBody>
          <a:bodyPr/>
          <a:lstStyle/>
          <a:p>
            <a:r>
              <a:rPr lang="en-US" sz="1600" dirty="0" smtClean="0"/>
              <a:t>Worst case during operation</a:t>
            </a:r>
          </a:p>
          <a:p>
            <a:r>
              <a:rPr lang="en-US" sz="1600" dirty="0" err="1" smtClean="0"/>
              <a:t>Cryo</a:t>
            </a:r>
            <a:r>
              <a:rPr lang="en-US" sz="1600" dirty="0" smtClean="0"/>
              <a:t> temperature </a:t>
            </a:r>
            <a:r>
              <a:rPr lang="en-US" sz="1600" dirty="0" err="1" smtClean="0"/>
              <a:t>Nb</a:t>
            </a:r>
            <a:r>
              <a:rPr lang="en-US" sz="1600" dirty="0" smtClean="0"/>
              <a:t> property, 5 bar external pressure</a:t>
            </a:r>
          </a:p>
          <a:p>
            <a:r>
              <a:rPr lang="en-US" sz="1600" dirty="0" smtClean="0"/>
              <a:t>Modulus 123 </a:t>
            </a:r>
            <a:r>
              <a:rPr lang="en-US" sz="1600" dirty="0" err="1" smtClean="0"/>
              <a:t>GPa</a:t>
            </a:r>
            <a:r>
              <a:rPr lang="en-US" sz="1600" dirty="0" smtClean="0"/>
              <a:t>, Poisson’s ratio 0.38, Density 8.58 g/cm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Yield strength 577 </a:t>
            </a:r>
            <a:r>
              <a:rPr lang="en-US" sz="1600" dirty="0" err="1" smtClean="0"/>
              <a:t>MPa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3mm thickness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200" dirty="0" smtClean="0"/>
              <a:t>At 2K the external pressure at normal operation is less than 30 </a:t>
            </a:r>
            <a:r>
              <a:rPr lang="en-US" sz="1200" dirty="0" err="1" smtClean="0"/>
              <a:t>torr</a:t>
            </a:r>
            <a:r>
              <a:rPr lang="en-US" sz="1200" dirty="0" smtClean="0"/>
              <a:t>. </a:t>
            </a:r>
          </a:p>
          <a:p>
            <a:r>
              <a:rPr lang="en-US" sz="1200" dirty="0" smtClean="0"/>
              <a:t>There is enough margin to accommodate the tuning load at normal operation.</a:t>
            </a:r>
          </a:p>
          <a:p>
            <a:r>
              <a:rPr lang="en-US" sz="1200" dirty="0" smtClean="0"/>
              <a:t>3mm thickness will be still studied.</a:t>
            </a:r>
          </a:p>
          <a:p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457057" y="4307546"/>
            <a:ext cx="30780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1 </a:t>
            </a:r>
            <a:r>
              <a:rPr lang="en-US" b="0" dirty="0" err="1" smtClean="0"/>
              <a:t>atm</a:t>
            </a:r>
            <a:r>
              <a:rPr lang="en-US" b="0" dirty="0" smtClean="0"/>
              <a:t> pressure-4K Normal operation</a:t>
            </a:r>
            <a:endParaRPr lang="en-US" b="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3051477" y="5034981"/>
            <a:ext cx="7684" cy="25357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977193" y="5264228"/>
            <a:ext cx="16401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/>
              <a:t>Yield strength (577MPa)</a:t>
            </a:r>
            <a:endParaRPr lang="en-US" sz="1050" b="0" dirty="0"/>
          </a:p>
        </p:txBody>
      </p:sp>
      <p:sp>
        <p:nvSpPr>
          <p:cNvPr id="19" name="TextBox 18"/>
          <p:cNvSpPr txBox="1"/>
          <p:nvPr/>
        </p:nvSpPr>
        <p:spPr>
          <a:xfrm>
            <a:off x="3994978" y="5264355"/>
            <a:ext cx="25410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0" dirty="0" smtClean="0"/>
              <a:t>BPV code allowable strength (385MPa)</a:t>
            </a:r>
            <a:endParaRPr lang="en-US" sz="1050" b="0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4057831" y="5034473"/>
            <a:ext cx="7684" cy="253573"/>
          </a:xfrm>
          <a:prstGeom prst="straightConnector1">
            <a:avLst/>
          </a:prstGeom>
          <a:noFill/>
          <a:ln w="12700" cap="flat" cmpd="sng" algn="ctr">
            <a:solidFill>
              <a:srgbClr val="FFC000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762450" y="4321007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5 </a:t>
            </a:r>
            <a:r>
              <a:rPr lang="en-US" b="0" dirty="0" err="1" smtClean="0"/>
              <a:t>atm</a:t>
            </a:r>
            <a:r>
              <a:rPr lang="en-US" b="0" dirty="0" smtClean="0"/>
              <a:t> pressure</a:t>
            </a:r>
            <a:endParaRPr lang="en-US" b="0" dirty="0"/>
          </a:p>
        </p:txBody>
      </p:sp>
      <p:sp>
        <p:nvSpPr>
          <p:cNvPr id="25" name="TextBox 24"/>
          <p:cNvSpPr txBox="1"/>
          <p:nvPr/>
        </p:nvSpPr>
        <p:spPr>
          <a:xfrm>
            <a:off x="6869892" y="4762500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(Pa)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" y="1209675"/>
            <a:ext cx="4943476" cy="5257800"/>
          </a:xfrm>
        </p:spPr>
        <p:txBody>
          <a:bodyPr/>
          <a:lstStyle/>
          <a:p>
            <a:r>
              <a:rPr lang="en-US" sz="1600" dirty="0" smtClean="0"/>
              <a:t>3mm uniform thickness</a:t>
            </a:r>
          </a:p>
          <a:p>
            <a:r>
              <a:rPr lang="en-US" sz="1600" dirty="0" err="1" smtClean="0"/>
              <a:t>Cryo</a:t>
            </a:r>
            <a:r>
              <a:rPr lang="en-US" sz="1600" dirty="0" smtClean="0"/>
              <a:t> </a:t>
            </a:r>
            <a:r>
              <a:rPr lang="en-US" sz="1600" dirty="0" err="1" smtClean="0"/>
              <a:t>Nb</a:t>
            </a:r>
            <a:r>
              <a:rPr lang="en-US" sz="1600" dirty="0" smtClean="0"/>
              <a:t> property</a:t>
            </a:r>
          </a:p>
          <a:p>
            <a:r>
              <a:rPr lang="en-US" sz="1600" dirty="0" smtClean="0"/>
              <a:t>Pressure sensitivity 235 Hz/</a:t>
            </a:r>
            <a:r>
              <a:rPr lang="en-US" sz="1600" dirty="0" err="1" smtClean="0"/>
              <a:t>torr</a:t>
            </a:r>
            <a:r>
              <a:rPr lang="en-US" sz="1600" dirty="0" smtClean="0"/>
              <a:t> </a:t>
            </a:r>
          </a:p>
          <a:p>
            <a:r>
              <a:rPr lang="da-DK" sz="1600" dirty="0" smtClean="0"/>
              <a:t>Largest deformation on top surface (high magnetic field area) observed. </a:t>
            </a:r>
          </a:p>
          <a:p>
            <a:endParaRPr lang="da-DK" sz="1600" dirty="0" smtClean="0"/>
          </a:p>
          <a:p>
            <a:endParaRPr lang="da-DK" sz="1600" dirty="0" smtClean="0"/>
          </a:p>
          <a:p>
            <a:r>
              <a:rPr lang="da-DK" sz="1600" dirty="0" smtClean="0"/>
              <a:t>The most effective location of counter deformation – deform the surface with high electric field accordingly by targetted pressure or force.</a:t>
            </a:r>
          </a:p>
          <a:p>
            <a:r>
              <a:rPr lang="da-DK" sz="1600" dirty="0" smtClean="0"/>
              <a:t>Additional deformation of side surface helps to reduce the pressure sensitivity.</a:t>
            </a:r>
          </a:p>
          <a:p>
            <a:r>
              <a:rPr lang="da-DK" sz="1600" dirty="0" smtClean="0"/>
              <a:t>Make a cavity with different thickness – thicker top surface and thinner side surface?</a:t>
            </a:r>
          </a:p>
          <a:p>
            <a:r>
              <a:rPr lang="da-DK" sz="1600" dirty="0" smtClean="0"/>
              <a:t>Optimize thickness after LFD is combined.  </a:t>
            </a:r>
          </a:p>
        </p:txBody>
      </p:sp>
      <p:pic>
        <p:nvPicPr>
          <p:cNvPr id="4" name="Picture 3" descr="SQDeformation.JPG"/>
          <p:cNvPicPr>
            <a:picLocks noChangeAspect="1"/>
          </p:cNvPicPr>
          <p:nvPr/>
        </p:nvPicPr>
        <p:blipFill>
          <a:blip r:embed="rId2" cstate="print"/>
          <a:srcRect l="26507" t="5739" r="2602" b="6493"/>
          <a:stretch>
            <a:fillRect/>
          </a:stretch>
        </p:blipFill>
        <p:spPr>
          <a:xfrm>
            <a:off x="5559247" y="1033974"/>
            <a:ext cx="3134276" cy="222484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8156313" y="1246673"/>
            <a:ext cx="22672" cy="476092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9" name="Picture 8" descr="ps-deformation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6881" y="3314149"/>
            <a:ext cx="3657600" cy="281089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6667500" y="5676900"/>
            <a:ext cx="609600" cy="9525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884895" y="1455087"/>
            <a:ext cx="1108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FFFF00"/>
                </a:solidFill>
              </a:rPr>
              <a:t>Top surface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7603" y="2695490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FFFF00"/>
                </a:solidFill>
              </a:rPr>
              <a:t>Side surface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1197" y="5859699"/>
            <a:ext cx="3470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Deformation under 30 </a:t>
            </a:r>
            <a:r>
              <a:rPr lang="en-US" sz="1200" b="0" dirty="0" err="1" smtClean="0"/>
              <a:t>torr</a:t>
            </a:r>
            <a:r>
              <a:rPr lang="en-US" sz="1200" b="0" dirty="0" smtClean="0"/>
              <a:t> and additional force on side surface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Lorentz Force Detuning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4" y="1114424"/>
            <a:ext cx="4781551" cy="5400675"/>
          </a:xfrm>
        </p:spPr>
        <p:txBody>
          <a:bodyPr/>
          <a:lstStyle/>
          <a:p>
            <a:pPr>
              <a:buNone/>
            </a:pPr>
            <a:r>
              <a:rPr lang="en-US" sz="1600" b="1" i="1" dirty="0" smtClean="0"/>
              <a:t>LFD effect alone</a:t>
            </a:r>
          </a:p>
          <a:p>
            <a:r>
              <a:rPr lang="en-US" sz="1600" dirty="0" smtClean="0"/>
              <a:t>3mm uniform thickness</a:t>
            </a:r>
          </a:p>
          <a:p>
            <a:r>
              <a:rPr lang="en-US" sz="1600" dirty="0" err="1" smtClean="0"/>
              <a:t>Cryo</a:t>
            </a:r>
            <a:r>
              <a:rPr lang="en-US" sz="1600" dirty="0" smtClean="0"/>
              <a:t> </a:t>
            </a:r>
            <a:r>
              <a:rPr lang="en-US" sz="1600" dirty="0" err="1" smtClean="0"/>
              <a:t>Nb</a:t>
            </a:r>
            <a:r>
              <a:rPr lang="en-US" sz="1600" dirty="0" smtClean="0"/>
              <a:t> property</a:t>
            </a:r>
          </a:p>
          <a:p>
            <a:r>
              <a:rPr lang="en-US" sz="1600" dirty="0" smtClean="0"/>
              <a:t>LFD coefficient -195 Hz/(MV/m)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total shift      -12.6kHz at 3MV </a:t>
            </a:r>
            <a:r>
              <a:rPr lang="en-US" sz="1600" dirty="0" smtClean="0">
                <a:solidFill>
                  <a:srgbClr val="FF0000"/>
                </a:solidFill>
              </a:rPr>
              <a:t>transverse voltage</a:t>
            </a:r>
          </a:p>
          <a:p>
            <a:r>
              <a:rPr lang="da-DK" sz="1600" dirty="0" smtClean="0"/>
              <a:t>Surface with high magnetic field deformation 6 </a:t>
            </a:r>
            <a:r>
              <a:rPr lang="el-GR" sz="1600" dirty="0" smtClean="0"/>
              <a:t>μ</a:t>
            </a:r>
            <a:r>
              <a:rPr lang="da-DK" sz="1600" dirty="0" smtClean="0"/>
              <a:t>m outward due to radiation pressure</a:t>
            </a:r>
          </a:p>
          <a:p>
            <a:r>
              <a:rPr lang="da-DK" sz="1600" dirty="0" smtClean="0"/>
              <a:t>Side surface 3 </a:t>
            </a:r>
            <a:r>
              <a:rPr lang="el-GR" sz="1600" dirty="0" smtClean="0"/>
              <a:t>μ</a:t>
            </a:r>
            <a:r>
              <a:rPr lang="en-US" sz="1600" dirty="0" smtClean="0"/>
              <a:t>m deformation inward </a:t>
            </a:r>
          </a:p>
          <a:p>
            <a:endParaRPr lang="en-US" sz="1600" dirty="0" smtClean="0"/>
          </a:p>
          <a:p>
            <a:pPr>
              <a:buNone/>
            </a:pPr>
            <a:r>
              <a:rPr lang="en-US" sz="1600" b="1" i="1" dirty="0" smtClean="0"/>
              <a:t>LFD under 2K nominal He pressure 23 </a:t>
            </a:r>
            <a:r>
              <a:rPr lang="en-US" sz="1600" b="1" i="1" dirty="0" err="1" smtClean="0"/>
              <a:t>torr</a:t>
            </a:r>
            <a:r>
              <a:rPr lang="en-US" sz="1600" b="1" i="1" dirty="0" smtClean="0"/>
              <a:t>  </a:t>
            </a:r>
            <a:endParaRPr lang="da-DK" sz="1600" b="1" i="1" dirty="0" smtClean="0"/>
          </a:p>
          <a:p>
            <a:r>
              <a:rPr lang="da-DK" sz="1600" dirty="0" smtClean="0"/>
              <a:t>LFD -4.5kHz, coefficient -69</a:t>
            </a:r>
          </a:p>
          <a:p>
            <a:r>
              <a:rPr lang="da-DK" sz="1600" dirty="0" smtClean="0"/>
              <a:t>Total shift decreases to -3.7kHz with 4mm thick cavity.</a:t>
            </a:r>
          </a:p>
          <a:p>
            <a:r>
              <a:rPr lang="da-DK" sz="1600" dirty="0" smtClean="0"/>
              <a:t>Still stiffening is required.</a:t>
            </a:r>
          </a:p>
          <a:p>
            <a:r>
              <a:rPr lang="da-DK" sz="1600" dirty="0" smtClean="0"/>
              <a:t>Careful selection of the stiffener location since it also affect the pressure sensitivity in the area.</a:t>
            </a:r>
          </a:p>
          <a:p>
            <a:endParaRPr lang="en-US" sz="1600" dirty="0"/>
          </a:p>
        </p:txBody>
      </p:sp>
      <p:pic>
        <p:nvPicPr>
          <p:cNvPr id="8" name="Picture 7" descr="SQL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00675" y="981076"/>
            <a:ext cx="3305175" cy="2194278"/>
          </a:xfrm>
          <a:prstGeom prst="rect">
            <a:avLst/>
          </a:prstGeom>
        </p:spPr>
      </p:pic>
      <p:pic>
        <p:nvPicPr>
          <p:cNvPr id="13" name="Picture 12" descr="LFD under 23tor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426" y="3381375"/>
            <a:ext cx="3552824" cy="27097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04920" y="2965837"/>
            <a:ext cx="3137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Deformation under Lorentz force only</a:t>
            </a:r>
            <a:endParaRPr lang="en-US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5012740" y="5868063"/>
            <a:ext cx="4131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Deformation under Lorentz force and He pressure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Lorentz Force Detuning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4" y="1114424"/>
            <a:ext cx="8052270" cy="5400675"/>
          </a:xfrm>
        </p:spPr>
        <p:txBody>
          <a:bodyPr/>
          <a:lstStyle/>
          <a:p>
            <a:pPr>
              <a:buNone/>
            </a:pPr>
            <a:r>
              <a:rPr lang="en-US" sz="1600" b="1" i="1" dirty="0" smtClean="0"/>
              <a:t>Cavity Improvement</a:t>
            </a:r>
          </a:p>
          <a:p>
            <a:r>
              <a:rPr lang="en-US" sz="1600" dirty="0" smtClean="0"/>
              <a:t>Stiffener on top surface make LFD worse, also no space</a:t>
            </a:r>
          </a:p>
          <a:p>
            <a:r>
              <a:rPr lang="en-US" sz="1600" dirty="0" smtClean="0"/>
              <a:t>The largest deformation is not simply the largest contribution of frequency shift. Balance between cavity deformation by the He pressure and Lorentz force is important.</a:t>
            </a:r>
          </a:p>
          <a:p>
            <a:pPr>
              <a:buNone/>
            </a:pPr>
            <a:r>
              <a:rPr lang="en-US" sz="1600" b="1" i="1" dirty="0" smtClean="0"/>
              <a:t>New Cavity Model   </a:t>
            </a:r>
            <a:endParaRPr lang="da-DK" sz="1600" b="1" i="1" dirty="0" smtClean="0"/>
          </a:p>
          <a:p>
            <a:r>
              <a:rPr lang="en-US" sz="1600" dirty="0" smtClean="0"/>
              <a:t>4mm uniform thickness, but the top surface is shaved to 3mm.</a:t>
            </a:r>
          </a:p>
          <a:p>
            <a:r>
              <a:rPr lang="en-US" sz="1600" dirty="0" smtClean="0"/>
              <a:t>LFD under 2K nominal He pressure, total shift 550Hz, </a:t>
            </a:r>
            <a:r>
              <a:rPr lang="en-US" sz="1600" dirty="0" err="1" smtClean="0"/>
              <a:t>k</a:t>
            </a:r>
            <a:r>
              <a:rPr lang="en-US" sz="1600" baseline="-25000" dirty="0" err="1" smtClean="0"/>
              <a:t>L</a:t>
            </a:r>
            <a:r>
              <a:rPr lang="en-US" sz="1600" dirty="0" smtClean="0"/>
              <a:t> </a:t>
            </a:r>
            <a:r>
              <a:rPr lang="en-US" sz="1600" dirty="0"/>
              <a:t>8.5 Hz/(MV/m)</a:t>
            </a:r>
            <a:r>
              <a:rPr lang="en-US" sz="1600" baseline="30000" dirty="0"/>
              <a:t>2</a:t>
            </a:r>
            <a:endParaRPr lang="en-US" sz="1600" dirty="0" smtClean="0"/>
          </a:p>
        </p:txBody>
      </p:sp>
      <p:pic>
        <p:nvPicPr>
          <p:cNvPr id="9" name="Picture 8" descr="LFD under 23torr 4-3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4444" y="3572703"/>
            <a:ext cx="3420507" cy="2468880"/>
          </a:xfrm>
          <a:prstGeom prst="rect">
            <a:avLst/>
          </a:prstGeom>
        </p:spPr>
      </p:pic>
      <p:pic>
        <p:nvPicPr>
          <p:cNvPr id="10" name="Picture 9" descr="LFD geom.JPG"/>
          <p:cNvPicPr>
            <a:picLocks noChangeAspect="1"/>
          </p:cNvPicPr>
          <p:nvPr/>
        </p:nvPicPr>
        <p:blipFill>
          <a:blip r:embed="rId3" cstate="print"/>
          <a:srcRect l="33413" t="7602" r="10852" b="52405"/>
          <a:stretch>
            <a:fillRect/>
          </a:stretch>
        </p:blipFill>
        <p:spPr>
          <a:xfrm>
            <a:off x="620202" y="3578086"/>
            <a:ext cx="4101129" cy="24688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58531" y="3705308"/>
            <a:ext cx="1478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Geometry Detail</a:t>
            </a:r>
            <a:endParaRPr lang="en-US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106217" y="3689406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Deformation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Options-Existing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0329" y="943598"/>
            <a:ext cx="2356029" cy="164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60546" y="1065475"/>
            <a:ext cx="1978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ISAC II QWR TRIUMF</a:t>
            </a:r>
            <a:endParaRPr lang="en-US" b="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740" y="2642360"/>
            <a:ext cx="2056085" cy="239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96264" y="5025225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SNS</a:t>
            </a:r>
            <a:endParaRPr lang="en-US" b="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110" y="967245"/>
            <a:ext cx="2766532" cy="154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126090" y="2202512"/>
            <a:ext cx="484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RIA</a:t>
            </a:r>
            <a:endParaRPr lang="en-US" b="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0455" y="4107553"/>
            <a:ext cx="2678139" cy="184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411805" y="5916932"/>
            <a:ext cx="1796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Coaxial Blade Tuner</a:t>
            </a:r>
            <a:endParaRPr lang="en-US" b="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9615" y="1715494"/>
            <a:ext cx="1987168" cy="18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724450" y="3522429"/>
            <a:ext cx="654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SSR1</a:t>
            </a:r>
            <a:endParaRPr lang="en-US" b="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91192" y="4679466"/>
            <a:ext cx="2266122" cy="150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62571" y="5868064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/>
              <a:t>Saclay</a:t>
            </a:r>
            <a:r>
              <a:rPr lang="en-US" b="0" dirty="0" smtClean="0"/>
              <a:t> II Cam/Lever</a:t>
            </a:r>
            <a:endParaRPr lang="en-US" b="0" dirty="0"/>
          </a:p>
        </p:txBody>
      </p:sp>
      <p:pic>
        <p:nvPicPr>
          <p:cNvPr id="2058" name="Picture 10" descr="M:\me-group\Park\Argonne pics\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4376" y="2693503"/>
            <a:ext cx="2782956" cy="208721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160631" y="469127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ANL</a:t>
            </a:r>
            <a:endParaRPr lang="en-US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5411012" y="6330400"/>
            <a:ext cx="1957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/>
              <a:t>Courtesy of J. </a:t>
            </a:r>
            <a:r>
              <a:rPr lang="en-US" sz="1000" b="0" dirty="0" err="1" smtClean="0"/>
              <a:t>Matalevich</a:t>
            </a:r>
            <a:r>
              <a:rPr lang="en-US" sz="1000" b="0" dirty="0" smtClean="0"/>
              <a:t>/JLAB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1775274292"/>
      </p:ext>
    </p:extLst>
  </p:cSld>
  <p:clrMapOvr>
    <a:masterClrMapping/>
  </p:clrMapOvr>
</p:sld>
</file>

<file path=ppt/theme/theme1.xml><?xml version="1.0" encoding="utf-8"?>
<a:theme xmlns:a="http://schemas.openxmlformats.org/drawingml/2006/main" name="ODU ppt template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 ppt template</Template>
  <TotalTime>28291</TotalTime>
  <Words>734</Words>
  <Application>Microsoft Office PowerPoint</Application>
  <PresentationFormat>On-screen Show (4:3)</PresentationFormat>
  <Paragraphs>177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ODU ppt template</vt:lpstr>
      <vt:lpstr>Helium vessel / tuner odu-slac rf dipole cavity</vt:lpstr>
      <vt:lpstr>400 MHz RF-Dipole Cavity</vt:lpstr>
      <vt:lpstr>Cryostat Design Consideration</vt:lpstr>
      <vt:lpstr>Cavity Mechanical Strength-Warm</vt:lpstr>
      <vt:lpstr>Cavity Mechanical Strength-Cold</vt:lpstr>
      <vt:lpstr>Pressure Sensitivity</vt:lpstr>
      <vt:lpstr>Lorentz Force Detuning</vt:lpstr>
      <vt:lpstr>Lorentz Force Detuning</vt:lpstr>
      <vt:lpstr>Tuning Options-Existing</vt:lpstr>
      <vt:lpstr>Tuning Sensitivity</vt:lpstr>
      <vt:lpstr>Space Constraints</vt:lpstr>
      <vt:lpstr>Cryostat Concept 1</vt:lpstr>
      <vt:lpstr>Cryostat Concept 2</vt:lpstr>
      <vt:lpstr>Cryostat Concept 3</vt:lpstr>
      <vt:lpstr>Cryostat Concept 4</vt:lpstr>
      <vt:lpstr>Speaking of Wave Guide</vt:lpstr>
      <vt:lpstr>Future Plan</vt:lpstr>
    </vt:vector>
  </TitlesOfParts>
  <Company>Jefferson Science Associates,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COMPACT SUPERCONDUCTING CAVITIES FOR DEFLECTING AND CRABBING APPLICATIONS</dc:title>
  <dc:creator>Delayen</dc:creator>
  <cp:lastModifiedBy>Jean Delayen</cp:lastModifiedBy>
  <cp:revision>983</cp:revision>
  <cp:lastPrinted>2012-11-04T01:57:00Z</cp:lastPrinted>
  <dcterms:created xsi:type="dcterms:W3CDTF">2011-07-13T15:19:05Z</dcterms:created>
  <dcterms:modified xsi:type="dcterms:W3CDTF">2012-12-13T13:35:10Z</dcterms:modified>
</cp:coreProperties>
</file>