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9" r:id="rId5"/>
    <p:sldId id="290" r:id="rId6"/>
    <p:sldId id="306" r:id="rId7"/>
    <p:sldId id="307" r:id="rId8"/>
    <p:sldId id="308" r:id="rId9"/>
    <p:sldId id="309" r:id="rId10"/>
    <p:sldId id="273" r:id="rId11"/>
    <p:sldId id="275" r:id="rId12"/>
    <p:sldId id="276" r:id="rId13"/>
    <p:sldId id="278" r:id="rId14"/>
    <p:sldId id="305" r:id="rId15"/>
    <p:sldId id="283" r:id="rId16"/>
    <p:sldId id="287" r:id="rId17"/>
    <p:sldId id="289" r:id="rId18"/>
    <p:sldId id="295" r:id="rId19"/>
    <p:sldId id="301" r:id="rId20"/>
    <p:sldId id="304" r:id="rId21"/>
    <p:sldId id="262" r:id="rId22"/>
    <p:sldId id="288" r:id="rId23"/>
    <p:sldId id="269" r:id="rId24"/>
    <p:sldId id="258"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C1E6"/>
    <a:srgbClr val="0089B5"/>
    <a:srgbClr val="005872"/>
    <a:srgbClr val="284579"/>
    <a:srgbClr val="9CB0D5"/>
    <a:srgbClr val="3861A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704A74-CDE1-446A-942A-62A9BD01181C}" type="datetimeFigureOut">
              <a:rPr lang="en-GB" smtClean="0"/>
              <a:pPr/>
              <a:t>13/12/2012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08AD79-30A5-44AC-B3A1-3D96B6867CE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9147370-A35E-4039-B335-F2CF58D51A83}" type="slidenum">
              <a:rPr lang="en-GB" smtClean="0"/>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(a sub-system of HL-LHC) is co-funded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 xmlns:p14="http://schemas.microsoft.com/office/powerpoint/2010/main" val="354287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1F51B5-5B00-8D46-BE82-010D8F972854}" type="datetimeFigureOut">
              <a:rPr lang="en-US" smtClean="0"/>
              <a:pPr/>
              <a:t>12/13/2012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55785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12/13/2012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 xmlns:p14="http://schemas.microsoft.com/office/powerpoint/2010/main" val="36381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1F51B5-5B00-8D46-BE82-010D8F972854}" type="datetimeFigureOut">
              <a:rPr lang="en-US" smtClean="0"/>
              <a:pPr/>
              <a:t>12/13/2012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72914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92779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12/13/2012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 xmlns:p14="http://schemas.microsoft.com/office/powerpoint/2010/main" val="27857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F51B5-5B00-8D46-BE82-010D8F972854}" type="datetimeFigureOut">
              <a:rPr lang="en-US" smtClean="0"/>
              <a:pPr/>
              <a:t>12/13/2012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pPr/>
              <a:t>‹#›</a:t>
            </a:fld>
            <a:endParaRPr lang="en-US"/>
          </a:p>
        </p:txBody>
      </p:sp>
    </p:spTree>
    <p:extLst>
      <p:ext uri="{BB962C8B-B14F-4D97-AF65-F5344CB8AC3E}">
        <p14:creationId xmlns="" xmlns:p14="http://schemas.microsoft.com/office/powerpoint/2010/main"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3855" y="-1"/>
            <a:ext cx="9157855" cy="6977413"/>
          </a:xfrm>
          <a:prstGeom prst="rect">
            <a:avLst/>
          </a:prstGeom>
        </p:spPr>
      </p:pic>
    </p:spTree>
    <p:extLst>
      <p:ext uri="{BB962C8B-B14F-4D97-AF65-F5344CB8AC3E}">
        <p14:creationId xmlns="" xmlns:p14="http://schemas.microsoft.com/office/powerpoint/2010/main" val="3127985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95536" y="1556792"/>
            <a:ext cx="8229600" cy="4525963"/>
          </a:xfrm>
        </p:spPr>
        <p:txBody>
          <a:bodyPr/>
          <a:lstStyle/>
          <a:p>
            <a:pPr lvl="0"/>
            <a:endParaRPr lang="en-GB" noProof="0"/>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pPr>
              <a:defRPr/>
            </a:pPr>
            <a:fld id="{EF10D090-FC09-4B71-93F5-66CD9DD61A1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1" cstate="email">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31F51B5-5B00-8D46-BE82-010D8F972854}" type="datetimeFigureOut">
              <a:rPr lang="en-US" smtClean="0"/>
              <a:pPr/>
              <a:t>12/13/2012</a:t>
            </a:fld>
            <a:endParaRPr lang="en-US"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2" cstate="email">
            <a:extLst>
              <a:ext uri="{28A0092B-C50C-407E-A947-70E740481C1C}">
                <a14:useLocalDpi xmlns="" xmlns:a14="http://schemas.microsoft.com/office/drawing/2010/main" val="0"/>
              </a:ext>
            </a:extLst>
          </a:blip>
          <a:stretch>
            <a:fillRect/>
          </a:stretch>
        </p:blipFill>
        <p:spPr>
          <a:xfrm>
            <a:off x="68275" y="6163009"/>
            <a:ext cx="777850" cy="374952"/>
          </a:xfrm>
          <a:prstGeom prst="rect">
            <a:avLst/>
          </a:prstGeom>
        </p:spPr>
      </p:pic>
    </p:spTree>
    <p:extLst>
      <p:ext uri="{BB962C8B-B14F-4D97-AF65-F5344CB8AC3E}">
        <p14:creationId xmlns=""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 id="2147483661" r:id="rId9"/>
  </p:sldLayoutIdLst>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jpeg"/><Relationship Id="rId9" Type="http://schemas.openxmlformats.org/officeDocument/2006/relationships/image" Target="../media/image4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4 Rod Crab cavity Status</a:t>
            </a:r>
            <a:endParaRPr lang="en-US" dirty="0"/>
          </a:p>
        </p:txBody>
      </p:sp>
      <p:sp>
        <p:nvSpPr>
          <p:cNvPr id="3" name="Subtitle 2"/>
          <p:cNvSpPr>
            <a:spLocks noGrp="1"/>
          </p:cNvSpPr>
          <p:nvPr>
            <p:ph type="subTitle" idx="1"/>
          </p:nvPr>
        </p:nvSpPr>
        <p:spPr/>
        <p:txBody>
          <a:bodyPr/>
          <a:lstStyle/>
          <a:p>
            <a:endParaRPr lang="en-US" dirty="0" smtClean="0"/>
          </a:p>
          <a:p>
            <a:r>
              <a:rPr lang="en-US" dirty="0" smtClean="0"/>
              <a:t>G. Burt on behalf of 4RCC collaboration</a:t>
            </a:r>
            <a:endParaRPr lang="en-US" dirty="0"/>
          </a:p>
        </p:txBody>
      </p:sp>
    </p:spTree>
    <p:extLst>
      <p:ext uri="{BB962C8B-B14F-4D97-AF65-F5344CB8AC3E}">
        <p14:creationId xmlns=""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Title 1"/>
          <p:cNvSpPr>
            <a:spLocks noGrp="1"/>
          </p:cNvSpPr>
          <p:nvPr>
            <p:ph type="title" idx="4294967295"/>
          </p:nvPr>
        </p:nvSpPr>
        <p:spPr/>
        <p:txBody>
          <a:bodyPr/>
          <a:lstStyle/>
          <a:p>
            <a:r>
              <a:rPr lang="en-GB"/>
              <a:t>Modified Rod Shape</a:t>
            </a:r>
          </a:p>
        </p:txBody>
      </p:sp>
      <p:sp>
        <p:nvSpPr>
          <p:cNvPr id="253955" name="Content Placeholder 2"/>
          <p:cNvSpPr>
            <a:spLocks noGrp="1"/>
          </p:cNvSpPr>
          <p:nvPr>
            <p:ph idx="4294967295"/>
          </p:nvPr>
        </p:nvSpPr>
        <p:spPr>
          <a:xfrm>
            <a:off x="457200" y="1501724"/>
            <a:ext cx="5440363" cy="4525963"/>
          </a:xfrm>
        </p:spPr>
        <p:txBody>
          <a:bodyPr/>
          <a:lstStyle/>
          <a:p>
            <a:r>
              <a:rPr lang="en-GB" dirty="0"/>
              <a:t>Reduced tip size leads to a 10% increase in peak surface electric field. </a:t>
            </a:r>
          </a:p>
        </p:txBody>
      </p:sp>
      <p:graphicFrame>
        <p:nvGraphicFramePr>
          <p:cNvPr id="4" name="Group 25"/>
          <p:cNvGraphicFramePr>
            <a:graphicFrameLocks noGrp="1"/>
          </p:cNvGraphicFramePr>
          <p:nvPr/>
        </p:nvGraphicFramePr>
        <p:xfrm>
          <a:off x="179388" y="3357563"/>
          <a:ext cx="5681662" cy="2336801"/>
        </p:xfrm>
        <a:graphic>
          <a:graphicData uri="http://schemas.openxmlformats.org/drawingml/2006/table">
            <a:tbl>
              <a:tblPr/>
              <a:tblGrid>
                <a:gridCol w="2273300"/>
                <a:gridCol w="1703387"/>
                <a:gridCol w="1704975"/>
              </a:tblGrid>
              <a:tr h="823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Original design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Reduced profile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rPr>
                        <a:t>Emax @3MV</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Arial" charset="0"/>
                        </a:rPr>
                        <a:t>32.0  MV/m</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35.9 MV/m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rPr>
                        <a:t>Bmax @3MV</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rPr>
                        <a:t>60.5  mT</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60.1 mT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rPr>
                        <a:t>Transverse R/Q</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rPr>
                        <a:t>915 Ohms</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963 Ohms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 name="Group 6"/>
          <p:cNvGrpSpPr>
            <a:grpSpLocks/>
          </p:cNvGrpSpPr>
          <p:nvPr/>
        </p:nvGrpSpPr>
        <p:grpSpPr bwMode="auto">
          <a:xfrm>
            <a:off x="5897563" y="1773238"/>
            <a:ext cx="3211512" cy="4319587"/>
            <a:chOff x="65263" y="2328240"/>
            <a:chExt cx="3210592" cy="4320479"/>
          </a:xfrm>
        </p:grpSpPr>
        <p:grpSp>
          <p:nvGrpSpPr>
            <p:cNvPr id="3" name="Group 4"/>
            <p:cNvGrpSpPr>
              <a:grpSpLocks/>
            </p:cNvGrpSpPr>
            <p:nvPr/>
          </p:nvGrpSpPr>
          <p:grpSpPr bwMode="auto">
            <a:xfrm rot="10800000">
              <a:off x="65263" y="4635842"/>
              <a:ext cx="3210592" cy="2012877"/>
              <a:chOff x="251520" y="-290203"/>
              <a:chExt cx="9297888" cy="5829301"/>
            </a:xfrm>
          </p:grpSpPr>
          <p:pic>
            <p:nvPicPr>
              <p:cNvPr id="253980" name="Picture 2"/>
              <p:cNvPicPr>
                <a:picLocks noChangeAspect="1" noChangeArrowheads="1"/>
              </p:cNvPicPr>
              <p:nvPr/>
            </p:nvPicPr>
            <p:blipFill>
              <a:blip r:embed="rId2" cstate="print"/>
              <a:srcRect l="33684" t="3720" r="32632" b="2702"/>
              <a:stretch>
                <a:fillRect/>
              </a:stretch>
            </p:blipFill>
            <p:spPr bwMode="auto">
              <a:xfrm>
                <a:off x="4977408" y="-290203"/>
                <a:ext cx="4572000" cy="5829301"/>
              </a:xfrm>
              <a:prstGeom prst="rect">
                <a:avLst/>
              </a:prstGeom>
              <a:noFill/>
              <a:ln w="9525">
                <a:noFill/>
                <a:miter lim="800000"/>
                <a:headEnd/>
                <a:tailEnd/>
              </a:ln>
            </p:spPr>
          </p:pic>
          <p:pic>
            <p:nvPicPr>
              <p:cNvPr id="253981" name="Picture 3"/>
              <p:cNvPicPr>
                <a:picLocks noChangeAspect="1" noChangeArrowheads="1"/>
              </p:cNvPicPr>
              <p:nvPr/>
            </p:nvPicPr>
            <p:blipFill>
              <a:blip r:embed="rId3" cstate="print"/>
              <a:srcRect l="32970" t="3720" r="32317" b="2702"/>
              <a:stretch>
                <a:fillRect/>
              </a:stretch>
            </p:blipFill>
            <p:spPr bwMode="auto">
              <a:xfrm>
                <a:off x="251520" y="-290203"/>
                <a:ext cx="4711700" cy="5829301"/>
              </a:xfrm>
              <a:prstGeom prst="rect">
                <a:avLst/>
              </a:prstGeom>
              <a:noFill/>
              <a:ln w="9525">
                <a:noFill/>
                <a:miter lim="800000"/>
                <a:headEnd/>
                <a:tailEnd/>
              </a:ln>
            </p:spPr>
          </p:pic>
        </p:grpSp>
        <p:grpSp>
          <p:nvGrpSpPr>
            <p:cNvPr id="5" name="Group 5"/>
            <p:cNvGrpSpPr>
              <a:grpSpLocks/>
            </p:cNvGrpSpPr>
            <p:nvPr/>
          </p:nvGrpSpPr>
          <p:grpSpPr bwMode="auto">
            <a:xfrm>
              <a:off x="97539" y="2328240"/>
              <a:ext cx="3178316" cy="1964856"/>
              <a:chOff x="2247900" y="558800"/>
              <a:chExt cx="9347200" cy="5778500"/>
            </a:xfrm>
          </p:grpSpPr>
          <p:pic>
            <p:nvPicPr>
              <p:cNvPr id="253983" name="Picture 4"/>
              <p:cNvPicPr>
                <a:picLocks noChangeAspect="1" noChangeArrowheads="1"/>
              </p:cNvPicPr>
              <p:nvPr/>
            </p:nvPicPr>
            <p:blipFill>
              <a:blip r:embed="rId4" cstate="print"/>
              <a:srcRect l="32877" t="3925" r="32690" b="3313"/>
              <a:stretch>
                <a:fillRect/>
              </a:stretch>
            </p:blipFill>
            <p:spPr bwMode="auto">
              <a:xfrm>
                <a:off x="2247900" y="558800"/>
                <a:ext cx="4673600" cy="5778500"/>
              </a:xfrm>
              <a:prstGeom prst="rect">
                <a:avLst/>
              </a:prstGeom>
              <a:noFill/>
              <a:ln w="9525">
                <a:noFill/>
                <a:miter lim="800000"/>
                <a:headEnd/>
                <a:tailEnd/>
              </a:ln>
            </p:spPr>
          </p:pic>
          <p:pic>
            <p:nvPicPr>
              <p:cNvPr id="253984" name="Picture 5"/>
              <p:cNvPicPr>
                <a:picLocks noChangeAspect="1" noChangeArrowheads="1"/>
              </p:cNvPicPr>
              <p:nvPr/>
            </p:nvPicPr>
            <p:blipFill>
              <a:blip r:embed="rId5" cstate="print"/>
              <a:srcRect l="32877" t="3925" r="32690" b="3313"/>
              <a:stretch>
                <a:fillRect/>
              </a:stretch>
            </p:blipFill>
            <p:spPr bwMode="auto">
              <a:xfrm>
                <a:off x="6921500" y="558800"/>
                <a:ext cx="4673600" cy="5757168"/>
              </a:xfrm>
              <a:prstGeom prst="rect">
                <a:avLst/>
              </a:prstGeom>
              <a:noFill/>
              <a:ln w="9525">
                <a:noFill/>
                <a:miter lim="800000"/>
                <a:headEnd/>
                <a:tailEnd/>
              </a:ln>
            </p:spPr>
          </p:pic>
        </p:grpSp>
      </p:grpSp>
      <p:sp>
        <p:nvSpPr>
          <p:cNvPr id="253985" name="TextBox 7"/>
          <p:cNvSpPr txBox="1">
            <a:spLocks noChangeArrowheads="1"/>
          </p:cNvSpPr>
          <p:nvPr/>
        </p:nvSpPr>
        <p:spPr bwMode="auto">
          <a:xfrm>
            <a:off x="5988050" y="6122988"/>
            <a:ext cx="3095625" cy="369887"/>
          </a:xfrm>
          <a:prstGeom prst="rect">
            <a:avLst/>
          </a:prstGeom>
          <a:noFill/>
          <a:ln w="9525">
            <a:noFill/>
            <a:miter lim="800000"/>
            <a:headEnd/>
            <a:tailEnd/>
          </a:ln>
        </p:spPr>
        <p:txBody>
          <a:bodyPr>
            <a:spAutoFit/>
          </a:bodyPr>
          <a:lstStyle/>
          <a:p>
            <a:r>
              <a:rPr lang="en-GB"/>
              <a:t>Original</a:t>
            </a:r>
          </a:p>
        </p:txBody>
      </p:sp>
      <p:sp>
        <p:nvSpPr>
          <p:cNvPr id="253986" name="TextBox 8"/>
          <p:cNvSpPr txBox="1">
            <a:spLocks noChangeArrowheads="1"/>
          </p:cNvSpPr>
          <p:nvPr/>
        </p:nvSpPr>
        <p:spPr bwMode="auto">
          <a:xfrm>
            <a:off x="7734300" y="6122988"/>
            <a:ext cx="1662113" cy="646112"/>
          </a:xfrm>
          <a:prstGeom prst="rect">
            <a:avLst/>
          </a:prstGeom>
          <a:noFill/>
          <a:ln w="9525">
            <a:noFill/>
            <a:miter lim="800000"/>
            <a:headEnd/>
            <a:tailEnd/>
          </a:ln>
        </p:spPr>
        <p:txBody>
          <a:bodyPr>
            <a:spAutoFit/>
          </a:bodyPr>
          <a:lstStyle/>
          <a:p>
            <a:r>
              <a:rPr lang="en-GB"/>
              <a:t>Reduced profile</a:t>
            </a:r>
          </a:p>
        </p:txBody>
      </p:sp>
      <p:sp>
        <p:nvSpPr>
          <p:cNvPr id="253987" name="TextBox 9"/>
          <p:cNvSpPr txBox="1">
            <a:spLocks noChangeArrowheads="1"/>
          </p:cNvSpPr>
          <p:nvPr/>
        </p:nvSpPr>
        <p:spPr bwMode="auto">
          <a:xfrm>
            <a:off x="7092950" y="1403350"/>
            <a:ext cx="863600" cy="369888"/>
          </a:xfrm>
          <a:prstGeom prst="rect">
            <a:avLst/>
          </a:prstGeom>
          <a:noFill/>
          <a:ln w="9525">
            <a:noFill/>
            <a:miter lim="800000"/>
            <a:headEnd/>
            <a:tailEnd/>
          </a:ln>
        </p:spPr>
        <p:txBody>
          <a:bodyPr>
            <a:spAutoFit/>
          </a:bodyPr>
          <a:lstStyle/>
          <a:p>
            <a:r>
              <a:rPr lang="en-GB"/>
              <a:t>E Abs</a:t>
            </a:r>
          </a:p>
        </p:txBody>
      </p:sp>
      <p:sp>
        <p:nvSpPr>
          <p:cNvPr id="253988" name="TextBox 10"/>
          <p:cNvSpPr txBox="1">
            <a:spLocks noChangeArrowheads="1"/>
          </p:cNvSpPr>
          <p:nvPr/>
        </p:nvSpPr>
        <p:spPr bwMode="auto">
          <a:xfrm>
            <a:off x="7092950" y="3736975"/>
            <a:ext cx="1606550" cy="369888"/>
          </a:xfrm>
          <a:prstGeom prst="rect">
            <a:avLst/>
          </a:prstGeom>
          <a:noFill/>
          <a:ln w="9525">
            <a:noFill/>
            <a:miter lim="800000"/>
            <a:headEnd/>
            <a:tailEnd/>
          </a:ln>
        </p:spPr>
        <p:txBody>
          <a:bodyPr>
            <a:spAutoFit/>
          </a:bodyPr>
          <a:lstStyle/>
          <a:p>
            <a:r>
              <a:rPr lang="en-GB"/>
              <a:t>B Abs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sldNum" sz="quarter" idx="10"/>
          </p:nvPr>
        </p:nvSpPr>
        <p:spPr/>
        <p:txBody>
          <a:bodyPr/>
          <a:lstStyle/>
          <a:p>
            <a:pPr>
              <a:defRPr/>
            </a:pPr>
            <a:fld id="{F8B49541-0659-4A6D-A65F-E22DFF0B9E01}" type="slidenum">
              <a:rPr lang="en-US"/>
              <a:pPr>
                <a:defRPr/>
              </a:pPr>
              <a:t>11</a:t>
            </a:fld>
            <a:endParaRPr lang="en-US"/>
          </a:p>
        </p:txBody>
      </p:sp>
      <p:sp>
        <p:nvSpPr>
          <p:cNvPr id="3075" name="Rectangle 2"/>
          <p:cNvSpPr>
            <a:spLocks noGrp="1" noChangeArrowheads="1"/>
          </p:cNvSpPr>
          <p:nvPr>
            <p:ph type="title"/>
          </p:nvPr>
        </p:nvSpPr>
        <p:spPr/>
        <p:txBody>
          <a:bodyPr/>
          <a:lstStyle/>
          <a:p>
            <a:r>
              <a:rPr lang="en-US" smtClean="0"/>
              <a:t>Mechanical Design</a:t>
            </a:r>
          </a:p>
        </p:txBody>
      </p:sp>
      <p:sp>
        <p:nvSpPr>
          <p:cNvPr id="3076" name="Rectangle 3"/>
          <p:cNvSpPr>
            <a:spLocks noGrp="1" noChangeArrowheads="1"/>
          </p:cNvSpPr>
          <p:nvPr>
            <p:ph type="body" idx="1"/>
          </p:nvPr>
        </p:nvSpPr>
        <p:spPr/>
        <p:txBody>
          <a:bodyPr/>
          <a:lstStyle/>
          <a:p>
            <a:endParaRPr lang="en-US" smtClean="0"/>
          </a:p>
        </p:txBody>
      </p:sp>
      <p:pic>
        <p:nvPicPr>
          <p:cNvPr id="3077" name="Picture 4"/>
          <p:cNvPicPr>
            <a:picLocks noChangeAspect="1" noChangeArrowheads="1"/>
          </p:cNvPicPr>
          <p:nvPr/>
        </p:nvPicPr>
        <p:blipFill>
          <a:blip r:embed="rId2" cstate="print"/>
          <a:srcRect/>
          <a:stretch>
            <a:fillRect/>
          </a:stretch>
        </p:blipFill>
        <p:spPr bwMode="auto">
          <a:xfrm>
            <a:off x="0" y="1047750"/>
            <a:ext cx="8991600" cy="581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GB"/>
              <a:t>Additional heating on the ports</a:t>
            </a:r>
          </a:p>
        </p:txBody>
      </p:sp>
      <p:sp>
        <p:nvSpPr>
          <p:cNvPr id="247811" name="Rectangle 3"/>
          <p:cNvSpPr>
            <a:spLocks noGrp="1" noChangeArrowheads="1"/>
          </p:cNvSpPr>
          <p:nvPr>
            <p:ph type="body" idx="1"/>
          </p:nvPr>
        </p:nvSpPr>
        <p:spPr>
          <a:xfrm>
            <a:off x="179388" y="1412875"/>
            <a:ext cx="3970337" cy="4525963"/>
          </a:xfrm>
        </p:spPr>
        <p:txBody>
          <a:bodyPr/>
          <a:lstStyle/>
          <a:p>
            <a:r>
              <a:rPr lang="en-GB" sz="2400"/>
              <a:t>The lengths of each port has to be carefully chosen to avoid excessive additional losses at the flanges which will make it impossible to measure the Qo of the cavity when testing</a:t>
            </a:r>
          </a:p>
          <a:p>
            <a:endParaRPr lang="en-GB" sz="2400"/>
          </a:p>
        </p:txBody>
      </p:sp>
      <p:pic>
        <p:nvPicPr>
          <p:cNvPr id="247812" name="Picture 2"/>
          <p:cNvPicPr>
            <a:picLocks noChangeAspect="1" noChangeArrowheads="1"/>
          </p:cNvPicPr>
          <p:nvPr/>
        </p:nvPicPr>
        <p:blipFill>
          <a:blip r:embed="rId2" cstate="print"/>
          <a:srcRect l="63203" t="15125" b="37625"/>
          <a:stretch>
            <a:fillRect/>
          </a:stretch>
        </p:blipFill>
        <p:spPr bwMode="auto">
          <a:xfrm>
            <a:off x="4657725" y="1412875"/>
            <a:ext cx="4486275" cy="3600450"/>
          </a:xfrm>
          <a:prstGeom prst="rect">
            <a:avLst/>
          </a:prstGeom>
          <a:noFill/>
          <a:ln w="9525">
            <a:noFill/>
            <a:miter lim="800000"/>
            <a:headEnd/>
            <a:tailEnd/>
          </a:ln>
        </p:spPr>
      </p:pic>
      <p:pic>
        <p:nvPicPr>
          <p:cNvPr id="247813" name="Picture 2"/>
          <p:cNvPicPr>
            <a:picLocks noChangeAspect="1" noChangeArrowheads="1"/>
          </p:cNvPicPr>
          <p:nvPr/>
        </p:nvPicPr>
        <p:blipFill>
          <a:blip r:embed="rId3" cstate="print"/>
          <a:srcRect l="19492" t="16083" b="33855"/>
          <a:stretch>
            <a:fillRect/>
          </a:stretch>
        </p:blipFill>
        <p:spPr bwMode="auto">
          <a:xfrm>
            <a:off x="3132138" y="4521200"/>
            <a:ext cx="6011862" cy="2336800"/>
          </a:xfrm>
          <a:prstGeom prst="rect">
            <a:avLst/>
          </a:prstGeom>
          <a:noFill/>
          <a:ln w="9525">
            <a:noFill/>
            <a:miter lim="800000"/>
            <a:headEnd/>
            <a:tailEnd/>
          </a:ln>
        </p:spPr>
      </p:pic>
      <p:sp>
        <p:nvSpPr>
          <p:cNvPr id="247814" name="Text Box 6"/>
          <p:cNvSpPr txBox="1">
            <a:spLocks noChangeArrowheads="1"/>
          </p:cNvSpPr>
          <p:nvPr/>
        </p:nvSpPr>
        <p:spPr bwMode="auto">
          <a:xfrm>
            <a:off x="539750" y="4797425"/>
            <a:ext cx="2376488" cy="1187450"/>
          </a:xfrm>
          <a:prstGeom prst="rect">
            <a:avLst/>
          </a:prstGeom>
          <a:noFill/>
          <a:ln w="9525">
            <a:noFill/>
            <a:miter lim="800000"/>
            <a:headEnd/>
            <a:tailEnd/>
          </a:ln>
          <a:effectLst/>
        </p:spPr>
        <p:txBody>
          <a:bodyPr>
            <a:spAutoFit/>
          </a:bodyPr>
          <a:lstStyle/>
          <a:p>
            <a:pPr>
              <a:spcBef>
                <a:spcPct val="50000"/>
              </a:spcBef>
            </a:pPr>
            <a:r>
              <a:rPr lang="en-GB" sz="2400"/>
              <a:t>50 mm is sufficient for our cavity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GB"/>
              <a:t>Pressure sensitivity</a:t>
            </a:r>
          </a:p>
        </p:txBody>
      </p:sp>
      <p:graphicFrame>
        <p:nvGraphicFramePr>
          <p:cNvPr id="242692" name="Object 4"/>
          <p:cNvGraphicFramePr>
            <a:graphicFrameLocks noChangeAspect="1"/>
          </p:cNvGraphicFramePr>
          <p:nvPr>
            <p:ph idx="1"/>
          </p:nvPr>
        </p:nvGraphicFramePr>
        <p:xfrm>
          <a:off x="3222625" y="1341438"/>
          <a:ext cx="5886450" cy="2667000"/>
        </p:xfrm>
        <a:graphic>
          <a:graphicData uri="http://schemas.openxmlformats.org/presentationml/2006/ole">
            <p:oleObj spid="_x0000_s3074" name="Chart" r:id="rId3" imgW="5886450" imgH="2667000" progId="Excel.Sheet.8">
              <p:embed/>
            </p:oleObj>
          </a:graphicData>
        </a:graphic>
      </p:graphicFrame>
      <p:pic>
        <p:nvPicPr>
          <p:cNvPr id="242694" name="Content Placeholder 5"/>
          <p:cNvPicPr>
            <a:picLocks noChangeAspect="1"/>
          </p:cNvPicPr>
          <p:nvPr/>
        </p:nvPicPr>
        <p:blipFill>
          <a:blip r:embed="rId4" cstate="print"/>
          <a:srcRect t="20277" b="10014"/>
          <a:stretch>
            <a:fillRect/>
          </a:stretch>
        </p:blipFill>
        <p:spPr bwMode="auto">
          <a:xfrm>
            <a:off x="3779838" y="4005263"/>
            <a:ext cx="4975225" cy="2749550"/>
          </a:xfrm>
          <a:prstGeom prst="rect">
            <a:avLst/>
          </a:prstGeom>
          <a:noFill/>
          <a:ln w="9525">
            <a:noFill/>
            <a:miter lim="800000"/>
            <a:headEnd/>
            <a:tailEnd/>
          </a:ln>
        </p:spPr>
      </p:pic>
      <p:sp>
        <p:nvSpPr>
          <p:cNvPr id="242695" name="Text Box 7"/>
          <p:cNvSpPr txBox="1">
            <a:spLocks noChangeArrowheads="1"/>
          </p:cNvSpPr>
          <p:nvPr/>
        </p:nvSpPr>
        <p:spPr bwMode="auto">
          <a:xfrm>
            <a:off x="323850" y="1438275"/>
            <a:ext cx="2808288" cy="4511675"/>
          </a:xfrm>
          <a:prstGeom prst="rect">
            <a:avLst/>
          </a:prstGeom>
          <a:noFill/>
          <a:ln w="9525">
            <a:noFill/>
            <a:miter lim="800000"/>
            <a:headEnd/>
            <a:tailEnd/>
          </a:ln>
          <a:effectLst/>
        </p:spPr>
        <p:txBody>
          <a:bodyPr>
            <a:spAutoFit/>
          </a:bodyPr>
          <a:lstStyle/>
          <a:p>
            <a:pPr>
              <a:spcBef>
                <a:spcPct val="50000"/>
              </a:spcBef>
            </a:pPr>
            <a:r>
              <a:rPr lang="en-GB" sz="2000"/>
              <a:t>The outer can needs a thickness of at least 3 mm in order to minimise the pressure sensitivity to below 100 Hz/Torr.</a:t>
            </a:r>
          </a:p>
          <a:p>
            <a:pPr>
              <a:spcBef>
                <a:spcPct val="50000"/>
              </a:spcBef>
            </a:pPr>
            <a:r>
              <a:rPr lang="en-GB" sz="2000"/>
              <a:t>This is a relatively small dependance and is due to the fact that the frequency is dependant on the cavity length and the cavity is quite stiff to longitudinal pressure.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Stiffening Ribs</a:t>
            </a:r>
            <a:endParaRPr lang="en-GB" dirty="0"/>
          </a:p>
        </p:txBody>
      </p:sp>
      <p:sp>
        <p:nvSpPr>
          <p:cNvPr id="3" name="Content Placeholder 2"/>
          <p:cNvSpPr>
            <a:spLocks noGrp="1"/>
          </p:cNvSpPr>
          <p:nvPr>
            <p:ph idx="1"/>
          </p:nvPr>
        </p:nvSpPr>
        <p:spPr>
          <a:xfrm>
            <a:off x="4375052" y="1188719"/>
            <a:ext cx="4311747" cy="2471075"/>
          </a:xfrm>
        </p:spPr>
        <p:txBody>
          <a:bodyPr>
            <a:normAutofit/>
          </a:bodyPr>
          <a:lstStyle/>
          <a:p>
            <a:r>
              <a:rPr lang="en-GB" sz="2400" dirty="0" smtClean="0"/>
              <a:t>The stress on the outer can exceeds the 70 </a:t>
            </a:r>
            <a:r>
              <a:rPr lang="en-GB" sz="2400" dirty="0" err="1" smtClean="0"/>
              <a:t>Mpa</a:t>
            </a:r>
            <a:r>
              <a:rPr lang="en-GB" sz="2400" dirty="0" smtClean="0"/>
              <a:t> yield strength of </a:t>
            </a:r>
            <a:r>
              <a:rPr lang="en-GB" sz="2400" dirty="0" err="1" smtClean="0"/>
              <a:t>Nb</a:t>
            </a:r>
            <a:r>
              <a:rPr lang="en-GB" sz="2400" dirty="0" smtClean="0"/>
              <a:t> at room temp with 2 bar pressure.</a:t>
            </a:r>
            <a:endParaRPr lang="en-GB" sz="2400" dirty="0"/>
          </a:p>
        </p:txBody>
      </p:sp>
      <p:pic>
        <p:nvPicPr>
          <p:cNvPr id="6146" name="Picture 2"/>
          <p:cNvPicPr>
            <a:picLocks noChangeAspect="1" noChangeArrowheads="1"/>
          </p:cNvPicPr>
          <p:nvPr/>
        </p:nvPicPr>
        <p:blipFill>
          <a:blip r:embed="rId2" cstate="print"/>
          <a:srcRect/>
          <a:stretch>
            <a:fillRect/>
          </a:stretch>
        </p:blipFill>
        <p:spPr bwMode="auto">
          <a:xfrm>
            <a:off x="-1" y="1189038"/>
            <a:ext cx="4375053" cy="2869659"/>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375053" y="3659794"/>
            <a:ext cx="4768948" cy="3167359"/>
          </a:xfrm>
          <a:prstGeom prst="rect">
            <a:avLst/>
          </a:prstGeom>
          <a:noFill/>
          <a:ln w="9525">
            <a:noFill/>
            <a:miter lim="800000"/>
            <a:headEnd/>
            <a:tailEnd/>
          </a:ln>
        </p:spPr>
      </p:pic>
      <p:sp>
        <p:nvSpPr>
          <p:cNvPr id="6" name="Content Placeholder 2"/>
          <p:cNvSpPr txBox="1">
            <a:spLocks/>
          </p:cNvSpPr>
          <p:nvPr/>
        </p:nvSpPr>
        <p:spPr>
          <a:xfrm>
            <a:off x="63306" y="4058697"/>
            <a:ext cx="4311747" cy="2471075"/>
          </a:xfrm>
          <a:prstGeom prst="rect">
            <a:avLst/>
          </a:prstGeom>
        </p:spPr>
        <p:txBody>
          <a:bodyPr vert="horz" lIns="91440" tIns="0" rIns="91440" bIns="0" rtlCol="0">
            <a:normAutofit/>
          </a:bodyPr>
          <a:lstStyle/>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GB" sz="24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Stiffening ribs were added to the cavity to reduce the stress to tolerable levels.</a:t>
            </a:r>
            <a:endParaRPr kumimoji="0" lang="en-GB" sz="2400" b="0" i="0" u="none" strike="noStrike" kern="1200" cap="none" spc="0" normalizeH="0" baseline="0" noProof="0" dirty="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sldNum" sz="quarter" idx="10"/>
          </p:nvPr>
        </p:nvSpPr>
        <p:spPr/>
        <p:txBody>
          <a:bodyPr/>
          <a:lstStyle/>
          <a:p>
            <a:pPr>
              <a:defRPr/>
            </a:pPr>
            <a:fld id="{942F4045-F354-4DEF-982F-3B2FEAB18AEE}" type="slidenum">
              <a:rPr lang="en-US"/>
              <a:pPr>
                <a:defRPr/>
              </a:pPr>
              <a:t>15</a:t>
            </a:fld>
            <a:endParaRPr lang="en-US"/>
          </a:p>
        </p:txBody>
      </p:sp>
      <p:sp>
        <p:nvSpPr>
          <p:cNvPr id="11267" name="Rectangle 2"/>
          <p:cNvSpPr>
            <a:spLocks noGrp="1" noChangeArrowheads="1"/>
          </p:cNvSpPr>
          <p:nvPr>
            <p:ph type="title"/>
          </p:nvPr>
        </p:nvSpPr>
        <p:spPr>
          <a:xfrm>
            <a:off x="457200" y="162094"/>
            <a:ext cx="8229600" cy="914400"/>
          </a:xfrm>
        </p:spPr>
        <p:txBody>
          <a:bodyPr/>
          <a:lstStyle/>
          <a:p>
            <a:r>
              <a:rPr lang="en-US" sz="3200" dirty="0" smtClean="0"/>
              <a:t>Parts after trimming and final polishing</a:t>
            </a:r>
          </a:p>
        </p:txBody>
      </p:sp>
      <p:pic>
        <p:nvPicPr>
          <p:cNvPr id="11268" name="Picture 4" descr="IMG_2333"/>
          <p:cNvPicPr>
            <a:picLocks noChangeAspect="1" noChangeArrowheads="1"/>
          </p:cNvPicPr>
          <p:nvPr/>
        </p:nvPicPr>
        <p:blipFill>
          <a:blip r:embed="rId2" cstate="print"/>
          <a:srcRect/>
          <a:stretch>
            <a:fillRect/>
          </a:stretch>
        </p:blipFill>
        <p:spPr bwMode="auto">
          <a:xfrm>
            <a:off x="838200" y="1030288"/>
            <a:ext cx="7772400" cy="5827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Cavity Welding</a:t>
            </a:r>
          </a:p>
        </p:txBody>
      </p:sp>
      <p:pic>
        <p:nvPicPr>
          <p:cNvPr id="17411" name="Content Placeholder 4"/>
          <p:cNvPicPr>
            <a:picLocks noGrp="1" noChangeAspect="1"/>
          </p:cNvPicPr>
          <p:nvPr>
            <p:ph idx="1"/>
          </p:nvPr>
        </p:nvPicPr>
        <p:blipFill>
          <a:blip r:embed="rId2" cstate="print"/>
          <a:srcRect/>
          <a:stretch>
            <a:fillRect/>
          </a:stretch>
        </p:blipFill>
        <p:spPr>
          <a:xfrm>
            <a:off x="5666936" y="0"/>
            <a:ext cx="3019864" cy="2264898"/>
          </a:xfrm>
        </p:spPr>
      </p:pic>
      <p:sp>
        <p:nvSpPr>
          <p:cNvPr id="4" name="Slide Number Placeholder 3"/>
          <p:cNvSpPr>
            <a:spLocks noGrp="1"/>
          </p:cNvSpPr>
          <p:nvPr>
            <p:ph type="sldNum" sz="quarter" idx="10"/>
          </p:nvPr>
        </p:nvSpPr>
        <p:spPr/>
        <p:txBody>
          <a:bodyPr/>
          <a:lstStyle/>
          <a:p>
            <a:pPr>
              <a:defRPr/>
            </a:pPr>
            <a:fld id="{6449BE95-8B9D-4EB6-B325-BD14271DFEB3}" type="slidenum">
              <a:rPr lang="en-US" smtClean="0"/>
              <a:pPr>
                <a:defRPr/>
              </a:pPr>
              <a:t>16</a:t>
            </a:fld>
            <a:endParaRPr lang="en-US"/>
          </a:p>
        </p:txBody>
      </p:sp>
      <p:pic>
        <p:nvPicPr>
          <p:cNvPr id="17413" name="Picture 6"/>
          <p:cNvPicPr>
            <a:picLocks noChangeAspect="1"/>
          </p:cNvPicPr>
          <p:nvPr/>
        </p:nvPicPr>
        <p:blipFill>
          <a:blip r:embed="rId3" cstate="print"/>
          <a:srcRect/>
          <a:stretch>
            <a:fillRect/>
          </a:stretch>
        </p:blipFill>
        <p:spPr bwMode="auto">
          <a:xfrm>
            <a:off x="5120640" y="2278966"/>
            <a:ext cx="2905760" cy="2179320"/>
          </a:xfrm>
          <a:prstGeom prst="rect">
            <a:avLst/>
          </a:prstGeom>
          <a:noFill/>
          <a:ln w="9525">
            <a:noFill/>
            <a:miter lim="800000"/>
            <a:headEnd/>
            <a:tailEnd/>
          </a:ln>
        </p:spPr>
      </p:pic>
      <p:pic>
        <p:nvPicPr>
          <p:cNvPr id="17414" name="Picture 7"/>
          <p:cNvPicPr>
            <a:picLocks noChangeAspect="1"/>
          </p:cNvPicPr>
          <p:nvPr/>
        </p:nvPicPr>
        <p:blipFill>
          <a:blip r:embed="rId4" cstate="print"/>
          <a:srcRect/>
          <a:stretch>
            <a:fillRect/>
          </a:stretch>
        </p:blipFill>
        <p:spPr bwMode="auto">
          <a:xfrm>
            <a:off x="5822099" y="4475776"/>
            <a:ext cx="3120025" cy="2340019"/>
          </a:xfrm>
          <a:prstGeom prst="rect">
            <a:avLst/>
          </a:prstGeom>
          <a:noFill/>
          <a:ln w="9525">
            <a:noFill/>
            <a:miter lim="800000"/>
            <a:headEnd/>
            <a:tailEnd/>
          </a:ln>
        </p:spPr>
      </p:pic>
      <p:sp>
        <p:nvSpPr>
          <p:cNvPr id="14" name="Content Placeholder 2"/>
          <p:cNvSpPr txBox="1">
            <a:spLocks/>
          </p:cNvSpPr>
          <p:nvPr/>
        </p:nvSpPr>
        <p:spPr>
          <a:xfrm>
            <a:off x="457200" y="1188719"/>
            <a:ext cx="4424289" cy="5349240"/>
          </a:xfrm>
          <a:prstGeom prst="rect">
            <a:avLst/>
          </a:prstGeom>
        </p:spPr>
        <p:txBody>
          <a:bodyPr vert="horz" lIns="91440" tIns="0" rIns="91440" bIns="0" rtlCol="0">
            <a:normAutofit fontScale="92500" lnSpcReduction="20000"/>
          </a:bodyPr>
          <a:lstStyle/>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All components inspected for surface imperfections prior to etch.</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20 micron etch on all weld joints.</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Weld Chamber pumped down to 3.7x10</a:t>
            </a:r>
            <a:r>
              <a:rPr kumimoji="0" lang="en-US" sz="2200" b="0" i="0" u="none" strike="noStrike" kern="1200" cap="none" spc="0" normalizeH="0" baseline="3000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-5</a:t>
            </a: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torr before welding.</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Surface temperature of all welded components below 160ºF when chamber opened.</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All weld seems visually inspected before removing components from chamber.</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Post weld cavity leak check performed using copper gaskets, and conflat blanks.</a:t>
            </a:r>
          </a:p>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No detectable leaks found (minimum detectable leak of 1.0x10</a:t>
            </a:r>
            <a:r>
              <a:rPr kumimoji="0" lang="en-US" sz="2200" b="0" i="0" u="none" strike="noStrike" kern="1200" cap="none" spc="0" normalizeH="0" baseline="3000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-10</a:t>
            </a:r>
            <a:r>
              <a:rPr kumimoji="0" lang="en-US" sz="2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torr ℓ/s) </a:t>
            </a:r>
            <a:endParaRPr kumimoji="0" lang="en-US" sz="2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smtClean="0"/>
              <a:t>4 Rod prototype built</a:t>
            </a:r>
          </a:p>
        </p:txBody>
      </p:sp>
      <p:pic>
        <p:nvPicPr>
          <p:cNvPr id="1026" name="Picture 2"/>
          <p:cNvPicPr>
            <a:picLocks noChangeAspect="1" noChangeArrowheads="1"/>
          </p:cNvPicPr>
          <p:nvPr/>
        </p:nvPicPr>
        <p:blipFill>
          <a:blip r:embed="rId2" cstate="print">
            <a:extLst>
              <a:ext uri="{28A0092B-C50C-407E-A947-70E740481C1C}"/>
            </a:extLst>
          </a:blip>
          <a:srcRect/>
          <a:stretch>
            <a:fillRect/>
          </a:stretch>
        </p:blipFill>
        <p:spPr bwMode="auto">
          <a:xfrm>
            <a:off x="467544" y="1196752"/>
            <a:ext cx="8208912" cy="4999414"/>
          </a:xfrm>
          <a:prstGeom prst="rect">
            <a:avLst/>
          </a:prstGeom>
          <a:ln>
            <a:noFill/>
          </a:ln>
          <a:effectLst>
            <a:softEdge rad="112500"/>
          </a:effectLst>
          <a:extLst>
            <a:ext uri="{909E8E84-426E-40DD-AFC4-6F175D3DCCD1}"/>
            <a:ext uri="{91240B29-F687-4F45-9708-019B960494DF}"/>
            <a:ext uri="{AF507438-7753-43E0-B8FC-AC1667EBCBE1}"/>
          </a:extLst>
        </p:spPr>
      </p:pic>
      <p:sp>
        <p:nvSpPr>
          <p:cNvPr id="22532" name="Text Box 2"/>
          <p:cNvSpPr txBox="1">
            <a:spLocks noChangeArrowheads="1"/>
          </p:cNvSpPr>
          <p:nvPr/>
        </p:nvSpPr>
        <p:spPr bwMode="auto">
          <a:xfrm>
            <a:off x="6407150" y="6270625"/>
            <a:ext cx="2736850" cy="587375"/>
          </a:xfrm>
          <a:prstGeom prst="rect">
            <a:avLst/>
          </a:prstGeom>
          <a:noFill/>
          <a:ln w="9525">
            <a:noFill/>
            <a:round/>
            <a:headEnd/>
            <a:tailEnd/>
          </a:ln>
        </p:spPr>
        <p:txBody>
          <a:bodyPr lIns="90000" tIns="46800" rIns="90000" bIns="46800">
            <a:spAutoFit/>
          </a:bodyPr>
          <a:lstStyle/>
          <a:p>
            <a:pPr defTabSz="457200">
              <a:spcBef>
                <a:spcPts val="20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a:solidFill>
                  <a:srgbClr val="333399"/>
                </a:solidFill>
                <a:latin typeface="Eras Bold ITC" pitchFamily="34" charset="0"/>
              </a:rPr>
              <a:t>NIOWAVE</a:t>
            </a:r>
          </a:p>
        </p:txBody>
      </p:sp>
      <p:pic>
        <p:nvPicPr>
          <p:cNvPr id="22533" name="Picture 7"/>
          <p:cNvPicPr>
            <a:picLocks noChangeAspect="1" noChangeArrowheads="1"/>
          </p:cNvPicPr>
          <p:nvPr/>
        </p:nvPicPr>
        <p:blipFill>
          <a:blip r:embed="rId3" cstate="print"/>
          <a:srcRect/>
          <a:stretch>
            <a:fillRect/>
          </a:stretch>
        </p:blipFill>
        <p:spPr bwMode="auto">
          <a:xfrm>
            <a:off x="0" y="5943600"/>
            <a:ext cx="914400" cy="914400"/>
          </a:xfrm>
          <a:prstGeom prst="rect">
            <a:avLst/>
          </a:prstGeom>
          <a:noFill/>
          <a:ln w="9525">
            <a:noFill/>
            <a:miter lim="800000"/>
            <a:headEnd/>
            <a:tailEnd/>
          </a:ln>
        </p:spPr>
      </p:pic>
      <p:sp>
        <p:nvSpPr>
          <p:cNvPr id="22534" name="Footer Placeholder 5"/>
          <p:cNvSpPr>
            <a:spLocks noGrp="1"/>
          </p:cNvSpPr>
          <p:nvPr>
            <p:ph type="ftr" sz="quarter" idx="11"/>
          </p:nvPr>
        </p:nvSpPr>
        <p:spPr>
          <a:noFill/>
          <a:ln>
            <a:miter lim="800000"/>
            <a:headEnd/>
            <a:tailEnd/>
          </a:ln>
        </p:spPr>
        <p:txBody>
          <a:bodyPr/>
          <a:lstStyle/>
          <a:p>
            <a:r>
              <a:rPr lang="en-GB" smtClean="0">
                <a:latin typeface="Arial" pitchFamily="34" charset="0"/>
              </a:rPr>
              <a:t>CI SAC meeting 29 - 31 October 2012</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Tests at CERN SM18</a:t>
            </a:r>
            <a:endParaRPr lang="en-GB" dirty="0"/>
          </a:p>
        </p:txBody>
      </p:sp>
      <p:pic>
        <p:nvPicPr>
          <p:cNvPr id="1026" name="Picture 2" descr="C:\Users\Graemeburt32\Desktop\IMG_0175.JPG"/>
          <p:cNvPicPr>
            <a:picLocks noChangeAspect="1" noChangeArrowheads="1"/>
          </p:cNvPicPr>
          <p:nvPr/>
        </p:nvPicPr>
        <p:blipFill>
          <a:blip r:embed="rId3" cstate="print"/>
          <a:srcRect/>
          <a:stretch>
            <a:fillRect/>
          </a:stretch>
        </p:blipFill>
        <p:spPr bwMode="auto">
          <a:xfrm>
            <a:off x="5275386" y="1189037"/>
            <a:ext cx="3584622" cy="4779495"/>
          </a:xfrm>
          <a:prstGeom prst="rect">
            <a:avLst/>
          </a:prstGeom>
          <a:noFill/>
        </p:spPr>
      </p:pic>
      <p:pic>
        <p:nvPicPr>
          <p:cNvPr id="1027" name="Picture 3" descr="C:\Users\Graemeburt32\Desktop\ensemble 1.jpg"/>
          <p:cNvPicPr>
            <a:picLocks noChangeAspect="1" noChangeArrowheads="1"/>
          </p:cNvPicPr>
          <p:nvPr/>
        </p:nvPicPr>
        <p:blipFill>
          <a:blip r:embed="rId4" cstate="print"/>
          <a:srcRect/>
          <a:stretch>
            <a:fillRect/>
          </a:stretch>
        </p:blipFill>
        <p:spPr bwMode="auto">
          <a:xfrm>
            <a:off x="202267" y="1189038"/>
            <a:ext cx="3354687" cy="4916658"/>
          </a:xfrm>
          <a:prstGeom prst="rect">
            <a:avLst/>
          </a:prstGeom>
          <a:noFill/>
        </p:spPr>
      </p:pic>
      <p:sp>
        <p:nvSpPr>
          <p:cNvPr id="5" name="TextBox 4"/>
          <p:cNvSpPr txBox="1"/>
          <p:nvPr/>
        </p:nvSpPr>
        <p:spPr>
          <a:xfrm>
            <a:off x="3080825" y="3573194"/>
            <a:ext cx="2025747" cy="1477328"/>
          </a:xfrm>
          <a:prstGeom prst="rect">
            <a:avLst/>
          </a:prstGeom>
          <a:noFill/>
        </p:spPr>
        <p:txBody>
          <a:bodyPr wrap="square" rtlCol="0">
            <a:spAutoFit/>
          </a:bodyPr>
          <a:lstStyle/>
          <a:p>
            <a:r>
              <a:rPr lang="en-GB" dirty="0" smtClean="0"/>
              <a:t>The cavity was prepared for vertical testing mid-November at CERN in SM18.</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a:t>
            </a:r>
            <a:r>
              <a:rPr lang="en-GB" baseline="30000" dirty="0" smtClean="0"/>
              <a:t>st</a:t>
            </a:r>
            <a:r>
              <a:rPr lang="en-GB" dirty="0" smtClean="0"/>
              <a:t> test results (preliminary)</a:t>
            </a:r>
            <a:endParaRPr lang="en-GB" dirty="0"/>
          </a:p>
        </p:txBody>
      </p:sp>
      <p:pic>
        <p:nvPicPr>
          <p:cNvPr id="5122" name="Picture 2"/>
          <p:cNvPicPr>
            <a:picLocks noChangeAspect="1" noChangeArrowheads="1"/>
          </p:cNvPicPr>
          <p:nvPr/>
        </p:nvPicPr>
        <p:blipFill>
          <a:blip r:embed="rId2" cstate="print"/>
          <a:srcRect/>
          <a:stretch>
            <a:fillRect/>
          </a:stretch>
        </p:blipFill>
        <p:spPr bwMode="auto">
          <a:xfrm>
            <a:off x="0" y="1189038"/>
            <a:ext cx="9144000" cy="5129212"/>
          </a:xfrm>
          <a:prstGeom prst="rect">
            <a:avLst/>
          </a:prstGeom>
          <a:noFill/>
          <a:ln w="9525">
            <a:noFill/>
            <a:miter lim="800000"/>
            <a:headEnd/>
            <a:tailEnd/>
          </a:ln>
          <a:effectLst/>
        </p:spPr>
      </p:pic>
      <p:sp>
        <p:nvSpPr>
          <p:cNvPr id="4" name="TextBox 3"/>
          <p:cNvSpPr txBox="1"/>
          <p:nvPr/>
        </p:nvSpPr>
        <p:spPr>
          <a:xfrm>
            <a:off x="3052690" y="4276577"/>
            <a:ext cx="2926080" cy="830997"/>
          </a:xfrm>
          <a:prstGeom prst="rect">
            <a:avLst/>
          </a:prstGeom>
          <a:noFill/>
        </p:spPr>
        <p:txBody>
          <a:bodyPr wrap="square" rtlCol="0">
            <a:spAutoFit/>
          </a:bodyPr>
          <a:lstStyle/>
          <a:p>
            <a:r>
              <a:rPr lang="en-GB" sz="2400" dirty="0" smtClean="0"/>
              <a:t>Helium processing due to leak?</a:t>
            </a:r>
            <a:endParaRPr lang="en-GB" sz="2400" dirty="0"/>
          </a:p>
        </p:txBody>
      </p:sp>
      <p:cxnSp>
        <p:nvCxnSpPr>
          <p:cNvPr id="6" name="Straight Arrow Connector 5"/>
          <p:cNvCxnSpPr/>
          <p:nvPr/>
        </p:nvCxnSpPr>
        <p:spPr>
          <a:xfrm flipV="1">
            <a:off x="3502855" y="3334043"/>
            <a:ext cx="506437" cy="942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280160" y="1927274"/>
            <a:ext cx="2489982" cy="646331"/>
          </a:xfrm>
          <a:prstGeom prst="rect">
            <a:avLst/>
          </a:prstGeom>
          <a:noFill/>
        </p:spPr>
        <p:txBody>
          <a:bodyPr wrap="square" rtlCol="0">
            <a:spAutoFit/>
          </a:bodyPr>
          <a:lstStyle/>
          <a:p>
            <a:r>
              <a:rPr lang="en-GB" dirty="0" smtClean="0"/>
              <a:t>Low Q probably due to incomplete cleaning.</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mtClean="0"/>
              <a:t>Cavity Shape</a:t>
            </a:r>
          </a:p>
        </p:txBody>
      </p:sp>
      <p:graphicFrame>
        <p:nvGraphicFramePr>
          <p:cNvPr id="37911" name="Group 23"/>
          <p:cNvGraphicFramePr>
            <a:graphicFrameLocks noGrp="1"/>
          </p:cNvGraphicFramePr>
          <p:nvPr>
            <p:ph idx="1"/>
          </p:nvPr>
        </p:nvGraphicFramePr>
        <p:xfrm>
          <a:off x="4356100" y="4559300"/>
          <a:ext cx="4537075" cy="1371600"/>
        </p:xfrm>
        <a:graphic>
          <a:graphicData uri="http://schemas.openxmlformats.org/drawingml/2006/table">
            <a:tbl>
              <a:tblPr/>
              <a:tblGrid>
                <a:gridCol w="2592388"/>
                <a:gridCol w="1944687"/>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Arial" charset="0"/>
                        </a:rPr>
                        <a:t>Emax</a:t>
                      </a:r>
                      <a:r>
                        <a:rPr kumimoji="0" lang="en-GB" sz="2400" b="0" i="0" u="none" strike="noStrike" cap="none" normalizeH="0" baseline="0" dirty="0" smtClean="0">
                          <a:ln>
                            <a:noFill/>
                          </a:ln>
                          <a:solidFill>
                            <a:schemeClr val="tx1"/>
                          </a:solidFill>
                          <a:effectLst/>
                          <a:latin typeface="Arial" charset="0"/>
                        </a:rPr>
                        <a:t> @3MV</a:t>
                      </a: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rPr>
                        <a:t>32.0  MV/m</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smtClean="0">
                          <a:ln>
                            <a:noFill/>
                          </a:ln>
                          <a:solidFill>
                            <a:schemeClr val="tx1"/>
                          </a:solidFill>
                          <a:effectLst/>
                          <a:latin typeface="Arial" charset="0"/>
                        </a:rPr>
                        <a:t>Bmax @3MV</a:t>
                      </a:r>
                      <a:endParaRPr kumimoji="0" lang="en-U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rPr>
                        <a:t>60.5  </a:t>
                      </a:r>
                      <a:r>
                        <a:rPr kumimoji="0" lang="en-GB" sz="2400" b="0" i="0" u="none" strike="noStrike" cap="none" normalizeH="0" baseline="0" dirty="0" err="1" smtClean="0">
                          <a:ln>
                            <a:noFill/>
                          </a:ln>
                          <a:solidFill>
                            <a:schemeClr val="tx1"/>
                          </a:solidFill>
                          <a:effectLst/>
                          <a:latin typeface="Arial" charset="0"/>
                        </a:rPr>
                        <a:t>mT</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smtClean="0">
                          <a:ln>
                            <a:noFill/>
                          </a:ln>
                          <a:solidFill>
                            <a:schemeClr val="tx1"/>
                          </a:solidFill>
                          <a:effectLst/>
                          <a:latin typeface="Arial" charset="0"/>
                        </a:rPr>
                        <a:t>Transverse R/Q</a:t>
                      </a:r>
                      <a:endParaRPr kumimoji="0" lang="en-U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rPr>
                        <a:t>915 Ohms</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01" name="Text Box 22"/>
          <p:cNvSpPr txBox="1">
            <a:spLocks noChangeArrowheads="1"/>
          </p:cNvSpPr>
          <p:nvPr/>
        </p:nvSpPr>
        <p:spPr bwMode="auto">
          <a:xfrm>
            <a:off x="250825" y="1557338"/>
            <a:ext cx="4465638" cy="366712"/>
          </a:xfrm>
          <a:prstGeom prst="rect">
            <a:avLst/>
          </a:prstGeom>
          <a:noFill/>
          <a:ln w="9525">
            <a:noFill/>
            <a:miter lim="800000"/>
            <a:headEnd/>
            <a:tailEnd/>
          </a:ln>
        </p:spPr>
        <p:txBody>
          <a:bodyPr>
            <a:spAutoFit/>
          </a:bodyPr>
          <a:lstStyle/>
          <a:p>
            <a:pPr>
              <a:spcBef>
                <a:spcPct val="50000"/>
              </a:spcBef>
            </a:pPr>
            <a:endParaRPr lang="en-US"/>
          </a:p>
        </p:txBody>
      </p:sp>
      <p:sp>
        <p:nvSpPr>
          <p:cNvPr id="16402" name="Text Box 23"/>
          <p:cNvSpPr txBox="1">
            <a:spLocks noChangeArrowheads="1"/>
          </p:cNvSpPr>
          <p:nvPr/>
        </p:nvSpPr>
        <p:spPr bwMode="auto">
          <a:xfrm>
            <a:off x="250825" y="1484313"/>
            <a:ext cx="4465638" cy="1784350"/>
          </a:xfrm>
          <a:prstGeom prst="rect">
            <a:avLst/>
          </a:prstGeom>
          <a:noFill/>
          <a:ln w="9525">
            <a:noFill/>
            <a:miter lim="800000"/>
            <a:headEnd/>
            <a:tailEnd/>
          </a:ln>
        </p:spPr>
        <p:txBody>
          <a:bodyPr>
            <a:spAutoFit/>
          </a:bodyPr>
          <a:lstStyle/>
          <a:p>
            <a:pPr>
              <a:spcBef>
                <a:spcPct val="50000"/>
              </a:spcBef>
            </a:pPr>
            <a:r>
              <a:rPr lang="en-GB" sz="2000"/>
              <a:t>Cavity fitted LHC scenario </a:t>
            </a:r>
            <a:r>
              <a:rPr lang="en-GB"/>
              <a:t>(84 mm aperture compact transverse size)</a:t>
            </a:r>
            <a:r>
              <a:rPr lang="en-GB" sz="2000"/>
              <a:t> and has tolerable fields at the design gradient.</a:t>
            </a:r>
          </a:p>
          <a:p>
            <a:pPr>
              <a:spcBef>
                <a:spcPct val="50000"/>
              </a:spcBef>
            </a:pPr>
            <a:r>
              <a:rPr lang="en-GB" sz="2000"/>
              <a:t>Removal of voltage variation.</a:t>
            </a:r>
          </a:p>
        </p:txBody>
      </p:sp>
      <p:pic>
        <p:nvPicPr>
          <p:cNvPr id="16403" name="Picture 28"/>
          <p:cNvPicPr>
            <a:picLocks noChangeAspect="1" noChangeArrowheads="1"/>
          </p:cNvPicPr>
          <p:nvPr/>
        </p:nvPicPr>
        <p:blipFill>
          <a:blip r:embed="rId2" cstate="print"/>
          <a:srcRect/>
          <a:stretch>
            <a:fillRect/>
          </a:stretch>
        </p:blipFill>
        <p:spPr bwMode="auto">
          <a:xfrm>
            <a:off x="357188" y="3571875"/>
            <a:ext cx="3852862" cy="2755900"/>
          </a:xfrm>
          <a:prstGeom prst="rect">
            <a:avLst/>
          </a:prstGeom>
          <a:noFill/>
          <a:ln w="9525">
            <a:noFill/>
            <a:miter lim="800000"/>
            <a:headEnd/>
            <a:tailEnd/>
          </a:ln>
        </p:spPr>
      </p:pic>
      <p:pic>
        <p:nvPicPr>
          <p:cNvPr id="16404" name="Picture 29"/>
          <p:cNvPicPr>
            <a:picLocks noChangeAspect="1" noChangeArrowheads="1"/>
          </p:cNvPicPr>
          <p:nvPr/>
        </p:nvPicPr>
        <p:blipFill>
          <a:blip r:embed="rId3" cstate="print"/>
          <a:srcRect/>
          <a:stretch>
            <a:fillRect/>
          </a:stretch>
        </p:blipFill>
        <p:spPr bwMode="auto">
          <a:xfrm>
            <a:off x="4857750" y="1571625"/>
            <a:ext cx="3824288" cy="2857500"/>
          </a:xfrm>
          <a:prstGeom prst="rect">
            <a:avLst/>
          </a:prstGeom>
          <a:noFill/>
          <a:ln w="9525">
            <a:noFill/>
            <a:miter lim="800000"/>
            <a:headEnd/>
            <a:tailEnd/>
          </a:ln>
        </p:spPr>
      </p:pic>
      <p:sp>
        <p:nvSpPr>
          <p:cNvPr id="16405" name="Text Box 21"/>
          <p:cNvSpPr txBox="1">
            <a:spLocks noChangeArrowheads="1"/>
          </p:cNvSpPr>
          <p:nvPr/>
        </p:nvSpPr>
        <p:spPr bwMode="auto">
          <a:xfrm>
            <a:off x="4787900" y="6092825"/>
            <a:ext cx="3168650" cy="366713"/>
          </a:xfrm>
          <a:prstGeom prst="rect">
            <a:avLst/>
          </a:prstGeom>
          <a:noFill/>
          <a:ln w="9525">
            <a:noFill/>
            <a:miter lim="800000"/>
            <a:headEnd/>
            <a:tailEnd/>
          </a:ln>
        </p:spPr>
        <p:txBody>
          <a:bodyPr>
            <a:spAutoFit/>
          </a:bodyPr>
          <a:lstStyle/>
          <a:p>
            <a:pPr>
              <a:spcBef>
                <a:spcPct val="50000"/>
              </a:spcBef>
            </a:pPr>
            <a:r>
              <a:rPr lang="en-GB"/>
              <a:t>R</a:t>
            </a:r>
            <a:r>
              <a:rPr lang="en-GB" baseline="-25000"/>
              <a:t>T</a:t>
            </a:r>
            <a:r>
              <a:rPr lang="en-GB"/>
              <a:t>/Q=(V(a)</a:t>
            </a:r>
            <a:r>
              <a:rPr lang="en-GB" baseline="30000"/>
              <a:t>2</a:t>
            </a:r>
            <a:r>
              <a:rPr lang="en-GB"/>
              <a:t>/wU)*(c/</a:t>
            </a:r>
            <a:r>
              <a:rPr lang="en-GB">
                <a:latin typeface="Symbol" pitchFamily="18" charset="2"/>
              </a:rPr>
              <a:t>w</a:t>
            </a:r>
            <a:r>
              <a:rPr lang="en-GB"/>
              <a:t>a)</a:t>
            </a:r>
            <a:r>
              <a:rPr lang="en-GB" baseline="30000"/>
              <a:t>2</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112" y="274638"/>
            <a:ext cx="8686800" cy="914400"/>
          </a:xfrm>
        </p:spPr>
        <p:txBody>
          <a:bodyPr/>
          <a:lstStyle/>
          <a:p>
            <a:r>
              <a:rPr lang="en-GB" dirty="0" smtClean="0"/>
              <a:t>We now have lots of LHC crab prototypes</a:t>
            </a:r>
            <a:endParaRPr lang="en-GB" dirty="0"/>
          </a:p>
        </p:txBody>
      </p:sp>
      <p:pic>
        <p:nvPicPr>
          <p:cNvPr id="4" name="Picture 2" descr="http://upload.wikimedia.org/wikipedia/commons/thumb/8/8f/Toaster.jpg/220px-Toaster.jpg"/>
          <p:cNvPicPr>
            <a:picLocks noChangeAspect="1" noChangeArrowheads="1"/>
          </p:cNvPicPr>
          <p:nvPr/>
        </p:nvPicPr>
        <p:blipFill>
          <a:blip r:embed="rId2" cstate="print"/>
          <a:srcRect/>
          <a:stretch>
            <a:fillRect/>
          </a:stretch>
        </p:blipFill>
        <p:spPr bwMode="auto">
          <a:xfrm>
            <a:off x="107504" y="1595249"/>
            <a:ext cx="2808312" cy="2387067"/>
          </a:xfrm>
          <a:prstGeom prst="rect">
            <a:avLst/>
          </a:prstGeom>
          <a:noFill/>
        </p:spPr>
      </p:pic>
      <p:pic>
        <p:nvPicPr>
          <p:cNvPr id="5" name="Picture 4" descr="http://cdn.zath.co.uk/wp-content/uploads/2009/11/henry-hoover-desktop-cleaner.jpg"/>
          <p:cNvPicPr>
            <a:picLocks noChangeAspect="1" noChangeArrowheads="1"/>
          </p:cNvPicPr>
          <p:nvPr/>
        </p:nvPicPr>
        <p:blipFill>
          <a:blip r:embed="rId3" cstate="print"/>
          <a:srcRect/>
          <a:stretch>
            <a:fillRect/>
          </a:stretch>
        </p:blipFill>
        <p:spPr bwMode="auto">
          <a:xfrm>
            <a:off x="5334000" y="1188719"/>
            <a:ext cx="3810000" cy="3810000"/>
          </a:xfrm>
          <a:prstGeom prst="rect">
            <a:avLst/>
          </a:prstGeom>
          <a:noFill/>
        </p:spPr>
      </p:pic>
      <p:pic>
        <p:nvPicPr>
          <p:cNvPr id="6" name="Picture 6" descr="http://ep.yimg.com/ca/I/yhst-43357575186341_2232_84801376"/>
          <p:cNvPicPr>
            <a:picLocks noChangeAspect="1" noChangeArrowheads="1"/>
          </p:cNvPicPr>
          <p:nvPr/>
        </p:nvPicPr>
        <p:blipFill>
          <a:blip r:embed="rId4" cstate="print"/>
          <a:srcRect/>
          <a:stretch>
            <a:fillRect/>
          </a:stretch>
        </p:blipFill>
        <p:spPr bwMode="auto">
          <a:xfrm>
            <a:off x="3275856" y="1379948"/>
            <a:ext cx="2058143" cy="2846367"/>
          </a:xfrm>
          <a:prstGeom prst="rect">
            <a:avLst/>
          </a:prstGeom>
          <a:noFill/>
        </p:spPr>
      </p:pic>
      <p:pic>
        <p:nvPicPr>
          <p:cNvPr id="7"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flipH="1">
            <a:off x="302456" y="4114617"/>
            <a:ext cx="2458616" cy="209464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8" name="Picture 7"/>
          <p:cNvPicPr>
            <a:picLocks noChangeAspect="1"/>
          </p:cNvPicPr>
          <p:nvPr/>
        </p:nvPicPr>
        <p:blipFill>
          <a:blip r:embed="rId6" cstate="email">
            <a:extLst>
              <a:ext uri="{28A0092B-C50C-407E-A947-70E740481C1C}">
                <a14:useLocalDpi xmlns="" xmlns:a14="http://schemas.microsoft.com/office/drawing/2010/main" val="0"/>
              </a:ext>
            </a:extLst>
          </a:blip>
          <a:stretch>
            <a:fillRect/>
          </a:stretch>
        </p:blipFill>
        <p:spPr>
          <a:xfrm flipH="1">
            <a:off x="6289337" y="4072413"/>
            <a:ext cx="2664749" cy="1852612"/>
          </a:xfrm>
          <a:prstGeom prst="rect">
            <a:avLst/>
          </a:prstGeom>
        </p:spPr>
      </p:pic>
      <p:pic>
        <p:nvPicPr>
          <p:cNvPr id="6146" name="Picture 2"/>
          <p:cNvPicPr>
            <a:picLocks noChangeAspect="1" noChangeArrowheads="1"/>
          </p:cNvPicPr>
          <p:nvPr/>
        </p:nvPicPr>
        <p:blipFill>
          <a:blip r:embed="rId7" cstate="print"/>
          <a:srcRect/>
          <a:stretch>
            <a:fillRect/>
          </a:stretch>
        </p:blipFill>
        <p:spPr bwMode="auto">
          <a:xfrm>
            <a:off x="3275856" y="4226315"/>
            <a:ext cx="2533263" cy="2136683"/>
          </a:xfrm>
          <a:prstGeom prst="rect">
            <a:avLst/>
          </a:prstGeom>
          <a:noFill/>
          <a:ln w="9525">
            <a:noFill/>
            <a:miter lim="800000"/>
            <a:headEnd/>
            <a:tailEnd/>
          </a:ln>
        </p:spPr>
      </p:pic>
      <p:sp>
        <p:nvSpPr>
          <p:cNvPr id="9" name="Oval 8"/>
          <p:cNvSpPr/>
          <p:nvPr/>
        </p:nvSpPr>
        <p:spPr>
          <a:xfrm>
            <a:off x="6914259" y="4628274"/>
            <a:ext cx="126609" cy="14067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7357403" y="4698610"/>
            <a:ext cx="126609" cy="14067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Arc 12"/>
          <p:cNvSpPr/>
          <p:nvPr/>
        </p:nvSpPr>
        <p:spPr>
          <a:xfrm flipV="1">
            <a:off x="6959978" y="5064361"/>
            <a:ext cx="524034" cy="337625"/>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12" name="Picture 2"/>
          <p:cNvPicPr>
            <a:picLocks noChangeAspect="1" noChangeArrowheads="1"/>
          </p:cNvPicPr>
          <p:nvPr/>
        </p:nvPicPr>
        <p:blipFill>
          <a:blip r:embed="rId8" cstate="print"/>
          <a:srcRect/>
          <a:stretch>
            <a:fillRect/>
          </a:stretch>
        </p:blipFill>
        <p:spPr bwMode="auto">
          <a:xfrm>
            <a:off x="341628" y="1967595"/>
            <a:ext cx="2574188" cy="3434391"/>
          </a:xfrm>
          <a:prstGeom prst="rect">
            <a:avLst/>
          </a:prstGeom>
          <a:noFill/>
          <a:ln w="9525">
            <a:noFill/>
            <a:miter lim="800000"/>
            <a:headEnd/>
            <a:tailEnd/>
          </a:ln>
        </p:spPr>
      </p:pic>
      <p:pic>
        <p:nvPicPr>
          <p:cNvPr id="14" name="Picture 3"/>
          <p:cNvPicPr>
            <a:picLocks noChangeAspect="1" noChangeArrowheads="1"/>
          </p:cNvPicPr>
          <p:nvPr/>
        </p:nvPicPr>
        <p:blipFill>
          <a:blip r:embed="rId9" cstate="print"/>
          <a:srcRect/>
          <a:stretch>
            <a:fillRect/>
          </a:stretch>
        </p:blipFill>
        <p:spPr bwMode="auto">
          <a:xfrm>
            <a:off x="2915816" y="2062966"/>
            <a:ext cx="3700314" cy="2776320"/>
          </a:xfrm>
          <a:prstGeom prst="rect">
            <a:avLst/>
          </a:prstGeom>
          <a:noFill/>
          <a:ln w="9525">
            <a:noFill/>
            <a:miter lim="800000"/>
            <a:headEnd/>
            <a:tailEnd/>
          </a:ln>
        </p:spPr>
      </p:pic>
      <p:pic>
        <p:nvPicPr>
          <p:cNvPr id="15" name="Picture 3"/>
          <p:cNvPicPr>
            <a:picLocks noChangeAspect="1" noChangeArrowheads="1"/>
          </p:cNvPicPr>
          <p:nvPr/>
        </p:nvPicPr>
        <p:blipFill>
          <a:blip r:embed="rId10" cstate="email">
            <a:extLst>
              <a:ext uri="{28A0092B-C50C-407E-A947-70E740481C1C}">
                <a14:useLocalDpi xmlns="" xmlns:a14="http://schemas.microsoft.com/office/drawing/2010/main" val="0"/>
              </a:ext>
            </a:extLst>
          </a:blip>
          <a:srcRect/>
          <a:stretch>
            <a:fillRect/>
          </a:stretch>
        </p:blipFill>
        <p:spPr bwMode="auto">
          <a:xfrm>
            <a:off x="6488100" y="2162600"/>
            <a:ext cx="2430812" cy="25360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673665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rotWithShape="1">
          <a:blip r:embed="rId2" cstate="print">
            <a:extLst>
              <a:ext uri="{28A0092B-C50C-407E-A947-70E740481C1C}"/>
            </a:extLst>
          </a:blip>
          <a:srcRect l="26205" r="28359"/>
          <a:stretch/>
        </p:blipFill>
        <p:spPr bwMode="auto">
          <a:xfrm rot="10800000">
            <a:off x="6516217" y="1052737"/>
            <a:ext cx="2637159" cy="3460155"/>
          </a:xfrm>
          <a:prstGeom prst="rect">
            <a:avLst/>
          </a:prstGeom>
          <a:noFill/>
          <a:ln>
            <a:noFill/>
          </a:ln>
          <a:effectLst>
            <a:glow rad="127000">
              <a:schemeClr val="accent1">
                <a:alpha val="0"/>
              </a:schemeClr>
            </a:glow>
            <a:outerShdw dist="35921" dir="2700000" algn="ctr" rotWithShape="0">
              <a:schemeClr val="bg2"/>
            </a:outerShdw>
            <a:softEdge rad="609600"/>
          </a:effectLst>
          <a:extLst>
            <a:ext uri="{909E8E84-426E-40DD-AFC4-6F175D3DCCD1}"/>
            <a:ext uri="{91240B29-F687-4F45-9708-019B960494DF}"/>
          </a:extLst>
        </p:spPr>
      </p:pic>
      <p:sp>
        <p:nvSpPr>
          <p:cNvPr id="2" name="Title 1"/>
          <p:cNvSpPr txBox="1">
            <a:spLocks/>
          </p:cNvSpPr>
          <p:nvPr/>
        </p:nvSpPr>
        <p:spPr bwMode="auto">
          <a:xfrm>
            <a:off x="468313" y="285750"/>
            <a:ext cx="7704137" cy="1071563"/>
          </a:xfrm>
          <a:prstGeom prst="rect">
            <a:avLst/>
          </a:prstGeom>
          <a:noFill/>
          <a:ln w="9525">
            <a:noFill/>
            <a:miter lim="800000"/>
            <a:headEnd/>
            <a:tailEnd/>
          </a:ln>
          <a:effectLst/>
        </p:spPr>
        <p:txBody>
          <a:bodyPr anchor="ctr"/>
          <a:lstStyle/>
          <a:p>
            <a:pPr algn="ctr">
              <a:defRPr/>
            </a:pPr>
            <a:r>
              <a:rPr lang="en-GB" sz="4400" kern="0" dirty="0">
                <a:latin typeface="+mj-lt"/>
                <a:ea typeface="+mj-ea"/>
                <a:cs typeface="+mj-cs"/>
              </a:rPr>
              <a:t>Multipactor</a:t>
            </a:r>
          </a:p>
        </p:txBody>
      </p:sp>
      <p:sp>
        <p:nvSpPr>
          <p:cNvPr id="20484" name="Content Placeholder 2"/>
          <p:cNvSpPr txBox="1">
            <a:spLocks/>
          </p:cNvSpPr>
          <p:nvPr/>
        </p:nvSpPr>
        <p:spPr bwMode="auto">
          <a:xfrm>
            <a:off x="179388" y="1412875"/>
            <a:ext cx="6192837" cy="4525963"/>
          </a:xfrm>
          <a:prstGeom prst="rect">
            <a:avLst/>
          </a:prstGeom>
          <a:noFill/>
          <a:ln w="9525">
            <a:noFill/>
            <a:miter lim="800000"/>
            <a:headEnd/>
            <a:tailEnd/>
          </a:ln>
        </p:spPr>
        <p:txBody>
          <a:bodyPr/>
          <a:lstStyle/>
          <a:p>
            <a:pPr marL="342900" indent="-342900">
              <a:spcBef>
                <a:spcPct val="20000"/>
              </a:spcBef>
              <a:buFontTx/>
              <a:buChar char="•"/>
            </a:pPr>
            <a:r>
              <a:rPr lang="en-GB" sz="2400" dirty="0">
                <a:cs typeface="Arial" pitchFamily="34" charset="0"/>
              </a:rPr>
              <a:t>Multipactor on the beam pipe was found on the beam pipe at </a:t>
            </a:r>
            <a:r>
              <a:rPr lang="en-GB" sz="2400" dirty="0" smtClean="0">
                <a:cs typeface="Arial" pitchFamily="34" charset="0"/>
              </a:rPr>
              <a:t>~2 MV</a:t>
            </a:r>
            <a:r>
              <a:rPr lang="en-GB" sz="2400" dirty="0">
                <a:cs typeface="Arial" pitchFamily="34" charset="0"/>
              </a:rPr>
              <a:t>.</a:t>
            </a:r>
          </a:p>
          <a:p>
            <a:pPr marL="342900" indent="-342900">
              <a:spcBef>
                <a:spcPct val="20000"/>
              </a:spcBef>
              <a:buFontTx/>
              <a:buChar char="•"/>
            </a:pPr>
            <a:r>
              <a:rPr lang="en-GB" sz="2400" dirty="0">
                <a:cs typeface="Arial" pitchFamily="34" charset="0"/>
              </a:rPr>
              <a:t>Same </a:t>
            </a:r>
            <a:r>
              <a:rPr lang="en-GB" sz="2400" dirty="0" smtClean="0">
                <a:cs typeface="Arial" pitchFamily="34" charset="0"/>
              </a:rPr>
              <a:t>type of </a:t>
            </a:r>
            <a:r>
              <a:rPr lang="en-GB" sz="2400" dirty="0" err="1" smtClean="0">
                <a:cs typeface="Arial" pitchFamily="34" charset="0"/>
              </a:rPr>
              <a:t>multipacting</a:t>
            </a:r>
            <a:r>
              <a:rPr lang="en-GB" sz="2400" dirty="0" smtClean="0">
                <a:cs typeface="Arial" pitchFamily="34" charset="0"/>
              </a:rPr>
              <a:t> </a:t>
            </a:r>
            <a:r>
              <a:rPr lang="en-GB" sz="2400" dirty="0">
                <a:cs typeface="Arial" pitchFamily="34" charset="0"/>
              </a:rPr>
              <a:t>was seen on KEKB crab cavity.</a:t>
            </a:r>
          </a:p>
          <a:p>
            <a:pPr marL="342900" indent="-342900">
              <a:spcBef>
                <a:spcPct val="20000"/>
              </a:spcBef>
              <a:buFontTx/>
              <a:buChar char="•"/>
            </a:pPr>
            <a:r>
              <a:rPr lang="en-GB" sz="2400" dirty="0" smtClean="0">
                <a:cs typeface="Arial" pitchFamily="34" charset="0"/>
              </a:rPr>
              <a:t>Studies with processed surface SEY shows it can be processed through</a:t>
            </a:r>
            <a:endParaRPr lang="en-GB" sz="2400" dirty="0">
              <a:cs typeface="Arial" pitchFamily="34" charset="0"/>
            </a:endParaRPr>
          </a:p>
        </p:txBody>
      </p:sp>
      <p:pic>
        <p:nvPicPr>
          <p:cNvPr id="20485" name="Picture 2"/>
          <p:cNvPicPr>
            <a:picLocks noChangeAspect="1" noChangeArrowheads="1"/>
          </p:cNvPicPr>
          <p:nvPr/>
        </p:nvPicPr>
        <p:blipFill>
          <a:blip r:embed="rId3" cstate="print"/>
          <a:srcRect l="9464" t="40614" r="15527" b="32854"/>
          <a:stretch>
            <a:fillRect/>
          </a:stretch>
        </p:blipFill>
        <p:spPr bwMode="auto">
          <a:xfrm>
            <a:off x="179388" y="4375150"/>
            <a:ext cx="3887787" cy="2306638"/>
          </a:xfrm>
          <a:prstGeom prst="rect">
            <a:avLst/>
          </a:prstGeom>
          <a:noFill/>
          <a:ln w="9525">
            <a:noFill/>
            <a:miter lim="800000"/>
            <a:headEnd/>
            <a:tailEnd/>
          </a:ln>
        </p:spPr>
      </p:pic>
      <p:sp>
        <p:nvSpPr>
          <p:cNvPr id="20486" name="Footer Placeholder 6"/>
          <p:cNvSpPr>
            <a:spLocks noGrp="1"/>
          </p:cNvSpPr>
          <p:nvPr>
            <p:ph type="ftr" sz="quarter" idx="11"/>
          </p:nvPr>
        </p:nvSpPr>
        <p:spPr>
          <a:noFill/>
          <a:ln>
            <a:miter lim="800000"/>
            <a:headEnd/>
            <a:tailEnd/>
          </a:ln>
        </p:spPr>
        <p:txBody>
          <a:bodyPr/>
          <a:lstStyle/>
          <a:p>
            <a:r>
              <a:rPr lang="en-GB" smtClean="0">
                <a:latin typeface="Arial" pitchFamily="34" charset="0"/>
              </a:rPr>
              <a:t>CI SAC meeting 29 - 31 October 2012</a:t>
            </a:r>
          </a:p>
        </p:txBody>
      </p:sp>
      <p:pic>
        <p:nvPicPr>
          <p:cNvPr id="20487" name="Picture 2"/>
          <p:cNvPicPr>
            <a:picLocks noChangeAspect="1" noChangeArrowheads="1"/>
          </p:cNvPicPr>
          <p:nvPr/>
        </p:nvPicPr>
        <p:blipFill>
          <a:blip r:embed="rId4" cstate="print"/>
          <a:srcRect r="32762"/>
          <a:stretch>
            <a:fillRect/>
          </a:stretch>
        </p:blipFill>
        <p:spPr bwMode="auto">
          <a:xfrm>
            <a:off x="4211638" y="3416300"/>
            <a:ext cx="4932362" cy="3441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0" y="0"/>
            <a:ext cx="915114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0" y="0"/>
            <a:ext cx="9144000" cy="68928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0" y="0"/>
            <a:ext cx="9144000" cy="687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1"/>
          <p:cNvSpPr>
            <a:spLocks noGrp="1"/>
          </p:cNvSpPr>
          <p:nvPr>
            <p:ph type="title" idx="4294967295"/>
          </p:nvPr>
        </p:nvSpPr>
        <p:spPr>
          <a:xfrm>
            <a:off x="141288" y="244475"/>
            <a:ext cx="8897937" cy="808038"/>
          </a:xfrm>
        </p:spPr>
        <p:txBody>
          <a:bodyPr/>
          <a:lstStyle/>
          <a:p>
            <a:r>
              <a:rPr lang="en-US" sz="3600"/>
              <a:t>1. Conventional fabrication, ideal RF design</a:t>
            </a:r>
          </a:p>
        </p:txBody>
      </p:sp>
      <p:sp>
        <p:nvSpPr>
          <p:cNvPr id="251907" name="Content Placeholder 2"/>
          <p:cNvSpPr>
            <a:spLocks noGrp="1"/>
          </p:cNvSpPr>
          <p:nvPr>
            <p:ph idx="4294967295"/>
          </p:nvPr>
        </p:nvSpPr>
        <p:spPr>
          <a:xfrm>
            <a:off x="457200" y="1600200"/>
            <a:ext cx="8229600" cy="3821113"/>
          </a:xfrm>
        </p:spPr>
        <p:txBody>
          <a:bodyPr/>
          <a:lstStyle/>
          <a:p>
            <a:r>
              <a:rPr lang="en-US" sz="2000"/>
              <a:t>Fabricate from multiple pressed sections (multiple dies)</a:t>
            </a:r>
          </a:p>
          <a:p>
            <a:r>
              <a:rPr lang="en-US" sz="2000"/>
              <a:t>Multiple multi-axis e-beam welds (esp. rod to end plate joint)</a:t>
            </a:r>
          </a:p>
          <a:p>
            <a:r>
              <a:rPr lang="en-US" sz="2000"/>
              <a:t>May be possible but weld development needed.</a:t>
            </a:r>
          </a:p>
        </p:txBody>
      </p:sp>
      <p:pic>
        <p:nvPicPr>
          <p:cNvPr id="251908" name="Picture 3" descr="ScreenShot079.jpg"/>
          <p:cNvPicPr>
            <a:picLocks noChangeAspect="1"/>
          </p:cNvPicPr>
          <p:nvPr/>
        </p:nvPicPr>
        <p:blipFill>
          <a:blip r:embed="rId2" cstate="print"/>
          <a:srcRect/>
          <a:stretch>
            <a:fillRect/>
          </a:stretch>
        </p:blipFill>
        <p:spPr bwMode="auto">
          <a:xfrm>
            <a:off x="468313" y="3230563"/>
            <a:ext cx="4114800" cy="3438525"/>
          </a:xfrm>
          <a:prstGeom prst="rect">
            <a:avLst/>
          </a:prstGeom>
          <a:noFill/>
          <a:ln w="9525">
            <a:noFill/>
            <a:miter lim="800000"/>
            <a:headEnd/>
            <a:tailEnd/>
          </a:ln>
        </p:spPr>
      </p:pic>
      <p:pic>
        <p:nvPicPr>
          <p:cNvPr id="251909" name="Picture 4" descr="ScreenShot082.jpg"/>
          <p:cNvPicPr>
            <a:picLocks noChangeAspect="1"/>
          </p:cNvPicPr>
          <p:nvPr/>
        </p:nvPicPr>
        <p:blipFill>
          <a:blip r:embed="rId3" cstate="print"/>
          <a:srcRect/>
          <a:stretch>
            <a:fillRect/>
          </a:stretch>
        </p:blipFill>
        <p:spPr bwMode="auto">
          <a:xfrm>
            <a:off x="4583113" y="3213100"/>
            <a:ext cx="4094162" cy="3448050"/>
          </a:xfrm>
          <a:prstGeom prst="rect">
            <a:avLst/>
          </a:prstGeom>
          <a:noFill/>
          <a:ln w="9525">
            <a:noFill/>
            <a:miter lim="800000"/>
            <a:headEnd/>
            <a:tailEnd/>
          </a:ln>
        </p:spPr>
      </p:pic>
      <p:sp>
        <p:nvSpPr>
          <p:cNvPr id="251910" name="Line 6"/>
          <p:cNvSpPr>
            <a:spLocks noChangeShapeType="1"/>
          </p:cNvSpPr>
          <p:nvPr/>
        </p:nvSpPr>
        <p:spPr bwMode="auto">
          <a:xfrm flipH="1">
            <a:off x="6084888" y="3068638"/>
            <a:ext cx="2447925" cy="1873250"/>
          </a:xfrm>
          <a:prstGeom prst="line">
            <a:avLst/>
          </a:prstGeom>
          <a:noFill/>
          <a:ln w="31750">
            <a:solidFill>
              <a:srgbClr val="FF0000"/>
            </a:solidFill>
            <a:round/>
            <a:headEnd/>
            <a:tailEnd type="triangle" w="med" len="med"/>
          </a:ln>
          <a:effectLst/>
        </p:spPr>
        <p:txBody>
          <a:bodyPr/>
          <a:lstStyle/>
          <a:p>
            <a:endParaRPr lang="en-GB"/>
          </a:p>
        </p:txBody>
      </p:sp>
      <p:sp>
        <p:nvSpPr>
          <p:cNvPr id="251911" name="Line 7"/>
          <p:cNvSpPr>
            <a:spLocks noChangeShapeType="1"/>
          </p:cNvSpPr>
          <p:nvPr/>
        </p:nvSpPr>
        <p:spPr bwMode="auto">
          <a:xfrm flipH="1" flipV="1">
            <a:off x="6084888" y="4941888"/>
            <a:ext cx="2447925" cy="1916112"/>
          </a:xfrm>
          <a:prstGeom prst="line">
            <a:avLst/>
          </a:prstGeom>
          <a:noFill/>
          <a:ln w="31750">
            <a:solidFill>
              <a:srgbClr val="FF0000"/>
            </a:solidFill>
            <a:round/>
            <a:headEnd/>
            <a:tailEnd type="triangle" w="med" len="med"/>
          </a:ln>
          <a:effectLst/>
        </p:spPr>
        <p:txBody>
          <a:bodyPr/>
          <a:lstStyle/>
          <a:p>
            <a:endParaRPr lang="en-GB"/>
          </a:p>
        </p:txBody>
      </p:sp>
      <p:sp>
        <p:nvSpPr>
          <p:cNvPr id="251912" name="Text Box 8"/>
          <p:cNvSpPr txBox="1">
            <a:spLocks noChangeArrowheads="1"/>
          </p:cNvSpPr>
          <p:nvPr/>
        </p:nvSpPr>
        <p:spPr bwMode="auto">
          <a:xfrm>
            <a:off x="8027988" y="3665538"/>
            <a:ext cx="1296987" cy="915987"/>
          </a:xfrm>
          <a:prstGeom prst="rect">
            <a:avLst/>
          </a:prstGeom>
          <a:solidFill>
            <a:schemeClr val="bg1"/>
          </a:solidFill>
          <a:ln w="9525">
            <a:noFill/>
            <a:miter lim="800000"/>
            <a:headEnd/>
            <a:tailEnd/>
          </a:ln>
          <a:effectLst/>
        </p:spPr>
        <p:txBody>
          <a:bodyPr>
            <a:spAutoFit/>
          </a:bodyPr>
          <a:lstStyle/>
          <a:p>
            <a:pPr>
              <a:spcBef>
                <a:spcPct val="50000"/>
              </a:spcBef>
            </a:pPr>
            <a:r>
              <a:rPr lang="en-GB"/>
              <a:t>E-beam weld line of sight</a:t>
            </a:r>
          </a:p>
        </p:txBody>
      </p:sp>
      <p:sp>
        <p:nvSpPr>
          <p:cNvPr id="251913" name="Line 9"/>
          <p:cNvSpPr>
            <a:spLocks noChangeShapeType="1"/>
          </p:cNvSpPr>
          <p:nvPr/>
        </p:nvSpPr>
        <p:spPr bwMode="auto">
          <a:xfrm flipH="1">
            <a:off x="6156325" y="3068638"/>
            <a:ext cx="2376488" cy="1584325"/>
          </a:xfrm>
          <a:prstGeom prst="line">
            <a:avLst/>
          </a:prstGeom>
          <a:noFill/>
          <a:ln w="31750">
            <a:solidFill>
              <a:srgbClr val="FF0000"/>
            </a:solidFill>
            <a:round/>
            <a:headEnd/>
            <a:tailEnd type="triangle" w="med" len="med"/>
          </a:ln>
          <a:effectLst/>
        </p:spPr>
        <p:txBody>
          <a:bodyPr/>
          <a:lstStyle/>
          <a:p>
            <a:endParaRPr lang="en-GB"/>
          </a:p>
        </p:txBody>
      </p:sp>
      <p:sp>
        <p:nvSpPr>
          <p:cNvPr id="251914" name="Line 10"/>
          <p:cNvSpPr>
            <a:spLocks noChangeShapeType="1"/>
          </p:cNvSpPr>
          <p:nvPr/>
        </p:nvSpPr>
        <p:spPr bwMode="auto">
          <a:xfrm flipH="1" flipV="1">
            <a:off x="6156325" y="5229225"/>
            <a:ext cx="2376488" cy="1628775"/>
          </a:xfrm>
          <a:prstGeom prst="line">
            <a:avLst/>
          </a:prstGeom>
          <a:noFill/>
          <a:ln w="31750">
            <a:solidFill>
              <a:srgbClr val="FF0000"/>
            </a:solidFill>
            <a:round/>
            <a:headEnd/>
            <a:tailEnd type="triangle" w="med" len="med"/>
          </a:ln>
          <a:effectLst/>
        </p:spPr>
        <p:txBody>
          <a:bodyPr/>
          <a:lstStyle/>
          <a:p>
            <a:endParaRPr lang="en-GB"/>
          </a:p>
        </p:txBody>
      </p:sp>
      <p:sp>
        <p:nvSpPr>
          <p:cNvPr id="251915" name="Text Box 11"/>
          <p:cNvSpPr txBox="1">
            <a:spLocks noChangeArrowheads="1"/>
          </p:cNvSpPr>
          <p:nvPr/>
        </p:nvSpPr>
        <p:spPr bwMode="auto">
          <a:xfrm>
            <a:off x="4859338" y="3651250"/>
            <a:ext cx="1655762" cy="641350"/>
          </a:xfrm>
          <a:prstGeom prst="rect">
            <a:avLst/>
          </a:prstGeom>
          <a:solidFill>
            <a:schemeClr val="bg1"/>
          </a:solidFill>
          <a:ln w="9525">
            <a:noFill/>
            <a:miter lim="800000"/>
            <a:headEnd/>
            <a:tailEnd/>
          </a:ln>
          <a:effectLst/>
        </p:spPr>
        <p:txBody>
          <a:bodyPr>
            <a:spAutoFit/>
          </a:bodyPr>
          <a:lstStyle/>
          <a:p>
            <a:pPr>
              <a:spcBef>
                <a:spcPct val="50000"/>
              </a:spcBef>
            </a:pPr>
            <a:r>
              <a:rPr lang="en-GB"/>
              <a:t>Almost parallel weld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457200" y="115888"/>
            <a:ext cx="8229600" cy="1143000"/>
          </a:xfrm>
        </p:spPr>
        <p:txBody>
          <a:bodyPr/>
          <a:lstStyle/>
          <a:p>
            <a:r>
              <a:rPr lang="en-US" sz="3600" dirty="0"/>
              <a:t>2</a:t>
            </a:r>
            <a:r>
              <a:rPr lang="en-US" sz="3600" dirty="0" smtClean="0"/>
              <a:t>. </a:t>
            </a:r>
            <a:r>
              <a:rPr lang="en-US" sz="3600" dirty="0"/>
              <a:t>Machine end plates and rods from solid</a:t>
            </a:r>
            <a:endParaRPr lang="en-GB" sz="3600" dirty="0"/>
          </a:p>
        </p:txBody>
      </p:sp>
      <p:sp>
        <p:nvSpPr>
          <p:cNvPr id="254979" name="Rectangle 3"/>
          <p:cNvSpPr>
            <a:spLocks noGrp="1" noChangeArrowheads="1"/>
          </p:cNvSpPr>
          <p:nvPr>
            <p:ph type="body" idx="1"/>
          </p:nvPr>
        </p:nvSpPr>
        <p:spPr>
          <a:xfrm>
            <a:off x="457200" y="1600200"/>
            <a:ext cx="3827463" cy="4525963"/>
          </a:xfrm>
        </p:spPr>
        <p:txBody>
          <a:bodyPr/>
          <a:lstStyle/>
          <a:p>
            <a:pPr>
              <a:lnSpc>
                <a:spcPct val="80000"/>
              </a:lnSpc>
            </a:pPr>
            <a:r>
              <a:rPr lang="en-US" sz="1600"/>
              <a:t>Consider to make major parts from solid</a:t>
            </a:r>
          </a:p>
          <a:p>
            <a:pPr lvl="1">
              <a:lnSpc>
                <a:spcPct val="80000"/>
              </a:lnSpc>
            </a:pPr>
            <a:r>
              <a:rPr lang="en-US" sz="1600"/>
              <a:t>Wire EDM pre-forms from ingot</a:t>
            </a:r>
          </a:p>
          <a:p>
            <a:pPr lvl="1">
              <a:lnSpc>
                <a:spcPct val="80000"/>
              </a:lnSpc>
            </a:pPr>
            <a:r>
              <a:rPr lang="en-US" sz="1600"/>
              <a:t>Machine all surfaces</a:t>
            </a:r>
          </a:p>
          <a:p>
            <a:pPr lvl="1">
              <a:lnSpc>
                <a:spcPct val="80000"/>
              </a:lnSpc>
            </a:pPr>
            <a:r>
              <a:rPr lang="en-US" sz="1600"/>
              <a:t>Add beam pipes and can</a:t>
            </a:r>
          </a:p>
          <a:p>
            <a:pPr>
              <a:lnSpc>
                <a:spcPct val="80000"/>
              </a:lnSpc>
            </a:pPr>
            <a:r>
              <a:rPr lang="en-US" sz="1800"/>
              <a:t>This allows any material thickness or even a variable thickness. Also stiffeners can easily be added.</a:t>
            </a:r>
          </a:p>
          <a:p>
            <a:pPr>
              <a:lnSpc>
                <a:spcPct val="80000"/>
              </a:lnSpc>
            </a:pPr>
            <a:r>
              <a:rPr lang="en-US" sz="1800"/>
              <a:t>This will also allow fine detail to be added to avoid multipactor (like the ridges suggested by SLAC for the 800 MHz elliptical cavity)</a:t>
            </a:r>
          </a:p>
          <a:p>
            <a:pPr>
              <a:lnSpc>
                <a:spcPct val="80000"/>
              </a:lnSpc>
            </a:pPr>
            <a:r>
              <a:rPr lang="en-US" sz="1800"/>
              <a:t>However a substantial lump of Nb ingot is required (£50k worth)</a:t>
            </a:r>
          </a:p>
          <a:p>
            <a:pPr>
              <a:lnSpc>
                <a:spcPct val="80000"/>
              </a:lnSpc>
            </a:pPr>
            <a:endParaRPr lang="en-GB" sz="2400"/>
          </a:p>
        </p:txBody>
      </p:sp>
      <p:pic>
        <p:nvPicPr>
          <p:cNvPr id="254980" name="Picture 3" descr="ScreenShot079.jpg"/>
          <p:cNvPicPr>
            <a:picLocks noChangeAspect="1"/>
          </p:cNvPicPr>
          <p:nvPr/>
        </p:nvPicPr>
        <p:blipFill>
          <a:blip r:embed="rId2" cstate="print"/>
          <a:srcRect/>
          <a:stretch>
            <a:fillRect/>
          </a:stretch>
        </p:blipFill>
        <p:spPr bwMode="auto">
          <a:xfrm>
            <a:off x="4500563" y="1628775"/>
            <a:ext cx="4114800" cy="343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1" name="Content Placeholder 2"/>
          <p:cNvSpPr>
            <a:spLocks noGrp="1"/>
          </p:cNvSpPr>
          <p:nvPr>
            <p:ph idx="4294967295"/>
          </p:nvPr>
        </p:nvSpPr>
        <p:spPr>
          <a:xfrm>
            <a:off x="253218" y="1600200"/>
            <a:ext cx="5148776" cy="3084341"/>
          </a:xfrm>
        </p:spPr>
        <p:txBody>
          <a:bodyPr>
            <a:normAutofit fontScale="85000" lnSpcReduction="10000"/>
          </a:bodyPr>
          <a:lstStyle/>
          <a:p>
            <a:r>
              <a:rPr lang="en-GB" sz="2800" dirty="0"/>
              <a:t>Rod profile can be reduced to allow both base plates to be wire etched from a single block of niobium. </a:t>
            </a:r>
          </a:p>
          <a:p>
            <a:r>
              <a:rPr lang="en-GB" sz="2800" dirty="0"/>
              <a:t>This saves the amount of </a:t>
            </a:r>
            <a:r>
              <a:rPr lang="en-GB" sz="2800" dirty="0" err="1"/>
              <a:t>Nb</a:t>
            </a:r>
            <a:r>
              <a:rPr lang="en-GB" sz="2800" dirty="0"/>
              <a:t> required by 20%.</a:t>
            </a:r>
          </a:p>
          <a:p>
            <a:r>
              <a:rPr lang="en-GB" sz="2800" dirty="0"/>
              <a:t>Clearance of 2mm between both rods to allow wire EDM.</a:t>
            </a:r>
          </a:p>
          <a:p>
            <a:endParaRPr lang="en-GB" sz="2800" dirty="0"/>
          </a:p>
        </p:txBody>
      </p:sp>
      <p:pic>
        <p:nvPicPr>
          <p:cNvPr id="252932" name="Picture 2"/>
          <p:cNvPicPr>
            <a:picLocks noChangeAspect="1" noChangeArrowheads="1"/>
          </p:cNvPicPr>
          <p:nvPr/>
        </p:nvPicPr>
        <p:blipFill>
          <a:blip r:embed="rId2" cstate="print"/>
          <a:srcRect l="40237" t="26591" r="25476" b="29480"/>
          <a:stretch>
            <a:fillRect/>
          </a:stretch>
        </p:blipFill>
        <p:spPr bwMode="auto">
          <a:xfrm>
            <a:off x="5580063" y="4154488"/>
            <a:ext cx="3230562" cy="2587625"/>
          </a:xfrm>
          <a:prstGeom prst="rect">
            <a:avLst/>
          </a:prstGeom>
          <a:noFill/>
          <a:ln w="9525">
            <a:noFill/>
            <a:miter lim="800000"/>
            <a:headEnd/>
            <a:tailEnd/>
          </a:ln>
        </p:spPr>
      </p:pic>
      <p:pic>
        <p:nvPicPr>
          <p:cNvPr id="252933" name="Picture 4"/>
          <p:cNvPicPr>
            <a:picLocks noChangeAspect="1" noChangeArrowheads="1"/>
          </p:cNvPicPr>
          <p:nvPr/>
        </p:nvPicPr>
        <p:blipFill>
          <a:blip r:embed="rId3" cstate="print"/>
          <a:srcRect l="8058" t="6171" r="13783" b="12766"/>
          <a:stretch>
            <a:fillRect/>
          </a:stretch>
        </p:blipFill>
        <p:spPr bwMode="auto">
          <a:xfrm>
            <a:off x="5580063" y="1441450"/>
            <a:ext cx="3240087" cy="2592388"/>
          </a:xfrm>
          <a:prstGeom prst="rect">
            <a:avLst/>
          </a:prstGeom>
          <a:noFill/>
          <a:ln w="9525">
            <a:noFill/>
            <a:miter lim="800000"/>
            <a:headEnd/>
            <a:tailEnd/>
          </a:ln>
        </p:spPr>
      </p:pic>
      <p:sp>
        <p:nvSpPr>
          <p:cNvPr id="252938" name="Title 1"/>
          <p:cNvSpPr>
            <a:spLocks/>
          </p:cNvSpPr>
          <p:nvPr/>
        </p:nvSpPr>
        <p:spPr bwMode="auto">
          <a:xfrm>
            <a:off x="457200" y="115888"/>
            <a:ext cx="8229600" cy="1143000"/>
          </a:xfrm>
          <a:prstGeom prst="rect">
            <a:avLst/>
          </a:prstGeom>
          <a:noFill/>
          <a:ln w="9525">
            <a:noFill/>
            <a:miter lim="800000"/>
            <a:headEnd/>
            <a:tailEnd/>
          </a:ln>
          <a:effectLst/>
        </p:spPr>
        <p:txBody>
          <a:bodyPr anchor="ctr"/>
          <a:lstStyle/>
          <a:p>
            <a:pPr algn="ctr"/>
            <a:r>
              <a:rPr lang="en-US" sz="3600" dirty="0" smtClean="0">
                <a:solidFill>
                  <a:schemeClr val="tx2"/>
                </a:solidFill>
              </a:rPr>
              <a:t>Alternative </a:t>
            </a:r>
            <a:r>
              <a:rPr lang="en-US" sz="3600" dirty="0" err="1">
                <a:solidFill>
                  <a:schemeClr val="tx2"/>
                </a:solidFill>
              </a:rPr>
              <a:t>fab</a:t>
            </a:r>
            <a:r>
              <a:rPr lang="en-US" sz="3600" dirty="0">
                <a:solidFill>
                  <a:schemeClr val="tx2"/>
                </a:solidFill>
              </a:rPr>
              <a:t>, slightly modified RF design</a:t>
            </a:r>
          </a:p>
        </p:txBody>
      </p:sp>
      <p:pic>
        <p:nvPicPr>
          <p:cNvPr id="6" name="Picture 2"/>
          <p:cNvPicPr>
            <a:picLocks noChangeAspect="1" noChangeArrowheads="1"/>
          </p:cNvPicPr>
          <p:nvPr/>
        </p:nvPicPr>
        <p:blipFill>
          <a:blip r:embed="rId4" cstate="print"/>
          <a:srcRect l="35004" t="28004" r="35004" b="28004"/>
          <a:stretch>
            <a:fillRect/>
          </a:stretch>
        </p:blipFill>
        <p:spPr bwMode="auto">
          <a:xfrm>
            <a:off x="1361035" y="4557933"/>
            <a:ext cx="2509164" cy="23000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167</TotalTime>
  <Words>626</Words>
  <Application>Microsoft Office PowerPoint</Application>
  <PresentationFormat>On-screen Show (4:3)</PresentationFormat>
  <Paragraphs>85</Paragraphs>
  <Slides>21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HiLumiLHC_PresentationTemplate</vt:lpstr>
      <vt:lpstr>Chart</vt:lpstr>
      <vt:lpstr>4 Rod Crab cavity Status</vt:lpstr>
      <vt:lpstr>Cavity Shape</vt:lpstr>
      <vt:lpstr>Slide 3</vt:lpstr>
      <vt:lpstr>Slide 4</vt:lpstr>
      <vt:lpstr>Slide 5</vt:lpstr>
      <vt:lpstr>Slide 6</vt:lpstr>
      <vt:lpstr>1. Conventional fabrication, ideal RF design</vt:lpstr>
      <vt:lpstr>2. Machine end plates and rods from solid</vt:lpstr>
      <vt:lpstr>Slide 9</vt:lpstr>
      <vt:lpstr>Modified Rod Shape</vt:lpstr>
      <vt:lpstr>Mechanical Design</vt:lpstr>
      <vt:lpstr>Additional heating on the ports</vt:lpstr>
      <vt:lpstr>Pressure sensitivity</vt:lpstr>
      <vt:lpstr>Stiffening Ribs</vt:lpstr>
      <vt:lpstr>Parts after trimming and final polishing</vt:lpstr>
      <vt:lpstr>Cavity Welding</vt:lpstr>
      <vt:lpstr>4 Rod prototype built</vt:lpstr>
      <vt:lpstr>Tests at CERN SM18</vt:lpstr>
      <vt:lpstr>1st test results (preliminary)</vt:lpstr>
      <vt:lpstr>We now have lots of LHC crab prototypes</vt:lpstr>
      <vt:lpstr>Slide 21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Graemeburt32</cp:lastModifiedBy>
  <cp:revision>49</cp:revision>
  <dcterms:created xsi:type="dcterms:W3CDTF">2011-12-13T14:40:13Z</dcterms:created>
  <dcterms:modified xsi:type="dcterms:W3CDTF">2012-12-13T14:47:13Z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