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rels" ContentType="application/vnd.openxmlformats-package.relationships+xml"/>
  <Override PartName="/ppt/slides/slide14.xml" ContentType="application/vnd.openxmlformats-officedocument.presentationml.slide+xml"/>
  <Override PartName="/ppt/notesSlides/notesSlide16.xml" ContentType="application/vnd.openxmlformats-officedocument.presentationml.notesSlide+xml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Default Extension="emf" ContentType="image/x-emf"/>
  <Override PartName="/ppt/slides/slide4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26.xml" ContentType="application/vnd.openxmlformats-officedocument.presentationml.slide+xml"/>
  <Override PartName="/ppt/slides/slide35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42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Default Extension="jpeg" ContentType="image/jpeg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Override PartName="/ppt/slides/slide6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265" r:id="rId2"/>
    <p:sldId id="383" r:id="rId3"/>
    <p:sldId id="385" r:id="rId4"/>
    <p:sldId id="382" r:id="rId5"/>
    <p:sldId id="378" r:id="rId6"/>
    <p:sldId id="387" r:id="rId7"/>
    <p:sldId id="339" r:id="rId8"/>
    <p:sldId id="340" r:id="rId9"/>
    <p:sldId id="273" r:id="rId10"/>
    <p:sldId id="274" r:id="rId11"/>
    <p:sldId id="341" r:id="rId12"/>
    <p:sldId id="275" r:id="rId13"/>
    <p:sldId id="407" r:id="rId14"/>
    <p:sldId id="408" r:id="rId15"/>
    <p:sldId id="409" r:id="rId16"/>
    <p:sldId id="410" r:id="rId17"/>
    <p:sldId id="411" r:id="rId18"/>
    <p:sldId id="315" r:id="rId19"/>
    <p:sldId id="344" r:id="rId20"/>
    <p:sldId id="345" r:id="rId21"/>
    <p:sldId id="278" r:id="rId22"/>
    <p:sldId id="346" r:id="rId23"/>
    <p:sldId id="282" r:id="rId24"/>
    <p:sldId id="280" r:id="rId25"/>
    <p:sldId id="283" r:id="rId26"/>
    <p:sldId id="284" r:id="rId27"/>
    <p:sldId id="348" r:id="rId28"/>
    <p:sldId id="331" r:id="rId29"/>
    <p:sldId id="406" r:id="rId30"/>
    <p:sldId id="325" r:id="rId31"/>
    <p:sldId id="290" r:id="rId32"/>
    <p:sldId id="291" r:id="rId33"/>
    <p:sldId id="355" r:id="rId34"/>
    <p:sldId id="292" r:id="rId35"/>
    <p:sldId id="293" r:id="rId36"/>
    <p:sldId id="364" r:id="rId37"/>
    <p:sldId id="321" r:id="rId38"/>
    <p:sldId id="320" r:id="rId39"/>
    <p:sldId id="377" r:id="rId40"/>
    <p:sldId id="400" r:id="rId41"/>
    <p:sldId id="399" r:id="rId42"/>
    <p:sldId id="401" r:id="rId43"/>
    <p:sldId id="389" r:id="rId4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DAB9AA"/>
    <a:srgbClr val="FFDA94"/>
    <a:srgbClr val="1F7AFF"/>
    <a:srgbClr val="FFC8E5"/>
    <a:srgbClr val="C4EDFF"/>
    <a:srgbClr val="DAD2A9"/>
    <a:srgbClr val="6FE7FF"/>
    <a:srgbClr val="38FF56"/>
    <a:srgbClr val="84E4FF"/>
    <a:srgbClr val="5128B0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99" d="100"/>
          <a:sy n="99" d="100"/>
        </p:scale>
        <p:origin x="-1968" y="-7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34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handoutMaster" Target="handoutMasters/handoutMaster1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FA631-66F3-C44D-966B-AF2B48251A6B}" type="datetimeFigureOut">
              <a:rPr lang="en-US" smtClean="0"/>
              <a:pPr/>
              <a:t>3/14/24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6A6CA-F3BB-3A42-AA69-DDEBCC03A8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805970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2D3175-D133-C14D-969F-77CFECAEE886}" type="datetimeFigureOut">
              <a:rPr lang="en-US" smtClean="0"/>
              <a:pPr/>
              <a:t>3/14/24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00815A-DBBC-4841-A6E8-5165C14C7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325649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Relationship Id="rId3" Type="http://schemas.openxmlformats.org/officeDocument/2006/relationships/hyperlink" Target="https://international-relations.web.cern.ch/stakeholder-relations/states/austria" TargetMode="Externa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Ask</a:t>
            </a:r>
            <a:r>
              <a:rPr lang="fr-CH" dirty="0" smtClean="0"/>
              <a:t> the audience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think</a:t>
            </a:r>
            <a:r>
              <a:rPr lang="fr-CH" baseline="0" dirty="0" smtClean="0"/>
              <a:t> «CERN» </a:t>
            </a:r>
            <a:r>
              <a:rPr lang="fr-CH" baseline="0" dirty="0" err="1" smtClean="0"/>
              <a:t>acronym</a:t>
            </a:r>
            <a:r>
              <a:rPr lang="fr-CH" baseline="0" dirty="0" smtClean="0"/>
              <a:t> stands for </a:t>
            </a:r>
            <a:r>
              <a:rPr lang="fr-CH" baseline="0" dirty="0" err="1" smtClean="0"/>
              <a:t>before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showing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answer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err="1" smtClean="0"/>
              <a:t>After</a:t>
            </a:r>
            <a:r>
              <a:rPr lang="fr-CH" baseline="0" dirty="0" smtClean="0"/>
              <a:t> WW II, </a:t>
            </a:r>
            <a:r>
              <a:rPr lang="fr-CH" baseline="0" dirty="0" err="1" smtClean="0"/>
              <a:t>fundamental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 in Europe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not </a:t>
            </a:r>
            <a:r>
              <a:rPr lang="fr-CH" baseline="0" dirty="0" err="1" smtClean="0"/>
              <a:t>leading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anymore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Many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scientists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flying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away</a:t>
            </a:r>
            <a:r>
              <a:rPr lang="fr-CH" baseline="0" dirty="0" smtClean="0"/>
              <a:t> to the United States.</a:t>
            </a:r>
          </a:p>
          <a:p>
            <a:r>
              <a:rPr lang="fr-CH" baseline="0" dirty="0" smtClean="0"/>
              <a:t>In </a:t>
            </a:r>
            <a:r>
              <a:rPr lang="fr-CH" baseline="0" dirty="0" err="1" smtClean="0"/>
              <a:t>order</a:t>
            </a:r>
            <a:r>
              <a:rPr lang="fr-CH" baseline="0" dirty="0" smtClean="0"/>
              <a:t> to stop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movement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eminent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scientists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gathered</a:t>
            </a:r>
            <a:r>
              <a:rPr lang="fr-CH" baseline="0" dirty="0" smtClean="0"/>
              <a:t> in meetings to setup a structure to continue </a:t>
            </a:r>
            <a:r>
              <a:rPr lang="fr-CH" baseline="0" dirty="0" err="1" smtClean="0"/>
              <a:t>fundamental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physics</a:t>
            </a:r>
            <a:r>
              <a:rPr lang="fr-CH" baseline="0" dirty="0" smtClean="0"/>
              <a:t> in Europe.</a:t>
            </a:r>
          </a:p>
          <a:p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gathered</a:t>
            </a:r>
            <a:r>
              <a:rPr lang="fr-CH" baseline="0" dirty="0" smtClean="0"/>
              <a:t> as a «Council»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means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just</a:t>
            </a:r>
            <a:r>
              <a:rPr lang="fr-CH" baseline="0" dirty="0" smtClean="0"/>
              <a:t> holding meetings and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did</a:t>
            </a:r>
            <a:r>
              <a:rPr lang="fr-CH" baseline="0" dirty="0" smtClean="0"/>
              <a:t> not (</a:t>
            </a:r>
            <a:r>
              <a:rPr lang="fr-CH" baseline="0" dirty="0" err="1" smtClean="0"/>
              <a:t>yet</a:t>
            </a:r>
            <a:r>
              <a:rPr lang="fr-CH" baseline="0" dirty="0" smtClean="0"/>
              <a:t>) </a:t>
            </a:r>
            <a:r>
              <a:rPr lang="fr-CH" baseline="0" dirty="0" err="1" smtClean="0"/>
              <a:t>had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lab</a:t>
            </a:r>
            <a:r>
              <a:rPr lang="fr-CH" baseline="0" dirty="0" smtClean="0"/>
              <a:t> or </a:t>
            </a:r>
            <a:r>
              <a:rPr lang="fr-CH" baseline="0" dirty="0" err="1" smtClean="0"/>
              <a:t>led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experiments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The images are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Amsterdam meeting in 1953 </a:t>
            </a:r>
            <a:r>
              <a:rPr lang="fr-CH" baseline="0" dirty="0" err="1" smtClean="0"/>
              <a:t>when</a:t>
            </a:r>
            <a:r>
              <a:rPr lang="fr-CH" baseline="0" dirty="0" smtClean="0"/>
              <a:t> the CERN convention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signed</a:t>
            </a:r>
            <a:r>
              <a:rPr lang="fr-CH" baseline="0" dirty="0" smtClean="0"/>
              <a:t>.</a:t>
            </a:r>
            <a:endParaRPr lang="fr-CH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934408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18452F-2D9C-E244-9009-548BBE64C316}" type="slidenum">
              <a:rPr lang="de-DE"/>
              <a:pPr/>
              <a:t>16</a:t>
            </a:fld>
            <a:endParaRPr lang="de-DE"/>
          </a:p>
        </p:txBody>
      </p:sp>
      <p:sp>
        <p:nvSpPr>
          <p:cNvPr id="107213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1072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94" y="4342939"/>
            <a:ext cx="5487013" cy="4114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18452F-2D9C-E244-9009-548BBE64C316}" type="slidenum">
              <a:rPr lang="de-DE"/>
              <a:pPr/>
              <a:t>17</a:t>
            </a:fld>
            <a:endParaRPr lang="de-DE"/>
          </a:p>
        </p:txBody>
      </p:sp>
      <p:sp>
        <p:nvSpPr>
          <p:cNvPr id="107213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1072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94" y="4342939"/>
            <a:ext cx="5487013" cy="4114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5095FB-9001-C945-AFFB-D14FC092593E}" type="slidenum">
              <a:rPr lang="de-DE"/>
              <a:pPr/>
              <a:t>19</a:t>
            </a:fld>
            <a:endParaRPr lang="de-DE"/>
          </a:p>
        </p:txBody>
      </p:sp>
      <p:sp>
        <p:nvSpPr>
          <p:cNvPr id="867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1"/>
            </a:ex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867331" name="Text Box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5525" y="4342939"/>
            <a:ext cx="5026951" cy="41145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wrap="none" lIns="87675" tIns="43837" rIns="87675" bIns="43837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5095FB-9001-C945-AFFB-D14FC092593E}" type="slidenum">
              <a:rPr lang="de-DE"/>
              <a:pPr/>
              <a:t>20</a:t>
            </a:fld>
            <a:endParaRPr lang="de-DE"/>
          </a:p>
        </p:txBody>
      </p:sp>
      <p:sp>
        <p:nvSpPr>
          <p:cNvPr id="867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1"/>
            </a:ex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867331" name="Text Box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5525" y="4342939"/>
            <a:ext cx="5026951" cy="41145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wrap="none" lIns="87675" tIns="43837" rIns="87675" bIns="43837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E28442-4D08-9844-954A-3135B45307B6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346114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346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62" y="4343695"/>
            <a:ext cx="5030278" cy="4113916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dirty="0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13C22D-E89F-D446-8E92-B074E4393228}" type="slidenum">
              <a:rPr lang="de-DE"/>
              <a:pPr/>
              <a:t>22</a:t>
            </a:fld>
            <a:endParaRPr lang="de-DE"/>
          </a:p>
        </p:txBody>
      </p:sp>
      <p:sp>
        <p:nvSpPr>
          <p:cNvPr id="98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984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(30.03.23 13:29) -----</a:t>
            </a:r>
          </a:p>
          <a:p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88160B-A281-2F45-9E6D-BB39BA7466DD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365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395D0FE-054B-DC4F-B435-1059083AF03D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367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D388784-9E50-EB4A-863E-09E5E6A7A9A2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39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39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394B74-93D4-DD46-BCDB-BDB9DE2100BE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350210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62" y="4343695"/>
            <a:ext cx="5030278" cy="4113916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It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decided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build</a:t>
            </a:r>
            <a:r>
              <a:rPr lang="fr-CH" baseline="0" dirty="0" smtClean="0"/>
              <a:t> the «</a:t>
            </a:r>
            <a:r>
              <a:rPr lang="fr-CH" baseline="0" dirty="0" err="1" smtClean="0"/>
              <a:t>European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Organization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Nuclear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». It </a:t>
            </a:r>
            <a:r>
              <a:rPr lang="fr-CH" baseline="0" dirty="0" err="1" smtClean="0"/>
              <a:t>comes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into</a:t>
            </a:r>
            <a:r>
              <a:rPr lang="fr-CH" baseline="0" dirty="0" smtClean="0"/>
              <a:t> existence in 1954.</a:t>
            </a:r>
          </a:p>
          <a:p>
            <a:r>
              <a:rPr lang="fr-CH" baseline="0" dirty="0" smtClean="0"/>
              <a:t>Geneva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chosen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its</a:t>
            </a:r>
            <a:r>
              <a:rPr lang="fr-CH" baseline="0" dirty="0" smtClean="0"/>
              <a:t> central location, the </a:t>
            </a:r>
            <a:r>
              <a:rPr lang="fr-CH" baseline="0" dirty="0" err="1" smtClean="0"/>
              <a:t>neutrality</a:t>
            </a:r>
            <a:r>
              <a:rPr lang="fr-CH" baseline="0" dirty="0" smtClean="0"/>
              <a:t> of Switzerland, the International </a:t>
            </a:r>
            <a:r>
              <a:rPr lang="fr-CH" baseline="0" dirty="0" err="1" smtClean="0"/>
              <a:t>visibility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International </a:t>
            </a:r>
            <a:r>
              <a:rPr lang="fr-CH" baseline="0" dirty="0" err="1" smtClean="0"/>
              <a:t>Organization</a:t>
            </a:r>
            <a:r>
              <a:rPr lang="fr-CH" baseline="0" dirty="0" smtClean="0"/>
              <a:t> format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chosed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guarantee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neutrality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independance</a:t>
            </a:r>
            <a:r>
              <a:rPr lang="fr-CH" baseline="0" dirty="0" smtClean="0"/>
              <a:t>.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The </a:t>
            </a:r>
            <a:r>
              <a:rPr lang="fr-CH" dirty="0" err="1" smtClean="0"/>
              <a:t>Organization</a:t>
            </a:r>
            <a:r>
              <a:rPr lang="fr-CH" dirty="0" smtClean="0"/>
              <a:t>, </a:t>
            </a:r>
            <a:r>
              <a:rPr lang="fr-CH" baseline="0" dirty="0" err="1" smtClean="0"/>
              <a:t>unlike</a:t>
            </a:r>
            <a:r>
              <a:rPr lang="fr-CH" baseline="0" dirty="0" smtClean="0"/>
              <a:t> the Council, has </a:t>
            </a:r>
            <a:r>
              <a:rPr lang="fr-CH" baseline="0" dirty="0" err="1" smtClean="0"/>
              <a:t>labs</a:t>
            </a:r>
            <a:r>
              <a:rPr lang="fr-CH" baseline="0" dirty="0" smtClean="0"/>
              <a:t> and has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activties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But as the </a:t>
            </a:r>
            <a:r>
              <a:rPr lang="fr-CH" baseline="0" dirty="0" err="1" smtClean="0"/>
              <a:t>Organization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still</a:t>
            </a:r>
            <a:r>
              <a:rPr lang="fr-CH" baseline="0" dirty="0" smtClean="0"/>
              <a:t> «</a:t>
            </a:r>
            <a:r>
              <a:rPr lang="fr-CH" baseline="0" dirty="0" err="1" smtClean="0"/>
              <a:t>led</a:t>
            </a:r>
            <a:r>
              <a:rPr lang="fr-CH" baseline="0" dirty="0" smtClean="0"/>
              <a:t>» by a Council, the CERN </a:t>
            </a:r>
            <a:r>
              <a:rPr lang="fr-CH" baseline="0" dirty="0" err="1" smtClean="0"/>
              <a:t>acronym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kept</a:t>
            </a:r>
            <a:r>
              <a:rPr lang="fr-CH" baseline="0" dirty="0" smtClean="0"/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383412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0B13EE9-FD47-5242-A27C-DC6C306E2281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395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7DE5C7C-0DEF-B145-853F-A150E190FE4E}" type="slidenum">
              <a:rPr lang="en-US"/>
              <a:pPr>
                <a:defRPr/>
              </a:pPr>
              <a:t>37</a:t>
            </a:fld>
            <a:endParaRPr lang="en-US"/>
          </a:p>
        </p:txBody>
      </p:sp>
      <p:sp>
        <p:nvSpPr>
          <p:cNvPr id="397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In a </a:t>
            </a:r>
            <a:r>
              <a:rPr lang="fr-CH" dirty="0" err="1" smtClean="0"/>
              <a:t>nutshell</a:t>
            </a:r>
            <a:r>
              <a:rPr lang="fr-CH" dirty="0" smtClean="0"/>
              <a:t>:</a:t>
            </a:r>
          </a:p>
          <a:p>
            <a:pPr marL="171450" indent="-171450">
              <a:buFontTx/>
              <a:buChar char="-"/>
            </a:pPr>
            <a:r>
              <a:rPr lang="fr-CH" baseline="0" dirty="0" smtClean="0"/>
              <a:t>CERN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organization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devoted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fundamental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research</a:t>
            </a:r>
            <a:endParaRPr lang="fr-CH" baseline="0" dirty="0" smtClean="0"/>
          </a:p>
          <a:p>
            <a:pPr marL="171450" indent="-171450">
              <a:buFontTx/>
              <a:buChar char="-"/>
            </a:pPr>
            <a:r>
              <a:rPr lang="fr-CH" baseline="0" dirty="0" smtClean="0"/>
              <a:t>It hosts the </a:t>
            </a:r>
            <a:r>
              <a:rPr lang="fr-CH" baseline="0" dirty="0" err="1" smtClean="0"/>
              <a:t>largest</a:t>
            </a:r>
            <a:r>
              <a:rPr lang="fr-CH" baseline="0" dirty="0" smtClean="0"/>
              <a:t> international </a:t>
            </a:r>
            <a:r>
              <a:rPr lang="fr-CH" baseline="0" dirty="0" err="1" smtClean="0"/>
              <a:t>scientific</a:t>
            </a:r>
            <a:r>
              <a:rPr lang="fr-CH" baseline="0" dirty="0" smtClean="0"/>
              <a:t> collaborations</a:t>
            </a:r>
          </a:p>
          <a:p>
            <a:pPr marL="171450" indent="-171450">
              <a:buFontTx/>
              <a:buChar char="-"/>
            </a:pPr>
            <a:r>
              <a:rPr lang="fr-CH" baseline="0" dirty="0" smtClean="0"/>
              <a:t>By </a:t>
            </a:r>
            <a:r>
              <a:rPr lang="fr-CH" baseline="0" dirty="0" err="1" smtClean="0"/>
              <a:t>facing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technological</a:t>
            </a:r>
            <a:r>
              <a:rPr lang="fr-CH" baseline="0" dirty="0" smtClean="0"/>
              <a:t> challenges, CERN </a:t>
            </a:r>
            <a:r>
              <a:rPr lang="fr-CH" baseline="0" dirty="0" err="1" smtClean="0"/>
              <a:t>develops</a:t>
            </a:r>
            <a:r>
              <a:rPr lang="fr-CH" baseline="0" dirty="0" smtClean="0"/>
              <a:t> technologies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useful</a:t>
            </a:r>
            <a:r>
              <a:rPr lang="fr-CH" baseline="0" dirty="0" smtClean="0"/>
              <a:t> for society.</a:t>
            </a:r>
            <a:br>
              <a:rPr lang="fr-CH" baseline="0" dirty="0" smtClean="0"/>
            </a:br>
            <a:r>
              <a:rPr lang="fr-CH" baseline="0" dirty="0" smtClean="0"/>
              <a:t>(the </a:t>
            </a:r>
            <a:r>
              <a:rPr lang="fr-CH" baseline="0" dirty="0" err="1" smtClean="0"/>
              <a:t>picture</a:t>
            </a:r>
            <a:r>
              <a:rPr lang="fr-CH" baseline="0" dirty="0" smtClean="0"/>
              <a:t> show </a:t>
            </a:r>
            <a:r>
              <a:rPr lang="fr-CH" baseline="0" dirty="0" err="1" smtClean="0"/>
              <a:t>solar</a:t>
            </a:r>
            <a:r>
              <a:rPr lang="fr-CH" baseline="0" dirty="0" smtClean="0"/>
              <a:t> panels on top of Geneva </a:t>
            </a:r>
            <a:r>
              <a:rPr lang="fr-CH" baseline="0" dirty="0" err="1" smtClean="0"/>
              <a:t>airport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using</a:t>
            </a:r>
            <a:r>
              <a:rPr lang="fr-CH" baseline="0" dirty="0" smtClean="0"/>
              <a:t> the LHC vacuum </a:t>
            </a:r>
            <a:r>
              <a:rPr lang="fr-CH" baseline="0" dirty="0" err="1" smtClean="0"/>
              <a:t>technology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make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more efficient)</a:t>
            </a:r>
            <a:endParaRPr lang="fr-CH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pPr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19188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608ce67750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608ce67750_0_136:notes"/>
          <p:cNvSpPr txBox="1">
            <a:spLocks noGrp="1"/>
          </p:cNvSpPr>
          <p:nvPr>
            <p:ph type="body" idx="1"/>
          </p:nvPr>
        </p:nvSpPr>
        <p:spPr>
          <a:xfrm>
            <a:off x="685800" y="4343695"/>
            <a:ext cx="5486400" cy="4113916"/>
          </a:xfrm>
        </p:spPr>
        <p:txBody>
          <a:bodyPr lIns="91425" tIns="91425" rIns="91425" bIns="91425">
            <a:noAutofit/>
          </a:bodyPr>
          <a:lstStyle>
            <a:lvl1pPr marL="457200" indent="-29845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115000"/>
              </a:lnSpc>
              <a:spcBef>
                <a:spcPts val="1200"/>
              </a:spcBef>
              <a:buFontTx/>
              <a:buChar char="●"/>
              <a:defRPr/>
            </a:pPr>
            <a:r>
              <a:rPr lang="en-US">
                <a:solidFill>
                  <a:srgbClr val="000000"/>
                </a:solidFill>
              </a:rPr>
              <a:t>Today</a:t>
            </a:r>
            <a:r>
              <a:rPr lang="en-US" b="1">
                <a:solidFill>
                  <a:srgbClr val="000000"/>
                </a:solidFill>
              </a:rPr>
              <a:t> CERN has 23 Member States</a:t>
            </a:r>
            <a:r>
              <a:rPr lang="en-US">
                <a:solidFill>
                  <a:srgbClr val="000000"/>
                </a:solidFill>
              </a:rPr>
              <a:t>:</a:t>
            </a:r>
            <a:r>
              <a:rPr lang="en-US">
                <a:solidFill>
                  <a:srgbClr val="000000"/>
                </a:solidFill>
                <a:hlinkClick r:id="rId3"/>
              </a:rPr>
              <a:t> </a:t>
            </a:r>
            <a:r>
              <a:rPr lang="en-US"/>
              <a:t>Austria, Belgium, Bulgaria, Czech Republic, Denmark, Finland, France, Germany, Greece, Hungary, Israel, Italy, Netherlands, Norway, Poland, Portugal, Romania, Serbia, Slovakia, Spain, Sweden, Switzerland and United Kingdom</a:t>
            </a:r>
            <a:r>
              <a:rPr lang="en-US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115000"/>
              </a:lnSpc>
              <a:spcBef>
                <a:spcPct val="0"/>
              </a:spcBef>
              <a:buClr>
                <a:srgbClr val="000000"/>
              </a:buClr>
              <a:buFontTx/>
              <a:buChar char="●"/>
              <a:defRPr/>
            </a:pPr>
            <a:r>
              <a:rPr lang="en-US">
                <a:solidFill>
                  <a:srgbClr val="000000"/>
                </a:solidFill>
              </a:rPr>
              <a:t>Cyprus and Slovenia are Associate Member States in the pre-stage to Membership. India, Lithuania, Pakistan, Turkey and Ukraine are Associate Member States.</a:t>
            </a:r>
          </a:p>
          <a:p>
            <a:pPr>
              <a:spcBef>
                <a:spcPts val="1200"/>
              </a:spcBef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Ton 19o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aiona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epistimones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pisrtevan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ftiagmena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</a:t>
            </a:r>
            <a:r>
              <a:rPr lang="en-US" baseline="0" dirty="0" smtClean="0"/>
              <a:t> 80 </a:t>
            </a:r>
            <a:r>
              <a:rPr lang="en-US" baseline="0" dirty="0" err="1" smtClean="0"/>
              <a:t>diaforetika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stoixeia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pou</a:t>
            </a:r>
            <a:r>
              <a:rPr lang="en-US" baseline="0" dirty="0" smtClean="0"/>
              <a:t> o </a:t>
            </a:r>
            <a:r>
              <a:rPr lang="en-US" baseline="0" dirty="0" err="1" smtClean="0"/>
              <a:t>mndeleev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taxinomise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periodiko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pinala</a:t>
            </a:r>
            <a:r>
              <a:rPr lang="en-US" baseline="0" dirty="0" smtClean="0"/>
              <a:t> ton </a:t>
            </a:r>
            <a:r>
              <a:rPr lang="en-US" baseline="0" dirty="0" err="1" smtClean="0"/>
              <a:t>stoixeion</a:t>
            </a:r>
            <a:r>
              <a:rPr lang="en-US" baseline="0" dirty="0" smtClean="0"/>
              <a:t>.</a:t>
            </a:r>
          </a:p>
          <a:p>
            <a:r>
              <a:rPr lang="en-US" baseline="0" dirty="0" err="1" smtClean="0"/>
              <a:t>Afta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eixan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diaforetike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sidiotites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tI</a:t>
            </a:r>
            <a:r>
              <a:rPr lang="en-US" baseline="0" dirty="0" smtClean="0"/>
              <a:t> SIMAINE/ </a:t>
            </a:r>
            <a:r>
              <a:rPr lang="en-US" baseline="0" dirty="0" err="1" smtClean="0"/>
              <a:t>oti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ypirxan</a:t>
            </a:r>
            <a:r>
              <a:rPr lang="en-US" baseline="0" dirty="0" smtClean="0"/>
              <a:t> 80 </a:t>
            </a:r>
            <a:r>
              <a:rPr lang="en-US" baseline="0" dirty="0" err="1" smtClean="0"/>
              <a:t>diaforetika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atoma</a:t>
            </a:r>
            <a:r>
              <a:rPr lang="en-US" baseline="0" dirty="0" smtClean="0"/>
              <a:t>? Kai </a:t>
            </a:r>
            <a:r>
              <a:rPr lang="en-US" baseline="0" dirty="0" err="1" smtClean="0"/>
              <a:t>dse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dieferan</a:t>
            </a:r>
            <a:r>
              <a:rPr lang="en-US" baseline="0" dirty="0" smtClean="0"/>
              <a:t>? </a:t>
            </a:r>
            <a:r>
              <a:rPr lang="en-US" baseline="0" dirty="0" err="1" smtClean="0"/>
              <a:t>Sto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megethos</a:t>
            </a:r>
            <a:r>
              <a:rPr lang="en-US" baseline="0" dirty="0" smtClean="0"/>
              <a:t>, to </a:t>
            </a:r>
            <a:r>
              <a:rPr lang="en-US" baseline="0" dirty="0" err="1" smtClean="0"/>
              <a:t>sxima</a:t>
            </a:r>
            <a:r>
              <a:rPr lang="en-US" baseline="0" dirty="0" smtClean="0"/>
              <a:t>? H </a:t>
            </a:r>
            <a:r>
              <a:rPr lang="en-US" baseline="0" dirty="0" err="1" smtClean="0"/>
              <a:t>mipos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eixan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domi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apo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telountan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apo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mikrotera</a:t>
            </a:r>
            <a:r>
              <a:rPr lang="en-US" baseline="0" dirty="0" smtClean="0"/>
              <a:t>,</a:t>
            </a:r>
          </a:p>
          <a:p>
            <a:r>
              <a:rPr lang="en-US" baseline="0" dirty="0" err="1" smtClean="0"/>
              <a:t>Pio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stoixeiodi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systatika</a:t>
            </a:r>
            <a:r>
              <a:rPr lang="en-US" baseline="0" dirty="0" smtClean="0"/>
              <a:t>/</a:t>
            </a:r>
          </a:p>
          <a:p>
            <a:r>
              <a:rPr lang="en-US" baseline="0" dirty="0" smtClean="0"/>
              <a:t>To 1896 o JJ </a:t>
            </a:r>
            <a:r>
              <a:rPr lang="en-US" baseline="0" dirty="0" err="1" smtClean="0"/>
              <a:t>thomson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analalypse</a:t>
            </a:r>
            <a:r>
              <a:rPr lang="en-US" baseline="0" dirty="0" smtClean="0"/>
              <a:t> to </a:t>
            </a:r>
            <a:r>
              <a:rPr lang="en-US" baseline="0" dirty="0" err="1" smtClean="0"/>
              <a:t>eliktronio</a:t>
            </a:r>
            <a:r>
              <a:rPr lang="en-US" baseline="0" dirty="0" smtClean="0"/>
              <a:t> me ton </a:t>
            </a:r>
            <a:r>
              <a:rPr lang="en-US" baseline="0" dirty="0" err="1" smtClean="0"/>
              <a:t>solina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kathodikon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aktinon</a:t>
            </a:r>
            <a:r>
              <a:rPr lang="en-US" baseline="0" dirty="0" smtClean="0"/>
              <a:t>. H </a:t>
            </a:r>
            <a:r>
              <a:rPr lang="en-US" baseline="0" dirty="0" err="1" smtClean="0"/>
              <a:t>desmi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dimiourgeitai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apo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thermasi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sirmatos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synexeia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kampylonetai</a:t>
            </a:r>
            <a:r>
              <a:rPr lang="en-US" baseline="0" dirty="0" smtClean="0"/>
              <a:t> me tin </a:t>
            </a:r>
            <a:r>
              <a:rPr lang="en-US" baseline="0" dirty="0" err="1" smtClean="0"/>
              <a:t>efarmogi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diafora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dinamikou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edose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dunatotita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metrithi</a:t>
            </a:r>
            <a:r>
              <a:rPr lang="en-US" baseline="0" dirty="0" smtClean="0"/>
              <a:t> I </a:t>
            </a:r>
            <a:r>
              <a:rPr lang="en-US" baseline="0" dirty="0" err="1" smtClean="0"/>
              <a:t>amza</a:t>
            </a:r>
            <a:r>
              <a:rPr lang="en-US" baseline="0" dirty="0" smtClean="0"/>
              <a:t> ton </a:t>
            </a:r>
            <a:r>
              <a:rPr lang="en-US" baseline="0" dirty="0" err="1" smtClean="0"/>
              <a:t>somatidion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pou</a:t>
            </a:r>
            <a:r>
              <a:rPr lang="en-US" baseline="0" dirty="0" smtClean="0"/>
              <a:t>  </a:t>
            </a:r>
            <a:r>
              <a:rPr lang="en-US" baseline="0" dirty="0" err="1" smtClean="0"/>
              <a:t>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apoteloun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Vrethika</a:t>
            </a:r>
            <a:r>
              <a:rPr lang="en-US" baseline="0" dirty="0" smtClean="0"/>
              <a:t> ~ 2000 </a:t>
            </a:r>
            <a:r>
              <a:rPr lang="en-US" baseline="0" dirty="0" err="1" smtClean="0"/>
              <a:t>fores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mikroteri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apo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afti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hdrgonou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itn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pio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elafry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stoixeio</a:t>
            </a:r>
            <a:r>
              <a:rPr lang="en-US" baseline="0" dirty="0" smtClean="0"/>
              <a:t>.</a:t>
            </a:r>
          </a:p>
          <a:p>
            <a:r>
              <a:rPr lang="en-US" baseline="0" dirty="0" err="1" smtClean="0"/>
              <a:t>Etsi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anakalyfthik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eliktronio</a:t>
            </a:r>
            <a:r>
              <a:rPr lang="en-US" baseline="0" dirty="0" smtClean="0"/>
              <a:t>.</a:t>
            </a:r>
          </a:p>
          <a:p>
            <a:r>
              <a:rPr lang="en-US" baseline="0" dirty="0" err="1" smtClean="0"/>
              <a:t>Pou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bainei</a:t>
            </a:r>
            <a:r>
              <a:rPr lang="en-US" baseline="0" dirty="0" smtClean="0"/>
              <a:t> to </a:t>
            </a:r>
            <a:r>
              <a:rPr lang="en-US" baseline="0" dirty="0" err="1" smtClean="0"/>
              <a:t>ilektronio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mexri</a:t>
            </a:r>
            <a:r>
              <a:rPr lang="en-US" baseline="0" dirty="0" smtClean="0"/>
              <a:t> tote </a:t>
            </a:r>
            <a:r>
              <a:rPr lang="en-US" baseline="0" dirty="0" err="1" smtClean="0"/>
              <a:t>eikona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atomou</a:t>
            </a:r>
            <a:r>
              <a:rPr lang="en-US" baseline="0" dirty="0" smtClean="0"/>
              <a:t>? </a:t>
            </a:r>
            <a:r>
              <a:rPr lang="en-US" baseline="0" dirty="0" err="1" smtClean="0"/>
              <a:t>Montelo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stafidopsomou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opou</a:t>
            </a:r>
            <a:r>
              <a:rPr lang="en-US" baseline="0" dirty="0" smtClean="0"/>
              <a:t> t </a:t>
            </a:r>
            <a:r>
              <a:rPr lang="en-US" baseline="0" dirty="0" err="1" smtClean="0"/>
              <a:t>ilektronia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skorpismena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anamesa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thetiko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fortio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00815A-DBBC-4841-A6E8-5165C14C723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743000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Stis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arxes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tou</a:t>
            </a:r>
            <a:r>
              <a:rPr lang="en-US" baseline="0" dirty="0" smtClean="0"/>
              <a:t> 20ou </a:t>
            </a:r>
            <a:r>
              <a:rPr lang="en-US" baseline="0" dirty="0" err="1" smtClean="0"/>
              <a:t>aiona</a:t>
            </a:r>
            <a:r>
              <a:rPr lang="en-US" baseline="0" dirty="0" smtClean="0"/>
              <a:t> o Rutherford </a:t>
            </a:r>
            <a:r>
              <a:rPr lang="en-US" baseline="0" dirty="0" err="1" smtClean="0"/>
              <a:t>kateripse</a:t>
            </a:r>
            <a:r>
              <a:rPr lang="en-US" baseline="0" dirty="0" smtClean="0"/>
              <a:t> to </a:t>
            </a:r>
            <a:r>
              <a:rPr lang="en-US" baseline="0" dirty="0" err="1" smtClean="0"/>
              <a:t>atomiko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protypo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thomson</a:t>
            </a:r>
            <a:r>
              <a:rPr lang="en-US" baseline="0" dirty="0" smtClean="0"/>
              <a:t>.</a:t>
            </a:r>
          </a:p>
          <a:p>
            <a:r>
              <a:rPr lang="en-US" baseline="0" dirty="0" err="1" smtClean="0"/>
              <a:t>Katafere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deixei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oti</a:t>
            </a:r>
            <a:r>
              <a:rPr lang="en-US" baseline="0" dirty="0" smtClean="0"/>
              <a:t> to </a:t>
            </a:r>
            <a:r>
              <a:rPr lang="en-US" baseline="0" dirty="0" err="1" smtClean="0"/>
              <a:t>atomo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exei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sympagi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oso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sxetika</a:t>
            </a:r>
            <a:r>
              <a:rPr lang="en-US" baseline="0" dirty="0" smtClean="0"/>
              <a:t> poly </a:t>
            </a:r>
            <a:r>
              <a:rPr lang="en-US" baseline="0" dirty="0" err="1" smtClean="0"/>
              <a:t>mikro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purina</a:t>
            </a:r>
            <a:endParaRPr lang="en-US" baseline="0" dirty="0" smtClean="0"/>
          </a:p>
          <a:p>
            <a:r>
              <a:rPr lang="en-US" baseline="0" dirty="0" err="1" smtClean="0"/>
              <a:t>Eno</a:t>
            </a:r>
            <a:r>
              <a:rPr lang="en-US" baseline="0" dirty="0" smtClean="0"/>
              <a:t> o </a:t>
            </a:r>
            <a:r>
              <a:rPr lang="en-US" baseline="0" dirty="0" err="1" smtClean="0"/>
              <a:t>upoloipos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xoro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atomou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fainetai</a:t>
            </a:r>
            <a:r>
              <a:rPr lang="en-US" baseline="0" dirty="0" smtClean="0"/>
              <a:t> kenos. To </a:t>
            </a:r>
            <a:r>
              <a:rPr lang="en-US" baseline="0" dirty="0" err="1" smtClean="0"/>
              <a:t>peirama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pragmatopoiisan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mathites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tou</a:t>
            </a:r>
            <a:r>
              <a:rPr lang="en-US" baseline="0" dirty="0" smtClean="0"/>
              <a:t>,</a:t>
            </a:r>
          </a:p>
          <a:p>
            <a:r>
              <a:rPr lang="en-US" baseline="0" dirty="0" smtClean="0"/>
              <a:t>Geiger </a:t>
            </a:r>
            <a:r>
              <a:rPr lang="en-US" baseline="0" dirty="0" err="1" smtClean="0"/>
              <a:t>kai</a:t>
            </a:r>
            <a:r>
              <a:rPr lang="en-US" baseline="0" dirty="0" smtClean="0"/>
              <a:t> Marsden, </a:t>
            </a:r>
            <a:r>
              <a:rPr lang="en-US" baseline="0" dirty="0" err="1" smtClean="0"/>
              <a:t>itan</a:t>
            </a:r>
            <a:r>
              <a:rPr lang="en-US" baseline="0" dirty="0" smtClean="0"/>
              <a:t> o </a:t>
            </a:r>
            <a:r>
              <a:rPr lang="en-US" baseline="0" dirty="0" err="1" smtClean="0"/>
              <a:t>bombardismos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enos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leptou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fylou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xrysou</a:t>
            </a:r>
            <a:r>
              <a:rPr lang="en-US" baseline="0" dirty="0" smtClean="0"/>
              <a:t> me </a:t>
            </a:r>
            <a:r>
              <a:rPr lang="en-US" baseline="0" dirty="0" err="1" smtClean="0"/>
              <a:t>somatia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alfa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simera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xeroume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gumnoi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pirtines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iliou</a:t>
            </a:r>
            <a:r>
              <a:rPr lang="en-US" baseline="0" dirty="0" smtClean="0"/>
              <a:t>,</a:t>
            </a:r>
          </a:p>
          <a:p>
            <a:r>
              <a:rPr lang="en-US" baseline="0" dirty="0" smtClean="0"/>
              <a:t>Me poly </a:t>
            </a:r>
            <a:r>
              <a:rPr lang="en-US" baseline="0" dirty="0" err="1" smtClean="0"/>
              <a:t>megali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taxututa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Eno</a:t>
            </a:r>
            <a:r>
              <a:rPr lang="en-US" baseline="0" dirty="0" smtClean="0"/>
              <a:t> ta </a:t>
            </a:r>
            <a:r>
              <a:rPr lang="en-US" baseline="0" dirty="0" err="1" smtClean="0"/>
              <a:t>perissotera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diapernousan</a:t>
            </a:r>
            <a:r>
              <a:rPr lang="en-US" baseline="0" dirty="0" smtClean="0"/>
              <a:t> to </a:t>
            </a:r>
            <a:r>
              <a:rPr lang="en-US" baseline="0" dirty="0" err="1" smtClean="0"/>
              <a:t>fylo</a:t>
            </a:r>
            <a:r>
              <a:rPr lang="en-US" baseline="0" dirty="0" smtClean="0"/>
              <a:t> me poly </a:t>
            </a:r>
            <a:r>
              <a:rPr lang="en-US" baseline="0" dirty="0" err="1" smtClean="0"/>
              <a:t>mikres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apokliseis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merika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gyrizan</a:t>
            </a:r>
            <a:r>
              <a:rPr lang="en-US" baseline="0" dirty="0" smtClean="0"/>
              <a:t> pros ta </a:t>
            </a:r>
            <a:r>
              <a:rPr lang="en-US" baseline="0" dirty="0" err="1" smtClean="0"/>
              <a:t>piso</a:t>
            </a:r>
            <a:r>
              <a:rPr lang="en-US" baseline="0" dirty="0" smtClean="0"/>
              <a:t>..</a:t>
            </a:r>
          </a:p>
          <a:p>
            <a:r>
              <a:rPr lang="en-US" baseline="0" dirty="0" smtClean="0"/>
              <a:t>O </a:t>
            </a:r>
            <a:r>
              <a:rPr lang="en-US" baseline="0" dirty="0" err="1" smtClean="0"/>
              <a:t>Pyrinas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thetika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fortismenos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eno</a:t>
            </a:r>
            <a:r>
              <a:rPr lang="en-US" baseline="0" dirty="0" smtClean="0"/>
              <a:t> ta </a:t>
            </a:r>
            <a:r>
              <a:rPr lang="en-US" baseline="0" dirty="0" err="1" smtClean="0"/>
              <a:t>arnitika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fortismena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ilekrtonia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gemizan</a:t>
            </a:r>
            <a:r>
              <a:rPr lang="en-US" baseline="0" dirty="0" smtClean="0"/>
              <a:t> ton keno </a:t>
            </a:r>
            <a:r>
              <a:rPr lang="en-US" baseline="0" dirty="0" err="1" smtClean="0"/>
              <a:t>xoro</a:t>
            </a:r>
            <a:r>
              <a:rPr lang="en-US" baseline="0" dirty="0" smtClean="0"/>
              <a:t>.</a:t>
            </a:r>
          </a:p>
          <a:p>
            <a:r>
              <a:rPr lang="en-US" baseline="0" dirty="0" err="1" smtClean="0"/>
              <a:t>Argotero</a:t>
            </a:r>
            <a:r>
              <a:rPr lang="en-US" baseline="0" dirty="0" smtClean="0"/>
              <a:t> o Bohr </a:t>
            </a:r>
            <a:r>
              <a:rPr lang="en-US" baseline="0" dirty="0" err="1" smtClean="0"/>
              <a:t>evale</a:t>
            </a:r>
            <a:r>
              <a:rPr lang="en-US" baseline="0" dirty="0" smtClean="0"/>
              <a:t> ta </a:t>
            </a:r>
            <a:r>
              <a:rPr lang="en-US" baseline="0" dirty="0" err="1" smtClean="0"/>
              <a:t>ilektronia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thesi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tous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diladi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periferontai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kuklikes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eliptikes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troxies</a:t>
            </a:r>
            <a:r>
              <a:rPr lang="en-US" baseline="0" dirty="0" smtClean="0"/>
              <a:t>/ gyro </a:t>
            </a:r>
            <a:r>
              <a:rPr lang="en-US" baseline="0" dirty="0" err="1" smtClean="0"/>
              <a:t>apo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yton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pyrina</a:t>
            </a:r>
            <a:r>
              <a:rPr lang="en-US" baseline="0" dirty="0" smtClean="0"/>
              <a:t>.</a:t>
            </a:r>
          </a:p>
          <a:p>
            <a:r>
              <a:rPr lang="en-US" baseline="0" dirty="0" err="1" smtClean="0"/>
              <a:t>Simera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xeroume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afti</a:t>
            </a:r>
            <a:r>
              <a:rPr lang="en-US" baseline="0" dirty="0" smtClean="0"/>
              <a:t> I </a:t>
            </a:r>
            <a:r>
              <a:rPr lang="en-US" baseline="0" dirty="0" err="1" smtClean="0"/>
              <a:t>eikona</a:t>
            </a:r>
            <a:r>
              <a:rPr lang="en-US" baseline="0" dirty="0" smtClean="0"/>
              <a:t> den </a:t>
            </a:r>
            <a:r>
              <a:rPr lang="en-US" baseline="0" dirty="0" err="1" smtClean="0"/>
              <a:t>einai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akrivis</a:t>
            </a:r>
            <a:r>
              <a:rPr lang="en-US" baseline="0" dirty="0" smtClean="0"/>
              <a:t>. Me tin </a:t>
            </a:r>
            <a:r>
              <a:rPr lang="en-US" baseline="0" dirty="0" err="1" smtClean="0"/>
              <a:t>eisagogi</a:t>
            </a:r>
            <a:r>
              <a:rPr lang="en-US" baseline="0" dirty="0" smtClean="0"/>
              <a:t> tis </a:t>
            </a:r>
            <a:r>
              <a:rPr lang="en-US" baseline="0" dirty="0" err="1" smtClean="0"/>
              <a:t>kvantomixanikis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allazei</a:t>
            </a:r>
            <a:r>
              <a:rPr lang="en-US" baseline="0" dirty="0" smtClean="0"/>
              <a:t> o </a:t>
            </a:r>
            <a:r>
              <a:rPr lang="en-US" baseline="0" dirty="0" err="1" smtClean="0"/>
              <a:t>tropos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vlepoume</a:t>
            </a:r>
            <a:r>
              <a:rPr lang="en-US" baseline="0" dirty="0" smtClean="0"/>
              <a:t> ta </a:t>
            </a:r>
            <a:r>
              <a:rPr lang="en-US" baseline="0" dirty="0" err="1" smtClean="0"/>
              <a:t>stoixeiodi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somatia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pou</a:t>
            </a:r>
            <a:r>
              <a:rPr lang="en-US" baseline="0" dirty="0" smtClean="0"/>
              <a:t> den </a:t>
            </a:r>
            <a:r>
              <a:rPr lang="en-US" baseline="0" dirty="0" err="1" smtClean="0"/>
              <a:t>boroun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pia</a:t>
            </a:r>
            <a:endParaRPr lang="en-US" baseline="0" dirty="0" smtClean="0"/>
          </a:p>
          <a:p>
            <a:r>
              <a:rPr lang="en-US" baseline="0" dirty="0" smtClean="0"/>
              <a:t>Na </a:t>
            </a:r>
            <a:r>
              <a:rPr lang="en-US" baseline="0" dirty="0" err="1" smtClean="0"/>
              <a:t>perigrafoun</a:t>
            </a:r>
            <a:r>
              <a:rPr lang="en-US" baseline="0" dirty="0" smtClean="0"/>
              <a:t> san </a:t>
            </a:r>
            <a:r>
              <a:rPr lang="en-US" baseline="0" dirty="0" err="1" smtClean="0"/>
              <a:t>ulika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simeia</a:t>
            </a:r>
            <a:r>
              <a:rPr lang="en-US" baseline="0" dirty="0" smtClean="0"/>
              <a:t> me </a:t>
            </a:r>
            <a:r>
              <a:rPr lang="en-US" baseline="0" dirty="0" err="1" smtClean="0"/>
              <a:t>sungekrimeni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thesi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xoro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alla</a:t>
            </a:r>
            <a:r>
              <a:rPr lang="en-US" baseline="0" dirty="0" smtClean="0"/>
              <a:t> san </a:t>
            </a:r>
            <a:r>
              <a:rPr lang="en-US" baseline="0" dirty="0" err="1" smtClean="0"/>
              <a:t>kymatosunartiseis</a:t>
            </a:r>
            <a:r>
              <a:rPr lang="en-US" baseline="0" dirty="0" smtClean="0"/>
              <a:t> me </a:t>
            </a:r>
            <a:r>
              <a:rPr lang="en-US" baseline="0" dirty="0" err="1" smtClean="0"/>
              <a:t>pithanotita</a:t>
            </a:r>
            <a:r>
              <a:rPr lang="en-US" baseline="0" dirty="0" smtClean="0"/>
              <a:t> thesis se </a:t>
            </a:r>
            <a:r>
              <a:rPr lang="en-US" baseline="0" dirty="0" err="1" smtClean="0"/>
              <a:t>dedomeni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xroniki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stigmi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00815A-DBBC-4841-A6E8-5165C14C723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236553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7A0E393-10A5-D340-B4FA-9E1FA9074534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41881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18452F-2D9C-E244-9009-548BBE64C316}" type="slidenum">
              <a:rPr lang="de-DE"/>
              <a:pPr/>
              <a:t>13</a:t>
            </a:fld>
            <a:endParaRPr lang="de-DE"/>
          </a:p>
        </p:txBody>
      </p:sp>
      <p:sp>
        <p:nvSpPr>
          <p:cNvPr id="107213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1072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94" y="4342939"/>
            <a:ext cx="5487013" cy="4114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18452F-2D9C-E244-9009-548BBE64C316}" type="slidenum">
              <a:rPr lang="de-DE"/>
              <a:pPr/>
              <a:t>14</a:t>
            </a:fld>
            <a:endParaRPr lang="de-DE"/>
          </a:p>
        </p:txBody>
      </p:sp>
      <p:sp>
        <p:nvSpPr>
          <p:cNvPr id="107213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1072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94" y="4342939"/>
            <a:ext cx="5487013" cy="4114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18452F-2D9C-E244-9009-548BBE64C316}" type="slidenum">
              <a:rPr lang="de-DE"/>
              <a:pPr/>
              <a:t>15</a:t>
            </a:fld>
            <a:endParaRPr lang="de-DE"/>
          </a:p>
        </p:txBody>
      </p:sp>
      <p:sp>
        <p:nvSpPr>
          <p:cNvPr id="107213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1072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94" y="4342939"/>
            <a:ext cx="5487013" cy="4114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274A3-AC35-3548-8D10-FE63A16D6E6F}" type="datetime1">
              <a:rPr lang="en-US" smtClean="0"/>
              <a:pPr/>
              <a:t>3/14/24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29986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7F08D-B1E5-5C40-86DF-5BA513FE6294}" type="datetime1">
              <a:rPr lang="en-US" smtClean="0"/>
              <a:pPr/>
              <a:t>3/14/24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29540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E9FF4-BB96-FF4D-B00B-505640096F48}" type="datetime1">
              <a:rPr lang="en-US" smtClean="0"/>
              <a:pPr/>
              <a:t>3/14/24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334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spcFirstLastPara="1" lIns="91425" tIns="91425" rIns="91425" bIns="91425" anchor="t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lIns="91425" tIns="91425" rIns="91425" bIns="91425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" name="Google Shape;19;p4"/>
          <p:cNvSpPr txBox="1">
            <a:spLocks noGrp="1"/>
          </p:cNvSpPr>
          <p:nvPr>
            <p:ph type="sldNum" idx="10"/>
          </p:nvPr>
        </p:nvSpPr>
        <p:spPr>
          <a:xfrm>
            <a:off x="8472488" y="6218238"/>
            <a:ext cx="549275" cy="523875"/>
          </a:xfrm>
        </p:spPr>
        <p:txBody>
          <a:bodyPr spcFirstLastPara="1" lIns="91425" tIns="91425" rIns="91425" bIns="91425" anchor="ctr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>
              <a:defRPr/>
            </a:pPr>
            <a:fld id="{A9F12280-F6DD-2946-9588-D33E2438AAF3}" type="slidenum">
              <a:rPr lang="en"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84346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83FC-91B5-2848-A1E7-CA554F388B6C}" type="datetime1">
              <a:rPr lang="en-US" smtClean="0"/>
              <a:pPr/>
              <a:t>3/14/24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49784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0BED-72F9-1F4F-AC44-7A93B5F6D43D}" type="datetime1">
              <a:rPr lang="en-US" smtClean="0"/>
              <a:pPr/>
              <a:t>3/14/24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04537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9F3D-E5D7-AC43-B476-7FF6E10BF49C}" type="datetime1">
              <a:rPr lang="en-US" smtClean="0"/>
              <a:pPr/>
              <a:t>3/14/24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95965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198D5-B539-B344-B6EE-248AC695F14E}" type="datetime1">
              <a:rPr lang="en-US" smtClean="0"/>
              <a:pPr/>
              <a:t>3/14/24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21772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03DD6-C207-6A45-AF7E-EEBE667FE23C}" type="datetime1">
              <a:rPr lang="en-US" smtClean="0"/>
              <a:pPr/>
              <a:t>3/14/24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8112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ACA82-AEE9-5D4B-88CF-9F6CA145D39D}" type="datetime1">
              <a:rPr lang="en-US" smtClean="0"/>
              <a:pPr/>
              <a:t>3/14/24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41982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D0138-A074-ED4C-AFF0-B181944C66FA}" type="datetime1">
              <a:rPr lang="en-US" smtClean="0"/>
              <a:pPr/>
              <a:t>3/14/24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58497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9808-2B49-994A-BFE5-D10A4A07FA5A}" type="datetime1">
              <a:rPr lang="en-US" smtClean="0"/>
              <a:pPr/>
              <a:t>3/14/24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39661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2E3AC-7D57-DB44-9006-8C49F7247A87}" type="datetime1">
              <a:rPr lang="en-US" smtClean="0"/>
              <a:pPr/>
              <a:t>3/14/24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82237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jpeg"/><Relationship Id="rId5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7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jpeg"/><Relationship Id="rId3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jpeg"/><Relationship Id="rId3" Type="http://schemas.openxmlformats.org/officeDocument/2006/relationships/image" Target="../media/image46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7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emf"/><Relationship Id="rId3" Type="http://schemas.openxmlformats.org/officeDocument/2006/relationships/image" Target="../media/image4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4" Type="http://schemas.openxmlformats.org/officeDocument/2006/relationships/image" Target="../media/image52.jpeg"/><Relationship Id="rId5" Type="http://schemas.openxmlformats.org/officeDocument/2006/relationships/image" Target="../media/image53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gi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4.emf"/><Relationship Id="rId3" Type="http://schemas.openxmlformats.org/officeDocument/2006/relationships/image" Target="../media/image55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6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6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4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4" Type="http://schemas.openxmlformats.org/officeDocument/2006/relationships/image" Target="../media/image71.png"/><Relationship Id="rId5" Type="http://schemas.openxmlformats.org/officeDocument/2006/relationships/image" Target="../media/image72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erial-view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12418"/>
            <a:ext cx="9276076" cy="68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pic>
      <p:sp>
        <p:nvSpPr>
          <p:cNvPr id="4" name="Rectangle 3"/>
          <p:cNvSpPr/>
          <p:nvPr/>
        </p:nvSpPr>
        <p:spPr>
          <a:xfrm>
            <a:off x="1" y="45226"/>
            <a:ext cx="9268137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3200" b="1" dirty="0" smtClean="0">
                <a:solidFill>
                  <a:srgbClr val="FFFF00"/>
                </a:solidFill>
              </a:rPr>
              <a:t>Καλώς ήρθατε </a:t>
            </a:r>
            <a:r>
              <a:rPr lang="el-GR" sz="3200" b="1" dirty="0">
                <a:solidFill>
                  <a:srgbClr val="FFFF00"/>
                </a:solidFill>
              </a:rPr>
              <a:t>στο </a:t>
            </a:r>
            <a:r>
              <a:rPr lang="en-US" sz="3200" b="1" dirty="0" smtClean="0">
                <a:solidFill>
                  <a:srgbClr val="FFFF00"/>
                </a:solidFill>
              </a:rPr>
              <a:t>CERN</a:t>
            </a:r>
            <a:r>
              <a:rPr lang="el-GR" sz="3200" b="1" dirty="0" smtClean="0">
                <a:solidFill>
                  <a:srgbClr val="FFFF00"/>
                </a:solidFill>
              </a:rPr>
              <a:t>!</a:t>
            </a:r>
            <a:endParaRPr lang="en-GB" sz="32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" y="6420808"/>
            <a:ext cx="9268137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l-GR" sz="2400" b="1" dirty="0" smtClean="0">
                <a:solidFill>
                  <a:srgbClr val="FFFFFF"/>
                </a:solidFill>
              </a:rPr>
              <a:t>Δέσποινα Χατζηφωτιάδου,</a:t>
            </a:r>
            <a:r>
              <a:rPr lang="en-GB" sz="2400" b="1" dirty="0">
                <a:solidFill>
                  <a:srgbClr val="FFFFFF"/>
                </a:solidFill>
              </a:rPr>
              <a:t> </a:t>
            </a:r>
            <a:r>
              <a:rPr lang="en-GB" sz="2400" b="1" dirty="0" smtClean="0">
                <a:solidFill>
                  <a:srgbClr val="FFFFFF"/>
                </a:solidFill>
              </a:rPr>
              <a:t>INFN Bologna </a:t>
            </a:r>
            <a:r>
              <a:rPr lang="el-GR" sz="2400" b="1" dirty="0" smtClean="0">
                <a:solidFill>
                  <a:srgbClr val="FFFFFF"/>
                </a:solidFill>
              </a:rPr>
              <a:t>και </a:t>
            </a:r>
            <a:r>
              <a:rPr lang="en-US" sz="2400" b="1" dirty="0">
                <a:solidFill>
                  <a:srgbClr val="FFFFFF"/>
                </a:solidFill>
              </a:rPr>
              <a:t>CERN</a:t>
            </a:r>
            <a:r>
              <a:rPr lang="el-GR" sz="2400" b="1" dirty="0">
                <a:solidFill>
                  <a:srgbClr val="FFFFFF"/>
                </a:solidFill>
              </a:rPr>
              <a:t> </a:t>
            </a:r>
            <a:endParaRPr lang="en-GB" sz="2400" b="1" dirty="0" smtClean="0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21276" y="3244334"/>
            <a:ext cx="701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CERN</a:t>
            </a:r>
            <a:r>
              <a:rPr lang="el-GR" b="1" dirty="0">
                <a:solidFill>
                  <a:srgbClr val="FFFFFF"/>
                </a:solidFill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6026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7796" name="Group 4"/>
          <p:cNvGrpSpPr>
            <a:grpSpLocks/>
          </p:cNvGrpSpPr>
          <p:nvPr/>
        </p:nvGrpSpPr>
        <p:grpSpPr bwMode="auto">
          <a:xfrm>
            <a:off x="683122" y="366022"/>
            <a:ext cx="7429500" cy="2917828"/>
            <a:chOff x="728" y="2197"/>
            <a:chExt cx="4680" cy="1838"/>
          </a:xfrm>
        </p:grpSpPr>
        <p:pic>
          <p:nvPicPr>
            <p:cNvPr id="27654" name="Picture 5" descr="quarks_lepton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" y="2469"/>
              <a:ext cx="4680" cy="1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7798" name="Text Box 6"/>
            <p:cNvSpPr txBox="1">
              <a:spLocks noChangeArrowheads="1"/>
            </p:cNvSpPr>
            <p:nvPr/>
          </p:nvSpPr>
          <p:spPr bwMode="auto">
            <a:xfrm>
              <a:off x="1295" y="2197"/>
              <a:ext cx="3715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l-GR" sz="2000" dirty="0" smtClean="0">
                  <a:solidFill>
                    <a:srgbClr val="FFFFFF"/>
                  </a:solidFill>
                  <a:latin typeface="Comic Sans MS" charset="0"/>
                  <a:cs typeface="+mn-cs"/>
                </a:rPr>
                <a:t>Περιοδικό σύστημα  των στοιχειωδών σωματιδίων</a:t>
              </a:r>
              <a:endParaRPr lang="en-US" sz="2000" dirty="0">
                <a:solidFill>
                  <a:srgbClr val="FFFFFF"/>
                </a:solidFill>
                <a:latin typeface="Comic Sans MS" charset="0"/>
                <a:cs typeface="+mn-cs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83122" y="3522534"/>
            <a:ext cx="7233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                     φορτίο 2/3           φορτίο -1/3           φορτίο -1             φορτίο 0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26140" y="2976022"/>
            <a:ext cx="646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μάζα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8544236" y="1629116"/>
            <a:ext cx="0" cy="11031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51233" y="4444781"/>
            <a:ext cx="7629124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Στην φύση </a:t>
            </a:r>
            <a:r>
              <a:rPr lang="en-GB" dirty="0" smtClean="0">
                <a:solidFill>
                  <a:srgbClr val="FFFFFF"/>
                </a:solidFill>
              </a:rPr>
              <a:t>: </a:t>
            </a:r>
            <a:r>
              <a:rPr lang="el-GR" dirty="0" smtClean="0">
                <a:solidFill>
                  <a:srgbClr val="FFFFFF"/>
                </a:solidFill>
              </a:rPr>
              <a:t>στοιχειώδη σωμάτια της πρώτης γενιάς ΜΟΝΟ</a:t>
            </a:r>
          </a:p>
          <a:p>
            <a:endParaRPr lang="el-GR" dirty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rgbClr val="FFFFFF"/>
                </a:solidFill>
              </a:rPr>
              <a:t>Αυτά της δεύτερης και τρίτης γενιάς</a:t>
            </a:r>
            <a:r>
              <a:rPr lang="el-GR" dirty="0">
                <a:solidFill>
                  <a:srgbClr val="FFFFFF"/>
                </a:solidFill>
              </a:rPr>
              <a:t> </a:t>
            </a:r>
            <a:r>
              <a:rPr lang="el-GR" dirty="0" smtClean="0">
                <a:solidFill>
                  <a:srgbClr val="FFFFFF"/>
                </a:solidFill>
              </a:rPr>
              <a:t>διασπώνται στα ελαφρύτερα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Τα </a:t>
            </a:r>
            <a:r>
              <a:rPr lang="el-GR" dirty="0">
                <a:solidFill>
                  <a:srgbClr val="FFFFFF"/>
                </a:solidFill>
              </a:rPr>
              <a:t>έχουμε δει σε πειράματα με επιταχυντές</a:t>
            </a:r>
            <a:endParaRPr lang="en-GB" dirty="0" smtClean="0">
              <a:solidFill>
                <a:srgbClr val="FFFFFF"/>
              </a:solidFill>
            </a:endParaRPr>
          </a:p>
          <a:p>
            <a:endParaRPr lang="en-GB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rgbClr val="FFFFFF"/>
                </a:solidFill>
              </a:rPr>
              <a:t>Ολα τα σωμάτια έχουν και τα αντισωμάτιά τους, με αντίθετο ηλεκτρικό </a:t>
            </a:r>
            <a:r>
              <a:rPr lang="el-GR" dirty="0" smtClean="0">
                <a:solidFill>
                  <a:srgbClr val="FFFFFF"/>
                </a:solidFill>
              </a:rPr>
              <a:t>φορτίο</a:t>
            </a:r>
            <a:endParaRPr lang="el-GR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59253973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17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95489" y="311834"/>
            <a:ext cx="617774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dirty="0">
                <a:solidFill>
                  <a:srgbClr val="FFFF00"/>
                </a:solidFill>
              </a:rPr>
              <a:t>Εγκλωβισμός των κουάρκ (</a:t>
            </a:r>
            <a:r>
              <a:rPr lang="en-US" sz="2400" dirty="0">
                <a:solidFill>
                  <a:srgbClr val="FFFF00"/>
                </a:solidFill>
              </a:rPr>
              <a:t>Quark Confinement</a:t>
            </a:r>
            <a:r>
              <a:rPr lang="el-GR" sz="2400" dirty="0">
                <a:solidFill>
                  <a:srgbClr val="FFFF00"/>
                </a:solidFill>
              </a:rPr>
              <a:t> )</a:t>
            </a:r>
          </a:p>
          <a:p>
            <a:r>
              <a:rPr lang="el-GR" sz="2000" dirty="0">
                <a:solidFill>
                  <a:srgbClr val="FFFFFF"/>
                </a:solidFill>
              </a:rPr>
              <a:t>Τα κουάρκ δεν μπορούν να υπάρξουν ελεύθερα</a:t>
            </a:r>
            <a:endParaRPr lang="en-GB" sz="2000" dirty="0">
              <a:solidFill>
                <a:srgbClr val="FFFFFF"/>
              </a:solidFill>
            </a:endParaRPr>
          </a:p>
          <a:p>
            <a:r>
              <a:rPr lang="en-GB" sz="2000" dirty="0">
                <a:solidFill>
                  <a:srgbClr val="FFFFFF"/>
                </a:solidFill>
              </a:rPr>
              <a:t>T</a:t>
            </a:r>
            <a:r>
              <a:rPr lang="el-GR" sz="2000" dirty="0">
                <a:solidFill>
                  <a:srgbClr val="FFFFFF"/>
                </a:solidFill>
              </a:rPr>
              <a:t>α βρίσκουμε μόνο δέσμια μέσα στα αδρόνια</a:t>
            </a:r>
            <a:endParaRPr lang="en-US" sz="2000" dirty="0">
              <a:solidFill>
                <a:srgbClr val="FFFFFF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7874" t="7874" r="7874" b="7874"/>
          <a:stretch>
            <a:fillRect/>
          </a:stretch>
        </p:blipFill>
        <p:spPr bwMode="auto">
          <a:xfrm>
            <a:off x="366662" y="1847524"/>
            <a:ext cx="1799997" cy="1799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Line 15"/>
          <p:cNvSpPr>
            <a:spLocks noChangeShapeType="1"/>
          </p:cNvSpPr>
          <p:nvPr/>
        </p:nvSpPr>
        <p:spPr bwMode="auto">
          <a:xfrm>
            <a:off x="6596692" y="-1520702"/>
            <a:ext cx="2286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40218" y="3244334"/>
            <a:ext cx="826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Proton</a:t>
            </a:r>
            <a:endParaRPr lang="en-US" dirty="0"/>
          </a:p>
        </p:txBody>
      </p:sp>
      <p:pic>
        <p:nvPicPr>
          <p:cNvPr id="26" name="Picture 25" descr="p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433954" y="1783804"/>
            <a:ext cx="2366243" cy="1800358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2381324" y="2321004"/>
            <a:ext cx="18143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Βαρυόνια</a:t>
            </a:r>
          </a:p>
          <a:p>
            <a:r>
              <a:rPr lang="el-GR" dirty="0">
                <a:solidFill>
                  <a:srgbClr val="FFFF00"/>
                </a:solidFill>
              </a:rPr>
              <a:t>α</a:t>
            </a:r>
            <a:r>
              <a:rPr lang="el-GR" dirty="0" smtClean="0">
                <a:solidFill>
                  <a:srgbClr val="FFFF00"/>
                </a:solidFill>
              </a:rPr>
              <a:t>ποτελούνται από 3 κουάρκ</a:t>
            </a:r>
            <a:endParaRPr lang="en-US" dirty="0" smtClean="0">
              <a:solidFill>
                <a:srgbClr val="FFFF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47497" y="2174240"/>
            <a:ext cx="15418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Μεσόνια αποτελούνται </a:t>
            </a:r>
            <a:r>
              <a:rPr lang="el-GR" dirty="0">
                <a:solidFill>
                  <a:srgbClr val="FFFF00"/>
                </a:solidFill>
              </a:rPr>
              <a:t>από ζεύγος κουάρκ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l-GR" dirty="0" smtClean="0">
                <a:solidFill>
                  <a:srgbClr val="FFFF00"/>
                </a:solidFill>
              </a:rPr>
              <a:t>αντικουάρκ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" name="Picture 2" descr="Baryon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0535" y="3877475"/>
            <a:ext cx="4407634" cy="2844000"/>
          </a:xfrm>
          <a:prstGeom prst="rect">
            <a:avLst/>
          </a:prstGeom>
        </p:spPr>
      </p:pic>
      <p:pic>
        <p:nvPicPr>
          <p:cNvPr id="8" name="Picture 7" descr="Meson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547498" y="3877475"/>
            <a:ext cx="4359292" cy="28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8790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6358"/>
            <a:ext cx="8229600" cy="520678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srgbClr val="FFFFFF"/>
                </a:solidFill>
              </a:rPr>
              <a:t>Οι δυνάμεις</a:t>
            </a:r>
            <a:r>
              <a:rPr lang="en-GB" sz="2800" dirty="0" smtClean="0">
                <a:solidFill>
                  <a:srgbClr val="FFFFFF"/>
                </a:solidFill>
              </a:rPr>
              <a:t> </a:t>
            </a:r>
            <a:r>
              <a:rPr lang="el-GR" sz="2800" dirty="0" smtClean="0">
                <a:solidFill>
                  <a:srgbClr val="FFFFFF"/>
                </a:solidFill>
              </a:rPr>
              <a:t>στη φύση</a:t>
            </a:r>
            <a:r>
              <a:rPr lang="en-GB" sz="2800" dirty="0" smtClean="0">
                <a:solidFill>
                  <a:srgbClr val="FFFFFF"/>
                </a:solidFill>
              </a:rPr>
              <a:t> </a:t>
            </a: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910766"/>
            <a:ext cx="2987614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Τα </a:t>
            </a:r>
            <a:r>
              <a:rPr lang="el-GR" dirty="0" smtClean="0">
                <a:solidFill>
                  <a:srgbClr val="FFFFFF"/>
                </a:solidFill>
              </a:rPr>
              <a:t>σωματίδια αλληλεπιδρούν </a:t>
            </a:r>
            <a:r>
              <a:rPr lang="el-GR" dirty="0">
                <a:solidFill>
                  <a:srgbClr val="FFFFFF"/>
                </a:solidFill>
              </a:rPr>
              <a:t>-</a:t>
            </a:r>
            <a:r>
              <a:rPr lang="el-GR" dirty="0" smtClean="0">
                <a:solidFill>
                  <a:srgbClr val="FFFFFF"/>
                </a:solidFill>
              </a:rPr>
              <a:t>αισθάνονται το </a:t>
            </a:r>
            <a:r>
              <a:rPr lang="el-GR" dirty="0">
                <a:solidFill>
                  <a:srgbClr val="FFFFFF"/>
                </a:solidFill>
              </a:rPr>
              <a:t>ένα το </a:t>
            </a:r>
            <a:r>
              <a:rPr lang="el-GR" dirty="0" smtClean="0">
                <a:solidFill>
                  <a:srgbClr val="FFFFFF"/>
                </a:solidFill>
              </a:rPr>
              <a:t>άλλο–</a:t>
            </a:r>
            <a:endParaRPr lang="el-GR" dirty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rgbClr val="FFFFFF"/>
                </a:solidFill>
              </a:rPr>
              <a:t>με διάφορες δυνάμεις</a:t>
            </a:r>
          </a:p>
          <a:p>
            <a:endParaRPr lang="el-GR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rgbClr val="FFFFFF"/>
                </a:solidFill>
              </a:rPr>
              <a:t>ανταλλάσοντας ειδικά</a:t>
            </a:r>
          </a:p>
          <a:p>
            <a:r>
              <a:rPr lang="el-GR" dirty="0">
                <a:solidFill>
                  <a:srgbClr val="FFFFFF"/>
                </a:solidFill>
              </a:rPr>
              <a:t>σωματίδια που είναι οι</a:t>
            </a:r>
          </a:p>
          <a:p>
            <a:r>
              <a:rPr lang="el-GR" dirty="0">
                <a:solidFill>
                  <a:srgbClr val="FFFFFF"/>
                </a:solidFill>
              </a:rPr>
              <a:t>φορείς της </a:t>
            </a:r>
            <a:r>
              <a:rPr lang="el-GR" dirty="0" smtClean="0">
                <a:solidFill>
                  <a:srgbClr val="FFFFFF"/>
                </a:solidFill>
              </a:rPr>
              <a:t>δύναμης</a:t>
            </a:r>
          </a:p>
          <a:p>
            <a:endParaRPr lang="el-GR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rgbClr val="FFFFFF"/>
                </a:solidFill>
              </a:rPr>
              <a:t>Τα φορτισμένα σωματίδια</a:t>
            </a:r>
          </a:p>
          <a:p>
            <a:r>
              <a:rPr lang="el-GR" dirty="0">
                <a:solidFill>
                  <a:srgbClr val="FFFFFF"/>
                </a:solidFill>
              </a:rPr>
              <a:t>ΑΛΛΗΛΕΠΙΔΡΟΥΝ μεταξύ τους:</a:t>
            </a:r>
          </a:p>
          <a:p>
            <a:r>
              <a:rPr lang="el-GR" dirty="0">
                <a:solidFill>
                  <a:srgbClr val="FFFFFF"/>
                </a:solidFill>
              </a:rPr>
              <a:t>έλκονται ή απωθούνται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ανταλλάσσοντας </a:t>
            </a:r>
            <a:r>
              <a:rPr lang="el-GR" dirty="0">
                <a:solidFill>
                  <a:srgbClr val="FFFFFF"/>
                </a:solidFill>
              </a:rPr>
              <a:t>μεταξύ </a:t>
            </a:r>
            <a:r>
              <a:rPr lang="el-GR" dirty="0" smtClean="0">
                <a:solidFill>
                  <a:srgbClr val="FFFFFF"/>
                </a:solidFill>
              </a:rPr>
              <a:t>τους φωτόνια</a:t>
            </a:r>
          </a:p>
          <a:p>
            <a:r>
              <a:rPr lang="el-GR" dirty="0">
                <a:solidFill>
                  <a:srgbClr val="FFFFFF"/>
                </a:solidFill>
              </a:rPr>
              <a:t>Το φωτόνιο (γ) είναι ο </a:t>
            </a:r>
            <a:r>
              <a:rPr lang="el-GR" dirty="0" smtClean="0">
                <a:solidFill>
                  <a:srgbClr val="FFFFFF"/>
                </a:solidFill>
              </a:rPr>
              <a:t>φορέας της </a:t>
            </a:r>
            <a:r>
              <a:rPr lang="el-GR" dirty="0">
                <a:solidFill>
                  <a:srgbClr val="FFFFFF"/>
                </a:solidFill>
              </a:rPr>
              <a:t>ηλεκτρομαγνητικής δύναμης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4164" y="310429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 descr="ψαρριερσ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987614" y="1208858"/>
            <a:ext cx="6156386" cy="23040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8" descr="ee_scat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1257" y="4162778"/>
            <a:ext cx="2928937" cy="179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826457" y="5012379"/>
            <a:ext cx="2160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Διάγραμμα </a:t>
            </a:r>
            <a:r>
              <a:rPr lang="en-GB" dirty="0" smtClean="0">
                <a:solidFill>
                  <a:srgbClr val="FFFF00"/>
                </a:solidFill>
              </a:rPr>
              <a:t>Feynman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5542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1107" name="Picture 3" descr="4i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816100"/>
            <a:ext cx="3657600" cy="389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71108" name="Text Box 4"/>
          <p:cNvSpPr txBox="1">
            <a:spLocks noChangeArrowheads="1"/>
          </p:cNvSpPr>
          <p:nvPr/>
        </p:nvSpPr>
        <p:spPr bwMode="auto">
          <a:xfrm>
            <a:off x="365125" y="1371600"/>
            <a:ext cx="2301875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falling apples,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planetary orbits</a:t>
            </a:r>
          </a:p>
          <a:p>
            <a:r>
              <a:rPr lang="en-US"/>
              <a:t>strength: 10</a:t>
            </a:r>
            <a:r>
              <a:rPr lang="en-US" baseline="30000"/>
              <a:t>-39</a:t>
            </a:r>
          </a:p>
          <a:p>
            <a:r>
              <a:rPr lang="en-US"/>
              <a:t>range: infinite</a:t>
            </a:r>
          </a:p>
          <a:p>
            <a:r>
              <a:rPr lang="en-US"/>
              <a:t>mediator: graviton?</a:t>
            </a:r>
          </a:p>
        </p:txBody>
      </p:sp>
      <p:sp>
        <p:nvSpPr>
          <p:cNvPr id="1071109" name="Text Box 5"/>
          <p:cNvSpPr txBox="1">
            <a:spLocks noChangeArrowheads="1"/>
          </p:cNvSpPr>
          <p:nvPr/>
        </p:nvSpPr>
        <p:spPr bwMode="auto">
          <a:xfrm>
            <a:off x="6629400" y="1447800"/>
            <a:ext cx="2301875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television, magnets,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chemical binding</a:t>
            </a:r>
          </a:p>
          <a:p>
            <a:r>
              <a:rPr lang="en-US"/>
              <a:t>strength: 1/137</a:t>
            </a:r>
            <a:endParaRPr lang="en-US" baseline="30000"/>
          </a:p>
          <a:p>
            <a:r>
              <a:rPr lang="en-US"/>
              <a:t>range: infinite</a:t>
            </a:r>
          </a:p>
          <a:p>
            <a:r>
              <a:rPr lang="en-US"/>
              <a:t>mediator: photon</a:t>
            </a:r>
          </a:p>
        </p:txBody>
      </p:sp>
      <p:sp>
        <p:nvSpPr>
          <p:cNvPr id="1071110" name="Text Box 6"/>
          <p:cNvSpPr txBox="1">
            <a:spLocks noChangeArrowheads="1"/>
          </p:cNvSpPr>
          <p:nvPr/>
        </p:nvSpPr>
        <p:spPr bwMode="auto">
          <a:xfrm>
            <a:off x="381000" y="4419600"/>
            <a:ext cx="2301875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nuclear stability,</a:t>
            </a:r>
          </a:p>
          <a:p>
            <a:r>
              <a:rPr lang="en-US">
                <a:solidFill>
                  <a:schemeClr val="accent2"/>
                </a:solidFill>
              </a:rPr>
              <a:t>quark confinement</a:t>
            </a:r>
          </a:p>
          <a:p>
            <a:r>
              <a:rPr lang="en-US"/>
              <a:t>strength: 1</a:t>
            </a:r>
            <a:endParaRPr lang="en-US" baseline="30000"/>
          </a:p>
          <a:p>
            <a:r>
              <a:rPr lang="en-US"/>
              <a:t>range: 10</a:t>
            </a:r>
            <a:r>
              <a:rPr lang="en-US" baseline="30000"/>
              <a:t>-15 </a:t>
            </a:r>
            <a:r>
              <a:rPr lang="en-US"/>
              <a:t>m</a:t>
            </a:r>
          </a:p>
          <a:p>
            <a:r>
              <a:rPr lang="en-US"/>
              <a:t>mediator: gluon</a:t>
            </a:r>
          </a:p>
        </p:txBody>
      </p:sp>
      <p:sp>
        <p:nvSpPr>
          <p:cNvPr id="1071111" name="Text Box 7"/>
          <p:cNvSpPr txBox="1">
            <a:spLocks noChangeArrowheads="1"/>
          </p:cNvSpPr>
          <p:nvPr/>
        </p:nvSpPr>
        <p:spPr bwMode="auto">
          <a:xfrm>
            <a:off x="6553200" y="4495800"/>
            <a:ext cx="2514600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Symbol" charset="0"/>
                <a:sym typeface="Symbol" charset="0"/>
              </a:rPr>
              <a:t></a:t>
            </a:r>
            <a:r>
              <a:rPr lang="en-US">
                <a:solidFill>
                  <a:schemeClr val="accent2"/>
                </a:solidFill>
              </a:rPr>
              <a:t>-decay, neutron stability, neutrinos</a:t>
            </a:r>
          </a:p>
          <a:p>
            <a:r>
              <a:rPr lang="en-US"/>
              <a:t>strength: 10</a:t>
            </a:r>
            <a:r>
              <a:rPr lang="en-US" baseline="30000"/>
              <a:t>-5</a:t>
            </a:r>
          </a:p>
          <a:p>
            <a:r>
              <a:rPr lang="en-US"/>
              <a:t>range: 10</a:t>
            </a:r>
            <a:r>
              <a:rPr lang="en-US" baseline="30000"/>
              <a:t>-18 </a:t>
            </a:r>
            <a:r>
              <a:rPr lang="en-US"/>
              <a:t>m</a:t>
            </a:r>
          </a:p>
          <a:p>
            <a:r>
              <a:rPr lang="en-US"/>
              <a:t>mediator: W,Z-Boson</a:t>
            </a:r>
          </a:p>
        </p:txBody>
      </p:sp>
      <p:sp>
        <p:nvSpPr>
          <p:cNvPr id="2" name="Rectangle 1"/>
          <p:cNvSpPr/>
          <p:nvPr/>
        </p:nvSpPr>
        <p:spPr>
          <a:xfrm>
            <a:off x="135116" y="1137828"/>
            <a:ext cx="4580445" cy="2739533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715561" y="1144610"/>
            <a:ext cx="4580445" cy="2584143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5116" y="3877361"/>
            <a:ext cx="4675027" cy="2980639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810143" y="3742262"/>
            <a:ext cx="4485863" cy="3115738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457200" y="77084"/>
            <a:ext cx="8229600" cy="938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FFFFFF"/>
                </a:solidFill>
              </a:rPr>
              <a:t>4 </a:t>
            </a:r>
            <a:r>
              <a:rPr lang="el-GR" sz="3600" dirty="0" smtClean="0">
                <a:solidFill>
                  <a:srgbClr val="FFFFFF"/>
                </a:solidFill>
              </a:rPr>
              <a:t>θεμελιώδεις αλληλεπιδράσεις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3184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1107" name="Picture 3" descr="4i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816100"/>
            <a:ext cx="3657600" cy="389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71108" name="Text Box 4"/>
          <p:cNvSpPr txBox="1">
            <a:spLocks noChangeArrowheads="1"/>
          </p:cNvSpPr>
          <p:nvPr/>
        </p:nvSpPr>
        <p:spPr bwMode="auto">
          <a:xfrm>
            <a:off x="365125" y="1371600"/>
            <a:ext cx="2301875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βαρυτικά φαινόμενα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Κινήσεις </a:t>
            </a:r>
            <a:r>
              <a:rPr lang="el-GR" dirty="0">
                <a:solidFill>
                  <a:srgbClr val="FFFFFF"/>
                </a:solidFill>
              </a:rPr>
              <a:t>ουρανίων σωμάτων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ισχύς</a:t>
            </a:r>
            <a:r>
              <a:rPr lang="en-US" dirty="0" smtClean="0">
                <a:solidFill>
                  <a:schemeClr val="bg1"/>
                </a:solidFill>
              </a:rPr>
              <a:t>: </a:t>
            </a:r>
            <a:r>
              <a:rPr lang="en-US" dirty="0">
                <a:solidFill>
                  <a:schemeClr val="bg1"/>
                </a:solidFill>
              </a:rPr>
              <a:t>10</a:t>
            </a:r>
            <a:r>
              <a:rPr lang="en-US" baseline="30000" dirty="0">
                <a:solidFill>
                  <a:schemeClr val="bg1"/>
                </a:solidFill>
              </a:rPr>
              <a:t>-39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Εμβέλεια: άπειρη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l-GR" dirty="0" smtClean="0">
                <a:solidFill>
                  <a:schemeClr val="bg1"/>
                </a:solidFill>
              </a:rPr>
              <a:t>Φορέας: βαρυτόνιο;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71109" name="Text Box 5"/>
          <p:cNvSpPr txBox="1">
            <a:spLocks noChangeArrowheads="1"/>
          </p:cNvSpPr>
          <p:nvPr/>
        </p:nvSpPr>
        <p:spPr bwMode="auto">
          <a:xfrm>
            <a:off x="6629400" y="1447800"/>
            <a:ext cx="2301875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television, magnets,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chemical binding</a:t>
            </a:r>
          </a:p>
          <a:p>
            <a:r>
              <a:rPr lang="en-US"/>
              <a:t>strength: 1/137</a:t>
            </a:r>
            <a:endParaRPr lang="en-US" baseline="30000"/>
          </a:p>
          <a:p>
            <a:r>
              <a:rPr lang="en-US"/>
              <a:t>range: infinite</a:t>
            </a:r>
          </a:p>
          <a:p>
            <a:r>
              <a:rPr lang="en-US"/>
              <a:t>mediator: photon</a:t>
            </a:r>
          </a:p>
        </p:txBody>
      </p:sp>
      <p:sp>
        <p:nvSpPr>
          <p:cNvPr id="1071110" name="Text Box 6"/>
          <p:cNvSpPr txBox="1">
            <a:spLocks noChangeArrowheads="1"/>
          </p:cNvSpPr>
          <p:nvPr/>
        </p:nvSpPr>
        <p:spPr bwMode="auto">
          <a:xfrm>
            <a:off x="381000" y="4419600"/>
            <a:ext cx="2301875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nuclear stability,</a:t>
            </a:r>
          </a:p>
          <a:p>
            <a:r>
              <a:rPr lang="en-US">
                <a:solidFill>
                  <a:schemeClr val="accent2"/>
                </a:solidFill>
              </a:rPr>
              <a:t>quark confinement</a:t>
            </a:r>
          </a:p>
          <a:p>
            <a:r>
              <a:rPr lang="en-US"/>
              <a:t>strength: 1</a:t>
            </a:r>
            <a:endParaRPr lang="en-US" baseline="30000"/>
          </a:p>
          <a:p>
            <a:r>
              <a:rPr lang="en-US"/>
              <a:t>range: 10</a:t>
            </a:r>
            <a:r>
              <a:rPr lang="en-US" baseline="30000"/>
              <a:t>-15 </a:t>
            </a:r>
            <a:r>
              <a:rPr lang="en-US"/>
              <a:t>m</a:t>
            </a:r>
          </a:p>
          <a:p>
            <a:r>
              <a:rPr lang="en-US"/>
              <a:t>mediator: gluon</a:t>
            </a:r>
          </a:p>
        </p:txBody>
      </p:sp>
      <p:sp>
        <p:nvSpPr>
          <p:cNvPr id="1071111" name="Text Box 7"/>
          <p:cNvSpPr txBox="1">
            <a:spLocks noChangeArrowheads="1"/>
          </p:cNvSpPr>
          <p:nvPr/>
        </p:nvSpPr>
        <p:spPr bwMode="auto">
          <a:xfrm>
            <a:off x="6553200" y="4495800"/>
            <a:ext cx="2514600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Symbol" charset="0"/>
                <a:sym typeface="Symbol" charset="0"/>
              </a:rPr>
              <a:t></a:t>
            </a:r>
            <a:r>
              <a:rPr lang="en-US">
                <a:solidFill>
                  <a:schemeClr val="accent2"/>
                </a:solidFill>
              </a:rPr>
              <a:t>-decay, neutron stability, neutrinos</a:t>
            </a:r>
          </a:p>
          <a:p>
            <a:r>
              <a:rPr lang="en-US"/>
              <a:t>strength: 10</a:t>
            </a:r>
            <a:r>
              <a:rPr lang="en-US" baseline="30000"/>
              <a:t>-5</a:t>
            </a:r>
          </a:p>
          <a:p>
            <a:r>
              <a:rPr lang="en-US"/>
              <a:t>range: 10</a:t>
            </a:r>
            <a:r>
              <a:rPr lang="en-US" baseline="30000"/>
              <a:t>-18 </a:t>
            </a:r>
            <a:r>
              <a:rPr lang="en-US"/>
              <a:t>m</a:t>
            </a:r>
          </a:p>
          <a:p>
            <a:r>
              <a:rPr lang="en-US"/>
              <a:t>mediator: W,Z-Boson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4715561" y="1144610"/>
            <a:ext cx="4580445" cy="2584143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5116" y="3877361"/>
            <a:ext cx="4675027" cy="2980639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810143" y="3742262"/>
            <a:ext cx="4485863" cy="3115738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457200" y="77084"/>
            <a:ext cx="8229600" cy="938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smtClean="0">
                <a:solidFill>
                  <a:srgbClr val="FFFFFF"/>
                </a:solidFill>
              </a:rPr>
              <a:t>4 </a:t>
            </a:r>
            <a:r>
              <a:rPr lang="el-GR" sz="3600" smtClean="0">
                <a:solidFill>
                  <a:srgbClr val="FFFFFF"/>
                </a:solidFill>
              </a:rPr>
              <a:t>θεμελιώδεις αλληλεπιδράσεις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6667" y="3287890"/>
            <a:ext cx="106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βαρυτική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4798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1107" name="Picture 3" descr="4i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816100"/>
            <a:ext cx="3657600" cy="389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71109" name="Text Box 5"/>
          <p:cNvSpPr txBox="1">
            <a:spLocks noChangeArrowheads="1"/>
          </p:cNvSpPr>
          <p:nvPr/>
        </p:nvSpPr>
        <p:spPr bwMode="auto">
          <a:xfrm>
            <a:off x="6629400" y="1447800"/>
            <a:ext cx="2301875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Ατομο</a:t>
            </a:r>
            <a:endParaRPr lang="el-GR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rgbClr val="FFFFFF"/>
                </a:solidFill>
              </a:rPr>
              <a:t>Ηλεκτρικά/μαγνητικά</a:t>
            </a:r>
          </a:p>
          <a:p>
            <a:r>
              <a:rPr lang="el-GR" dirty="0">
                <a:solidFill>
                  <a:srgbClr val="FFFFFF"/>
                </a:solidFill>
              </a:rPr>
              <a:t>φαινόμενα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chemeClr val="bg1"/>
                </a:solidFill>
              </a:rPr>
              <a:t>ισχύς</a:t>
            </a:r>
            <a:r>
              <a:rPr lang="en-US" dirty="0">
                <a:solidFill>
                  <a:schemeClr val="bg1"/>
                </a:solidFill>
              </a:rPr>
              <a:t>: </a:t>
            </a:r>
            <a:r>
              <a:rPr lang="en-US" dirty="0" smtClean="0">
                <a:solidFill>
                  <a:schemeClr val="bg1"/>
                </a:solidFill>
              </a:rPr>
              <a:t>1</a:t>
            </a:r>
            <a:r>
              <a:rPr lang="el-GR" dirty="0" smtClean="0">
                <a:solidFill>
                  <a:schemeClr val="bg1"/>
                </a:solidFill>
              </a:rPr>
              <a:t>/137</a:t>
            </a:r>
            <a:endParaRPr lang="en-US" baseline="30000" dirty="0">
              <a:solidFill>
                <a:schemeClr val="bg1"/>
              </a:solidFill>
            </a:endParaRPr>
          </a:p>
          <a:p>
            <a:r>
              <a:rPr lang="el-GR" dirty="0">
                <a:solidFill>
                  <a:schemeClr val="bg1"/>
                </a:solidFill>
              </a:rPr>
              <a:t>Εμβέλεια: άπειρη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l-GR" dirty="0">
                <a:solidFill>
                  <a:schemeClr val="bg1"/>
                </a:solidFill>
              </a:rPr>
              <a:t>Φορέας: </a:t>
            </a:r>
            <a:r>
              <a:rPr lang="el-GR" dirty="0" smtClean="0">
                <a:solidFill>
                  <a:schemeClr val="bg1"/>
                </a:solidFill>
              </a:rPr>
              <a:t>φωτόνιο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71110" name="Text Box 6"/>
          <p:cNvSpPr txBox="1">
            <a:spLocks noChangeArrowheads="1"/>
          </p:cNvSpPr>
          <p:nvPr/>
        </p:nvSpPr>
        <p:spPr bwMode="auto">
          <a:xfrm>
            <a:off x="381000" y="4419600"/>
            <a:ext cx="2301875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nuclear stability,</a:t>
            </a:r>
          </a:p>
          <a:p>
            <a:r>
              <a:rPr lang="en-US">
                <a:solidFill>
                  <a:schemeClr val="accent2"/>
                </a:solidFill>
              </a:rPr>
              <a:t>quark confinement</a:t>
            </a:r>
          </a:p>
          <a:p>
            <a:r>
              <a:rPr lang="en-US"/>
              <a:t>strength: 1</a:t>
            </a:r>
            <a:endParaRPr lang="en-US" baseline="30000"/>
          </a:p>
          <a:p>
            <a:r>
              <a:rPr lang="en-US"/>
              <a:t>range: 10</a:t>
            </a:r>
            <a:r>
              <a:rPr lang="en-US" baseline="30000"/>
              <a:t>-15 </a:t>
            </a:r>
            <a:r>
              <a:rPr lang="en-US"/>
              <a:t>m</a:t>
            </a:r>
          </a:p>
          <a:p>
            <a:r>
              <a:rPr lang="en-US"/>
              <a:t>mediator: gluon</a:t>
            </a:r>
          </a:p>
        </p:txBody>
      </p:sp>
      <p:sp>
        <p:nvSpPr>
          <p:cNvPr id="1071111" name="Text Box 7"/>
          <p:cNvSpPr txBox="1">
            <a:spLocks noChangeArrowheads="1"/>
          </p:cNvSpPr>
          <p:nvPr/>
        </p:nvSpPr>
        <p:spPr bwMode="auto">
          <a:xfrm>
            <a:off x="6553200" y="4495800"/>
            <a:ext cx="2514600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Symbol" charset="0"/>
                <a:sym typeface="Symbol" charset="0"/>
              </a:rPr>
              <a:t></a:t>
            </a:r>
            <a:r>
              <a:rPr lang="en-US">
                <a:solidFill>
                  <a:schemeClr val="accent2"/>
                </a:solidFill>
              </a:rPr>
              <a:t>-decay, neutron stability, neutrinos</a:t>
            </a:r>
          </a:p>
          <a:p>
            <a:r>
              <a:rPr lang="en-US"/>
              <a:t>strength: 10</a:t>
            </a:r>
            <a:r>
              <a:rPr lang="en-US" baseline="30000"/>
              <a:t>-5</a:t>
            </a:r>
          </a:p>
          <a:p>
            <a:r>
              <a:rPr lang="en-US"/>
              <a:t>range: 10</a:t>
            </a:r>
            <a:r>
              <a:rPr lang="en-US" baseline="30000"/>
              <a:t>-18 </a:t>
            </a:r>
            <a:r>
              <a:rPr lang="en-US"/>
              <a:t>m</a:t>
            </a:r>
          </a:p>
          <a:p>
            <a:r>
              <a:rPr lang="en-US"/>
              <a:t>mediator: W,Z-Boson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35116" y="3877361"/>
            <a:ext cx="4675027" cy="2980639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810143" y="3742262"/>
            <a:ext cx="4485863" cy="3115738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65125" y="1371600"/>
            <a:ext cx="2301875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βαρυτικά φαινόμενα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Κινήσεις </a:t>
            </a:r>
            <a:r>
              <a:rPr lang="el-GR" dirty="0">
                <a:solidFill>
                  <a:srgbClr val="FFFFFF"/>
                </a:solidFill>
              </a:rPr>
              <a:t>ουρανίων σωμάτων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ισχύς</a:t>
            </a:r>
            <a:r>
              <a:rPr lang="en-US" dirty="0" smtClean="0">
                <a:solidFill>
                  <a:schemeClr val="bg1"/>
                </a:solidFill>
              </a:rPr>
              <a:t>: </a:t>
            </a:r>
            <a:r>
              <a:rPr lang="en-US" dirty="0">
                <a:solidFill>
                  <a:schemeClr val="bg1"/>
                </a:solidFill>
              </a:rPr>
              <a:t>10</a:t>
            </a:r>
            <a:r>
              <a:rPr lang="en-US" baseline="30000" dirty="0">
                <a:solidFill>
                  <a:schemeClr val="bg1"/>
                </a:solidFill>
              </a:rPr>
              <a:t>-39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Εμβέλεια: άπειρη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l-GR" dirty="0" smtClean="0">
                <a:solidFill>
                  <a:schemeClr val="bg1"/>
                </a:solidFill>
              </a:rPr>
              <a:t>Φορέας: βαρυτόνιο;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457200" y="77084"/>
            <a:ext cx="8229600" cy="938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FFFFFF"/>
                </a:solidFill>
              </a:rPr>
              <a:t>4 </a:t>
            </a:r>
            <a:r>
              <a:rPr lang="el-GR" sz="3600" dirty="0" smtClean="0">
                <a:solidFill>
                  <a:srgbClr val="FFFFFF"/>
                </a:solidFill>
              </a:rPr>
              <a:t>θεμελιώδεις αλληλεπιδράσεις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46667" y="3287890"/>
            <a:ext cx="106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βαρυτική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15667" y="3203224"/>
            <a:ext cx="1924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ηλεκτρομαγνητική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9630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1107" name="Picture 3" descr="4i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816100"/>
            <a:ext cx="3657600" cy="389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71110" name="Text Box 6"/>
          <p:cNvSpPr txBox="1">
            <a:spLocks noChangeArrowheads="1"/>
          </p:cNvSpPr>
          <p:nvPr/>
        </p:nvSpPr>
        <p:spPr bwMode="auto">
          <a:xfrm>
            <a:off x="381000" y="4419600"/>
            <a:ext cx="2301875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Σταθερότητα των πυ-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ρήνων, εγκλωβισμός των κουάρκ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chemeClr val="bg1"/>
                </a:solidFill>
              </a:rPr>
              <a:t>ισχύς: 1</a:t>
            </a:r>
            <a:endParaRPr lang="en-US" baseline="30000" dirty="0"/>
          </a:p>
          <a:p>
            <a:r>
              <a:rPr lang="el-GR" dirty="0">
                <a:solidFill>
                  <a:schemeClr val="bg1"/>
                </a:solidFill>
              </a:rPr>
              <a:t>Εμβέλεια</a:t>
            </a:r>
            <a:r>
              <a:rPr lang="el-GR" dirty="0">
                <a:solidFill>
                  <a:srgbClr val="FFFFFF"/>
                </a:solidFill>
              </a:rPr>
              <a:t>: 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10</a:t>
            </a:r>
            <a:r>
              <a:rPr lang="en-US" baseline="30000" dirty="0">
                <a:solidFill>
                  <a:srgbClr val="FFFFFF"/>
                </a:solidFill>
              </a:rPr>
              <a:t>-15 </a:t>
            </a:r>
            <a:r>
              <a:rPr lang="en-US" dirty="0">
                <a:solidFill>
                  <a:srgbClr val="FFFFFF"/>
                </a:solidFill>
              </a:rPr>
              <a:t>m</a:t>
            </a:r>
          </a:p>
          <a:p>
            <a:r>
              <a:rPr lang="el-GR" dirty="0">
                <a:solidFill>
                  <a:schemeClr val="bg1"/>
                </a:solidFill>
              </a:rPr>
              <a:t>Φορέας: </a:t>
            </a:r>
            <a:r>
              <a:rPr lang="el-GR" dirty="0" smtClean="0">
                <a:solidFill>
                  <a:schemeClr val="bg1"/>
                </a:solidFill>
              </a:rPr>
              <a:t>γλουόνιο</a:t>
            </a:r>
            <a:endParaRPr lang="en-US" dirty="0"/>
          </a:p>
        </p:txBody>
      </p:sp>
      <p:sp>
        <p:nvSpPr>
          <p:cNvPr id="1071111" name="Text Box 7"/>
          <p:cNvSpPr txBox="1">
            <a:spLocks noChangeArrowheads="1"/>
          </p:cNvSpPr>
          <p:nvPr/>
        </p:nvSpPr>
        <p:spPr bwMode="auto">
          <a:xfrm>
            <a:off x="6553200" y="4495800"/>
            <a:ext cx="2514600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Symbol" charset="0"/>
                <a:sym typeface="Symbol" charset="0"/>
              </a:rPr>
              <a:t></a:t>
            </a:r>
            <a:r>
              <a:rPr lang="en-US">
                <a:solidFill>
                  <a:schemeClr val="accent2"/>
                </a:solidFill>
              </a:rPr>
              <a:t>-decay, neutron stability, neutrinos</a:t>
            </a:r>
          </a:p>
          <a:p>
            <a:r>
              <a:rPr lang="en-US"/>
              <a:t>strength: 10</a:t>
            </a:r>
            <a:r>
              <a:rPr lang="en-US" baseline="30000"/>
              <a:t>-5</a:t>
            </a:r>
          </a:p>
          <a:p>
            <a:r>
              <a:rPr lang="en-US"/>
              <a:t>range: 10</a:t>
            </a:r>
            <a:r>
              <a:rPr lang="en-US" baseline="30000"/>
              <a:t>-18 </a:t>
            </a:r>
            <a:r>
              <a:rPr lang="en-US"/>
              <a:t>m</a:t>
            </a:r>
          </a:p>
          <a:p>
            <a:r>
              <a:rPr lang="en-US"/>
              <a:t>mediator: W,Z-Boson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810143" y="3742262"/>
            <a:ext cx="4485863" cy="3115738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457200" y="77084"/>
            <a:ext cx="8229600" cy="938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FFFFFF"/>
                </a:solidFill>
              </a:rPr>
              <a:t>4 </a:t>
            </a:r>
            <a:r>
              <a:rPr lang="el-GR" sz="3600" dirty="0" smtClean="0">
                <a:solidFill>
                  <a:srgbClr val="FFFFFF"/>
                </a:solidFill>
              </a:rPr>
              <a:t>θεμελιώδεις αλληλεπιδράσεις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65125" y="1371600"/>
            <a:ext cx="2301875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βαρυτικά φαινόμενα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Κινήσεις </a:t>
            </a:r>
            <a:r>
              <a:rPr lang="el-GR" dirty="0">
                <a:solidFill>
                  <a:srgbClr val="FFFFFF"/>
                </a:solidFill>
              </a:rPr>
              <a:t>ουρανίων σωμάτων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ισχύς</a:t>
            </a:r>
            <a:r>
              <a:rPr lang="en-US" dirty="0" smtClean="0">
                <a:solidFill>
                  <a:schemeClr val="bg1"/>
                </a:solidFill>
              </a:rPr>
              <a:t>: </a:t>
            </a:r>
            <a:r>
              <a:rPr lang="en-US" dirty="0">
                <a:solidFill>
                  <a:schemeClr val="bg1"/>
                </a:solidFill>
              </a:rPr>
              <a:t>10</a:t>
            </a:r>
            <a:r>
              <a:rPr lang="en-US" baseline="30000" dirty="0">
                <a:solidFill>
                  <a:schemeClr val="bg1"/>
                </a:solidFill>
              </a:rPr>
              <a:t>-39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Εμβέλεια: άπειρη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l-GR" dirty="0" smtClean="0">
                <a:solidFill>
                  <a:schemeClr val="bg1"/>
                </a:solidFill>
              </a:rPr>
              <a:t>Φορέας: βαρυτόνιο;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6629400" y="1447800"/>
            <a:ext cx="2301875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Ατομο</a:t>
            </a:r>
            <a:endParaRPr lang="el-GR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rgbClr val="FFFFFF"/>
                </a:solidFill>
              </a:rPr>
              <a:t>Ηλεκτρικά/μαγνητικά</a:t>
            </a:r>
          </a:p>
          <a:p>
            <a:r>
              <a:rPr lang="el-GR" dirty="0">
                <a:solidFill>
                  <a:srgbClr val="FFFFFF"/>
                </a:solidFill>
              </a:rPr>
              <a:t>φαινόμενα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chemeClr val="bg1"/>
                </a:solidFill>
              </a:rPr>
              <a:t>ισχύς</a:t>
            </a:r>
            <a:r>
              <a:rPr lang="en-US" dirty="0">
                <a:solidFill>
                  <a:schemeClr val="bg1"/>
                </a:solidFill>
              </a:rPr>
              <a:t>: </a:t>
            </a:r>
            <a:r>
              <a:rPr lang="en-US" dirty="0" smtClean="0">
                <a:solidFill>
                  <a:schemeClr val="bg1"/>
                </a:solidFill>
              </a:rPr>
              <a:t>1</a:t>
            </a:r>
            <a:r>
              <a:rPr lang="el-GR" dirty="0" smtClean="0">
                <a:solidFill>
                  <a:schemeClr val="bg1"/>
                </a:solidFill>
              </a:rPr>
              <a:t>/137</a:t>
            </a:r>
            <a:endParaRPr lang="en-US" baseline="30000" dirty="0">
              <a:solidFill>
                <a:schemeClr val="bg1"/>
              </a:solidFill>
            </a:endParaRPr>
          </a:p>
          <a:p>
            <a:r>
              <a:rPr lang="el-GR" dirty="0">
                <a:solidFill>
                  <a:schemeClr val="bg1"/>
                </a:solidFill>
              </a:rPr>
              <a:t>Εμβέλεια: άπειρη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l-GR" dirty="0">
                <a:solidFill>
                  <a:schemeClr val="bg1"/>
                </a:solidFill>
              </a:rPr>
              <a:t>Φορέας: </a:t>
            </a:r>
            <a:r>
              <a:rPr lang="el-GR" dirty="0" smtClean="0">
                <a:solidFill>
                  <a:schemeClr val="bg1"/>
                </a:solidFill>
              </a:rPr>
              <a:t>φωτόνιο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6667" y="3287890"/>
            <a:ext cx="106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βαρυτική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15667" y="3203224"/>
            <a:ext cx="1924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ηλεκτρομαγνητική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88998" y="6237112"/>
            <a:ext cx="835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FFFF00"/>
                </a:solidFill>
              </a:rPr>
              <a:t>ι</a:t>
            </a:r>
            <a:r>
              <a:rPr lang="el-GR" dirty="0" smtClean="0">
                <a:solidFill>
                  <a:srgbClr val="FFFF00"/>
                </a:solidFill>
              </a:rPr>
              <a:t>σχυρή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2582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1107" name="Picture 3" descr="4i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816100"/>
            <a:ext cx="3657600" cy="389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71111" name="Text Box 7"/>
          <p:cNvSpPr txBox="1">
            <a:spLocks noChangeArrowheads="1"/>
          </p:cNvSpPr>
          <p:nvPr/>
        </p:nvSpPr>
        <p:spPr bwMode="auto">
          <a:xfrm>
            <a:off x="6553200" y="4495800"/>
            <a:ext cx="2514600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Ραδιενεργός βήτα διάσπαση   </a:t>
            </a:r>
            <a:r>
              <a:rPr lang="el-GR" baseline="-25000" dirty="0">
                <a:solidFill>
                  <a:srgbClr val="FFFFFF"/>
                </a:solidFill>
              </a:rPr>
              <a:t>_</a:t>
            </a:r>
          </a:p>
          <a:p>
            <a:r>
              <a:rPr lang="en-US" dirty="0">
                <a:solidFill>
                  <a:srgbClr val="FFFFFF"/>
                </a:solidFill>
              </a:rPr>
              <a:t>n</a:t>
            </a:r>
            <a:r>
              <a:rPr lang="en-GB" dirty="0">
                <a:solidFill>
                  <a:srgbClr val="FFFFFF"/>
                </a:solidFill>
              </a:rPr>
              <a:t>-&gt;p + e</a:t>
            </a:r>
            <a:r>
              <a:rPr lang="en-GB" baseline="30000" dirty="0">
                <a:solidFill>
                  <a:srgbClr val="FFFFFF"/>
                </a:solidFill>
              </a:rPr>
              <a:t>-</a:t>
            </a:r>
            <a:r>
              <a:rPr lang="en-GB" dirty="0">
                <a:solidFill>
                  <a:srgbClr val="FFFFFF"/>
                </a:solidFill>
              </a:rPr>
              <a:t>  + </a:t>
            </a:r>
            <a:r>
              <a:rPr lang="el-GR" dirty="0">
                <a:solidFill>
                  <a:srgbClr val="FFFFFF"/>
                </a:solidFill>
              </a:rPr>
              <a:t>ν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rgbClr val="FFFFFF"/>
                </a:solidFill>
              </a:rPr>
              <a:t>ισχύς</a:t>
            </a:r>
            <a:r>
              <a:rPr lang="en-US" dirty="0" smtClean="0">
                <a:solidFill>
                  <a:srgbClr val="FFFFFF"/>
                </a:solidFill>
              </a:rPr>
              <a:t>: </a:t>
            </a:r>
            <a:r>
              <a:rPr lang="en-US" dirty="0">
                <a:solidFill>
                  <a:srgbClr val="FFFFFF"/>
                </a:solidFill>
              </a:rPr>
              <a:t>10</a:t>
            </a:r>
            <a:r>
              <a:rPr lang="en-US" baseline="30000" dirty="0">
                <a:solidFill>
                  <a:srgbClr val="FFFFFF"/>
                </a:solidFill>
              </a:rPr>
              <a:t>-5</a:t>
            </a:r>
          </a:p>
          <a:p>
            <a:r>
              <a:rPr lang="el-GR" dirty="0">
                <a:solidFill>
                  <a:srgbClr val="FFFFFF"/>
                </a:solidFill>
              </a:rPr>
              <a:t>Εμβέλεια</a:t>
            </a:r>
            <a:r>
              <a:rPr lang="en-US" dirty="0" smtClean="0">
                <a:solidFill>
                  <a:srgbClr val="FFFFFF"/>
                </a:solidFill>
              </a:rPr>
              <a:t>: </a:t>
            </a:r>
            <a:r>
              <a:rPr lang="en-US" dirty="0">
                <a:solidFill>
                  <a:srgbClr val="FFFFFF"/>
                </a:solidFill>
              </a:rPr>
              <a:t>10</a:t>
            </a:r>
            <a:r>
              <a:rPr lang="en-US" baseline="30000" dirty="0">
                <a:solidFill>
                  <a:srgbClr val="FFFFFF"/>
                </a:solidFill>
              </a:rPr>
              <a:t>-18 </a:t>
            </a:r>
            <a:r>
              <a:rPr lang="en-US" dirty="0">
                <a:solidFill>
                  <a:srgbClr val="FFFFFF"/>
                </a:solidFill>
              </a:rPr>
              <a:t>m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Φορέας</a:t>
            </a:r>
            <a:r>
              <a:rPr lang="en-US" dirty="0" smtClean="0">
                <a:solidFill>
                  <a:srgbClr val="FFFFFF"/>
                </a:solidFill>
              </a:rPr>
              <a:t>: W,Z-</a:t>
            </a:r>
            <a:r>
              <a:rPr lang="el-GR" dirty="0" smtClean="0">
                <a:solidFill>
                  <a:srgbClr val="FFFFFF"/>
                </a:solidFill>
              </a:rPr>
              <a:t>μποζόνια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04932" y="1147456"/>
            <a:ext cx="287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>
                <a:solidFill>
                  <a:srgbClr val="FFFFFF"/>
                </a:solidFill>
              </a:rPr>
              <a:t>Αντιλαμβανόμαστε τα αποτελέσματά τους  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3204" y="5885174"/>
            <a:ext cx="27513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solidFill>
                  <a:srgbClr val="FFFFFF"/>
                </a:solidFill>
              </a:rPr>
              <a:t>Δεν </a:t>
            </a:r>
            <a:r>
              <a:rPr lang="el-GR" b="1" dirty="0" smtClean="0">
                <a:solidFill>
                  <a:srgbClr val="FFFFFF"/>
                </a:solidFill>
              </a:rPr>
              <a:t>τις αντιλαμβανόμαστε </a:t>
            </a:r>
          </a:p>
          <a:p>
            <a:r>
              <a:rPr lang="el-GR" b="1" dirty="0" smtClean="0">
                <a:solidFill>
                  <a:srgbClr val="FFFFFF"/>
                </a:solidFill>
              </a:rPr>
              <a:t>εύκολα στον μακρόκοσμο</a:t>
            </a:r>
            <a:endParaRPr lang="en-US" b="1" dirty="0">
              <a:solidFill>
                <a:schemeClr val="tx2"/>
              </a:solidFill>
            </a:endParaRPr>
          </a:p>
        </p:txBody>
      </p:sp>
      <p:cxnSp>
        <p:nvCxnSpPr>
          <p:cNvPr id="8" name="Elbow Connector 7"/>
          <p:cNvCxnSpPr/>
          <p:nvPr/>
        </p:nvCxnSpPr>
        <p:spPr>
          <a:xfrm flipV="1">
            <a:off x="381000" y="3647693"/>
            <a:ext cx="8550275" cy="263446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457200" y="77084"/>
            <a:ext cx="8229600" cy="938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FFFFFF"/>
                </a:solidFill>
              </a:rPr>
              <a:t>4 </a:t>
            </a:r>
            <a:r>
              <a:rPr lang="el-GR" sz="3600" dirty="0" smtClean="0">
                <a:solidFill>
                  <a:srgbClr val="FFFFFF"/>
                </a:solidFill>
              </a:rPr>
              <a:t>θεμελιώδεις αλληλεπιδράσεις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365125" y="1371600"/>
            <a:ext cx="2301875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βαρυτικά φαινόμενα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Κινήσεις </a:t>
            </a:r>
            <a:r>
              <a:rPr lang="el-GR" dirty="0">
                <a:solidFill>
                  <a:srgbClr val="FFFFFF"/>
                </a:solidFill>
              </a:rPr>
              <a:t>ουρανίων σωμάτων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ισχύς</a:t>
            </a:r>
            <a:r>
              <a:rPr lang="en-US" dirty="0" smtClean="0">
                <a:solidFill>
                  <a:schemeClr val="bg1"/>
                </a:solidFill>
              </a:rPr>
              <a:t>: </a:t>
            </a:r>
            <a:r>
              <a:rPr lang="en-US" dirty="0">
                <a:solidFill>
                  <a:schemeClr val="bg1"/>
                </a:solidFill>
              </a:rPr>
              <a:t>10</a:t>
            </a:r>
            <a:r>
              <a:rPr lang="en-US" baseline="30000" dirty="0">
                <a:solidFill>
                  <a:schemeClr val="bg1"/>
                </a:solidFill>
              </a:rPr>
              <a:t>-39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Εμβέλεια: άπειρη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l-GR" dirty="0" smtClean="0">
                <a:solidFill>
                  <a:schemeClr val="bg1"/>
                </a:solidFill>
              </a:rPr>
              <a:t>Φορέας: βαρυτόνιο;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6629400" y="1447800"/>
            <a:ext cx="2301875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Ατομο</a:t>
            </a:r>
            <a:endParaRPr lang="el-GR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rgbClr val="FFFFFF"/>
                </a:solidFill>
              </a:rPr>
              <a:t>Ηλεκτρικά/μαγνητικά</a:t>
            </a:r>
          </a:p>
          <a:p>
            <a:r>
              <a:rPr lang="el-GR" dirty="0">
                <a:solidFill>
                  <a:srgbClr val="FFFFFF"/>
                </a:solidFill>
              </a:rPr>
              <a:t>φαινόμενα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chemeClr val="bg1"/>
                </a:solidFill>
              </a:rPr>
              <a:t>ισχύς</a:t>
            </a:r>
            <a:r>
              <a:rPr lang="en-US" dirty="0">
                <a:solidFill>
                  <a:schemeClr val="bg1"/>
                </a:solidFill>
              </a:rPr>
              <a:t>: </a:t>
            </a:r>
            <a:r>
              <a:rPr lang="en-US" dirty="0" smtClean="0">
                <a:solidFill>
                  <a:schemeClr val="bg1"/>
                </a:solidFill>
              </a:rPr>
              <a:t>1</a:t>
            </a:r>
            <a:r>
              <a:rPr lang="el-GR" dirty="0" smtClean="0">
                <a:solidFill>
                  <a:schemeClr val="bg1"/>
                </a:solidFill>
              </a:rPr>
              <a:t>/137</a:t>
            </a:r>
            <a:endParaRPr lang="en-US" baseline="30000" dirty="0">
              <a:solidFill>
                <a:schemeClr val="bg1"/>
              </a:solidFill>
            </a:endParaRPr>
          </a:p>
          <a:p>
            <a:r>
              <a:rPr lang="el-GR" dirty="0">
                <a:solidFill>
                  <a:schemeClr val="bg1"/>
                </a:solidFill>
              </a:rPr>
              <a:t>Εμβέλεια: άπειρη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l-GR" dirty="0">
                <a:solidFill>
                  <a:schemeClr val="bg1"/>
                </a:solidFill>
              </a:rPr>
              <a:t>Φορέας: </a:t>
            </a:r>
            <a:r>
              <a:rPr lang="el-GR" dirty="0" smtClean="0">
                <a:solidFill>
                  <a:schemeClr val="bg1"/>
                </a:solidFill>
              </a:rPr>
              <a:t>φωτόνιο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381000" y="4419600"/>
            <a:ext cx="2301875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Σταθερότητα των πυ-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ρήνων, εγκλωβισμός των κουάρκ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chemeClr val="bg1"/>
                </a:solidFill>
              </a:rPr>
              <a:t>ισχύς: 1</a:t>
            </a:r>
            <a:endParaRPr lang="en-US" baseline="30000" dirty="0"/>
          </a:p>
          <a:p>
            <a:r>
              <a:rPr lang="el-GR" dirty="0">
                <a:solidFill>
                  <a:schemeClr val="bg1"/>
                </a:solidFill>
              </a:rPr>
              <a:t>Εμβέλεια</a:t>
            </a:r>
            <a:r>
              <a:rPr lang="el-GR" dirty="0">
                <a:solidFill>
                  <a:srgbClr val="FFFFFF"/>
                </a:solidFill>
              </a:rPr>
              <a:t>: 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10</a:t>
            </a:r>
            <a:r>
              <a:rPr lang="en-US" baseline="30000" dirty="0">
                <a:solidFill>
                  <a:srgbClr val="FFFFFF"/>
                </a:solidFill>
              </a:rPr>
              <a:t>-15 </a:t>
            </a:r>
            <a:r>
              <a:rPr lang="en-US" dirty="0">
                <a:solidFill>
                  <a:srgbClr val="FFFFFF"/>
                </a:solidFill>
              </a:rPr>
              <a:t>m</a:t>
            </a:r>
          </a:p>
          <a:p>
            <a:r>
              <a:rPr lang="el-GR" dirty="0">
                <a:solidFill>
                  <a:schemeClr val="bg1"/>
                </a:solidFill>
              </a:rPr>
              <a:t>Φορέας: </a:t>
            </a:r>
            <a:r>
              <a:rPr lang="el-GR" dirty="0" smtClean="0">
                <a:solidFill>
                  <a:schemeClr val="bg1"/>
                </a:solidFill>
              </a:rPr>
              <a:t>γλουόνιο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46667" y="3287890"/>
            <a:ext cx="106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βαρυτική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24886" y="6307668"/>
            <a:ext cx="988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ασθενής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15667" y="3203224"/>
            <a:ext cx="1924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ηλεκτρομαγνητική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88998" y="6237112"/>
            <a:ext cx="835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FFFF00"/>
                </a:solidFill>
              </a:rPr>
              <a:t>ι</a:t>
            </a:r>
            <a:r>
              <a:rPr lang="el-GR" dirty="0" smtClean="0">
                <a:solidFill>
                  <a:srgbClr val="FFFF00"/>
                </a:solidFill>
              </a:rPr>
              <a:t>σχυρή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11461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727200" y="850900"/>
            <a:ext cx="5676900" cy="5143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44247" y="84666"/>
            <a:ext cx="58023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200" dirty="0" smtClean="0">
                <a:solidFill>
                  <a:srgbClr val="FFFFFF"/>
                </a:solidFill>
              </a:rPr>
              <a:t>Το Καθιερωμένο Πρότυπο </a:t>
            </a:r>
            <a:r>
              <a:rPr lang="en-GB" sz="2200" dirty="0" smtClean="0">
                <a:solidFill>
                  <a:srgbClr val="FFFFFF"/>
                </a:solidFill>
              </a:rPr>
              <a:t>(The Standard Model)</a:t>
            </a:r>
            <a:endParaRPr lang="en-US" sz="2200" dirty="0">
              <a:solidFill>
                <a:srgbClr val="FFFFFF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5795" y="1304125"/>
            <a:ext cx="141845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Τα στοιχειώδη σωμάτια είναι φερμιόνια</a:t>
            </a:r>
          </a:p>
          <a:p>
            <a:r>
              <a:rPr lang="el-GR" dirty="0">
                <a:solidFill>
                  <a:srgbClr val="FFFFFF"/>
                </a:solidFill>
              </a:rPr>
              <a:t>      Στατιστική </a:t>
            </a:r>
            <a:r>
              <a:rPr lang="en-GB" dirty="0">
                <a:solidFill>
                  <a:srgbClr val="FFFFFF"/>
                </a:solidFill>
              </a:rPr>
              <a:t>Fermi-Dirac</a:t>
            </a:r>
          </a:p>
          <a:p>
            <a:endParaRPr lang="el-GR" dirty="0" smtClean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rgbClr val="FFFFFF"/>
                </a:solidFill>
              </a:rPr>
              <a:t> </a:t>
            </a:r>
            <a:r>
              <a:rPr lang="en-GB" dirty="0">
                <a:solidFill>
                  <a:srgbClr val="FFFFFF"/>
                </a:solidFill>
              </a:rPr>
              <a:t>Spin </a:t>
            </a:r>
            <a:r>
              <a:rPr lang="el-GR" dirty="0">
                <a:solidFill>
                  <a:srgbClr val="FFFFFF"/>
                </a:solidFill>
              </a:rPr>
              <a:t>ημιακέραιο (1/2, 3/2,...)</a:t>
            </a:r>
          </a:p>
          <a:p>
            <a:endParaRPr lang="el-GR" dirty="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74879" y="1258765"/>
            <a:ext cx="156912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Οι φορείς των δυνάμεων είναι </a:t>
            </a:r>
            <a:r>
              <a:rPr lang="el-GR" dirty="0" smtClean="0">
                <a:solidFill>
                  <a:srgbClr val="FFFFFF"/>
                </a:solidFill>
              </a:rPr>
              <a:t>μποζόνια</a:t>
            </a:r>
          </a:p>
          <a:p>
            <a:endParaRPr lang="el-GR" dirty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rgbClr val="FFFFFF"/>
                </a:solidFill>
              </a:rPr>
              <a:t>Στατιστική </a:t>
            </a:r>
            <a:r>
              <a:rPr lang="en-GB" dirty="0">
                <a:solidFill>
                  <a:srgbClr val="FFFFFF"/>
                </a:solidFill>
              </a:rPr>
              <a:t>Bose-Einstein</a:t>
            </a:r>
          </a:p>
          <a:p>
            <a:r>
              <a:rPr lang="el-GR" dirty="0">
                <a:solidFill>
                  <a:srgbClr val="FFFFFF"/>
                </a:solidFill>
              </a:rPr>
              <a:t> </a:t>
            </a:r>
            <a:endParaRPr lang="el-GR" dirty="0" smtClean="0">
              <a:solidFill>
                <a:srgbClr val="FFFFFF"/>
              </a:solidFill>
            </a:endParaRPr>
          </a:p>
          <a:p>
            <a:r>
              <a:rPr lang="en-GB" dirty="0" smtClean="0">
                <a:solidFill>
                  <a:srgbClr val="FFFFFF"/>
                </a:solidFill>
              </a:rPr>
              <a:t>Spin </a:t>
            </a:r>
            <a:r>
              <a:rPr lang="el-GR" dirty="0">
                <a:solidFill>
                  <a:srgbClr val="FFFFFF"/>
                </a:solidFill>
              </a:rPr>
              <a:t>ακέραιο (0, 1, 2,..)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0656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3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67288"/>
          </a:xfrm>
          <a:solidFill>
            <a:schemeClr val="accent6">
              <a:lumMod val="40000"/>
              <a:lumOff val="60000"/>
            </a:schemeClr>
          </a:solidFill>
          <a:ln/>
        </p:spPr>
        <p:txBody>
          <a:bodyPr lIns="90000" tIns="46800" rIns="90000" bIns="46800">
            <a:normAutofit/>
          </a:bodyPr>
          <a:lstStyle/>
          <a:p>
            <a: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l-GR" sz="3200" dirty="0" smtClean="0"/>
              <a:t>Πώς βλέπουμε τα αντικείμενα</a:t>
            </a:r>
            <a:endParaRPr lang="en-GB" sz="5400" dirty="0"/>
          </a:p>
        </p:txBody>
      </p:sp>
      <p:pic>
        <p:nvPicPr>
          <p:cNvPr id="8663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59200" y="1371600"/>
            <a:ext cx="4546600" cy="506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grpSp>
        <p:nvGrpSpPr>
          <p:cNvPr id="866309" name="Group 5"/>
          <p:cNvGrpSpPr>
            <a:grpSpLocks/>
          </p:cNvGrpSpPr>
          <p:nvPr/>
        </p:nvGrpSpPr>
        <p:grpSpPr bwMode="auto">
          <a:xfrm>
            <a:off x="588963" y="1858963"/>
            <a:ext cx="3048000" cy="4146551"/>
            <a:chOff x="323" y="1171"/>
            <a:chExt cx="1920" cy="2612"/>
          </a:xfrm>
        </p:grpSpPr>
        <p:sp>
          <p:nvSpPr>
            <p:cNvPr id="866310" name="Text Box 6"/>
            <p:cNvSpPr txBox="1">
              <a:spLocks noChangeArrowheads="1"/>
            </p:cNvSpPr>
            <p:nvPr/>
          </p:nvSpPr>
          <p:spPr bwMode="auto">
            <a:xfrm>
              <a:off x="323" y="1171"/>
              <a:ext cx="1920" cy="1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2000" dirty="0" smtClean="0">
                  <a:solidFill>
                    <a:srgbClr val="FFFFFF"/>
                  </a:solidFill>
                  <a:latin typeface="Calibri"/>
                  <a:cs typeface="Calibri"/>
                </a:rPr>
                <a:t>Βλέπουμε τα αντικείμενα σκεδάζοντας ορατό φως επάνω τους</a:t>
              </a:r>
              <a:endParaRPr lang="en-US" sz="2000" dirty="0">
                <a:latin typeface="Helvetica" charset="0"/>
              </a:endParaRPr>
            </a:p>
            <a:p>
              <a:pPr>
                <a:spcBef>
                  <a:spcPct val="50000"/>
                </a:spcBef>
              </a:pPr>
              <a:endParaRPr lang="en-US" sz="2000" dirty="0">
                <a:latin typeface="Helvetica" charset="0"/>
              </a:endParaRPr>
            </a:p>
            <a:p>
              <a:pPr>
                <a:spcBef>
                  <a:spcPct val="50000"/>
                </a:spcBef>
              </a:pPr>
              <a:endParaRPr lang="en-US" sz="2000" dirty="0">
                <a:latin typeface="Helvetica" charset="0"/>
              </a:endParaRPr>
            </a:p>
            <a:p>
              <a:pPr>
                <a:spcBef>
                  <a:spcPct val="50000"/>
                </a:spcBef>
              </a:pPr>
              <a:r>
                <a:rPr lang="en-US" sz="2000" dirty="0">
                  <a:latin typeface="Helvetica" charset="0"/>
                </a:rPr>
                <a:t>“Vision” of even </a:t>
              </a:r>
              <a:br>
                <a:rPr lang="en-US" sz="2000" dirty="0">
                  <a:latin typeface="Helvetica" charset="0"/>
                </a:rPr>
              </a:br>
              <a:r>
                <a:rPr lang="en-US" sz="2000" dirty="0">
                  <a:latin typeface="Helvetica" charset="0"/>
                </a:rPr>
                <a:t>smaller </a:t>
              </a:r>
              <a:r>
                <a:rPr lang="en-US" sz="2000" dirty="0" smtClean="0">
                  <a:latin typeface="Helvetica" charset="0"/>
                </a:rPr>
                <a:t>structures </a:t>
              </a:r>
              <a:r>
                <a:rPr lang="en-US" sz="2000" dirty="0">
                  <a:latin typeface="Helvetica" charset="0"/>
                </a:rPr>
                <a:t>via</a:t>
              </a:r>
              <a:br>
                <a:rPr lang="en-US" sz="2000" dirty="0">
                  <a:latin typeface="Helvetica" charset="0"/>
                </a:rPr>
              </a:br>
              <a:r>
                <a:rPr lang="en-US" sz="2000" dirty="0">
                  <a:latin typeface="Helvetica" charset="0"/>
                </a:rPr>
                <a:t>scattering of particles</a:t>
              </a:r>
            </a:p>
          </p:txBody>
        </p:sp>
        <p:sp>
          <p:nvSpPr>
            <p:cNvPr id="866311" name="Text Box 7"/>
            <p:cNvSpPr txBox="1">
              <a:spLocks noChangeArrowheads="1"/>
            </p:cNvSpPr>
            <p:nvPr/>
          </p:nvSpPr>
          <p:spPr bwMode="auto">
            <a:xfrm>
              <a:off x="576" y="2025"/>
              <a:ext cx="104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317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  <a:sym typeface="Symbol" charset="0"/>
                </a:rPr>
                <a:t> = 400-700 nm</a:t>
              </a:r>
              <a:endParaRPr lang="en-US" dirty="0">
                <a:solidFill>
                  <a:srgbClr val="FFFF00"/>
                </a:solidFill>
              </a:endParaRPr>
            </a:p>
          </p:txBody>
        </p:sp>
        <p:sp>
          <p:nvSpPr>
            <p:cNvPr id="866312" name="Text Box 8"/>
            <p:cNvSpPr txBox="1">
              <a:spLocks noChangeArrowheads="1"/>
            </p:cNvSpPr>
            <p:nvPr/>
          </p:nvSpPr>
          <p:spPr bwMode="auto">
            <a:xfrm>
              <a:off x="641" y="3552"/>
              <a:ext cx="55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317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accent2"/>
                  </a:solidFill>
                  <a:sym typeface="Symbol" charset="0"/>
                </a:rPr>
                <a:t> = h/p</a:t>
              </a:r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0" y="3904382"/>
            <a:ext cx="9144000" cy="2953618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031307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35047"/>
          <a:stretch/>
        </p:blipFill>
        <p:spPr>
          <a:xfrm>
            <a:off x="0" y="-4736"/>
            <a:ext cx="9144000" cy="5943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6" y="67011"/>
            <a:ext cx="8809449" cy="1041400"/>
          </a:xfrm>
          <a:prstGeom prst="rect">
            <a:avLst/>
          </a:prstGeom>
        </p:spPr>
        <p:txBody>
          <a:bodyPr lIns="121917" tIns="60958" rIns="121917" bIns="60958" anchor="t"/>
          <a:lstStyle/>
          <a:p>
            <a:pPr>
              <a:defRPr/>
            </a:pPr>
            <a:r>
              <a:rPr lang="el-GR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Τι σημαίνει το όνομα </a:t>
            </a:r>
            <a:r>
              <a:rPr lang="fr-FR" sz="4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CERN</a:t>
            </a:r>
            <a:r>
              <a:rPr lang="el-GR" sz="4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;</a:t>
            </a:r>
            <a:endParaRPr lang="fr-FR" sz="48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60001" y="1440000"/>
            <a:ext cx="3596030" cy="274080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256786" y="4384728"/>
            <a:ext cx="3137444" cy="1549400"/>
          </a:xfrm>
          <a:prstGeom prst="rect">
            <a:avLst/>
          </a:prstGeom>
        </p:spPr>
        <p:txBody>
          <a:bodyPr lIns="121917" tIns="60958" rIns="121917" bIns="60958" anchor="t"/>
          <a:lstStyle/>
          <a:p>
            <a:pPr algn="ctr">
              <a:defRPr/>
            </a:pPr>
            <a:r>
              <a:rPr lang="fr-FR" sz="8800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</a:rPr>
              <a:t>1953</a:t>
            </a:r>
            <a:endParaRPr lang="fr-FR" sz="8800" b="1" i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xmlns="" xmlns:p="http://schemas.openxmlformats.org/presentationml/2006/main" xmlns:r="http://schemas.openxmlformats.org/officeDocument/2006/relationships" xmlns:a="http://schemas.openxmlformats.org/drawingml/2006/main" id="{9DF0D074-969E-400C-83DF-224CC4FDB33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308045" y="1441671"/>
            <a:ext cx="2363171" cy="27408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41912119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3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67288"/>
          </a:xfrm>
          <a:solidFill>
            <a:schemeClr val="accent6">
              <a:lumMod val="40000"/>
              <a:lumOff val="60000"/>
            </a:schemeClr>
          </a:solidFill>
          <a:ln/>
        </p:spPr>
        <p:txBody>
          <a:bodyPr lIns="90000" tIns="46800" rIns="90000" bIns="46800">
            <a:norm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l-GR" sz="3200" dirty="0"/>
              <a:t>Πώς βλέπουμε τα αντικείμενα</a:t>
            </a:r>
            <a:endParaRPr lang="en-GB" sz="5400" dirty="0"/>
          </a:p>
        </p:txBody>
      </p:sp>
      <p:pic>
        <p:nvPicPr>
          <p:cNvPr id="8663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59200" y="1442720"/>
            <a:ext cx="4546600" cy="506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grpSp>
        <p:nvGrpSpPr>
          <p:cNvPr id="866309" name="Group 5"/>
          <p:cNvGrpSpPr>
            <a:grpSpLocks/>
          </p:cNvGrpSpPr>
          <p:nvPr/>
        </p:nvGrpSpPr>
        <p:grpSpPr bwMode="auto">
          <a:xfrm>
            <a:off x="914400" y="2057400"/>
            <a:ext cx="3048000" cy="3948113"/>
            <a:chOff x="528" y="1296"/>
            <a:chExt cx="1920" cy="2487"/>
          </a:xfrm>
        </p:grpSpPr>
        <p:sp>
          <p:nvSpPr>
            <p:cNvPr id="866310" name="Text Box 6"/>
            <p:cNvSpPr txBox="1">
              <a:spLocks noChangeArrowheads="1"/>
            </p:cNvSpPr>
            <p:nvPr/>
          </p:nvSpPr>
          <p:spPr bwMode="auto">
            <a:xfrm>
              <a:off x="528" y="1296"/>
              <a:ext cx="1920" cy="21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2000" dirty="0">
                  <a:solidFill>
                    <a:srgbClr val="FFFFFF"/>
                  </a:solidFill>
                  <a:cs typeface="Calibri"/>
                </a:rPr>
                <a:t>Βλέπουμε τα αντικείμενα σκεδάζοντας ορατό φως επάνω τους</a:t>
              </a:r>
              <a:endParaRPr lang="en-US" sz="2000" dirty="0">
                <a:latin typeface="Helvetica" charset="0"/>
              </a:endParaRPr>
            </a:p>
            <a:p>
              <a:pPr>
                <a:spcBef>
                  <a:spcPct val="50000"/>
                </a:spcBef>
              </a:pPr>
              <a:endParaRPr lang="en-US" sz="2000" dirty="0">
                <a:latin typeface="Helvetica" charset="0"/>
              </a:endParaRPr>
            </a:p>
            <a:p>
              <a:pPr>
                <a:spcBef>
                  <a:spcPct val="50000"/>
                </a:spcBef>
              </a:pPr>
              <a:endParaRPr lang="en-US" sz="2000" dirty="0">
                <a:latin typeface="Helvetica" charset="0"/>
              </a:endParaRPr>
            </a:p>
            <a:p>
              <a:pPr>
                <a:spcBef>
                  <a:spcPct val="50000"/>
                </a:spcBef>
              </a:pPr>
              <a:endParaRPr lang="en-US" sz="2000" dirty="0">
                <a:latin typeface="Helvetica" charset="0"/>
              </a:endParaRPr>
            </a:p>
            <a:p>
              <a:pPr>
                <a:spcBef>
                  <a:spcPct val="50000"/>
                </a:spcBef>
              </a:pPr>
              <a:r>
                <a:rPr lang="el-GR" sz="2000" dirty="0">
                  <a:solidFill>
                    <a:srgbClr val="FFFFFF"/>
                  </a:solidFill>
                  <a:cs typeface="Calibri"/>
                </a:rPr>
                <a:t>Βλέπουμε </a:t>
              </a:r>
              <a:r>
                <a:rPr lang="el-GR" sz="2000" dirty="0" smtClean="0">
                  <a:solidFill>
                    <a:srgbClr val="FFFFFF"/>
                  </a:solidFill>
                  <a:cs typeface="Calibri"/>
                </a:rPr>
                <a:t>μικρότερα </a:t>
              </a:r>
              <a:r>
                <a:rPr lang="el-GR" sz="2000" dirty="0">
                  <a:solidFill>
                    <a:srgbClr val="FFFFFF"/>
                  </a:solidFill>
                  <a:cs typeface="Calibri"/>
                </a:rPr>
                <a:t>αντικείμενα σκεδάζοντας </a:t>
              </a:r>
              <a:r>
                <a:rPr lang="el-GR" sz="2000" dirty="0" smtClean="0">
                  <a:solidFill>
                    <a:srgbClr val="FFFFFF"/>
                  </a:solidFill>
                  <a:cs typeface="Calibri"/>
                </a:rPr>
                <a:t>σωματίδια </a:t>
              </a:r>
              <a:r>
                <a:rPr lang="el-GR" sz="2000" dirty="0">
                  <a:solidFill>
                    <a:srgbClr val="FFFFFF"/>
                  </a:solidFill>
                  <a:cs typeface="Calibri"/>
                </a:rPr>
                <a:t>επάνω τους</a:t>
              </a:r>
              <a:endParaRPr lang="en-US" sz="2000" dirty="0">
                <a:latin typeface="Helvetica" charset="0"/>
              </a:endParaRPr>
            </a:p>
          </p:txBody>
        </p:sp>
        <p:sp>
          <p:nvSpPr>
            <p:cNvPr id="866311" name="Text Box 7"/>
            <p:cNvSpPr txBox="1">
              <a:spLocks noChangeArrowheads="1"/>
            </p:cNvSpPr>
            <p:nvPr/>
          </p:nvSpPr>
          <p:spPr bwMode="auto">
            <a:xfrm>
              <a:off x="576" y="2025"/>
              <a:ext cx="104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317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  <a:sym typeface="Symbol" charset="0"/>
                </a:rPr>
                <a:t> = 400-700 nm</a:t>
              </a:r>
              <a:endParaRPr lang="en-US" dirty="0">
                <a:solidFill>
                  <a:srgbClr val="FFFF00"/>
                </a:solidFill>
              </a:endParaRPr>
            </a:p>
          </p:txBody>
        </p:sp>
        <p:sp>
          <p:nvSpPr>
            <p:cNvPr id="866312" name="Text Box 8"/>
            <p:cNvSpPr txBox="1">
              <a:spLocks noChangeArrowheads="1"/>
            </p:cNvSpPr>
            <p:nvPr/>
          </p:nvSpPr>
          <p:spPr bwMode="auto">
            <a:xfrm>
              <a:off x="641" y="3552"/>
              <a:ext cx="55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317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  <a:sym typeface="Symbol" charset="0"/>
                </a:rPr>
                <a:t> = h/p</a:t>
              </a:r>
              <a:endParaRPr lang="en-US" dirty="0">
                <a:solidFill>
                  <a:srgbClr val="FFFF00"/>
                </a:solidFill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528803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0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0034" y="0"/>
            <a:ext cx="9615495" cy="5975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45096" name="AutoShape 8"/>
          <p:cNvSpPr>
            <a:spLocks noChangeArrowheads="1"/>
          </p:cNvSpPr>
          <p:nvPr/>
        </p:nvSpPr>
        <p:spPr bwMode="auto">
          <a:xfrm>
            <a:off x="228600" y="3657600"/>
            <a:ext cx="3429000" cy="457200"/>
          </a:xfrm>
          <a:prstGeom prst="leftArrow">
            <a:avLst>
              <a:gd name="adj1" fmla="val 50000"/>
              <a:gd name="adj2" fmla="val 187500"/>
            </a:avLst>
          </a:prstGeom>
          <a:gradFill rotWithShape="0">
            <a:gsLst>
              <a:gs pos="0">
                <a:srgbClr val="E30B0B"/>
              </a:gs>
              <a:gs pos="100000">
                <a:schemeClr val="bg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45097" name="AutoShape 9"/>
          <p:cNvSpPr>
            <a:spLocks noChangeArrowheads="1"/>
          </p:cNvSpPr>
          <p:nvPr/>
        </p:nvSpPr>
        <p:spPr bwMode="auto">
          <a:xfrm flipH="1">
            <a:off x="3962400" y="3657600"/>
            <a:ext cx="4419600" cy="457200"/>
          </a:xfrm>
          <a:prstGeom prst="leftArrow">
            <a:avLst>
              <a:gd name="adj1" fmla="val 50000"/>
              <a:gd name="adj2" fmla="val 241667"/>
            </a:avLst>
          </a:prstGeom>
          <a:gradFill rotWithShape="0">
            <a:gsLst>
              <a:gs pos="0">
                <a:schemeClr val="bg1"/>
              </a:gs>
              <a:gs pos="100000">
                <a:srgbClr val="01008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50034" y="0"/>
            <a:ext cx="4488931" cy="1107996"/>
          </a:xfrm>
          <a:prstGeom prst="rect">
            <a:avLst/>
          </a:prstGeom>
          <a:solidFill>
            <a:srgbClr val="DAD2A9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r>
              <a:rPr lang="el-GR" sz="2200" dirty="0" smtClean="0">
                <a:solidFill>
                  <a:srgbClr val="984807"/>
                </a:solidFill>
              </a:rPr>
              <a:t>Η φυσική των σωματιδίων μελετάει</a:t>
            </a:r>
          </a:p>
          <a:p>
            <a:r>
              <a:rPr lang="el-GR" sz="2200" dirty="0">
                <a:solidFill>
                  <a:srgbClr val="984807"/>
                </a:solidFill>
              </a:rPr>
              <a:t>τ</a:t>
            </a:r>
            <a:r>
              <a:rPr lang="el-GR" sz="2200" dirty="0" smtClean="0">
                <a:solidFill>
                  <a:srgbClr val="984807"/>
                </a:solidFill>
              </a:rPr>
              <a:t>ην </a:t>
            </a:r>
            <a:r>
              <a:rPr lang="el-GR" sz="2200" dirty="0">
                <a:solidFill>
                  <a:srgbClr val="984807"/>
                </a:solidFill>
              </a:rPr>
              <a:t>ύ</a:t>
            </a:r>
            <a:r>
              <a:rPr lang="el-GR" sz="2200" dirty="0" smtClean="0">
                <a:solidFill>
                  <a:srgbClr val="984807"/>
                </a:solidFill>
              </a:rPr>
              <a:t>λη στις πιο μικρές διαστάσεις</a:t>
            </a:r>
          </a:p>
          <a:p>
            <a:endParaRPr lang="en-US" sz="2200" dirty="0">
              <a:solidFill>
                <a:srgbClr val="984807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69822" y="0"/>
            <a:ext cx="4651741" cy="1107996"/>
          </a:xfrm>
          <a:prstGeom prst="rect">
            <a:avLst/>
          </a:prstGeom>
          <a:solidFill>
            <a:srgbClr val="DAD2A9"/>
          </a:solidFill>
        </p:spPr>
        <p:txBody>
          <a:bodyPr wrap="square" rtlCol="0">
            <a:spAutoFit/>
          </a:bodyPr>
          <a:lstStyle/>
          <a:p>
            <a:r>
              <a:rPr lang="el-GR" sz="2200" dirty="0">
                <a:solidFill>
                  <a:srgbClr val="984807"/>
                </a:solidFill>
              </a:rPr>
              <a:t>Η </a:t>
            </a:r>
            <a:r>
              <a:rPr lang="el-GR" sz="2200" dirty="0" smtClean="0">
                <a:solidFill>
                  <a:srgbClr val="984807"/>
                </a:solidFill>
              </a:rPr>
              <a:t>αστροφυσική μελετάει</a:t>
            </a:r>
            <a:endParaRPr lang="el-GR" sz="2200" dirty="0">
              <a:solidFill>
                <a:srgbClr val="984807"/>
              </a:solidFill>
            </a:endParaRPr>
          </a:p>
          <a:p>
            <a:r>
              <a:rPr lang="el-GR" sz="2200" dirty="0">
                <a:solidFill>
                  <a:srgbClr val="984807"/>
                </a:solidFill>
              </a:rPr>
              <a:t>τ</a:t>
            </a:r>
            <a:r>
              <a:rPr lang="el-GR" sz="2200" dirty="0" smtClean="0">
                <a:solidFill>
                  <a:srgbClr val="984807"/>
                </a:solidFill>
              </a:rPr>
              <a:t>ην </a:t>
            </a:r>
            <a:r>
              <a:rPr lang="el-GR" sz="2200" dirty="0">
                <a:solidFill>
                  <a:srgbClr val="984807"/>
                </a:solidFill>
              </a:rPr>
              <a:t>ύ</a:t>
            </a:r>
            <a:r>
              <a:rPr lang="el-GR" sz="2200" dirty="0" smtClean="0">
                <a:solidFill>
                  <a:srgbClr val="984807"/>
                </a:solidFill>
              </a:rPr>
              <a:t>λη </a:t>
            </a:r>
            <a:r>
              <a:rPr lang="el-GR" sz="2200" dirty="0">
                <a:solidFill>
                  <a:srgbClr val="984807"/>
                </a:solidFill>
              </a:rPr>
              <a:t>στις πιο </a:t>
            </a:r>
            <a:r>
              <a:rPr lang="el-GR" sz="2200" dirty="0" smtClean="0">
                <a:solidFill>
                  <a:srgbClr val="984807"/>
                </a:solidFill>
              </a:rPr>
              <a:t>μεγάλες διαστάσεις</a:t>
            </a:r>
          </a:p>
          <a:p>
            <a:endParaRPr lang="en-US" sz="2200" dirty="0">
              <a:solidFill>
                <a:srgbClr val="984807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218097" y="5259350"/>
            <a:ext cx="9833591" cy="954107"/>
          </a:xfrm>
          <a:prstGeom prst="rect">
            <a:avLst/>
          </a:prstGeom>
          <a:solidFill>
            <a:srgbClr val="DAD2A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sz="2800" dirty="0" smtClean="0">
                <a:solidFill>
                  <a:srgbClr val="984807"/>
                </a:solidFill>
              </a:rPr>
              <a:t>Τα δύο μέτωπα της φυσικής</a:t>
            </a:r>
          </a:p>
          <a:p>
            <a:pPr algn="ctr"/>
            <a:endParaRPr lang="en-US" sz="2800" dirty="0">
              <a:solidFill>
                <a:srgbClr val="98480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07608"/>
            <a:ext cx="9187327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900" dirty="0" smtClean="0">
                <a:solidFill>
                  <a:srgbClr val="FFFFFF"/>
                </a:solidFill>
              </a:rPr>
              <a:t>Οι επιταχυντές χρειάζονται για τη μελέτη των στοιχειωδών σωματιδίων και των δυνάμεων</a:t>
            </a:r>
            <a:endParaRPr lang="en-US" sz="1900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242362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13678"/>
            <a:ext cx="8229600" cy="987425"/>
          </a:xfrm>
        </p:spPr>
        <p:txBody>
          <a:bodyPr>
            <a:normAutofit/>
          </a:bodyPr>
          <a:lstStyle/>
          <a:p>
            <a:r>
              <a:rPr lang="el-GR" sz="3600" dirty="0" smtClean="0">
                <a:solidFill>
                  <a:srgbClr val="FFFFFF"/>
                </a:solidFill>
              </a:rPr>
              <a:t>Επιταχυντές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973827" name="Text Box 3"/>
          <p:cNvSpPr txBox="1">
            <a:spLocks noChangeArrowheads="1"/>
          </p:cNvSpPr>
          <p:nvPr/>
        </p:nvSpPr>
        <p:spPr bwMode="auto">
          <a:xfrm>
            <a:off x="124736" y="1262063"/>
            <a:ext cx="938619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317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H</a:t>
            </a: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l-GR" dirty="0">
                <a:solidFill>
                  <a:srgbClr val="FFFFFF"/>
                </a:solidFill>
              </a:rPr>
              <a:t>ενέργεια που </a:t>
            </a:r>
            <a:r>
              <a:rPr lang="el-GR" dirty="0" smtClean="0">
                <a:solidFill>
                  <a:srgbClr val="FFFFFF"/>
                </a:solidFill>
              </a:rPr>
              <a:t>αποκτά φορτίο </a:t>
            </a:r>
            <a:r>
              <a:rPr lang="en-GB" dirty="0" smtClean="0">
                <a:solidFill>
                  <a:srgbClr val="FFFFFF"/>
                </a:solidFill>
              </a:rPr>
              <a:t>q</a:t>
            </a:r>
            <a:r>
              <a:rPr lang="el-GR" dirty="0" smtClean="0">
                <a:solidFill>
                  <a:srgbClr val="FFFFFF"/>
                </a:solidFill>
              </a:rPr>
              <a:t> μέσα σε ηλεκτρικό πεδίο με διαφορά δυναμικού</a:t>
            </a:r>
            <a:r>
              <a:rPr lang="en-GB" dirty="0" smtClean="0">
                <a:solidFill>
                  <a:srgbClr val="FFFFFF"/>
                </a:solidFill>
              </a:rPr>
              <a:t> U: </a:t>
            </a:r>
            <a:r>
              <a:rPr lang="el-GR" dirty="0" smtClean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E = </a:t>
            </a:r>
            <a:r>
              <a:rPr lang="en-US" dirty="0" err="1">
                <a:solidFill>
                  <a:srgbClr val="FFFFFF"/>
                </a:solidFill>
              </a:rPr>
              <a:t>q•U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rgbClr val="FFFFFF"/>
                </a:solidFill>
              </a:rPr>
              <a:t>  </a:t>
            </a:r>
            <a:endParaRPr lang="el-GR" dirty="0">
              <a:solidFill>
                <a:srgbClr val="FFFFFF"/>
              </a:solidFill>
            </a:endParaRPr>
          </a:p>
        </p:txBody>
      </p:sp>
      <p:pic>
        <p:nvPicPr>
          <p:cNvPr id="973828" name="Picture 4" descr="acc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08394"/>
            <a:ext cx="7764463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5919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815" y="364769"/>
            <a:ext cx="2277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Μονάδες ενέργειας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4815" y="1175368"/>
            <a:ext cx="6326635" cy="2862323"/>
          </a:xfrm>
          <a:prstGeom prst="rect">
            <a:avLst/>
          </a:prstGeom>
          <a:noFill/>
          <a:ln>
            <a:solidFill>
              <a:srgbClr val="FFA8E8"/>
            </a:solidFill>
          </a:ln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A8E8"/>
                </a:solidFill>
              </a:rPr>
              <a:t>1 </a:t>
            </a:r>
            <a:r>
              <a:rPr lang="en-GB" dirty="0" err="1" smtClean="0">
                <a:solidFill>
                  <a:srgbClr val="FFA8E8"/>
                </a:solidFill>
              </a:rPr>
              <a:t>eV</a:t>
            </a:r>
            <a:r>
              <a:rPr lang="en-GB" dirty="0" smtClean="0">
                <a:solidFill>
                  <a:srgbClr val="FFA8E8"/>
                </a:solidFill>
              </a:rPr>
              <a:t> = 1.6 x 10 </a:t>
            </a:r>
            <a:r>
              <a:rPr lang="en-GB" baseline="30000" dirty="0" smtClean="0">
                <a:solidFill>
                  <a:srgbClr val="FFA8E8"/>
                </a:solidFill>
              </a:rPr>
              <a:t>-19 </a:t>
            </a:r>
            <a:r>
              <a:rPr lang="en-GB" dirty="0" smtClean="0">
                <a:solidFill>
                  <a:srgbClr val="FFA8E8"/>
                </a:solidFill>
              </a:rPr>
              <a:t>Joule</a:t>
            </a:r>
            <a:endParaRPr lang="el-GR" dirty="0" smtClean="0">
              <a:solidFill>
                <a:srgbClr val="FFA8E8"/>
              </a:solidFill>
            </a:endParaRPr>
          </a:p>
          <a:p>
            <a:endParaRPr lang="en-GB" dirty="0" smtClean="0">
              <a:solidFill>
                <a:srgbClr val="FFA8E8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H</a:t>
            </a:r>
            <a:r>
              <a:rPr lang="en-GB" dirty="0" smtClean="0">
                <a:solidFill>
                  <a:srgbClr val="FFFFFF"/>
                </a:solidFill>
              </a:rPr>
              <a:t> </a:t>
            </a:r>
            <a:r>
              <a:rPr lang="el-GR" dirty="0" smtClean="0">
                <a:solidFill>
                  <a:srgbClr val="FFFFFF"/>
                </a:solidFill>
              </a:rPr>
              <a:t>ενέργεια που αποκτά το στοιχειώδες φορτίο (του ηλεκτρονίου) </a:t>
            </a:r>
          </a:p>
          <a:p>
            <a:r>
              <a:rPr lang="el-GR" dirty="0">
                <a:solidFill>
                  <a:srgbClr val="FFFFFF"/>
                </a:solidFill>
              </a:rPr>
              <a:t>ό</a:t>
            </a:r>
            <a:r>
              <a:rPr lang="el-GR" dirty="0" smtClean="0">
                <a:solidFill>
                  <a:srgbClr val="FFFFFF"/>
                </a:solidFill>
              </a:rPr>
              <a:t>ταν επιταχυνθεί από διαφορά δυναμικού 1 </a:t>
            </a:r>
            <a:r>
              <a:rPr lang="en-GB" dirty="0" smtClean="0">
                <a:solidFill>
                  <a:srgbClr val="FFFFFF"/>
                </a:solidFill>
              </a:rPr>
              <a:t>Volt</a:t>
            </a:r>
          </a:p>
          <a:p>
            <a:endParaRPr lang="en-GB" dirty="0">
              <a:solidFill>
                <a:srgbClr val="FFFFFF"/>
              </a:solidFill>
            </a:endParaRPr>
          </a:p>
          <a:p>
            <a:r>
              <a:rPr lang="en-GB" dirty="0" smtClean="0">
                <a:solidFill>
                  <a:srgbClr val="FFFFFF"/>
                </a:solidFill>
              </a:rPr>
              <a:t>1 </a:t>
            </a:r>
            <a:r>
              <a:rPr lang="en-GB" dirty="0" err="1" smtClean="0">
                <a:solidFill>
                  <a:srgbClr val="FFFFFF"/>
                </a:solidFill>
              </a:rPr>
              <a:t>keV</a:t>
            </a:r>
            <a:r>
              <a:rPr lang="en-GB" dirty="0" smtClean="0">
                <a:solidFill>
                  <a:srgbClr val="FFFFFF"/>
                </a:solidFill>
              </a:rPr>
              <a:t> = 10</a:t>
            </a:r>
            <a:r>
              <a:rPr lang="en-GB" baseline="30000" dirty="0" smtClean="0">
                <a:solidFill>
                  <a:srgbClr val="FFFFFF"/>
                </a:solidFill>
              </a:rPr>
              <a:t>3</a:t>
            </a:r>
            <a:r>
              <a:rPr lang="en-GB" dirty="0" smtClean="0">
                <a:solidFill>
                  <a:srgbClr val="FFFFFF"/>
                </a:solidFill>
              </a:rPr>
              <a:t> </a:t>
            </a:r>
            <a:r>
              <a:rPr lang="en-GB" dirty="0" err="1" smtClean="0">
                <a:solidFill>
                  <a:srgbClr val="FFFFFF"/>
                </a:solidFill>
              </a:rPr>
              <a:t>eV</a:t>
            </a:r>
            <a:r>
              <a:rPr lang="en-GB" dirty="0" smtClean="0">
                <a:solidFill>
                  <a:srgbClr val="FFFFFF"/>
                </a:solidFill>
              </a:rPr>
              <a:t> </a:t>
            </a:r>
            <a:r>
              <a:rPr lang="el-GR" dirty="0" smtClean="0">
                <a:solidFill>
                  <a:srgbClr val="FFFFFF"/>
                </a:solidFill>
              </a:rPr>
              <a:t>  </a:t>
            </a:r>
            <a:r>
              <a:rPr lang="en-GB" dirty="0" smtClean="0">
                <a:solidFill>
                  <a:srgbClr val="FFFFFF"/>
                </a:solidFill>
              </a:rPr>
              <a:t> = 1000 </a:t>
            </a:r>
            <a:r>
              <a:rPr lang="en-GB" dirty="0" err="1" smtClean="0">
                <a:solidFill>
                  <a:srgbClr val="FFFFFF"/>
                </a:solidFill>
              </a:rPr>
              <a:t>eV</a:t>
            </a:r>
            <a:endParaRPr lang="en-GB" dirty="0" smtClean="0">
              <a:solidFill>
                <a:srgbClr val="FFFFFF"/>
              </a:solidFill>
            </a:endParaRPr>
          </a:p>
          <a:p>
            <a:r>
              <a:rPr lang="en-GB" dirty="0" smtClean="0">
                <a:solidFill>
                  <a:srgbClr val="FFFFFF"/>
                </a:solidFill>
              </a:rPr>
              <a:t>1 MeV = 10</a:t>
            </a:r>
            <a:r>
              <a:rPr lang="en-GB" baseline="30000" dirty="0" smtClean="0">
                <a:solidFill>
                  <a:srgbClr val="FFFFFF"/>
                </a:solidFill>
              </a:rPr>
              <a:t>6</a:t>
            </a:r>
            <a:r>
              <a:rPr lang="en-GB" dirty="0" smtClean="0">
                <a:solidFill>
                  <a:srgbClr val="FFFFFF"/>
                </a:solidFill>
              </a:rPr>
              <a:t> </a:t>
            </a:r>
            <a:r>
              <a:rPr lang="en-GB" dirty="0" err="1" smtClean="0">
                <a:solidFill>
                  <a:srgbClr val="FFFFFF"/>
                </a:solidFill>
              </a:rPr>
              <a:t>eV</a:t>
            </a:r>
            <a:r>
              <a:rPr lang="en-GB" dirty="0" smtClean="0">
                <a:solidFill>
                  <a:srgbClr val="FFFFFF"/>
                </a:solidFill>
              </a:rPr>
              <a:t>  = 1 000 000 </a:t>
            </a:r>
            <a:r>
              <a:rPr lang="en-GB" dirty="0" err="1" smtClean="0">
                <a:solidFill>
                  <a:srgbClr val="FFFFFF"/>
                </a:solidFill>
              </a:rPr>
              <a:t>eV</a:t>
            </a:r>
            <a:endParaRPr lang="en-GB" dirty="0" smtClean="0">
              <a:solidFill>
                <a:srgbClr val="FFFFFF"/>
              </a:solidFill>
            </a:endParaRPr>
          </a:p>
          <a:p>
            <a:r>
              <a:rPr lang="en-GB" dirty="0" smtClean="0">
                <a:solidFill>
                  <a:srgbClr val="FFFFFF"/>
                </a:solidFill>
              </a:rPr>
              <a:t>1 </a:t>
            </a:r>
            <a:r>
              <a:rPr lang="en-GB" dirty="0" err="1">
                <a:solidFill>
                  <a:srgbClr val="FFFFFF"/>
                </a:solidFill>
              </a:rPr>
              <a:t>G</a:t>
            </a:r>
            <a:r>
              <a:rPr lang="en-GB" dirty="0" err="1" smtClean="0">
                <a:solidFill>
                  <a:srgbClr val="FFFFFF"/>
                </a:solidFill>
              </a:rPr>
              <a:t>eV</a:t>
            </a:r>
            <a:r>
              <a:rPr lang="en-GB" dirty="0" smtClean="0">
                <a:solidFill>
                  <a:srgbClr val="FFFFFF"/>
                </a:solidFill>
              </a:rPr>
              <a:t> =  10</a:t>
            </a:r>
            <a:r>
              <a:rPr lang="en-GB" baseline="30000" dirty="0" smtClean="0">
                <a:solidFill>
                  <a:srgbClr val="FFFFFF"/>
                </a:solidFill>
              </a:rPr>
              <a:t>9</a:t>
            </a:r>
            <a:r>
              <a:rPr lang="en-GB" dirty="0" smtClean="0">
                <a:solidFill>
                  <a:srgbClr val="FFFFFF"/>
                </a:solidFill>
              </a:rPr>
              <a:t> </a:t>
            </a:r>
            <a:r>
              <a:rPr lang="en-GB" dirty="0" err="1" smtClean="0">
                <a:solidFill>
                  <a:srgbClr val="FFFFFF"/>
                </a:solidFill>
              </a:rPr>
              <a:t>eV</a:t>
            </a:r>
            <a:r>
              <a:rPr lang="en-GB" dirty="0" smtClean="0">
                <a:solidFill>
                  <a:srgbClr val="FFFFFF"/>
                </a:solidFill>
              </a:rPr>
              <a:t>  = 1 000 000 000 </a:t>
            </a:r>
            <a:r>
              <a:rPr lang="en-GB" dirty="0" err="1" smtClean="0">
                <a:solidFill>
                  <a:srgbClr val="FFFFFF"/>
                </a:solidFill>
              </a:rPr>
              <a:t>eV</a:t>
            </a:r>
            <a:r>
              <a:rPr lang="en-GB" dirty="0" smtClean="0">
                <a:solidFill>
                  <a:srgbClr val="FFFFFF"/>
                </a:solidFill>
              </a:rPr>
              <a:t> </a:t>
            </a:r>
          </a:p>
          <a:p>
            <a:r>
              <a:rPr lang="en-GB" dirty="0" smtClean="0">
                <a:solidFill>
                  <a:srgbClr val="FFFFFF"/>
                </a:solidFill>
              </a:rPr>
              <a:t>1 </a:t>
            </a:r>
            <a:r>
              <a:rPr lang="en-GB" dirty="0" err="1">
                <a:solidFill>
                  <a:srgbClr val="FFFFFF"/>
                </a:solidFill>
              </a:rPr>
              <a:t>T</a:t>
            </a:r>
            <a:r>
              <a:rPr lang="en-GB" dirty="0" err="1" smtClean="0">
                <a:solidFill>
                  <a:srgbClr val="FFFFFF"/>
                </a:solidFill>
              </a:rPr>
              <a:t>eV</a:t>
            </a:r>
            <a:r>
              <a:rPr lang="en-GB" dirty="0" smtClean="0">
                <a:solidFill>
                  <a:srgbClr val="FFFFFF"/>
                </a:solidFill>
              </a:rPr>
              <a:t> =  10</a:t>
            </a:r>
            <a:r>
              <a:rPr lang="en-GB" baseline="30000" dirty="0" smtClean="0">
                <a:solidFill>
                  <a:srgbClr val="FFFFFF"/>
                </a:solidFill>
              </a:rPr>
              <a:t>12</a:t>
            </a:r>
            <a:r>
              <a:rPr lang="en-GB" dirty="0" smtClean="0">
                <a:solidFill>
                  <a:srgbClr val="FFFFFF"/>
                </a:solidFill>
              </a:rPr>
              <a:t> </a:t>
            </a:r>
            <a:r>
              <a:rPr lang="en-GB" dirty="0" err="1" smtClean="0">
                <a:solidFill>
                  <a:srgbClr val="FFFFFF"/>
                </a:solidFill>
              </a:rPr>
              <a:t>eV</a:t>
            </a:r>
            <a:r>
              <a:rPr lang="en-GB" dirty="0" smtClean="0">
                <a:solidFill>
                  <a:srgbClr val="FFFFFF"/>
                </a:solidFill>
              </a:rPr>
              <a:t> = 1 000 000 000 000 </a:t>
            </a:r>
            <a:r>
              <a:rPr lang="en-GB" dirty="0" err="1" smtClean="0">
                <a:solidFill>
                  <a:srgbClr val="FFFFFF"/>
                </a:solidFill>
              </a:rPr>
              <a:t>eV</a:t>
            </a:r>
            <a:endParaRPr lang="en-GB" dirty="0" smtClean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450" y="4228622"/>
            <a:ext cx="4516996" cy="1200329"/>
          </a:xfrm>
          <a:prstGeom prst="rect">
            <a:avLst/>
          </a:prstGeom>
          <a:noFill/>
          <a:ln>
            <a:solidFill>
              <a:srgbClr val="FFC8E5"/>
            </a:solidFill>
          </a:ln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Ισοδυναμία μάζας </a:t>
            </a:r>
            <a:r>
              <a:rPr lang="en-US" dirty="0" smtClean="0">
                <a:solidFill>
                  <a:srgbClr val="FFFFFF"/>
                </a:solidFill>
              </a:rPr>
              <a:t>–</a:t>
            </a:r>
            <a:r>
              <a:rPr lang="el-GR" dirty="0">
                <a:solidFill>
                  <a:srgbClr val="FFFFFF"/>
                </a:solidFill>
              </a:rPr>
              <a:t>ενέργειας  </a:t>
            </a:r>
            <a:r>
              <a:rPr lang="el-GR" dirty="0">
                <a:solidFill>
                  <a:srgbClr val="FFA8E8"/>
                </a:solidFill>
              </a:rPr>
              <a:t>Ε = </a:t>
            </a:r>
            <a:r>
              <a:rPr lang="en-GB" dirty="0">
                <a:solidFill>
                  <a:srgbClr val="FFA8E8"/>
                </a:solidFill>
              </a:rPr>
              <a:t>mc</a:t>
            </a:r>
            <a:r>
              <a:rPr lang="en-GB" baseline="30000" dirty="0">
                <a:solidFill>
                  <a:srgbClr val="FFA8E8"/>
                </a:solidFill>
              </a:rPr>
              <a:t>2 </a:t>
            </a:r>
            <a:endParaRPr lang="el-GR" dirty="0" smtClean="0">
              <a:solidFill>
                <a:srgbClr val="FFA8E8"/>
              </a:solidFill>
            </a:endParaRPr>
          </a:p>
          <a:p>
            <a:endParaRPr lang="el-GR" dirty="0">
              <a:solidFill>
                <a:srgbClr val="FFFFFF"/>
              </a:solidFill>
            </a:endParaRPr>
          </a:p>
          <a:p>
            <a:r>
              <a:rPr lang="en-GB" dirty="0" smtClean="0">
                <a:solidFill>
                  <a:srgbClr val="FFFFFF"/>
                </a:solidFill>
              </a:rPr>
              <a:t>c</a:t>
            </a:r>
            <a:r>
              <a:rPr lang="el-GR" dirty="0" smtClean="0">
                <a:solidFill>
                  <a:srgbClr val="FFFFFF"/>
                </a:solidFill>
              </a:rPr>
              <a:t>=1</a:t>
            </a:r>
            <a:r>
              <a:rPr lang="en-GB" dirty="0" smtClean="0">
                <a:solidFill>
                  <a:srgbClr val="FFFFFF"/>
                </a:solidFill>
              </a:rPr>
              <a:t> </a:t>
            </a:r>
            <a:r>
              <a:rPr lang="el-GR" dirty="0" smtClean="0">
                <a:solidFill>
                  <a:srgbClr val="FFFFFF"/>
                </a:solidFill>
              </a:rPr>
              <a:t>φυσικές μονάδες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 και η μάζα εκφράζεται σε μονάδες  ενέργειας</a:t>
            </a:r>
            <a:endParaRPr lang="en-US" baseline="30000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930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510" y="871733"/>
            <a:ext cx="9166192" cy="5975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4512" y="175629"/>
            <a:ext cx="7793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Η αποστολή του </a:t>
            </a:r>
            <a:r>
              <a:rPr lang="en-GB" dirty="0" smtClean="0">
                <a:solidFill>
                  <a:srgbClr val="FFFFFF"/>
                </a:solidFill>
              </a:rPr>
              <a:t>CERN </a:t>
            </a:r>
            <a:r>
              <a:rPr lang="el-GR" dirty="0" smtClean="0">
                <a:solidFill>
                  <a:srgbClr val="FFFFFF"/>
                </a:solidFill>
              </a:rPr>
              <a:t> ειναι να φτιάχνει τους επιταχυντές για τα πειράματα ΦΥΕ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562686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 descr="9906026_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51873"/>
            <a:ext cx="6518489" cy="54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2502" name="Oval 6"/>
          <p:cNvSpPr>
            <a:spLocks noChangeArrowheads="1"/>
          </p:cNvSpPr>
          <p:nvPr/>
        </p:nvSpPr>
        <p:spPr bwMode="auto">
          <a:xfrm>
            <a:off x="1447800" y="5257800"/>
            <a:ext cx="1066800" cy="762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62503" name="Oval 7"/>
          <p:cNvSpPr>
            <a:spLocks noChangeArrowheads="1"/>
          </p:cNvSpPr>
          <p:nvPr/>
        </p:nvSpPr>
        <p:spPr bwMode="auto">
          <a:xfrm>
            <a:off x="3810000" y="4572000"/>
            <a:ext cx="762000" cy="762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62504" name="Oval 8"/>
          <p:cNvSpPr>
            <a:spLocks noChangeArrowheads="1"/>
          </p:cNvSpPr>
          <p:nvPr/>
        </p:nvSpPr>
        <p:spPr bwMode="auto">
          <a:xfrm>
            <a:off x="2971800" y="4343400"/>
            <a:ext cx="762000" cy="762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62505" name="Oval 9"/>
          <p:cNvSpPr>
            <a:spLocks noChangeArrowheads="1"/>
          </p:cNvSpPr>
          <p:nvPr/>
        </p:nvSpPr>
        <p:spPr bwMode="auto">
          <a:xfrm>
            <a:off x="1981200" y="4343400"/>
            <a:ext cx="762000" cy="762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62507" name="Rectangle 11"/>
          <p:cNvSpPr>
            <a:spLocks noChangeArrowheads="1"/>
          </p:cNvSpPr>
          <p:nvPr/>
        </p:nvSpPr>
        <p:spPr bwMode="auto">
          <a:xfrm>
            <a:off x="743682" y="152400"/>
            <a:ext cx="684985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l-GR" sz="2000" dirty="0" smtClean="0">
                <a:solidFill>
                  <a:srgbClr val="FFFFFF"/>
                </a:solidFill>
                <a:cs typeface="+mn-cs"/>
              </a:rPr>
              <a:t>Ο Μεγάλος Επιταχυντής Αδρονίων </a:t>
            </a:r>
            <a:r>
              <a:rPr lang="fr-FR" sz="2000" dirty="0" smtClean="0">
                <a:solidFill>
                  <a:srgbClr val="FFFFFF"/>
                </a:solidFill>
                <a:cs typeface="+mn-cs"/>
              </a:rPr>
              <a:t>LHC </a:t>
            </a:r>
            <a:r>
              <a:rPr lang="el-GR" sz="2000" dirty="0" smtClean="0">
                <a:solidFill>
                  <a:srgbClr val="FFFFFF"/>
                </a:solidFill>
                <a:cs typeface="+mn-cs"/>
              </a:rPr>
              <a:t>(</a:t>
            </a:r>
            <a:r>
              <a:rPr lang="fr-FR" sz="2000" dirty="0" smtClean="0">
                <a:solidFill>
                  <a:srgbClr val="FFFFFF"/>
                </a:solidFill>
                <a:cs typeface="+mn-cs"/>
              </a:rPr>
              <a:t>Large </a:t>
            </a:r>
            <a:r>
              <a:rPr lang="fr-FR" sz="2000" dirty="0">
                <a:solidFill>
                  <a:srgbClr val="FFFFFF"/>
                </a:solidFill>
                <a:cs typeface="+mn-cs"/>
              </a:rPr>
              <a:t>Hadron </a:t>
            </a:r>
            <a:r>
              <a:rPr lang="fr-FR" sz="2000" dirty="0" err="1" smtClean="0">
                <a:solidFill>
                  <a:srgbClr val="FFFFFF"/>
                </a:solidFill>
                <a:cs typeface="+mn-cs"/>
              </a:rPr>
              <a:t>Collider</a:t>
            </a:r>
            <a:r>
              <a:rPr lang="el-GR" sz="2000" dirty="0" smtClean="0">
                <a:solidFill>
                  <a:srgbClr val="FFFFFF"/>
                </a:solidFill>
                <a:cs typeface="+mn-cs"/>
              </a:rPr>
              <a:t>)</a:t>
            </a:r>
            <a:endParaRPr lang="en-US" sz="2000" dirty="0">
              <a:solidFill>
                <a:srgbClr val="FFFFFF"/>
              </a:solidFill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69329" y="724874"/>
            <a:ext cx="2347651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O </a:t>
            </a:r>
            <a:r>
              <a:rPr lang="el-GR" dirty="0" smtClean="0">
                <a:solidFill>
                  <a:srgbClr val="FFFFFF"/>
                </a:solidFill>
              </a:rPr>
              <a:t>μεγαλύτερος επιταχυντής του κόσμου σε διαστάσεις (δακτύλιος με περίμετρο 27 </a:t>
            </a:r>
            <a:r>
              <a:rPr lang="en-GB" dirty="0" smtClean="0">
                <a:solidFill>
                  <a:srgbClr val="FFFFFF"/>
                </a:solidFill>
              </a:rPr>
              <a:t>km)</a:t>
            </a:r>
          </a:p>
          <a:p>
            <a:endParaRPr lang="en-GB" dirty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rgbClr val="FFFFFF"/>
                </a:solidFill>
              </a:rPr>
              <a:t>Στο</a:t>
            </a:r>
            <a:r>
              <a:rPr lang="en-GB" dirty="0" smtClean="0">
                <a:solidFill>
                  <a:srgbClr val="FFFFFF"/>
                </a:solidFill>
              </a:rPr>
              <a:t> LHC </a:t>
            </a:r>
            <a:r>
              <a:rPr lang="el-GR" dirty="0" smtClean="0">
                <a:solidFill>
                  <a:srgbClr val="FFFFFF"/>
                </a:solidFill>
              </a:rPr>
              <a:t>συγκρούονται δέσμες πρωτονίων με την μεγαλύτερη ενέργεια στον κόσμο (</a:t>
            </a:r>
            <a:r>
              <a:rPr lang="en-GB" smtClean="0">
                <a:solidFill>
                  <a:srgbClr val="FFFFFF"/>
                </a:solidFill>
              </a:rPr>
              <a:t>13.8</a:t>
            </a:r>
            <a:r>
              <a:rPr lang="el-GR" smtClean="0">
                <a:solidFill>
                  <a:srgbClr val="FFFFFF"/>
                </a:solidFill>
              </a:rPr>
              <a:t> </a:t>
            </a:r>
            <a:r>
              <a:rPr lang="el-GR" dirty="0" smtClean="0">
                <a:solidFill>
                  <a:srgbClr val="FFFFFF"/>
                </a:solidFill>
              </a:rPr>
              <a:t>Τ</a:t>
            </a:r>
            <a:r>
              <a:rPr lang="en-GB" dirty="0" err="1" smtClean="0">
                <a:solidFill>
                  <a:srgbClr val="FFFFFF"/>
                </a:solidFill>
              </a:rPr>
              <a:t>eV</a:t>
            </a:r>
            <a:r>
              <a:rPr lang="en-GB" dirty="0" smtClean="0">
                <a:solidFill>
                  <a:srgbClr val="FFFFFF"/>
                </a:solidFill>
              </a:rPr>
              <a:t> </a:t>
            </a:r>
            <a:r>
              <a:rPr lang="el-GR" dirty="0" smtClean="0">
                <a:solidFill>
                  <a:srgbClr val="FFFFFF"/>
                </a:solidFill>
              </a:rPr>
              <a:t>και θα φτάσ</a:t>
            </a:r>
            <a:r>
              <a:rPr lang="en-GB" dirty="0" smtClean="0">
                <a:solidFill>
                  <a:srgbClr val="FFFFFF"/>
                </a:solidFill>
              </a:rPr>
              <a:t>o</a:t>
            </a:r>
            <a:r>
              <a:rPr lang="el-GR" dirty="0" smtClean="0">
                <a:solidFill>
                  <a:srgbClr val="FFFFFF"/>
                </a:solidFill>
              </a:rPr>
              <a:t>υν τα 14 Τ</a:t>
            </a:r>
            <a:r>
              <a:rPr lang="en-GB" dirty="0" err="1" smtClean="0">
                <a:solidFill>
                  <a:srgbClr val="FFFFFF"/>
                </a:solidFill>
              </a:rPr>
              <a:t>eV</a:t>
            </a:r>
            <a:r>
              <a:rPr lang="el-GR" dirty="0" smtClean="0">
                <a:solidFill>
                  <a:srgbClr val="FFFFFF"/>
                </a:solidFill>
              </a:rPr>
              <a:t>)</a:t>
            </a:r>
          </a:p>
          <a:p>
            <a:endParaRPr lang="el-GR" dirty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rgbClr val="FFFFFF"/>
                </a:solidFill>
              </a:rPr>
              <a:t>Το </a:t>
            </a:r>
            <a:r>
              <a:rPr lang="fr-FR" dirty="0" smtClean="0">
                <a:solidFill>
                  <a:srgbClr val="FFFFFF"/>
                </a:solidFill>
              </a:rPr>
              <a:t>LHC</a:t>
            </a:r>
            <a:r>
              <a:rPr lang="el-GR" dirty="0" smtClean="0">
                <a:solidFill>
                  <a:srgbClr val="FFFFFF"/>
                </a:solidFill>
              </a:rPr>
              <a:t> είναι το πιο ψυχρό μέρος του σύμπαντος - οι υπεραγώγιμοι μαγνήτες του λειτουργούν σε 1.9 Κ (ψύξη με υγρό ήλιο</a:t>
            </a:r>
            <a:r>
              <a:rPr lang="en-GB" dirty="0" smtClean="0">
                <a:solidFill>
                  <a:srgbClr val="FFFFFF"/>
                </a:solidFill>
              </a:rPr>
              <a:t>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89000" y="6448778"/>
            <a:ext cx="4913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A8E8"/>
                </a:solidFill>
              </a:rPr>
              <a:t>Βρίσκεται μέσα σ’ ενα τούνελ σε 100 μέτρα βάθος</a:t>
            </a:r>
            <a:endParaRPr lang="en-US" dirty="0">
              <a:solidFill>
                <a:srgbClr val="FFA8E8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0068595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2" name="Rectangle 2"/>
          <p:cNvSpPr>
            <a:spLocks noChangeArrowheads="1"/>
          </p:cNvSpPr>
          <p:nvPr/>
        </p:nvSpPr>
        <p:spPr bwMode="auto">
          <a:xfrm>
            <a:off x="1143000" y="244475"/>
            <a:ext cx="63281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l-GR" dirty="0" smtClean="0">
                <a:solidFill>
                  <a:srgbClr val="FFFFFF"/>
                </a:solidFill>
              </a:rPr>
              <a:t>4 μεγάλα πειράματα είναι εγκατεστημένα στον δακτύλιο του </a:t>
            </a:r>
            <a:r>
              <a:rPr lang="en-GB" dirty="0" smtClean="0">
                <a:solidFill>
                  <a:srgbClr val="FFFFFF"/>
                </a:solidFill>
              </a:rPr>
              <a:t>LHC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378883" name="Picture 3" descr="LHCtunnel2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200" y="884914"/>
            <a:ext cx="63246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884" name="Text Box 4"/>
          <p:cNvSpPr txBox="1">
            <a:spLocks noChangeArrowheads="1"/>
          </p:cNvSpPr>
          <p:nvPr/>
        </p:nvSpPr>
        <p:spPr bwMode="auto">
          <a:xfrm>
            <a:off x="152400" y="5659848"/>
            <a:ext cx="836612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l-GR" sz="1600" dirty="0" smtClean="0">
                <a:solidFill>
                  <a:srgbClr val="FF8000"/>
                </a:solidFill>
                <a:cs typeface="+mn-cs"/>
              </a:rPr>
              <a:t>Πρώτες συγκρούσεις δεσμών πρωτονίων το Νοέμβρη του 2009 </a:t>
            </a:r>
            <a:r>
              <a:rPr lang="fr-FR" sz="1600" dirty="0" smtClean="0">
                <a:solidFill>
                  <a:srgbClr val="FF8000"/>
                </a:solidFill>
                <a:cs typeface="+mn-cs"/>
              </a:rPr>
              <a:t>(900 </a:t>
            </a:r>
            <a:r>
              <a:rPr lang="fr-FR" sz="1600" dirty="0" err="1" smtClean="0">
                <a:solidFill>
                  <a:srgbClr val="FF8000"/>
                </a:solidFill>
                <a:cs typeface="+mn-cs"/>
              </a:rPr>
              <a:t>GeV</a:t>
            </a:r>
            <a:r>
              <a:rPr lang="fr-FR" sz="1600" dirty="0" smtClean="0">
                <a:solidFill>
                  <a:srgbClr val="FF8000"/>
                </a:solidFill>
                <a:cs typeface="+mn-cs"/>
              </a:rPr>
              <a:t>)</a:t>
            </a:r>
          </a:p>
          <a:p>
            <a:pPr>
              <a:defRPr/>
            </a:pPr>
            <a:r>
              <a:rPr lang="el-GR" sz="1600" dirty="0" smtClean="0">
                <a:solidFill>
                  <a:srgbClr val="FF8000"/>
                </a:solidFill>
              </a:rPr>
              <a:t>Πρώτες συγκρούσεις δεσμών πρωτονίων στην ενέργεια των </a:t>
            </a:r>
            <a:r>
              <a:rPr lang="fr-FR" sz="1600" dirty="0">
                <a:solidFill>
                  <a:srgbClr val="FF8000"/>
                </a:solidFill>
              </a:rPr>
              <a:t>7 </a:t>
            </a:r>
            <a:r>
              <a:rPr lang="fr-FR" sz="1600" dirty="0" err="1" smtClean="0">
                <a:solidFill>
                  <a:srgbClr val="FF8000"/>
                </a:solidFill>
              </a:rPr>
              <a:t>TeV</a:t>
            </a:r>
            <a:r>
              <a:rPr lang="el-GR" sz="1600" dirty="0" smtClean="0">
                <a:solidFill>
                  <a:srgbClr val="FF8000"/>
                </a:solidFill>
              </a:rPr>
              <a:t> το Μάρτη του 2010</a:t>
            </a:r>
          </a:p>
          <a:p>
            <a:pPr>
              <a:defRPr/>
            </a:pPr>
            <a:r>
              <a:rPr lang="el-GR" sz="1600" dirty="0" smtClean="0">
                <a:solidFill>
                  <a:srgbClr val="FF8000"/>
                </a:solidFill>
              </a:rPr>
              <a:t>Πρώτες </a:t>
            </a:r>
            <a:r>
              <a:rPr lang="el-GR" sz="1600" dirty="0">
                <a:solidFill>
                  <a:srgbClr val="FF8000"/>
                </a:solidFill>
              </a:rPr>
              <a:t>συγκρούσεις δεσμών πρωτονίων </a:t>
            </a:r>
            <a:r>
              <a:rPr lang="el-GR" sz="1600" dirty="0" smtClean="0">
                <a:solidFill>
                  <a:srgbClr val="FF8000"/>
                </a:solidFill>
              </a:rPr>
              <a:t>στην ενέργεια των 13 </a:t>
            </a:r>
            <a:r>
              <a:rPr lang="fr-FR" sz="1600" dirty="0" err="1" smtClean="0">
                <a:solidFill>
                  <a:srgbClr val="FF8000"/>
                </a:solidFill>
              </a:rPr>
              <a:t>TeV</a:t>
            </a:r>
            <a:r>
              <a:rPr lang="el-GR" sz="1600" dirty="0" smtClean="0">
                <a:solidFill>
                  <a:srgbClr val="FF8000"/>
                </a:solidFill>
              </a:rPr>
              <a:t> τον Ιούνιο </a:t>
            </a:r>
            <a:r>
              <a:rPr lang="el-GR" sz="1600" dirty="0">
                <a:solidFill>
                  <a:srgbClr val="FF8000"/>
                </a:solidFill>
              </a:rPr>
              <a:t>του </a:t>
            </a:r>
            <a:r>
              <a:rPr lang="el-GR" sz="1600" dirty="0" smtClean="0">
                <a:solidFill>
                  <a:srgbClr val="FF8000"/>
                </a:solidFill>
              </a:rPr>
              <a:t>2015</a:t>
            </a:r>
            <a:endParaRPr lang="fr-FR" sz="1600" dirty="0">
              <a:cs typeface="+mn-cs"/>
            </a:endParaRPr>
          </a:p>
        </p:txBody>
      </p:sp>
      <p:pic>
        <p:nvPicPr>
          <p:cNvPr id="37888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84914"/>
            <a:ext cx="2625725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7888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6813" y="884914"/>
            <a:ext cx="2897187" cy="163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7888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888464"/>
            <a:ext cx="3133725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78888" name="Picture 8" descr="detector-3d-smal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105826"/>
            <a:ext cx="2386012" cy="246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2506678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8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8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88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88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8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8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88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88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8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8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88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88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8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8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88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88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88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88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7120" y="0"/>
            <a:ext cx="7030845" cy="49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9188" name="Text Box 4"/>
          <p:cNvSpPr txBox="1">
            <a:spLocks noChangeArrowheads="1"/>
          </p:cNvSpPr>
          <p:nvPr/>
        </p:nvSpPr>
        <p:spPr bwMode="auto">
          <a:xfrm flipH="1">
            <a:off x="6197600" y="5378212"/>
            <a:ext cx="2976880" cy="83099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>
                <a:latin typeface="Calibri"/>
                <a:cs typeface="Calibri"/>
              </a:rPr>
              <a:t>3) </a:t>
            </a:r>
            <a:r>
              <a:rPr lang="el-GR" sz="1600" dirty="0">
                <a:cs typeface="Calibri"/>
              </a:rPr>
              <a:t>Παράγονται καινούργια σωμάτια λόγω μετατροπής </a:t>
            </a:r>
            <a:r>
              <a:rPr lang="el-GR" sz="1600" dirty="0" smtClean="0">
                <a:cs typeface="Calibri"/>
              </a:rPr>
              <a:t> </a:t>
            </a:r>
            <a:r>
              <a:rPr lang="el-GR" sz="1600" dirty="0">
                <a:cs typeface="Calibri"/>
              </a:rPr>
              <a:t>ενέργειας σε μάζα</a:t>
            </a:r>
          </a:p>
        </p:txBody>
      </p:sp>
      <p:sp>
        <p:nvSpPr>
          <p:cNvPr id="349190" name="Rectangle 6"/>
          <p:cNvSpPr>
            <a:spLocks noChangeArrowheads="1"/>
          </p:cNvSpPr>
          <p:nvPr/>
        </p:nvSpPr>
        <p:spPr bwMode="auto">
          <a:xfrm>
            <a:off x="2921000" y="5384532"/>
            <a:ext cx="3276600" cy="830997"/>
          </a:xfrm>
          <a:prstGeom prst="rect">
            <a:avLst/>
          </a:prstGeom>
          <a:solidFill>
            <a:srgbClr val="EAEB04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l-GR" sz="1600" dirty="0" smtClean="0">
                <a:solidFill>
                  <a:srgbClr val="000090"/>
                </a:solidFill>
              </a:rPr>
              <a:t>2) Τα πρωτόνια συγκρούονται </a:t>
            </a:r>
            <a:r>
              <a:rPr lang="en-US" sz="1600" dirty="0" smtClean="0">
                <a:solidFill>
                  <a:srgbClr val="000090"/>
                </a:solidFill>
              </a:rPr>
              <a:t>–</a:t>
            </a:r>
            <a:r>
              <a:rPr lang="el-GR" sz="1600" dirty="0" smtClean="0">
                <a:solidFill>
                  <a:srgbClr val="000090"/>
                </a:solidFill>
              </a:rPr>
              <a:t> η ενέργειά τους απελευθερώνεται στο </a:t>
            </a:r>
            <a:r>
              <a:rPr lang="el-GR" sz="1600" dirty="0">
                <a:solidFill>
                  <a:srgbClr val="000090"/>
                </a:solidFill>
              </a:rPr>
              <a:t>σημείο της σύγκρουσης</a:t>
            </a:r>
            <a:endParaRPr lang="en-US" sz="1600" dirty="0">
              <a:solidFill>
                <a:srgbClr val="000090"/>
              </a:solidFill>
            </a:endParaRPr>
          </a:p>
        </p:txBody>
      </p:sp>
      <p:sp>
        <p:nvSpPr>
          <p:cNvPr id="349191" name="Line 7"/>
          <p:cNvSpPr>
            <a:spLocks noChangeShapeType="1"/>
          </p:cNvSpPr>
          <p:nvPr/>
        </p:nvSpPr>
        <p:spPr bwMode="auto">
          <a:xfrm>
            <a:off x="2971800" y="3352800"/>
            <a:ext cx="2667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46087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362200"/>
            <a:ext cx="1143000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0160" y="5378212"/>
            <a:ext cx="2900680" cy="830997"/>
          </a:xfrm>
          <a:prstGeom prst="rect">
            <a:avLst/>
          </a:prstGeom>
          <a:solidFill>
            <a:srgbClr val="04CCC9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040404"/>
                </a:solidFill>
                <a:cs typeface="+mn-cs"/>
              </a:rPr>
              <a:t>1</a:t>
            </a:r>
            <a:r>
              <a:rPr lang="en-US" sz="1600" dirty="0" smtClean="0">
                <a:solidFill>
                  <a:srgbClr val="040404"/>
                </a:solidFill>
                <a:cs typeface="+mn-cs"/>
              </a:rPr>
              <a:t>) </a:t>
            </a:r>
            <a:r>
              <a:rPr lang="el-GR" sz="1600" dirty="0">
                <a:solidFill>
                  <a:srgbClr val="040404"/>
                </a:solidFill>
              </a:rPr>
              <a:t>Συγκεντρώνουμε ενέργεια πάνω στα πρωτόνια επιταχύνοντάς τα</a:t>
            </a:r>
            <a:endParaRPr lang="en-US" sz="1600" dirty="0">
              <a:solidFill>
                <a:srgbClr val="040404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12200" y="6268720"/>
            <a:ext cx="8781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 “</a:t>
            </a:r>
            <a:r>
              <a:rPr lang="el-GR" dirty="0" smtClean="0">
                <a:solidFill>
                  <a:schemeClr val="bg1"/>
                </a:solidFill>
              </a:rPr>
              <a:t>βλέπουμε</a:t>
            </a:r>
            <a:r>
              <a:rPr lang="en-US" dirty="0" smtClean="0">
                <a:solidFill>
                  <a:schemeClr val="bg1"/>
                </a:solidFill>
              </a:rPr>
              <a:t>” </a:t>
            </a:r>
            <a:r>
              <a:rPr lang="el-GR" dirty="0" smtClean="0">
                <a:solidFill>
                  <a:schemeClr val="bg1"/>
                </a:solidFill>
              </a:rPr>
              <a:t>αυτά τα νέα σωμάτια και μετράμε τα χαρακτηριστικά τους με τους ανιχνευτές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070271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tlas_Gold_displa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23313" y="6317803"/>
            <a:ext cx="34545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25 m x 25 m x 46 m  7000 </a:t>
            </a:r>
            <a:r>
              <a:rPr lang="el-GR" sz="2000" dirty="0" smtClean="0"/>
              <a:t>τόνοι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2006666" cy="756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0279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6" name="Picture 5" descr="ALICE-pbpb-event-displa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8509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1173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238" t="17043" r="-238" b="1702"/>
          <a:stretch/>
        </p:blipFill>
        <p:spPr>
          <a:xfrm>
            <a:off x="1" y="-16729"/>
            <a:ext cx="9165771" cy="5950857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6" y="74620"/>
            <a:ext cx="8809449" cy="1041400"/>
          </a:xfrm>
          <a:prstGeom prst="rect">
            <a:avLst/>
          </a:prstGeom>
        </p:spPr>
        <p:txBody>
          <a:bodyPr lIns="121917" tIns="60958" rIns="121917" bIns="60958" anchor="t"/>
          <a:lstStyle/>
          <a:p>
            <a:pPr>
              <a:defRPr/>
            </a:pPr>
            <a:r>
              <a:rPr lang="el-GR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Τι είναι το </a:t>
            </a:r>
            <a:r>
              <a:rPr lang="fr-FR" sz="4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CERN</a:t>
            </a:r>
            <a:r>
              <a:rPr lang="el-GR" sz="4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;</a:t>
            </a:r>
            <a:endParaRPr lang="fr-FR" sz="48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256786" y="4384728"/>
            <a:ext cx="3137444" cy="1549400"/>
          </a:xfrm>
          <a:prstGeom prst="rect">
            <a:avLst/>
          </a:prstGeom>
        </p:spPr>
        <p:txBody>
          <a:bodyPr lIns="121917" tIns="60958" rIns="121917" bIns="60958" anchor="t"/>
          <a:lstStyle/>
          <a:p>
            <a:pPr algn="ctr">
              <a:defRPr/>
            </a:pPr>
            <a:r>
              <a:rPr lang="fr-FR" sz="8800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</a:rPr>
              <a:t>1954</a:t>
            </a:r>
            <a:endParaRPr lang="fr-FR" sz="8800" b="1" i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60000" y="1440000"/>
            <a:ext cx="4154664" cy="2740800"/>
          </a:xfrm>
          <a:prstGeom prst="rect">
            <a:avLst/>
          </a:prstGeom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xmlns="" xmlns:p="http://schemas.openxmlformats.org/presentationml/2006/main" xmlns:r="http://schemas.openxmlformats.org/officeDocument/2006/relationships" xmlns:a="http://schemas.openxmlformats.org/drawingml/2006/main" id="{472622E5-7485-45B2-9D41-EE01C24E5CE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295633" y="1440000"/>
            <a:ext cx="3488368" cy="2740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24322671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27667" y="128411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112894" y="199999"/>
            <a:ext cx="4247445" cy="2438779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Για κάθε σύγκρουση οι ανιχνευτές παράγουν ηλεκτρικά σήματα που μετατρέπονται σε ψηφιακές πληροφορίες. Αυτές διαβάζονται και καταγράφονται από υπολογιστές</a:t>
            </a:r>
            <a:endParaRPr lang="en-US" dirty="0"/>
          </a:p>
        </p:txBody>
      </p:sp>
      <p:pic>
        <p:nvPicPr>
          <p:cNvPr id="4" name="Picture 3" descr="cdpi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50050" y="0"/>
            <a:ext cx="2393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grid-small"/>
          <p:cNvPicPr>
            <a:picLocks noChangeAspect="1" noChangeArrowheads="1"/>
          </p:cNvPicPr>
          <p:nvPr/>
        </p:nvPicPr>
        <p:blipFill>
          <a:blip r:embed="rId3">
            <a:lum bright="42000" contrast="-52000"/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79936" y="4090281"/>
            <a:ext cx="3960806" cy="2375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150557" y="649114"/>
            <a:ext cx="13123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6FE7FF"/>
                </a:solidFill>
              </a:rPr>
              <a:t>20 </a:t>
            </a:r>
            <a:r>
              <a:rPr lang="en-GB" dirty="0" smtClean="0">
                <a:solidFill>
                  <a:srgbClr val="6FE7FF"/>
                </a:solidFill>
              </a:rPr>
              <a:t>km CD </a:t>
            </a:r>
            <a:r>
              <a:rPr lang="el-GR" dirty="0" smtClean="0">
                <a:solidFill>
                  <a:srgbClr val="6FE7FF"/>
                </a:solidFill>
              </a:rPr>
              <a:t>το χρόνο</a:t>
            </a:r>
          </a:p>
          <a:p>
            <a:r>
              <a:rPr lang="el-GR" dirty="0">
                <a:solidFill>
                  <a:srgbClr val="6FE7FF"/>
                </a:solidFill>
              </a:rPr>
              <a:t>α</a:t>
            </a:r>
            <a:r>
              <a:rPr lang="el-GR" dirty="0" smtClean="0">
                <a:solidFill>
                  <a:srgbClr val="6FE7FF"/>
                </a:solidFill>
              </a:rPr>
              <a:t>πο τα πειράματα το</a:t>
            </a:r>
            <a:r>
              <a:rPr lang="el-GR" dirty="0">
                <a:solidFill>
                  <a:srgbClr val="6FE7FF"/>
                </a:solidFill>
              </a:rPr>
              <a:t>υ</a:t>
            </a:r>
            <a:r>
              <a:rPr lang="en-GB" dirty="0" smtClean="0">
                <a:solidFill>
                  <a:srgbClr val="6FE7FF"/>
                </a:solidFill>
              </a:rPr>
              <a:t> LHC</a:t>
            </a:r>
            <a:endParaRPr lang="en-US" dirty="0">
              <a:solidFill>
                <a:srgbClr val="6FE7FF"/>
              </a:solidFill>
            </a:endParaRPr>
          </a:p>
        </p:txBody>
      </p:sp>
      <p:cxnSp>
        <p:nvCxnSpPr>
          <p:cNvPr id="9" name="Straight Arrow Connector 8"/>
          <p:cNvCxnSpPr>
            <a:stCxn id="6" idx="3"/>
          </p:cNvCxnSpPr>
          <p:nvPr/>
        </p:nvCxnSpPr>
        <p:spPr>
          <a:xfrm>
            <a:off x="6462889" y="1387778"/>
            <a:ext cx="1114778" cy="7386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0500" y="3426565"/>
            <a:ext cx="2074333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>
                <a:solidFill>
                  <a:srgbClr val="6FE7FF"/>
                </a:solidFill>
              </a:rPr>
              <a:t>Χιλιάδες υπολογιστές σε εκατοντάδες υπολογιστικά κέντρα σε όλο τον κόσμο</a:t>
            </a:r>
            <a:r>
              <a:rPr lang="en-GB" sz="1600" dirty="0" smtClean="0">
                <a:solidFill>
                  <a:srgbClr val="6FE7FF"/>
                </a:solidFill>
              </a:rPr>
              <a:t> </a:t>
            </a:r>
            <a:r>
              <a:rPr lang="el-GR" sz="1600" dirty="0" smtClean="0">
                <a:solidFill>
                  <a:srgbClr val="6FE7FF"/>
                </a:solidFill>
              </a:rPr>
              <a:t>συνδεδεμένοι στο</a:t>
            </a:r>
            <a:r>
              <a:rPr lang="en-GB" sz="1600" dirty="0" smtClean="0">
                <a:solidFill>
                  <a:srgbClr val="6FE7FF"/>
                </a:solidFill>
              </a:rPr>
              <a:t> grid</a:t>
            </a:r>
            <a:r>
              <a:rPr lang="el-GR" sz="1600" dirty="0" smtClean="0">
                <a:solidFill>
                  <a:srgbClr val="6FE7FF"/>
                </a:solidFill>
              </a:rPr>
              <a:t> μοιράζονται την υπολογιστική τους δύναμη και τα συστήματα αποθήκευσης πληροφορίας για την ανάλυση των δεδομένων </a:t>
            </a:r>
            <a:endParaRPr lang="el-GR" sz="1600" dirty="0">
              <a:solidFill>
                <a:srgbClr val="6FE7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3224381" y="3439782"/>
            <a:ext cx="1652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The GRID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5683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ChangeArrowheads="1"/>
          </p:cNvSpPr>
          <p:nvPr/>
        </p:nvSpPr>
        <p:spPr bwMode="auto">
          <a:xfrm>
            <a:off x="152400" y="225391"/>
            <a:ext cx="7848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 eaLnBrk="1" hangingPunct="1">
              <a:defRPr/>
            </a:pPr>
            <a:r>
              <a:rPr lang="en-US" sz="2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  <a:r>
              <a:rPr lang="el-GR" sz="25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ο</a:t>
            </a:r>
            <a:r>
              <a:rPr lang="en-US" sz="2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5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LHC </a:t>
            </a:r>
            <a:r>
              <a:rPr lang="el-GR" sz="2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ψάχνει απαντήσεις στα αναπάντητα ερωτήματα</a:t>
            </a:r>
            <a:endParaRPr lang="en-US" sz="25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6656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2968625"/>
            <a:ext cx="4476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2980" name="Text Box 4"/>
          <p:cNvSpPr txBox="1">
            <a:spLocks noChangeArrowheads="1"/>
          </p:cNvSpPr>
          <p:nvPr/>
        </p:nvSpPr>
        <p:spPr bwMode="auto">
          <a:xfrm>
            <a:off x="1377245" y="3048000"/>
            <a:ext cx="6553200" cy="400110"/>
          </a:xfrm>
          <a:prstGeom prst="rect">
            <a:avLst/>
          </a:prstGeom>
          <a:solidFill>
            <a:srgbClr val="FFC8E5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l-GR" sz="2000" dirty="0" smtClean="0">
                <a:cs typeface="+mn-cs"/>
              </a:rPr>
              <a:t>Γιατί υπάρχουν 3 γενιές; Μήπως υπάρχουν περισσότερες;</a:t>
            </a:r>
            <a:endParaRPr lang="fr-FR" dirty="0">
              <a:cs typeface="+mn-cs"/>
            </a:endParaRPr>
          </a:p>
        </p:txBody>
      </p:sp>
      <p:pic>
        <p:nvPicPr>
          <p:cNvPr id="6656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3657600"/>
            <a:ext cx="4476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2982" name="Text Box 6"/>
          <p:cNvSpPr txBox="1">
            <a:spLocks noChangeArrowheads="1"/>
          </p:cNvSpPr>
          <p:nvPr/>
        </p:nvSpPr>
        <p:spPr bwMode="auto">
          <a:xfrm>
            <a:off x="1371600" y="3725340"/>
            <a:ext cx="7255662" cy="400110"/>
          </a:xfrm>
          <a:prstGeom prst="rect">
            <a:avLst/>
          </a:prstGeom>
          <a:solidFill>
            <a:srgbClr val="FFC8E5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l-GR" sz="2000" dirty="0" smtClean="0">
                <a:cs typeface="+mn-cs"/>
              </a:rPr>
              <a:t>Υπάρχει κάτι πέρα από το καθιερωμένο πρότυπο </a:t>
            </a:r>
            <a:r>
              <a:rPr lang="en-US" sz="2000" dirty="0" smtClean="0">
                <a:cs typeface="+mn-cs"/>
              </a:rPr>
              <a:t>–</a:t>
            </a:r>
            <a:r>
              <a:rPr lang="el-GR" sz="2000" dirty="0" smtClean="0">
                <a:cs typeface="+mn-cs"/>
              </a:rPr>
              <a:t> υπερσυμμετρία;</a:t>
            </a:r>
            <a:endParaRPr lang="fr-FR" sz="2000" dirty="0">
              <a:cs typeface="+mn-cs"/>
            </a:endParaRPr>
          </a:p>
        </p:txBody>
      </p:sp>
      <p:pic>
        <p:nvPicPr>
          <p:cNvPr id="6656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4419600"/>
            <a:ext cx="4476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2984" name="Text Box 8"/>
          <p:cNvSpPr txBox="1">
            <a:spLocks noChangeArrowheads="1"/>
          </p:cNvSpPr>
          <p:nvPr/>
        </p:nvSpPr>
        <p:spPr bwMode="auto">
          <a:xfrm>
            <a:off x="1330325" y="1484506"/>
            <a:ext cx="6629400" cy="400110"/>
          </a:xfrm>
          <a:prstGeom prst="rect">
            <a:avLst/>
          </a:prstGeom>
          <a:solidFill>
            <a:srgbClr val="FFC8E5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l-GR" sz="2000" dirty="0" smtClean="0">
                <a:cs typeface="+mn-cs"/>
              </a:rPr>
              <a:t>Γιατί έχουν μάζα τα σ</a:t>
            </a:r>
            <a:r>
              <a:rPr lang="el-GR" sz="2000" dirty="0" smtClean="0"/>
              <a:t>ω</a:t>
            </a:r>
            <a:r>
              <a:rPr lang="el-GR" sz="2000" dirty="0" smtClean="0">
                <a:cs typeface="+mn-cs"/>
              </a:rPr>
              <a:t>ματίδια; Υπάρχει το </a:t>
            </a:r>
            <a:r>
              <a:rPr lang="en-GB" sz="2000" dirty="0" smtClean="0">
                <a:cs typeface="+mn-cs"/>
              </a:rPr>
              <a:t>Higgs</a:t>
            </a:r>
            <a:r>
              <a:rPr lang="el-GR" sz="2000" dirty="0" smtClean="0">
                <a:cs typeface="+mn-cs"/>
              </a:rPr>
              <a:t>;</a:t>
            </a:r>
            <a:endParaRPr lang="fr-FR" dirty="0">
              <a:solidFill>
                <a:schemeClr val="bg1"/>
              </a:solidFill>
              <a:cs typeface="+mn-cs"/>
            </a:endParaRPr>
          </a:p>
        </p:txBody>
      </p:sp>
      <p:pic>
        <p:nvPicPr>
          <p:cNvPr id="6656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5257800"/>
            <a:ext cx="4476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2988" name="Rectangle 12"/>
          <p:cNvSpPr>
            <a:spLocks noChangeArrowheads="1"/>
          </p:cNvSpPr>
          <p:nvPr/>
        </p:nvSpPr>
        <p:spPr bwMode="auto">
          <a:xfrm>
            <a:off x="1330325" y="6156325"/>
            <a:ext cx="5510213" cy="400110"/>
          </a:xfrm>
          <a:prstGeom prst="rect">
            <a:avLst/>
          </a:prstGeom>
          <a:solidFill>
            <a:srgbClr val="FFC8E5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l-GR" sz="2000" dirty="0" smtClean="0"/>
              <a:t>Υπάρχει ασυμμετρία ανάμεσα σε ύλη και αντιύλη ;</a:t>
            </a:r>
            <a:endParaRPr lang="en-US" dirty="0">
              <a:cs typeface="+mn-cs"/>
            </a:endParaRPr>
          </a:p>
        </p:txBody>
      </p:sp>
      <p:sp>
        <p:nvSpPr>
          <p:cNvPr id="382990" name="Rectangle 14"/>
          <p:cNvSpPr>
            <a:spLocks noChangeArrowheads="1"/>
          </p:cNvSpPr>
          <p:nvPr/>
        </p:nvSpPr>
        <p:spPr bwMode="auto">
          <a:xfrm>
            <a:off x="403225" y="61182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66572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96000"/>
            <a:ext cx="4476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2992" name="Rectangle 16"/>
          <p:cNvSpPr>
            <a:spLocks noChangeArrowheads="1"/>
          </p:cNvSpPr>
          <p:nvPr/>
        </p:nvSpPr>
        <p:spPr bwMode="auto">
          <a:xfrm>
            <a:off x="1377245" y="4466879"/>
            <a:ext cx="3730977" cy="400110"/>
          </a:xfrm>
          <a:prstGeom prst="rect">
            <a:avLst/>
          </a:prstGeom>
          <a:solidFill>
            <a:srgbClr val="FFC8E5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l-GR" sz="2000" dirty="0" smtClean="0"/>
              <a:t>Τι είναι η σκοτεινή ύλη;</a:t>
            </a:r>
            <a:endParaRPr lang="en-US" sz="2000" dirty="0">
              <a:cs typeface="+mn-cs"/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225" y="2234759"/>
            <a:ext cx="4476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37" y="1441802"/>
            <a:ext cx="4476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30325" y="2342445"/>
            <a:ext cx="6600120" cy="400110"/>
          </a:xfrm>
          <a:prstGeom prst="rect">
            <a:avLst/>
          </a:prstGeom>
          <a:solidFill>
            <a:srgbClr val="FFC8E5"/>
          </a:solidFill>
          <a:ln>
            <a:solidFill>
              <a:srgbClr val="FFA8E8"/>
            </a:solidFill>
          </a:ln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Υπάρχει μια μόνο δύναμη που ενοποιεί όλες τις δυνάμεις;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371600" y="5334001"/>
            <a:ext cx="3736622" cy="400110"/>
          </a:xfrm>
          <a:prstGeom prst="rect">
            <a:avLst/>
          </a:prstGeom>
          <a:solidFill>
            <a:srgbClr val="FFC8E5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l-GR" sz="2000" dirty="0" smtClean="0"/>
              <a:t>Που πήγε η αντιύλη;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8635439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502" y="274638"/>
            <a:ext cx="8229600" cy="562980"/>
          </a:xfrm>
        </p:spPr>
        <p:txBody>
          <a:bodyPr>
            <a:normAutofit fontScale="90000"/>
          </a:bodyPr>
          <a:lstStyle/>
          <a:p>
            <a:r>
              <a:rPr lang="el-GR" sz="2000" dirty="0" smtClean="0">
                <a:solidFill>
                  <a:srgbClr val="FFFFFF"/>
                </a:solidFill>
              </a:rPr>
              <a:t/>
            </a:r>
            <a:br>
              <a:rPr lang="el-GR" sz="2000" dirty="0" smtClean="0">
                <a:solidFill>
                  <a:srgbClr val="FFFFFF"/>
                </a:solidFill>
              </a:rPr>
            </a:br>
            <a:r>
              <a:rPr lang="el-GR" sz="2200" dirty="0" smtClean="0">
                <a:solidFill>
                  <a:srgbClr val="FFFFFF"/>
                </a:solidFill>
              </a:rPr>
              <a:t>Γιατί τα σωματίδια έχουν μάζα;</a:t>
            </a:r>
            <a:br>
              <a:rPr lang="el-GR" sz="2200" dirty="0" smtClean="0">
                <a:solidFill>
                  <a:srgbClr val="FFFFFF"/>
                </a:solidFill>
              </a:rPr>
            </a:br>
            <a:r>
              <a:rPr lang="el-GR" sz="2200" dirty="0" smtClean="0">
                <a:solidFill>
                  <a:srgbClr val="FFFFFF"/>
                </a:solidFill>
              </a:rPr>
              <a:t>Γιατί </a:t>
            </a:r>
            <a:r>
              <a:rPr lang="el-GR" sz="2200" dirty="0">
                <a:solidFill>
                  <a:srgbClr val="FFFFFF"/>
                </a:solidFill>
              </a:rPr>
              <a:t>έ</a:t>
            </a:r>
            <a:r>
              <a:rPr lang="el-GR" sz="2200" dirty="0" smtClean="0">
                <a:solidFill>
                  <a:srgbClr val="FFFFFF"/>
                </a:solidFill>
              </a:rPr>
              <a:t>χουν τόσο διαφορετικές μάζες;</a:t>
            </a:r>
            <a:br>
              <a:rPr lang="el-GR" sz="2200" dirty="0" smtClean="0">
                <a:solidFill>
                  <a:srgbClr val="FFFFFF"/>
                </a:solidFill>
              </a:rPr>
            </a:br>
            <a:endParaRPr lang="en-US" sz="2200" dirty="0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62" y="1390522"/>
            <a:ext cx="4440396" cy="35279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062" y="5206704"/>
            <a:ext cx="4378049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Πιθανή απάντηση ο Μηχανισμός </a:t>
            </a:r>
            <a:r>
              <a:rPr lang="en-GB" dirty="0" smtClean="0">
                <a:solidFill>
                  <a:srgbClr val="FFFFFF"/>
                </a:solidFill>
              </a:rPr>
              <a:t>Higgs* </a:t>
            </a:r>
            <a:r>
              <a:rPr lang="el-GR" dirty="0" smtClean="0">
                <a:solidFill>
                  <a:srgbClr val="FFFFFF"/>
                </a:solidFill>
              </a:rPr>
              <a:t>που προβλέπει και την ύπαρξη του σωματιδίου </a:t>
            </a:r>
            <a:r>
              <a:rPr lang="en-GB" dirty="0" smtClean="0">
                <a:solidFill>
                  <a:srgbClr val="FFFFFF"/>
                </a:solidFill>
              </a:rPr>
              <a:t>Higgs</a:t>
            </a:r>
          </a:p>
          <a:p>
            <a:r>
              <a:rPr lang="pl-PL" sz="1600" b="1" dirty="0" smtClean="0">
                <a:solidFill>
                  <a:srgbClr val="FFFFFF"/>
                </a:solidFill>
              </a:rPr>
              <a:t>*Englert</a:t>
            </a:r>
            <a:r>
              <a:rPr lang="pl-PL" sz="1600" b="1" dirty="0">
                <a:solidFill>
                  <a:srgbClr val="FFFFFF"/>
                </a:solidFill>
              </a:rPr>
              <a:t>-</a:t>
            </a:r>
            <a:r>
              <a:rPr lang="pl-PL" sz="1600" b="1" dirty="0" err="1">
                <a:solidFill>
                  <a:srgbClr val="FFFFFF"/>
                </a:solidFill>
              </a:rPr>
              <a:t>Brout</a:t>
            </a:r>
            <a:r>
              <a:rPr lang="pl-PL" sz="1600" b="1" dirty="0">
                <a:solidFill>
                  <a:srgbClr val="FFFFFF"/>
                </a:solidFill>
              </a:rPr>
              <a:t>-</a:t>
            </a:r>
            <a:r>
              <a:rPr lang="pl-PL" sz="1600" b="1" dirty="0" err="1">
                <a:solidFill>
                  <a:srgbClr val="FFFFFF"/>
                </a:solidFill>
              </a:rPr>
              <a:t>Higgs</a:t>
            </a:r>
            <a:r>
              <a:rPr lang="pl-PL" sz="1600" b="1" dirty="0">
                <a:solidFill>
                  <a:srgbClr val="FFFFFF"/>
                </a:solidFill>
              </a:rPr>
              <a:t>-</a:t>
            </a:r>
            <a:r>
              <a:rPr lang="pl-PL" sz="1600" b="1" dirty="0" err="1">
                <a:solidFill>
                  <a:srgbClr val="FFFFFF"/>
                </a:solidFill>
              </a:rPr>
              <a:t>Guralnik</a:t>
            </a:r>
            <a:r>
              <a:rPr lang="pl-PL" sz="1600" b="1" dirty="0">
                <a:solidFill>
                  <a:srgbClr val="FFFFFF"/>
                </a:solidFill>
              </a:rPr>
              <a:t>-Hagen-</a:t>
            </a:r>
            <a:r>
              <a:rPr lang="pl-PL" sz="1600" b="1" dirty="0" err="1">
                <a:solidFill>
                  <a:srgbClr val="FFFFFF"/>
                </a:solidFill>
              </a:rPr>
              <a:t>Kibble</a:t>
            </a:r>
            <a:r>
              <a:rPr lang="pl-PL" sz="1600" dirty="0">
                <a:solidFill>
                  <a:srgbClr val="FFFFFF"/>
                </a:solidFill>
              </a:rPr>
              <a:t> </a:t>
            </a:r>
            <a:r>
              <a:rPr lang="pl-PL" sz="1600" dirty="0" err="1" smtClean="0">
                <a:solidFill>
                  <a:srgbClr val="FFFFFF"/>
                </a:solidFill>
              </a:rPr>
              <a:t>mechanism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97778" y="1302844"/>
            <a:ext cx="416277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Το Καθιερωμένο Πρότυπο προβλέπει </a:t>
            </a:r>
            <a:r>
              <a:rPr lang="el-GR" dirty="0">
                <a:solidFill>
                  <a:srgbClr val="FFFFFF"/>
                </a:solidFill>
              </a:rPr>
              <a:t>ό</a:t>
            </a:r>
            <a:r>
              <a:rPr lang="el-GR" dirty="0" smtClean="0">
                <a:solidFill>
                  <a:srgbClr val="FFFFFF"/>
                </a:solidFill>
              </a:rPr>
              <a:t>τι οι μάζες των σωματιδίων είναι μηδενικές.</a:t>
            </a:r>
          </a:p>
          <a:p>
            <a:endParaRPr lang="el-GR" dirty="0" smtClean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rgbClr val="FFFFFF"/>
                </a:solidFill>
              </a:rPr>
              <a:t>Το πεδίο </a:t>
            </a:r>
            <a:r>
              <a:rPr lang="en-GB" dirty="0" smtClean="0">
                <a:solidFill>
                  <a:srgbClr val="FFFFFF"/>
                </a:solidFill>
              </a:rPr>
              <a:t>Higgs</a:t>
            </a:r>
            <a:r>
              <a:rPr lang="el-GR" dirty="0" smtClean="0">
                <a:solidFill>
                  <a:srgbClr val="FFFFFF"/>
                </a:solidFill>
              </a:rPr>
              <a:t> γεμίζει  το σύμπαν και η αλληλεπίδραση των σωματιδίων με αυτό τους δίνει μάζα, μεγάλη </a:t>
            </a:r>
            <a:r>
              <a:rPr lang="el-GR" dirty="0">
                <a:solidFill>
                  <a:srgbClr val="FFFFFF"/>
                </a:solidFill>
              </a:rPr>
              <a:t>ή</a:t>
            </a:r>
            <a:r>
              <a:rPr lang="el-GR" dirty="0" smtClean="0">
                <a:solidFill>
                  <a:srgbClr val="FFFFFF"/>
                </a:solidFill>
              </a:rPr>
              <a:t> μικρή,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ανάλογα με την ισχύ της αλληλεπίδρασης. Με το πεδίο </a:t>
            </a:r>
            <a:r>
              <a:rPr lang="en-GB" dirty="0" smtClean="0">
                <a:solidFill>
                  <a:srgbClr val="FFFFFF"/>
                </a:solidFill>
              </a:rPr>
              <a:t>Higgs</a:t>
            </a:r>
            <a:r>
              <a:rPr lang="el-GR" dirty="0" smtClean="0">
                <a:solidFill>
                  <a:srgbClr val="FFFFFF"/>
                </a:solidFill>
              </a:rPr>
              <a:t> συνδέεται το μποζόνιο </a:t>
            </a:r>
            <a:r>
              <a:rPr lang="en-GB" dirty="0" smtClean="0">
                <a:solidFill>
                  <a:srgbClr val="FFFFFF"/>
                </a:solidFill>
              </a:rPr>
              <a:t>Higgs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Picture 6" descr="peterhigg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208459" y="4137149"/>
            <a:ext cx="3248643" cy="21599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92888" y="6211238"/>
            <a:ext cx="396522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>
                <a:solidFill>
                  <a:srgbClr val="FFFF00"/>
                </a:solidFill>
              </a:rPr>
              <a:t>Ο </a:t>
            </a:r>
            <a:r>
              <a:rPr lang="en-US" sz="1600" dirty="0" smtClean="0">
                <a:solidFill>
                  <a:srgbClr val="FFFF00"/>
                </a:solidFill>
              </a:rPr>
              <a:t>Peter Higgs </a:t>
            </a:r>
            <a:r>
              <a:rPr lang="el-GR" sz="1600" dirty="0" smtClean="0">
                <a:solidFill>
                  <a:srgbClr val="FFFF00"/>
                </a:solidFill>
              </a:rPr>
              <a:t>επισκέπτεται το πείραμα </a:t>
            </a:r>
            <a:r>
              <a:rPr lang="en-US" sz="1600" dirty="0" smtClean="0">
                <a:solidFill>
                  <a:srgbClr val="FFFF00"/>
                </a:solidFill>
              </a:rPr>
              <a:t>ALICE </a:t>
            </a:r>
            <a:r>
              <a:rPr lang="en-GB" sz="1600" dirty="0" smtClean="0">
                <a:solidFill>
                  <a:srgbClr val="FFFF00"/>
                </a:solidFill>
              </a:rPr>
              <a:t> </a:t>
            </a:r>
            <a:r>
              <a:rPr lang="en-GB" sz="1600" dirty="0">
                <a:solidFill>
                  <a:srgbClr val="FFFF00"/>
                </a:solidFill>
              </a:rPr>
              <a:t>CERN Open Day - </a:t>
            </a:r>
            <a:r>
              <a:rPr lang="el-GR" sz="1600" dirty="0" smtClean="0">
                <a:solidFill>
                  <a:srgbClr val="FFFF00"/>
                </a:solidFill>
              </a:rPr>
              <a:t>Απρίλιος </a:t>
            </a:r>
            <a:r>
              <a:rPr lang="el-GR" sz="1600" dirty="0">
                <a:solidFill>
                  <a:srgbClr val="FFFF00"/>
                </a:solidFill>
              </a:rPr>
              <a:t>2008 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3803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467600" y="6356588"/>
            <a:ext cx="1466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© 2012 CERN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 descr="IMG_1258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-10160" y="30480"/>
            <a:ext cx="4586384" cy="3059977"/>
          </a:xfrm>
          <a:prstGeom prst="rect">
            <a:avLst/>
          </a:prstGeom>
        </p:spPr>
      </p:pic>
      <p:pic>
        <p:nvPicPr>
          <p:cNvPr id="5" name="Picture 4" descr="higgs-semin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557327" y="20320"/>
            <a:ext cx="4586673" cy="3057782"/>
          </a:xfrm>
          <a:prstGeom prst="rect">
            <a:avLst/>
          </a:prstGeom>
        </p:spPr>
      </p:pic>
      <p:pic>
        <p:nvPicPr>
          <p:cNvPr id="7" name="Picture 6" descr="higgs-semin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-2193" y="3059977"/>
            <a:ext cx="4590000" cy="3060000"/>
          </a:xfrm>
          <a:prstGeom prst="rect">
            <a:avLst/>
          </a:prstGeom>
        </p:spPr>
      </p:pic>
      <p:pic>
        <p:nvPicPr>
          <p:cNvPr id="8" name="Picture 7" descr="higgs-sem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555904" y="3057782"/>
            <a:ext cx="4590000" cy="306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1280" y="6356588"/>
            <a:ext cx="5563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Ανακοινώθηκε η ανακάλυψη ενός καινούριου μποζονίου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30480"/>
            <a:ext cx="9144000" cy="369332"/>
          </a:xfrm>
          <a:prstGeom prst="rect">
            <a:avLst/>
          </a:prstGeom>
          <a:solidFill>
            <a:srgbClr val="0000FF"/>
          </a:solidFill>
          <a:ln>
            <a:solidFill>
              <a:srgbClr val="4F81BD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Higgs update seminar – CERN - 4 July </a:t>
            </a:r>
            <a:r>
              <a:rPr lang="en-US" dirty="0" smtClean="0">
                <a:solidFill>
                  <a:srgbClr val="FFFFFF"/>
                </a:solidFill>
              </a:rPr>
              <a:t>2012 				a </a:t>
            </a:r>
            <a:r>
              <a:rPr lang="en-US" dirty="0">
                <a:solidFill>
                  <a:srgbClr val="FFFFFF"/>
                </a:solidFill>
              </a:rPr>
              <a:t>historic day for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1058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990" y="101227"/>
            <a:ext cx="8229600" cy="346821"/>
          </a:xfrm>
        </p:spPr>
        <p:txBody>
          <a:bodyPr>
            <a:normAutofit fontScale="90000"/>
          </a:bodyPr>
          <a:lstStyle/>
          <a:p>
            <a:r>
              <a:rPr lang="el-GR" sz="2200" dirty="0" smtClean="0">
                <a:solidFill>
                  <a:srgbClr val="FFFFFF"/>
                </a:solidFill>
              </a:rPr>
              <a:t>Υπερσυμμετρία</a:t>
            </a:r>
            <a:r>
              <a:rPr lang="en-GB" sz="2200" dirty="0" smtClean="0">
                <a:solidFill>
                  <a:srgbClr val="FFFFFF"/>
                </a:solidFill>
              </a:rPr>
              <a:t> </a:t>
            </a:r>
            <a:r>
              <a:rPr lang="en-US" sz="2200" dirty="0" smtClean="0">
                <a:solidFill>
                  <a:srgbClr val="FFFFFF"/>
                </a:solidFill>
              </a:rPr>
              <a:t>–</a:t>
            </a:r>
            <a:r>
              <a:rPr lang="en-GB" sz="2200" dirty="0" smtClean="0">
                <a:solidFill>
                  <a:srgbClr val="FFFFFF"/>
                </a:solidFill>
              </a:rPr>
              <a:t> </a:t>
            </a:r>
            <a:r>
              <a:rPr lang="en-GB" sz="2200" dirty="0" err="1" smtClean="0">
                <a:solidFill>
                  <a:srgbClr val="FFFFFF"/>
                </a:solidFill>
              </a:rPr>
              <a:t>SUperSYmmetry</a:t>
            </a:r>
            <a:r>
              <a:rPr lang="en-GB" sz="2200" dirty="0" smtClean="0">
                <a:solidFill>
                  <a:srgbClr val="FFFFFF"/>
                </a:solidFill>
              </a:rPr>
              <a:t> (</a:t>
            </a:r>
            <a:r>
              <a:rPr lang="en-GB" sz="2000" dirty="0" smtClean="0">
                <a:solidFill>
                  <a:srgbClr val="FFFFFF"/>
                </a:solidFill>
              </a:rPr>
              <a:t>SUSY)</a:t>
            </a:r>
            <a:endParaRPr lang="en-US" sz="2000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68800"/>
            <a:ext cx="5118100" cy="2489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8100" y="994162"/>
            <a:ext cx="3810000" cy="2857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3990" y="824108"/>
            <a:ext cx="429889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Συμμετρία ανάμεσα στην ύλη (στοιχειώδη σωμάτια -&gt; φερμιόνια) και τις δυνάμεις (φορείς των δυνάμεων -&gt; μποζόνια)</a:t>
            </a:r>
          </a:p>
          <a:p>
            <a:endParaRPr lang="el-GR" dirty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rgbClr val="FFFFFF"/>
                </a:solidFill>
              </a:rPr>
              <a:t>Τι χρειάζεται ;</a:t>
            </a:r>
            <a:endParaRPr lang="en-GB" dirty="0" smtClean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rgbClr val="FFFFFF"/>
                </a:solidFill>
              </a:rPr>
              <a:t>Για να ενοποιήσει τις δυνάμεις</a:t>
            </a:r>
            <a:endParaRPr lang="en-GB" dirty="0" smtClean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rgbClr val="FFFFFF"/>
                </a:solidFill>
              </a:rPr>
              <a:t>Για να λύσει προβλήματα στο καθιερωμένο πρότυπο (αποκλίσεις στη μάζα του </a:t>
            </a:r>
            <a:r>
              <a:rPr lang="en-GB" dirty="0" smtClean="0">
                <a:solidFill>
                  <a:srgbClr val="FFFFFF"/>
                </a:solidFill>
              </a:rPr>
              <a:t>Higgs</a:t>
            </a:r>
            <a:r>
              <a:rPr lang="el-GR" dirty="0" smtClean="0">
                <a:solidFill>
                  <a:srgbClr val="FFFFFF"/>
                </a:solidFill>
              </a:rPr>
              <a:t>)</a:t>
            </a:r>
          </a:p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7" y="4255642"/>
            <a:ext cx="2723334" cy="307777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l-GR" sz="1400" dirty="0" smtClean="0">
                <a:solidFill>
                  <a:srgbClr val="FFFFFF"/>
                </a:solidFill>
              </a:rPr>
              <a:t>σωμάτια καθιερωμένου προτύπου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86113" y="4255642"/>
            <a:ext cx="2340000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l-GR" sz="1400" dirty="0" smtClean="0">
                <a:solidFill>
                  <a:srgbClr val="FFFFFF"/>
                </a:solidFill>
              </a:rPr>
              <a:t>Υπερσυμμετρικα σωματια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24060" y="4368800"/>
            <a:ext cx="36039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Καθε σωμάτιο με </a:t>
            </a:r>
            <a:r>
              <a:rPr lang="en-GB" dirty="0" smtClean="0">
                <a:solidFill>
                  <a:srgbClr val="FFFFFF"/>
                </a:solidFill>
              </a:rPr>
              <a:t>spin s</a:t>
            </a:r>
            <a:r>
              <a:rPr lang="el-GR" dirty="0" smtClean="0">
                <a:solidFill>
                  <a:srgbClr val="FFFFFF"/>
                </a:solidFill>
              </a:rPr>
              <a:t> έχει το υπερσυμμετρικό του με </a:t>
            </a:r>
            <a:r>
              <a:rPr lang="en-GB" dirty="0" smtClean="0">
                <a:solidFill>
                  <a:srgbClr val="FFFFFF"/>
                </a:solidFill>
              </a:rPr>
              <a:t>spin s</a:t>
            </a:r>
            <a:r>
              <a:rPr lang="el-GR" dirty="0" smtClean="0">
                <a:solidFill>
                  <a:srgbClr val="FFFFFF"/>
                </a:solidFill>
              </a:rPr>
              <a:t>-1/2  </a:t>
            </a:r>
          </a:p>
          <a:p>
            <a:endParaRPr lang="el-GR" dirty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Q</a:t>
            </a:r>
            <a:r>
              <a:rPr lang="en-GB" dirty="0" err="1" smtClean="0">
                <a:solidFill>
                  <a:srgbClr val="FFFFFF"/>
                </a:solidFill>
              </a:rPr>
              <a:t>uark</a:t>
            </a:r>
            <a:r>
              <a:rPr lang="en-GB" dirty="0" smtClean="0">
                <a:solidFill>
                  <a:srgbClr val="FFFFFF"/>
                </a:solidFill>
              </a:rPr>
              <a:t> (s=1/2) -&gt; </a:t>
            </a:r>
            <a:r>
              <a:rPr lang="en-GB" dirty="0" err="1" smtClean="0">
                <a:solidFill>
                  <a:srgbClr val="FFFFFF"/>
                </a:solidFill>
              </a:rPr>
              <a:t>squark</a:t>
            </a:r>
            <a:r>
              <a:rPr lang="en-GB" dirty="0" smtClean="0">
                <a:solidFill>
                  <a:srgbClr val="FFFFFF"/>
                </a:solidFill>
              </a:rPr>
              <a:t> (s=0)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G</a:t>
            </a:r>
            <a:r>
              <a:rPr lang="en-GB" dirty="0" err="1" smtClean="0">
                <a:solidFill>
                  <a:srgbClr val="FFFFFF"/>
                </a:solidFill>
              </a:rPr>
              <a:t>luon</a:t>
            </a:r>
            <a:r>
              <a:rPr lang="en-GB" dirty="0" smtClean="0">
                <a:solidFill>
                  <a:srgbClr val="FFFFFF"/>
                </a:solidFill>
              </a:rPr>
              <a:t> (s=1)  </a:t>
            </a:r>
            <a:r>
              <a:rPr lang="el-GR" dirty="0" smtClean="0">
                <a:solidFill>
                  <a:srgbClr val="FFFFFF"/>
                </a:solidFill>
              </a:rPr>
              <a:t>   </a:t>
            </a:r>
            <a:r>
              <a:rPr lang="en-GB" dirty="0" smtClean="0">
                <a:solidFill>
                  <a:srgbClr val="FFFFFF"/>
                </a:solidFill>
              </a:rPr>
              <a:t>-&gt; </a:t>
            </a:r>
            <a:r>
              <a:rPr lang="en-GB" dirty="0" err="1" smtClean="0">
                <a:solidFill>
                  <a:srgbClr val="FFFFFF"/>
                </a:solidFill>
              </a:rPr>
              <a:t>gluino</a:t>
            </a:r>
            <a:r>
              <a:rPr lang="en-GB" dirty="0" smtClean="0">
                <a:solidFill>
                  <a:srgbClr val="FFFFFF"/>
                </a:solidFill>
              </a:rPr>
              <a:t> (s</a:t>
            </a:r>
            <a:r>
              <a:rPr lang="el-GR" dirty="0" smtClean="0">
                <a:solidFill>
                  <a:srgbClr val="FFFFFF"/>
                </a:solidFill>
              </a:rPr>
              <a:t>=</a:t>
            </a:r>
            <a:r>
              <a:rPr lang="en-GB" dirty="0" smtClean="0">
                <a:solidFill>
                  <a:srgbClr val="FFFFFF"/>
                </a:solidFill>
              </a:rPr>
              <a:t>1/2)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0039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4693"/>
            <a:ext cx="2501900" cy="2590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943" y="2404776"/>
            <a:ext cx="4643992" cy="4643992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8450" y="26496"/>
            <a:ext cx="4265010" cy="23782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3790" y="31458"/>
            <a:ext cx="2415200" cy="2415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1458"/>
            <a:ext cx="4062267" cy="319801"/>
          </a:xfrm>
        </p:spPr>
        <p:txBody>
          <a:bodyPr>
            <a:noAutofit/>
          </a:bodyPr>
          <a:lstStyle/>
          <a:p>
            <a:r>
              <a:rPr lang="el-GR" sz="2500" dirty="0" smtClean="0">
                <a:solidFill>
                  <a:srgbClr val="FFFFFF"/>
                </a:solidFill>
              </a:rPr>
              <a:t>Σκοτεινή </a:t>
            </a:r>
            <a:r>
              <a:rPr lang="el-GR" sz="2500" dirty="0">
                <a:solidFill>
                  <a:srgbClr val="FFFFFF"/>
                </a:solidFill>
              </a:rPr>
              <a:t>ύ</a:t>
            </a:r>
            <a:r>
              <a:rPr lang="el-GR" sz="2500" dirty="0" smtClean="0">
                <a:solidFill>
                  <a:srgbClr val="FFFFFF"/>
                </a:solidFill>
              </a:rPr>
              <a:t>λη</a:t>
            </a:r>
            <a:endParaRPr lang="en-US" sz="250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40" y="2378307"/>
            <a:ext cx="4495603" cy="460799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5187834"/>
            <a:ext cx="4878990" cy="1477328"/>
          </a:xfrm>
          <a:prstGeom prst="rect">
            <a:avLst/>
          </a:prstGeom>
          <a:solidFill>
            <a:srgbClr val="FFF4A8"/>
          </a:solidFill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5128B0"/>
                </a:solidFill>
              </a:rPr>
              <a:t>Από τα  βαρυτικά της αποτελέσματα - ταχύτητες περιστροφής γαλαξιών </a:t>
            </a:r>
            <a:r>
              <a:rPr lang="en-US" dirty="0" smtClean="0">
                <a:solidFill>
                  <a:srgbClr val="5128B0"/>
                </a:solidFill>
              </a:rPr>
              <a:t>–</a:t>
            </a:r>
            <a:r>
              <a:rPr lang="el-GR" dirty="0">
                <a:solidFill>
                  <a:srgbClr val="5128B0"/>
                </a:solidFill>
              </a:rPr>
              <a:t> </a:t>
            </a:r>
            <a:r>
              <a:rPr lang="el-GR" dirty="0" smtClean="0">
                <a:solidFill>
                  <a:srgbClr val="5128B0"/>
                </a:solidFill>
              </a:rPr>
              <a:t>ξέρουμε </a:t>
            </a:r>
            <a:r>
              <a:rPr lang="el-GR" dirty="0">
                <a:solidFill>
                  <a:srgbClr val="5128B0"/>
                </a:solidFill>
              </a:rPr>
              <a:t>ό</a:t>
            </a:r>
            <a:r>
              <a:rPr lang="el-GR" dirty="0" smtClean="0">
                <a:solidFill>
                  <a:srgbClr val="5128B0"/>
                </a:solidFill>
              </a:rPr>
              <a:t>τι στο σύμπαν</a:t>
            </a:r>
            <a:r>
              <a:rPr lang="el-GR" dirty="0">
                <a:solidFill>
                  <a:srgbClr val="5128B0"/>
                </a:solidFill>
              </a:rPr>
              <a:t> </a:t>
            </a:r>
            <a:r>
              <a:rPr lang="el-GR" dirty="0" smtClean="0">
                <a:solidFill>
                  <a:srgbClr val="5128B0"/>
                </a:solidFill>
              </a:rPr>
              <a:t>υπάρχει μεγάλη ποσότητα σκοτεινής ύλης - ύλης που δεν εκπέμπει ηλεκτρομαγνητική ακτινοβολία</a:t>
            </a:r>
          </a:p>
          <a:p>
            <a:r>
              <a:rPr lang="el-GR" dirty="0">
                <a:solidFill>
                  <a:srgbClr val="5128B0"/>
                </a:solidFill>
              </a:rPr>
              <a:t>κ</a:t>
            </a:r>
            <a:r>
              <a:rPr lang="el-GR" dirty="0" smtClean="0">
                <a:solidFill>
                  <a:srgbClr val="5128B0"/>
                </a:solidFill>
              </a:rPr>
              <a:t>αι άρα δεν την βλέπουμε</a:t>
            </a:r>
            <a:endParaRPr lang="en-US" dirty="0">
              <a:solidFill>
                <a:srgbClr val="5128B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64120" y="2094046"/>
            <a:ext cx="355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4 % μόνο είναι η ύλη που βλέπουμε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6097" y="4012462"/>
            <a:ext cx="3918374" cy="646331"/>
          </a:xfrm>
          <a:prstGeom prst="rect">
            <a:avLst/>
          </a:prstGeom>
          <a:solidFill>
            <a:srgbClr val="FFA8E8"/>
          </a:solidFill>
          <a:ln>
            <a:solidFill>
              <a:srgbClr val="FFA8E8"/>
            </a:solidFill>
          </a:ln>
        </p:spPr>
        <p:txBody>
          <a:bodyPr wrap="square" rtlCol="0">
            <a:spAutoFit/>
          </a:bodyPr>
          <a:lstStyle/>
          <a:p>
            <a:r>
              <a:rPr lang="el-GR" dirty="0" smtClean="0"/>
              <a:t>Τα υπερσυμμετρικά σωματίδια θα μπορούσαν να είναι η απάντηση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7309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440" y="497572"/>
            <a:ext cx="8229600" cy="58587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400" dirty="0" smtClean="0">
                <a:solidFill>
                  <a:srgbClr val="FFF4A8"/>
                </a:solidFill>
              </a:rPr>
              <a:t>Πέρα από το καθιερωμένο πρότυπο</a:t>
            </a:r>
          </a:p>
          <a:p>
            <a:endParaRPr lang="en-GB" sz="1800" dirty="0">
              <a:solidFill>
                <a:srgbClr val="FFFFFF"/>
              </a:solidFill>
            </a:endParaRPr>
          </a:p>
          <a:p>
            <a:r>
              <a:rPr lang="el-GR" sz="1900" dirty="0" smtClean="0">
                <a:solidFill>
                  <a:srgbClr val="FFFFFF"/>
                </a:solidFill>
              </a:rPr>
              <a:t>Αναζήτηση υπερσυμμετρίας</a:t>
            </a:r>
            <a:endParaRPr lang="en-GB" sz="1900" dirty="0" smtClean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en-GB" sz="1900" dirty="0">
                <a:solidFill>
                  <a:srgbClr val="FFFFFF"/>
                </a:solidFill>
              </a:rPr>
              <a:t> </a:t>
            </a:r>
            <a:r>
              <a:rPr lang="en-GB" sz="1900" dirty="0" smtClean="0">
                <a:solidFill>
                  <a:srgbClr val="FFFFFF"/>
                </a:solidFill>
              </a:rPr>
              <a:t>     </a:t>
            </a:r>
            <a:r>
              <a:rPr lang="el-GR" sz="1900" dirty="0" smtClean="0">
                <a:solidFill>
                  <a:srgbClr val="FFFFFF"/>
                </a:solidFill>
              </a:rPr>
              <a:t>δεν έχουμε δει πειραματική ένδειξη</a:t>
            </a:r>
            <a:endParaRPr lang="en-GB" sz="1900" dirty="0" smtClean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US" sz="1900" dirty="0" smtClean="0">
              <a:solidFill>
                <a:srgbClr val="FFFFFF"/>
              </a:solidFill>
            </a:endParaRPr>
          </a:p>
          <a:p>
            <a:r>
              <a:rPr lang="el-GR" sz="1900" dirty="0" smtClean="0">
                <a:solidFill>
                  <a:srgbClr val="FFFFFF"/>
                </a:solidFill>
              </a:rPr>
              <a:t>Άλλα εξωτικά που θα εξηγούσαν τη σκοτεινή ύλη</a:t>
            </a:r>
            <a:endParaRPr lang="en-GB" sz="1900" dirty="0" smtClean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en-GB" sz="1900" dirty="0">
                <a:solidFill>
                  <a:srgbClr val="FFFFFF"/>
                </a:solidFill>
              </a:rPr>
              <a:t> </a:t>
            </a:r>
            <a:r>
              <a:rPr lang="en-GB" sz="1900" dirty="0" smtClean="0">
                <a:solidFill>
                  <a:srgbClr val="FFFFFF"/>
                </a:solidFill>
              </a:rPr>
              <a:t>  </a:t>
            </a:r>
            <a:r>
              <a:rPr lang="en-GB" sz="1900" dirty="0">
                <a:solidFill>
                  <a:srgbClr val="FFFFFF"/>
                </a:solidFill>
              </a:rPr>
              <a:t> </a:t>
            </a:r>
            <a:r>
              <a:rPr lang="en-GB" sz="1900" dirty="0" smtClean="0">
                <a:solidFill>
                  <a:srgbClr val="FFFFFF"/>
                </a:solidFill>
              </a:rPr>
              <a:t>e.g. WIMPs : weakly interacting massive particles</a:t>
            </a:r>
          </a:p>
          <a:p>
            <a:pPr marL="0" indent="0">
              <a:buNone/>
            </a:pPr>
            <a:r>
              <a:rPr lang="en-US" sz="1900" dirty="0" smtClean="0">
                <a:solidFill>
                  <a:srgbClr val="FFFFFF"/>
                </a:solidFill>
              </a:rPr>
              <a:t>    </a:t>
            </a:r>
            <a:r>
              <a:rPr lang="el-GR" sz="1900" dirty="0">
                <a:solidFill>
                  <a:srgbClr val="FFFFFF"/>
                </a:solidFill>
              </a:rPr>
              <a:t>δεν έχουμε δει πειραματική ένδειξη</a:t>
            </a:r>
            <a:endParaRPr lang="en-GB" sz="1900" dirty="0">
              <a:solidFill>
                <a:srgbClr val="FFFFFF"/>
              </a:solidFill>
            </a:endParaRPr>
          </a:p>
          <a:p>
            <a:endParaRPr lang="en-GB" sz="1900" dirty="0">
              <a:solidFill>
                <a:srgbClr val="FFFFFF"/>
              </a:solidFill>
            </a:endParaRPr>
          </a:p>
          <a:p>
            <a:r>
              <a:rPr lang="el-GR" sz="1900" dirty="0" smtClean="0">
                <a:solidFill>
                  <a:srgbClr val="FFFF00"/>
                </a:solidFill>
              </a:rPr>
              <a:t>Το </a:t>
            </a:r>
            <a:r>
              <a:rPr lang="el-GR" sz="2000" dirty="0">
                <a:solidFill>
                  <a:srgbClr val="FFF4A8"/>
                </a:solidFill>
              </a:rPr>
              <a:t>καθιερωμένο </a:t>
            </a:r>
            <a:r>
              <a:rPr lang="el-GR" sz="2000" dirty="0" smtClean="0">
                <a:solidFill>
                  <a:srgbClr val="FFF4A8"/>
                </a:solidFill>
              </a:rPr>
              <a:t>πρότυπο φαίνεται πως είναι η θεωρία που περιγράφει τον κόσμο μας</a:t>
            </a:r>
            <a:endParaRPr lang="el-GR" sz="1900" dirty="0">
              <a:solidFill>
                <a:srgbClr val="FFFF00"/>
              </a:solidFill>
            </a:endParaRPr>
          </a:p>
          <a:p>
            <a:endParaRPr lang="en-GB" sz="1900" dirty="0" smtClean="0">
              <a:solidFill>
                <a:srgbClr val="FFFF00"/>
              </a:solidFill>
            </a:endParaRPr>
          </a:p>
          <a:p>
            <a:r>
              <a:rPr lang="el-GR" sz="1900" dirty="0" smtClean="0">
                <a:solidFill>
                  <a:srgbClr val="FFFFFF"/>
                </a:solidFill>
              </a:rPr>
              <a:t>Μεγαλύτερη φωτεινότητα δεσμών από το 2022 : αυξημένη δυνατότητα ανακαλύψεων</a:t>
            </a:r>
            <a:endParaRPr lang="en-GB" sz="1900" dirty="0" smtClean="0">
              <a:solidFill>
                <a:srgbClr val="FFFFFF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5061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Picture 2" descr="Timcropp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9050" y="990600"/>
            <a:ext cx="4044950" cy="359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58" name="Picture 3" descr="we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260725"/>
            <a:ext cx="4981575" cy="359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8100" name="Text Box 4"/>
          <p:cNvSpPr txBox="1">
            <a:spLocks noChangeArrowheads="1"/>
          </p:cNvSpPr>
          <p:nvPr/>
        </p:nvSpPr>
        <p:spPr bwMode="auto">
          <a:xfrm>
            <a:off x="746125" y="200025"/>
            <a:ext cx="196688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 smtClean="0">
                <a:solidFill>
                  <a:srgbClr val="FFFF00"/>
                </a:solidFill>
                <a:cs typeface="+mn-cs"/>
              </a:rPr>
              <a:t>World </a:t>
            </a:r>
            <a:r>
              <a:rPr lang="en-US" sz="2000" dirty="0">
                <a:solidFill>
                  <a:srgbClr val="FFFF00"/>
                </a:solidFill>
                <a:cs typeface="+mn-cs"/>
              </a:rPr>
              <a:t>Wide Web</a:t>
            </a:r>
          </a:p>
        </p:txBody>
      </p:sp>
      <p:sp>
        <p:nvSpPr>
          <p:cNvPr id="388101" name="Text Box 5"/>
          <p:cNvSpPr txBox="1">
            <a:spLocks noChangeArrowheads="1"/>
          </p:cNvSpPr>
          <p:nvPr/>
        </p:nvSpPr>
        <p:spPr bwMode="auto">
          <a:xfrm>
            <a:off x="116964" y="1266825"/>
            <a:ext cx="4982086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l-GR" sz="2000" dirty="0" smtClean="0">
                <a:solidFill>
                  <a:schemeClr val="bg1"/>
                </a:solidFill>
                <a:cs typeface="+mn-cs"/>
              </a:rPr>
              <a:t>Επινοήθηκε από τον </a:t>
            </a:r>
            <a:r>
              <a:rPr lang="en-US" sz="2000" dirty="0" smtClean="0">
                <a:solidFill>
                  <a:srgbClr val="FFFF00"/>
                </a:solidFill>
                <a:cs typeface="+mn-cs"/>
              </a:rPr>
              <a:t>Tim </a:t>
            </a:r>
            <a:r>
              <a:rPr lang="en-US" sz="2000" dirty="0">
                <a:solidFill>
                  <a:srgbClr val="FFFF00"/>
                </a:solidFill>
                <a:cs typeface="+mn-cs"/>
              </a:rPr>
              <a:t>Berners-Lee</a:t>
            </a:r>
            <a:r>
              <a:rPr lang="en-US" sz="2000" dirty="0">
                <a:solidFill>
                  <a:schemeClr val="bg1"/>
                </a:solidFill>
                <a:cs typeface="+mn-cs"/>
              </a:rPr>
              <a:t>,</a:t>
            </a:r>
          </a:p>
          <a:p>
            <a:pPr>
              <a:defRPr/>
            </a:pPr>
            <a:r>
              <a:rPr lang="el-GR" sz="2000" dirty="0" smtClean="0">
                <a:solidFill>
                  <a:schemeClr val="bg1"/>
                </a:solidFill>
              </a:rPr>
              <a:t>Ερευνητή στο</a:t>
            </a:r>
            <a:r>
              <a:rPr lang="en-US" sz="2000" dirty="0" smtClean="0">
                <a:solidFill>
                  <a:schemeClr val="bg1"/>
                </a:solidFill>
                <a:cs typeface="+mn-cs"/>
              </a:rPr>
              <a:t> </a:t>
            </a:r>
            <a:r>
              <a:rPr lang="en-US" sz="2000" dirty="0" smtClean="0">
                <a:solidFill>
                  <a:srgbClr val="FFFF00"/>
                </a:solidFill>
                <a:cs typeface="+mn-cs"/>
              </a:rPr>
              <a:t>CERN</a:t>
            </a:r>
            <a:r>
              <a:rPr lang="el-GR" sz="2000" dirty="0" smtClean="0">
                <a:solidFill>
                  <a:schemeClr val="bg1"/>
                </a:solidFill>
                <a:cs typeface="+mn-cs"/>
              </a:rPr>
              <a:t>, το</a:t>
            </a:r>
            <a:r>
              <a:rPr lang="en-US" sz="2000" dirty="0" smtClean="0">
                <a:solidFill>
                  <a:schemeClr val="bg1"/>
                </a:solidFill>
                <a:cs typeface="+mn-cs"/>
              </a:rPr>
              <a:t> </a:t>
            </a:r>
            <a:r>
              <a:rPr lang="en-US" sz="2000" dirty="0">
                <a:solidFill>
                  <a:srgbClr val="FFFF00"/>
                </a:solidFill>
                <a:cs typeface="+mn-cs"/>
              </a:rPr>
              <a:t>1989</a:t>
            </a:r>
            <a:r>
              <a:rPr lang="en-US" sz="2000" dirty="0">
                <a:solidFill>
                  <a:schemeClr val="bg1"/>
                </a:solidFill>
                <a:cs typeface="+mn-cs"/>
              </a:rPr>
              <a:t>,</a:t>
            </a:r>
          </a:p>
          <a:p>
            <a:pPr>
              <a:defRPr/>
            </a:pPr>
            <a:r>
              <a:rPr lang="el-GR" sz="2000" dirty="0" smtClean="0">
                <a:solidFill>
                  <a:schemeClr val="bg1"/>
                </a:solidFill>
                <a:cs typeface="+mn-cs"/>
              </a:rPr>
              <a:t>Για να ικανοποιήσει τις ανάγκες των φυσικών σε Ινστιτούτα σε όλο τον κόσμο να </a:t>
            </a:r>
            <a:r>
              <a:rPr lang="el-GR" sz="2000" dirty="0" smtClean="0">
                <a:solidFill>
                  <a:schemeClr val="bg1"/>
                </a:solidFill>
              </a:rPr>
              <a:t>μοιράζονται αυτόματα τις πληροφορίες</a:t>
            </a:r>
            <a:endParaRPr lang="en-US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388102" name="Text Box 6"/>
          <p:cNvSpPr txBox="1">
            <a:spLocks noChangeArrowheads="1"/>
          </p:cNvSpPr>
          <p:nvPr/>
        </p:nvSpPr>
        <p:spPr bwMode="auto">
          <a:xfrm>
            <a:off x="5324807" y="5118119"/>
            <a:ext cx="344487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l-GR" sz="2000" dirty="0" smtClean="0">
                <a:solidFill>
                  <a:schemeClr val="bg1"/>
                </a:solidFill>
                <a:latin typeface="+mj-lt"/>
              </a:rPr>
              <a:t>Το </a:t>
            </a: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WWW </a:t>
            </a:r>
            <a:r>
              <a:rPr lang="el-GR" sz="2000" dirty="0" smtClean="0">
                <a:solidFill>
                  <a:schemeClr val="bg1"/>
                </a:solidFill>
                <a:latin typeface="+mj-lt"/>
              </a:rPr>
              <a:t>σε συνδυασμό με το </a:t>
            </a:r>
            <a:r>
              <a:rPr lang="en-GB" sz="2000" dirty="0" smtClean="0">
                <a:solidFill>
                  <a:schemeClr val="bg1"/>
                </a:solidFill>
                <a:latin typeface="+mj-lt"/>
              </a:rPr>
              <a:t>Internet </a:t>
            </a:r>
            <a:r>
              <a:rPr lang="el-GR" sz="2000" dirty="0" smtClean="0">
                <a:solidFill>
                  <a:schemeClr val="bg1"/>
                </a:solidFill>
                <a:latin typeface="+mj-lt"/>
              </a:rPr>
              <a:t>έχει αλλάξει τον τρόπο ζωής μας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16655548"/>
      </p:ext>
    </p:extLst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24035"/>
            <a:ext cx="5507107" cy="40339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247" y="1067373"/>
            <a:ext cx="3111425" cy="1583999"/>
          </a:xfrm>
          <a:prstGeom prst="rect">
            <a:avLst/>
          </a:prstGeom>
        </p:spPr>
      </p:pic>
      <p:pic>
        <p:nvPicPr>
          <p:cNvPr id="6" name="Picture 5" descr="9803011_01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48232" y="0"/>
            <a:ext cx="4195768" cy="309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540" y="432446"/>
            <a:ext cx="39480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  <a:latin typeface="+mj-lt"/>
              </a:rPr>
              <a:t>Positron Emission </a:t>
            </a:r>
            <a:r>
              <a:rPr lang="en-US" sz="2000" dirty="0">
                <a:solidFill>
                  <a:srgbClr val="FFFF00"/>
                </a:solidFill>
                <a:latin typeface="+mj-lt"/>
              </a:rPr>
              <a:t>T</a:t>
            </a:r>
            <a:r>
              <a:rPr lang="en-US" sz="2000" dirty="0" smtClean="0">
                <a:solidFill>
                  <a:srgbClr val="FFFF00"/>
                </a:solidFill>
                <a:latin typeface="+mj-lt"/>
              </a:rPr>
              <a:t>omography (PET)</a:t>
            </a:r>
            <a:endParaRPr lang="en-US" sz="2000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478" y="3442578"/>
            <a:ext cx="336268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>
                <a:solidFill>
                  <a:srgbClr val="FFFF00"/>
                </a:solidFill>
              </a:rPr>
              <a:t>Και πολλά </a:t>
            </a:r>
            <a:r>
              <a:rPr lang="el-GR" sz="1600" dirty="0">
                <a:solidFill>
                  <a:srgbClr val="FFFF00"/>
                </a:solidFill>
              </a:rPr>
              <a:t>ά</a:t>
            </a:r>
            <a:r>
              <a:rPr lang="el-GR" sz="1600" dirty="0" smtClean="0">
                <a:solidFill>
                  <a:srgbClr val="FFFF00"/>
                </a:solidFill>
              </a:rPr>
              <a:t>λλα </a:t>
            </a:r>
            <a:r>
              <a:rPr lang="en-GB" sz="1600" dirty="0" smtClean="0">
                <a:solidFill>
                  <a:srgbClr val="FFFF00"/>
                </a:solidFill>
              </a:rPr>
              <a:t>spin-offs</a:t>
            </a:r>
            <a:endParaRPr lang="el-GR" sz="1600" dirty="0" smtClean="0">
              <a:solidFill>
                <a:srgbClr val="FFFF00"/>
              </a:solidFill>
            </a:endParaRPr>
          </a:p>
          <a:p>
            <a:endParaRPr lang="en-GB" sz="1600" dirty="0" smtClean="0">
              <a:solidFill>
                <a:srgbClr val="FFFF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l-GR" sz="1600" dirty="0" smtClean="0">
                <a:solidFill>
                  <a:srgbClr val="FFFF00"/>
                </a:solidFill>
              </a:rPr>
              <a:t>επιταχυντές στην ιατρική</a:t>
            </a:r>
          </a:p>
          <a:p>
            <a:r>
              <a:rPr lang="el-GR" sz="1600" dirty="0" smtClean="0">
                <a:solidFill>
                  <a:srgbClr val="FFFF00"/>
                </a:solidFill>
              </a:rPr>
              <a:t>	Παραγωγή ραδιοισοτόπων</a:t>
            </a:r>
          </a:p>
          <a:p>
            <a:r>
              <a:rPr lang="el-GR" sz="1600" dirty="0" smtClean="0">
                <a:solidFill>
                  <a:srgbClr val="FFFF00"/>
                </a:solidFill>
              </a:rPr>
              <a:t>	Ακτινοβόληση ασθενών</a:t>
            </a:r>
          </a:p>
          <a:p>
            <a:pPr marL="285750" indent="-285750">
              <a:buFont typeface="Arial"/>
              <a:buChar char="•"/>
            </a:pPr>
            <a:r>
              <a:rPr lang="el-GR" sz="1600" dirty="0" smtClean="0">
                <a:solidFill>
                  <a:srgbClr val="FFFF00"/>
                </a:solidFill>
              </a:rPr>
              <a:t>Τεχνολογία υψηλού κενού</a:t>
            </a:r>
          </a:p>
          <a:p>
            <a:pPr marL="285750" indent="-285750">
              <a:buFont typeface="Arial"/>
              <a:buChar char="•"/>
            </a:pPr>
            <a:r>
              <a:rPr lang="el-GR" sz="1600" dirty="0" smtClean="0">
                <a:solidFill>
                  <a:srgbClr val="FFFF00"/>
                </a:solidFill>
              </a:rPr>
              <a:t>Τεχνολογία υπεραγώγιμων μαγνητών</a:t>
            </a:r>
          </a:p>
          <a:p>
            <a:pPr marL="285750" indent="-285750">
              <a:buFont typeface="Arial"/>
              <a:buChar char="•"/>
            </a:pPr>
            <a:r>
              <a:rPr lang="el-GR" sz="1600" dirty="0" smtClean="0">
                <a:solidFill>
                  <a:srgbClr val="FFFF00"/>
                </a:solidFill>
              </a:rPr>
              <a:t>Κρυογενικά συστήματα</a:t>
            </a:r>
          </a:p>
          <a:p>
            <a:pPr marL="285750" indent="-285750">
              <a:buFont typeface="Arial"/>
              <a:buChar char="•"/>
            </a:pPr>
            <a:r>
              <a:rPr lang="el-GR" sz="1600" dirty="0">
                <a:solidFill>
                  <a:srgbClr val="FFFF00"/>
                </a:solidFill>
              </a:rPr>
              <a:t>Γρήγορα ηλεκτρονικά</a:t>
            </a:r>
          </a:p>
          <a:p>
            <a:pPr marL="285750" indent="-285750">
              <a:buFont typeface="Arial"/>
              <a:buChar char="•"/>
            </a:pPr>
            <a:r>
              <a:rPr lang="el-GR" sz="1600" dirty="0">
                <a:solidFill>
                  <a:srgbClr val="FFFF00"/>
                </a:solidFill>
              </a:rPr>
              <a:t>Γρήγοροι υπολογιστές</a:t>
            </a:r>
          </a:p>
          <a:p>
            <a:pPr marL="285750" indent="-285750">
              <a:buFont typeface="Arial"/>
              <a:buChar char="•"/>
            </a:pPr>
            <a:endParaRPr lang="el-GR" sz="1600" dirty="0" smtClean="0">
              <a:solidFill>
                <a:srgbClr val="FFFF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3050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oto_sala_trattamento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13401" b="13401"/>
          <a:stretch>
            <a:fillRect/>
          </a:stretch>
        </p:blipFill>
        <p:spPr>
          <a:xfrm>
            <a:off x="4018666" y="3739600"/>
            <a:ext cx="5298590" cy="2914021"/>
          </a:xfrm>
        </p:spPr>
      </p:pic>
      <p:sp>
        <p:nvSpPr>
          <p:cNvPr id="6" name="TextBox 5"/>
          <p:cNvSpPr txBox="1"/>
          <p:nvPr/>
        </p:nvSpPr>
        <p:spPr>
          <a:xfrm>
            <a:off x="5372058" y="732283"/>
            <a:ext cx="364700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Με </a:t>
            </a:r>
            <a:r>
              <a:rPr lang="el-GR" smtClean="0">
                <a:solidFill>
                  <a:schemeClr val="bg1"/>
                </a:solidFill>
              </a:rPr>
              <a:t>πρωτόνια ή </a:t>
            </a:r>
            <a:r>
              <a:rPr lang="el-GR" dirty="0" smtClean="0">
                <a:solidFill>
                  <a:schemeClr val="bg1"/>
                </a:solidFill>
              </a:rPr>
              <a:t>ιόντα άνθρακα </a:t>
            </a:r>
            <a:r>
              <a:rPr lang="el-GR" smtClean="0">
                <a:solidFill>
                  <a:schemeClr val="bg1"/>
                </a:solidFill>
              </a:rPr>
              <a:t>μπορούμε να ρυθμίσουμε σε τι βάθος αποτίθεται η μέγιστη ενέργεια και να καταστρέψουμε μόνο τον όγκο και όχι τους υγιείς ιστούς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8" name="Picture 7" descr="acceleratore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179" y="3737622"/>
            <a:ext cx="4373999" cy="29159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32283"/>
            <a:ext cx="4607994" cy="280868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963148" y="119702"/>
            <a:ext cx="2929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dirty="0" smtClean="0">
                <a:solidFill>
                  <a:srgbClr val="FFFF00"/>
                </a:solidFill>
              </a:rPr>
              <a:t>Θεραπεία με αδρόνια</a:t>
            </a:r>
            <a:endParaRPr lang="fr-FR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3032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Google Shape;137;p20"/>
          <p:cNvSpPr txBox="1">
            <a:spLocks noChangeArrowheads="1"/>
          </p:cNvSpPr>
          <p:nvPr/>
        </p:nvSpPr>
        <p:spPr bwMode="auto">
          <a:xfrm>
            <a:off x="6440250" y="2205038"/>
            <a:ext cx="2660888" cy="4330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el-GR" sz="1400" dirty="0" smtClean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Ετήσιος προυπολογισμός</a:t>
            </a:r>
            <a:r>
              <a:rPr lang="en-US" sz="1400" dirty="0" smtClean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:  </a:t>
            </a:r>
            <a:endParaRPr lang="en-US" sz="1400" dirty="0">
              <a:solidFill>
                <a:srgbClr val="FFFF00"/>
              </a:solidFill>
              <a:latin typeface="Ariel" charset="0"/>
              <a:cs typeface="Helvetica Neue" charset="0"/>
              <a:sym typeface="Helvetica Neue" charset="0"/>
            </a:endParaRPr>
          </a:p>
          <a:p>
            <a:pPr>
              <a:lnSpc>
                <a:spcPct val="115000"/>
              </a:lnSpc>
            </a:pPr>
            <a:r>
              <a:rPr lang="en-US" sz="1400" dirty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~ </a:t>
            </a:r>
            <a:r>
              <a:rPr lang="en-US" sz="1400" dirty="0" smtClean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1168 </a:t>
            </a:r>
            <a:r>
              <a:rPr lang="en-US" sz="1400" dirty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MCHF </a:t>
            </a:r>
            <a:r>
              <a:rPr lang="en-US" sz="1400" dirty="0" smtClean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(2020)</a:t>
            </a:r>
            <a:endParaRPr lang="en-US" sz="1400" dirty="0">
              <a:solidFill>
                <a:srgbClr val="FFFF00"/>
              </a:solidFill>
              <a:latin typeface="Ariel" charset="0"/>
              <a:cs typeface="Helvetica Neue" charset="0"/>
              <a:sym typeface="Helvetica Neue" charset="0"/>
            </a:endParaRPr>
          </a:p>
          <a:p>
            <a:endParaRPr lang="en-US" sz="1400" dirty="0">
              <a:solidFill>
                <a:srgbClr val="336699"/>
              </a:solidFill>
              <a:latin typeface="Ariel" charset="0"/>
              <a:cs typeface="Helvetica Neue" charset="0"/>
              <a:sym typeface="Helvetica Neue" charset="0"/>
            </a:endParaRPr>
          </a:p>
          <a:p>
            <a:pPr>
              <a:lnSpc>
                <a:spcPct val="115000"/>
              </a:lnSpc>
            </a:pPr>
            <a:r>
              <a:rPr lang="el-GR" sz="1400" dirty="0" smtClean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Προσωπικό</a:t>
            </a:r>
            <a:endParaRPr lang="en-US" sz="1400" dirty="0">
              <a:solidFill>
                <a:srgbClr val="FFFF00"/>
              </a:solidFill>
              <a:latin typeface="Ariel" charset="0"/>
              <a:cs typeface="Helvetica Neue" charset="0"/>
              <a:sym typeface="Helvetica Neue" charset="0"/>
            </a:endParaRPr>
          </a:p>
          <a:p>
            <a:pPr>
              <a:buClr>
                <a:srgbClr val="000080"/>
              </a:buClr>
              <a:buFont typeface="Arial" charset="0"/>
              <a:buNone/>
            </a:pPr>
            <a:r>
              <a:rPr lang="en-US" sz="1400" dirty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~</a:t>
            </a:r>
            <a:r>
              <a:rPr lang="en-US" sz="1400" dirty="0" smtClean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2600   </a:t>
            </a:r>
            <a:r>
              <a:rPr lang="en-US" sz="1400" dirty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Staff members</a:t>
            </a:r>
          </a:p>
          <a:p>
            <a:pPr>
              <a:buClr>
                <a:srgbClr val="000080"/>
              </a:buClr>
              <a:buFont typeface="Arial" charset="0"/>
              <a:buNone/>
            </a:pPr>
            <a:r>
              <a:rPr lang="en-US" sz="1400" dirty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~</a:t>
            </a:r>
            <a:r>
              <a:rPr lang="en-US" sz="1400" dirty="0" smtClean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800     </a:t>
            </a:r>
            <a:r>
              <a:rPr lang="en-US" sz="1400" dirty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Fellows</a:t>
            </a:r>
          </a:p>
          <a:p>
            <a:pPr>
              <a:buClr>
                <a:srgbClr val="000080"/>
              </a:buClr>
              <a:buFont typeface="Arial" charset="0"/>
              <a:buNone/>
            </a:pPr>
            <a:r>
              <a:rPr lang="en-US" sz="1400" dirty="0" smtClean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~550     </a:t>
            </a:r>
            <a:r>
              <a:rPr lang="en-US" sz="1400" dirty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Students</a:t>
            </a:r>
          </a:p>
          <a:p>
            <a:pPr>
              <a:buClr>
                <a:srgbClr val="000080"/>
              </a:buClr>
              <a:buFont typeface="Arial" charset="0"/>
              <a:buNone/>
            </a:pPr>
            <a:r>
              <a:rPr lang="en-US" sz="1400" dirty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~</a:t>
            </a:r>
            <a:r>
              <a:rPr lang="en-US" sz="1400" dirty="0" smtClean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15000 Users</a:t>
            </a:r>
          </a:p>
          <a:p>
            <a:pPr>
              <a:buClr>
                <a:srgbClr val="000080"/>
              </a:buClr>
              <a:buFont typeface="Arial" charset="0"/>
              <a:buNone/>
            </a:pPr>
            <a:r>
              <a:rPr lang="en-US" sz="1400" dirty="0" smtClean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~2000   External companies</a:t>
            </a:r>
            <a:endParaRPr lang="en-US" sz="1400" dirty="0">
              <a:solidFill>
                <a:srgbClr val="FFFF00"/>
              </a:solidFill>
              <a:latin typeface="Ariel" charset="0"/>
              <a:cs typeface="Helvetica Neue" charset="0"/>
              <a:sym typeface="Helvetica Neue" charset="0"/>
            </a:endParaRPr>
          </a:p>
          <a:p>
            <a:endParaRPr lang="en-US" sz="1400" dirty="0">
              <a:solidFill>
                <a:srgbClr val="336699"/>
              </a:solidFill>
              <a:latin typeface="Ariel" charset="0"/>
              <a:cs typeface="Helvetica Neue" charset="0"/>
              <a:sym typeface="Helvetica Neue" charset="0"/>
            </a:endParaRPr>
          </a:p>
          <a:p>
            <a:pPr>
              <a:lnSpc>
                <a:spcPct val="115000"/>
              </a:lnSpc>
            </a:pPr>
            <a:r>
              <a:rPr lang="el-GR" sz="1400" dirty="0" smtClean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Παρατηρητές</a:t>
            </a:r>
            <a:endParaRPr lang="en-US" sz="1400" dirty="0">
              <a:solidFill>
                <a:srgbClr val="FFFF00"/>
              </a:solidFill>
              <a:latin typeface="Ariel" charset="0"/>
              <a:cs typeface="Helvetica Neue" charset="0"/>
              <a:sym typeface="Helvetica Neue" charset="0"/>
            </a:endParaRPr>
          </a:p>
          <a:p>
            <a:r>
              <a:rPr lang="en-US" sz="1400" dirty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EU, </a:t>
            </a:r>
            <a:endParaRPr lang="en-US" sz="1400" dirty="0" smtClean="0">
              <a:solidFill>
                <a:srgbClr val="FFFF00"/>
              </a:solidFill>
              <a:latin typeface="Ariel" charset="0"/>
              <a:cs typeface="Helvetica Neue" charset="0"/>
              <a:sym typeface="Helvetica Neue" charset="0"/>
            </a:endParaRPr>
          </a:p>
          <a:p>
            <a:r>
              <a:rPr lang="en-US" sz="1400" dirty="0" smtClean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USA</a:t>
            </a:r>
            <a:r>
              <a:rPr lang="en-US" sz="1400" dirty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, </a:t>
            </a:r>
            <a:endParaRPr lang="en-US" sz="1400" dirty="0" smtClean="0">
              <a:solidFill>
                <a:srgbClr val="FFFF00"/>
              </a:solidFill>
              <a:latin typeface="Ariel" charset="0"/>
              <a:cs typeface="Helvetica Neue" charset="0"/>
              <a:sym typeface="Helvetica Neue" charset="0"/>
            </a:endParaRPr>
          </a:p>
          <a:p>
            <a:r>
              <a:rPr lang="en-US" sz="1400" dirty="0" smtClean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Russian </a:t>
            </a:r>
            <a:r>
              <a:rPr lang="en-US" sz="1400" dirty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Federation, </a:t>
            </a:r>
            <a:endParaRPr lang="en-US" sz="1400" dirty="0" smtClean="0">
              <a:solidFill>
                <a:srgbClr val="FFFF00"/>
              </a:solidFill>
              <a:latin typeface="Ariel" charset="0"/>
              <a:cs typeface="Helvetica Neue" charset="0"/>
              <a:sym typeface="Helvetica Neue" charset="0"/>
            </a:endParaRPr>
          </a:p>
          <a:p>
            <a:r>
              <a:rPr lang="en-US" sz="1400" dirty="0" smtClean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Japan</a:t>
            </a:r>
            <a:r>
              <a:rPr lang="en-US" sz="1400" dirty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, </a:t>
            </a:r>
            <a:endParaRPr lang="en-US" sz="1400" dirty="0" smtClean="0">
              <a:solidFill>
                <a:srgbClr val="FFFF00"/>
              </a:solidFill>
              <a:latin typeface="Ariel" charset="0"/>
              <a:cs typeface="Helvetica Neue" charset="0"/>
              <a:sym typeface="Helvetica Neue" charset="0"/>
            </a:endParaRPr>
          </a:p>
          <a:p>
            <a:r>
              <a:rPr lang="en-US" sz="1400" dirty="0" smtClean="0">
                <a:solidFill>
                  <a:srgbClr val="FFFF00"/>
                </a:solidFill>
                <a:latin typeface="Ariel" charset="0"/>
                <a:cs typeface="Helvetica Neue" charset="0"/>
                <a:sym typeface="Helvetica Neue" charset="0"/>
              </a:rPr>
              <a:t>UNESCO</a:t>
            </a:r>
            <a:endParaRPr lang="en-US" sz="1400" dirty="0">
              <a:solidFill>
                <a:srgbClr val="FFFF00"/>
              </a:solidFill>
              <a:latin typeface="Ariel" charset="0"/>
              <a:cs typeface="Ariel" charset="0"/>
            </a:endParaRPr>
          </a:p>
        </p:txBody>
      </p:sp>
      <p:sp>
        <p:nvSpPr>
          <p:cNvPr id="139" name="Google Shape;139;p2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9BA9DE-8192-064E-80B3-C7F67308295A}" type="slidenum">
              <a:rPr lang="en"/>
              <a:pPr>
                <a:defRPr/>
              </a:pPr>
              <a:t>4</a:t>
            </a:fld>
            <a:endParaRPr/>
          </a:p>
        </p:txBody>
      </p:sp>
      <p:pic>
        <p:nvPicPr>
          <p:cNvPr id="18437" name="Google Shape;138;p20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021" y="2205038"/>
            <a:ext cx="6003925" cy="403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0" y="141105"/>
            <a:ext cx="9144000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800" b="1" dirty="0" smtClean="0">
                <a:solidFill>
                  <a:srgbClr val="FFFF00"/>
                </a:solidFill>
                <a:latin typeface="Calibri"/>
                <a:ea typeface="ＭＳ Ｐゴシック" charset="-128"/>
                <a:cs typeface="Calibri"/>
              </a:rPr>
              <a:t>CERN </a:t>
            </a:r>
            <a:r>
              <a:rPr lang="el-GR" sz="2800" b="1" dirty="0" smtClean="0">
                <a:solidFill>
                  <a:srgbClr val="FFFF00"/>
                </a:solidFill>
                <a:latin typeface="Calibri"/>
                <a:ea typeface="ＭＳ Ｐゴシック" charset="-128"/>
                <a:cs typeface="Calibri"/>
              </a:rPr>
              <a:t>: Ευρωπαικός Οργανισμός Πυρηνικής Έρευνας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l-GR" sz="2800" b="1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/>
                <a:ea typeface="ＭＳ Ｐゴシック" charset="-128"/>
                <a:cs typeface="Calibri"/>
              </a:rPr>
              <a:t>(Ευρωπαικό Εργαστήριο Σωματιδιακής Φυσικής</a:t>
            </a:r>
            <a:r>
              <a:rPr lang="el-GR" sz="2000" b="1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/>
                <a:ea typeface="ＭＳ Ｐゴシック" charset="-128"/>
                <a:cs typeface="Calibri"/>
              </a:rPr>
              <a:t>)</a:t>
            </a:r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/>
                <a:ea typeface="ＭＳ Ｐゴシック" charset="-128"/>
                <a:cs typeface="Calibri"/>
              </a:rPr>
              <a:t/>
            </a:r>
            <a:b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/>
                <a:ea typeface="ＭＳ Ｐゴシック" charset="-128"/>
                <a:cs typeface="Calibri"/>
              </a:rPr>
            </a:br>
            <a:endParaRPr lang="en-GB" sz="20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Calibri"/>
              <a:ea typeface="ＭＳ Ｐゴシック" charset="-128"/>
              <a:cs typeface="Calibri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l-GR" sz="2000" dirty="0" smtClean="0">
                <a:solidFill>
                  <a:srgbClr val="FFFF00"/>
                </a:solidFill>
                <a:latin typeface="Calibri"/>
                <a:ea typeface="ＭＳ Ｐゴシック" charset="-128"/>
                <a:cs typeface="Calibri"/>
              </a:rPr>
              <a:t>Ιδρύθηκε το 1954 από 12 Ευρωπαικά κράτη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l-GR" sz="2000" dirty="0" smtClean="0">
                <a:solidFill>
                  <a:srgbClr val="FFFF00"/>
                </a:solidFill>
                <a:latin typeface="Calibri"/>
                <a:ea typeface="ＭＳ Ｐゴシック" charset="-128"/>
                <a:cs typeface="Calibri"/>
              </a:rPr>
              <a:t>Σήμερα έχει 23 κράτη-μέλη (</a:t>
            </a:r>
            <a:r>
              <a:rPr lang="el-GR" sz="2000" smtClean="0">
                <a:solidFill>
                  <a:srgbClr val="FFFF00"/>
                </a:solidFill>
                <a:latin typeface="Calibri"/>
                <a:ea typeface="ＭＳ Ｐゴシック" charset="-128"/>
                <a:cs typeface="Calibri"/>
              </a:rPr>
              <a:t>+ 10  </a:t>
            </a:r>
            <a:r>
              <a:rPr lang="el-GR" sz="2000" dirty="0" smtClean="0">
                <a:solidFill>
                  <a:srgbClr val="FFFF00"/>
                </a:solidFill>
                <a:latin typeface="Calibri"/>
                <a:ea typeface="ＭＳ Ｐゴシック" charset="-128"/>
                <a:cs typeface="Calibri"/>
              </a:rPr>
              <a:t>associated)</a:t>
            </a:r>
            <a:endParaRPr lang="en-GB" sz="2000" dirty="0">
              <a:solidFill>
                <a:srgbClr val="FFFF00"/>
              </a:solidFill>
              <a:latin typeface="Calibri"/>
              <a:ea typeface="ＭＳ Ｐゴシック" charset="-128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80284" y="4836036"/>
            <a:ext cx="77596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>
                <a:solidFill>
                  <a:srgbClr val="948A54"/>
                </a:solidFill>
              </a:rPr>
              <a:t> </a:t>
            </a:r>
            <a:r>
              <a:rPr lang="en-US" sz="700" dirty="0" err="1" smtClean="0">
                <a:solidFill>
                  <a:srgbClr val="948A54"/>
                </a:solidFill>
              </a:rPr>
              <a:t>Esthonia</a:t>
            </a:r>
            <a:r>
              <a:rPr lang="en-US" sz="700" dirty="0" smtClean="0">
                <a:solidFill>
                  <a:srgbClr val="948A54"/>
                </a:solidFill>
              </a:rPr>
              <a:t> (2021)</a:t>
            </a:r>
            <a:endParaRPr lang="en-US" sz="700" dirty="0">
              <a:solidFill>
                <a:srgbClr val="948A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30053995"/>
      </p:ext>
    </p:extLst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95120" y="98614"/>
            <a:ext cx="6667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+mj-lt"/>
              </a:rPr>
              <a:t>First touch screen used at CERN for the SPS controls</a:t>
            </a:r>
            <a:endParaRPr lang="en-US" sz="2400" dirty="0">
              <a:solidFill>
                <a:srgbClr val="FFFF00"/>
              </a:solidFill>
              <a:latin typeface="+mj-lt"/>
            </a:endParaRPr>
          </a:p>
        </p:txBody>
      </p:sp>
      <p:pic>
        <p:nvPicPr>
          <p:cNvPr id="9" name="Picture 8" descr="touc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95120" y="663278"/>
            <a:ext cx="5867994" cy="6478727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5837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962684" y="314421"/>
            <a:ext cx="7309290" cy="686138"/>
          </a:xfrm>
          <a:prstGeom prst="rect">
            <a:avLst/>
          </a:prstGeom>
        </p:spPr>
        <p:txBody>
          <a:bodyPr lIns="121917" tIns="60958" rIns="121917" bIns="60958" anchor="t"/>
          <a:lstStyle/>
          <a:p>
            <a:pPr>
              <a:defRPr/>
            </a:pPr>
            <a:r>
              <a:rPr lang="el-GR" sz="3200" dirty="0" smtClean="0">
                <a:solidFill>
                  <a:schemeClr val="bg1"/>
                </a:solidFill>
              </a:rPr>
              <a:t>Αντί συμπεράσματος</a:t>
            </a:r>
            <a:r>
              <a:rPr lang="fr-CH" sz="3200" dirty="0" smtClean="0">
                <a:solidFill>
                  <a:schemeClr val="bg1"/>
                </a:solidFill>
              </a:rPr>
              <a:t>…</a:t>
            </a:r>
            <a:endParaRPr lang="fr-CH" sz="3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26326" t="15425" r="34856" b="9494"/>
          <a:stretch/>
        </p:blipFill>
        <p:spPr>
          <a:xfrm>
            <a:off x="3294090" y="1396254"/>
            <a:ext cx="2475983" cy="4251511"/>
          </a:xfrm>
          <a:prstGeom prst="rect">
            <a:avLst/>
          </a:prstGeom>
          <a:ln w="6350">
            <a:solidFill>
              <a:srgbClr val="0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9031" r="39274"/>
          <a:stretch/>
        </p:blipFill>
        <p:spPr>
          <a:xfrm>
            <a:off x="6120890" y="1396254"/>
            <a:ext cx="2474699" cy="4251511"/>
          </a:xfrm>
          <a:prstGeom prst="rect">
            <a:avLst/>
          </a:prstGeom>
          <a:ln w="6350">
            <a:solidFill>
              <a:srgbClr val="0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86083" y="1396254"/>
            <a:ext cx="2457190" cy="4251511"/>
          </a:xfrm>
          <a:prstGeom prst="rect">
            <a:avLst/>
          </a:prstGeom>
          <a:ln w="6350">
            <a:solidFill>
              <a:srgbClr val="0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86082" y="1828802"/>
            <a:ext cx="2457191" cy="3370729"/>
          </a:xfrm>
          <a:prstGeom prst="rect">
            <a:avLst/>
          </a:prstGeom>
        </p:spPr>
        <p:txBody>
          <a:bodyPr lIns="121917" tIns="60958" rIns="121917" bIns="60958" anchor="ctr"/>
          <a:lstStyle/>
          <a:p>
            <a:pPr algn="ctr">
              <a:defRPr/>
            </a:pPr>
            <a:r>
              <a:rPr lang="el-GR" sz="2800" dirty="0" smtClean="0">
                <a:solidFill>
                  <a:srgbClr val="FFFFFF"/>
                </a:solidFill>
              </a:rPr>
              <a:t>Βασική έρευνα</a:t>
            </a:r>
            <a:r>
              <a:rPr lang="fr-CH" sz="3500" dirty="0">
                <a:solidFill>
                  <a:srgbClr val="000000"/>
                </a:solidFill>
              </a:rPr>
              <a:t/>
            </a:r>
            <a:br>
              <a:rPr lang="fr-CH" sz="3500" dirty="0">
                <a:solidFill>
                  <a:srgbClr val="000000"/>
                </a:solidFill>
              </a:rPr>
            </a:br>
            <a:endParaRPr lang="fr-CH" sz="3500" dirty="0">
              <a:solidFill>
                <a:srgbClr val="000000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294090" y="1828802"/>
            <a:ext cx="2457191" cy="3370729"/>
          </a:xfrm>
          <a:prstGeom prst="rect">
            <a:avLst/>
          </a:prstGeom>
        </p:spPr>
        <p:txBody>
          <a:bodyPr lIns="121917" tIns="60958" rIns="121917" bIns="60958" anchor="ctr"/>
          <a:lstStyle/>
          <a:p>
            <a:pPr algn="ctr">
              <a:defRPr/>
            </a:pPr>
            <a:r>
              <a:rPr lang="el-GR" sz="2800" dirty="0" smtClean="0">
                <a:solidFill>
                  <a:srgbClr val="FFFFFF"/>
                </a:solidFill>
              </a:rPr>
              <a:t>Η μεγαλύτερη Διεθνής Επιστημονική Συνεργασία</a:t>
            </a:r>
            <a:endParaRPr lang="fr-CH" sz="2800" dirty="0">
              <a:solidFill>
                <a:srgbClr val="FFFFFF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120890" y="1828802"/>
            <a:ext cx="2474699" cy="3370729"/>
          </a:xfrm>
          <a:prstGeom prst="rect">
            <a:avLst/>
          </a:prstGeom>
        </p:spPr>
        <p:txBody>
          <a:bodyPr lIns="121917" tIns="60958" rIns="121917" bIns="60958" anchor="ctr"/>
          <a:lstStyle/>
          <a:p>
            <a:pPr algn="ctr">
              <a:defRPr/>
            </a:pPr>
            <a:r>
              <a:rPr lang="el-GR" sz="2800" dirty="0" smtClean="0">
                <a:solidFill>
                  <a:srgbClr val="FFFFFF"/>
                </a:solidFill>
              </a:rPr>
              <a:t>Μεταφορά τεχνολογίας προς κοινωνικό ώφέλος</a:t>
            </a:r>
            <a:endParaRPr lang="fr-CH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26129052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mph" presetSubtype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15801" y="372003"/>
            <a:ext cx="4891083" cy="5170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 smtClean="0">
                <a:solidFill>
                  <a:schemeClr val="bg1"/>
                </a:solidFill>
              </a:rPr>
              <a:t>Ευκαιρίες στο CERN</a:t>
            </a:r>
          </a:p>
          <a:p>
            <a:endParaRPr lang="el-GR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HSSIP High </a:t>
            </a:r>
            <a:r>
              <a:rPr lang="en-US" dirty="0" err="1" smtClean="0">
                <a:solidFill>
                  <a:schemeClr val="bg1"/>
                </a:solidFill>
              </a:rPr>
              <a:t>Scool</a:t>
            </a:r>
            <a:r>
              <a:rPr lang="en-US" dirty="0" smtClean="0">
                <a:solidFill>
                  <a:schemeClr val="bg1"/>
                </a:solidFill>
              </a:rPr>
              <a:t> Students Internship </a:t>
            </a:r>
            <a:r>
              <a:rPr lang="en-US" dirty="0" err="1" smtClean="0">
                <a:solidFill>
                  <a:schemeClr val="bg1"/>
                </a:solidFill>
              </a:rPr>
              <a:t>Programmes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Summer students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Short-term internships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Technical students, administrative students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Doctoral Students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Fellows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Staff positions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Teachers </a:t>
            </a:r>
            <a:r>
              <a:rPr lang="en-US" dirty="0" err="1" smtClean="0">
                <a:solidFill>
                  <a:schemeClr val="bg1"/>
                </a:solidFill>
              </a:rPr>
              <a:t>programmes</a:t>
            </a:r>
            <a:r>
              <a:rPr lang="en-US" dirty="0" smtClean="0">
                <a:solidFill>
                  <a:schemeClr val="bg1"/>
                </a:solidFill>
              </a:rPr>
              <a:t> (national / international)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86542" y="3578924"/>
            <a:ext cx="1925602" cy="1754327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l-GR" dirty="0" smtClean="0">
                <a:solidFill>
                  <a:srgbClr val="FFFF00"/>
                </a:solidFill>
              </a:rPr>
              <a:t>Για περισσότερα...</a:t>
            </a:r>
          </a:p>
          <a:p>
            <a:pPr marL="457189" indent="-457189">
              <a:buFont typeface="Arial" panose="020B0604020202020204" pitchFamily="34" charset="0"/>
              <a:buChar char="•"/>
              <a:defRPr/>
            </a:pPr>
            <a:endParaRPr lang="el-GR" dirty="0">
              <a:solidFill>
                <a:srgbClr val="FFFF00"/>
              </a:solidFill>
            </a:endParaRPr>
          </a:p>
          <a:p>
            <a:pPr marL="457189" indent="-457189">
              <a:buFont typeface="Arial" panose="020B0604020202020204" pitchFamily="34" charset="0"/>
              <a:buChar char="•"/>
              <a:defRPr/>
            </a:pPr>
            <a:r>
              <a:rPr lang="fr-CH" dirty="0" smtClean="0">
                <a:solidFill>
                  <a:srgbClr val="FFFF00"/>
                </a:solidFill>
              </a:rPr>
              <a:t>home.cern</a:t>
            </a:r>
            <a:endParaRPr lang="fr-CH" dirty="0">
              <a:solidFill>
                <a:srgbClr val="FFFF00"/>
              </a:solidFill>
            </a:endParaRPr>
          </a:p>
          <a:p>
            <a:pPr marL="457189" indent="-457189">
              <a:buFont typeface="Arial" panose="020B0604020202020204" pitchFamily="34" charset="0"/>
              <a:buChar char="•"/>
              <a:defRPr/>
            </a:pPr>
            <a:r>
              <a:rPr lang="fr-CH" dirty="0">
                <a:solidFill>
                  <a:srgbClr val="FFFF00"/>
                </a:solidFill>
              </a:rPr>
              <a:t>visit.cern</a:t>
            </a:r>
          </a:p>
          <a:p>
            <a:pPr marL="457189" indent="-457189">
              <a:buFont typeface="Arial" panose="020B0604020202020204" pitchFamily="34" charset="0"/>
              <a:buChar char="•"/>
              <a:defRPr/>
            </a:pPr>
            <a:r>
              <a:rPr lang="fr-CH" dirty="0">
                <a:solidFill>
                  <a:srgbClr val="FFFF00"/>
                </a:solidFill>
              </a:rPr>
              <a:t>careers.cern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0487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788" y="2432563"/>
            <a:ext cx="8229600" cy="9719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sz="2800" dirty="0" smtClean="0">
                <a:solidFill>
                  <a:schemeClr val="bg1"/>
                </a:solidFill>
              </a:rPr>
              <a:t>Σας ευχαριστώ για την προσοχή σας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56655" y="4297274"/>
            <a:ext cx="46954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dirty="0">
              <a:solidFill>
                <a:schemeClr val="bg1"/>
              </a:solidFill>
            </a:endParaRPr>
          </a:p>
          <a:p>
            <a:r>
              <a:rPr lang="fr-CH" dirty="0">
                <a:solidFill>
                  <a:schemeClr val="bg1"/>
                </a:solidFill>
              </a:rPr>
              <a:t>d</a:t>
            </a:r>
            <a:r>
              <a:rPr lang="el-GR" dirty="0">
                <a:solidFill>
                  <a:schemeClr val="bg1"/>
                </a:solidFill>
              </a:rPr>
              <a:t>espina</a:t>
            </a:r>
            <a:r>
              <a:rPr lang="fr-CH" dirty="0">
                <a:solidFill>
                  <a:schemeClr val="bg1"/>
                </a:solidFill>
              </a:rPr>
              <a:t>.hatzifotiadou@cern.ch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2524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" name="Picture 3" descr="World_users_by_Nat_2018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9790"/>
            <a:ext cx="9182180" cy="6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5291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5467" y="1110294"/>
            <a:ext cx="821745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l-GR" sz="2200" dirty="0" smtClean="0">
                <a:solidFill>
                  <a:srgbClr val="FFFF00"/>
                </a:solidFill>
              </a:rPr>
              <a:t>Στο</a:t>
            </a:r>
            <a:r>
              <a:rPr lang="en-GB" sz="2200" dirty="0" smtClean="0">
                <a:solidFill>
                  <a:srgbClr val="FFFF00"/>
                </a:solidFill>
              </a:rPr>
              <a:t> CERN</a:t>
            </a:r>
            <a:r>
              <a:rPr lang="en-GB" sz="2200" dirty="0">
                <a:solidFill>
                  <a:srgbClr val="FFFF00"/>
                </a:solidFill>
              </a:rPr>
              <a:t>, </a:t>
            </a:r>
            <a:r>
              <a:rPr lang="el-GR" sz="2200" dirty="0" smtClean="0">
                <a:solidFill>
                  <a:srgbClr val="FFFF00"/>
                </a:solidFill>
              </a:rPr>
              <a:t>χρησιμοποιώντας επιταχυντές </a:t>
            </a:r>
            <a:r>
              <a:rPr lang="el-GR" sz="2200" dirty="0">
                <a:solidFill>
                  <a:srgbClr val="FFFF00"/>
                </a:solidFill>
              </a:rPr>
              <a:t>και ανιχνευές</a:t>
            </a:r>
            <a:r>
              <a:rPr lang="en-GB" sz="2200" dirty="0" smtClean="0">
                <a:solidFill>
                  <a:srgbClr val="FFFF00"/>
                </a:solidFill>
              </a:rPr>
              <a:t>, </a:t>
            </a:r>
            <a:r>
              <a:rPr lang="el-GR" sz="2200" dirty="0" smtClean="0">
                <a:solidFill>
                  <a:srgbClr val="FFFF00"/>
                </a:solidFill>
              </a:rPr>
              <a:t>μελετάμε:</a:t>
            </a:r>
          </a:p>
          <a:p>
            <a:pPr marL="285750" indent="-285750">
              <a:buFont typeface="Wingdings" charset="2"/>
              <a:buChar char="Ø"/>
            </a:pPr>
            <a:endParaRPr lang="en-GB" sz="2200" dirty="0" smtClean="0">
              <a:solidFill>
                <a:srgbClr val="FFFF00"/>
              </a:solidFill>
            </a:endParaRPr>
          </a:p>
          <a:p>
            <a:pPr marL="285750" indent="-285750">
              <a:buFont typeface="Wingdings" charset="2"/>
              <a:buChar char="Ø"/>
            </a:pPr>
            <a:r>
              <a:rPr lang="el-GR" sz="2200" dirty="0" smtClean="0">
                <a:solidFill>
                  <a:srgbClr val="FFFF00"/>
                </a:solidFill>
              </a:rPr>
              <a:t>Τα στοιχειώδη σωμάτια </a:t>
            </a:r>
            <a:r>
              <a:rPr lang="mr-IN" sz="2200" dirty="0" smtClean="0">
                <a:solidFill>
                  <a:srgbClr val="FFFF00"/>
                </a:solidFill>
              </a:rPr>
              <a:t>–</a:t>
            </a:r>
            <a:r>
              <a:rPr lang="el-GR" sz="2200" dirty="0" smtClean="0">
                <a:solidFill>
                  <a:srgbClr val="FFFF00"/>
                </a:solidFill>
              </a:rPr>
              <a:t> απ’τα οποία είναι φτιαγμένη όλη η ύλη στο σύμπαν</a:t>
            </a:r>
            <a:endParaRPr lang="en-GB" sz="2200" dirty="0" smtClean="0">
              <a:solidFill>
                <a:srgbClr val="FFFF00"/>
              </a:solidFill>
            </a:endParaRPr>
          </a:p>
          <a:p>
            <a:endParaRPr lang="en-GB" sz="2200" dirty="0">
              <a:solidFill>
                <a:srgbClr val="FFFF00"/>
              </a:solidFill>
            </a:endParaRPr>
          </a:p>
          <a:p>
            <a:pPr marL="285750" indent="-285750">
              <a:buFont typeface="Wingdings" charset="2"/>
              <a:buChar char="Ø"/>
            </a:pPr>
            <a:r>
              <a:rPr lang="el-GR" sz="2200" smtClean="0">
                <a:solidFill>
                  <a:srgbClr val="FFFF00"/>
                </a:solidFill>
              </a:rPr>
              <a:t>Τις θεμελιώδεις αλληλεπιδράσεις 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" name="Picture 2" descr="cer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3510951"/>
            <a:ext cx="9144000" cy="334704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230898"/>
            <a:ext cx="277018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200" dirty="0" smtClean="0">
                <a:solidFill>
                  <a:schemeClr val="bg1"/>
                </a:solidFill>
              </a:rPr>
              <a:t>Βασική έρευνα</a:t>
            </a:r>
            <a:endParaRPr lang="fr-FR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5680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6450" y="275055"/>
            <a:ext cx="36271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Ο Δημόκριτος πίστευε ότι η ύλη</a:t>
            </a:r>
          </a:p>
          <a:p>
            <a:r>
              <a:rPr lang="el-GR" dirty="0">
                <a:solidFill>
                  <a:srgbClr val="FFFFFF"/>
                </a:solidFill>
              </a:rPr>
              <a:t>αποτελείται από </a:t>
            </a:r>
            <a:r>
              <a:rPr lang="el-GR" dirty="0" smtClean="0">
                <a:solidFill>
                  <a:srgbClr val="FFFFFF"/>
                </a:solidFill>
              </a:rPr>
              <a:t>αδιαίρετα </a:t>
            </a:r>
            <a:r>
              <a:rPr lang="el-GR" dirty="0">
                <a:solidFill>
                  <a:srgbClr val="FFFFFF"/>
                </a:solidFill>
              </a:rPr>
              <a:t>στοιχεία</a:t>
            </a:r>
            <a:r>
              <a:rPr lang="en-GB" dirty="0">
                <a:solidFill>
                  <a:srgbClr val="FFFFFF"/>
                </a:solidFill>
              </a:rPr>
              <a:t>,</a:t>
            </a:r>
            <a:r>
              <a:rPr lang="el-GR" dirty="0">
                <a:solidFill>
                  <a:srgbClr val="FFFFFF"/>
                </a:solidFill>
              </a:rPr>
              <a:t> τα άτομα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0742" y="1285098"/>
            <a:ext cx="1328040" cy="1836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82917" y="218058"/>
            <a:ext cx="4035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Περιοδικός πίνακας των στοιχείων του </a:t>
            </a:r>
            <a:r>
              <a:rPr lang="en-GB" dirty="0" smtClean="0">
                <a:solidFill>
                  <a:srgbClr val="FFFFFF"/>
                </a:solidFill>
              </a:rPr>
              <a:t>Mendeleev(1869) </a:t>
            </a:r>
            <a:r>
              <a:rPr lang="en-US" dirty="0" smtClean="0">
                <a:solidFill>
                  <a:srgbClr val="FFFFFF"/>
                </a:solidFill>
              </a:rPr>
              <a:t>–</a:t>
            </a:r>
            <a:r>
              <a:rPr lang="en-GB" dirty="0" smtClean="0">
                <a:solidFill>
                  <a:srgbClr val="FFFFFF"/>
                </a:solidFill>
              </a:rPr>
              <a:t> 80 </a:t>
            </a:r>
            <a:r>
              <a:rPr lang="el-GR" dirty="0" smtClean="0">
                <a:solidFill>
                  <a:srgbClr val="FFFFFF"/>
                </a:solidFill>
              </a:rPr>
              <a:t>διαφορετικά αδιαίρετα άτομα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7500" y="1198385"/>
            <a:ext cx="2919749" cy="198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095" y="3496217"/>
            <a:ext cx="1472197" cy="230398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197600" y="5831840"/>
            <a:ext cx="2631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Μοντέλο </a:t>
            </a:r>
            <a:r>
              <a:rPr lang="el-GR" dirty="0">
                <a:solidFill>
                  <a:srgbClr val="FFFFFF"/>
                </a:solidFill>
              </a:rPr>
              <a:t>σταφιδόψωμου του </a:t>
            </a:r>
            <a:r>
              <a:rPr lang="en-GB" dirty="0">
                <a:solidFill>
                  <a:srgbClr val="FFFFFF"/>
                </a:solidFill>
              </a:rPr>
              <a:t>Thomson (1904</a:t>
            </a:r>
            <a:r>
              <a:rPr lang="en-GB" dirty="0" smtClean="0">
                <a:solidFill>
                  <a:srgbClr val="FFFFFF"/>
                </a:solidFill>
              </a:rPr>
              <a:t>)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8598" y="3479920"/>
            <a:ext cx="2049704" cy="2163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843280" y="6085840"/>
            <a:ext cx="1257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JJ Thomson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1" name="Picture 20" descr="Crookes_tube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298408" y="3479920"/>
            <a:ext cx="1968000" cy="14760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891608" y="5162510"/>
            <a:ext cx="29483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Ανακάλυψη του ηλεκτρονίου με τον σωλήνα καθοδικών ακτίνων</a:t>
            </a:r>
            <a:r>
              <a:rPr lang="el-GR" dirty="0">
                <a:solidFill>
                  <a:srgbClr val="FFFFFF"/>
                </a:solidFill>
              </a:rPr>
              <a:t> </a:t>
            </a:r>
            <a:r>
              <a:rPr lang="el-GR" dirty="0" smtClean="0">
                <a:solidFill>
                  <a:srgbClr val="FFFFFF"/>
                </a:solidFill>
              </a:rPr>
              <a:t> (</a:t>
            </a:r>
            <a:r>
              <a:rPr lang="en-US" dirty="0" smtClean="0">
                <a:solidFill>
                  <a:srgbClr val="FFFFFF"/>
                </a:solidFill>
              </a:rPr>
              <a:t>1896</a:t>
            </a:r>
            <a:r>
              <a:rPr lang="el-GR" dirty="0" smtClean="0">
                <a:solidFill>
                  <a:srgbClr val="FFFFFF"/>
                </a:solidFill>
              </a:rPr>
              <a:t>)</a:t>
            </a:r>
          </a:p>
          <a:p>
            <a:r>
              <a:rPr lang="el-GR" dirty="0" smtClean="0">
                <a:solidFill>
                  <a:srgbClr val="FFFF00"/>
                </a:solidFill>
              </a:rPr>
              <a:t>πρώτο στοιχειώδες σωμάτιο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1546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elium-atom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8192" y="975941"/>
            <a:ext cx="2951997" cy="2951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4985" y="362657"/>
            <a:ext cx="8507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2011 </a:t>
            </a:r>
            <a:r>
              <a:rPr lang="en-GB" dirty="0">
                <a:solidFill>
                  <a:srgbClr val="FFFFFF"/>
                </a:solidFill>
              </a:rPr>
              <a:t>:</a:t>
            </a:r>
            <a:r>
              <a:rPr lang="el-GR" dirty="0">
                <a:solidFill>
                  <a:srgbClr val="FFFFFF"/>
                </a:solidFill>
              </a:rPr>
              <a:t> επέτειος 100 χρόνων από την εισαγωγή του ατομικού μοντέλου του </a:t>
            </a:r>
            <a:r>
              <a:rPr lang="en-GB" dirty="0">
                <a:solidFill>
                  <a:srgbClr val="FFFFFF"/>
                </a:solidFill>
              </a:rPr>
              <a:t>Rutherford</a:t>
            </a:r>
            <a:r>
              <a:rPr lang="el-GR" dirty="0"/>
              <a:t> </a:t>
            </a:r>
            <a:endParaRPr lang="el-GR" dirty="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3633" y="4227899"/>
            <a:ext cx="1227528" cy="18719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592" y="1054036"/>
            <a:ext cx="2903791" cy="21959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5592" y="3414341"/>
            <a:ext cx="25367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πείραμα </a:t>
            </a:r>
            <a:r>
              <a:rPr lang="el-GR" dirty="0" smtClean="0">
                <a:solidFill>
                  <a:srgbClr val="FFFFFF"/>
                </a:solidFill>
              </a:rPr>
              <a:t>σκέδασης άλφα</a:t>
            </a:r>
            <a:endParaRPr lang="el-GR" dirty="0">
              <a:solidFill>
                <a:srgbClr val="FFFFFF"/>
              </a:solidFill>
            </a:endParaRPr>
          </a:p>
          <a:p>
            <a:r>
              <a:rPr lang="en-GB" dirty="0" smtClean="0">
                <a:solidFill>
                  <a:srgbClr val="FFFFFF"/>
                </a:solidFill>
              </a:rPr>
              <a:t>Geiger </a:t>
            </a:r>
            <a:r>
              <a:rPr lang="en-US" dirty="0" smtClean="0">
                <a:solidFill>
                  <a:srgbClr val="FFFFFF"/>
                </a:solidFill>
              </a:rPr>
              <a:t>–</a:t>
            </a:r>
            <a:r>
              <a:rPr lang="en-GB" dirty="0" smtClean="0">
                <a:solidFill>
                  <a:srgbClr val="FFFFFF"/>
                </a:solidFill>
              </a:rPr>
              <a:t> Marsden</a:t>
            </a:r>
            <a:endParaRPr lang="el-GR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" y="4227899"/>
            <a:ext cx="1497993" cy="18724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6307035"/>
            <a:ext cx="16811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Ernest Rutherford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61280" y="4572000"/>
            <a:ext cx="350106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Πυρήνας</a:t>
            </a:r>
            <a:r>
              <a:rPr lang="en-US" dirty="0" smtClean="0">
                <a:solidFill>
                  <a:srgbClr val="FFFFFF"/>
                </a:solidFill>
              </a:rPr>
              <a:t>: </a:t>
            </a:r>
            <a:r>
              <a:rPr lang="el-GR" dirty="0" smtClean="0">
                <a:solidFill>
                  <a:srgbClr val="FFFFFF"/>
                </a:solidFill>
              </a:rPr>
              <a:t>σχεδόν όλη η μάζα</a:t>
            </a:r>
            <a:r>
              <a:rPr lang="en-US" dirty="0" smtClean="0">
                <a:solidFill>
                  <a:srgbClr val="FFFFFF"/>
                </a:solidFill>
              </a:rPr>
              <a:t>,</a:t>
            </a:r>
            <a:r>
              <a:rPr lang="el-GR" dirty="0" smtClean="0">
                <a:solidFill>
                  <a:srgbClr val="FFFFFF"/>
                </a:solidFill>
              </a:rPr>
              <a:t> θετικό φορτίο </a:t>
            </a:r>
            <a:r>
              <a:rPr lang="en-US" dirty="0" smtClean="0">
                <a:solidFill>
                  <a:srgbClr val="FFFFFF"/>
                </a:solidFill>
              </a:rPr>
              <a:t>–</a:t>
            </a:r>
            <a:r>
              <a:rPr lang="el-GR" dirty="0" smtClean="0">
                <a:solidFill>
                  <a:srgbClr val="FFFFFF"/>
                </a:solidFill>
              </a:rPr>
              <a:t> το άτομο είναι κυρίως άδειο</a:t>
            </a:r>
            <a:endParaRPr lang="el-GR" dirty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rgbClr val="FFFFFF"/>
                </a:solidFill>
              </a:rPr>
              <a:t>Αργότερα βρέθηκε ότι ο πυρήνας αποτελείται από πρωτόνια και νετρόνια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027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to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7449"/>
            <a:ext cx="9327714" cy="6875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692776" y="4029560"/>
            <a:ext cx="2091157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l-GR" dirty="0" smtClean="0"/>
              <a:t>στοιχειώδη</a:t>
            </a:r>
            <a:endParaRPr lang="el-GR" dirty="0"/>
          </a:p>
          <a:p>
            <a:pPr algn="ctr"/>
            <a:r>
              <a:rPr lang="el-GR" dirty="0" smtClean="0"/>
              <a:t>(δεν έχουν δομή)</a:t>
            </a:r>
            <a:endParaRPr lang="el-GR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373399" y="4029560"/>
            <a:ext cx="2052669" cy="2035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1602098" y="2514226"/>
            <a:ext cx="91354" cy="14896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284309" y="608271"/>
            <a:ext cx="4572000" cy="369332"/>
          </a:xfrm>
          <a:prstGeom prst="rect">
            <a:avLst/>
          </a:prstGeom>
          <a:solidFill>
            <a:srgbClr val="DAD2A9"/>
          </a:solidFill>
        </p:spPr>
        <p:txBody>
          <a:bodyPr>
            <a:spAutoFit/>
          </a:bodyPr>
          <a:lstStyle/>
          <a:p>
            <a:pPr algn="ctr"/>
            <a:r>
              <a:rPr lang="el-GR" dirty="0" smtClean="0"/>
              <a:t>ΑΤΟΜΟ περίπου 10</a:t>
            </a:r>
            <a:r>
              <a:rPr lang="el-GR" baseline="30000" dirty="0" smtClean="0"/>
              <a:t>-1</a:t>
            </a:r>
            <a:r>
              <a:rPr lang="en-GB" baseline="30000" dirty="0" smtClean="0"/>
              <a:t>0</a:t>
            </a:r>
            <a:r>
              <a:rPr lang="el-GR" dirty="0" smtClean="0"/>
              <a:t> </a:t>
            </a:r>
            <a:r>
              <a:rPr lang="en-GB" dirty="0" smtClean="0"/>
              <a:t>m</a:t>
            </a:r>
            <a:endParaRPr lang="el-GR" dirty="0"/>
          </a:p>
        </p:txBody>
      </p:sp>
      <p:sp>
        <p:nvSpPr>
          <p:cNvPr id="8" name="Rectangle 7"/>
          <p:cNvSpPr/>
          <p:nvPr/>
        </p:nvSpPr>
        <p:spPr>
          <a:xfrm>
            <a:off x="3560302" y="2325174"/>
            <a:ext cx="2658338" cy="369332"/>
          </a:xfrm>
          <a:prstGeom prst="rect">
            <a:avLst/>
          </a:prstGeom>
          <a:solidFill>
            <a:srgbClr val="DAD2A9"/>
          </a:solidFill>
        </p:spPr>
        <p:txBody>
          <a:bodyPr wrap="none">
            <a:spAutoFit/>
          </a:bodyPr>
          <a:lstStyle/>
          <a:p>
            <a:pPr algn="ctr"/>
            <a:r>
              <a:rPr lang="el-GR" dirty="0" smtClean="0"/>
              <a:t>ΠΥΡΗΝΑΣ </a:t>
            </a:r>
            <a:r>
              <a:rPr lang="el-GR" dirty="0"/>
              <a:t>περίπου 10</a:t>
            </a:r>
            <a:r>
              <a:rPr lang="el-GR" baseline="30000" dirty="0"/>
              <a:t>-</a:t>
            </a:r>
            <a:r>
              <a:rPr lang="el-GR" baseline="30000" dirty="0" smtClean="0"/>
              <a:t>14</a:t>
            </a:r>
            <a:r>
              <a:rPr lang="el-GR" dirty="0" smtClean="0"/>
              <a:t> </a:t>
            </a:r>
            <a:r>
              <a:rPr lang="en-GB" dirty="0"/>
              <a:t>m</a:t>
            </a:r>
            <a:endParaRPr lang="el-GR" dirty="0"/>
          </a:p>
        </p:txBody>
      </p:sp>
      <p:sp>
        <p:nvSpPr>
          <p:cNvPr id="9" name="Rectangle 8"/>
          <p:cNvSpPr/>
          <p:nvPr/>
        </p:nvSpPr>
        <p:spPr>
          <a:xfrm>
            <a:off x="4549120" y="3160774"/>
            <a:ext cx="2786039" cy="369332"/>
          </a:xfrm>
          <a:prstGeom prst="rect">
            <a:avLst/>
          </a:prstGeom>
          <a:solidFill>
            <a:srgbClr val="DAD2A9"/>
          </a:solidFill>
        </p:spPr>
        <p:txBody>
          <a:bodyPr wrap="none">
            <a:spAutoFit/>
          </a:bodyPr>
          <a:lstStyle/>
          <a:p>
            <a:pPr algn="ctr"/>
            <a:r>
              <a:rPr lang="el-GR" dirty="0" smtClean="0"/>
              <a:t>ΠΡΩΤΟΝΙΟ </a:t>
            </a:r>
            <a:r>
              <a:rPr lang="el-GR" dirty="0"/>
              <a:t>περίπου 10</a:t>
            </a:r>
            <a:r>
              <a:rPr lang="el-GR" baseline="30000" dirty="0"/>
              <a:t>-</a:t>
            </a:r>
            <a:r>
              <a:rPr lang="el-GR" baseline="30000" dirty="0" smtClean="0"/>
              <a:t>15</a:t>
            </a:r>
            <a:r>
              <a:rPr lang="el-GR" dirty="0" smtClean="0"/>
              <a:t> </a:t>
            </a:r>
            <a:r>
              <a:rPr lang="en-GB" dirty="0"/>
              <a:t>m</a:t>
            </a:r>
            <a:endParaRPr lang="el-GR" dirty="0"/>
          </a:p>
        </p:txBody>
      </p:sp>
      <p:sp>
        <p:nvSpPr>
          <p:cNvPr id="11" name="Rectangle 10"/>
          <p:cNvSpPr/>
          <p:nvPr/>
        </p:nvSpPr>
        <p:spPr>
          <a:xfrm>
            <a:off x="6391014" y="4306559"/>
            <a:ext cx="910864" cy="369332"/>
          </a:xfrm>
          <a:prstGeom prst="rect">
            <a:avLst/>
          </a:prstGeom>
          <a:solidFill>
            <a:srgbClr val="DAD2A9"/>
          </a:solidFill>
        </p:spPr>
        <p:txBody>
          <a:bodyPr wrap="none">
            <a:spAutoFit/>
          </a:bodyPr>
          <a:lstStyle/>
          <a:p>
            <a:pPr algn="ctr"/>
            <a:r>
              <a:rPr lang="el-GR" dirty="0" smtClean="0"/>
              <a:t>ΚΟΥΑΡΚ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9208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21051</TotalTime>
  <Words>2700</Words>
  <Application>Microsoft Macintosh PowerPoint</Application>
  <PresentationFormat>On-screen Show (4:3)</PresentationFormat>
  <Paragraphs>463</Paragraphs>
  <Slides>43</Slides>
  <Notes>22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Οι δυνάμεις στη φύση </vt:lpstr>
      <vt:lpstr>Slide 13</vt:lpstr>
      <vt:lpstr>Slide 14</vt:lpstr>
      <vt:lpstr>Slide 15</vt:lpstr>
      <vt:lpstr>Slide 16</vt:lpstr>
      <vt:lpstr>Slide 17</vt:lpstr>
      <vt:lpstr>Slide 18</vt:lpstr>
      <vt:lpstr>Πώς βλέπουμε τα αντικείμενα</vt:lpstr>
      <vt:lpstr>Πώς βλέπουμε τα αντικείμενα</vt:lpstr>
      <vt:lpstr>Slide 21</vt:lpstr>
      <vt:lpstr>Επιταχυντές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 Γιατί τα σωματίδια έχουν μάζα; Γιατί έχουν τόσο διαφορετικές μάζες; </vt:lpstr>
      <vt:lpstr>Slide 33</vt:lpstr>
      <vt:lpstr>Υπερσυμμετρία – SUperSYmmetry (SUSY)</vt:lpstr>
      <vt:lpstr>Σκοτεινή ύλη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Neutrinos faster than light</dc:title>
  <dc:creator>despina hatzifotiadou</dc:creator>
  <cp:lastModifiedBy>Despina Hatzifotiadou</cp:lastModifiedBy>
  <cp:revision>417</cp:revision>
  <dcterms:created xsi:type="dcterms:W3CDTF">2024-03-14T08:56:17Z</dcterms:created>
  <dcterms:modified xsi:type="dcterms:W3CDTF">2024-03-14T08:57:38Z</dcterms:modified>
</cp:coreProperties>
</file>