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90" r:id="rId2"/>
    <p:sldMasterId id="2147483699" r:id="rId3"/>
    <p:sldMasterId id="2147483709" r:id="rId4"/>
    <p:sldMasterId id="2147483718" r:id="rId5"/>
    <p:sldMasterId id="2147483727" r:id="rId6"/>
  </p:sldMasterIdLst>
  <p:notesMasterIdLst>
    <p:notesMasterId r:id="rId37"/>
  </p:notesMasterIdLst>
  <p:sldIdLst>
    <p:sldId id="273" r:id="rId7"/>
    <p:sldId id="3357" r:id="rId8"/>
    <p:sldId id="1776" r:id="rId9"/>
    <p:sldId id="4485" r:id="rId10"/>
    <p:sldId id="3407" r:id="rId11"/>
    <p:sldId id="4489" r:id="rId12"/>
    <p:sldId id="1870" r:id="rId13"/>
    <p:sldId id="4486" r:id="rId14"/>
    <p:sldId id="4493" r:id="rId15"/>
    <p:sldId id="4490" r:id="rId16"/>
    <p:sldId id="1838" r:id="rId17"/>
    <p:sldId id="4491" r:id="rId18"/>
    <p:sldId id="1869" r:id="rId19"/>
    <p:sldId id="4492" r:id="rId20"/>
    <p:sldId id="340" r:id="rId21"/>
    <p:sldId id="1877" r:id="rId22"/>
    <p:sldId id="3404" r:id="rId23"/>
    <p:sldId id="3374" r:id="rId24"/>
    <p:sldId id="3384" r:id="rId25"/>
    <p:sldId id="3383" r:id="rId26"/>
    <p:sldId id="3387" r:id="rId27"/>
    <p:sldId id="3396" r:id="rId28"/>
    <p:sldId id="3400" r:id="rId29"/>
    <p:sldId id="3395" r:id="rId30"/>
    <p:sldId id="1868" r:id="rId31"/>
    <p:sldId id="1802" r:id="rId32"/>
    <p:sldId id="3358" r:id="rId33"/>
    <p:sldId id="3360" r:id="rId34"/>
    <p:sldId id="3413" r:id="rId35"/>
    <p:sldId id="3365" r:id="rId36"/>
  </p:sldIdLst>
  <p:sldSz cx="10080625" cy="567055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5"/>
    <p:restoredTop sz="94881"/>
  </p:normalViewPr>
  <p:slideViewPr>
    <p:cSldViewPr snapToGrid="0">
      <p:cViewPr varScale="1">
        <p:scale>
          <a:sx n="172" d="100"/>
          <a:sy n="17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D7A52-175A-0145-B4E2-9F12BB321B3A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FAFC4D-53AF-2D40-94C7-B5A0023EDE1C}">
      <dgm:prSet phldrT="[Text]"/>
      <dgm:spPr/>
      <dgm:t>
        <a:bodyPr/>
        <a:lstStyle/>
        <a:p>
          <a:r>
            <a:rPr lang="en-US" noProof="0" dirty="0"/>
            <a:t>Q1/2023</a:t>
          </a:r>
        </a:p>
      </dgm:t>
    </dgm:pt>
    <dgm:pt modelId="{14924BF4-1FD3-C94F-8BF9-3D60C0AE5EBC}" type="parTrans" cxnId="{5FE33A7B-A194-8347-B04A-CC8CBA4D0EE7}">
      <dgm:prSet/>
      <dgm:spPr/>
      <dgm:t>
        <a:bodyPr/>
        <a:lstStyle/>
        <a:p>
          <a:endParaRPr lang="de-DE"/>
        </a:p>
      </dgm:t>
    </dgm:pt>
    <dgm:pt modelId="{1DB6DAD5-4F4B-3545-B911-0A5D8C4A2F65}" type="sibTrans" cxnId="{5FE33A7B-A194-8347-B04A-CC8CBA4D0EE7}">
      <dgm:prSet/>
      <dgm:spPr/>
      <dgm:t>
        <a:bodyPr/>
        <a:lstStyle/>
        <a:p>
          <a:endParaRPr lang="de-DE"/>
        </a:p>
      </dgm:t>
    </dgm:pt>
    <dgm:pt modelId="{371F9AA8-0D04-F34D-AAA3-E7A43F6EF7C4}">
      <dgm:prSet phldrT="[Text]"/>
      <dgm:spPr/>
      <dgm:t>
        <a:bodyPr/>
        <a:lstStyle/>
        <a:p>
          <a:r>
            <a:rPr lang="en-US" noProof="0" dirty="0"/>
            <a:t>Community input by open meetings</a:t>
          </a:r>
        </a:p>
      </dgm:t>
    </dgm:pt>
    <dgm:pt modelId="{E79B826D-5A66-AC49-9042-8EE19387883C}" type="parTrans" cxnId="{3B0F861B-2796-4D4F-A84F-E07C6461DEE7}">
      <dgm:prSet/>
      <dgm:spPr/>
      <dgm:t>
        <a:bodyPr/>
        <a:lstStyle/>
        <a:p>
          <a:endParaRPr lang="de-DE"/>
        </a:p>
      </dgm:t>
    </dgm:pt>
    <dgm:pt modelId="{7BFA5125-8114-3546-82E8-D3E3A77FDE0B}" type="sibTrans" cxnId="{3B0F861B-2796-4D4F-A84F-E07C6461DEE7}">
      <dgm:prSet/>
      <dgm:spPr/>
      <dgm:t>
        <a:bodyPr/>
        <a:lstStyle/>
        <a:p>
          <a:endParaRPr lang="de-DE"/>
        </a:p>
      </dgm:t>
    </dgm:pt>
    <dgm:pt modelId="{0E6D601B-B574-4745-B026-A7CC3E825D9D}">
      <dgm:prSet phldrT="[Text]"/>
      <dgm:spPr/>
      <dgm:t>
        <a:bodyPr/>
        <a:lstStyle/>
        <a:p>
          <a:r>
            <a:rPr lang="en-US" noProof="0" dirty="0"/>
            <a:t>End 07/23</a:t>
          </a:r>
        </a:p>
      </dgm:t>
    </dgm:pt>
    <dgm:pt modelId="{6726C6EE-F314-7647-AAB5-BCBE27AE624A}" type="parTrans" cxnId="{FD763CA8-1C3A-6043-BD10-4064FD27814C}">
      <dgm:prSet/>
      <dgm:spPr/>
      <dgm:t>
        <a:bodyPr/>
        <a:lstStyle/>
        <a:p>
          <a:endParaRPr lang="de-DE"/>
        </a:p>
      </dgm:t>
    </dgm:pt>
    <dgm:pt modelId="{5CFA780B-A806-3249-B447-D529BF4C1C2E}" type="sibTrans" cxnId="{FD763CA8-1C3A-6043-BD10-4064FD27814C}">
      <dgm:prSet/>
      <dgm:spPr/>
      <dgm:t>
        <a:bodyPr/>
        <a:lstStyle/>
        <a:p>
          <a:endParaRPr lang="de-DE"/>
        </a:p>
      </dgm:t>
    </dgm:pt>
    <dgm:pt modelId="{440EB7D4-C2B7-0C48-A4BB-8B5C663DA6A4}">
      <dgm:prSet phldrT="[Text]"/>
      <dgm:spPr/>
      <dgm:t>
        <a:bodyPr/>
        <a:lstStyle/>
        <a:p>
          <a:r>
            <a:rPr lang="en-US" noProof="0" dirty="0"/>
            <a:t>Submission of proposals to DRDC</a:t>
          </a:r>
        </a:p>
      </dgm:t>
    </dgm:pt>
    <dgm:pt modelId="{EC7FB194-8251-2F4F-BF2A-1A838234D3CA}" type="parTrans" cxnId="{05C96F0A-FCE1-DC4E-8700-D3EA8B21A169}">
      <dgm:prSet/>
      <dgm:spPr/>
      <dgm:t>
        <a:bodyPr/>
        <a:lstStyle/>
        <a:p>
          <a:endParaRPr lang="de-DE"/>
        </a:p>
      </dgm:t>
    </dgm:pt>
    <dgm:pt modelId="{B6ADB933-7E1D-1148-AD51-CC2CB0A95B00}" type="sibTrans" cxnId="{05C96F0A-FCE1-DC4E-8700-D3EA8B21A169}">
      <dgm:prSet/>
      <dgm:spPr/>
      <dgm:t>
        <a:bodyPr/>
        <a:lstStyle/>
        <a:p>
          <a:endParaRPr lang="de-DE"/>
        </a:p>
      </dgm:t>
    </dgm:pt>
    <dgm:pt modelId="{529B0433-81BB-CE49-AFC4-DAFDA2DB1A39}">
      <dgm:prSet phldrT="[Text]"/>
      <dgm:spPr/>
      <dgm:t>
        <a:bodyPr/>
        <a:lstStyle/>
        <a:p>
          <a:r>
            <a:rPr lang="en-US" noProof="0" dirty="0"/>
            <a:t>Fall 2023</a:t>
          </a:r>
        </a:p>
      </dgm:t>
    </dgm:pt>
    <dgm:pt modelId="{D5E66E3B-275B-A448-8045-735BFD13ECF3}" type="parTrans" cxnId="{432209C5-D8D5-0F48-A0FB-ED4CA46BB826}">
      <dgm:prSet/>
      <dgm:spPr/>
      <dgm:t>
        <a:bodyPr/>
        <a:lstStyle/>
        <a:p>
          <a:endParaRPr lang="de-DE"/>
        </a:p>
      </dgm:t>
    </dgm:pt>
    <dgm:pt modelId="{6F51C41F-B22C-0C47-A09E-FA4DD172893F}" type="sibTrans" cxnId="{432209C5-D8D5-0F48-A0FB-ED4CA46BB826}">
      <dgm:prSet/>
      <dgm:spPr/>
      <dgm:t>
        <a:bodyPr/>
        <a:lstStyle/>
        <a:p>
          <a:endParaRPr lang="de-DE"/>
        </a:p>
      </dgm:t>
    </dgm:pt>
    <dgm:pt modelId="{88D8B9E0-364C-734C-9A4D-5F09D22CF61C}">
      <dgm:prSet phldrT="[Text]"/>
      <dgm:spPr/>
      <dgm:t>
        <a:bodyPr/>
        <a:lstStyle/>
        <a:p>
          <a:r>
            <a:rPr lang="en-US" noProof="0" dirty="0"/>
            <a:t>Review by CERN DRDC, assisted by ECFA EDP</a:t>
          </a:r>
        </a:p>
      </dgm:t>
    </dgm:pt>
    <dgm:pt modelId="{D3D1F91D-4230-6649-A37F-2F13B58F550B}" type="parTrans" cxnId="{C3FC93B6-B394-5F4B-8580-777D8DDCD3DD}">
      <dgm:prSet/>
      <dgm:spPr/>
      <dgm:t>
        <a:bodyPr/>
        <a:lstStyle/>
        <a:p>
          <a:endParaRPr lang="de-DE"/>
        </a:p>
      </dgm:t>
    </dgm:pt>
    <dgm:pt modelId="{9983ED66-6DB1-E444-BBB5-4B770F466E2D}" type="sibTrans" cxnId="{C3FC93B6-B394-5F4B-8580-777D8DDCD3DD}">
      <dgm:prSet/>
      <dgm:spPr/>
      <dgm:t>
        <a:bodyPr/>
        <a:lstStyle/>
        <a:p>
          <a:endParaRPr lang="de-DE"/>
        </a:p>
      </dgm:t>
    </dgm:pt>
    <dgm:pt modelId="{73756A33-4FDE-9245-AB0D-618CF269E0EC}">
      <dgm:prSet/>
      <dgm:spPr/>
      <dgm:t>
        <a:bodyPr/>
        <a:lstStyle/>
        <a:p>
          <a:r>
            <a:rPr lang="en-US" noProof="0" dirty="0"/>
            <a:t>End 2023</a:t>
          </a:r>
        </a:p>
      </dgm:t>
    </dgm:pt>
    <dgm:pt modelId="{FE729D63-820F-C147-A674-BB5F9B527568}" type="parTrans" cxnId="{7AAE9E98-65E3-4949-8248-E425D171812F}">
      <dgm:prSet/>
      <dgm:spPr/>
      <dgm:t>
        <a:bodyPr/>
        <a:lstStyle/>
        <a:p>
          <a:endParaRPr lang="de-DE"/>
        </a:p>
      </dgm:t>
    </dgm:pt>
    <dgm:pt modelId="{C2E99416-4C81-1F46-9F5D-00F03A68B21A}" type="sibTrans" cxnId="{7AAE9E98-65E3-4949-8248-E425D171812F}">
      <dgm:prSet/>
      <dgm:spPr/>
      <dgm:t>
        <a:bodyPr/>
        <a:lstStyle/>
        <a:p>
          <a:endParaRPr lang="de-DE"/>
        </a:p>
      </dgm:t>
    </dgm:pt>
    <dgm:pt modelId="{4AB2416F-68E4-7D4A-816D-4C4934B0E0EE}">
      <dgm:prSet/>
      <dgm:spPr/>
      <dgm:t>
        <a:bodyPr/>
        <a:lstStyle/>
        <a:p>
          <a:r>
            <a:rPr lang="en-US" noProof="0" dirty="0"/>
            <a:t>Approval, then:</a:t>
          </a:r>
        </a:p>
      </dgm:t>
    </dgm:pt>
    <dgm:pt modelId="{120669C9-CCE5-E745-AA8F-3A85BDA6649A}" type="parTrans" cxnId="{0B3E08FD-7826-9148-8C20-1C994A38A4D7}">
      <dgm:prSet/>
      <dgm:spPr/>
      <dgm:t>
        <a:bodyPr/>
        <a:lstStyle/>
        <a:p>
          <a:endParaRPr lang="de-DE"/>
        </a:p>
      </dgm:t>
    </dgm:pt>
    <dgm:pt modelId="{FC982FD0-98E1-604C-91FE-A6057D51C644}" type="sibTrans" cxnId="{0B3E08FD-7826-9148-8C20-1C994A38A4D7}">
      <dgm:prSet/>
      <dgm:spPr/>
      <dgm:t>
        <a:bodyPr/>
        <a:lstStyle/>
        <a:p>
          <a:endParaRPr lang="de-DE"/>
        </a:p>
      </dgm:t>
    </dgm:pt>
    <dgm:pt modelId="{CEB89079-FA53-0342-9505-98A55CA5EE7A}">
      <dgm:prSet/>
      <dgm:spPr/>
      <dgm:t>
        <a:bodyPr/>
        <a:lstStyle/>
        <a:p>
          <a:r>
            <a:rPr lang="en-US" noProof="0" dirty="0"/>
            <a:t>2024</a:t>
          </a:r>
        </a:p>
      </dgm:t>
    </dgm:pt>
    <dgm:pt modelId="{36E230F5-5DEF-DA48-BA80-D9F6B157DBD4}" type="parTrans" cxnId="{8C072C74-6E74-3248-9954-FFF245398E2A}">
      <dgm:prSet/>
      <dgm:spPr/>
      <dgm:t>
        <a:bodyPr/>
        <a:lstStyle/>
        <a:p>
          <a:endParaRPr lang="de-DE"/>
        </a:p>
      </dgm:t>
    </dgm:pt>
    <dgm:pt modelId="{639F45AB-9348-714F-A54D-742974DB46EF}" type="sibTrans" cxnId="{8C072C74-6E74-3248-9954-FFF245398E2A}">
      <dgm:prSet/>
      <dgm:spPr/>
      <dgm:t>
        <a:bodyPr/>
        <a:lstStyle/>
        <a:p>
          <a:endParaRPr lang="de-DE"/>
        </a:p>
      </dgm:t>
    </dgm:pt>
    <dgm:pt modelId="{A0E05743-646A-7A41-8B57-DBE06E92F8BE}">
      <dgm:prSet/>
      <dgm:spPr/>
      <dgm:t>
        <a:bodyPr/>
        <a:lstStyle/>
        <a:p>
          <a:r>
            <a:rPr lang="en-US" noProof="0" dirty="0"/>
            <a:t>MoU negotiations and signature collection</a:t>
          </a:r>
        </a:p>
      </dgm:t>
    </dgm:pt>
    <dgm:pt modelId="{6DD37A81-7BD8-B94E-9667-FE1E8CAF2BAB}" type="parTrans" cxnId="{D5AEE53D-6F54-ED45-9225-CD5FB133D35D}">
      <dgm:prSet/>
      <dgm:spPr/>
      <dgm:t>
        <a:bodyPr/>
        <a:lstStyle/>
        <a:p>
          <a:endParaRPr lang="de-DE"/>
        </a:p>
      </dgm:t>
    </dgm:pt>
    <dgm:pt modelId="{108C5779-BDF1-E640-9212-CBC008F1A30B}" type="sibTrans" cxnId="{D5AEE53D-6F54-ED45-9225-CD5FB133D35D}">
      <dgm:prSet/>
      <dgm:spPr/>
      <dgm:t>
        <a:bodyPr/>
        <a:lstStyle/>
        <a:p>
          <a:endParaRPr lang="de-DE"/>
        </a:p>
      </dgm:t>
    </dgm:pt>
    <dgm:pt modelId="{96985DBD-CFD6-8348-94C2-D5D147B3AA09}">
      <dgm:prSet/>
      <dgm:spPr/>
      <dgm:t>
        <a:bodyPr/>
        <a:lstStyle/>
        <a:p>
          <a:r>
            <a:rPr lang="en-US" noProof="0" dirty="0"/>
            <a:t>Collaboration starts</a:t>
          </a:r>
        </a:p>
      </dgm:t>
    </dgm:pt>
    <dgm:pt modelId="{96DBA910-FA22-BA41-81F5-90BA7CAF032B}" type="sibTrans" cxnId="{F50AE975-E76B-A844-8A8F-3E1DCBA31044}">
      <dgm:prSet/>
      <dgm:spPr/>
      <dgm:t>
        <a:bodyPr/>
        <a:lstStyle/>
        <a:p>
          <a:endParaRPr lang="de-DE"/>
        </a:p>
      </dgm:t>
    </dgm:pt>
    <dgm:pt modelId="{A24EB5BA-4D11-9143-83FC-CF474C724BA6}" type="parTrans" cxnId="{F50AE975-E76B-A844-8A8F-3E1DCBA31044}">
      <dgm:prSet/>
      <dgm:spPr/>
      <dgm:t>
        <a:bodyPr/>
        <a:lstStyle/>
        <a:p>
          <a:endParaRPr lang="de-DE"/>
        </a:p>
      </dgm:t>
    </dgm:pt>
    <dgm:pt modelId="{A951A5B6-376B-CB47-BE93-B905BFFAC468}">
      <dgm:prSet/>
      <dgm:spPr/>
      <dgm:t>
        <a:bodyPr/>
        <a:lstStyle/>
        <a:p>
          <a:r>
            <a:rPr lang="de-DE" dirty="0"/>
            <a:t>2024ff</a:t>
          </a:r>
        </a:p>
      </dgm:t>
    </dgm:pt>
    <dgm:pt modelId="{6B89BFF8-6CF9-2B46-8307-2C8381460335}" type="parTrans" cxnId="{612854DE-3EBF-7247-AE6E-8D6DC1CD3716}">
      <dgm:prSet/>
      <dgm:spPr/>
      <dgm:t>
        <a:bodyPr/>
        <a:lstStyle/>
        <a:p>
          <a:endParaRPr lang="de-DE"/>
        </a:p>
      </dgm:t>
    </dgm:pt>
    <dgm:pt modelId="{BD7E19B8-D0B3-004D-B767-7B48F62F0D54}" type="sibTrans" cxnId="{612854DE-3EBF-7247-AE6E-8D6DC1CD3716}">
      <dgm:prSet/>
      <dgm:spPr/>
      <dgm:t>
        <a:bodyPr/>
        <a:lstStyle/>
        <a:p>
          <a:endParaRPr lang="de-DE"/>
        </a:p>
      </dgm:t>
    </dgm:pt>
    <dgm:pt modelId="{EE2E961A-CCF7-4A41-9851-25775FA70DBF}">
      <dgm:prSet/>
      <dgm:spPr/>
      <dgm:t>
        <a:bodyPr/>
        <a:lstStyle/>
        <a:p>
          <a:r>
            <a:rPr lang="en-US" noProof="0" dirty="0"/>
            <a:t>annual status reports and monitoring to DRDC</a:t>
          </a:r>
        </a:p>
      </dgm:t>
    </dgm:pt>
    <dgm:pt modelId="{F0F22543-6314-9848-88CC-988A625DFF35}" type="parTrans" cxnId="{4299DAC2-44C7-7A46-912C-389F0329E95D}">
      <dgm:prSet/>
      <dgm:spPr/>
      <dgm:t>
        <a:bodyPr/>
        <a:lstStyle/>
        <a:p>
          <a:endParaRPr lang="de-DE"/>
        </a:p>
      </dgm:t>
    </dgm:pt>
    <dgm:pt modelId="{2834E2B9-3D04-C345-9A03-87876DB0A857}" type="sibTrans" cxnId="{4299DAC2-44C7-7A46-912C-389F0329E95D}">
      <dgm:prSet/>
      <dgm:spPr/>
      <dgm:t>
        <a:bodyPr/>
        <a:lstStyle/>
        <a:p>
          <a:endParaRPr lang="de-DE"/>
        </a:p>
      </dgm:t>
    </dgm:pt>
    <dgm:pt modelId="{0D3987F5-A18A-7743-97C9-0773E8F96E72}" type="pres">
      <dgm:prSet presAssocID="{D5AD7A52-175A-0145-B4E2-9F12BB321B3A}" presName="linearFlow" presStyleCnt="0">
        <dgm:presLayoutVars>
          <dgm:dir/>
          <dgm:animLvl val="lvl"/>
          <dgm:resizeHandles val="exact"/>
        </dgm:presLayoutVars>
      </dgm:prSet>
      <dgm:spPr/>
    </dgm:pt>
    <dgm:pt modelId="{0355382F-1D1B-FA4F-B1D7-A56D7B3587F6}" type="pres">
      <dgm:prSet presAssocID="{9DFAFC4D-53AF-2D40-94C7-B5A0023EDE1C}" presName="composite" presStyleCnt="0"/>
      <dgm:spPr/>
    </dgm:pt>
    <dgm:pt modelId="{4AB54B75-D6B0-6F4A-82D6-F9B0083C7DFE}" type="pres">
      <dgm:prSet presAssocID="{9DFAFC4D-53AF-2D40-94C7-B5A0023EDE1C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BF38FE9D-EC99-4C4F-9416-2DFFA6396D3D}" type="pres">
      <dgm:prSet presAssocID="{9DFAFC4D-53AF-2D40-94C7-B5A0023EDE1C}" presName="descendantText" presStyleLbl="alignAcc1" presStyleIdx="0" presStyleCnt="6">
        <dgm:presLayoutVars>
          <dgm:bulletEnabled val="1"/>
        </dgm:presLayoutVars>
      </dgm:prSet>
      <dgm:spPr/>
    </dgm:pt>
    <dgm:pt modelId="{502D3170-7132-6142-A0BD-354A42D7D83E}" type="pres">
      <dgm:prSet presAssocID="{1DB6DAD5-4F4B-3545-B911-0A5D8C4A2F65}" presName="sp" presStyleCnt="0"/>
      <dgm:spPr/>
    </dgm:pt>
    <dgm:pt modelId="{89339317-1D01-8D42-BEBE-42296A34AC59}" type="pres">
      <dgm:prSet presAssocID="{0E6D601B-B574-4745-B026-A7CC3E825D9D}" presName="composite" presStyleCnt="0"/>
      <dgm:spPr/>
    </dgm:pt>
    <dgm:pt modelId="{F4E6670A-B6B8-5748-BC36-A2EDC5ADE167}" type="pres">
      <dgm:prSet presAssocID="{0E6D601B-B574-4745-B026-A7CC3E825D9D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9ADE2218-279A-A54B-85AB-95C0A828E8F1}" type="pres">
      <dgm:prSet presAssocID="{0E6D601B-B574-4745-B026-A7CC3E825D9D}" presName="descendantText" presStyleLbl="alignAcc1" presStyleIdx="1" presStyleCnt="6">
        <dgm:presLayoutVars>
          <dgm:bulletEnabled val="1"/>
        </dgm:presLayoutVars>
      </dgm:prSet>
      <dgm:spPr/>
    </dgm:pt>
    <dgm:pt modelId="{513CF32E-1D56-5342-92DA-430F6EF67075}" type="pres">
      <dgm:prSet presAssocID="{5CFA780B-A806-3249-B447-D529BF4C1C2E}" presName="sp" presStyleCnt="0"/>
      <dgm:spPr/>
    </dgm:pt>
    <dgm:pt modelId="{5EF2CE92-7AAC-1248-9E11-AF5F77F40E57}" type="pres">
      <dgm:prSet presAssocID="{529B0433-81BB-CE49-AFC4-DAFDA2DB1A39}" presName="composite" presStyleCnt="0"/>
      <dgm:spPr/>
    </dgm:pt>
    <dgm:pt modelId="{353A7740-960C-884A-A8EC-626898F98600}" type="pres">
      <dgm:prSet presAssocID="{529B0433-81BB-CE49-AFC4-DAFDA2DB1A39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685B559-280E-3343-805A-77B102378697}" type="pres">
      <dgm:prSet presAssocID="{529B0433-81BB-CE49-AFC4-DAFDA2DB1A39}" presName="descendantText" presStyleLbl="alignAcc1" presStyleIdx="2" presStyleCnt="6">
        <dgm:presLayoutVars>
          <dgm:bulletEnabled val="1"/>
        </dgm:presLayoutVars>
      </dgm:prSet>
      <dgm:spPr/>
    </dgm:pt>
    <dgm:pt modelId="{65DC42D7-0486-1541-B1E3-7638A107185A}" type="pres">
      <dgm:prSet presAssocID="{6F51C41F-B22C-0C47-A09E-FA4DD172893F}" presName="sp" presStyleCnt="0"/>
      <dgm:spPr/>
    </dgm:pt>
    <dgm:pt modelId="{99D70523-97E8-A64E-B8DD-21658698D4BC}" type="pres">
      <dgm:prSet presAssocID="{73756A33-4FDE-9245-AB0D-618CF269E0EC}" presName="composite" presStyleCnt="0"/>
      <dgm:spPr/>
    </dgm:pt>
    <dgm:pt modelId="{F0906F38-10F6-3F42-9A0D-D68AB86C3A23}" type="pres">
      <dgm:prSet presAssocID="{73756A33-4FDE-9245-AB0D-618CF269E0EC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F48278A2-A25A-9044-AC8B-4DBF7F3391C8}" type="pres">
      <dgm:prSet presAssocID="{73756A33-4FDE-9245-AB0D-618CF269E0EC}" presName="descendantText" presStyleLbl="alignAcc1" presStyleIdx="3" presStyleCnt="6">
        <dgm:presLayoutVars>
          <dgm:bulletEnabled val="1"/>
        </dgm:presLayoutVars>
      </dgm:prSet>
      <dgm:spPr/>
    </dgm:pt>
    <dgm:pt modelId="{D1F1C364-1494-C347-8C9B-333E664464FC}" type="pres">
      <dgm:prSet presAssocID="{C2E99416-4C81-1F46-9F5D-00F03A68B21A}" presName="sp" presStyleCnt="0"/>
      <dgm:spPr/>
    </dgm:pt>
    <dgm:pt modelId="{89BADE15-3D98-CD4E-BB5F-72CF17CD9CFA}" type="pres">
      <dgm:prSet presAssocID="{CEB89079-FA53-0342-9505-98A55CA5EE7A}" presName="composite" presStyleCnt="0"/>
      <dgm:spPr/>
    </dgm:pt>
    <dgm:pt modelId="{D6F817DF-1819-134F-91C7-6A30D41FAFEE}" type="pres">
      <dgm:prSet presAssocID="{CEB89079-FA53-0342-9505-98A55CA5EE7A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30DCE53A-0F5D-554A-A315-D571FE5940B3}" type="pres">
      <dgm:prSet presAssocID="{CEB89079-FA53-0342-9505-98A55CA5EE7A}" presName="descendantText" presStyleLbl="alignAcc1" presStyleIdx="4" presStyleCnt="6">
        <dgm:presLayoutVars>
          <dgm:bulletEnabled val="1"/>
        </dgm:presLayoutVars>
      </dgm:prSet>
      <dgm:spPr/>
    </dgm:pt>
    <dgm:pt modelId="{820E882F-1FAE-DF46-9C04-F6003418C0EA}" type="pres">
      <dgm:prSet presAssocID="{639F45AB-9348-714F-A54D-742974DB46EF}" presName="sp" presStyleCnt="0"/>
      <dgm:spPr/>
    </dgm:pt>
    <dgm:pt modelId="{EF83BE74-10A8-E64C-AFBE-ED98532B2277}" type="pres">
      <dgm:prSet presAssocID="{A951A5B6-376B-CB47-BE93-B905BFFAC468}" presName="composite" presStyleCnt="0"/>
      <dgm:spPr/>
    </dgm:pt>
    <dgm:pt modelId="{515AFDF2-8A00-5E4F-A87F-74D0E0367F7A}" type="pres">
      <dgm:prSet presAssocID="{A951A5B6-376B-CB47-BE93-B905BFFAC468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205D0EF3-6FBA-3843-83DE-5F1DCC0CB2CF}" type="pres">
      <dgm:prSet presAssocID="{A951A5B6-376B-CB47-BE93-B905BFFAC468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05C96F0A-FCE1-DC4E-8700-D3EA8B21A169}" srcId="{0E6D601B-B574-4745-B026-A7CC3E825D9D}" destId="{440EB7D4-C2B7-0C48-A4BB-8B5C663DA6A4}" srcOrd="0" destOrd="0" parTransId="{EC7FB194-8251-2F4F-BF2A-1A838234D3CA}" sibTransId="{B6ADB933-7E1D-1148-AD51-CC2CB0A95B00}"/>
    <dgm:cxn modelId="{3B0F861B-2796-4D4F-A84F-E07C6461DEE7}" srcId="{9DFAFC4D-53AF-2D40-94C7-B5A0023EDE1C}" destId="{371F9AA8-0D04-F34D-AAA3-E7A43F6EF7C4}" srcOrd="0" destOrd="0" parTransId="{E79B826D-5A66-AC49-9042-8EE19387883C}" sibTransId="{7BFA5125-8114-3546-82E8-D3E3A77FDE0B}"/>
    <dgm:cxn modelId="{7BD72C21-F58B-C54D-A22C-F37131490A66}" type="presOf" srcId="{96985DBD-CFD6-8348-94C2-D5D147B3AA09}" destId="{F48278A2-A25A-9044-AC8B-4DBF7F3391C8}" srcOrd="0" destOrd="1" presId="urn:microsoft.com/office/officeart/2005/8/layout/chevron2"/>
    <dgm:cxn modelId="{D333242C-1A18-E345-8EA1-D94F9A8C6047}" type="presOf" srcId="{440EB7D4-C2B7-0C48-A4BB-8B5C663DA6A4}" destId="{9ADE2218-279A-A54B-85AB-95C0A828E8F1}" srcOrd="0" destOrd="0" presId="urn:microsoft.com/office/officeart/2005/8/layout/chevron2"/>
    <dgm:cxn modelId="{D5AEE53D-6F54-ED45-9225-CD5FB133D35D}" srcId="{CEB89079-FA53-0342-9505-98A55CA5EE7A}" destId="{A0E05743-646A-7A41-8B57-DBE06E92F8BE}" srcOrd="0" destOrd="0" parTransId="{6DD37A81-7BD8-B94E-9667-FE1E8CAF2BAB}" sibTransId="{108C5779-BDF1-E640-9212-CBC008F1A30B}"/>
    <dgm:cxn modelId="{9FB93448-ADD4-3143-8E90-123A26BF7722}" type="presOf" srcId="{A0E05743-646A-7A41-8B57-DBE06E92F8BE}" destId="{30DCE53A-0F5D-554A-A315-D571FE5940B3}" srcOrd="0" destOrd="0" presId="urn:microsoft.com/office/officeart/2005/8/layout/chevron2"/>
    <dgm:cxn modelId="{01E7B959-6693-9F43-89EA-82A217FFA38E}" type="presOf" srcId="{A951A5B6-376B-CB47-BE93-B905BFFAC468}" destId="{515AFDF2-8A00-5E4F-A87F-74D0E0367F7A}" srcOrd="0" destOrd="0" presId="urn:microsoft.com/office/officeart/2005/8/layout/chevron2"/>
    <dgm:cxn modelId="{A9D8865D-8F4B-8A43-B49E-0010C79C7F51}" type="presOf" srcId="{D5AD7A52-175A-0145-B4E2-9F12BB321B3A}" destId="{0D3987F5-A18A-7743-97C9-0773E8F96E72}" srcOrd="0" destOrd="0" presId="urn:microsoft.com/office/officeart/2005/8/layout/chevron2"/>
    <dgm:cxn modelId="{1CA48273-C253-4842-99C8-2B37D0A4FEEF}" type="presOf" srcId="{4AB2416F-68E4-7D4A-816D-4C4934B0E0EE}" destId="{F48278A2-A25A-9044-AC8B-4DBF7F3391C8}" srcOrd="0" destOrd="0" presId="urn:microsoft.com/office/officeart/2005/8/layout/chevron2"/>
    <dgm:cxn modelId="{8C072C74-6E74-3248-9954-FFF245398E2A}" srcId="{D5AD7A52-175A-0145-B4E2-9F12BB321B3A}" destId="{CEB89079-FA53-0342-9505-98A55CA5EE7A}" srcOrd="4" destOrd="0" parTransId="{36E230F5-5DEF-DA48-BA80-D9F6B157DBD4}" sibTransId="{639F45AB-9348-714F-A54D-742974DB46EF}"/>
    <dgm:cxn modelId="{F50AE975-E76B-A844-8A8F-3E1DCBA31044}" srcId="{73756A33-4FDE-9245-AB0D-618CF269E0EC}" destId="{96985DBD-CFD6-8348-94C2-D5D147B3AA09}" srcOrd="1" destOrd="0" parTransId="{A24EB5BA-4D11-9143-83FC-CF474C724BA6}" sibTransId="{96DBA910-FA22-BA41-81F5-90BA7CAF032B}"/>
    <dgm:cxn modelId="{5FE33A7B-A194-8347-B04A-CC8CBA4D0EE7}" srcId="{D5AD7A52-175A-0145-B4E2-9F12BB321B3A}" destId="{9DFAFC4D-53AF-2D40-94C7-B5A0023EDE1C}" srcOrd="0" destOrd="0" parTransId="{14924BF4-1FD3-C94F-8BF9-3D60C0AE5EBC}" sibTransId="{1DB6DAD5-4F4B-3545-B911-0A5D8C4A2F65}"/>
    <dgm:cxn modelId="{BDD52283-A4AC-6F44-8FF3-790D3DF336E3}" type="presOf" srcId="{529B0433-81BB-CE49-AFC4-DAFDA2DB1A39}" destId="{353A7740-960C-884A-A8EC-626898F98600}" srcOrd="0" destOrd="0" presId="urn:microsoft.com/office/officeart/2005/8/layout/chevron2"/>
    <dgm:cxn modelId="{9E28C192-22F0-C946-A822-232C8203BA9D}" type="presOf" srcId="{9DFAFC4D-53AF-2D40-94C7-B5A0023EDE1C}" destId="{4AB54B75-D6B0-6F4A-82D6-F9B0083C7DFE}" srcOrd="0" destOrd="0" presId="urn:microsoft.com/office/officeart/2005/8/layout/chevron2"/>
    <dgm:cxn modelId="{7AAE9E98-65E3-4949-8248-E425D171812F}" srcId="{D5AD7A52-175A-0145-B4E2-9F12BB321B3A}" destId="{73756A33-4FDE-9245-AB0D-618CF269E0EC}" srcOrd="3" destOrd="0" parTransId="{FE729D63-820F-C147-A674-BB5F9B527568}" sibTransId="{C2E99416-4C81-1F46-9F5D-00F03A68B21A}"/>
    <dgm:cxn modelId="{84C4F2A6-EB3A-8647-90D7-8FFF03E9ACFB}" type="presOf" srcId="{88D8B9E0-364C-734C-9A4D-5F09D22CF61C}" destId="{A685B559-280E-3343-805A-77B102378697}" srcOrd="0" destOrd="0" presId="urn:microsoft.com/office/officeart/2005/8/layout/chevron2"/>
    <dgm:cxn modelId="{FD763CA8-1C3A-6043-BD10-4064FD27814C}" srcId="{D5AD7A52-175A-0145-B4E2-9F12BB321B3A}" destId="{0E6D601B-B574-4745-B026-A7CC3E825D9D}" srcOrd="1" destOrd="0" parTransId="{6726C6EE-F314-7647-AAB5-BCBE27AE624A}" sibTransId="{5CFA780B-A806-3249-B447-D529BF4C1C2E}"/>
    <dgm:cxn modelId="{C3FC93B6-B394-5F4B-8580-777D8DDCD3DD}" srcId="{529B0433-81BB-CE49-AFC4-DAFDA2DB1A39}" destId="{88D8B9E0-364C-734C-9A4D-5F09D22CF61C}" srcOrd="0" destOrd="0" parTransId="{D3D1F91D-4230-6649-A37F-2F13B58F550B}" sibTransId="{9983ED66-6DB1-E444-BBB5-4B770F466E2D}"/>
    <dgm:cxn modelId="{E2C580BA-A740-9D4E-8905-9D77B11C2328}" type="presOf" srcId="{EE2E961A-CCF7-4A41-9851-25775FA70DBF}" destId="{205D0EF3-6FBA-3843-83DE-5F1DCC0CB2CF}" srcOrd="0" destOrd="0" presId="urn:microsoft.com/office/officeart/2005/8/layout/chevron2"/>
    <dgm:cxn modelId="{8AD91ABB-5840-A34F-B2F3-A37181CAD5CB}" type="presOf" srcId="{371F9AA8-0D04-F34D-AAA3-E7A43F6EF7C4}" destId="{BF38FE9D-EC99-4C4F-9416-2DFFA6396D3D}" srcOrd="0" destOrd="0" presId="urn:microsoft.com/office/officeart/2005/8/layout/chevron2"/>
    <dgm:cxn modelId="{4299DAC2-44C7-7A46-912C-389F0329E95D}" srcId="{A951A5B6-376B-CB47-BE93-B905BFFAC468}" destId="{EE2E961A-CCF7-4A41-9851-25775FA70DBF}" srcOrd="0" destOrd="0" parTransId="{F0F22543-6314-9848-88CC-988A625DFF35}" sibTransId="{2834E2B9-3D04-C345-9A03-87876DB0A857}"/>
    <dgm:cxn modelId="{432209C5-D8D5-0F48-A0FB-ED4CA46BB826}" srcId="{D5AD7A52-175A-0145-B4E2-9F12BB321B3A}" destId="{529B0433-81BB-CE49-AFC4-DAFDA2DB1A39}" srcOrd="2" destOrd="0" parTransId="{D5E66E3B-275B-A448-8045-735BFD13ECF3}" sibTransId="{6F51C41F-B22C-0C47-A09E-FA4DD172893F}"/>
    <dgm:cxn modelId="{612854DE-3EBF-7247-AE6E-8D6DC1CD3716}" srcId="{D5AD7A52-175A-0145-B4E2-9F12BB321B3A}" destId="{A951A5B6-376B-CB47-BE93-B905BFFAC468}" srcOrd="5" destOrd="0" parTransId="{6B89BFF8-6CF9-2B46-8307-2C8381460335}" sibTransId="{BD7E19B8-D0B3-004D-B767-7B48F62F0D54}"/>
    <dgm:cxn modelId="{9A193FE2-5C4C-E040-92DB-88DC3AE53F20}" type="presOf" srcId="{73756A33-4FDE-9245-AB0D-618CF269E0EC}" destId="{F0906F38-10F6-3F42-9A0D-D68AB86C3A23}" srcOrd="0" destOrd="0" presId="urn:microsoft.com/office/officeart/2005/8/layout/chevron2"/>
    <dgm:cxn modelId="{0ED73EF2-A0CE-414B-A648-84CFAA6740E2}" type="presOf" srcId="{0E6D601B-B574-4745-B026-A7CC3E825D9D}" destId="{F4E6670A-B6B8-5748-BC36-A2EDC5ADE167}" srcOrd="0" destOrd="0" presId="urn:microsoft.com/office/officeart/2005/8/layout/chevron2"/>
    <dgm:cxn modelId="{849B49F6-88F3-7F4F-9BB2-442BFBA557C9}" type="presOf" srcId="{CEB89079-FA53-0342-9505-98A55CA5EE7A}" destId="{D6F817DF-1819-134F-91C7-6A30D41FAFEE}" srcOrd="0" destOrd="0" presId="urn:microsoft.com/office/officeart/2005/8/layout/chevron2"/>
    <dgm:cxn modelId="{0B3E08FD-7826-9148-8C20-1C994A38A4D7}" srcId="{73756A33-4FDE-9245-AB0D-618CF269E0EC}" destId="{4AB2416F-68E4-7D4A-816D-4C4934B0E0EE}" srcOrd="0" destOrd="0" parTransId="{120669C9-CCE5-E745-AA8F-3A85BDA6649A}" sibTransId="{FC982FD0-98E1-604C-91FE-A6057D51C644}"/>
    <dgm:cxn modelId="{3767CBD1-DEFB-8E4B-8340-6061BF03CCBC}" type="presParOf" srcId="{0D3987F5-A18A-7743-97C9-0773E8F96E72}" destId="{0355382F-1D1B-FA4F-B1D7-A56D7B3587F6}" srcOrd="0" destOrd="0" presId="urn:microsoft.com/office/officeart/2005/8/layout/chevron2"/>
    <dgm:cxn modelId="{B2CFA347-F44C-8942-8E0A-2840DC507D9E}" type="presParOf" srcId="{0355382F-1D1B-FA4F-B1D7-A56D7B3587F6}" destId="{4AB54B75-D6B0-6F4A-82D6-F9B0083C7DFE}" srcOrd="0" destOrd="0" presId="urn:microsoft.com/office/officeart/2005/8/layout/chevron2"/>
    <dgm:cxn modelId="{F5727573-1FAB-F142-8900-7F85A09D1BB0}" type="presParOf" srcId="{0355382F-1D1B-FA4F-B1D7-A56D7B3587F6}" destId="{BF38FE9D-EC99-4C4F-9416-2DFFA6396D3D}" srcOrd="1" destOrd="0" presId="urn:microsoft.com/office/officeart/2005/8/layout/chevron2"/>
    <dgm:cxn modelId="{5AEE5EFF-3E79-5C4F-B1FD-AC10C47DA3FC}" type="presParOf" srcId="{0D3987F5-A18A-7743-97C9-0773E8F96E72}" destId="{502D3170-7132-6142-A0BD-354A42D7D83E}" srcOrd="1" destOrd="0" presId="urn:microsoft.com/office/officeart/2005/8/layout/chevron2"/>
    <dgm:cxn modelId="{912D90AB-51F8-1E48-AFB8-E17C1DA8C8FA}" type="presParOf" srcId="{0D3987F5-A18A-7743-97C9-0773E8F96E72}" destId="{89339317-1D01-8D42-BEBE-42296A34AC59}" srcOrd="2" destOrd="0" presId="urn:microsoft.com/office/officeart/2005/8/layout/chevron2"/>
    <dgm:cxn modelId="{150A8299-BBA4-A84F-881E-691EBA82C081}" type="presParOf" srcId="{89339317-1D01-8D42-BEBE-42296A34AC59}" destId="{F4E6670A-B6B8-5748-BC36-A2EDC5ADE167}" srcOrd="0" destOrd="0" presId="urn:microsoft.com/office/officeart/2005/8/layout/chevron2"/>
    <dgm:cxn modelId="{49B3ADF1-B53A-534E-BBAB-815011946E62}" type="presParOf" srcId="{89339317-1D01-8D42-BEBE-42296A34AC59}" destId="{9ADE2218-279A-A54B-85AB-95C0A828E8F1}" srcOrd="1" destOrd="0" presId="urn:microsoft.com/office/officeart/2005/8/layout/chevron2"/>
    <dgm:cxn modelId="{ED53B9B7-4C57-E344-B79F-E71B5F844723}" type="presParOf" srcId="{0D3987F5-A18A-7743-97C9-0773E8F96E72}" destId="{513CF32E-1D56-5342-92DA-430F6EF67075}" srcOrd="3" destOrd="0" presId="urn:microsoft.com/office/officeart/2005/8/layout/chevron2"/>
    <dgm:cxn modelId="{0822FDA8-9727-8F48-B6DE-0B2C7F30023A}" type="presParOf" srcId="{0D3987F5-A18A-7743-97C9-0773E8F96E72}" destId="{5EF2CE92-7AAC-1248-9E11-AF5F77F40E57}" srcOrd="4" destOrd="0" presId="urn:microsoft.com/office/officeart/2005/8/layout/chevron2"/>
    <dgm:cxn modelId="{928060B3-F684-0647-8DA8-CF2359D7BCD4}" type="presParOf" srcId="{5EF2CE92-7AAC-1248-9E11-AF5F77F40E57}" destId="{353A7740-960C-884A-A8EC-626898F98600}" srcOrd="0" destOrd="0" presId="urn:microsoft.com/office/officeart/2005/8/layout/chevron2"/>
    <dgm:cxn modelId="{ADF3D461-EA5A-6F42-BDB1-7C48F06DA4A9}" type="presParOf" srcId="{5EF2CE92-7AAC-1248-9E11-AF5F77F40E57}" destId="{A685B559-280E-3343-805A-77B102378697}" srcOrd="1" destOrd="0" presId="urn:microsoft.com/office/officeart/2005/8/layout/chevron2"/>
    <dgm:cxn modelId="{3D58C3A9-4721-A942-87A3-415FC6021020}" type="presParOf" srcId="{0D3987F5-A18A-7743-97C9-0773E8F96E72}" destId="{65DC42D7-0486-1541-B1E3-7638A107185A}" srcOrd="5" destOrd="0" presId="urn:microsoft.com/office/officeart/2005/8/layout/chevron2"/>
    <dgm:cxn modelId="{048373AB-E4E7-1348-9B30-67B26C83EFC8}" type="presParOf" srcId="{0D3987F5-A18A-7743-97C9-0773E8F96E72}" destId="{99D70523-97E8-A64E-B8DD-21658698D4BC}" srcOrd="6" destOrd="0" presId="urn:microsoft.com/office/officeart/2005/8/layout/chevron2"/>
    <dgm:cxn modelId="{2EAF8235-ED16-F649-B71D-B4C33A8F2134}" type="presParOf" srcId="{99D70523-97E8-A64E-B8DD-21658698D4BC}" destId="{F0906F38-10F6-3F42-9A0D-D68AB86C3A23}" srcOrd="0" destOrd="0" presId="urn:microsoft.com/office/officeart/2005/8/layout/chevron2"/>
    <dgm:cxn modelId="{A18C4B39-C2D2-074F-8E2F-0D3377D615A8}" type="presParOf" srcId="{99D70523-97E8-A64E-B8DD-21658698D4BC}" destId="{F48278A2-A25A-9044-AC8B-4DBF7F3391C8}" srcOrd="1" destOrd="0" presId="urn:microsoft.com/office/officeart/2005/8/layout/chevron2"/>
    <dgm:cxn modelId="{7B737F1C-AFB2-1D4E-B731-A0DC939082C9}" type="presParOf" srcId="{0D3987F5-A18A-7743-97C9-0773E8F96E72}" destId="{D1F1C364-1494-C347-8C9B-333E664464FC}" srcOrd="7" destOrd="0" presId="urn:microsoft.com/office/officeart/2005/8/layout/chevron2"/>
    <dgm:cxn modelId="{8FBD62EA-6DB7-FD4A-BDC9-BE935081CF55}" type="presParOf" srcId="{0D3987F5-A18A-7743-97C9-0773E8F96E72}" destId="{89BADE15-3D98-CD4E-BB5F-72CF17CD9CFA}" srcOrd="8" destOrd="0" presId="urn:microsoft.com/office/officeart/2005/8/layout/chevron2"/>
    <dgm:cxn modelId="{B69E65C1-B897-8642-B19D-FEAFE6F0831B}" type="presParOf" srcId="{89BADE15-3D98-CD4E-BB5F-72CF17CD9CFA}" destId="{D6F817DF-1819-134F-91C7-6A30D41FAFEE}" srcOrd="0" destOrd="0" presId="urn:microsoft.com/office/officeart/2005/8/layout/chevron2"/>
    <dgm:cxn modelId="{B1AC3AA7-69D1-884D-869D-B21025CEE51C}" type="presParOf" srcId="{89BADE15-3D98-CD4E-BB5F-72CF17CD9CFA}" destId="{30DCE53A-0F5D-554A-A315-D571FE5940B3}" srcOrd="1" destOrd="0" presId="urn:microsoft.com/office/officeart/2005/8/layout/chevron2"/>
    <dgm:cxn modelId="{9746D310-9740-184D-966C-4AA23A9A08B9}" type="presParOf" srcId="{0D3987F5-A18A-7743-97C9-0773E8F96E72}" destId="{820E882F-1FAE-DF46-9C04-F6003418C0EA}" srcOrd="9" destOrd="0" presId="urn:microsoft.com/office/officeart/2005/8/layout/chevron2"/>
    <dgm:cxn modelId="{D9FF5EC4-95A4-DF48-A553-14CEBEF781D2}" type="presParOf" srcId="{0D3987F5-A18A-7743-97C9-0773E8F96E72}" destId="{EF83BE74-10A8-E64C-AFBE-ED98532B2277}" srcOrd="10" destOrd="0" presId="urn:microsoft.com/office/officeart/2005/8/layout/chevron2"/>
    <dgm:cxn modelId="{AD359345-1684-0A47-9B4B-BBC52FC8C93D}" type="presParOf" srcId="{EF83BE74-10A8-E64C-AFBE-ED98532B2277}" destId="{515AFDF2-8A00-5E4F-A87F-74D0E0367F7A}" srcOrd="0" destOrd="0" presId="urn:microsoft.com/office/officeart/2005/8/layout/chevron2"/>
    <dgm:cxn modelId="{0D784B17-C954-EF46-A0AA-0DB8DC5B9F29}" type="presParOf" srcId="{EF83BE74-10A8-E64C-AFBE-ED98532B2277}" destId="{205D0EF3-6FBA-3843-83DE-5F1DCC0CB2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54B75-D6B0-6F4A-82D6-F9B0083C7DFE}">
      <dsp:nvSpPr>
        <dsp:cNvPr id="0" name=""/>
        <dsp:cNvSpPr/>
      </dsp:nvSpPr>
      <dsp:spPr>
        <a:xfrm rot="5400000">
          <a:off x="-110450" y="111290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noProof="0" dirty="0"/>
            <a:t>Q1/2023</a:t>
          </a:r>
        </a:p>
      </dsp:txBody>
      <dsp:txXfrm rot="-5400000">
        <a:off x="1" y="258559"/>
        <a:ext cx="515437" cy="220901"/>
      </dsp:txXfrm>
    </dsp:sp>
    <dsp:sp modelId="{BF38FE9D-EC99-4C4F-9416-2DFFA6396D3D}">
      <dsp:nvSpPr>
        <dsp:cNvPr id="0" name=""/>
        <dsp:cNvSpPr/>
      </dsp:nvSpPr>
      <dsp:spPr>
        <a:xfrm rot="5400000">
          <a:off x="1280140" y="-763863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Community input by open meetings</a:t>
          </a:r>
        </a:p>
      </dsp:txBody>
      <dsp:txXfrm rot="-5400000">
        <a:off x="515437" y="24204"/>
        <a:ext cx="1984662" cy="431892"/>
      </dsp:txXfrm>
    </dsp:sp>
    <dsp:sp modelId="{F4E6670A-B6B8-5748-BC36-A2EDC5ADE167}">
      <dsp:nvSpPr>
        <dsp:cNvPr id="0" name=""/>
        <dsp:cNvSpPr/>
      </dsp:nvSpPr>
      <dsp:spPr>
        <a:xfrm rot="5400000">
          <a:off x="-110450" y="717371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noProof="0" dirty="0"/>
            <a:t>End 07/23</a:t>
          </a:r>
        </a:p>
      </dsp:txBody>
      <dsp:txXfrm rot="-5400000">
        <a:off x="1" y="864640"/>
        <a:ext cx="515437" cy="220901"/>
      </dsp:txXfrm>
    </dsp:sp>
    <dsp:sp modelId="{9ADE2218-279A-A54B-85AB-95C0A828E8F1}">
      <dsp:nvSpPr>
        <dsp:cNvPr id="0" name=""/>
        <dsp:cNvSpPr/>
      </dsp:nvSpPr>
      <dsp:spPr>
        <a:xfrm rot="5400000">
          <a:off x="1280140" y="-157782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Submission of proposals to DRDC</a:t>
          </a:r>
        </a:p>
      </dsp:txBody>
      <dsp:txXfrm rot="-5400000">
        <a:off x="515437" y="630285"/>
        <a:ext cx="1984662" cy="431892"/>
      </dsp:txXfrm>
    </dsp:sp>
    <dsp:sp modelId="{353A7740-960C-884A-A8EC-626898F98600}">
      <dsp:nvSpPr>
        <dsp:cNvPr id="0" name=""/>
        <dsp:cNvSpPr/>
      </dsp:nvSpPr>
      <dsp:spPr>
        <a:xfrm rot="5400000">
          <a:off x="-110450" y="1323451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noProof="0" dirty="0"/>
            <a:t>Fall 2023</a:t>
          </a:r>
        </a:p>
      </dsp:txBody>
      <dsp:txXfrm rot="-5400000">
        <a:off x="1" y="1470720"/>
        <a:ext cx="515437" cy="220901"/>
      </dsp:txXfrm>
    </dsp:sp>
    <dsp:sp modelId="{A685B559-280E-3343-805A-77B102378697}">
      <dsp:nvSpPr>
        <dsp:cNvPr id="0" name=""/>
        <dsp:cNvSpPr/>
      </dsp:nvSpPr>
      <dsp:spPr>
        <a:xfrm rot="5400000">
          <a:off x="1280140" y="448297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Review by CERN DRDC, assisted by ECFA EDP</a:t>
          </a:r>
        </a:p>
      </dsp:txBody>
      <dsp:txXfrm rot="-5400000">
        <a:off x="515437" y="1236364"/>
        <a:ext cx="1984662" cy="431892"/>
      </dsp:txXfrm>
    </dsp:sp>
    <dsp:sp modelId="{F0906F38-10F6-3F42-9A0D-D68AB86C3A23}">
      <dsp:nvSpPr>
        <dsp:cNvPr id="0" name=""/>
        <dsp:cNvSpPr/>
      </dsp:nvSpPr>
      <dsp:spPr>
        <a:xfrm rot="5400000">
          <a:off x="-110450" y="1929532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noProof="0" dirty="0"/>
            <a:t>End 2023</a:t>
          </a:r>
        </a:p>
      </dsp:txBody>
      <dsp:txXfrm rot="-5400000">
        <a:off x="1" y="2076801"/>
        <a:ext cx="515437" cy="220901"/>
      </dsp:txXfrm>
    </dsp:sp>
    <dsp:sp modelId="{F48278A2-A25A-9044-AC8B-4DBF7F3391C8}">
      <dsp:nvSpPr>
        <dsp:cNvPr id="0" name=""/>
        <dsp:cNvSpPr/>
      </dsp:nvSpPr>
      <dsp:spPr>
        <a:xfrm rot="5400000">
          <a:off x="1280140" y="1054378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Approval, then: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Collaboration starts</a:t>
          </a:r>
        </a:p>
      </dsp:txBody>
      <dsp:txXfrm rot="-5400000">
        <a:off x="515437" y="1842445"/>
        <a:ext cx="1984662" cy="431892"/>
      </dsp:txXfrm>
    </dsp:sp>
    <dsp:sp modelId="{D6F817DF-1819-134F-91C7-6A30D41FAFEE}">
      <dsp:nvSpPr>
        <dsp:cNvPr id="0" name=""/>
        <dsp:cNvSpPr/>
      </dsp:nvSpPr>
      <dsp:spPr>
        <a:xfrm rot="5400000">
          <a:off x="-110450" y="2535613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noProof="0" dirty="0"/>
            <a:t>2024</a:t>
          </a:r>
        </a:p>
      </dsp:txBody>
      <dsp:txXfrm rot="-5400000">
        <a:off x="1" y="2682882"/>
        <a:ext cx="515437" cy="220901"/>
      </dsp:txXfrm>
    </dsp:sp>
    <dsp:sp modelId="{30DCE53A-0F5D-554A-A315-D571FE5940B3}">
      <dsp:nvSpPr>
        <dsp:cNvPr id="0" name=""/>
        <dsp:cNvSpPr/>
      </dsp:nvSpPr>
      <dsp:spPr>
        <a:xfrm rot="5400000">
          <a:off x="1280140" y="1660459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MoU negotiations and signature collection</a:t>
          </a:r>
        </a:p>
      </dsp:txBody>
      <dsp:txXfrm rot="-5400000">
        <a:off x="515437" y="2448526"/>
        <a:ext cx="1984662" cy="431892"/>
      </dsp:txXfrm>
    </dsp:sp>
    <dsp:sp modelId="{515AFDF2-8A00-5E4F-A87F-74D0E0367F7A}">
      <dsp:nvSpPr>
        <dsp:cNvPr id="0" name=""/>
        <dsp:cNvSpPr/>
      </dsp:nvSpPr>
      <dsp:spPr>
        <a:xfrm rot="5400000">
          <a:off x="-110450" y="3141694"/>
          <a:ext cx="736338" cy="515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2024ff</a:t>
          </a:r>
        </a:p>
      </dsp:txBody>
      <dsp:txXfrm rot="-5400000">
        <a:off x="1" y="3288963"/>
        <a:ext cx="515437" cy="220901"/>
      </dsp:txXfrm>
    </dsp:sp>
    <dsp:sp modelId="{205D0EF3-6FBA-3843-83DE-5F1DCC0CB2CF}">
      <dsp:nvSpPr>
        <dsp:cNvPr id="0" name=""/>
        <dsp:cNvSpPr/>
      </dsp:nvSpPr>
      <dsp:spPr>
        <a:xfrm rot="5400000">
          <a:off x="1280140" y="2266540"/>
          <a:ext cx="478620" cy="20080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noProof="0" dirty="0"/>
            <a:t>annual status reports and monitoring to DRDC</a:t>
          </a:r>
        </a:p>
      </dsp:txBody>
      <dsp:txXfrm rot="-5400000">
        <a:off x="515437" y="3054607"/>
        <a:ext cx="1984662" cy="431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08T22:12:08.57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78,'45'-5,"-2"2,-20 3,5 0,3 0,-1 0,2 0,-1 0,0 0,2 0,-2 0,1 0,3 0,3 0,4 0,4 0,-2 0,-2 0,-3 0,-2 0,0 0,-4 0,-2 0,0 0,0 0,0 0,0-3,3 0,3 0,3 1,0 2,0 0,1 0,3-1,0-2,-2 0,-4 0,-3-1,1 1,1 0,0 1,0 2,-3 0,-1 0,2 0,1 0,3 0,0 0,0 0,4 0,9 0,11 0,4 0,-1-2,-5-1,-5-1,7 1,3 2,4 1,0 0,0 0,0 0,-3 0,-3 0,-6 0,-4 0,0 0,-1 0,0 0,-2 0,1-3,-1 0,-1-2,1-1,-2 3,-2 0,-3 3,-5 0,0 0,0 0,-3 0,-1 0,-2 0,1 0,0 0,-3 0,1 0,0 0,-1 1,3 1,-1 1,0 0,3-1,1-2,3 0,1 0,-4 0,-1 0,-1 0,-2 0,0 0,-1 0,-4 0,-3 0,-3 0,-3 0,1 0,-5 0,1 0,-2 0,3 0,1 0,-2 0,2 0,1 0,-7 0,6 0,-4 0,1 0,8 0,-8 0,4 0,-5 0,2 0,1 0,0 0,-2 0,1 0,-1 0,1 0,1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43.60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19,'47'0,"1"0,-12 0,5 0,-9 0,7 0,-7 0,5 0,7 0,-11 0,22 0,-20 0,14 0,-21 0,11 0,-11 0,7 0,-3 0,-8 0,-3 0,-6-2,-3-1,0-2,0 1,2-1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46.0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1,'46'0,"-5"0,-15 0,-11 0,10 0,-11 0,12 0,-6 0,5 0,-9 0,6 0,-3 0,4 0,-1 0,-3 0,-1 0,0 0,-1 0,4 0,-2 0,0 0,3 0,-7 4,4-1,-4 5,0-1,0-1,-2 1,-2-2,0 0,0-2,2 1,4-4,-5 0,1 0,3 0,0 0,7 0,-4 0,3 0,-6 0,3 0,-4 0,-1 0,1 0,-2 0,2 0,-4 0,5 0,2 0,-2 0,2 0,-6 0,2 0,0 0,-1 0,3 0,-4 0,0 0,3 0,-1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52.1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3,'50'0,"7"0,-15 0,9 0,6 0,-13 0,11 4,-13 3,9 1,0 3,-4-4,-5 0,-3 0,-3-1,0-2,0-1,-6-3,-2 0,2 0,-3 0,0 0,12 0,-17 0,16 0,-9 0,3 0,3 0,-4 0,4-3,-7 2,6-2,-6 0,-1 2,3-1,-7-1,3 2,3-4,-8 5,8-3,-13 1,5-1,-5 0,5-2,-5 4,3-3,-4 3,0-1,3-1,-2 2,2-1,1 2,-3 0,2-2,0 1,-2-1,2 2,-2 0,-2 0,1 0,0 0,0 0,1 0,-1 0,0 0,-1 0,1 0,1-2,-1 1,0-3,0 3,0-1,0 2,-2 0,2 0,-2 0,0 0,3 0,-4 0,4 0,0 0,-2 0,1 0,0 0,3 0,-2 0,3 0,-4 0,0 0,-3 0,2 0,0 0,-1 0,3 0,-7 0,6 0,0 0,-2 0,2 0,-1 0,-5 0,11 0,-7 0,9 0,-6 0,-1 0,0 0,-6 0,6 0,-2 0,2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58.29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12,'41'0,"-3"0,-7 0,-7 0,15 0,-11 0,7 0,-4 0,-4 0,-1 0,-3 0,-1 0,-3 0,0 0,-7 0,2 0,-1 0,1 0,2 0,-6 0,7-1,-7-2,3-1,-3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8:00.4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1 156,'46'0,"-4"0,2 0,-7 0,14 0,-10 0,10 0,-9 0,3 0,-4 0,-1 0,12 0,-9 0,17 0,-6 0,9-3,-17 2,7-5,-14 2,7-4,16 1,-26 0,19-4,-22 5,8-4,-1 3,1-3,-1 5,-4-3,0 7,-5-2,-1 3,-3 0,3 0,-10 0,2 0,-7 0,0 0,0 0,0-2,0 1,1-3,2 3,-3-3,4 3,-5-3,1 1,1 1,-1-3,0 5,-3-5,2 5,-1-3,2 3,-3 0,3 0,-4 0,6 0,-5 0,2-2,-3 0,1-3,0-2,1 3,-2 1,8 3,-6 0,3 2,-3 2,-3 1,4 5,-4-5,0 2,-1-4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8:04.80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89,'45'0,"-6"0,-8 0,1 0,-2 0,6 0,-7 0,7 0,-1 0,0 0,-3 0,3-5,1 4,-5-5,5 6,-2 0,-1 0,2 0,-4 0,-1-3,2 3,-2-5,1 0,0 0,-3-1,1 2,-5-1,5 5,-5-3,2 1,0 1,-2-1,2-1,0 2,-2-4,5 2,-1 0,-2 0,5 0,-8 2,13-1,-11 2,7 0,-9 0,-1-3,0 2,1-4,-1 4,0-1,1 2,0 0,-1 0,4 0,-2 0,1 0,-2 0,-4 0,0 2,-1-1,-2 3,5-3,-2 1,3-2,5 0,-4 0,7 0,7 0,-7 0,6 0,-14 0,1 2,-4-1,2 4,-5-4,6 1,-6-2,5 0,-5 0,6 0,-3 0,3 0,4 0,-2 0,2 0,-4 0,-3 0,3 0,-6 0,3 0,-8-1,2 0,2-1,-4 0,6 2,-2-3,-2 3,3 0,-4 0,-1 0,6 0,-4 0,5 0,-5 3,2-1,0 3,-3 0,2 0,-2 0,3-2,-2-1,1-2,1 0,1 0,3 0,-4 0,0 0,-3 0,2 0,-3-1,3-1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4:48.3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64,'44'0,"-4"0,-14 0,0 0,0 0,0 0,0 0,2 0,0 0,1 0,-2 0,-1 0,2 0,1 0,0 0,0 0,1 0,2 0,0 0,1 0,1 0,1 0,-1-2,-2 0,0 0,-3-1,-5 2,-3-1,-4 1,-2 1,-1 0,2 0,-3 0,2 0,-2 0,-1 0,1 0,3 0,0 0,2 0,0 0,-1 0,1 0,-3 0,-1 0,-2 0,0 0,5 0,-1 0,4 0,-3-1,2 0,2-2,2 2,1 1,1 0,1 0,-1 0,0-2,-1 0,-1 1,0-1,-1 1,1 0,0-2,0 0,0-1,-1 0,-2 0,-2 2,-2-2,1 2,-4 0,1 1,0 0,-1-1,1 0,0 1,-2 0,1 1,0 0,0 0,-1 0,1 0,0 0,3 0,-4 0,3 0,-2 0,-2 0,7 0,-8 0,6 0,-4 0,0 0,4 0,-7 0,5 0,-1 0,-3 1,7 0,-5 3,1-2,-1 2,-1 0,1-1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4:53.1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0,'41'0,"-1"0,-13 0,2 0,3 0,0 0,2 0,1 0,-2 0,-1 0,-2 0,-1 0,0 0,-5 0,-1 0,-3 0,-1 0,0 0,-3 0,-2 0,-3 0,2 0,0 0,1 0,4 1,-8 0,5 2,-1 0,-4 1,5 1,-4-4,2 2,0-3,1 0,-2 0,4 0,-5 0,3 2,-2 1,0-1,2 0,-2-1,1 0,-1 3,0-1,1-1,-1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4:57.3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13,'55'0,"-7"0,-19 0,-1 0,0 0,4 0,-1 0,2 0,-1 0,-4 0,0 0,-3 0,-4 0,-2 0,0 0,-4 0,2 0,-2 0,-1 0,0 0,-1 0,-1 0,3 0,-2 0,1 0,2 0,-1 0,3 0,1 0,0 0,0 0,0 0,-3 0,-2 0,2 0,0 0,-1 0,0 0,0 0,2 0,-1 0,0 0,0-1,-1 0,2-1,-1 0,0 2,1 0,1 0,2 0,1 0,1 0,2 0,-1 0,0 0,0 0,-1 0,0 0,-4 0,1 0,-1 0,2 0,2 0,-2 0,1 0,-1 0,-1 0,-2 0,1 0,-3 0,1 0,-1 0,-2 0,0 0,0 0,1 0,0 0,2 0,3 0,0 0,5 0,1 0,3 0,0 0,-1-1,-1-1,-5 0,-2 1,-4 0,-3 1,2 0,-1 0,-2 0,5 0,-5 0,3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5:17.72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1,'45'0,"-2"0,-15 0,1 0,3 0,1 0,3 0,0 0,-1 0,-1 0,-1 0,0 0,-2 0,-2 0,-1 0,-1 0,-1 0,0 0,-1 0,2 1,-2 1,-3 0,-2 0,-4 0,0 0,-1-1,-1-1,0 2,-2 0,5-1,-3 0,3-1,-3 0,1 0,0 0,1 0,0 0,-1 0,1 2,0-1,0 1,0 0,1-1,1 1,-3 0,1-1,-4 1,2 0,-3-1,4 0,-2 1,2-1,-1-1,-1 0,1 0,-3 0,4 0,-3 1,2 0,0 2,-3-1,3 0,-3-1,3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08T22:12:08.57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70,'75'0,"1"0,-5 0,15 0,-35 0,1 0,5 0,2 0,6 0,1 0,1 0,2 0,3 0,1 0,1 0,0 0,-2 0,-1 0,-1 0,-2 0,-5 0,-1 0,-1 0,0 0,0 0,0 0,1 0,1 0,1 0,0 0,2 0,1 0,1 0,0 0,0 0,0 0,0 0,-1 0,-7 0,-1 0,-6 0,-1 0,44 0,-10 0,-4-1,2-6,-6-1,7 0,-5 3,-9 3,3-2,-7 1,4 0,0 2,-6 1,0 0,1 0,-9 0,-7 0,-9 0,-9 0,-6 0,-7 0,-6 0,4-1,-4-2,4-1,-4-6,1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5:21.78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37,'56'0,"-2"0,-11 0,7 0,5 0,8 0,3 0,7 0,6 0,3 0,-39 0,-1 0,39 0,-4 0,-1 0,1 0,-1 0,-7 0,2 0,-9 0,-3 0,3 0,-10 0,1 0,-6-1,-3 0,-2-3,-1-2,0 0,-1 2,-2 1,0-1,0 1,1 0,-3 2,-1 0,-3 1,-3 0,-2 0,-2 0,-3 0,-1 0,-5 0,-3 0,-1 0,2 0,-3 0,4 1,-3 0,-1 2,4-1,-5 0,4 1,4-2,-3 2,4-1,-3 1,0 0,1-1,1 1,2-1,0 0,-2 0,0-1,-3 1,2 0,-1 0,3 1,0-1,2 1,2 0,1 0,3 1,0-2,2 1,-1 1,0-1,-1-1,-3 2,-4-1,-2 0,-6 1,1-4,5 0,6-2,8-1,0-1,-2 0,-4 3,-4 1,-2 0,0 0,-1 0,5 0,4 0,6 0,3 1,-2 1,-1 0,-2-1,-2-1,-1 0,-2 0,-1 0,0 0,-1 0,0 0,0 0,1 0,1 0,2 0,0-1,-2 0,0-3,-4 0,1 3,-1 0,-2 1,-2 0,-1 0,-1 0,1 0,0 0,1 0,0 0,1 0,0 0,1 0,-3 0,-2 1,-1 0,-1 1,-2 0,4-1,-7 1,7-1,-4-1,0 0,3 0,-4 0,2 0,0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12:15:34.7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58,'60'0,"-7"0,-22 0,-1 0,1 0,6 0,2 0,-2 0,1 0,-5 0,1 0,-1 0,0 0,-1 0,3 0,-1 0,-1 0,-2 0,-4 0,0 0,-2 0,-1 0,0 0,-1 0,0 0,0 0,-1 0,1 0,-2 0,1 0,-2 0,3 0,2 0,2 0,2 0,0-1,1-2,2-1,-3 0,0 2,-1 2,-2 0,0 0,-4-1,-1 0,0-1,1 0,0 2,1 0,2 0,1 0,2 0,-1 0,-1 0,3 0,1 0,1 0,-2 0,0 0,-1 0,0-1,-1-2,-1 1,0-2,1 2,-2 0,0 0,-3 0,-2 0,-1 2,0-1,0-1,0 0,-1 1,-3 0,-1-1,-1 1,-1 0,1 0,2 1,-2 0,0 0,0-1,0-1,0 1,2 0,-4 1,4 0,-3 0,0 0,2 0,-2 0,0 0,1 0,4 0,-3 0,4 0,-5 0,0 0,1 0,-2 0,2 0,0 0,-4 0,5 0,-2 0,-1 0,5 1,-7 0,4 2,-2-1,1-1,0 1,1-2,0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3T07:59:54.8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80 1151,'47'-47,"-1"0,0 0,1 0,0-1,7-8,3-2,-8 8,-20 21,-23 22,4-3,0 2,-2 2,7-6,-9 2,3 0,0-1,-2 0,2 1,-2-6,-1 9,1-10,2 7,-1 3,3-4,-4 4,1-5,1-4,-1 1,1 2,-2 0,0 2,0-7,0 2,0-2,1 4,-2 0,2 0,-2-1,2 1,-2 4,1-4,3 1,-3 2,2-2,0 5,-2-3,2 1,-2-3,2 3,-2-4,2 4,-2-3,1 7,1-6,4 0,-4 1,1-5,-1 3,2 2,2-8,1 7,-4-2,0 5,-4-1,4 2,0-8,4 11,-3-7,2 8,-7-4,-36 10,21-3,-30 9,30-1,1-1,-8 4,1-2,-4 5,0-2,1 4,3-1,-8 2,7-2,-2-2,4-2,0 0,0-2,3 2,-2 0,2-3,0 6,-2-2,2 1,-3 1,0-2,3-1,1 0,0-1,4-2,-5 6,2 1,-3 5,1-1,-4 5,3-3,-4 4,-5 1,4-1,-4 1,-6 7,8-11,-7 10,11-16,0 3,1-4,3-3,2-2,0 1,-1-1,0 3,1-3,1 3,1-6,-3 7,0 0,0 2,-1 1,1-5,7 2,-3-3,0 3,-1-1,-2-3,0 3,2-2,-2 0,2 4,-3-1,5-2,0 4,5-4,0 3,-3 3,2-2,-1 6,2-9,0 5,0-6,0 3,0 0,0 2,0-4,0 6,0-10,0 8,0-3,0 2,0 2,-4-6,4 2,-9 2,8 1,-8 0,9-3,-6-2,2 3,-4 0,2 0,-2 0,2 0,-5 0,3-3,-2 2,4-3,-1 1,-3 1,4-5,-3 4,2-1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3T07:59:59.1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1227,'17'-36,"-6"-2,2 28,1-18,2 14,2-15,-4 15,-2-10,2 9,2-8,-1 8,6-14,-9 15,9-10,-13 14,2-1,-1-1,-3 4,6 0,-3-1,4 1,-3-1,2 0,-5 2,5-2,2-4,1 1,1-1,-4-1,1 6,-6-2,3 0,-1 3,1-3,2 2,-2 0,-1-3,0 1,-2-1,5 2,-2 0,1 1,0-1,-4-1,5-3,-4-2,5 1,-6 1,3 2,1 0,-4-3,3 4,1-5,-3 5,2-8,-4 10,2-10,-2 8,1-5,0 1,0 0,4 0,-4 0,3 3,-3-2,-1 2,1 0,0-2,2 3,-1-4,4 1,-4 2,5-2,-6 2,7-3,-4 0,1 0,2 3,-4-2,0 2,-2 0,2-2,-1 7,3-3,-2 0,-2-1,4-4,-6 0,0 4,4-2,-4 3,4-3,-3-1,-1 4,1-5,-37 26,18-10,-30 23,25-10,2 3,-8 4,3-1,-1 3,-2-3,1 5,3-4,-6 2,9-4,-2 2,4-7,0-2,5-6,-3 6,5-5,-2 1,-2 4,0-5,-5 6,3-4,0-3,-1 4,1-1,-4 1,2 3,-6 3,0 3,-2-4,3 9,-2-8,6 2,2-8,5-2,4-2,-3 5,2-3,-2 9,3-9,0 2,0 3,0-7,0 9,0-7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3T08:01:44.8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82,'50'0,"3"0,-28 0,12 0,4 5,2 0,2 4,3 1,13 2,-7-1,0 0,-1 0,17-1,-26-6,3-4,-11 0,-1 0,1 0,6 0,1 0,6 0,7 0,-5-4,29-3,-32-3,30-2,-33-2,18 3,-12-4,5 1,-7 2,0-2,-6 4,-6 2,-7-1,-6 1,-9 4,3-3,-11 6,8-5,-2 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08T22:12:08.5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1 133,'55'-4,"-2"0,1 4,12 0,12 0,13 0,2 0,3 0,4 0,-49 0,1 0,1 0,0 0,3 0,2 0,1 0,0 0,5 0,0 0,3 0,1 0,-3 0,1 0,0 0,0 0,-2 0,-1 0,-3 0,-2-1,-5 0,-1-1,44-1,-10-4,2-1,-38 2,0 1,1-1,-1 1,43-2,-11 3,-18 4,-5 0,2-1,0-2,2-1,-3 1,-2-1,-1 1,-3-3,1 0,-3 1,-2 0,-2 0,-4-1,-1 2,-5 2,-3 0,1 0,-2-1,0 0,-4 0,-2 3,-1 0,0 0,0 0,0 0,0 0,-1 0,1 0,0 0,3 0,2 0,0 0,4 0,-1 0,-1 0,-3 0,-3 0,2 0,-2 0,0 0,0 0,-4 0,0 0,1 1,3 2,3 1,4 1,4 2,1 1,2 0,0-3,-2-1,-1-1,1 0,-2 1,-1-1,-2-1,1 1,-2-2,1-1,-2 0,1 0,3 0,-3 0,2 0,-2 0,-2 0,-1 0,-3 0,-1 0,-3 0,-1 2,0 0,3 1,3-1,2 0,-1 0,0 1,-2-1,-1 0,-3 0,-3 0,-2 2,-3 2,1-2,-1 2,0 0,-1-1,-1 0,4 2,-5-3,4 2,-2-3,-2-2,5 2,-2 0,-3 4,9-1,-9 0,7-1,-4-3,-2 0,1 0,-1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31T14:56:13.8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1 233,'64'0,"7"0,5 0,13 0,5 0,-47 0,1 0,0 0,1 0,1 0,1 0,0 0,1 0,3 0,0 0,-1 0,-1 0,-4 0,-1 0,44 0,-9 0,-3 0,-1 0,-1 0,-2 0,-2 0,-1 0,-4 0,-2 0,1 0,-1 0,-1-1,-3-5,-2-1,-1-2,-2-1,-5 2,-3-4,-1 1,0 1,3 0,1 2,-1 1,1 2,-1-2,-3 2,0 2,-3 1,-3 0,-1-1,-2 0,-2 0,1 2,1-2,3-1,-1-1,-2 0,-3 0,-5-2,-3 1,-4 1,-5 0,1 3,1-1,4 0,4 1,3 0,3-1,3-3,2-2,-3 3,-3-3,-2 2,-2 3,-2 1,-4 0,-2 2,0 0,1 0,2 0,0 0,0 0,0 0,-4 0,-3 0,0 0,-1 0,2 0,1 0,0 0,-2 0,0 2,-2 0,4 2,0 0,-2 0,-2-2,-5 0,7 1,-4-1,9 1,-6-1,3 0,3 2,1 1,5 3,-1 0,2 1,0-2,3-1,0-1,1-1,-2-2,-3-1,0 1,-3 2,0-2,-1-1,-3-1,-2 0,-7 0,-2 0,3 0,-1 3,1-2,4 4,-9-3,7 0,-2 1,-1-1,8 3,-3 0,4 2,-3-3,-5-2,-2 1,0-2,3 1,2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31T14:56:30.1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1 233,'81'0,"3"0,-9 0,9 0,8-1,-42-3,0 0,2 0,-1-1,-4 0,1 1,37-2,2 6,-38 0,2 0,4 0,2 0,0 0,-1 0,-3 0,-1 0,2 0,0-1,4-1,2-1,3-1,0 0,-4-1,0 1,-4-1,-1 0,-4 0,-1 0,-2-1,1 0,7-2,0-1,-1-1,1 2,-2 1,-1 0,1 1,-1 1,33-1,-7 2,10-2,-10 2,4 0,-3-2,-15 2,1 0,-11 1,-10 2,-5 1,-3 0,-2 0,1 0,2 0,-1 0,-2 0,-6-1,-5-1,-4-1,0 0,3-1,2 1,4 0,3 1,1 2,4-2,0 0,-3-3,1 0,-6 1,-6 2,-6 1,-4 1,4 0,-3 0,4 0,-1 0,-4 0,5 0,-1 0,2 2,0 3,-5 2,-1 0,3 0,-4 0,3 3,-1-2,-5 2,7-1,-6-1,8-2,-3-2,4-4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31T14:56:42.1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21,'49'0,"-2"0,-10 0,5 0,11 0,-2 0,2 0,9 0,-1 0,7 0,0 0,-6 0,4 0,-2 0,-1 0,-4 0,-2 0,2 0,-5 0,0 0,-1 0,-1 0,4 0,2 0,-1 0,-3 0,-6 0,-4 0,-3 0,-3 0,-1 3,-4-1,-4 1,-6-1,-5-1,-4-1,0 3,0-2,1 2,15-1,12-2,19 0,8 0,2 0,-3 0,-2 0,8 0,8 0,6 0,-39 0,-1 0,42 0,-10 0,-4 0,-6 0,4 0,0 0,-6 0,-3 0,-2 0,-7 0,-3 0,-3 0,-7 0,0 0,-6 4,1-2,0 1,2-2,1-1,-4 0,-2 0,-2 0,-4 0,2 0,-5 0,1 0,-2 0,-2 0,-3 0,0 0,-1 0,3 0,-1 0,0 0,3 0,-2 0,1 0,1 0,0 0,1 0,0 0,1 0,0 0,4 0,1 0,2 0,0 0,-4 0,2 0,0 0,2 0,3 0,0 0,-2 0,-1 0,0-1,1-3,-4 1,0 0,-3-1,0 1,-1 1,-3 0,0 2,-1-2,-3 0,2-1,-1 1,3 2,0 0,0-1,1-1,1-2,1 2,1 0,-3 2,0 0,-3 0,0 0,0 0,1 0,-1 0,0 0,0 0,3 0,-2 0,-1 0,-2 0,-4-1,0-1,1-1,-2 1,0 1,2 1,-1 0,2 0,-2 0,-3 0,9 0,-6 0,6 2,-5 0,0 1,0 2,-1-2,-2-1,4 1,-4-1,2 0,1 4,-5-5,7 2,-3-1,-3 0,8 1,-10-1,8 0,0 3,-3-1,5 0,-7-2,1-1,3 2,-2 2,1 0,-3-2,5 2,-1-4,4 4,-7-3,-1 1,3 0,-5 0,6-1,-3 0,1-2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1T06:50:28.9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1,'78'0,"4"0,6 0,20 0,-41 0,2 0,11 0,4 0,7 0,3 0,1 0,-2 0,-8 0,-4 0,-7 0,0 0,-6 0,-3 0,-1 0,-1 0,12 0,0 0,-1 0,1 0,-3 0,0 0,-4 0,-1 0,54 0,-5 0,-13 0,-4 0,-7 0,-9 0,8 0,-11 0,-4 0,-2 0,-7 0,-5 0,-5 0,-10 0,-7 0,-3 0,-2 0,1 0,-4 0,-4 0,-3 0,-4 0,0 0,0 0,0 0,2 0,2 0,-2 0,-4 0,2 0,-6 0,8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39.3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61,'41'0,"0"0,-14 0,4 0,-4 0,3 0,-3 0,4 0,-4 0,3 0,-3 0,4 0,0-3,0 2,4-5,1 6,0-4,0 4,-1 0,-3-2,3 1,-4-1,-4 2,3-3,-3 2,4-5,-4 3,-1-3,0 1,-2 1,-2-1,1 2,-4 0,3 1,-3 2,3 0,-7 0,3 0,5 0,-7 0,3 0,-7 0,4 0,-3 2,3-2,-2 3,-4-3,4 0,-2 0,0 2,3 0,-2 3,0-1,-1 1,-1-1,5 3,-4-3,4 1,-5 1,2-5,1 2,2-3,-1 0,0 0,0 0,0 0,1 0,2 0,-2 0,-1 0,-1 0,-1 0,2 0,0 0,-3 0,3-2,-4 1,2-1,2 0,0 1,2-3,-1 4,-1-5,-4 5,5-5,-1 5,-3-3,2 1,-1 2,1-3,0 3,-2 0,0 0,2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04T08:57:42.17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89,'40'-3,"2"3,-18-8,11 0,6-5,5-1,11 2,-17 2,14 6,-15-2,7 5,-1-2,-4 3,-5 0,0 0,-6-3,2 2,-6-1,1 2,-5 0,0 0,-3 0,3 0,-2 0,2 0,0 0,-3 0,0 0,-5 0,-1 0,0 0,2 0,-2 2,1-2,1 4,-3-2,0 1,2-2,0-1,-2 0,4 0,-6 0,3 0,8 3,-7-3,5 4,-4-1,-2 1,-2 1,5 2,-9-2,7 4,-4-2,1-2,3 0,-3-2,2-1,1 0,-2-2,3 0,-2 0,0 0,2 0,-5 2,2-1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A6145-5626-E148-B8A7-883E57A0B250}" type="datetimeFigureOut">
              <a:rPr lang="de-DE" smtClean="0"/>
              <a:t>09.04.24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01857-1FB4-3548-AE3C-96F2EB8CCD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50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4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50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5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6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28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84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94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8766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69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681152"/>
            <a:ext cx="9079125" cy="104960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5844" y="2835275"/>
            <a:ext cx="9079125" cy="2065860"/>
          </a:xfrm>
          <a:prstGeom prst="rect">
            <a:avLst/>
          </a:prstGeom>
        </p:spPr>
        <p:txBody>
          <a:bodyPr/>
          <a:lstStyle>
            <a:lvl1pPr marL="378013" indent="-378013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4F80D-2FC1-49B6-AA71-D8E394C0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9 April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C5B86-1590-479A-BE8A-D25F2CBB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2C490-76D5-490D-BD86-A3EBF0E2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B772-4DFC-4A83-B9F6-36D4FA637F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869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16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78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4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4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2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2551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7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2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30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793049"/>
            <a:ext cx="9079125" cy="1979442"/>
          </a:xfrm>
          <a:prstGeom prst="rect">
            <a:avLst/>
          </a:prstGeom>
        </p:spPr>
        <p:txBody>
          <a:bodyPr anchor="b"/>
          <a:lstStyle>
            <a:lvl1pPr>
              <a:defRPr sz="496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844" y="3940476"/>
            <a:ext cx="9079125" cy="1094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5C0A7A-9292-41A3-8C28-85F67CC1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9 April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2C777C-DF16-4849-BFE5-93E2AA41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450A5-8D8F-40CD-AAF4-380F7A5E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A155-45CD-456E-9A87-B594F99DFC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078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03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993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4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6512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8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290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35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083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121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1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5845" y="1793049"/>
            <a:ext cx="4461464" cy="3314384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67146" y="1793048"/>
            <a:ext cx="4227825" cy="3314385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17CCFD1-A769-455B-B32F-9A4633AA7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9 April 2024</a:t>
            </a:r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AE3D43-1EE7-41F8-8430-D488F24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DRDC Update at DRD6 Collaboration Meeting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F63530D-78BB-43C4-B897-3E8E3027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EF30A-2779-4CEE-92C3-1735801CF2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604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633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79453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192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396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559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829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46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69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09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380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53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67146" y="1793048"/>
            <a:ext cx="4713479" cy="38775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15845" y="1793049"/>
            <a:ext cx="4394012" cy="31516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>
                <a:latin typeface="Palatino Linotype" panose="02040502050505030304" pitchFamily="18" charset="0"/>
              </a:defRPr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9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6667" y="810918"/>
            <a:ext cx="468364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DRDC Update at DRD6 Collaboration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9 April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5199080" y="810918"/>
            <a:ext cx="454768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8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031" y="810918"/>
            <a:ext cx="9072563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DRDC Update at DRD6 Collaboration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9 April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07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82" y="691755"/>
            <a:ext cx="9072563" cy="476483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31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4318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DRDC Update at DRD6 Collaboration Meeting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9 April 2024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89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5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>
            <a:extLst>
              <a:ext uri="{FF2B5EF4-FFF2-40B4-BE49-F238E27FC236}">
                <a16:creationId xmlns:a16="http://schemas.microsoft.com/office/drawing/2014/main" id="{481F490E-5878-421C-8999-55191D7A2B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103" y="244149"/>
            <a:ext cx="2236639" cy="126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3">
            <a:extLst>
              <a:ext uri="{FF2B5EF4-FFF2-40B4-BE49-F238E27FC236}">
                <a16:creationId xmlns:a16="http://schemas.microsoft.com/office/drawing/2014/main" id="{C8B38759-B8EB-475D-9749-24EA98F3B82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1406" y="454170"/>
            <a:ext cx="7015748" cy="922777"/>
            <a:chOff x="606425" y="549275"/>
            <a:chExt cx="8485653" cy="1116013"/>
          </a:xfrm>
        </p:grpSpPr>
        <p:sp>
          <p:nvSpPr>
            <p:cNvPr id="35" name="Rechteck 5">
              <a:extLst>
                <a:ext uri="{FF2B5EF4-FFF2-40B4-BE49-F238E27FC236}">
                  <a16:creationId xmlns:a16="http://schemas.microsoft.com/office/drawing/2014/main" id="{3A70A3DB-D9C0-48D5-8408-53C44FD0B5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59679" y="958423"/>
              <a:ext cx="3632399" cy="361217"/>
            </a:xfrm>
            <a:prstGeom prst="rect">
              <a:avLst/>
            </a:prstGeom>
            <a:solidFill>
              <a:srgbClr val="DA291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sp>
          <p:nvSpPr>
            <p:cNvPr id="36" name="Rechteck 6">
              <a:extLst>
                <a:ext uri="{FF2B5EF4-FFF2-40B4-BE49-F238E27FC236}">
                  <a16:creationId xmlns:a16="http://schemas.microsoft.com/office/drawing/2014/main" id="{9715EBA4-7DC4-444F-95DB-7632400B31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43479" y="958423"/>
              <a:ext cx="1814611" cy="361217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pic>
          <p:nvPicPr>
            <p:cNvPr id="1030" name="Grafik 13">
              <a:extLst>
                <a:ext uri="{FF2B5EF4-FFF2-40B4-BE49-F238E27FC236}">
                  <a16:creationId xmlns:a16="http://schemas.microsoft.com/office/drawing/2014/main" id="{64607A9A-7733-4C16-B862-DCF246EB95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25" y="549275"/>
              <a:ext cx="2576504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7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7" r:id="rId8"/>
    <p:sldLayoutId id="2147483689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5pPr>
      <a:lvl6pPr marL="378013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6pPr>
      <a:lvl7pPr marL="756026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7pPr>
      <a:lvl8pPr marL="1134039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8pPr>
      <a:lvl9pPr marL="1512052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9006" indent="-189006" algn="l" rtl="0" eaLnBrk="0" fontAlgn="base" hangingPunct="0">
        <a:lnSpc>
          <a:spcPct val="90000"/>
        </a:lnSpc>
        <a:spcBef>
          <a:spcPts val="827"/>
        </a:spcBef>
        <a:spcAft>
          <a:spcPct val="0"/>
        </a:spcAft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DRDC Update at DRD6 Collaboration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14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DRDC Update at DRD6 Collaboration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58538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DRDC Update at DRD6 Collaboration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078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DRDC Update at DRD6 Collaboration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663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DRDC Update at DRD6 Collaboration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68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8288/timetable/#20231107.detailed" TargetMode="External"/><Relationship Id="rId2" Type="http://schemas.openxmlformats.org/officeDocument/2006/relationships/hyperlink" Target="https://cpad-dpf.org/?page_id=1549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2.png"/><Relationship Id="rId7" Type="http://schemas.openxmlformats.org/officeDocument/2006/relationships/image" Target="../media/image7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6" Type="http://schemas.openxmlformats.org/officeDocument/2006/relationships/customXml" Target="../ink/ink2.xml"/><Relationship Id="rId5" Type="http://schemas.openxmlformats.org/officeDocument/2006/relationships/image" Target="../media/image71.png"/><Relationship Id="rId4" Type="http://schemas.openxmlformats.org/officeDocument/2006/relationships/customXml" Target="../ink/ink1.xml"/><Relationship Id="rId9" Type="http://schemas.openxmlformats.org/officeDocument/2006/relationships/image" Target="../media/image7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pixabay.com/en/check-mark-tick-mark-check-correct-1292787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1.wdp"/><Relationship Id="rId7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search?cc=DRDC+Public+Documents&amp;sc=1&amp;p=594__%3A%22Proposal%22" TargetMode="External"/><Relationship Id="rId2" Type="http://schemas.openxmlformats.org/officeDocument/2006/relationships/hyperlink" Target="https://indico.cern.ch/event/1356910/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160.png"/><Relationship Id="rId3" Type="http://schemas.openxmlformats.org/officeDocument/2006/relationships/image" Target="../media/image24.png"/><Relationship Id="rId7" Type="http://schemas.openxmlformats.org/officeDocument/2006/relationships/image" Target="../media/image140.png"/><Relationship Id="rId12" Type="http://schemas.openxmlformats.org/officeDocument/2006/relationships/customXml" Target="../ink/ink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5.xml"/><Relationship Id="rId11" Type="http://schemas.openxmlformats.org/officeDocument/2006/relationships/hyperlink" Target="https://indico.cern.ch/event/1360282/timetable/" TargetMode="External"/><Relationship Id="rId5" Type="http://schemas.openxmlformats.org/officeDocument/2006/relationships/image" Target="../media/image130.png"/><Relationship Id="rId10" Type="http://schemas.openxmlformats.org/officeDocument/2006/relationships/hyperlink" Target="https://drd1.web.cern.ch/" TargetMode="External"/><Relationship Id="rId4" Type="http://schemas.openxmlformats.org/officeDocument/2006/relationships/customXml" Target="../ink/ink4.xml"/><Relationship Id="rId9" Type="http://schemas.openxmlformats.org/officeDocument/2006/relationships/image" Target="../media/image150.png"/><Relationship Id="rId1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7848/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jpeg"/><Relationship Id="rId4" Type="http://schemas.openxmlformats.org/officeDocument/2006/relationships/hyperlink" Target="https://indico.cern.ch/event/994687/contributions/4181753/attachments/2194292/3709516/baudis_ecfa_feb21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dx.doi.org/10.17181/CERN.JSC6.W89E" TargetMode="External"/><Relationship Id="rId1" Type="http://schemas.openxmlformats.org/officeDocument/2006/relationships/slideLayout" Target="../slideLayouts/slideLayout45.xml"/><Relationship Id="rId4" Type="http://schemas.openxmlformats.org/officeDocument/2006/relationships/hyperlink" Target="http://europeanstrategy.cern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rd42" TargetMode="External"/><Relationship Id="rId2" Type="http://schemas.openxmlformats.org/officeDocument/2006/relationships/hyperlink" Target="http://cern.ch/rd50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250.png"/><Relationship Id="rId18" Type="http://schemas.openxmlformats.org/officeDocument/2006/relationships/customXml" Target="../ink/ink15.xml"/><Relationship Id="rId3" Type="http://schemas.openxmlformats.org/officeDocument/2006/relationships/image" Target="../media/image29.png"/><Relationship Id="rId21" Type="http://schemas.openxmlformats.org/officeDocument/2006/relationships/image" Target="../media/image31.png"/><Relationship Id="rId7" Type="http://schemas.openxmlformats.org/officeDocument/2006/relationships/image" Target="../media/image220.png"/><Relationship Id="rId12" Type="http://schemas.openxmlformats.org/officeDocument/2006/relationships/customXml" Target="../ink/ink12.xml"/><Relationship Id="rId17" Type="http://schemas.openxmlformats.org/officeDocument/2006/relationships/image" Target="../media/image270.png"/><Relationship Id="rId2" Type="http://schemas.openxmlformats.org/officeDocument/2006/relationships/hyperlink" Target="https://indico.cern.ch/event/1349233/" TargetMode="External"/><Relationship Id="rId16" Type="http://schemas.openxmlformats.org/officeDocument/2006/relationships/customXml" Target="../ink/ink14.xm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9.xml"/><Relationship Id="rId11" Type="http://schemas.openxmlformats.org/officeDocument/2006/relationships/image" Target="../media/image240.png"/><Relationship Id="rId5" Type="http://schemas.openxmlformats.org/officeDocument/2006/relationships/image" Target="../media/image210.png"/><Relationship Id="rId15" Type="http://schemas.openxmlformats.org/officeDocument/2006/relationships/image" Target="../media/image260.png"/><Relationship Id="rId10" Type="http://schemas.openxmlformats.org/officeDocument/2006/relationships/customXml" Target="../ink/ink11.xml"/><Relationship Id="rId19" Type="http://schemas.openxmlformats.org/officeDocument/2006/relationships/image" Target="../media/image280.png"/><Relationship Id="rId4" Type="http://schemas.openxmlformats.org/officeDocument/2006/relationships/customXml" Target="../ink/ink8.xml"/><Relationship Id="rId9" Type="http://schemas.openxmlformats.org/officeDocument/2006/relationships/image" Target="../media/image230.png"/><Relationship Id="rId14" Type="http://schemas.openxmlformats.org/officeDocument/2006/relationships/customXml" Target="../ink/ink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14689/overview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4423/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hyperlink" Target="https://indico.cern.ch/event/1318635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.xml"/><Relationship Id="rId13" Type="http://schemas.openxmlformats.org/officeDocument/2006/relationships/image" Target="../media/image43.png"/><Relationship Id="rId3" Type="http://schemas.openxmlformats.org/officeDocument/2006/relationships/image" Target="../media/image36.jpeg"/><Relationship Id="rId7" Type="http://schemas.openxmlformats.org/officeDocument/2006/relationships/image" Target="../media/image400.png"/><Relationship Id="rId12" Type="http://schemas.openxmlformats.org/officeDocument/2006/relationships/customXml" Target="../ink/ink20.xml"/><Relationship Id="rId2" Type="http://schemas.openxmlformats.org/officeDocument/2006/relationships/hyperlink" Target="https://indico.cern.ch/event/1344395/" TargetMode="External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17.xml"/><Relationship Id="rId11" Type="http://schemas.openxmlformats.org/officeDocument/2006/relationships/image" Target="../media/image42.png"/><Relationship Id="rId5" Type="http://schemas.openxmlformats.org/officeDocument/2006/relationships/image" Target="../media/image390.png"/><Relationship Id="rId15" Type="http://schemas.openxmlformats.org/officeDocument/2006/relationships/image" Target="../media/image44.png"/><Relationship Id="rId10" Type="http://schemas.openxmlformats.org/officeDocument/2006/relationships/customXml" Target="../ink/ink19.xml"/><Relationship Id="rId4" Type="http://schemas.openxmlformats.org/officeDocument/2006/relationships/customXml" Target="../ink/ink16.xml"/><Relationship Id="rId9" Type="http://schemas.openxmlformats.org/officeDocument/2006/relationships/image" Target="../media/image410.png"/><Relationship Id="rId14" Type="http://schemas.openxmlformats.org/officeDocument/2006/relationships/customXml" Target="../ink/ink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39.png"/><Relationship Id="rId7" Type="http://schemas.openxmlformats.org/officeDocument/2006/relationships/customXml" Target="../ink/ink23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1.png"/><Relationship Id="rId5" Type="http://schemas.openxmlformats.org/officeDocument/2006/relationships/customXml" Target="../ink/ink22.xml"/><Relationship Id="rId10" Type="http://schemas.openxmlformats.org/officeDocument/2006/relationships/image" Target="../media/image15.png"/><Relationship Id="rId4" Type="http://schemas.microsoft.com/office/2007/relationships/hdphoto" Target="../media/hdphoto2.wdp"/><Relationship Id="rId9" Type="http://schemas.openxmlformats.org/officeDocument/2006/relationships/customXml" Target="../ink/ink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0779/contributions/4592538/attachments/2335809/4037008/ECFA%20Detector%20R%26D%20Roadmap%20Synopsis.pdf" TargetMode="External"/><Relationship Id="rId2" Type="http://schemas.openxmlformats.org/officeDocument/2006/relationships/hyperlink" Target="https://indico.cern.ch/event/1090779/contributions/4592538/attachments/2335809/4036993/ECFA%20Detector%20R%26D%20Roadmap%20Main%20File.pdf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8406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ecfa-dp.desy.d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committees.web.cern.ch/drdc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cfa-dp.desy.de/mandate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58C0D1-23D4-4397-95D4-19C876994D76}"/>
              </a:ext>
            </a:extLst>
          </p:cNvPr>
          <p:cNvSpPr>
            <a:spLocks/>
          </p:cNvSpPr>
          <p:nvPr/>
        </p:nvSpPr>
        <p:spPr bwMode="auto">
          <a:xfrm>
            <a:off x="515845" y="2524967"/>
            <a:ext cx="904893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i="0" u="none" strike="noStrike" dirty="0">
                <a:effectLst/>
                <a:latin typeface="Palatino" pitchFamily="2" charset="77"/>
                <a:ea typeface="Palatino" pitchFamily="2" charset="77"/>
              </a:rPr>
              <a:t>History, Status and Next </a:t>
            </a:r>
            <a:r>
              <a:rPr lang="en-US" sz="4400" b="1" dirty="0">
                <a:latin typeface="Palatino" pitchFamily="2" charset="77"/>
                <a:ea typeface="Palatino" pitchFamily="2" charset="77"/>
              </a:rPr>
              <a:t>S</a:t>
            </a:r>
            <a:r>
              <a:rPr lang="en-US" sz="4400" b="1" i="0" u="none" strike="noStrike" dirty="0">
                <a:effectLst/>
                <a:latin typeface="Palatino" pitchFamily="2" charset="77"/>
                <a:ea typeface="Palatino" pitchFamily="2" charset="77"/>
              </a:rPr>
              <a:t>teps for setting up DRD Collaborations</a:t>
            </a:r>
            <a:endParaRPr lang="en-US" altLang="de-DE" sz="4400" b="1" dirty="0">
              <a:latin typeface="Palatino" pitchFamily="2" charset="77"/>
              <a:ea typeface="Palatino" pitchFamily="2" charset="77"/>
              <a:sym typeface="Brandon Grotesque Black" panose="020B0A03020203060202" pitchFamily="34" charset="0"/>
            </a:endParaRPr>
          </a:p>
        </p:txBody>
      </p:sp>
      <p:sp>
        <p:nvSpPr>
          <p:cNvPr id="4" name="Textfeld 14">
            <a:extLst>
              <a:ext uri="{FF2B5EF4-FFF2-40B4-BE49-F238E27FC236}">
                <a16:creationId xmlns:a16="http://schemas.microsoft.com/office/drawing/2014/main" id="{D45F1EFA-B8E8-7D4D-B1C9-EA76A64C9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45" y="4409861"/>
            <a:ext cx="8917866" cy="105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315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Thomas Bergauer</a:t>
            </a: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2315" b="1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00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9 April 2024</a:t>
            </a:r>
            <a:endParaRPr lang="en-US" altLang="de-DE" sz="160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feld 14">
            <a:extLst>
              <a:ext uri="{FF2B5EF4-FFF2-40B4-BE49-F238E27FC236}">
                <a16:creationId xmlns:a16="http://schemas.microsoft.com/office/drawing/2014/main" id="{C33C9534-6B04-02EA-EAC0-94FDA7C2E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45" y="1647400"/>
            <a:ext cx="6047917" cy="34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54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DRD6 Collaboration Meeting</a:t>
            </a:r>
            <a:endParaRPr lang="en-US" altLang="de-DE" sz="1654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B8CD5-1E14-F1C5-4095-E43A1C9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42" dirty="0"/>
              <a:t>Status in the US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E22A60-4938-BF61-7425-11EC78BC4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180" y="1175867"/>
            <a:ext cx="7019456" cy="406271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Result from US Snowmass process: recommendation to </a:t>
            </a:r>
            <a:r>
              <a:rPr lang="en-US" b="1" dirty="0">
                <a:solidFill>
                  <a:srgbClr val="000000"/>
                </a:solidFill>
              </a:rPr>
              <a:t>create Detector R&amp;D collaborations in the US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Organized by CPAD (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Palatino" pitchFamily="2" charset="77"/>
              </a:rPr>
              <a:t>Coordinating Panel for Advanced Detectors) of the APS/DPF </a:t>
            </a:r>
          </a:p>
          <a:p>
            <a:pPr lvl="2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DRDC member Petra Merkel (FNAL) was CPAD co-chair until recently</a:t>
            </a:r>
          </a:p>
          <a:p>
            <a:pPr lvl="2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Now Jonathan </a:t>
            </a:r>
            <a:r>
              <a:rPr lang="en-US" dirty="0" err="1">
                <a:solidFill>
                  <a:srgbClr val="000000"/>
                </a:solidFill>
              </a:rPr>
              <a:t>Asaadi</a:t>
            </a:r>
            <a:r>
              <a:rPr lang="en-US" dirty="0">
                <a:solidFill>
                  <a:srgbClr val="000000"/>
                </a:solidFill>
              </a:rPr>
              <a:t> (Texas) involved in DRD2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They created 11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Palatino" pitchFamily="2" charset="77"/>
              </a:rPr>
              <a:t>RDCs (R&amp;D Collaborations) and appointed coordinators</a:t>
            </a:r>
            <a:r>
              <a:rPr lang="en-US" dirty="0">
                <a:solidFill>
                  <a:srgbClr val="000000"/>
                </a:solidFill>
              </a:rPr>
              <a:t> (see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https://cpad-dpf.org/?page_id=1549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pPr lvl="2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Calorimetry coordinators: Marina </a:t>
            </a:r>
            <a:r>
              <a:rPr lang="en-US" dirty="0" err="1">
                <a:solidFill>
                  <a:srgbClr val="000000"/>
                </a:solidFill>
              </a:rPr>
              <a:t>Artuso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Minfang</a:t>
            </a:r>
            <a:r>
              <a:rPr lang="en-US" dirty="0">
                <a:solidFill>
                  <a:srgbClr val="000000"/>
                </a:solidFill>
              </a:rPr>
              <a:t> Yeh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Recently started to reach out to the community and work on detailed planning at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CPAD workshop 7-10 Nov 2023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DRD collaborations are open for US participation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no concurrency, but synergy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solidFill>
                  <a:srgbClr val="000000"/>
                </a:solidFill>
              </a:rPr>
              <a:t>Overlap to DRDs through people/groups involved in both and liaisons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6568FF-2D16-35B4-9A56-5C820FE0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623280-C974-D524-B53D-DD003C7FE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EC16BC-14DC-C3F5-0B08-91E022366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10</a:t>
            </a:fld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5D0695-DFBE-EF8E-3B9E-80AC82E09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3858" y="1146632"/>
            <a:ext cx="2362904" cy="397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98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8">
            <a:extLst>
              <a:ext uri="{FF2B5EF4-FFF2-40B4-BE49-F238E27FC236}">
                <a16:creationId xmlns:a16="http://schemas.microsoft.com/office/drawing/2014/main" id="{B8C276B5-7C27-9930-AA34-9CEEC3261EDE}"/>
              </a:ext>
            </a:extLst>
          </p:cNvPr>
          <p:cNvSpPr txBox="1">
            <a:spLocks/>
          </p:cNvSpPr>
          <p:nvPr/>
        </p:nvSpPr>
        <p:spPr>
          <a:xfrm>
            <a:off x="198133" y="1268990"/>
            <a:ext cx="9664164" cy="189091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The most urgent R&amp;D topics in each Task Force area are identified by </a:t>
            </a:r>
            <a:r>
              <a:rPr lang="en-US" b="1" dirty="0">
                <a:latin typeface="Palatino Linotype" panose="02040502050505030304" pitchFamily="18" charset="0"/>
              </a:rPr>
              <a:t>Detector Readiness Matrix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b="1" dirty="0">
                <a:latin typeface="Palatino Linotype" panose="02040502050505030304" pitchFamily="18" charset="0"/>
              </a:rPr>
              <a:t>Detector R&amp;D Themes (DRDTs)</a:t>
            </a:r>
            <a:r>
              <a:rPr lang="en-US" dirty="0">
                <a:latin typeface="Palatino Linotype" panose="02040502050505030304" pitchFamily="18" charset="0"/>
              </a:rPr>
              <a:t> were formulated as high-level deliverables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91D1613D-568C-9123-AF08-BDCE3138D200}"/>
              </a:ext>
            </a:extLst>
          </p:cNvPr>
          <p:cNvSpPr txBox="1">
            <a:spLocks/>
          </p:cNvSpPr>
          <p:nvPr/>
        </p:nvSpPr>
        <p:spPr>
          <a:xfrm>
            <a:off x="492280" y="346408"/>
            <a:ext cx="9069522" cy="5669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3600" spc="-1" dirty="0">
                <a:solidFill>
                  <a:srgbClr val="000000"/>
                </a:solidFill>
                <a:latin typeface="Palatino Linotype"/>
              </a:rPr>
              <a:t>R&amp;D Topics in ECFA Roadmap</a:t>
            </a:r>
            <a:endParaRPr lang="en-US" sz="36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51D05FF7-CA80-07AB-675C-53A23E223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AB19F0DA-A13C-F28E-90E3-B26B2DBDB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A2C0BBC9-2507-C52A-0CFD-7D4BCBBC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11</a:t>
            </a:fld>
            <a:endParaRPr lang="en-US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807AAC6F-B683-72A0-8E41-7C3C626E2F27}"/>
              </a:ext>
            </a:extLst>
          </p:cNvPr>
          <p:cNvGrpSpPr/>
          <p:nvPr/>
        </p:nvGrpSpPr>
        <p:grpSpPr>
          <a:xfrm>
            <a:off x="106892" y="3159905"/>
            <a:ext cx="9973733" cy="1729378"/>
            <a:chOff x="874889" y="2521919"/>
            <a:chExt cx="9973733" cy="1729378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5C84E1A3-7886-C7EF-8531-62F227078702}"/>
                </a:ext>
              </a:extLst>
            </p:cNvPr>
            <p:cNvGrpSpPr/>
            <p:nvPr/>
          </p:nvGrpSpPr>
          <p:grpSpPr>
            <a:xfrm>
              <a:off x="874889" y="2521919"/>
              <a:ext cx="9973733" cy="1729378"/>
              <a:chOff x="479777" y="2295692"/>
              <a:chExt cx="9973733" cy="1729378"/>
            </a:xfrm>
          </p:grpSpPr>
          <p:pic>
            <p:nvPicPr>
              <p:cNvPr id="32" name="Grafik 31">
                <a:extLst>
                  <a:ext uri="{FF2B5EF4-FFF2-40B4-BE49-F238E27FC236}">
                    <a16:creationId xmlns:a16="http://schemas.microsoft.com/office/drawing/2014/main" id="{B962377D-586D-DF86-9841-0B82D94FC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9777" y="2789590"/>
                <a:ext cx="9755405" cy="1235480"/>
              </a:xfrm>
              <a:prstGeom prst="rect">
                <a:avLst/>
              </a:prstGeom>
            </p:spPr>
          </p:pic>
          <p:pic>
            <p:nvPicPr>
              <p:cNvPr id="33" name="Grafik 32">
                <a:extLst>
                  <a:ext uri="{FF2B5EF4-FFF2-40B4-BE49-F238E27FC236}">
                    <a16:creationId xmlns:a16="http://schemas.microsoft.com/office/drawing/2014/main" id="{73A7F77B-FBD6-48D9-2894-1768BEF3CF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60839" y="2295692"/>
                <a:ext cx="3892671" cy="55828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3877B3FA-0AFE-20E6-0EB3-9A1490B0814A}"/>
                    </a:ext>
                  </a:extLst>
                </p14:cNvPr>
                <p14:cNvContentPartPr/>
                <p14:nvPr/>
              </p14:nvContentPartPr>
              <p14:xfrm>
                <a:off x="2577498" y="3332764"/>
                <a:ext cx="1717920" cy="2808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52B2246A-C663-8879-747F-0EE5A5C8C7C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23498" y="3225124"/>
                  <a:ext cx="1825560" cy="24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488F656E-8E15-77BF-5DA6-93046E0F40E2}"/>
                    </a:ext>
                  </a:extLst>
                </p14:cNvPr>
                <p14:cNvContentPartPr/>
                <p14:nvPr/>
              </p14:nvContentPartPr>
              <p14:xfrm>
                <a:off x="3912738" y="3673684"/>
                <a:ext cx="1514880" cy="25200"/>
              </p14:xfrm>
            </p:contentPart>
          </mc:Choice>
          <mc:Fallback xmlns="">
            <p:pic>
              <p:nvPicPr>
                <p:cNvPr id="21" name="Freihand 20">
                  <a:extLst>
                    <a:ext uri="{FF2B5EF4-FFF2-40B4-BE49-F238E27FC236}">
                      <a16:creationId xmlns:a16="http://schemas.microsoft.com/office/drawing/2014/main" id="{37F6E337-0646-F633-9E55-767DB20EFA4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58738" y="3565684"/>
                  <a:ext cx="162252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1" name="Freihand 30">
                  <a:extLst>
                    <a:ext uri="{FF2B5EF4-FFF2-40B4-BE49-F238E27FC236}">
                      <a16:creationId xmlns:a16="http://schemas.microsoft.com/office/drawing/2014/main" id="{96219FA9-E509-A797-C3BD-81955BEBF851}"/>
                    </a:ext>
                  </a:extLst>
                </p14:cNvPr>
                <p14:cNvContentPartPr/>
                <p14:nvPr/>
              </p14:nvContentPartPr>
              <p14:xfrm>
                <a:off x="4196418" y="3908404"/>
                <a:ext cx="2144520" cy="6696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36D2F9E0-7D2D-11A0-04C1-51F4952985A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142778" y="3800404"/>
                  <a:ext cx="2252160" cy="282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15983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1FDB9F1E-55A5-37A7-936F-2ACEF6A76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235" y="423256"/>
            <a:ext cx="5803270" cy="4941507"/>
          </a:xfr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3110947-513F-D4D5-87F1-DA6BC5B67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736BF5A-7CB7-01CB-66A2-B048075A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9D7928-3823-9578-6D1E-8F8CCACA5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12</a:t>
            </a:fld>
            <a:endParaRPr lang="en-US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7103B022-D786-DA7E-9536-78F6FD1BDAD8}"/>
              </a:ext>
            </a:extLst>
          </p:cNvPr>
          <p:cNvSpPr txBox="1">
            <a:spLocks/>
          </p:cNvSpPr>
          <p:nvPr/>
        </p:nvSpPr>
        <p:spPr>
          <a:xfrm>
            <a:off x="267039" y="1518134"/>
            <a:ext cx="3544470" cy="36151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/>
              <a:t>Looks like no short-term deliverables exist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Many goals for ILC and FCC-</a:t>
            </a:r>
            <a:r>
              <a:rPr lang="en-US" dirty="0" err="1"/>
              <a:t>ee</a:t>
            </a:r>
            <a:br>
              <a:rPr lang="en-US" dirty="0"/>
            </a:b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DRD6 proposal has several deliverables and milestones within next three years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Necessary to track progress by DRDC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4892B17-2C5E-7754-A696-346D8618E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42" y="416752"/>
            <a:ext cx="5803270" cy="1101382"/>
          </a:xfrm>
        </p:spPr>
        <p:txBody>
          <a:bodyPr>
            <a:normAutofit/>
          </a:bodyPr>
          <a:lstStyle/>
          <a:p>
            <a:r>
              <a:rPr lang="en-US" dirty="0"/>
              <a:t>Detector Readiness Matrix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3A704E6-0F81-06B5-8543-71C936F12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588638" y="4858643"/>
            <a:ext cx="475795" cy="46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716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53509-F08C-7D91-3B8E-9E3DD1D0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Strategic R&amp;D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29523F6-9849-7A15-8D68-14CB033A7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0207" y="1213211"/>
            <a:ext cx="5134818" cy="27650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50"/>
              </a:spcBef>
              <a:buNone/>
            </a:pPr>
            <a:r>
              <a:rPr lang="en-US" sz="1600" b="1" dirty="0"/>
              <a:t>Strategic R&amp;D</a:t>
            </a:r>
            <a:r>
              <a:rPr lang="en-US" sz="1600" dirty="0"/>
              <a:t> bridges the gap between the idea (“</a:t>
            </a:r>
            <a:r>
              <a:rPr lang="en-US" sz="1600" b="1" dirty="0"/>
              <a:t>blue sky research</a:t>
            </a:r>
            <a:r>
              <a:rPr lang="en-US" sz="1600" dirty="0"/>
              <a:t>”, TRL 1-3) and the </a:t>
            </a:r>
            <a:r>
              <a:rPr lang="en-US" sz="1600" b="1" dirty="0"/>
              <a:t>deployment and use in a HEP experiment </a:t>
            </a:r>
            <a:r>
              <a:rPr lang="en-US" sz="1600" dirty="0"/>
              <a:t>(TRL 8-9)</a:t>
            </a:r>
            <a:endParaRPr lang="en-US" sz="1400" dirty="0"/>
          </a:p>
          <a:p>
            <a:pPr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Detector R&amp;D Collaboration should address TRLs from 3 to 7, before experiment-specific engineering takes over</a:t>
            </a:r>
          </a:p>
          <a:p>
            <a:pPr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Covers the development and maturing of technologies, e.g.</a:t>
            </a:r>
          </a:p>
          <a:p>
            <a:pPr lvl="1"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Iterating different options</a:t>
            </a:r>
          </a:p>
          <a:p>
            <a:pPr lvl="1"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Improving radiation hardness</a:t>
            </a:r>
          </a:p>
          <a:p>
            <a:pPr lvl="1"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Scaling up detector area, number of layers,..</a:t>
            </a:r>
          </a:p>
          <a:p>
            <a:pPr>
              <a:lnSpc>
                <a:spcPct val="100000"/>
              </a:lnSpc>
              <a:spcBef>
                <a:spcPts val="250"/>
              </a:spcBef>
            </a:pPr>
            <a:r>
              <a:rPr lang="en-US" sz="1400" dirty="0"/>
              <a:t>Backed up by </a:t>
            </a:r>
            <a:r>
              <a:rPr lang="en-US" sz="1400" b="1" dirty="0"/>
              <a:t>strategic funding</a:t>
            </a:r>
            <a:r>
              <a:rPr lang="en-US" sz="1400" dirty="0"/>
              <a:t>, agreed with funding agencies</a:t>
            </a:r>
          </a:p>
          <a:p>
            <a:pPr marL="0" indent="0">
              <a:lnSpc>
                <a:spcPct val="120000"/>
              </a:lnSpc>
              <a:spcBef>
                <a:spcPts val="248"/>
              </a:spcBef>
              <a:buNone/>
            </a:pPr>
            <a:endParaRPr lang="en-US" sz="12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472F4-C52A-CC4C-495B-337F115D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756026"/>
            <a:r>
              <a:rPr lang="de-AT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9 April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DDAF28-5862-F28B-C1BD-592DA1664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56026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DRDC Update at DRD6 Collaboration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4EFAB8-F6CE-C4F5-B4EC-325909FA4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56026"/>
            <a:fld id="{F0BCAF29-84C8-8943-9163-C3CA43C8F980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756026"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816A4360-7762-8706-099F-498CC25981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31680" y="1671498"/>
            <a:ext cx="3640987" cy="3768422"/>
          </a:xfr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9FC46690-1CB7-0644-62F0-703CB3D9B042}"/>
              </a:ext>
            </a:extLst>
          </p:cNvPr>
          <p:cNvSpPr/>
          <p:nvPr/>
        </p:nvSpPr>
        <p:spPr>
          <a:xfrm>
            <a:off x="6103504" y="1894444"/>
            <a:ext cx="3575472" cy="10946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/>
            <a:endParaRPr lang="de-DE" sz="14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BE1ECCF-06D9-1E1E-E9F3-90E4222ABD50}"/>
              </a:ext>
            </a:extLst>
          </p:cNvPr>
          <p:cNvSpPr/>
          <p:nvPr/>
        </p:nvSpPr>
        <p:spPr>
          <a:xfrm>
            <a:off x="6103502" y="3029720"/>
            <a:ext cx="3575473" cy="10036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/>
            <a:endParaRPr lang="de-DE" sz="14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DD18D6C-3C07-D1DD-00B8-596D94276645}"/>
              </a:ext>
            </a:extLst>
          </p:cNvPr>
          <p:cNvSpPr/>
          <p:nvPr/>
        </p:nvSpPr>
        <p:spPr>
          <a:xfrm>
            <a:off x="6103502" y="4073925"/>
            <a:ext cx="3575473" cy="10946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/>
            <a:endParaRPr lang="de-DE" sz="148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CE178F-00D6-4E42-52D9-111B283201AE}"/>
              </a:ext>
            </a:extLst>
          </p:cNvPr>
          <p:cNvSpPr txBox="1"/>
          <p:nvPr/>
        </p:nvSpPr>
        <p:spPr>
          <a:xfrm rot="16200000">
            <a:off x="5374473" y="2252446"/>
            <a:ext cx="1152688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026"/>
            <a:r>
              <a:rPr lang="de-DE" sz="1488" dirty="0">
                <a:solidFill>
                  <a:srgbClr val="FF0000"/>
                </a:solidFill>
                <a:latin typeface="Calibri" panose="020F0502020204030204"/>
              </a:rPr>
              <a:t>Experiments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AAA558A-F146-4CCC-15B7-018F9699FA63}"/>
              </a:ext>
            </a:extLst>
          </p:cNvPr>
          <p:cNvSpPr txBox="1"/>
          <p:nvPr/>
        </p:nvSpPr>
        <p:spPr>
          <a:xfrm rot="16200000">
            <a:off x="5520925" y="3387723"/>
            <a:ext cx="859787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026"/>
            <a:r>
              <a:rPr lang="de-DE" sz="1488" dirty="0">
                <a:solidFill>
                  <a:srgbClr val="FF0000"/>
                </a:solidFill>
                <a:latin typeface="Calibri" panose="020F0502020204030204"/>
              </a:rPr>
              <a:t>Strategic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0940309-B3D9-1018-6760-CD4DF3B3F096}"/>
              </a:ext>
            </a:extLst>
          </p:cNvPr>
          <p:cNvSpPr txBox="1"/>
          <p:nvPr/>
        </p:nvSpPr>
        <p:spPr>
          <a:xfrm rot="16200000">
            <a:off x="5539661" y="4446770"/>
            <a:ext cx="832279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026"/>
            <a:r>
              <a:rPr lang="de-DE" sz="1488" dirty="0">
                <a:solidFill>
                  <a:srgbClr val="FF0000"/>
                </a:solidFill>
                <a:latin typeface="Calibri" panose="020F0502020204030204"/>
              </a:rPr>
              <a:t>Blue Sky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76AAD68-FB56-FA11-D17C-9B7785B62FF5}"/>
              </a:ext>
            </a:extLst>
          </p:cNvPr>
          <p:cNvSpPr txBox="1"/>
          <p:nvPr/>
        </p:nvSpPr>
        <p:spPr>
          <a:xfrm>
            <a:off x="5674669" y="1144821"/>
            <a:ext cx="4433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Technology Readiness Levels (TRLs) 1-9: </a:t>
            </a:r>
            <a:br>
              <a:rPr lang="en-US" sz="1600" dirty="0">
                <a:latin typeface="Palatino Linotype" panose="02040502050505030304" pitchFamily="18" charset="0"/>
              </a:rPr>
            </a:br>
            <a:r>
              <a:rPr lang="en-US" sz="1400" dirty="0">
                <a:latin typeface="Palatino Linotype" panose="02040502050505030304" pitchFamily="18" charset="0"/>
              </a:rPr>
              <a:t>Method for estimating the maturity of technologies </a:t>
            </a:r>
            <a:endParaRPr lang="en-US" sz="1600" dirty="0">
              <a:latin typeface="Palatino Linotype" panose="02040502050505030304" pitchFamily="18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03D4592-DB16-767D-4E32-8B8DC91BD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49" y="3978270"/>
            <a:ext cx="5593732" cy="129426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76254F1-C1E6-8AB4-4B8A-FB0540783C52}"/>
              </a:ext>
            </a:extLst>
          </p:cNvPr>
          <p:cNvSpPr txBox="1"/>
          <p:nvPr/>
        </p:nvSpPr>
        <p:spPr>
          <a:xfrm>
            <a:off x="4269372" y="5023563"/>
            <a:ext cx="13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Didier </a:t>
            </a:r>
            <a:r>
              <a:rPr lang="en-US" sz="1400" dirty="0" err="1"/>
              <a:t>Contardo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77083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AA593D-D237-B7A5-DD32-4E7E629CA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 Sky R&amp;D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8A12A1D-78D1-C6C9-8DC2-C93695A38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69" y="1075362"/>
            <a:ext cx="9130088" cy="41624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Blue Sky R&amp;D is basic research where "real-world" applications are not immediately apparent. 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Covers very low Technology readiness levels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Starting point of development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EU-funded programs </a:t>
            </a:r>
            <a:r>
              <a:rPr lang="en-US" dirty="0">
                <a:solidFill>
                  <a:srgbClr val="000000"/>
                </a:solidFill>
              </a:rPr>
              <a:t>play an important role in enabling and supporting generic R&amp;Ds in Europe:  AIDA/2020/</a:t>
            </a:r>
            <a:r>
              <a:rPr lang="en-US" dirty="0" err="1">
                <a:solidFill>
                  <a:srgbClr val="000000"/>
                </a:solidFill>
              </a:rPr>
              <a:t>innova</a:t>
            </a:r>
            <a:r>
              <a:rPr lang="en-US" dirty="0">
                <a:solidFill>
                  <a:srgbClr val="000000"/>
                </a:solidFill>
              </a:rPr>
              <a:t>, ATTRACT, ERC grants (Three in silicon community </a:t>
            </a:r>
            <a:r>
              <a:rPr lang="en-US" baseline="30000" dirty="0">
                <a:solidFill>
                  <a:srgbClr val="000000"/>
                </a:solidFill>
              </a:rPr>
              <a:t>*)</a:t>
            </a:r>
            <a:r>
              <a:rPr lang="en-US" dirty="0">
                <a:solidFill>
                  <a:srgbClr val="000000"/>
                </a:solidFill>
              </a:rPr>
              <a:t>!)</a:t>
            </a:r>
            <a:endParaRPr lang="en-US" baseline="30000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Not existing in the US to this extent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Successor to </a:t>
            </a:r>
            <a:r>
              <a:rPr lang="en-US" dirty="0" err="1">
                <a:solidFill>
                  <a:srgbClr val="000000"/>
                </a:solidFill>
              </a:rPr>
              <a:t>AIDAinnova</a:t>
            </a:r>
            <a:r>
              <a:rPr lang="en-US" dirty="0">
                <a:solidFill>
                  <a:srgbClr val="000000"/>
                </a:solidFill>
              </a:rPr>
              <a:t> planned. 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Common fund </a:t>
            </a:r>
            <a:r>
              <a:rPr lang="en-US" dirty="0">
                <a:solidFill>
                  <a:srgbClr val="000000"/>
                </a:solidFill>
              </a:rPr>
              <a:t>of RD50/RD51 was used to fund “common projects” which can be seen as blue sky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RD50 rules: minimum 3 institutes; financial contribution is doubled by RD50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MoU has a paragraph about common fund; can or cannot be used by DRD collaborations, but allows to start collecting money by simple CB vote, without having formal update of MoU </a:t>
            </a:r>
            <a:endParaRPr lang="en-US" dirty="0"/>
          </a:p>
        </p:txBody>
      </p:sp>
      <p:sp>
        <p:nvSpPr>
          <p:cNvPr id="7" name="Datumsplatzhalter 1">
            <a:extLst>
              <a:ext uri="{FF2B5EF4-FFF2-40B4-BE49-F238E27FC236}">
                <a16:creationId xmlns:a16="http://schemas.microsoft.com/office/drawing/2014/main" id="{2D69F039-DD04-BABD-89D4-FA4ACC710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120" y="5364763"/>
            <a:ext cx="1459807" cy="301904"/>
          </a:xfrm>
        </p:spPr>
        <p:txBody>
          <a:bodyPr/>
          <a:lstStyle/>
          <a:p>
            <a:pPr marL="0" marR="0" lvl="0" indent="0" algn="l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April 2024</a:t>
            </a:r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53324D47-9A38-19C6-8EB7-FE84D993D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8638" y="5370813"/>
            <a:ext cx="4906087" cy="301904"/>
          </a:xfrm>
        </p:spPr>
        <p:txBody>
          <a:bodyPr/>
          <a:lstStyle/>
          <a:p>
            <a:pPr marL="0" marR="0" lvl="0" indent="0" algn="ct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DRDC Update at DRD6 Collaboration Meeting</a:t>
            </a:r>
          </a:p>
        </p:txBody>
      </p:sp>
      <p:sp>
        <p:nvSpPr>
          <p:cNvPr id="9" name="Foliennummernplatzhalter 3">
            <a:extLst>
              <a:ext uri="{FF2B5EF4-FFF2-40B4-BE49-F238E27FC236}">
                <a16:creationId xmlns:a16="http://schemas.microsoft.com/office/drawing/2014/main" id="{E52F41AC-33F2-9E2F-AE68-2D8D4041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5535" y="5371267"/>
            <a:ext cx="674265" cy="301904"/>
          </a:xfrm>
        </p:spPr>
        <p:txBody>
          <a:bodyPr/>
          <a:lstStyle/>
          <a:p>
            <a:pPr marL="0" marR="0" lvl="0" indent="0" algn="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BCAF29-84C8-8943-9163-C3CA43C8F980}" type="slidenum"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60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52AD3EC-E047-1D6B-3FC8-C63F90A4A18A}"/>
              </a:ext>
            </a:extLst>
          </p:cNvPr>
          <p:cNvSpPr txBox="1"/>
          <p:nvPr/>
        </p:nvSpPr>
        <p:spPr>
          <a:xfrm>
            <a:off x="7798131" y="5271080"/>
            <a:ext cx="180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rgbClr val="000000"/>
                </a:solidFill>
              </a:rPr>
              <a:t>*)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Cartiglia</a:t>
            </a:r>
            <a:r>
              <a:rPr lang="en-US" sz="1200" dirty="0">
                <a:solidFill>
                  <a:srgbClr val="000000"/>
                </a:solidFill>
              </a:rPr>
              <a:t>, Sola, </a:t>
            </a:r>
            <a:r>
              <a:rPr lang="de-AT" sz="1200" i="0" u="none" strike="noStrike" dirty="0" err="1">
                <a:effectLst/>
                <a:highlight>
                  <a:srgbClr val="FFFFFF"/>
                </a:highlight>
              </a:rPr>
              <a:t>Iacobucci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3108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Bild 6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8" b="98387" l="938" r="99219"/>
                    </a14:imgEffect>
                    <a14:imgEffect>
                      <a14:sharpenSoften amount="35000"/>
                    </a14:imgEffect>
                    <a14:imgEffect>
                      <a14:brightnessContrast bright="50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49" y="763890"/>
            <a:ext cx="1246278" cy="1207332"/>
          </a:xfrm>
          <a:prstGeom prst="rect">
            <a:avLst/>
          </a:prstGeom>
        </p:spPr>
      </p:pic>
      <p:sp>
        <p:nvSpPr>
          <p:cNvPr id="67" name="Textfeld 66"/>
          <p:cNvSpPr txBox="1"/>
          <p:nvPr/>
        </p:nvSpPr>
        <p:spPr>
          <a:xfrm>
            <a:off x="8801658" y="1188809"/>
            <a:ext cx="760144" cy="448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58" dirty="0">
                <a:solidFill>
                  <a:schemeClr val="bg1"/>
                </a:solidFill>
              </a:rPr>
              <a:t>6“ p-on-</a:t>
            </a:r>
            <a:r>
              <a:rPr lang="de-DE" sz="1158" dirty="0" err="1">
                <a:solidFill>
                  <a:schemeClr val="bg1"/>
                </a:solidFill>
              </a:rPr>
              <a:t>n</a:t>
            </a:r>
            <a:endParaRPr lang="de-DE" sz="1158" dirty="0">
              <a:solidFill>
                <a:schemeClr val="bg1"/>
              </a:solidFill>
            </a:endParaRPr>
          </a:p>
          <a:p>
            <a:pPr algn="r"/>
            <a:r>
              <a:rPr lang="de-DE" sz="1158" dirty="0">
                <a:solidFill>
                  <a:schemeClr val="bg1"/>
                </a:solidFill>
              </a:rPr>
              <a:t>Wafer:</a:t>
            </a:r>
          </a:p>
        </p:txBody>
      </p:sp>
      <p:grpSp>
        <p:nvGrpSpPr>
          <p:cNvPr id="13" name="Gruppierung 12"/>
          <p:cNvGrpSpPr>
            <a:grpSpLocks noChangeAspect="1"/>
          </p:cNvGrpSpPr>
          <p:nvPr/>
        </p:nvGrpSpPr>
        <p:grpSpPr>
          <a:xfrm>
            <a:off x="5561701" y="1066272"/>
            <a:ext cx="2301728" cy="1517220"/>
            <a:chOff x="3941666" y="4970838"/>
            <a:chExt cx="2286518" cy="1524345"/>
          </a:xfrm>
        </p:grpSpPr>
        <p:pic>
          <p:nvPicPr>
            <p:cNvPr id="12" name="Bild 1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41666" y="4970838"/>
              <a:ext cx="2286518" cy="1524345"/>
            </a:xfrm>
            <a:prstGeom prst="rect">
              <a:avLst/>
            </a:prstGeom>
          </p:spPr>
        </p:pic>
        <p:sp>
          <p:nvSpPr>
            <p:cNvPr id="20" name="Titel 6"/>
            <p:cNvSpPr txBox="1">
              <a:spLocks/>
            </p:cNvSpPr>
            <p:nvPr/>
          </p:nvSpPr>
          <p:spPr bwMode="auto">
            <a:xfrm>
              <a:off x="3941666" y="6097939"/>
              <a:ext cx="2286518" cy="397244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75605" tIns="37802" rIns="75605" bIns="37802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868" b="0" dirty="0">
                  <a:solidFill>
                    <a:schemeClr val="bg1"/>
                  </a:solidFill>
                </a:rPr>
                <a:t>Former CERN DG R. Heuer with Infineon manager and HEPHY staff</a:t>
              </a:r>
            </a:p>
          </p:txBody>
        </p:sp>
      </p:grpSp>
      <p:pic>
        <p:nvPicPr>
          <p:cNvPr id="24" name="Picture 3">
            <a:extLst>
              <a:ext uri="{FF2B5EF4-FFF2-40B4-BE49-F238E27FC236}">
                <a16:creationId xmlns:a16="http://schemas.microsoft.com/office/drawing/2014/main" id="{4BD94218-972B-2642-A0AC-8B1137712F1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916033" y="2033780"/>
            <a:ext cx="1515070" cy="148823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935D9BF0-5D15-A84A-B46D-817216563A5C}"/>
              </a:ext>
            </a:extLst>
          </p:cNvPr>
          <p:cNvSpPr txBox="1"/>
          <p:nvPr/>
        </p:nvSpPr>
        <p:spPr>
          <a:xfrm>
            <a:off x="8204977" y="2172274"/>
            <a:ext cx="867545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3" dirty="0">
                <a:solidFill>
                  <a:schemeClr val="bg1"/>
                </a:solidFill>
              </a:rPr>
              <a:t>8” p-type </a:t>
            </a:r>
          </a:p>
          <a:p>
            <a:r>
              <a:rPr lang="en-US" sz="1323" dirty="0">
                <a:solidFill>
                  <a:schemeClr val="bg1"/>
                </a:solidFill>
              </a:rPr>
              <a:t>strips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8AA1DD9A-0781-534D-83B4-00951B25493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143" y="4216825"/>
            <a:ext cx="1253397" cy="1207332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9B2372DB-B1FE-4644-950E-80F5208A7C10}"/>
              </a:ext>
            </a:extLst>
          </p:cNvPr>
          <p:cNvSpPr txBox="1"/>
          <p:nvPr/>
        </p:nvSpPr>
        <p:spPr>
          <a:xfrm rot="16200000">
            <a:off x="7877557" y="4590910"/>
            <a:ext cx="1027077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23" dirty="0"/>
              <a:t>6” CMS PS-S</a:t>
            </a:r>
          </a:p>
          <a:p>
            <a:pPr algn="ctr"/>
            <a:r>
              <a:rPr lang="en-US" sz="1323" dirty="0"/>
              <a:t>prototypes</a:t>
            </a:r>
          </a:p>
        </p:txBody>
      </p:sp>
      <p:grpSp>
        <p:nvGrpSpPr>
          <p:cNvPr id="30" name="Gruppierung 8">
            <a:extLst>
              <a:ext uri="{FF2B5EF4-FFF2-40B4-BE49-F238E27FC236}">
                <a16:creationId xmlns:a16="http://schemas.microsoft.com/office/drawing/2014/main" id="{AAC09900-9071-5248-BD27-A9B076285AD7}"/>
              </a:ext>
            </a:extLst>
          </p:cNvPr>
          <p:cNvGrpSpPr>
            <a:grpSpLocks noChangeAspect="1"/>
          </p:cNvGrpSpPr>
          <p:nvPr/>
        </p:nvGrpSpPr>
        <p:grpSpPr>
          <a:xfrm>
            <a:off x="5571954" y="3741040"/>
            <a:ext cx="2402936" cy="1517220"/>
            <a:chOff x="3563887" y="4293096"/>
            <a:chExt cx="3311575" cy="2146196"/>
          </a:xfrm>
        </p:grpSpPr>
        <p:pic>
          <p:nvPicPr>
            <p:cNvPr id="31" name="Grafik 19" descr="C:\Users\bergi\Desktop\2015-10-28-Infineon-Technologies-Visit-Group2.jpg">
              <a:extLst>
                <a:ext uri="{FF2B5EF4-FFF2-40B4-BE49-F238E27FC236}">
                  <a16:creationId xmlns:a16="http://schemas.microsoft.com/office/drawing/2014/main" id="{96633F13-9450-A84B-9709-C17A23483ACA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7" y="4293096"/>
              <a:ext cx="3311575" cy="2146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Titel 6">
              <a:extLst>
                <a:ext uri="{FF2B5EF4-FFF2-40B4-BE49-F238E27FC236}">
                  <a16:creationId xmlns:a16="http://schemas.microsoft.com/office/drawing/2014/main" id="{FE31623B-EC0A-AB4B-9D5A-3562C74A18C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63887" y="6097118"/>
              <a:ext cx="3299574" cy="342174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75605" tIns="37802" rIns="75605" bIns="37802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868" b="0" dirty="0">
                  <a:solidFill>
                    <a:schemeClr val="bg1"/>
                  </a:solidFill>
                </a:rPr>
                <a:t>Infineon CEO together with HEPHY and CERN representatives</a:t>
              </a:r>
            </a:p>
          </p:txBody>
        </p:sp>
      </p:grpSp>
      <p:pic>
        <p:nvPicPr>
          <p:cNvPr id="22" name="Grafik 6">
            <a:extLst>
              <a:ext uri="{FF2B5EF4-FFF2-40B4-BE49-F238E27FC236}">
                <a16:creationId xmlns:a16="http://schemas.microsoft.com/office/drawing/2014/main" id="{71B88254-7C97-ED4E-A30F-0540797B543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643" y="2583491"/>
            <a:ext cx="1497211" cy="1488246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F2EE98EF-8687-7E40-A60D-5001298D5841}"/>
              </a:ext>
            </a:extLst>
          </p:cNvPr>
          <p:cNvSpPr txBox="1"/>
          <p:nvPr/>
        </p:nvSpPr>
        <p:spPr>
          <a:xfrm>
            <a:off x="8540067" y="3486153"/>
            <a:ext cx="1192955" cy="49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3" dirty="0">
                <a:solidFill>
                  <a:schemeClr val="bg1"/>
                </a:solidFill>
              </a:rPr>
              <a:t>8” CMS HGCal </a:t>
            </a:r>
          </a:p>
          <a:p>
            <a:pPr algn="ctr"/>
            <a:r>
              <a:rPr lang="en-US" sz="1323" dirty="0">
                <a:solidFill>
                  <a:schemeClr val="bg1"/>
                </a:solidFill>
              </a:rPr>
              <a:t>prototypes</a:t>
            </a:r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29FB6338-EACD-007C-C326-BA32F869E3F4}"/>
              </a:ext>
            </a:extLst>
          </p:cNvPr>
          <p:cNvSpPr txBox="1">
            <a:spLocks/>
          </p:cNvSpPr>
          <p:nvPr/>
        </p:nvSpPr>
        <p:spPr>
          <a:xfrm>
            <a:off x="492280" y="346408"/>
            <a:ext cx="9069522" cy="5669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2976" spc="-1" dirty="0">
                <a:solidFill>
                  <a:srgbClr val="000000"/>
                </a:solidFill>
                <a:latin typeface="Palatino Linotype"/>
              </a:rPr>
              <a:t>Example for the need of strategic R&amp;D</a:t>
            </a:r>
            <a:endParaRPr lang="en-US" sz="2976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A4FD0F1-9B99-54D7-5114-344DA32894D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80802" y="1114044"/>
            <a:ext cx="5093794" cy="4407627"/>
          </a:xfrm>
        </p:spPr>
        <p:txBody>
          <a:bodyPr anchor="t">
            <a:normAutofit fontScale="92500"/>
          </a:bodyPr>
          <a:lstStyle/>
          <a:p>
            <a:pPr algn="l">
              <a:lnSpc>
                <a:spcPct val="110000"/>
              </a:lnSpc>
              <a:spcBef>
                <a:spcPts val="165"/>
              </a:spcBef>
            </a:pPr>
            <a:r>
              <a:rPr lang="en-US" sz="1488" dirty="0"/>
              <a:t>My group worked for almost a decade with European semiconductor industry to find a “second source” for </a:t>
            </a:r>
            <a:br>
              <a:rPr lang="en-US" sz="1488" dirty="0"/>
            </a:br>
            <a:r>
              <a:rPr lang="en-US" sz="1488" dirty="0"/>
              <a:t>large-area planar Si sensors (targeting Phase-II Upgrades)</a:t>
            </a:r>
          </a:p>
          <a:p>
            <a:pPr marL="536539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488" dirty="0"/>
              <a:t>Attracted a lot of attention</a:t>
            </a:r>
          </a:p>
          <a:p>
            <a:pPr marL="536539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488" dirty="0"/>
              <a:t>Pushed HPK into developing 8” process </a:t>
            </a:r>
            <a:br>
              <a:rPr lang="en-US" sz="1488" dirty="0"/>
            </a:br>
            <a:r>
              <a:rPr lang="en-US" sz="1488" dirty="0">
                <a:sym typeface="Wingdings" pitchFamily="2" charset="2"/>
              </a:rPr>
              <a:t> now being used for CMS HGCal</a:t>
            </a:r>
          </a:p>
          <a:p>
            <a:pPr marL="536539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488" dirty="0"/>
              <a:t>Milestones:</a:t>
            </a:r>
            <a:endParaRPr lang="en-US" sz="2976" dirty="0"/>
          </a:p>
          <a:p>
            <a:pPr marL="934974" lvl="1" indent="-266682" algn="l" rtl="0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323" dirty="0">
                <a:latin typeface="Palatino" pitchFamily="2" charset="77"/>
                <a:ea typeface="Palatino" pitchFamily="2" charset="77"/>
              </a:rPr>
              <a:t>2009: re-produce 6” p-on-n strip sensors</a:t>
            </a:r>
          </a:p>
          <a:p>
            <a:pPr marL="934974" lvl="1" indent="-266682" algn="l" rtl="0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323" dirty="0">
                <a:latin typeface="Palatino" pitchFamily="2" charset="77"/>
                <a:ea typeface="Palatino" pitchFamily="2" charset="77"/>
              </a:rPr>
              <a:t>2015: First AC-coupled strip sensors on 8” wafers</a:t>
            </a:r>
          </a:p>
          <a:p>
            <a:pPr marL="934974" lvl="1" indent="-266682" algn="l" rtl="0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323" dirty="0">
                <a:latin typeface="Palatino" pitchFamily="2" charset="77"/>
                <a:ea typeface="Palatino" pitchFamily="2" charset="77"/>
              </a:rPr>
              <a:t>2016/17: production of first 8” hexagonal HGCal sensors</a:t>
            </a:r>
          </a:p>
          <a:p>
            <a:pPr marL="934974" lvl="1" indent="-266682" algn="l" rtl="0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323" dirty="0">
                <a:latin typeface="Palatino" pitchFamily="2" charset="77"/>
                <a:ea typeface="Palatino" pitchFamily="2" charset="77"/>
              </a:rPr>
              <a:t>2018: </a:t>
            </a:r>
            <a:r>
              <a:rPr lang="en-US" sz="1323" b="1" dirty="0">
                <a:latin typeface="Palatino" pitchFamily="2" charset="77"/>
                <a:ea typeface="Palatino" pitchFamily="2" charset="77"/>
              </a:rPr>
              <a:t>program stopped due to economic reasons</a:t>
            </a:r>
          </a:p>
          <a:p>
            <a:pPr marL="934974" lvl="1" indent="-266682" algn="l" rtl="0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endParaRPr lang="en-US" b="1" dirty="0">
              <a:latin typeface="Palatino" pitchFamily="2" charset="77"/>
              <a:ea typeface="Palatino" pitchFamily="2" charset="77"/>
            </a:endParaRPr>
          </a:p>
          <a:p>
            <a:pPr marL="7875" indent="-7875" algn="l">
              <a:lnSpc>
                <a:spcPct val="110000"/>
              </a:lnSpc>
              <a:spcBef>
                <a:spcPts val="165"/>
              </a:spcBef>
            </a:pPr>
            <a:r>
              <a:rPr lang="en-US" sz="1488" dirty="0"/>
              <a:t>Reason for termination of program before series production:</a:t>
            </a:r>
          </a:p>
          <a:p>
            <a:pPr marL="536539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488" dirty="0"/>
              <a:t>O(10) more wafer runs (~150k€ each) would have been necessary to mature the technology </a:t>
            </a:r>
          </a:p>
          <a:p>
            <a:pPr marL="536539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1488" dirty="0"/>
              <a:t>Strategic R&amp;D funding for R&amp;D costs </a:t>
            </a:r>
            <a:r>
              <a:rPr lang="en-US" sz="1488" dirty="0">
                <a:sym typeface="Wingdings" pitchFamily="2" charset="2"/>
              </a:rPr>
              <a:t> reduction of series production costs</a:t>
            </a:r>
            <a:r>
              <a:rPr lang="en-US" sz="1488" dirty="0"/>
              <a:t> </a:t>
            </a:r>
          </a:p>
          <a:p>
            <a:pPr marL="536539" lvl="1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endParaRPr lang="en-US" sz="248" dirty="0"/>
          </a:p>
          <a:p>
            <a:pPr marL="536539" lvl="1" indent="-265095" algn="l">
              <a:lnSpc>
                <a:spcPct val="110000"/>
              </a:lnSpc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en-US" sz="248" dirty="0"/>
              <a:t> 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12206F1-B9B3-E561-AB94-B3B8A42054E1}"/>
              </a:ext>
            </a:extLst>
          </p:cNvPr>
          <p:cNvSpPr txBox="1">
            <a:spLocks/>
          </p:cNvSpPr>
          <p:nvPr/>
        </p:nvSpPr>
        <p:spPr>
          <a:xfrm>
            <a:off x="159119" y="5364675"/>
            <a:ext cx="1459807" cy="301894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992" dirty="0">
                <a:solidFill>
                  <a:schemeClr val="bg1">
                    <a:lumMod val="50000"/>
                  </a:schemeClr>
                </a:solidFill>
              </a:rPr>
              <a:t>9 April 2024</a:t>
            </a:r>
            <a:endParaRPr lang="en-US" sz="992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8E89454F-593B-7B68-F0D8-C9EA05A46155}"/>
              </a:ext>
            </a:extLst>
          </p:cNvPr>
          <p:cNvSpPr txBox="1">
            <a:spLocks/>
          </p:cNvSpPr>
          <p:nvPr/>
        </p:nvSpPr>
        <p:spPr>
          <a:xfrm>
            <a:off x="2588638" y="5370724"/>
            <a:ext cx="4906087" cy="301894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DRDC Update at DRD6 Collaboration Meeting</a:t>
            </a:r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AC69F875-3814-6D18-AB5C-DFCB24EBD7E5}"/>
              </a:ext>
            </a:extLst>
          </p:cNvPr>
          <p:cNvSpPr txBox="1">
            <a:spLocks/>
          </p:cNvSpPr>
          <p:nvPr/>
        </p:nvSpPr>
        <p:spPr>
          <a:xfrm>
            <a:off x="9335534" y="5371178"/>
            <a:ext cx="674265" cy="301894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BCAF29-84C8-8943-9163-C3CA43C8F980}" type="slidenum">
              <a:rPr lang="en-US" sz="992">
                <a:solidFill>
                  <a:schemeClr val="bg1">
                    <a:lumMod val="50000"/>
                  </a:schemeClr>
                </a:solidFill>
              </a:rPr>
              <a:pPr algn="r"/>
              <a:t>15</a:t>
            </a:fld>
            <a:endParaRPr lang="en-US" sz="992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84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09F7EA78-09DC-603D-23DB-1A4C013BE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Detector R&amp;D collaborations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A29579F4-654D-69B2-5805-10B7E278EB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Highlights of organization and structure</a:t>
            </a:r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14060-5B87-BCBD-DD44-EFBB1F0D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93F713-9B5C-A9A2-7CB9-8108931F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BE1272-60A0-B791-F1D9-296FD856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24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39C1BAC0-351E-7490-F9C0-3FFD0EB8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Status DRD Collaborations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D022A54-C1AB-FBDB-1C32-6271FDE5C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3180" y="1186867"/>
            <a:ext cx="6665174" cy="41174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Gaseous Detectors (DRD1) [ex RD51]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Liquid Detectors (DRD2)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Photodetectors &amp; Particle ID (DRD4)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Calorimetry (DRD6)</a:t>
            </a:r>
            <a:br>
              <a:rPr lang="en-US" sz="2000" dirty="0">
                <a:solidFill>
                  <a:prstClr val="black"/>
                </a:solidFill>
                <a:cs typeface="+mj-cs"/>
              </a:rPr>
            </a:br>
            <a:br>
              <a:rPr lang="en-US" sz="2000" dirty="0">
                <a:solidFill>
                  <a:prstClr val="black"/>
                </a:solidFill>
                <a:cs typeface="+mj-cs"/>
              </a:rPr>
            </a:br>
            <a:br>
              <a:rPr lang="en-US" sz="2000" dirty="0">
                <a:solidFill>
                  <a:prstClr val="black"/>
                </a:solidFill>
                <a:cs typeface="+mj-cs"/>
              </a:rPr>
            </a:br>
            <a:endParaRPr lang="en-US" sz="2000" dirty="0">
              <a:solidFill>
                <a:prstClr val="black"/>
              </a:solidFill>
              <a:cs typeface="+mj-cs"/>
            </a:endParaRP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Semiconductor Detectors (DRD3) [ex RD50, RD42,..]</a:t>
            </a:r>
            <a:br>
              <a:rPr lang="en-US" sz="2000" dirty="0">
                <a:solidFill>
                  <a:prstClr val="black"/>
                </a:solidFill>
                <a:cs typeface="+mj-cs"/>
              </a:rPr>
            </a:br>
            <a:endParaRPr lang="en-US" sz="2000" dirty="0">
              <a:solidFill>
                <a:prstClr val="black"/>
              </a:solidFill>
              <a:cs typeface="+mj-cs"/>
            </a:endParaRP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Quantum Sensors (DRD5)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Electronics (DRD7)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endParaRPr lang="en-US" sz="2000" dirty="0">
              <a:solidFill>
                <a:prstClr val="black"/>
              </a:solidFill>
              <a:cs typeface="+mj-cs"/>
            </a:endParaRP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dirty="0">
                <a:solidFill>
                  <a:prstClr val="black"/>
                </a:solidFill>
                <a:cs typeface="+mj-cs"/>
              </a:rPr>
              <a:t>Integration (DRD8)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endParaRPr lang="en-US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20905F-A295-CD01-3030-B098FF25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0DCDF9-E51F-2A5B-72C1-00BAE66D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E9BDDC-8013-F1AB-7538-EBEC2447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17</a:t>
            </a:fld>
            <a:endParaRPr lang="en-US"/>
          </a:p>
        </p:txBody>
      </p:sp>
      <p:sp>
        <p:nvSpPr>
          <p:cNvPr id="9" name="Geschweifte Klammer links 8">
            <a:extLst>
              <a:ext uri="{FF2B5EF4-FFF2-40B4-BE49-F238E27FC236}">
                <a16:creationId xmlns:a16="http://schemas.microsoft.com/office/drawing/2014/main" id="{1CCF329F-30C8-9A11-1D37-19D0ECCE6DDF}"/>
              </a:ext>
            </a:extLst>
          </p:cNvPr>
          <p:cNvSpPr/>
          <p:nvPr/>
        </p:nvSpPr>
        <p:spPr>
          <a:xfrm>
            <a:off x="2529022" y="3245338"/>
            <a:ext cx="351544" cy="335470"/>
          </a:xfrm>
          <a:prstGeom prst="leftBrace">
            <a:avLst/>
          </a:prstGeom>
          <a:ln w="12700">
            <a:solidFill>
              <a:srgbClr val="FF4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88" dirty="0">
              <a:solidFill>
                <a:schemeClr val="accent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C6F3E1E-838F-D533-9058-15AE7A65AE19}"/>
              </a:ext>
            </a:extLst>
          </p:cNvPr>
          <p:cNvSpPr txBox="1"/>
          <p:nvPr/>
        </p:nvSpPr>
        <p:spPr>
          <a:xfrm>
            <a:off x="294022" y="3242254"/>
            <a:ext cx="2116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Conditionally approved</a:t>
            </a:r>
          </a:p>
        </p:txBody>
      </p:sp>
      <p:sp>
        <p:nvSpPr>
          <p:cNvPr id="11" name="Geschweifte Klammer links 10">
            <a:extLst>
              <a:ext uri="{FF2B5EF4-FFF2-40B4-BE49-F238E27FC236}">
                <a16:creationId xmlns:a16="http://schemas.microsoft.com/office/drawing/2014/main" id="{034BF9FF-1573-A825-946B-C8CA222B29C5}"/>
              </a:ext>
            </a:extLst>
          </p:cNvPr>
          <p:cNvSpPr/>
          <p:nvPr/>
        </p:nvSpPr>
        <p:spPr>
          <a:xfrm>
            <a:off x="2546096" y="1251852"/>
            <a:ext cx="351544" cy="1209580"/>
          </a:xfrm>
          <a:prstGeom prst="leftBrac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88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8A6B558-58FD-39B8-CF1F-8A047807C4AC}"/>
              </a:ext>
            </a:extLst>
          </p:cNvPr>
          <p:cNvSpPr txBox="1"/>
          <p:nvPr/>
        </p:nvSpPr>
        <p:spPr>
          <a:xfrm>
            <a:off x="195674" y="1384214"/>
            <a:ext cx="2214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Fully Approved for an initial period of 3 years by CERN Research Board in December 2023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B4C09203-5A36-66FB-47CA-82778E0CE38E}"/>
              </a:ext>
            </a:extLst>
          </p:cNvPr>
          <p:cNvGrpSpPr/>
          <p:nvPr/>
        </p:nvGrpSpPr>
        <p:grpSpPr>
          <a:xfrm>
            <a:off x="195674" y="3866483"/>
            <a:ext cx="2638276" cy="593751"/>
            <a:chOff x="195674" y="3866483"/>
            <a:chExt cx="2638276" cy="593751"/>
          </a:xfrm>
        </p:grpSpPr>
        <p:sp>
          <p:nvSpPr>
            <p:cNvPr id="13" name="Geschweifte Klammer links 12">
              <a:extLst>
                <a:ext uri="{FF2B5EF4-FFF2-40B4-BE49-F238E27FC236}">
                  <a16:creationId xmlns:a16="http://schemas.microsoft.com/office/drawing/2014/main" id="{95D7F74D-082B-68A5-A4A5-972AACC1A538}"/>
                </a:ext>
              </a:extLst>
            </p:cNvPr>
            <p:cNvSpPr/>
            <p:nvPr/>
          </p:nvSpPr>
          <p:spPr>
            <a:xfrm>
              <a:off x="2516730" y="3866483"/>
              <a:ext cx="317220" cy="550279"/>
            </a:xfrm>
            <a:prstGeom prst="leftBrac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88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EEBF2D0-59B0-56DB-7718-81CDA7D96B5B}"/>
                </a:ext>
              </a:extLst>
            </p:cNvPr>
            <p:cNvSpPr txBox="1"/>
            <p:nvPr/>
          </p:nvSpPr>
          <p:spPr>
            <a:xfrm>
              <a:off x="195674" y="3875459"/>
              <a:ext cx="22148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accent5">
                      <a:lumMod val="75000"/>
                    </a:schemeClr>
                  </a:solidFill>
                </a:rPr>
                <a:t>Full proposals submitted last week for review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7716515-F652-B9B8-90A7-F20F406B61E4}"/>
              </a:ext>
            </a:extLst>
          </p:cNvPr>
          <p:cNvGrpSpPr/>
          <p:nvPr/>
        </p:nvGrpSpPr>
        <p:grpSpPr>
          <a:xfrm>
            <a:off x="-84592" y="4810365"/>
            <a:ext cx="2918542" cy="347425"/>
            <a:chOff x="-50268" y="4690483"/>
            <a:chExt cx="2918542" cy="347425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0897B298-CDB0-A1A1-C3F1-808B49CC24BB}"/>
                </a:ext>
              </a:extLst>
            </p:cNvPr>
            <p:cNvSpPr txBox="1"/>
            <p:nvPr/>
          </p:nvSpPr>
          <p:spPr>
            <a:xfrm>
              <a:off x="-50268" y="4690483"/>
              <a:ext cx="2460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7030A0"/>
                  </a:solidFill>
                </a:rPr>
                <a:t>Letter of Intent submitted</a:t>
              </a:r>
            </a:p>
          </p:txBody>
        </p:sp>
        <p:sp>
          <p:nvSpPr>
            <p:cNvPr id="3" name="Geschweifte Klammer links 2">
              <a:extLst>
                <a:ext uri="{FF2B5EF4-FFF2-40B4-BE49-F238E27FC236}">
                  <a16:creationId xmlns:a16="http://schemas.microsoft.com/office/drawing/2014/main" id="{6737AC15-275E-1301-EDB7-64E16CCF80AF}"/>
                </a:ext>
              </a:extLst>
            </p:cNvPr>
            <p:cNvSpPr/>
            <p:nvPr/>
          </p:nvSpPr>
          <p:spPr>
            <a:xfrm>
              <a:off x="2516730" y="4702438"/>
              <a:ext cx="351544" cy="335470"/>
            </a:xfrm>
            <a:prstGeom prst="leftBrac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88" i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5FFBA979-9665-F77E-8102-B746B75B78FB}"/>
              </a:ext>
            </a:extLst>
          </p:cNvPr>
          <p:cNvSpPr txBox="1"/>
          <p:nvPr/>
        </p:nvSpPr>
        <p:spPr>
          <a:xfrm>
            <a:off x="2940181" y="2542887"/>
            <a:ext cx="701643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Reports at open session of DRDC meeting: </a:t>
            </a:r>
            <a:r>
              <a:rPr lang="en-US" sz="1200" dirty="0">
                <a:latin typeface="Palatino" pitchFamily="2" charset="77"/>
                <a:ea typeface="Palatino" pitchFamily="2" charset="77"/>
                <a:hlinkClick r:id="rId2"/>
              </a:rPr>
              <a:t>https://indico.cern.ch/event/1356910/</a:t>
            </a:r>
            <a:endParaRPr lang="en-US" sz="1200" dirty="0">
              <a:latin typeface="Palatino" pitchFamily="2" charset="77"/>
              <a:ea typeface="Palatino" pitchFamily="2" charset="77"/>
            </a:endParaRP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Full Proposals in </a:t>
            </a:r>
            <a:r>
              <a:rPr lang="en-US" sz="1600" dirty="0">
                <a:latin typeface="Palatino" pitchFamily="2" charset="77"/>
                <a:ea typeface="Palatino" pitchFamily="2" charset="77"/>
                <a:hlinkClick r:id="rId3"/>
              </a:rPr>
              <a:t>CERN CDS</a:t>
            </a:r>
            <a:endParaRPr lang="en-US" sz="1600" dirty="0">
              <a:latin typeface="Palatino" pitchFamily="2" charset="77"/>
              <a:ea typeface="Palatino" pitchFamily="2" charset="77"/>
            </a:endParaRPr>
          </a:p>
          <a:p>
            <a:endParaRPr lang="en-US" sz="1600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234AD7-8B91-AAE2-72A8-7B55998C8109}"/>
              </a:ext>
            </a:extLst>
          </p:cNvPr>
          <p:cNvSpPr txBox="1"/>
          <p:nvPr/>
        </p:nvSpPr>
        <p:spPr>
          <a:xfrm>
            <a:off x="6176961" y="3977145"/>
            <a:ext cx="315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Both aim for approval in June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FD0305F-C477-53F4-893F-16225E396DCF}"/>
              </a:ext>
            </a:extLst>
          </p:cNvPr>
          <p:cNvSpPr txBox="1"/>
          <p:nvPr/>
        </p:nvSpPr>
        <p:spPr>
          <a:xfrm>
            <a:off x="5497607" y="4590553"/>
            <a:ext cx="2859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Proposal to be written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the end of this year</a:t>
            </a:r>
          </a:p>
        </p:txBody>
      </p:sp>
    </p:spTree>
    <p:extLst>
      <p:ext uri="{BB962C8B-B14F-4D97-AF65-F5344CB8AC3E}">
        <p14:creationId xmlns:p14="http://schemas.microsoft.com/office/powerpoint/2010/main" val="2201091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E6FB567-AEFC-2AB8-C8A8-DEE2DB1C9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340" y="3400154"/>
            <a:ext cx="2652460" cy="139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9D22EB27-48CD-CBF6-5443-6CD1C962E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06" y="868114"/>
            <a:ext cx="5701729" cy="146124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ED445515-B5AA-C8D0-5AE1-0FF12EB27D61}"/>
              </a:ext>
            </a:extLst>
          </p:cNvPr>
          <p:cNvSpPr/>
          <p:nvPr/>
        </p:nvSpPr>
        <p:spPr>
          <a:xfrm>
            <a:off x="71828" y="707340"/>
            <a:ext cx="6432113" cy="255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88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DD0EB636-8D59-E08B-1229-3096A461B932}"/>
                  </a:ext>
                </a:extLst>
              </p14:cNvPr>
              <p14:cNvContentPartPr/>
              <p14:nvPr/>
            </p14:nvContentPartPr>
            <p14:xfrm>
              <a:off x="3453255" y="2160630"/>
              <a:ext cx="1881093" cy="84264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a16="http://schemas.microsoft.com/office/drawing/2014/main" id="{DD0EB636-8D59-E08B-1229-3096A461B93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9252" y="2052599"/>
                <a:ext cx="1988738" cy="2999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542B0325-2F34-BFDC-C534-24AD1DDC71F8}"/>
                  </a:ext>
                </a:extLst>
              </p14:cNvPr>
              <p14:cNvContentPartPr/>
              <p14:nvPr/>
            </p14:nvContentPartPr>
            <p14:xfrm>
              <a:off x="2212293" y="1828261"/>
              <a:ext cx="1523333" cy="83913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542B0325-2F34-BFDC-C534-24AD1DDC71F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58300" y="1720219"/>
                <a:ext cx="1630960" cy="2996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Freihand 18">
                <a:extLst>
                  <a:ext uri="{FF2B5EF4-FFF2-40B4-BE49-F238E27FC236}">
                    <a16:creationId xmlns:a16="http://schemas.microsoft.com/office/drawing/2014/main" id="{5BF0C36F-CDE9-AC3D-9692-6EA0E8BF1E91}"/>
                  </a:ext>
                </a:extLst>
              </p14:cNvPr>
              <p14:cNvContentPartPr/>
              <p14:nvPr/>
            </p14:nvContentPartPr>
            <p14:xfrm>
              <a:off x="1793955" y="1047406"/>
              <a:ext cx="2233484" cy="37568"/>
            </p14:xfrm>
          </p:contentPart>
        </mc:Choice>
        <mc:Fallback xmlns="">
          <p:pic>
            <p:nvPicPr>
              <p:cNvPr id="19" name="Freihand 18">
                <a:extLst>
                  <a:ext uri="{FF2B5EF4-FFF2-40B4-BE49-F238E27FC236}">
                    <a16:creationId xmlns:a16="http://schemas.microsoft.com/office/drawing/2014/main" id="{5BF0C36F-CDE9-AC3D-9692-6EA0E8BF1E9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39963" y="939037"/>
                <a:ext cx="2341109" cy="253945"/>
              </a:xfrm>
              <a:prstGeom prst="rect">
                <a:avLst/>
              </a:prstGeom>
            </p:spPr>
          </p:pic>
        </mc:Fallback>
      </mc:AlternateContent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C9CFC80-A25C-1E0C-A01D-EFC6596B7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06" y="2329361"/>
            <a:ext cx="9378405" cy="315610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Organized in </a:t>
            </a:r>
          </a:p>
          <a:p>
            <a:pPr lvl="1">
              <a:lnSpc>
                <a:spcPct val="120000"/>
              </a:lnSpc>
              <a:spcBef>
                <a:spcPts val="165"/>
              </a:spcBef>
            </a:pPr>
            <a:r>
              <a:rPr lang="en-US" b="1" dirty="0"/>
              <a:t>Working Groups: </a:t>
            </a:r>
            <a:r>
              <a:rPr lang="en-US" dirty="0"/>
              <a:t>serving as the backbone of R&amp;D</a:t>
            </a:r>
          </a:p>
          <a:p>
            <a:pPr lvl="1">
              <a:lnSpc>
                <a:spcPct val="120000"/>
              </a:lnSpc>
              <a:spcBef>
                <a:spcPts val="165"/>
              </a:spcBef>
            </a:pPr>
            <a:r>
              <a:rPr lang="en-US" b="1" dirty="0"/>
              <a:t>Work Packages: </a:t>
            </a:r>
            <a:r>
              <a:rPr lang="en-US" dirty="0"/>
              <a:t>will reflect the DRDTs,</a:t>
            </a:r>
          </a:p>
          <a:p>
            <a:pPr lvl="1"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and </a:t>
            </a:r>
            <a:r>
              <a:rPr lang="en-US" b="1" dirty="0"/>
              <a:t>Common Projects </a:t>
            </a:r>
            <a:r>
              <a:rPr lang="en-US" dirty="0"/>
              <a:t>(blue sky) financed by fixed yearly fee (Common Fund)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Large community of 161 institutes, 700 members, 33 countries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Anticipated budget: 3 MCHF/y existing, additional 3 MCHF/y requested, 270/100 FTE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Elections Mid-December resulted in CB board chair : Anna </a:t>
            </a:r>
            <a:r>
              <a:rPr lang="en-US" dirty="0" err="1"/>
              <a:t>Colaleo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/>
              <a:t>Spokespersons : </a:t>
            </a:r>
            <a:r>
              <a:rPr lang="en-US" dirty="0" err="1"/>
              <a:t>Eraldo</a:t>
            </a:r>
            <a:r>
              <a:rPr lang="en-US" dirty="0"/>
              <a:t> </a:t>
            </a:r>
            <a:r>
              <a:rPr lang="en-US" dirty="0" err="1"/>
              <a:t>Oliveri</a:t>
            </a:r>
            <a:r>
              <a:rPr lang="en-US" dirty="0"/>
              <a:t>, Maxim </a:t>
            </a:r>
            <a:r>
              <a:rPr lang="en-US" dirty="0" err="1"/>
              <a:t>Titov</a:t>
            </a:r>
            <a:endParaRPr lang="en-US" dirty="0"/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A collaboration website exists: </a:t>
            </a:r>
            <a:r>
              <a:rPr lang="en-US" dirty="0">
                <a:hlinkClick r:id="rId10"/>
              </a:rPr>
              <a:t>https://drd1.web.cern.ch</a:t>
            </a:r>
            <a:endParaRPr lang="en-US" dirty="0"/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Collaboration meetings: 29.1. to 2.2.2024: </a:t>
            </a:r>
            <a:r>
              <a:rPr lang="en-US" dirty="0">
                <a:hlinkClick r:id="rId11"/>
              </a:rPr>
              <a:t>link</a:t>
            </a:r>
            <a:r>
              <a:rPr lang="en-US" dirty="0"/>
              <a:t>,  2</a:t>
            </a:r>
            <a:r>
              <a:rPr lang="en-US" baseline="30000" dirty="0"/>
              <a:t>nd</a:t>
            </a:r>
            <a:r>
              <a:rPr lang="en-US" dirty="0"/>
              <a:t> Collaboration Meeting June 17-21; </a:t>
            </a:r>
            <a:br>
              <a:rPr lang="en-US" dirty="0"/>
            </a:b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Collaboration Meeting December (tbc) + regular WG meetings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Started to work on MoU based on RD51 MoU, and started discussion with CERN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r>
              <a:rPr lang="en-US" dirty="0"/>
              <a:t>Requested six weeks of beamtime at CERN SPS</a:t>
            </a:r>
          </a:p>
          <a:p>
            <a:pPr>
              <a:lnSpc>
                <a:spcPct val="120000"/>
              </a:lnSpc>
              <a:spcBef>
                <a:spcPts val="165"/>
              </a:spcBef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EB489A-F2C1-A4EB-5E37-7CE2B9926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336776-9AAF-910D-2511-03818C3D5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FEBDD-798B-C797-E31A-B3B18BD84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Freihand 27">
                <a:extLst>
                  <a:ext uri="{FF2B5EF4-FFF2-40B4-BE49-F238E27FC236}">
                    <a16:creationId xmlns:a16="http://schemas.microsoft.com/office/drawing/2014/main" id="{4E52CAE4-0E06-61BA-64EE-E855C0802A24}"/>
                  </a:ext>
                </a:extLst>
              </p14:cNvPr>
              <p14:cNvContentPartPr/>
              <p14:nvPr/>
            </p14:nvContentPartPr>
            <p14:xfrm>
              <a:off x="2973960" y="1560587"/>
              <a:ext cx="1373797" cy="351"/>
            </p14:xfrm>
          </p:contentPart>
        </mc:Choice>
        <mc:Fallback xmlns="">
          <p:pic>
            <p:nvPicPr>
              <p:cNvPr id="28" name="Freihand 27">
                <a:extLst>
                  <a:ext uri="{FF2B5EF4-FFF2-40B4-BE49-F238E27FC236}">
                    <a16:creationId xmlns:a16="http://schemas.microsoft.com/office/drawing/2014/main" id="{4E52CAE4-0E06-61BA-64EE-E855C0802A2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919959" y="1455287"/>
                <a:ext cx="1481440" cy="2106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itel 1">
            <a:extLst>
              <a:ext uri="{FF2B5EF4-FFF2-40B4-BE49-F238E27FC236}">
                <a16:creationId xmlns:a16="http://schemas.microsoft.com/office/drawing/2014/main" id="{90CB5DAC-42AD-861E-8915-E3EBA55A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DRD1: Gaseous Detectors</a:t>
            </a:r>
            <a:endParaRPr lang="de-DE" sz="5953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1B26F9F-131C-E99B-023F-D38BAE4D3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428" y="905015"/>
            <a:ext cx="3965703" cy="192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993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87DAA33-ED73-7F2D-9CAD-903FA0D5A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839" y="1018872"/>
            <a:ext cx="2991961" cy="212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B8FA7F41-F1A6-C18B-D3B0-80C4E2B35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DRD2: Liquid detectors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4270F3A-EE30-3518-F009-6CDC5766D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59" y="963038"/>
            <a:ext cx="6836043" cy="417316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Covers </a:t>
            </a:r>
            <a:r>
              <a:rPr lang="en-US" sz="1488" b="1" dirty="0"/>
              <a:t>Dark Matter </a:t>
            </a:r>
            <a:r>
              <a:rPr lang="en-US" sz="1488" dirty="0"/>
              <a:t>and </a:t>
            </a:r>
            <a:r>
              <a:rPr lang="en-US" sz="1488" b="1" dirty="0"/>
              <a:t>Neutrino</a:t>
            </a:r>
            <a:r>
              <a:rPr lang="en-US" sz="1488" dirty="0"/>
              <a:t> experiments, accelerator and non-accelerator-based </a:t>
            </a:r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Several large-scale and many small-scale experiments running or foreseen with liquid detectors</a:t>
            </a:r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Technology:  Noble Liquids (e.g. DUNE), Water Cherenkov (e.g. Super/Hyper-K) and Liquid Scintillator with light and ionization readout </a:t>
            </a:r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Underground Dark Matter Experiments – small and rare signals R&amp;D for multi-ton scale noble liquids:</a:t>
            </a:r>
          </a:p>
          <a:p>
            <a:pPr lvl="1">
              <a:lnSpc>
                <a:spcPct val="110000"/>
              </a:lnSpc>
              <a:spcBef>
                <a:spcPts val="248"/>
              </a:spcBef>
            </a:pPr>
            <a:r>
              <a:rPr lang="en-US" sz="1323" dirty="0"/>
              <a:t>Target doping and purification</a:t>
            </a:r>
          </a:p>
          <a:p>
            <a:pPr lvl="1">
              <a:lnSpc>
                <a:spcPct val="110000"/>
              </a:lnSpc>
              <a:spcBef>
                <a:spcPts val="248"/>
              </a:spcBef>
            </a:pPr>
            <a:r>
              <a:rPr lang="en-US" sz="1323" dirty="0"/>
              <a:t>Detector components radiopurity and background mitigation</a:t>
            </a:r>
          </a:p>
          <a:p>
            <a:r>
              <a:rPr lang="en-US" sz="1400" b="1" dirty="0">
                <a:solidFill>
                  <a:srgbClr val="000000"/>
                </a:solidFill>
                <a:effectLst/>
              </a:rPr>
              <a:t>Feb.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5-7,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’24: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inaugural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DRD2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Collaboration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Meeting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at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</a:rPr>
              <a:t>CERN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u="sng" dirty="0">
                <a:solidFill>
                  <a:srgbClr val="000000"/>
                </a:solidFill>
                <a:effectLst/>
                <a:hlinkClick r:id="rId3"/>
              </a:rPr>
              <a:t>https://indico.cern.ch/event/1367848/</a:t>
            </a:r>
            <a:endParaRPr lang="en-US" sz="1400" u="sng" dirty="0">
              <a:solidFill>
                <a:srgbClr val="000000"/>
              </a:solidFill>
              <a:effectLst/>
            </a:endParaRPr>
          </a:p>
          <a:p>
            <a:pPr lvl="1"/>
            <a:r>
              <a:rPr lang="en-US" sz="1100" dirty="0">
                <a:solidFill>
                  <a:srgbClr val="000000"/>
                </a:solidFill>
                <a:effectLst/>
              </a:rPr>
              <a:t>Exciting scientiﬁc </a:t>
            </a:r>
            <a:r>
              <a:rPr lang="en-US" sz="1100" dirty="0" err="1">
                <a:solidFill>
                  <a:srgbClr val="000000"/>
                </a:solidFill>
                <a:effectLst/>
              </a:rPr>
              <a:t>programme</a:t>
            </a:r>
            <a:r>
              <a:rPr lang="en-US" sz="1100" dirty="0">
                <a:solidFill>
                  <a:srgbClr val="000000"/>
                </a:solidFill>
                <a:effectLst/>
              </a:rPr>
              <a:t>! 156 participants, 91 contributed talks, from 71 institutes ,in 15 countries</a:t>
            </a:r>
          </a:p>
          <a:p>
            <a:pPr lvl="1"/>
            <a:r>
              <a:rPr lang="en-US" sz="1100" dirty="0">
                <a:solidFill>
                  <a:srgbClr val="000000"/>
                </a:solidFill>
                <a:effectLst/>
              </a:rPr>
              <a:t>Governance working group plan for deﬁnition of Collaboration Board (CB) and call for CB chair nominations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</a:rPr>
              <a:t>CB Board chair election 1 </a:t>
            </a:r>
            <a:r>
              <a:rPr lang="en-US" sz="1400" dirty="0">
                <a:solidFill>
                  <a:srgbClr val="000000"/>
                </a:solidFill>
              </a:rPr>
              <a:t>March 2024 resulted in CB board chair W. </a:t>
            </a:r>
            <a:r>
              <a:rPr lang="en-US" sz="1400" dirty="0" err="1">
                <a:solidFill>
                  <a:srgbClr val="000000"/>
                </a:solidFill>
              </a:rPr>
              <a:t>Bonivento</a:t>
            </a:r>
            <a:r>
              <a:rPr lang="en-US" sz="1400" dirty="0">
                <a:solidFill>
                  <a:srgbClr val="000000"/>
                </a:solidFill>
              </a:rPr>
              <a:t> </a:t>
            </a:r>
          </a:p>
          <a:p>
            <a:pPr lvl="1"/>
            <a:endParaRPr lang="de-AT" sz="1069" dirty="0">
              <a:solidFill>
                <a:srgbClr val="000000"/>
              </a:solidFill>
              <a:effectLst/>
            </a:endParaRPr>
          </a:p>
          <a:p>
            <a:pPr>
              <a:lnSpc>
                <a:spcPct val="110000"/>
              </a:lnSpc>
              <a:spcBef>
                <a:spcPts val="248"/>
              </a:spcBef>
            </a:pPr>
            <a:endParaRPr lang="en-US" sz="1654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828095-0743-43A0-6774-65DB75B05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C8D81-83DA-822E-0440-F0B83889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4B78B4-D388-AAB7-7726-FED35FD10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19</a:t>
            </a:fld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F0FF64B-1D1B-A4F1-29D3-A68C7AD956D9}"/>
              </a:ext>
            </a:extLst>
          </p:cNvPr>
          <p:cNvSpPr txBox="1"/>
          <p:nvPr/>
        </p:nvSpPr>
        <p:spPr>
          <a:xfrm>
            <a:off x="8765170" y="3277144"/>
            <a:ext cx="1323082" cy="359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68" dirty="0"/>
              <a:t>[ECFA </a:t>
            </a:r>
            <a:r>
              <a:rPr lang="de-DE" sz="868" dirty="0" err="1"/>
              <a:t>roadmap</a:t>
            </a:r>
            <a:r>
              <a:rPr lang="de-DE" sz="868" dirty="0"/>
              <a:t>, </a:t>
            </a:r>
            <a:r>
              <a:rPr lang="de-DE" sz="868" dirty="0">
                <a:hlinkClick r:id="rId4"/>
              </a:rPr>
              <a:t>Modified from L.Baudis</a:t>
            </a:r>
            <a:r>
              <a:rPr lang="de-DE" sz="868" dirty="0"/>
              <a:t>]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2D20B63-A763-1901-1979-027AB9869514}"/>
              </a:ext>
            </a:extLst>
          </p:cNvPr>
          <p:cNvSpPr txBox="1"/>
          <p:nvPr/>
        </p:nvSpPr>
        <p:spPr>
          <a:xfrm>
            <a:off x="7964196" y="3828068"/>
            <a:ext cx="1953406" cy="855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92" dirty="0">
                <a:latin typeface="Palatino Linotype" panose="02040502050505030304" pitchFamily="18" charset="0"/>
              </a:rPr>
              <a:t>Note: Developments in this field are rapid and it is not possible today to reasonably estimate the dates for projects requiring longer-term R&amp;D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7A41E307-7E55-0DC4-26EF-614EB0C18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047" y="4756011"/>
            <a:ext cx="1287092" cy="84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57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4BAC2F8-9CB5-1384-D112-8ADFCDF9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European Strategy on Particle Physics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71C4149-121A-FF21-96EB-EF2783CD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Continuous process driven by the community</a:t>
            </a:r>
          </a:p>
          <a:p>
            <a:r>
              <a:rPr lang="en-US" dirty="0"/>
              <a:t>First defined 2006</a:t>
            </a:r>
          </a:p>
          <a:p>
            <a:r>
              <a:rPr lang="en-US" b="1" dirty="0"/>
              <a:t>Update 2013 </a:t>
            </a:r>
            <a:r>
              <a:rPr lang="en-US" dirty="0"/>
              <a:t>brought us HL-LHC decision</a:t>
            </a:r>
          </a:p>
          <a:p>
            <a:r>
              <a:rPr lang="en-US" b="1" dirty="0"/>
              <a:t>Update 2020 </a:t>
            </a:r>
            <a:r>
              <a:rPr lang="en-US" dirty="0"/>
              <a:t>brought us decisions for post-HL-LHC times:</a:t>
            </a:r>
          </a:p>
          <a:p>
            <a:pPr lvl="1"/>
            <a:r>
              <a:rPr lang="en-US" sz="1488" i="1" dirty="0">
                <a:latin typeface="Helvetica" pitchFamily="2" charset="0"/>
              </a:rPr>
              <a:t>Europe, together with its international partners, should investigate the technical and financial feasibility of </a:t>
            </a:r>
            <a:r>
              <a:rPr lang="en-US" sz="1488" b="1" i="1" dirty="0">
                <a:latin typeface="Helvetica" pitchFamily="2" charset="0"/>
              </a:rPr>
              <a:t>a future hadron collider at CERN </a:t>
            </a:r>
            <a:r>
              <a:rPr lang="en-US" sz="1488" i="1" dirty="0">
                <a:latin typeface="Helvetica" pitchFamily="2" charset="0"/>
              </a:rPr>
              <a:t>with a </a:t>
            </a:r>
            <a:r>
              <a:rPr lang="en-US" sz="1488" i="1" dirty="0" err="1">
                <a:latin typeface="Helvetica" pitchFamily="2" charset="0"/>
              </a:rPr>
              <a:t>centre</a:t>
            </a:r>
            <a:r>
              <a:rPr lang="en-US" sz="1488" i="1" dirty="0">
                <a:latin typeface="Helvetica" pitchFamily="2" charset="0"/>
              </a:rPr>
              <a:t>-of-mass energy of at least </a:t>
            </a:r>
            <a:r>
              <a:rPr lang="en-US" sz="1488" b="1" i="1" dirty="0">
                <a:latin typeface="Helvetica" pitchFamily="2" charset="0"/>
              </a:rPr>
              <a:t>100 </a:t>
            </a:r>
            <a:r>
              <a:rPr lang="en-US" sz="1488" b="1" i="1" dirty="0" err="1">
                <a:latin typeface="Helvetica" pitchFamily="2" charset="0"/>
              </a:rPr>
              <a:t>TeV</a:t>
            </a:r>
            <a:r>
              <a:rPr lang="en-US" sz="1488" b="1" i="1" dirty="0">
                <a:latin typeface="Helvetica" pitchFamily="2" charset="0"/>
              </a:rPr>
              <a:t> </a:t>
            </a:r>
            <a:r>
              <a:rPr lang="en-US" sz="1488" i="1" dirty="0">
                <a:latin typeface="Helvetica" pitchFamily="2" charset="0"/>
              </a:rPr>
              <a:t>and with an </a:t>
            </a:r>
            <a:r>
              <a:rPr lang="en-US" sz="1488" b="1" i="1" dirty="0">
                <a:latin typeface="Helvetica" pitchFamily="2" charset="0"/>
              </a:rPr>
              <a:t>electron-positron Higgs</a:t>
            </a:r>
            <a:r>
              <a:rPr lang="en-US" sz="1488" i="1" dirty="0">
                <a:latin typeface="Helvetica" pitchFamily="2" charset="0"/>
              </a:rPr>
              <a:t> and electroweak </a:t>
            </a:r>
            <a:r>
              <a:rPr lang="en-US" sz="1488" b="1" i="1" dirty="0">
                <a:latin typeface="Helvetica" pitchFamily="2" charset="0"/>
              </a:rPr>
              <a:t>factory</a:t>
            </a:r>
            <a:r>
              <a:rPr lang="en-US" sz="1488" i="1" dirty="0">
                <a:latin typeface="Helvetica" pitchFamily="2" charset="0"/>
              </a:rPr>
              <a:t> as a</a:t>
            </a:r>
            <a:r>
              <a:rPr lang="en-US" sz="1488" b="1" i="1" dirty="0">
                <a:latin typeface="Helvetica" pitchFamily="2" charset="0"/>
              </a:rPr>
              <a:t> </a:t>
            </a:r>
            <a:r>
              <a:rPr lang="en-US" sz="1488" i="1" dirty="0">
                <a:latin typeface="Helvetica" pitchFamily="2" charset="0"/>
              </a:rPr>
              <a:t>possible </a:t>
            </a:r>
            <a:r>
              <a:rPr lang="en-US" sz="1488" b="1" i="1" dirty="0">
                <a:latin typeface="Helvetica" pitchFamily="2" charset="0"/>
              </a:rPr>
              <a:t>first stage</a:t>
            </a:r>
            <a:r>
              <a:rPr lang="en-US" sz="1488" i="1" dirty="0">
                <a:latin typeface="Helvetica" pitchFamily="2" charset="0"/>
              </a:rPr>
              <a:t>. </a:t>
            </a:r>
          </a:p>
          <a:p>
            <a:pPr lvl="1"/>
            <a:r>
              <a:rPr lang="en-US" sz="1488" b="1" i="1" dirty="0">
                <a:latin typeface="Helvetica" pitchFamily="2" charset="0"/>
              </a:rPr>
              <a:t>Detector R&amp;D </a:t>
            </a:r>
            <a:r>
              <a:rPr lang="en-US" sz="1488" b="1" i="1" dirty="0" err="1">
                <a:latin typeface="Helvetica" pitchFamily="2" charset="0"/>
              </a:rPr>
              <a:t>programmes</a:t>
            </a:r>
            <a:r>
              <a:rPr lang="en-US" sz="1488" b="1" i="1" dirty="0">
                <a:latin typeface="Helvetica" pitchFamily="2" charset="0"/>
              </a:rPr>
              <a:t> </a:t>
            </a:r>
            <a:r>
              <a:rPr lang="en-US" sz="1488" i="1" dirty="0">
                <a:latin typeface="Helvetica" pitchFamily="2" charset="0"/>
              </a:rPr>
              <a:t>and associated infrastructures should be supported at CERN, national institutes, laboratories and universities. </a:t>
            </a:r>
            <a:r>
              <a:rPr lang="en-US" sz="1488" b="1" i="1" dirty="0">
                <a:latin typeface="Helvetica" pitchFamily="2" charset="0"/>
              </a:rPr>
              <a:t>Synergies</a:t>
            </a:r>
            <a:r>
              <a:rPr lang="en-US" sz="1488" i="1" dirty="0">
                <a:latin typeface="Helvetica" pitchFamily="2" charset="0"/>
              </a:rPr>
              <a:t> between the needs of different scientific fields and </a:t>
            </a:r>
            <a:r>
              <a:rPr lang="en-US" sz="1488" b="1" i="1" dirty="0">
                <a:latin typeface="Helvetica" pitchFamily="2" charset="0"/>
              </a:rPr>
              <a:t>industry</a:t>
            </a:r>
            <a:r>
              <a:rPr lang="en-US" sz="1488" i="1" dirty="0">
                <a:latin typeface="Helvetica" pitchFamily="2" charset="0"/>
              </a:rPr>
              <a:t> </a:t>
            </a:r>
            <a:r>
              <a:rPr lang="en-US" sz="1488" b="1" i="1" dirty="0">
                <a:latin typeface="Helvetica" pitchFamily="2" charset="0"/>
              </a:rPr>
              <a:t>should be identified </a:t>
            </a:r>
            <a:r>
              <a:rPr lang="en-US" sz="1488" i="1" dirty="0">
                <a:latin typeface="Helvetica" pitchFamily="2" charset="0"/>
              </a:rPr>
              <a:t>and exploited to boost efficiency in the development process and increase opportunities for more </a:t>
            </a:r>
            <a:r>
              <a:rPr lang="en-US" sz="1488" b="1" i="1" dirty="0">
                <a:latin typeface="Helvetica" pitchFamily="2" charset="0"/>
              </a:rPr>
              <a:t>technology transfer benefiting society</a:t>
            </a:r>
            <a:r>
              <a:rPr lang="en-US" sz="1488" i="1" dirty="0">
                <a:latin typeface="Helvetica" pitchFamily="2" charset="0"/>
              </a:rPr>
              <a:t> at large. [... </a:t>
            </a:r>
            <a:r>
              <a:rPr lang="en-US" sz="1488" i="1" dirty="0">
                <a:highlight>
                  <a:srgbClr val="FFFF00"/>
                </a:highlight>
                <a:latin typeface="Helvetica" pitchFamily="2" charset="0"/>
              </a:rPr>
              <a:t>The community should define a global detector R&amp;D roadmap that should be used to support proposals at the European and national levels.. </a:t>
            </a:r>
          </a:p>
          <a:p>
            <a:pPr lvl="1"/>
            <a:r>
              <a:rPr lang="en-US" dirty="0"/>
              <a:t>Successful completion of High-Luminosity LHC must remain key focus</a:t>
            </a:r>
          </a:p>
          <a:p>
            <a:r>
              <a:rPr lang="en-US" b="1" dirty="0"/>
              <a:t>Update 2026 </a:t>
            </a:r>
            <a:r>
              <a:rPr lang="en-US" dirty="0"/>
              <a:t>on the horizon with input proposals by spring 2025</a:t>
            </a:r>
          </a:p>
          <a:p>
            <a:pPr marL="378013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087FA50-8726-3D2C-6AFA-BDE582B81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April 2024</a:t>
            </a:r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EE3160-B276-9CC9-504A-D2CFA6B02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5B2322-B446-4E70-58C4-362B937F1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BCAF29-84C8-8943-9163-C3CA43C8F980}" type="slidenum"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60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AA48F66-AEE0-E21F-01BD-17694765033F}"/>
              </a:ext>
            </a:extLst>
          </p:cNvPr>
          <p:cNvSpPr txBox="1"/>
          <p:nvPr/>
        </p:nvSpPr>
        <p:spPr>
          <a:xfrm>
            <a:off x="5928642" y="5145584"/>
            <a:ext cx="3744024" cy="321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http://</a:t>
            </a:r>
            <a:r>
              <a:rPr kumimoji="0" lang="en-US" sz="148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dx.doi.org</a:t>
            </a:r>
            <a:r>
              <a:rPr kumimoji="0" lang="en-US" sz="14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/10.17181/CERN.JSC6.W89E</a:t>
            </a:r>
            <a:endParaRPr kumimoji="0" lang="en-US" sz="14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5A247B1-D698-29AC-39C4-BB338719E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9967" y="936794"/>
            <a:ext cx="1385614" cy="149676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5CCA3416-ADBB-C20F-BECB-72CB74351AB3}"/>
              </a:ext>
            </a:extLst>
          </p:cNvPr>
          <p:cNvSpPr txBox="1"/>
          <p:nvPr/>
        </p:nvSpPr>
        <p:spPr>
          <a:xfrm>
            <a:off x="6090636" y="914709"/>
            <a:ext cx="2631805" cy="321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http://europeanstrategy.cern</a:t>
            </a:r>
            <a:endParaRPr kumimoji="0" lang="en-US" sz="14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065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9CED93-3CD4-3468-EE0F-A19EF0C5E9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6724" y="1075362"/>
            <a:ext cx="9589574" cy="419293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DRD3 benefits from existing </a:t>
            </a:r>
            <a:r>
              <a:rPr lang="en-US" dirty="0">
                <a:hlinkClick r:id="rId2"/>
              </a:rPr>
              <a:t>RD50</a:t>
            </a:r>
            <a:r>
              <a:rPr lang="en-US" dirty="0"/>
              <a:t> collaboration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Extended by diamonds (</a:t>
            </a:r>
            <a:r>
              <a:rPr lang="en-US" dirty="0">
                <a:hlinkClick r:id="rId3"/>
              </a:rPr>
              <a:t>RD42</a:t>
            </a:r>
            <a:r>
              <a:rPr lang="en-US" dirty="0"/>
              <a:t>) and 3D integration 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Large interest in CMOS (DMAPS) sensors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Large Collaboration: 132 institutes, </a:t>
            </a:r>
            <a:br>
              <a:rPr lang="en-US" dirty="0"/>
            </a:br>
            <a:r>
              <a:rPr lang="en-US" dirty="0"/>
              <a:t>28 countries, ~900 interested people, 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∼ 70% are from Europe, 15% from North America,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Compare: RD50: 65 institutes and 434 members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Budget: 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~5 MCHF/y (existing), ~8 MCHF/y (requested)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327 FTE (existing), 170 FTE (requested)</a:t>
            </a:r>
          </a:p>
          <a:p>
            <a:pPr marL="378013" lvl="1" indent="0">
              <a:lnSpc>
                <a:spcPct val="120000"/>
              </a:lnSpc>
              <a:spcBef>
                <a:spcPts val="248"/>
              </a:spcBef>
              <a:buNone/>
            </a:pPr>
            <a:endParaRPr lang="en-US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CB Board chair elected: Giulio Pellegrini (CNM Spain), </a:t>
            </a:r>
            <a:br>
              <a:rPr lang="en-US" dirty="0"/>
            </a:br>
            <a:r>
              <a:rPr lang="en-US" dirty="0">
                <a:effectLst/>
              </a:rPr>
              <a:t>deputy Roberta Arcidiacono (INFN Torino) nominated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Spokesperson elected: </a:t>
            </a:r>
            <a:r>
              <a:rPr lang="en-US" dirty="0">
                <a:effectLst/>
              </a:rPr>
              <a:t>Gregor </a:t>
            </a:r>
            <a:r>
              <a:rPr lang="en-US" dirty="0" err="1">
                <a:effectLst/>
              </a:rPr>
              <a:t>Kramberger</a:t>
            </a:r>
            <a:r>
              <a:rPr lang="en-US" dirty="0">
                <a:effectLst/>
              </a:rPr>
              <a:t> (JSI Slovenia)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Main work is planned to be performed in Working Groups, WP not yet well integrated, but they plan to call for WP projects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6F18D1-FC85-3028-21FB-A5A56FDE6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DF3B35-93DB-8642-C5A7-7870CE7B8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1582A8-13C5-F562-BD2F-8424E6421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20</a:t>
            </a:fld>
            <a:endParaRPr lang="en-US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64BE132-A3C8-046B-05B6-5DF7D2486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DRD3: Semiconductor Detectors</a:t>
            </a:r>
            <a:endParaRPr lang="de-DE" sz="3200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08258993-C559-C6DC-EF9C-B063091AB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672" y="1264597"/>
            <a:ext cx="4950106" cy="279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04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493CBE48-52A7-34BD-3A45-CD0F8F20E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DRD4: </a:t>
            </a:r>
            <a:r>
              <a:rPr lang="de-AT" dirty="0" err="1"/>
              <a:t>Photodetectors</a:t>
            </a:r>
            <a:r>
              <a:rPr lang="de-AT" dirty="0"/>
              <a:t> &amp; Particle ID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D2539C3-BFCC-EB7A-6EA0-FF053A393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2" y="1186945"/>
            <a:ext cx="5065606" cy="40722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dirty="0">
                <a:cs typeface="+mj-cs"/>
              </a:rPr>
              <a:t>Developments</a:t>
            </a:r>
            <a:r>
              <a:rPr lang="en-US" sz="1488" dirty="0">
                <a:cs typeface="+mj-cs"/>
              </a:rPr>
              <a:t> on PMTs, MCP-PMTs, </a:t>
            </a:r>
            <a:r>
              <a:rPr lang="en-US" sz="1488" dirty="0" err="1">
                <a:cs typeface="+mj-cs"/>
              </a:rPr>
              <a:t>SiPMs</a:t>
            </a:r>
            <a:r>
              <a:rPr lang="en-US" sz="1488" dirty="0">
                <a:cs typeface="+mj-cs"/>
              </a:rPr>
              <a:t>, APD, HPD, quantum devices, </a:t>
            </a:r>
            <a:r>
              <a:rPr lang="en-US" sz="1488" dirty="0" err="1">
                <a:cs typeface="+mj-cs"/>
              </a:rPr>
              <a:t>SciFi</a:t>
            </a:r>
            <a:r>
              <a:rPr lang="en-US" sz="1488" dirty="0">
                <a:cs typeface="+mj-cs"/>
              </a:rPr>
              <a:t>,</a:t>
            </a:r>
          </a:p>
          <a:p>
            <a:pPr lvl="1">
              <a:lnSpc>
                <a:spcPct val="100000"/>
              </a:lnSpc>
              <a:spcBef>
                <a:spcPts val="248"/>
              </a:spcBef>
            </a:pPr>
            <a:r>
              <a:rPr lang="en-US" sz="1323" dirty="0">
                <a:cs typeface="+mj-cs"/>
              </a:rPr>
              <a:t>Challenges for example for </a:t>
            </a:r>
            <a:r>
              <a:rPr lang="en-US" sz="1323" dirty="0" err="1">
                <a:cs typeface="+mj-cs"/>
              </a:rPr>
              <a:t>SiPMs</a:t>
            </a:r>
            <a:r>
              <a:rPr lang="en-US" sz="1323" dirty="0">
                <a:cs typeface="+mj-cs"/>
              </a:rPr>
              <a:t>: rad hard, dark rate, timing</a:t>
            </a:r>
            <a:endParaRPr lang="en-US" sz="1488" dirty="0">
              <a:cs typeface="+mj-cs"/>
            </a:endParaRP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dirty="0">
                <a:cs typeface="+mj-cs"/>
              </a:rPr>
              <a:t>Applications</a:t>
            </a:r>
            <a:r>
              <a:rPr lang="en-US" sz="1488" dirty="0">
                <a:cs typeface="+mj-cs"/>
              </a:rPr>
              <a:t> in Ring Imaging Cherenkov Detectors (RICH), Time-of-Flight (</a:t>
            </a:r>
            <a:r>
              <a:rPr lang="en-US" sz="1488" dirty="0" err="1">
                <a:cs typeface="+mj-cs"/>
              </a:rPr>
              <a:t>ToF</a:t>
            </a:r>
            <a:r>
              <a:rPr lang="en-US" sz="1488" dirty="0">
                <a:cs typeface="+mj-cs"/>
              </a:rPr>
              <a:t>), TRD</a:t>
            </a:r>
            <a:endParaRPr lang="en-US" sz="1158" dirty="0">
              <a:cs typeface="+mj-cs"/>
            </a:endParaRP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dirty="0">
                <a:cs typeface="+mj-cs"/>
              </a:rPr>
              <a:t>Connection to almost every other DRD collab. (gas, Silicon, Calo, electronics, </a:t>
            </a:r>
            <a:r>
              <a:rPr lang="en-US" sz="1488" dirty="0" err="1">
                <a:cs typeface="+mj-cs"/>
              </a:rPr>
              <a:t>SiPM</a:t>
            </a:r>
            <a:r>
              <a:rPr lang="en-US" sz="1488" dirty="0">
                <a:cs typeface="+mj-cs"/>
              </a:rPr>
              <a:t> at cryogenic temp.) </a:t>
            </a:r>
            <a:endParaRPr lang="en-US" sz="1158" dirty="0">
              <a:cs typeface="+mj-cs"/>
            </a:endParaRPr>
          </a:p>
          <a:p>
            <a:pPr lvl="1">
              <a:lnSpc>
                <a:spcPct val="100000"/>
              </a:lnSpc>
              <a:spcBef>
                <a:spcPts val="248"/>
              </a:spcBef>
            </a:pPr>
            <a:endParaRPr lang="en-US" sz="1158" dirty="0">
              <a:cs typeface="+mj-cs"/>
            </a:endParaRP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dirty="0">
                <a:cs typeface="+mj-cs"/>
              </a:rPr>
              <a:t>Collaboration</a:t>
            </a:r>
            <a:r>
              <a:rPr lang="en-US" sz="1488" dirty="0">
                <a:cs typeface="+mj-cs"/>
              </a:rPr>
              <a:t>: 74 institutes from 19 countries, 7 (semi-) industrial partners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endParaRPr lang="en-GB" sz="1488" b="1" dirty="0">
              <a:cs typeface="+mj-cs"/>
            </a:endParaRP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GB" sz="1488" b="1" dirty="0">
                <a:cs typeface="+mj-cs"/>
              </a:rPr>
              <a:t>DRD4 constitutional meeting</a:t>
            </a:r>
            <a:r>
              <a:rPr lang="en-GB" sz="1488" dirty="0">
                <a:cs typeface="+mj-cs"/>
              </a:rPr>
              <a:t> happened at CERN (23-24 January): </a:t>
            </a:r>
            <a:r>
              <a:rPr lang="en-GB" sz="1488" dirty="0">
                <a:cs typeface="+mj-cs"/>
                <a:hlinkClick r:id="rId2"/>
              </a:rPr>
              <a:t>https://indico.cern.ch/event/1349233/</a:t>
            </a:r>
            <a:endParaRPr lang="en-GB" sz="1488" dirty="0">
              <a:cs typeface="+mj-cs"/>
            </a:endParaRPr>
          </a:p>
          <a:p>
            <a:pPr lvl="1">
              <a:lnSpc>
                <a:spcPct val="100000"/>
              </a:lnSpc>
              <a:spcBef>
                <a:spcPts val="248"/>
              </a:spcBef>
            </a:pPr>
            <a:r>
              <a:rPr lang="en-GB" sz="1323" dirty="0">
                <a:cs typeface="+mj-cs"/>
              </a:rPr>
              <a:t>CB board chair: Guy Wilkinson</a:t>
            </a:r>
          </a:p>
          <a:p>
            <a:pPr lvl="1">
              <a:lnSpc>
                <a:spcPct val="100000"/>
              </a:lnSpc>
              <a:spcBef>
                <a:spcPts val="248"/>
              </a:spcBef>
            </a:pPr>
            <a:r>
              <a:rPr lang="en-GB" sz="1323" dirty="0">
                <a:cs typeface="+mj-cs"/>
              </a:rPr>
              <a:t>Spokespersons: Massimiliano </a:t>
            </a:r>
            <a:r>
              <a:rPr lang="en-GB" sz="1323" dirty="0" err="1">
                <a:cs typeface="+mj-cs"/>
              </a:rPr>
              <a:t>Fiorini</a:t>
            </a:r>
            <a:endParaRPr lang="en-GB" sz="1323" dirty="0">
              <a:cs typeface="+mj-cs"/>
            </a:endParaRPr>
          </a:p>
          <a:p>
            <a:pPr lvl="1">
              <a:lnSpc>
                <a:spcPct val="100000"/>
              </a:lnSpc>
              <a:spcBef>
                <a:spcPts val="248"/>
              </a:spcBef>
            </a:pPr>
            <a:r>
              <a:rPr lang="en-GB" sz="1323" dirty="0">
                <a:cs typeface="+mj-cs"/>
              </a:rPr>
              <a:t>Most WP/WG chairs were elected as well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endParaRPr lang="en-GB" sz="1488" dirty="0">
              <a:cs typeface="+mj-cs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39863-D6D8-8434-CBFE-33A3F01B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522F35-DAF2-250B-7960-AEDFBFA7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A73F31-1663-344F-2B72-E17C49D7F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21</a:t>
            </a:fld>
            <a:endParaRPr lang="en-US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66A2F9F-A857-887F-7A63-0B7AD83C47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070"/>
          <a:stretch/>
        </p:blipFill>
        <p:spPr>
          <a:xfrm>
            <a:off x="5939539" y="4425740"/>
            <a:ext cx="3915628" cy="8334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AD47ADAC-8F4F-23C9-18EA-A48FC35D8CC0}"/>
                  </a:ext>
                </a:extLst>
              </p14:cNvPr>
              <p14:cNvContentPartPr/>
              <p14:nvPr/>
            </p14:nvContentPartPr>
            <p14:xfrm>
              <a:off x="7621579" y="4504360"/>
              <a:ext cx="678061" cy="21729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AD47ADAC-8F4F-23C9-18EA-A48FC35D8CC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67593" y="4397496"/>
                <a:ext cx="785673" cy="2351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60124CBF-10D1-001D-BE16-1B47B5FFDF1A}"/>
                  </a:ext>
                </a:extLst>
              </p14:cNvPr>
              <p14:cNvContentPartPr/>
              <p14:nvPr/>
            </p14:nvContentPartPr>
            <p14:xfrm>
              <a:off x="8543718" y="4506444"/>
              <a:ext cx="510480" cy="31849"/>
            </p14:xfrm>
          </p:contentPart>
        </mc:Choice>
        <mc:Fallback xmlns=""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60124CBF-10D1-001D-BE16-1B47B5FFDF1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89718" y="4399088"/>
                <a:ext cx="618120" cy="2462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2750FDFA-2583-5550-94B4-01718526B1D6}"/>
                  </a:ext>
                </a:extLst>
              </p14:cNvPr>
              <p14:cNvContentPartPr/>
              <p14:nvPr/>
            </p14:nvContentPartPr>
            <p14:xfrm>
              <a:off x="9247973" y="4524303"/>
              <a:ext cx="288131" cy="6846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2750FDFA-2583-5550-94B4-01718526B1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94016" y="4421613"/>
                <a:ext cx="395686" cy="2118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Freihand 11">
                <a:extLst>
                  <a:ext uri="{FF2B5EF4-FFF2-40B4-BE49-F238E27FC236}">
                    <a16:creationId xmlns:a16="http://schemas.microsoft.com/office/drawing/2014/main" id="{1660EB0E-0012-608A-6886-62FDDC347224}"/>
                  </a:ext>
                </a:extLst>
              </p14:cNvPr>
              <p14:cNvContentPartPr/>
              <p14:nvPr/>
            </p14:nvContentPartPr>
            <p14:xfrm>
              <a:off x="7064664" y="4645152"/>
              <a:ext cx="388144" cy="19050"/>
            </p14:xfrm>
          </p:contentPart>
        </mc:Choice>
        <mc:Fallback xmlns="">
          <p:pic>
            <p:nvPicPr>
              <p:cNvPr id="12" name="Freihand 11">
                <a:extLst>
                  <a:ext uri="{FF2B5EF4-FFF2-40B4-BE49-F238E27FC236}">
                    <a16:creationId xmlns:a16="http://schemas.microsoft.com/office/drawing/2014/main" id="{1660EB0E-0012-608A-6886-62FDDC34722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010655" y="4537322"/>
                <a:ext cx="495802" cy="2343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41686579-AF0F-ECA9-795C-8A73219DE825}"/>
                  </a:ext>
                </a:extLst>
              </p14:cNvPr>
              <p14:cNvContentPartPr/>
              <p14:nvPr/>
            </p14:nvContentPartPr>
            <p14:xfrm>
              <a:off x="8199627" y="4784455"/>
              <a:ext cx="901601" cy="2411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41686579-AF0F-ECA9-795C-8A73219DE82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45639" y="4678087"/>
                <a:ext cx="1009217" cy="2364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715E61F2-0B2F-E470-EBF1-33BD92596A15}"/>
                  </a:ext>
                </a:extLst>
              </p14:cNvPr>
              <p14:cNvContentPartPr/>
              <p14:nvPr/>
            </p14:nvContentPartPr>
            <p14:xfrm>
              <a:off x="7420661" y="4946082"/>
              <a:ext cx="191691" cy="4763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715E61F2-0B2F-E470-EBF1-33BD92596A1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366714" y="4836167"/>
                <a:ext cx="299225" cy="2242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02E32514-076F-2AB0-9A1F-57AA8C5D1E28}"/>
                  </a:ext>
                </a:extLst>
              </p14:cNvPr>
              <p14:cNvContentPartPr/>
              <p14:nvPr/>
            </p14:nvContentPartPr>
            <p14:xfrm>
              <a:off x="7857918" y="4891611"/>
              <a:ext cx="735509" cy="56555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02E32514-076F-2AB0-9A1F-57AA8C5D1E2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803916" y="4782851"/>
                <a:ext cx="843153" cy="2737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8" name="Freihand 17">
                <a:extLst>
                  <a:ext uri="{FF2B5EF4-FFF2-40B4-BE49-F238E27FC236}">
                    <a16:creationId xmlns:a16="http://schemas.microsoft.com/office/drawing/2014/main" id="{DA13A908-0242-F9F2-8B83-2BA6EF8A0DCD}"/>
                  </a:ext>
                </a:extLst>
              </p14:cNvPr>
              <p14:cNvContentPartPr/>
              <p14:nvPr/>
            </p14:nvContentPartPr>
            <p14:xfrm>
              <a:off x="8611583" y="5138666"/>
              <a:ext cx="1003697" cy="32445"/>
            </p14:xfrm>
          </p:contentPart>
        </mc:Choice>
        <mc:Fallback xmlns="">
          <p:pic>
            <p:nvPicPr>
              <p:cNvPr id="18" name="Freihand 17">
                <a:extLst>
                  <a:ext uri="{FF2B5EF4-FFF2-40B4-BE49-F238E27FC236}">
                    <a16:creationId xmlns:a16="http://schemas.microsoft.com/office/drawing/2014/main" id="{DA13A908-0242-F9F2-8B83-2BA6EF8A0DC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557582" y="5030516"/>
                <a:ext cx="1111339" cy="248385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0AEE761-87E1-EC86-740C-C13C806C4769}"/>
              </a:ext>
            </a:extLst>
          </p:cNvPr>
          <p:cNvGrpSpPr>
            <a:grpSpLocks noChangeAspect="1"/>
          </p:cNvGrpSpPr>
          <p:nvPr/>
        </p:nvGrpSpPr>
        <p:grpSpPr>
          <a:xfrm>
            <a:off x="5790370" y="1186945"/>
            <a:ext cx="4303616" cy="2392834"/>
            <a:chOff x="5663338" y="1776870"/>
            <a:chExt cx="6551416" cy="3642623"/>
          </a:xfrm>
        </p:grpSpPr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id="{373B65D4-BDB3-1DA3-9D1F-632F60C157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t="18579"/>
            <a:stretch/>
          </p:blipFill>
          <p:spPr>
            <a:xfrm>
              <a:off x="5854280" y="2690001"/>
              <a:ext cx="6059502" cy="2729492"/>
            </a:xfrm>
            <a:prstGeom prst="rect">
              <a:avLst/>
            </a:prstGeom>
          </p:spPr>
        </p:pic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F8AD88D6-B1D6-0311-E290-24EF722702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b="76963"/>
            <a:stretch/>
          </p:blipFill>
          <p:spPr>
            <a:xfrm>
              <a:off x="5663338" y="1776870"/>
              <a:ext cx="6551416" cy="9615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3879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EC73C04-48B5-F52F-1F66-DB2FD1E2E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86" y="794150"/>
            <a:ext cx="5548439" cy="2803067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371449B2-4513-DB40-7354-565A62D4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DRD5: Quantum Sensors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A2D5632-2E8B-6721-0C81-F0355272F1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398" y="1162132"/>
            <a:ext cx="4335787" cy="392996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Quantum Technologies are a rapidly emerging area</a:t>
            </a:r>
            <a:r>
              <a:rPr lang="en-US" sz="1488" b="1" dirty="0"/>
              <a:t> </a:t>
            </a:r>
            <a:r>
              <a:rPr lang="en-US" sz="1488" dirty="0"/>
              <a:t>of technology development to study fundamental physics</a:t>
            </a:r>
          </a:p>
          <a:p>
            <a:pPr marL="406400" lvl="1" indent="-184150">
              <a:lnSpc>
                <a:spcPct val="110000"/>
              </a:lnSpc>
              <a:spcBef>
                <a:spcPts val="248"/>
              </a:spcBef>
            </a:pPr>
            <a:r>
              <a:rPr lang="en-US" sz="1400" dirty="0"/>
              <a:t>development of HEP detectors on the long term</a:t>
            </a:r>
            <a:br>
              <a:rPr lang="en-US" sz="1400" dirty="0"/>
            </a:br>
            <a:endParaRPr lang="en-US" sz="2000" dirty="0"/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488" dirty="0"/>
              <a:t>Full proposal developed in the last year</a:t>
            </a:r>
          </a:p>
          <a:p>
            <a:pPr marL="406400" lvl="1" indent="-184150">
              <a:lnSpc>
                <a:spcPct val="110000"/>
              </a:lnSpc>
              <a:spcBef>
                <a:spcPts val="248"/>
              </a:spcBef>
            </a:pPr>
            <a:r>
              <a:rPr lang="en-US" sz="1400" dirty="0"/>
              <a:t>Effort driven by Michael </a:t>
            </a:r>
            <a:r>
              <a:rPr lang="en-US" sz="1400" dirty="0" err="1"/>
              <a:t>Doser</a:t>
            </a:r>
            <a:r>
              <a:rPr lang="en-US" sz="1400" dirty="0"/>
              <a:t> (CERN) and </a:t>
            </a:r>
            <a:r>
              <a:rPr lang="de-AT" sz="1400" dirty="0"/>
              <a:t>Marcel </a:t>
            </a:r>
            <a:r>
              <a:rPr lang="de-AT" sz="1400" dirty="0" err="1"/>
              <a:t>Demarteau</a:t>
            </a:r>
            <a:r>
              <a:rPr lang="de-AT" sz="1400" dirty="0"/>
              <a:t> (Oak Ridge)</a:t>
            </a:r>
            <a:endParaRPr lang="en-US" sz="1400" dirty="0"/>
          </a:p>
          <a:p>
            <a:pPr marL="406400" lvl="1" indent="-184150">
              <a:lnSpc>
                <a:spcPct val="110000"/>
              </a:lnSpc>
              <a:spcBef>
                <a:spcPts val="248"/>
              </a:spcBef>
            </a:pPr>
            <a:r>
              <a:rPr lang="en-US" sz="1400" dirty="0"/>
              <a:t>Two community workshops [</a:t>
            </a:r>
            <a:r>
              <a:rPr lang="en-US" sz="1400" dirty="0">
                <a:hlinkClick r:id="rId3"/>
              </a:rPr>
              <a:t>link</a:t>
            </a:r>
            <a:r>
              <a:rPr lang="en-US" sz="1400" dirty="0"/>
              <a:t>]</a:t>
            </a:r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500" dirty="0"/>
              <a:t>Re-structured the Roadmap topics into WPs</a:t>
            </a:r>
          </a:p>
          <a:p>
            <a:pPr marL="406400" lvl="1" indent="-184150">
              <a:lnSpc>
                <a:spcPct val="110000"/>
              </a:lnSpc>
              <a:spcBef>
                <a:spcPts val="248"/>
              </a:spcBef>
            </a:pPr>
            <a:r>
              <a:rPr lang="en-US" sz="1400" dirty="0"/>
              <a:t>Many reports and documents as deliverables, but this is in the nature of this proposal (early TRL)</a:t>
            </a:r>
            <a:br>
              <a:rPr lang="en-US" sz="1400" dirty="0"/>
            </a:br>
            <a:endParaRPr lang="en-US" sz="1400" dirty="0"/>
          </a:p>
          <a:p>
            <a:pPr>
              <a:lnSpc>
                <a:spcPct val="110000"/>
              </a:lnSpc>
              <a:spcBef>
                <a:spcPts val="248"/>
              </a:spcBef>
            </a:pPr>
            <a:r>
              <a:rPr lang="en-US" sz="1500" dirty="0"/>
              <a:t>Draft proposal was submitted to DRDC end of February 2024 and sent to interested institutions; 67 signed up within two weeks</a:t>
            </a:r>
          </a:p>
          <a:p>
            <a:pPr marL="406400" lvl="1" indent="-184150">
              <a:lnSpc>
                <a:spcPct val="110000"/>
              </a:lnSpc>
              <a:spcBef>
                <a:spcPts val="248"/>
              </a:spcBef>
            </a:pPr>
            <a:r>
              <a:rPr lang="en-US" sz="1500" b="1" dirty="0"/>
              <a:t>Aim to be approved in June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A8B3C3-CFA8-8C6B-6199-8D1693246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3944C2-C2F1-A049-86BC-F768AD6C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8FB0A0-79AB-95FA-10F2-88DA965C3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22</a:t>
            </a:fld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EC80A09-38D0-24BA-B893-3128090F2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85" y="3629362"/>
            <a:ext cx="5548439" cy="169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409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456809B-1AFB-4B8D-9D52-F596F3FB4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877" y="3157566"/>
            <a:ext cx="3880628" cy="23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2B893283-F3A2-0073-9699-CC41178D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DRD7: Electronics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CED4DC1-8C67-DEA1-576F-F71F3C4AB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5751" y="1094154"/>
            <a:ext cx="9465327" cy="214397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Full proposal received by 29 February 2024; </a:t>
            </a:r>
            <a:r>
              <a:rPr lang="en-US" b="1" dirty="0"/>
              <a:t>aiming approval in June 2024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Objectives: Carry out strategic R&amp;D in electronics, fulﬁlling DRDTs, Coordinate cross-European access to technologies, tools and knowledge, Interface with other DRDs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Organization: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19 countries, 68 institutes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Somehow CERN-centric at present, e.g. 9/19 WG conveners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hlinkClick r:id="rId3"/>
              </a:rPr>
              <a:t>1</a:t>
            </a:r>
            <a:r>
              <a:rPr lang="en-US" baseline="30000" dirty="0">
                <a:hlinkClick r:id="rId3"/>
              </a:rPr>
              <a:t>st</a:t>
            </a:r>
            <a:r>
              <a:rPr lang="en-US" dirty="0">
                <a:hlinkClick r:id="rId3"/>
              </a:rPr>
              <a:t> workshop </a:t>
            </a:r>
            <a:r>
              <a:rPr lang="en-US" dirty="0"/>
              <a:t>happened in March,  </a:t>
            </a:r>
            <a:r>
              <a:rPr lang="en-US" dirty="0">
                <a:hlinkClick r:id="rId4"/>
              </a:rPr>
              <a:t>2</a:t>
            </a:r>
            <a:r>
              <a:rPr lang="en-US" baseline="30000" dirty="0">
                <a:hlinkClick r:id="rId4"/>
              </a:rPr>
              <a:t>nd</a:t>
            </a:r>
            <a:r>
              <a:rPr lang="en-US" dirty="0">
                <a:hlinkClick r:id="rId4"/>
              </a:rPr>
              <a:t> workshop </a:t>
            </a:r>
            <a:r>
              <a:rPr lang="en-US" dirty="0"/>
              <a:t>25-27 September 2023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C3EC02-0DDF-D7A7-A105-F9A7E26C5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3CA29D-AC43-7B98-0343-4E1F02B33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B82D7-1D42-7A6A-751F-63B518B0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23</a:t>
            </a:fld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5D16F8-762B-F2C2-02B5-5C80E8F09A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7662"/>
          <a:stretch/>
        </p:blipFill>
        <p:spPr>
          <a:xfrm>
            <a:off x="70826" y="3241194"/>
            <a:ext cx="6203765" cy="146439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717B336-77B0-7D2F-E286-DAAD237F4BBA}"/>
              </a:ext>
            </a:extLst>
          </p:cNvPr>
          <p:cNvSpPr txBox="1"/>
          <p:nvPr/>
        </p:nvSpPr>
        <p:spPr>
          <a:xfrm>
            <a:off x="976572" y="4739761"/>
            <a:ext cx="4734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WG 7.6 Complex imaging ASICs and technologies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WG 7.7. Transversal Tools and Technologies </a:t>
            </a:r>
          </a:p>
        </p:txBody>
      </p:sp>
    </p:spTree>
    <p:extLst>
      <p:ext uri="{BB962C8B-B14F-4D97-AF65-F5344CB8AC3E}">
        <p14:creationId xmlns:p14="http://schemas.microsoft.com/office/powerpoint/2010/main" val="30111142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9699E23-76BD-2CFD-9031-C9AF9BC4C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DRD8: Integration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8515AE7-14DF-F8A6-EBDF-5D22DC9C0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239" y="1075362"/>
            <a:ext cx="8863993" cy="4200655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</a:rPr>
              <a:t>Initial TF convenors did not continue as proposal preparation team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</a:rPr>
              <a:t>New proponents had to be searched for, which were found by the group around the “Forum on Tracker Mechanics” workshop organizers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</a:rPr>
              <a:t>Community survey replied that there is an interest in going forward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  <a:hlinkClick r:id="rId2"/>
              </a:rPr>
              <a:t>Community Meeting</a:t>
            </a:r>
            <a:r>
              <a:rPr lang="en-GB" dirty="0">
                <a:latin typeface="Palatino Linotype" panose="02040502050505030304" pitchFamily="18" charset="0"/>
              </a:rPr>
              <a:t> on December 6, 2023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 err="1">
                <a:latin typeface="Palatino Linotype" panose="02040502050505030304" pitchFamily="18" charset="0"/>
              </a:rPr>
              <a:t>LoI</a:t>
            </a:r>
            <a:r>
              <a:rPr lang="en-GB" dirty="0">
                <a:latin typeface="Palatino Linotype" panose="02040502050505030304" pitchFamily="18" charset="0"/>
              </a:rPr>
              <a:t> received by end of February 2024 with </a:t>
            </a:r>
            <a:br>
              <a:rPr lang="en-GB" dirty="0">
                <a:latin typeface="Palatino Linotype" panose="02040502050505030304" pitchFamily="18" charset="0"/>
              </a:rPr>
            </a:br>
            <a:r>
              <a:rPr lang="en-GB" dirty="0">
                <a:latin typeface="Palatino Linotype" panose="02040502050505030304" pitchFamily="18" charset="0"/>
              </a:rPr>
              <a:t>the </a:t>
            </a:r>
            <a:r>
              <a:rPr lang="en-GB" b="1" dirty="0">
                <a:latin typeface="Palatino Linotype" panose="02040502050505030304" pitchFamily="18" charset="0"/>
              </a:rPr>
              <a:t>aim to write a full  proposal by </a:t>
            </a:r>
            <a:br>
              <a:rPr lang="en-GB" b="1" dirty="0">
                <a:latin typeface="Palatino Linotype" panose="02040502050505030304" pitchFamily="18" charset="0"/>
              </a:rPr>
            </a:br>
            <a:r>
              <a:rPr lang="en-GB" b="1" dirty="0">
                <a:latin typeface="Palatino Linotype" panose="02040502050505030304" pitchFamily="18" charset="0"/>
              </a:rPr>
              <a:t>the end of this year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 err="1">
                <a:latin typeface="Palatino Linotype" panose="02040502050505030304" pitchFamily="18" charset="0"/>
              </a:rPr>
              <a:t>LoI</a:t>
            </a:r>
            <a:r>
              <a:rPr lang="en-GB" dirty="0">
                <a:latin typeface="Palatino Linotype" panose="02040502050505030304" pitchFamily="18" charset="0"/>
              </a:rPr>
              <a:t> does not cover all DRDTs, as they are quite diverse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</a:rPr>
              <a:t>Focus on vertex detector mechanics and cooling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>
                <a:latin typeface="Palatino Linotype" panose="02040502050505030304" pitchFamily="18" charset="0"/>
              </a:rPr>
              <a:t>22 institutes in 7 countries, 32 FTE at the moment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de-DE" dirty="0">
              <a:latin typeface="Palatino Linotype" panose="0204050205050503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A43229-2880-2AD5-D7F6-2D8B6751C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50A341-35EC-7C9E-741A-A28C0912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47A885-7683-C8BF-381D-128C4753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24</a:t>
            </a:fld>
            <a:endParaRPr lang="en-US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26C0D5A6-7C8D-6346-B411-3DC5ED2931D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57"/>
          <a:stretch/>
        </p:blipFill>
        <p:spPr bwMode="auto">
          <a:xfrm>
            <a:off x="5872852" y="2835275"/>
            <a:ext cx="4029944" cy="93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316F3DE9-72C3-05C4-65C8-15AEFCDE405F}"/>
                  </a:ext>
                </a:extLst>
              </p14:cNvPr>
              <p14:cNvContentPartPr/>
              <p14:nvPr/>
            </p14:nvContentPartPr>
            <p14:xfrm>
              <a:off x="7792418" y="2873761"/>
              <a:ext cx="756047" cy="23515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316F3DE9-72C3-05C4-65C8-15AEFCDE40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38415" y="2765230"/>
                <a:ext cx="863694" cy="2402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AC83D0F4-0144-A78F-57B4-65CE6B34E3E1}"/>
                  </a:ext>
                </a:extLst>
              </p14:cNvPr>
              <p14:cNvContentPartPr/>
              <p14:nvPr/>
            </p14:nvContentPartPr>
            <p14:xfrm>
              <a:off x="9338445" y="3064558"/>
              <a:ext cx="326827" cy="15776"/>
            </p14:xfrm>
          </p:contentPart>
        </mc:Choice>
        <mc:Fallback xmlns=""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AC83D0F4-0144-A78F-57B4-65CE6B34E3E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284454" y="2956994"/>
                <a:ext cx="434450" cy="2305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0D88F52D-AA5D-4C58-2356-788903F1B825}"/>
                  </a:ext>
                </a:extLst>
              </p14:cNvPr>
              <p14:cNvContentPartPr/>
              <p14:nvPr/>
            </p14:nvContentPartPr>
            <p14:xfrm>
              <a:off x="7432255" y="3229460"/>
              <a:ext cx="675977" cy="4763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0D88F52D-AA5D-4C58-2356-788903F1B82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78263" y="3127396"/>
                <a:ext cx="783601" cy="2085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D5746AF2-BA14-57B8-BE8C-5C1A11990218}"/>
                  </a:ext>
                </a:extLst>
              </p14:cNvPr>
              <p14:cNvContentPartPr/>
              <p14:nvPr/>
            </p14:nvContentPartPr>
            <p14:xfrm>
              <a:off x="9289927" y="3608376"/>
              <a:ext cx="466725" cy="1905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D5746AF2-BA14-57B8-BE8C-5C1A1199021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235950" y="3500546"/>
                <a:ext cx="574320" cy="2343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67491912-6457-4832-1B1E-1BEC7731E808}"/>
                  </a:ext>
                </a:extLst>
              </p14:cNvPr>
              <p14:cNvContentPartPr/>
              <p14:nvPr/>
            </p14:nvContentPartPr>
            <p14:xfrm>
              <a:off x="7592691" y="3708686"/>
              <a:ext cx="1518642" cy="32147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67491912-6457-4832-1B1E-1BEC7731E80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538698" y="3600325"/>
                <a:ext cx="1626268" cy="2485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" name="Freihand 11">
                <a:extLst>
                  <a:ext uri="{FF2B5EF4-FFF2-40B4-BE49-F238E27FC236}">
                    <a16:creationId xmlns:a16="http://schemas.microsoft.com/office/drawing/2014/main" id="{16043CF4-3ADE-7FD2-825C-AADA694C3BF1}"/>
                  </a:ext>
                </a:extLst>
              </p14:cNvPr>
              <p14:cNvContentPartPr/>
              <p14:nvPr/>
            </p14:nvContentPartPr>
            <p14:xfrm>
              <a:off x="7586143" y="3313697"/>
              <a:ext cx="935831" cy="20836"/>
            </p14:xfrm>
          </p:contentPart>
        </mc:Choice>
        <mc:Fallback xmlns="">
          <p:pic>
            <p:nvPicPr>
              <p:cNvPr id="12" name="Freihand 11">
                <a:extLst>
                  <a:ext uri="{FF2B5EF4-FFF2-40B4-BE49-F238E27FC236}">
                    <a16:creationId xmlns:a16="http://schemas.microsoft.com/office/drawing/2014/main" id="{16043CF4-3ADE-7FD2-825C-AADA694C3BF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532153" y="3205925"/>
                <a:ext cx="1043452" cy="23602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2021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309A20AC-DE88-0E3A-7542-0C2F44104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Summary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280C2FC-61CB-B52D-B131-1E62F862B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40000"/>
              </a:lnSpc>
              <a:spcBef>
                <a:spcPts val="500"/>
              </a:spcBef>
            </a:pPr>
            <a:r>
              <a:rPr lang="en-US" sz="4600" b="1" dirty="0"/>
              <a:t>Instrumentation must not the limiting factor to meeting the needs of the long-term European particle physics program</a:t>
            </a:r>
            <a:br>
              <a:rPr lang="en-US" sz="4600" b="1" dirty="0"/>
            </a:br>
            <a:endParaRPr lang="en-US" sz="4600" b="1" dirty="0"/>
          </a:p>
          <a:p>
            <a:pPr>
              <a:lnSpc>
                <a:spcPct val="140000"/>
              </a:lnSpc>
              <a:spcBef>
                <a:spcPts val="500"/>
              </a:spcBef>
            </a:pPr>
            <a:r>
              <a:rPr lang="en-US" sz="4600" dirty="0"/>
              <a:t>New Detector R&amp;D (DRD) collaborations are currently being set up following ECFA Detector roadmap to pave the way for the next decades.</a:t>
            </a:r>
          </a:p>
          <a:p>
            <a:pPr lvl="1">
              <a:lnSpc>
                <a:spcPct val="140000"/>
              </a:lnSpc>
              <a:spcBef>
                <a:spcPts val="500"/>
              </a:spcBef>
            </a:pPr>
            <a:r>
              <a:rPr lang="en-US" sz="3500" dirty="0"/>
              <a:t>Collaborations are CERN-hosted</a:t>
            </a:r>
          </a:p>
          <a:p>
            <a:pPr>
              <a:lnSpc>
                <a:spcPct val="140000"/>
              </a:lnSpc>
              <a:spcBef>
                <a:spcPts val="500"/>
              </a:spcBef>
            </a:pPr>
            <a:r>
              <a:rPr lang="en-US" sz="3831" dirty="0"/>
              <a:t>We are on good track, having the first DRD collaborations already starting up, and the others following soon</a:t>
            </a:r>
          </a:p>
          <a:p>
            <a:pPr>
              <a:lnSpc>
                <a:spcPct val="140000"/>
              </a:lnSpc>
              <a:spcBef>
                <a:spcPts val="500"/>
              </a:spcBef>
            </a:pPr>
            <a:r>
              <a:rPr lang="en-US" sz="3831" dirty="0"/>
              <a:t>Next steps of the collaborations: completing organization structure, electing and endorsing convenors, re-defining deliverables, MoU writing, getting financial commitments from funding agencies </a:t>
            </a:r>
          </a:p>
          <a:p>
            <a:pPr>
              <a:lnSpc>
                <a:spcPct val="140000"/>
              </a:lnSpc>
              <a:spcBef>
                <a:spcPts val="500"/>
              </a:spcBef>
            </a:pPr>
            <a:endParaRPr lang="en-US" sz="2646" b="1" dirty="0"/>
          </a:p>
          <a:p>
            <a:pPr marL="378013" lvl="1" indent="0">
              <a:lnSpc>
                <a:spcPct val="140000"/>
              </a:lnSpc>
              <a:spcBef>
                <a:spcPts val="500"/>
              </a:spcBef>
              <a:buNone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6B6A11-98A8-1A87-B136-077EBB280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756026"/>
            <a:r>
              <a:rPr lang="de-AT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9 April 2024</a:t>
            </a: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186695-9A4D-D81A-140C-A869C115E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56026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588B8-B495-0B97-8925-7C85B8AB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56026"/>
            <a:fld id="{B2464958-E6BF-7C42-BCC9-86C12AC0C48A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756026"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4451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647D1CE-8648-E06A-97AA-71FE309A8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248" y="226080"/>
            <a:ext cx="6675929" cy="728780"/>
          </a:xfrm>
        </p:spPr>
        <p:txBody>
          <a:bodyPr/>
          <a:lstStyle/>
          <a:p>
            <a:pPr algn="ctr"/>
            <a:r>
              <a:rPr lang="de-DE" dirty="0">
                <a:latin typeface="Palatino Linotype" panose="02040502050505030304" pitchFamily="18" charset="0"/>
              </a:rPr>
              <a:t>The End.</a:t>
            </a:r>
          </a:p>
        </p:txBody>
      </p:sp>
      <p:pic>
        <p:nvPicPr>
          <p:cNvPr id="7" name="Inhaltsplatzhalter 10">
            <a:extLst>
              <a:ext uri="{FF2B5EF4-FFF2-40B4-BE49-F238E27FC236}">
                <a16:creationId xmlns:a16="http://schemas.microsoft.com/office/drawing/2014/main" id="{EF377CBF-3B8D-05D2-7185-22A86CC8DA07}"/>
              </a:ext>
            </a:extLst>
          </p:cNvPr>
          <p:cNvPicPr>
            <a:picLocks noGrp="1" noChangeAspect="1"/>
          </p:cNvPicPr>
          <p:nvPr>
            <p:ph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4" y="1246172"/>
            <a:ext cx="7922789" cy="4021743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D6923B7-E9E0-42CD-5770-A44A25F11193}"/>
              </a:ext>
            </a:extLst>
          </p:cNvPr>
          <p:cNvSpPr txBox="1"/>
          <p:nvPr/>
        </p:nvSpPr>
        <p:spPr>
          <a:xfrm>
            <a:off x="4855030" y="4562074"/>
            <a:ext cx="4224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Palatino Linotype" panose="02040502050505030304" pitchFamily="18" charset="0"/>
              </a:rPr>
              <a:t>Beam dump at MedAustron accelerator</a:t>
            </a:r>
          </a:p>
          <a:p>
            <a:pPr algn="r"/>
            <a:r>
              <a:rPr lang="en-US" dirty="0">
                <a:latin typeface="Palatino Linotype" panose="02040502050505030304" pitchFamily="18" charset="0"/>
              </a:rPr>
              <a:t>The end of each unused particle</a:t>
            </a:r>
          </a:p>
        </p:txBody>
      </p:sp>
    </p:spTree>
    <p:extLst>
      <p:ext uri="{BB962C8B-B14F-4D97-AF65-F5344CB8AC3E}">
        <p14:creationId xmlns:p14="http://schemas.microsoft.com/office/powerpoint/2010/main" val="4003144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3D72C86-0329-D8A5-3DCE-73FD32861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General Strategic Recommendations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6E5198-CDF1-7978-BABF-A3810D53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68" y="1149705"/>
            <a:ext cx="9130088" cy="397014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dirty="0">
                <a:latin typeface="Palatino Linotype" panose="02040502050505030304" pitchFamily="18" charset="0"/>
              </a:rPr>
              <a:t>The General Strategic Recommendations (GSR) topics are: 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1: Supporting R&amp;D facilities (</a:t>
            </a:r>
            <a:r>
              <a:rPr lang="en-US" b="1" dirty="0"/>
              <a:t>test beams, large-scale generic prototyping and irradiation)</a:t>
            </a:r>
            <a:endParaRPr lang="en-US" dirty="0">
              <a:latin typeface="Palatino Linotype" panose="02040502050505030304" pitchFamily="18" charset="0"/>
            </a:endParaRP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2: </a:t>
            </a:r>
            <a:r>
              <a:rPr lang="en-US" b="1" dirty="0">
                <a:latin typeface="Palatino Linotype" panose="02040502050505030304" pitchFamily="18" charset="0"/>
              </a:rPr>
              <a:t>Engineering support </a:t>
            </a:r>
            <a:r>
              <a:rPr lang="en-US" dirty="0">
                <a:latin typeface="Palatino Linotype" panose="02040502050505030304" pitchFamily="18" charset="0"/>
              </a:rPr>
              <a:t>for detector R&amp;D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3: Specific </a:t>
            </a:r>
            <a:r>
              <a:rPr lang="en-US" b="1" dirty="0">
                <a:latin typeface="Palatino Linotype" panose="02040502050505030304" pitchFamily="18" charset="0"/>
              </a:rPr>
              <a:t>software</a:t>
            </a:r>
            <a:r>
              <a:rPr lang="en-US" dirty="0">
                <a:latin typeface="Palatino Linotype" panose="02040502050505030304" pitchFamily="18" charset="0"/>
              </a:rPr>
              <a:t> for instrumentation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4: </a:t>
            </a:r>
            <a:r>
              <a:rPr lang="en-US" b="1" dirty="0">
                <a:latin typeface="Palatino Linotype" panose="02040502050505030304" pitchFamily="18" charset="0"/>
              </a:rPr>
              <a:t>International</a:t>
            </a:r>
            <a:r>
              <a:rPr lang="en-US" dirty="0">
                <a:latin typeface="Palatino Linotype" panose="02040502050505030304" pitchFamily="18" charset="0"/>
              </a:rPr>
              <a:t> </a:t>
            </a:r>
            <a:r>
              <a:rPr lang="en-US" b="1" dirty="0">
                <a:latin typeface="Palatino Linotype" panose="02040502050505030304" pitchFamily="18" charset="0"/>
              </a:rPr>
              <a:t>coordination</a:t>
            </a:r>
            <a:r>
              <a:rPr lang="en-US" dirty="0">
                <a:latin typeface="Palatino Linotype" panose="02040502050505030304" pitchFamily="18" charset="0"/>
              </a:rPr>
              <a:t> and </a:t>
            </a:r>
            <a:r>
              <a:rPr lang="en-US" dirty="0" err="1">
                <a:latin typeface="Palatino Linotype" panose="02040502050505030304" pitchFamily="18" charset="0"/>
              </a:rPr>
              <a:t>organisation</a:t>
            </a:r>
            <a:r>
              <a:rPr lang="en-US" dirty="0">
                <a:latin typeface="Palatino Linotype" panose="02040502050505030304" pitchFamily="18" charset="0"/>
              </a:rPr>
              <a:t> of R&amp;D activities 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5: Distributed R&amp;D activities with </a:t>
            </a:r>
            <a:r>
              <a:rPr lang="en-US" b="1" dirty="0" err="1">
                <a:latin typeface="Palatino Linotype" panose="02040502050505030304" pitchFamily="18" charset="0"/>
              </a:rPr>
              <a:t>centralised</a:t>
            </a:r>
            <a:r>
              <a:rPr lang="en-US" b="1" dirty="0">
                <a:latin typeface="Palatino Linotype" panose="02040502050505030304" pitchFamily="18" charset="0"/>
              </a:rPr>
              <a:t> facilities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6: Establish long-term strategic </a:t>
            </a:r>
            <a:r>
              <a:rPr lang="en-US" b="1" dirty="0">
                <a:latin typeface="Palatino Linotype" panose="02040502050505030304" pitchFamily="18" charset="0"/>
              </a:rPr>
              <a:t>funding </a:t>
            </a:r>
            <a:r>
              <a:rPr lang="en-US" b="1" dirty="0" err="1">
                <a:latin typeface="Palatino Linotype" panose="02040502050505030304" pitchFamily="18" charset="0"/>
              </a:rPr>
              <a:t>programmes</a:t>
            </a:r>
            <a:endParaRPr lang="en-US" b="1" dirty="0">
              <a:latin typeface="Palatino Linotype" panose="02040502050505030304" pitchFamily="18" charset="0"/>
            </a:endParaRP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7: “</a:t>
            </a:r>
            <a:r>
              <a:rPr lang="en-US" b="1" dirty="0">
                <a:latin typeface="Palatino Linotype" panose="02040502050505030304" pitchFamily="18" charset="0"/>
              </a:rPr>
              <a:t>Blue-sky</a:t>
            </a:r>
            <a:r>
              <a:rPr lang="en-US" dirty="0">
                <a:latin typeface="Palatino Linotype" panose="02040502050505030304" pitchFamily="18" charset="0"/>
              </a:rPr>
              <a:t>” R&amp;D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8: Attract, nurture, </a:t>
            </a:r>
            <a:r>
              <a:rPr lang="en-US" dirty="0" err="1">
                <a:latin typeface="Palatino Linotype" panose="02040502050505030304" pitchFamily="18" charset="0"/>
              </a:rPr>
              <a:t>recognise</a:t>
            </a:r>
            <a:r>
              <a:rPr lang="en-US" dirty="0">
                <a:latin typeface="Palatino Linotype" panose="02040502050505030304" pitchFamily="18" charset="0"/>
              </a:rPr>
              <a:t> and sustain the </a:t>
            </a:r>
            <a:r>
              <a:rPr lang="en-US" b="1" dirty="0">
                <a:latin typeface="Palatino Linotype" panose="02040502050505030304" pitchFamily="18" charset="0"/>
              </a:rPr>
              <a:t>careers of R&amp;D experts 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9: </a:t>
            </a:r>
            <a:r>
              <a:rPr lang="en-US" b="1" dirty="0">
                <a:latin typeface="Palatino Linotype" panose="02040502050505030304" pitchFamily="18" charset="0"/>
              </a:rPr>
              <a:t>Industrial</a:t>
            </a:r>
            <a:r>
              <a:rPr lang="en-US" dirty="0">
                <a:latin typeface="Palatino Linotype" panose="02040502050505030304" pitchFamily="18" charset="0"/>
              </a:rPr>
              <a:t> partnerships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>
                <a:latin typeface="Palatino Linotype" panose="02040502050505030304" pitchFamily="18" charset="0"/>
              </a:rPr>
              <a:t>GSR 10: </a:t>
            </a:r>
            <a:r>
              <a:rPr lang="en-US" b="1" dirty="0">
                <a:latin typeface="Palatino Linotype" panose="02040502050505030304" pitchFamily="18" charset="0"/>
              </a:rPr>
              <a:t>Open Science 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endParaRPr lang="en-US" b="1" dirty="0">
              <a:latin typeface="Palatino Linotype" panose="02040502050505030304" pitchFamily="18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FA350E6-BE11-C0B1-7311-C9E7307A8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66820C-C422-C850-EAEF-15BDFBE4C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923849-3DD0-5888-5BB0-8D781E8A9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40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7F8C359-C46C-65B6-699E-026F5BC5B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 Large Experiments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2BC1B9-2350-5A9F-7523-A24881D42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D149A8D-2500-EB4D-7EFA-91FE7A2E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8BF74B-649B-48BB-E8EA-02B4AA981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28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7678E4E-3F4E-D59D-F9C9-77FBF6FBFC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46" y="2492138"/>
            <a:ext cx="9113220" cy="27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D49959D-27E2-0436-7D0A-13DF9FCDC817}"/>
              </a:ext>
            </a:extLst>
          </p:cNvPr>
          <p:cNvSpPr txBox="1">
            <a:spLocks/>
          </p:cNvSpPr>
          <p:nvPr/>
        </p:nvSpPr>
        <p:spPr>
          <a:xfrm>
            <a:off x="475268" y="1253842"/>
            <a:ext cx="9130088" cy="1014398"/>
          </a:xfrm>
          <a:prstGeom prst="rect">
            <a:avLst/>
          </a:prstGeom>
        </p:spPr>
        <p:txBody>
          <a:bodyPr vert="horz" lIns="75605" tIns="37802" rIns="75605" bIns="3780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15" dirty="0"/>
              <a:t>Five Time periods defined</a:t>
            </a:r>
          </a:p>
        </p:txBody>
      </p:sp>
      <p:pic>
        <p:nvPicPr>
          <p:cNvPr id="8" name="Picture 6" descr="Timeline&#10;&#10;Description automatically generated">
            <a:extLst>
              <a:ext uri="{FF2B5EF4-FFF2-40B4-BE49-F238E27FC236}">
                <a16:creationId xmlns:a16="http://schemas.microsoft.com/office/drawing/2014/main" id="{F0E2C741-1137-B661-BA8D-FE4F82FE6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69" b="99715" l="843" r="99306">
                        <a14:foregroundMark x1="4760" y1="17983" x2="4760" y2="17983"/>
                        <a14:foregroundMark x1="20278" y1="20552" x2="20278" y2="20552"/>
                        <a14:foregroundMark x1="11701" y1="14082" x2="11701" y2="14082"/>
                        <a14:foregroundMark x1="98116" y1="67840" x2="1091" y2="19981"/>
                        <a14:foregroundMark x1="1091" y1="19981" x2="2479" y2="3045"/>
                        <a14:foregroundMark x1="2479" y1="3045" x2="14774" y2="2093"/>
                        <a14:foregroundMark x1="14774" y1="2093" x2="85870" y2="15794"/>
                        <a14:foregroundMark x1="85870" y1="15794" x2="93257" y2="25214"/>
                        <a14:foregroundMark x1="93257" y1="25214" x2="95935" y2="44434"/>
                        <a14:foregroundMark x1="95935" y1="44434" x2="89043" y2="59277"/>
                        <a14:foregroundMark x1="89043" y1="59277" x2="79571" y2="66680"/>
                        <a14:foregroundMark x1="74926" y1="66435" x2="23401" y2="62322"/>
                        <a14:foregroundMark x1="23401" y1="62322" x2="6693" y2="55186"/>
                        <a14:foregroundMark x1="6693" y1="55186" x2="892" y2="58421"/>
                        <a14:foregroundMark x1="39365" y1="99619" x2="34854" y2="70029"/>
                        <a14:foregroundMark x1="34854" y1="70029" x2="26624" y2="60133"/>
                        <a14:foregroundMark x1="26624" y1="60133" x2="17204" y2="56518"/>
                        <a14:foregroundMark x1="17204" y1="56518" x2="9023" y2="61085"/>
                        <a14:foregroundMark x1="9023" y1="61085" x2="3123" y2="75928"/>
                        <a14:foregroundMark x1="3123" y1="75928" x2="1388" y2="91627"/>
                        <a14:foregroundMark x1="1388" y1="91627" x2="32771" y2="99334"/>
                        <a14:foregroundMark x1="32771" y1="99334" x2="40159" y2="92578"/>
                        <a14:foregroundMark x1="40159" y1="92578" x2="40208" y2="92483"/>
                        <a14:foregroundMark x1="7139" y1="24738" x2="11106" y2="9610"/>
                        <a14:foregroundMark x1="11106" y1="9610" x2="45117" y2="1142"/>
                        <a14:foregroundMark x1="45117" y1="1142" x2="79375" y2="1237"/>
                        <a14:foregroundMark x1="79375" y1="1237" x2="87110" y2="7612"/>
                        <a14:foregroundMark x1="87110" y1="7612" x2="97075" y2="37583"/>
                        <a14:foregroundMark x1="97075" y1="37583" x2="95439" y2="53568"/>
                        <a14:foregroundMark x1="95439" y1="53568" x2="88151" y2="61085"/>
                        <a14:foregroundMark x1="88151" y1="61085" x2="81011" y2="48716"/>
                        <a14:foregroundMark x1="81011" y1="48716" x2="51215" y2="31874"/>
                        <a14:foregroundMark x1="51215" y1="31874" x2="2727" y2="21218"/>
                        <a14:foregroundMark x1="2727" y1="12084" x2="18096" y2="3711"/>
                        <a14:foregroundMark x1="95786" y1="5614" x2="92910" y2="2759"/>
                        <a14:foregroundMark x1="97819" y1="3711" x2="97819" y2="3711"/>
                        <a14:foregroundMark x1="1537" y1="42245" x2="1537" y2="42245"/>
                        <a14:foregroundMark x1="2231" y1="48716" x2="2231" y2="48716"/>
                        <a14:foregroundMark x1="3223" y1="55186" x2="3223" y2="55186"/>
                        <a14:foregroundMark x1="17600" y1="53949" x2="17600" y2="53949"/>
                        <a14:foregroundMark x1="2231" y1="98287" x2="2231" y2="98287"/>
                        <a14:foregroundMark x1="35944" y1="70790" x2="65146" y2="65366"/>
                        <a14:foregroundMark x1="65146" y1="65366" x2="83094" y2="67555"/>
                        <a14:foregroundMark x1="83094" y1="67555" x2="91671" y2="66413"/>
                        <a14:foregroundMark x1="91671" y1="66413" x2="99355" y2="66508"/>
                        <a14:foregroundMark x1="38176" y1="69933" x2="37283" y2="99715"/>
                        <a14:foregroundMark x1="38473" y1="67364" x2="37878" y2="99715"/>
                        <a14:foregroundMark x1="37878" y1="89153" x2="38176" y2="88868"/>
                        <a14:foregroundMark x1="38622" y1="71741" x2="38473" y2="99715"/>
                        <a14:foregroundMark x1="39068" y1="70504" x2="39068" y2="99715"/>
                        <a14:backgroundMark x1="40555" y1="99619" x2="68319" y2="70980"/>
                        <a14:backgroundMark x1="68319" y1="70980" x2="74425" y2="67903"/>
                        <a14:backgroundMark x1="79872" y1="68567" x2="94398" y2="79734"/>
                        <a14:backgroundMark x1="94398" y1="79734" x2="94993" y2="98668"/>
                        <a14:backgroundMark x1="94993" y1="98668" x2="53099" y2="91817"/>
                        <a14:backgroundMark x1="53099" y1="91817" x2="48488" y2="950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9782" y="1253842"/>
            <a:ext cx="4837434" cy="252064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BA7BE2E-4DB0-0D7D-8B25-5C744A68E5FB}"/>
              </a:ext>
            </a:extLst>
          </p:cNvPr>
          <p:cNvSpPr txBox="1"/>
          <p:nvPr/>
        </p:nvSpPr>
        <p:spPr>
          <a:xfrm>
            <a:off x="5116056" y="989208"/>
            <a:ext cx="1587294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(HL-)LHC timeline: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669A2BC0-F5BD-A425-B820-016DDB6FE7E5}"/>
                  </a:ext>
                </a:extLst>
              </p14:cNvPr>
              <p14:cNvContentPartPr/>
              <p14:nvPr/>
            </p14:nvContentPartPr>
            <p14:xfrm>
              <a:off x="6548911" y="4026178"/>
              <a:ext cx="374452" cy="517029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669A2BC0-F5BD-A425-B820-016DDB6FE7E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94955" y="3918164"/>
                <a:ext cx="482004" cy="7326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612DB546-D901-EAB9-7A9C-28853A6C2164}"/>
                  </a:ext>
                </a:extLst>
              </p14:cNvPr>
              <p14:cNvContentPartPr/>
              <p14:nvPr/>
            </p14:nvContentPartPr>
            <p14:xfrm>
              <a:off x="8169947" y="4016057"/>
              <a:ext cx="347365" cy="441722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612DB546-D901-EAB9-7A9C-28853A6C216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15952" y="3908144"/>
                <a:ext cx="454994" cy="657187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feld 10">
            <a:extLst>
              <a:ext uri="{FF2B5EF4-FFF2-40B4-BE49-F238E27FC236}">
                <a16:creationId xmlns:a16="http://schemas.microsoft.com/office/drawing/2014/main" id="{8289F6E7-64DC-A863-3213-4D1B964DC86A}"/>
              </a:ext>
            </a:extLst>
          </p:cNvPr>
          <p:cNvSpPr txBox="1"/>
          <p:nvPr/>
        </p:nvSpPr>
        <p:spPr>
          <a:xfrm>
            <a:off x="2932797" y="5205356"/>
            <a:ext cx="792205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LHC LS4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81141A8-200E-66AB-06E5-A689AC360943}"/>
              </a:ext>
            </a:extLst>
          </p:cNvPr>
          <p:cNvSpPr txBox="1"/>
          <p:nvPr/>
        </p:nvSpPr>
        <p:spPr>
          <a:xfrm>
            <a:off x="1130318" y="5205356"/>
            <a:ext cx="792205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>
                <a:highlight>
                  <a:srgbClr val="FFFF00"/>
                </a:highlight>
              </a:rPr>
              <a:t>LHC LS3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3B1D9E5F-54C5-E2BC-8993-BA754F93A737}"/>
                  </a:ext>
                </a:extLst>
              </p14:cNvPr>
              <p14:cNvContentPartPr/>
              <p14:nvPr/>
            </p14:nvContentPartPr>
            <p14:xfrm>
              <a:off x="3027638" y="5296277"/>
              <a:ext cx="646212" cy="6102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3B1D9E5F-54C5-E2BC-8993-BA754F93A73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973637" y="5188595"/>
                <a:ext cx="753854" cy="27602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3167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B75261C9-DE10-EDB3-A9D1-0A957961B5DF}"/>
              </a:ext>
            </a:extLst>
          </p:cNvPr>
          <p:cNvSpPr txBox="1"/>
          <p:nvPr/>
        </p:nvSpPr>
        <p:spPr>
          <a:xfrm>
            <a:off x="135026" y="335165"/>
            <a:ext cx="981057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65"/>
              </a:spcAft>
            </a:pPr>
            <a:r>
              <a:rPr lang="en-US" sz="3000" dirty="0">
                <a:latin typeface="Palatino Linotype" panose="0204050205050503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Broad timelines for future HEP Projects</a:t>
            </a:r>
          </a:p>
        </p:txBody>
      </p: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36B3A03C-EF9E-E89E-FDAA-A835FE82457E}"/>
              </a:ext>
            </a:extLst>
          </p:cNvPr>
          <p:cNvGrpSpPr/>
          <p:nvPr/>
        </p:nvGrpSpPr>
        <p:grpSpPr>
          <a:xfrm>
            <a:off x="-41181" y="2397079"/>
            <a:ext cx="9472990" cy="3167034"/>
            <a:chOff x="445497" y="2636069"/>
            <a:chExt cx="11457096" cy="3830367"/>
          </a:xfrm>
        </p:grpSpPr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2AC2A583-0A2D-2B42-3DFA-21E08D98BBE0}"/>
                </a:ext>
              </a:extLst>
            </p:cNvPr>
            <p:cNvGrpSpPr/>
            <p:nvPr/>
          </p:nvGrpSpPr>
          <p:grpSpPr>
            <a:xfrm>
              <a:off x="445497" y="2636069"/>
              <a:ext cx="11457096" cy="3582795"/>
              <a:chOff x="522028" y="2051455"/>
              <a:chExt cx="11457096" cy="3582795"/>
            </a:xfrm>
          </p:grpSpPr>
          <p:sp>
            <p:nvSpPr>
              <p:cNvPr id="270" name="Hexagon 269">
                <a:extLst>
                  <a:ext uri="{FF2B5EF4-FFF2-40B4-BE49-F238E27FC236}">
                    <a16:creationId xmlns:a16="http://schemas.microsoft.com/office/drawing/2014/main" id="{1D73E8F1-131C-8487-6C47-9D01A21BB74D}"/>
                  </a:ext>
                </a:extLst>
              </p:cNvPr>
              <p:cNvSpPr/>
              <p:nvPr/>
            </p:nvSpPr>
            <p:spPr>
              <a:xfrm flipV="1">
                <a:off x="8211197" y="5180400"/>
                <a:ext cx="3283199" cy="288000"/>
              </a:xfrm>
              <a:prstGeom prst="hexagon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sz="1323" dirty="0">
                  <a:solidFill>
                    <a:srgbClr val="C00000"/>
                  </a:solidFill>
                  <a:latin typeface="Palatino Linotype" panose="02040502050505030304" pitchFamily="18" charset="0"/>
                </a:endParaRPr>
              </a:p>
            </p:txBody>
          </p: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EBBD35A7-AE36-2903-B89C-CDC3FC269FCE}"/>
                  </a:ext>
                </a:extLst>
              </p:cNvPr>
              <p:cNvGrpSpPr/>
              <p:nvPr/>
            </p:nvGrpSpPr>
            <p:grpSpPr>
              <a:xfrm>
                <a:off x="522028" y="2051455"/>
                <a:ext cx="11457096" cy="3582795"/>
                <a:chOff x="522028" y="2051455"/>
                <a:chExt cx="11457096" cy="3582795"/>
              </a:xfrm>
            </p:grpSpPr>
            <p:grpSp>
              <p:nvGrpSpPr>
                <p:cNvPr id="236" name="Group 235">
                  <a:extLst>
                    <a:ext uri="{FF2B5EF4-FFF2-40B4-BE49-F238E27FC236}">
                      <a16:creationId xmlns:a16="http://schemas.microsoft.com/office/drawing/2014/main" id="{3DFDD1BF-73B9-1AC8-1B1E-56C39944E1FE}"/>
                    </a:ext>
                  </a:extLst>
                </p:cNvPr>
                <p:cNvGrpSpPr/>
                <p:nvPr/>
              </p:nvGrpSpPr>
              <p:grpSpPr>
                <a:xfrm>
                  <a:off x="2903505" y="4655828"/>
                  <a:ext cx="6120016" cy="361428"/>
                  <a:chOff x="2885809" y="3196849"/>
                  <a:chExt cx="6120016" cy="361428"/>
                </a:xfrm>
              </p:grpSpPr>
              <p:grpSp>
                <p:nvGrpSpPr>
                  <p:cNvPr id="237" name="Group 236">
                    <a:extLst>
                      <a:ext uri="{FF2B5EF4-FFF2-40B4-BE49-F238E27FC236}">
                        <a16:creationId xmlns:a16="http://schemas.microsoft.com/office/drawing/2014/main" id="{AE5B2802-0527-9F0A-D4B8-5A078F0D555C}"/>
                      </a:ext>
                    </a:extLst>
                  </p:cNvPr>
                  <p:cNvGrpSpPr/>
                  <p:nvPr/>
                </p:nvGrpSpPr>
                <p:grpSpPr>
                  <a:xfrm>
                    <a:off x="2885809" y="3221967"/>
                    <a:ext cx="6120016" cy="288000"/>
                    <a:chOff x="2885809" y="3221967"/>
                    <a:chExt cx="6120016" cy="288000"/>
                  </a:xfrm>
                </p:grpSpPr>
                <p:sp>
                  <p:nvSpPr>
                    <p:cNvPr id="244" name="Hexagon 243">
                      <a:extLst>
                        <a:ext uri="{FF2B5EF4-FFF2-40B4-BE49-F238E27FC236}">
                          <a16:creationId xmlns:a16="http://schemas.microsoft.com/office/drawing/2014/main" id="{0A0DE234-5FB3-E2A2-BEAF-B39C53BBF92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85809" y="3221967"/>
                      <a:ext cx="1512000" cy="288000"/>
                    </a:xfrm>
                    <a:prstGeom prst="hexagon">
                      <a:avLst/>
                    </a:prstGeom>
                    <a:noFill/>
                    <a:ln w="38100">
                      <a:solidFill>
                        <a:srgbClr val="C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323" dirty="0">
                        <a:solidFill>
                          <a:srgbClr val="C00000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41" name="Hexagon 240">
                      <a:extLst>
                        <a:ext uri="{FF2B5EF4-FFF2-40B4-BE49-F238E27FC236}">
                          <a16:creationId xmlns:a16="http://schemas.microsoft.com/office/drawing/2014/main" id="{5CB45FDE-36F7-05D8-2E63-E806E31618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877" y="3234384"/>
                      <a:ext cx="6109948" cy="273600"/>
                    </a:xfrm>
                    <a:prstGeom prst="hexagon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9957"/>
                            <a:lumOff val="40043"/>
                          </a:schemeClr>
                        </a:gs>
                        <a:gs pos="100000">
                          <a:schemeClr val="tx1">
                            <a:lumMod val="10000"/>
                            <a:lumOff val="90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488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42" name="Hexagon 241">
                      <a:extLst>
                        <a:ext uri="{FF2B5EF4-FFF2-40B4-BE49-F238E27FC236}">
                          <a16:creationId xmlns:a16="http://schemas.microsoft.com/office/drawing/2014/main" id="{6912EBF2-3D95-CA87-10F9-E49E97611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2953" y="3221967"/>
                      <a:ext cx="1216800" cy="288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323" dirty="0">
                        <a:solidFill>
                          <a:srgbClr val="C00000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sp>
                <p:nvSpPr>
                  <p:cNvPr id="238" name="TextBox 237">
                    <a:extLst>
                      <a:ext uri="{FF2B5EF4-FFF2-40B4-BE49-F238E27FC236}">
                        <a16:creationId xmlns:a16="http://schemas.microsoft.com/office/drawing/2014/main" id="{C955D61D-5129-09AA-3192-5D91BD56DAD2}"/>
                      </a:ext>
                    </a:extLst>
                  </p:cNvPr>
                  <p:cNvSpPr txBox="1"/>
                  <p:nvPr/>
                </p:nvSpPr>
                <p:spPr>
                  <a:xfrm>
                    <a:off x="6686573" y="3200383"/>
                    <a:ext cx="624357" cy="35789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rPr>
                      <a:t>9y</a:t>
                    </a:r>
                    <a:endParaRPr lang="en-FR" sz="1323" dirty="0">
                      <a:solidFill>
                        <a:schemeClr val="bg1"/>
                      </a:solidFill>
                      <a:latin typeface="Palatino Linotype" panose="02040502050505030304" pitchFamily="18" charset="0"/>
                    </a:endParaRPr>
                  </a:p>
                </p:txBody>
              </p:sp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AF8560C1-1BFA-7FE4-CEB7-CBC8D4F8C055}"/>
                      </a:ext>
                    </a:extLst>
                  </p:cNvPr>
                  <p:cNvSpPr txBox="1"/>
                  <p:nvPr/>
                </p:nvSpPr>
                <p:spPr>
                  <a:xfrm>
                    <a:off x="4608788" y="3200383"/>
                    <a:ext cx="512901" cy="35789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rPr>
                      <a:t>3y</a:t>
                    </a:r>
                    <a:endParaRPr lang="en-FR" sz="1323" dirty="0">
                      <a:solidFill>
                        <a:schemeClr val="bg1"/>
                      </a:solidFill>
                      <a:latin typeface="Palatino Linotype" panose="02040502050505030304" pitchFamily="18" charset="0"/>
                    </a:endParaRPr>
                  </a:p>
                </p:txBody>
              </p:sp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4BD024D4-98B7-5187-7F42-DB027C8D9DDE}"/>
                      </a:ext>
                    </a:extLst>
                  </p:cNvPr>
                  <p:cNvSpPr txBox="1"/>
                  <p:nvPr/>
                </p:nvSpPr>
                <p:spPr>
                  <a:xfrm>
                    <a:off x="3334651" y="3196849"/>
                    <a:ext cx="605549" cy="35789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rPr>
                      <a:t>6y</a:t>
                    </a:r>
                    <a:endParaRPr lang="en-FR" sz="1323" dirty="0">
                      <a:solidFill>
                        <a:schemeClr val="bg1"/>
                      </a:solidFill>
                      <a:latin typeface="Palatino Linotype" panose="02040502050505030304" pitchFamily="18" charset="0"/>
                    </a:endParaRPr>
                  </a:p>
                </p:txBody>
              </p:sp>
            </p:grpSp>
            <p:grpSp>
              <p:nvGrpSpPr>
                <p:cNvPr id="346" name="Group 345">
                  <a:extLst>
                    <a:ext uri="{FF2B5EF4-FFF2-40B4-BE49-F238E27FC236}">
                      <a16:creationId xmlns:a16="http://schemas.microsoft.com/office/drawing/2014/main" id="{DE3C660B-C086-780F-A089-64290B659448}"/>
                    </a:ext>
                  </a:extLst>
                </p:cNvPr>
                <p:cNvGrpSpPr/>
                <p:nvPr/>
              </p:nvGrpSpPr>
              <p:grpSpPr>
                <a:xfrm>
                  <a:off x="522028" y="2051455"/>
                  <a:ext cx="11457096" cy="3582795"/>
                  <a:chOff x="522028" y="2051455"/>
                  <a:chExt cx="11457096" cy="3582795"/>
                </a:xfrm>
              </p:grpSpPr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ACEDF69B-EF5C-C68E-8E1C-9E31952912D7}"/>
                      </a:ext>
                    </a:extLst>
                  </p:cNvPr>
                  <p:cNvGrpSpPr/>
                  <p:nvPr/>
                </p:nvGrpSpPr>
                <p:grpSpPr>
                  <a:xfrm>
                    <a:off x="522028" y="2211133"/>
                    <a:ext cx="2284856" cy="3316699"/>
                    <a:chOff x="664121" y="2200603"/>
                    <a:chExt cx="2284856" cy="3316699"/>
                  </a:xfrm>
                </p:grpSpPr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C5EE7BB0-6632-E868-4BF2-7916ABD533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90418" y="2200603"/>
                      <a:ext cx="1758559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Belle-II VTX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7A65B16E-E86C-E771-3E6D-DAB218B97F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90165" y="2652436"/>
                      <a:ext cx="1358812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EIC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3BFAA18A-A552-1861-809B-FA609C4D11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4121" y="3152394"/>
                      <a:ext cx="2284856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ALICE-3/</a:t>
                      </a:r>
                      <a:r>
                        <a:rPr lang="en-GB" sz="1488" dirty="0" err="1">
                          <a:latin typeface="Palatino Linotype" panose="02040502050505030304" pitchFamily="18" charset="0"/>
                        </a:rPr>
                        <a:t>LHCb</a:t>
                      </a:r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-II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2" name="TextBox 41">
                      <a:extLst>
                        <a:ext uri="{FF2B5EF4-FFF2-40B4-BE49-F238E27FC236}">
                          <a16:creationId xmlns:a16="http://schemas.microsoft.com/office/drawing/2014/main" id="{1FA12034-130D-7236-3943-46BFE4C1188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7072" y="3627637"/>
                      <a:ext cx="2161905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CMS Phase-III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53A08B4B-50CC-92D1-68FA-5EC1B98216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04888" y="4148350"/>
                      <a:ext cx="1544089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CEPC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EEB35EA5-688D-7E93-A1C1-2D2B1096B8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9915" y="4632346"/>
                      <a:ext cx="1199062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ILC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877E66DB-DD36-1789-31DF-794C2CFFBDF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4121" y="5128699"/>
                      <a:ext cx="2284856" cy="3886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FCC-</a:t>
                      </a:r>
                      <a:r>
                        <a:rPr lang="en-GB" sz="1488" dirty="0" err="1">
                          <a:latin typeface="Palatino Linotype" panose="02040502050505030304" pitchFamily="18" charset="0"/>
                        </a:rPr>
                        <a:t>ee</a:t>
                      </a:r>
                      <a:r>
                        <a:rPr lang="en-GB" sz="1488" dirty="0">
                          <a:latin typeface="Palatino Linotype" panose="02040502050505030304" pitchFamily="18" charset="0"/>
                        </a:rPr>
                        <a:t> /CLIC/MC</a:t>
                      </a:r>
                      <a:endParaRPr lang="en-FR" sz="1488" dirty="0"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0FE549D1-5D16-17BE-4F56-6FD91AF5C602}"/>
                      </a:ext>
                    </a:extLst>
                  </p:cNvPr>
                  <p:cNvGrpSpPr/>
                  <p:nvPr/>
                </p:nvGrpSpPr>
                <p:grpSpPr>
                  <a:xfrm>
                    <a:off x="2895876" y="2221023"/>
                    <a:ext cx="1801299" cy="357894"/>
                    <a:chOff x="2903132" y="2754949"/>
                    <a:chExt cx="1736135" cy="357894"/>
                  </a:xfrm>
                </p:grpSpPr>
                <p:grpSp>
                  <p:nvGrpSpPr>
                    <p:cNvPr id="106" name="Group 105">
                      <a:extLst>
                        <a:ext uri="{FF2B5EF4-FFF2-40B4-BE49-F238E27FC236}">
                          <a16:creationId xmlns:a16="http://schemas.microsoft.com/office/drawing/2014/main" id="{7C09381D-2928-467D-5349-CBBC2620E5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03132" y="2754949"/>
                      <a:ext cx="1736135" cy="357894"/>
                      <a:chOff x="2962659" y="1336253"/>
                      <a:chExt cx="1736135" cy="357894"/>
                    </a:xfrm>
                  </p:grpSpPr>
                  <p:sp>
                    <p:nvSpPr>
                      <p:cNvPr id="110" name="Hexagon 109">
                        <a:extLst>
                          <a:ext uri="{FF2B5EF4-FFF2-40B4-BE49-F238E27FC236}">
                            <a16:creationId xmlns:a16="http://schemas.microsoft.com/office/drawing/2014/main" id="{77179797-CADD-DE25-C62C-546CD8A44E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2662" y="1355177"/>
                        <a:ext cx="1736132" cy="2880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38975"/>
                              <a:lumOff val="61025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488">
                          <a:latin typeface="Palatino Linotype" panose="02040502050505030304" pitchFamily="18" charset="0"/>
                        </a:endParaRPr>
                      </a:p>
                    </p:txBody>
                  </p:sp>
                  <p:grpSp>
                    <p:nvGrpSpPr>
                      <p:cNvPr id="111" name="Group 110">
                        <a:extLst>
                          <a:ext uri="{FF2B5EF4-FFF2-40B4-BE49-F238E27FC236}">
                            <a16:creationId xmlns:a16="http://schemas.microsoft.com/office/drawing/2014/main" id="{43136371-AB3E-C542-F892-3BFDA80363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62659" y="1336253"/>
                        <a:ext cx="1736135" cy="357894"/>
                        <a:chOff x="2962659" y="1781727"/>
                        <a:chExt cx="1736135" cy="357894"/>
                      </a:xfrm>
                    </p:grpSpPr>
                    <p:sp>
                      <p:nvSpPr>
                        <p:cNvPr id="113" name="TextBox 112">
                          <a:extLst>
                            <a:ext uri="{FF2B5EF4-FFF2-40B4-BE49-F238E27FC236}">
                              <a16:creationId xmlns:a16="http://schemas.microsoft.com/office/drawing/2014/main" id="{F21E1722-6EC3-36BF-FC70-A2E726828ED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838385" y="1781727"/>
                          <a:ext cx="599419" cy="3578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GB" sz="1323" dirty="0">
                              <a:solidFill>
                                <a:schemeClr val="bg1"/>
                              </a:solidFill>
                              <a:latin typeface="Palatino Linotype" panose="02040502050505030304" pitchFamily="18" charset="0"/>
                            </a:rPr>
                            <a:t>3y</a:t>
                          </a:r>
                          <a:endParaRPr lang="en-FR" sz="1323" dirty="0">
                            <a:solidFill>
                              <a:schemeClr val="bg1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  <p:sp>
                      <p:nvSpPr>
                        <p:cNvPr id="115" name="Hexagon 114">
                          <a:extLst>
                            <a:ext uri="{FF2B5EF4-FFF2-40B4-BE49-F238E27FC236}">
                              <a16:creationId xmlns:a16="http://schemas.microsoft.com/office/drawing/2014/main" id="{D2501E96-2B8A-DF3F-F72D-FAFA15CCBB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V="1">
                          <a:off x="3518071" y="1798132"/>
                          <a:ext cx="1180723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323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  <p:sp>
                      <p:nvSpPr>
                        <p:cNvPr id="116" name="Hexagon 115">
                          <a:extLst>
                            <a:ext uri="{FF2B5EF4-FFF2-40B4-BE49-F238E27FC236}">
                              <a16:creationId xmlns:a16="http://schemas.microsoft.com/office/drawing/2014/main" id="{126F5A95-0E3F-A26D-0117-13B282CDB9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2659" y="1798132"/>
                          <a:ext cx="763349" cy="288000"/>
                        </a:xfrm>
                        <a:prstGeom prst="hexagon">
                          <a:avLst/>
                        </a:prstGeom>
                        <a:noFill/>
                        <a:ln w="38100">
                          <a:gradFill flip="none" rotWithShape="1">
                            <a:gsLst>
                              <a:gs pos="0">
                                <a:srgbClr val="C00000">
                                  <a:lumMod val="94746"/>
                                </a:srgbClr>
                              </a:gs>
                              <a:gs pos="33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323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07" name="TextBox 106">
                      <a:extLst>
                        <a:ext uri="{FF2B5EF4-FFF2-40B4-BE49-F238E27FC236}">
                          <a16:creationId xmlns:a16="http://schemas.microsoft.com/office/drawing/2014/main" id="{0504C537-E844-4745-6BF9-097AAB9E30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14712" y="2754949"/>
                      <a:ext cx="510865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2y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grpSp>
                <p:nvGrpSpPr>
                  <p:cNvPr id="182" name="Group 181">
                    <a:extLst>
                      <a:ext uri="{FF2B5EF4-FFF2-40B4-BE49-F238E27FC236}">
                        <a16:creationId xmlns:a16="http://schemas.microsoft.com/office/drawing/2014/main" id="{5CE5E694-5E1D-9DA7-D102-9769289C29E6}"/>
                      </a:ext>
                    </a:extLst>
                  </p:cNvPr>
                  <p:cNvGrpSpPr/>
                  <p:nvPr/>
                </p:nvGrpSpPr>
                <p:grpSpPr>
                  <a:xfrm>
                    <a:off x="2898305" y="2688364"/>
                    <a:ext cx="2859215" cy="604115"/>
                    <a:chOff x="2903133" y="2769939"/>
                    <a:chExt cx="2755778" cy="604115"/>
                  </a:xfrm>
                </p:grpSpPr>
                <p:grpSp>
                  <p:nvGrpSpPr>
                    <p:cNvPr id="183" name="Group 182">
                      <a:extLst>
                        <a:ext uri="{FF2B5EF4-FFF2-40B4-BE49-F238E27FC236}">
                          <a16:creationId xmlns:a16="http://schemas.microsoft.com/office/drawing/2014/main" id="{ED71FCB4-D3DF-6173-A87F-DEEF44F11F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03133" y="2769939"/>
                      <a:ext cx="2755778" cy="357894"/>
                      <a:chOff x="2962660" y="1351243"/>
                      <a:chExt cx="2755778" cy="357894"/>
                    </a:xfrm>
                  </p:grpSpPr>
                  <p:sp>
                    <p:nvSpPr>
                      <p:cNvPr id="185" name="Hexagon 184">
                        <a:extLst>
                          <a:ext uri="{FF2B5EF4-FFF2-40B4-BE49-F238E27FC236}">
                            <a16:creationId xmlns:a16="http://schemas.microsoft.com/office/drawing/2014/main" id="{C81E6042-1936-7F7B-6581-5269A35C8F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2661" y="1355176"/>
                        <a:ext cx="2755774" cy="2880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38975"/>
                              <a:lumOff val="61025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488" dirty="0">
                          <a:latin typeface="Palatino Linotype" panose="02040502050505030304" pitchFamily="18" charset="0"/>
                        </a:endParaRPr>
                      </a:p>
                    </p:txBody>
                  </p:sp>
                  <p:grpSp>
                    <p:nvGrpSpPr>
                      <p:cNvPr id="186" name="Group 185">
                        <a:extLst>
                          <a:ext uri="{FF2B5EF4-FFF2-40B4-BE49-F238E27FC236}">
                            <a16:creationId xmlns:a16="http://schemas.microsoft.com/office/drawing/2014/main" id="{1201E5A3-0B09-01EB-7CB6-E7A2586C56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62660" y="1351243"/>
                        <a:ext cx="2755778" cy="357894"/>
                        <a:chOff x="2962660" y="1796717"/>
                        <a:chExt cx="2755778" cy="357894"/>
                      </a:xfrm>
                    </p:grpSpPr>
                    <p:sp>
                      <p:nvSpPr>
                        <p:cNvPr id="187" name="TextBox 186">
                          <a:extLst>
                            <a:ext uri="{FF2B5EF4-FFF2-40B4-BE49-F238E27FC236}">
                              <a16:creationId xmlns:a16="http://schemas.microsoft.com/office/drawing/2014/main" id="{6572D97C-8085-3B78-8B02-9592BE29D72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329611" y="1796717"/>
                          <a:ext cx="599419" cy="3578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GB" sz="1323" dirty="0">
                              <a:solidFill>
                                <a:schemeClr val="bg1"/>
                              </a:solidFill>
                              <a:latin typeface="Palatino Linotype" panose="02040502050505030304" pitchFamily="18" charset="0"/>
                            </a:rPr>
                            <a:t>6y</a:t>
                          </a:r>
                          <a:endParaRPr lang="en-FR" sz="1323" dirty="0">
                            <a:solidFill>
                              <a:schemeClr val="bg1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  <p:sp>
                      <p:nvSpPr>
                        <p:cNvPr id="188" name="Hexagon 187">
                          <a:extLst>
                            <a:ext uri="{FF2B5EF4-FFF2-40B4-BE49-F238E27FC236}">
                              <a16:creationId xmlns:a16="http://schemas.microsoft.com/office/drawing/2014/main" id="{392FA69A-79FA-BF53-7D67-D4A038AFB6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V="1">
                          <a:off x="3518072" y="1802767"/>
                          <a:ext cx="2200366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323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  <p:sp>
                      <p:nvSpPr>
                        <p:cNvPr id="189" name="Hexagon 188">
                          <a:extLst>
                            <a:ext uri="{FF2B5EF4-FFF2-40B4-BE49-F238E27FC236}">
                              <a16:creationId xmlns:a16="http://schemas.microsoft.com/office/drawing/2014/main" id="{F44A679F-3976-A1DA-F7DF-0260FEC9D3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2660" y="1802767"/>
                          <a:ext cx="763348" cy="288000"/>
                        </a:xfrm>
                        <a:prstGeom prst="hexagon">
                          <a:avLst/>
                        </a:prstGeom>
                        <a:noFill/>
                        <a:ln w="38100">
                          <a:gradFill flip="none" rotWithShape="1">
                            <a:gsLst>
                              <a:gs pos="0">
                                <a:srgbClr val="C00000"/>
                              </a:gs>
                              <a:gs pos="45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323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84" name="TextBox 183">
                      <a:extLst>
                        <a:ext uri="{FF2B5EF4-FFF2-40B4-BE49-F238E27FC236}">
                          <a16:creationId xmlns:a16="http://schemas.microsoft.com/office/drawing/2014/main" id="{5D4622BA-D0F0-3FC0-373B-9C84CCFDE4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72503" y="2769939"/>
                      <a:ext cx="409244" cy="60411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2y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sp>
                <p:nvSpPr>
                  <p:cNvPr id="190" name="TextBox 189">
                    <a:extLst>
                      <a:ext uri="{FF2B5EF4-FFF2-40B4-BE49-F238E27FC236}">
                        <a16:creationId xmlns:a16="http://schemas.microsoft.com/office/drawing/2014/main" id="{23AD4A43-3B22-2A1E-F1EA-3A5629399A4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602291" y="2646729"/>
                    <a:ext cx="659155" cy="357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FR" sz="1323" dirty="0">
                        <a:latin typeface="Palatino Linotype" panose="02040502050505030304" pitchFamily="18" charset="0"/>
                      </a:rPr>
                      <a:t>2032</a:t>
                    </a:r>
                  </a:p>
                </p:txBody>
              </p:sp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5DB2B181-1723-3501-18EE-AC8D0AF7F14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702331" y="3389942"/>
                    <a:ext cx="634360" cy="3578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323">
                        <a:latin typeface="Palatino Linotype" panose="02040502050505030304" pitchFamily="18" charset="0"/>
                      </a:rPr>
                      <a:t>203</a:t>
                    </a:r>
                    <a:r>
                      <a:rPr lang="de-AT" sz="1323" dirty="0">
                        <a:latin typeface="Palatino Linotype" panose="02040502050505030304" pitchFamily="18" charset="0"/>
                      </a:rPr>
                      <a:t>4</a:t>
                    </a:r>
                    <a:endParaRPr lang="en-FR" sz="1323" dirty="0">
                      <a:latin typeface="Palatino Linotype" panose="02040502050505030304" pitchFamily="18" charset="0"/>
                    </a:endParaRPr>
                  </a:p>
                </p:txBody>
              </p:sp>
              <p:grpSp>
                <p:nvGrpSpPr>
                  <p:cNvPr id="209" name="Group 208">
                    <a:extLst>
                      <a:ext uri="{FF2B5EF4-FFF2-40B4-BE49-F238E27FC236}">
                        <a16:creationId xmlns:a16="http://schemas.microsoft.com/office/drawing/2014/main" id="{F3A8FF80-910E-86B7-222B-693FC6DD03B2}"/>
                      </a:ext>
                    </a:extLst>
                  </p:cNvPr>
                  <p:cNvGrpSpPr/>
                  <p:nvPr/>
                </p:nvGrpSpPr>
                <p:grpSpPr>
                  <a:xfrm>
                    <a:off x="2886668" y="3172403"/>
                    <a:ext cx="3951208" cy="607649"/>
                    <a:chOff x="2886668" y="3172403"/>
                    <a:chExt cx="3951208" cy="607649"/>
                  </a:xfrm>
                </p:grpSpPr>
                <p:grpSp>
                  <p:nvGrpSpPr>
                    <p:cNvPr id="199" name="Group 198">
                      <a:extLst>
                        <a:ext uri="{FF2B5EF4-FFF2-40B4-BE49-F238E27FC236}">
                          <a16:creationId xmlns:a16="http://schemas.microsoft.com/office/drawing/2014/main" id="{03195D1D-C074-2741-E09E-E4CA063D92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6668" y="3192222"/>
                      <a:ext cx="3951208" cy="289689"/>
                      <a:chOff x="2886668" y="3192222"/>
                      <a:chExt cx="3951208" cy="289689"/>
                    </a:xfrm>
                  </p:grpSpPr>
                  <p:sp>
                    <p:nvSpPr>
                      <p:cNvPr id="192" name="Hexagon 191">
                        <a:extLst>
                          <a:ext uri="{FF2B5EF4-FFF2-40B4-BE49-F238E27FC236}">
                            <a16:creationId xmlns:a16="http://schemas.microsoft.com/office/drawing/2014/main" id="{0CC8301E-CA09-22AD-3CE2-6D53F6C4AC42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6668" y="3193911"/>
                        <a:ext cx="1428901" cy="288000"/>
                      </a:xfrm>
                      <a:prstGeom prst="hexagon">
                        <a:avLst/>
                      </a:prstGeom>
                      <a:noFill/>
                      <a:ln w="3810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194" name="Hexagon 193">
                        <a:extLst>
                          <a:ext uri="{FF2B5EF4-FFF2-40B4-BE49-F238E27FC236}">
                            <a16:creationId xmlns:a16="http://schemas.microsoft.com/office/drawing/2014/main" id="{FD2896EB-007B-3D48-2A14-06F9D6D14B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5877" y="3204000"/>
                        <a:ext cx="3941999" cy="2736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488"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195" name="Hexagon 194">
                        <a:extLst>
                          <a:ext uri="{FF2B5EF4-FFF2-40B4-BE49-F238E27FC236}">
                            <a16:creationId xmlns:a16="http://schemas.microsoft.com/office/drawing/2014/main" id="{15310522-5AAF-D6B2-F4A9-3DF5751539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18743" y="3193200"/>
                        <a:ext cx="827999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196" name="Hexagon 195">
                        <a:extLst>
                          <a:ext uri="{FF2B5EF4-FFF2-40B4-BE49-F238E27FC236}">
                            <a16:creationId xmlns:a16="http://schemas.microsoft.com/office/drawing/2014/main" id="{890D5B91-C6D4-CE67-BF18-CF002E84577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4623811" y="3192222"/>
                        <a:ext cx="2196000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7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</p:grpSp>
                <p:sp>
                  <p:nvSpPr>
                    <p:cNvPr id="200" name="TextBox 199">
                      <a:extLst>
                        <a:ext uri="{FF2B5EF4-FFF2-40B4-BE49-F238E27FC236}">
                          <a16:creationId xmlns:a16="http://schemas.microsoft.com/office/drawing/2014/main" id="{B1FC8663-1DDE-413D-1B96-300AF2EE73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07342" y="3175937"/>
                      <a:ext cx="827952" cy="35789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6y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01" name="TextBox 200">
                      <a:extLst>
                        <a:ext uri="{FF2B5EF4-FFF2-40B4-BE49-F238E27FC236}">
                          <a16:creationId xmlns:a16="http://schemas.microsoft.com/office/drawing/2014/main" id="{43750046-38CB-1399-9FBD-81B7DDFF198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33098" y="3175937"/>
                      <a:ext cx="412539" cy="60411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2y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02" name="TextBox 201">
                      <a:extLst>
                        <a:ext uri="{FF2B5EF4-FFF2-40B4-BE49-F238E27FC236}">
                          <a16:creationId xmlns:a16="http://schemas.microsoft.com/office/drawing/2014/main" id="{BFA289F7-7BA7-9E13-5FE0-8D0B02663B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75832" y="3172403"/>
                      <a:ext cx="605549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3y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C5A2F5DC-51D6-D90C-3E1B-C934FA56BFD8}"/>
                      </a:ext>
                    </a:extLst>
                  </p:cNvPr>
                  <p:cNvCxnSpPr>
                    <a:cxnSpLocks/>
                    <a:endCxn id="251" idx="3"/>
                  </p:cNvCxnSpPr>
                  <p:nvPr/>
                </p:nvCxnSpPr>
                <p:spPr>
                  <a:xfrm flipH="1">
                    <a:off x="2910976" y="2116440"/>
                    <a:ext cx="7959" cy="320915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0" name="Group 209">
                    <a:extLst>
                      <a:ext uri="{FF2B5EF4-FFF2-40B4-BE49-F238E27FC236}">
                        <a16:creationId xmlns:a16="http://schemas.microsoft.com/office/drawing/2014/main" id="{D537CC03-7E38-E52D-88BB-5AA0BAACF6DA}"/>
                      </a:ext>
                    </a:extLst>
                  </p:cNvPr>
                  <p:cNvGrpSpPr/>
                  <p:nvPr/>
                </p:nvGrpSpPr>
                <p:grpSpPr>
                  <a:xfrm>
                    <a:off x="2901695" y="3638018"/>
                    <a:ext cx="3953115" cy="361428"/>
                    <a:chOff x="2886668" y="3182203"/>
                    <a:chExt cx="3953115" cy="361428"/>
                  </a:xfrm>
                </p:grpSpPr>
                <p:grpSp>
                  <p:nvGrpSpPr>
                    <p:cNvPr id="211" name="Group 210">
                      <a:extLst>
                        <a:ext uri="{FF2B5EF4-FFF2-40B4-BE49-F238E27FC236}">
                          <a16:creationId xmlns:a16="http://schemas.microsoft.com/office/drawing/2014/main" id="{C1F22C2D-9CAF-9AEC-F50D-E803ADA133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6668" y="3219676"/>
                      <a:ext cx="3953115" cy="289992"/>
                      <a:chOff x="2886668" y="3219676"/>
                      <a:chExt cx="3953115" cy="289992"/>
                    </a:xfrm>
                  </p:grpSpPr>
                  <p:sp>
                    <p:nvSpPr>
                      <p:cNvPr id="215" name="Hexagon 214">
                        <a:extLst>
                          <a:ext uri="{FF2B5EF4-FFF2-40B4-BE49-F238E27FC236}">
                            <a16:creationId xmlns:a16="http://schemas.microsoft.com/office/drawing/2014/main" id="{F13B0D3C-4819-9BAD-7414-313EC33212B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6668" y="3220815"/>
                        <a:ext cx="2592402" cy="288000"/>
                      </a:xfrm>
                      <a:prstGeom prst="hexagon">
                        <a:avLst/>
                      </a:prstGeom>
                      <a:noFill/>
                      <a:ln w="3810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16" name="Hexagon 215">
                        <a:extLst>
                          <a:ext uri="{FF2B5EF4-FFF2-40B4-BE49-F238E27FC236}">
                            <a16:creationId xmlns:a16="http://schemas.microsoft.com/office/drawing/2014/main" id="{D8D19AB9-1BDE-C49F-C58C-2331872D46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5877" y="3230380"/>
                        <a:ext cx="3936849" cy="27099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488"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17" name="Hexagon 216">
                        <a:extLst>
                          <a:ext uri="{FF2B5EF4-FFF2-40B4-BE49-F238E27FC236}">
                            <a16:creationId xmlns:a16="http://schemas.microsoft.com/office/drawing/2014/main" id="{BAFD2F41-967C-E8F1-A181-4DDCB5D9E8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78784" y="3219676"/>
                        <a:ext cx="864000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18" name="Hexagon 217">
                        <a:extLst>
                          <a:ext uri="{FF2B5EF4-FFF2-40B4-BE49-F238E27FC236}">
                            <a16:creationId xmlns:a16="http://schemas.microsoft.com/office/drawing/2014/main" id="{A9402A72-A383-C34A-75A0-F0E19ACB0377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704405" y="3221668"/>
                        <a:ext cx="1135378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7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</p:grpSp>
                <p:sp>
                  <p:nvSpPr>
                    <p:cNvPr id="212" name="TextBox 211">
                      <a:extLst>
                        <a:ext uri="{FF2B5EF4-FFF2-40B4-BE49-F238E27FC236}">
                          <a16:creationId xmlns:a16="http://schemas.microsoft.com/office/drawing/2014/main" id="{02038DA3-DCC5-28CB-76E2-99E0ED9E11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17938" y="3185737"/>
                      <a:ext cx="512901" cy="35789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3y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13" name="TextBox 212">
                      <a:extLst>
                        <a:ext uri="{FF2B5EF4-FFF2-40B4-BE49-F238E27FC236}">
                          <a16:creationId xmlns:a16="http://schemas.microsoft.com/office/drawing/2014/main" id="{F872E9EE-BE90-A0F6-E3D4-F71FAB31FF4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75454" y="3185737"/>
                      <a:ext cx="512901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2y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14" name="TextBox 213">
                      <a:extLst>
                        <a:ext uri="{FF2B5EF4-FFF2-40B4-BE49-F238E27FC236}">
                          <a16:creationId xmlns:a16="http://schemas.microsoft.com/office/drawing/2014/main" id="{EC9E7B9F-8270-4ADD-9C9C-1109B00926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03150" y="3182203"/>
                      <a:ext cx="605549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6y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sp>
                <p:nvSpPr>
                  <p:cNvPr id="245" name="Hexagon 244">
                    <a:extLst>
                      <a:ext uri="{FF2B5EF4-FFF2-40B4-BE49-F238E27FC236}">
                        <a16:creationId xmlns:a16="http://schemas.microsoft.com/office/drawing/2014/main" id="{FC4AC8EC-A576-FD23-BCC6-EA7126951AF4}"/>
                      </a:ext>
                    </a:extLst>
                  </p:cNvPr>
                  <p:cNvSpPr/>
                  <p:nvPr/>
                </p:nvSpPr>
                <p:spPr>
                  <a:xfrm flipV="1">
                    <a:off x="5328000" y="4680946"/>
                    <a:ext cx="3671999" cy="288000"/>
                  </a:xfrm>
                  <a:prstGeom prst="hexagon">
                    <a:avLst/>
                  </a:prstGeom>
                  <a:noFill/>
                  <a:ln w="19050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sz="1323" dirty="0">
                      <a:solidFill>
                        <a:srgbClr val="C00000"/>
                      </a:solidFill>
                      <a:latin typeface="Palatino Linotype" panose="02040502050505030304" pitchFamily="18" charset="0"/>
                    </a:endParaRPr>
                  </a:p>
                </p:txBody>
              </p:sp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67E84F93-1ACB-19AB-116D-F46DD8C9233C}"/>
                      </a:ext>
                    </a:extLst>
                  </p:cNvPr>
                  <p:cNvGrpSpPr/>
                  <p:nvPr/>
                </p:nvGrpSpPr>
                <p:grpSpPr>
                  <a:xfrm>
                    <a:off x="2910976" y="5157533"/>
                    <a:ext cx="8590012" cy="361428"/>
                    <a:chOff x="2885808" y="3196849"/>
                    <a:chExt cx="6111226" cy="361428"/>
                  </a:xfrm>
                </p:grpSpPr>
                <p:grpSp>
                  <p:nvGrpSpPr>
                    <p:cNvPr id="247" name="Group 246">
                      <a:extLst>
                        <a:ext uri="{FF2B5EF4-FFF2-40B4-BE49-F238E27FC236}">
                          <a16:creationId xmlns:a16="http://schemas.microsoft.com/office/drawing/2014/main" id="{D2E06B31-9EFB-D13A-57E8-78DECFAB25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5808" y="3220662"/>
                      <a:ext cx="6111226" cy="288248"/>
                      <a:chOff x="2885808" y="3220662"/>
                      <a:chExt cx="6111226" cy="288248"/>
                    </a:xfrm>
                  </p:grpSpPr>
                  <p:sp>
                    <p:nvSpPr>
                      <p:cNvPr id="251" name="Hexagon 250">
                        <a:extLst>
                          <a:ext uri="{FF2B5EF4-FFF2-40B4-BE49-F238E27FC236}">
                            <a16:creationId xmlns:a16="http://schemas.microsoft.com/office/drawing/2014/main" id="{34B34A18-1325-2E6F-DCC8-DDB6F7BC4A4C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5808" y="3220910"/>
                        <a:ext cx="3099006" cy="288000"/>
                      </a:xfrm>
                      <a:prstGeom prst="hexagon">
                        <a:avLst/>
                      </a:prstGeom>
                      <a:noFill/>
                      <a:ln w="3810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52" name="Hexagon 251">
                        <a:extLst>
                          <a:ext uri="{FF2B5EF4-FFF2-40B4-BE49-F238E27FC236}">
                            <a16:creationId xmlns:a16="http://schemas.microsoft.com/office/drawing/2014/main" id="{ED84C5CE-F480-44D7-69B2-B744900959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7086" y="3227862"/>
                        <a:ext cx="6109948" cy="2736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488"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53" name="Hexagon 252">
                        <a:extLst>
                          <a:ext uri="{FF2B5EF4-FFF2-40B4-BE49-F238E27FC236}">
                            <a16:creationId xmlns:a16="http://schemas.microsoft.com/office/drawing/2014/main" id="{5120D5D0-AC3E-CF9D-6381-910CD2C346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86520" y="3220662"/>
                        <a:ext cx="875836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323" dirty="0">
                          <a:solidFill>
                            <a:srgbClr val="C00000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</p:grpSp>
                <p:sp>
                  <p:nvSpPr>
                    <p:cNvPr id="248" name="TextBox 247">
                      <a:extLst>
                        <a:ext uri="{FF2B5EF4-FFF2-40B4-BE49-F238E27FC236}">
                          <a16:creationId xmlns:a16="http://schemas.microsoft.com/office/drawing/2014/main" id="{BFC44BE1-2096-92D4-42AA-048B0FCE5BF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28726" y="3200383"/>
                      <a:ext cx="624357" cy="35789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9y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49" name="TextBox 248">
                      <a:extLst>
                        <a:ext uri="{FF2B5EF4-FFF2-40B4-BE49-F238E27FC236}">
                          <a16:creationId xmlns:a16="http://schemas.microsoft.com/office/drawing/2014/main" id="{9D2DE81D-B604-6733-4557-5664C29F4E0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74780" y="3200383"/>
                      <a:ext cx="512901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3y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  <p:sp>
                  <p:nvSpPr>
                    <p:cNvPr id="250" name="TextBox 249">
                      <a:extLst>
                        <a:ext uri="{FF2B5EF4-FFF2-40B4-BE49-F238E27FC236}">
                          <a16:creationId xmlns:a16="http://schemas.microsoft.com/office/drawing/2014/main" id="{83B943ED-21A9-CDFD-7FD6-406D6FADC21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52219" y="3196849"/>
                      <a:ext cx="605549" cy="357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rPr>
                        <a:t>12y</a:t>
                      </a:r>
                      <a:endParaRPr lang="en-FR" sz="1323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grpSp>
                <p:nvGrpSpPr>
                  <p:cNvPr id="268" name="Group 267">
                    <a:extLst>
                      <a:ext uri="{FF2B5EF4-FFF2-40B4-BE49-F238E27FC236}">
                        <a16:creationId xmlns:a16="http://schemas.microsoft.com/office/drawing/2014/main" id="{B6EBB257-4BD5-0522-3519-031526BF4BA4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00" y="4179215"/>
                    <a:ext cx="4303135" cy="364341"/>
                    <a:chOff x="2896700" y="4179215"/>
                    <a:chExt cx="4303135" cy="364341"/>
                  </a:xfrm>
                </p:grpSpPr>
                <p:grpSp>
                  <p:nvGrpSpPr>
                    <p:cNvPr id="259" name="Group 258">
                      <a:extLst>
                        <a:ext uri="{FF2B5EF4-FFF2-40B4-BE49-F238E27FC236}">
                          <a16:creationId xmlns:a16="http://schemas.microsoft.com/office/drawing/2014/main" id="{DEF96C86-2ABA-5308-381F-7E977475A4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6700" y="4179215"/>
                      <a:ext cx="4294451" cy="364341"/>
                      <a:chOff x="2908756" y="3199851"/>
                      <a:chExt cx="4294451" cy="364341"/>
                    </a:xfrm>
                  </p:grpSpPr>
                  <p:grpSp>
                    <p:nvGrpSpPr>
                      <p:cNvPr id="260" name="Group 259">
                        <a:extLst>
                          <a:ext uri="{FF2B5EF4-FFF2-40B4-BE49-F238E27FC236}">
                            <a16:creationId xmlns:a16="http://schemas.microsoft.com/office/drawing/2014/main" id="{2DCBEFF1-F1E0-19D4-953A-453AA33B55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08756" y="3223356"/>
                        <a:ext cx="4294451" cy="288000"/>
                        <a:chOff x="2908756" y="3223356"/>
                        <a:chExt cx="4294451" cy="288000"/>
                      </a:xfrm>
                    </p:grpSpPr>
                    <p:sp>
                      <p:nvSpPr>
                        <p:cNvPr id="265" name="Hexagon 264">
                          <a:extLst>
                            <a:ext uri="{FF2B5EF4-FFF2-40B4-BE49-F238E27FC236}">
                              <a16:creationId xmlns:a16="http://schemas.microsoft.com/office/drawing/2014/main" id="{E6EF6BE9-096E-CD87-56E9-8FF7E31308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8756" y="3234380"/>
                          <a:ext cx="4294451" cy="273600"/>
                        </a:xfrm>
                        <a:prstGeom prst="hexagon">
                          <a:avLst/>
                        </a:prstGeom>
                        <a:gradFill flip="none" rotWithShape="1">
                          <a:gsLst>
                            <a:gs pos="0">
                              <a:schemeClr val="tx1">
                                <a:lumMod val="59957"/>
                                <a:lumOff val="40043"/>
                              </a:schemeClr>
                            </a:gs>
                            <a:gs pos="100000">
                              <a:schemeClr val="tx1">
                                <a:lumMod val="10000"/>
                                <a:lumOff val="9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488"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  <p:sp>
                      <p:nvSpPr>
                        <p:cNvPr id="266" name="Hexagon 265">
                          <a:extLst>
                            <a:ext uri="{FF2B5EF4-FFF2-40B4-BE49-F238E27FC236}">
                              <a16:creationId xmlns:a16="http://schemas.microsoft.com/office/drawing/2014/main" id="{8045A217-F68F-EE47-1535-B3D226E3B5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10414" y="3223356"/>
                          <a:ext cx="1149781" cy="288000"/>
                        </a:xfrm>
                        <a:prstGeom prst="hexagon">
                          <a:avLst/>
                        </a:prstGeom>
                        <a:noFill/>
                        <a:ln w="38100">
                          <a:gradFill flip="none" rotWithShape="1">
                            <a:gsLst>
                              <a:gs pos="0">
                                <a:srgbClr val="C00000"/>
                              </a:gs>
                              <a:gs pos="5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323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261" name="TextBox 260">
                        <a:extLst>
                          <a:ext uri="{FF2B5EF4-FFF2-40B4-BE49-F238E27FC236}">
                            <a16:creationId xmlns:a16="http://schemas.microsoft.com/office/drawing/2014/main" id="{7F7B3AA3-E5EB-87D0-1DA9-C98AB66BD97F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5124055" y="3206297"/>
                        <a:ext cx="648117" cy="3578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sz="1323" dirty="0">
                            <a:solidFill>
                              <a:schemeClr val="bg1"/>
                            </a:solidFill>
                            <a:latin typeface="Palatino Linotype" panose="02040502050505030304" pitchFamily="18" charset="0"/>
                          </a:rPr>
                          <a:t>9y</a:t>
                        </a:r>
                        <a:endParaRPr lang="en-FR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  <p:sp>
                    <p:nvSpPr>
                      <p:cNvPr id="262" name="TextBox 261">
                        <a:extLst>
                          <a:ext uri="{FF2B5EF4-FFF2-40B4-BE49-F238E27FC236}">
                            <a16:creationId xmlns:a16="http://schemas.microsoft.com/office/drawing/2014/main" id="{95126F62-4843-515C-2589-80673FA0762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04932" y="3199851"/>
                        <a:ext cx="512901" cy="35789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sz="1323" dirty="0">
                            <a:solidFill>
                              <a:schemeClr val="bg1"/>
                            </a:solidFill>
                            <a:latin typeface="Palatino Linotype" panose="02040502050505030304" pitchFamily="18" charset="0"/>
                          </a:rPr>
                          <a:t>3y</a:t>
                        </a:r>
                        <a:endParaRPr lang="en-FR" sz="1323" dirty="0">
                          <a:solidFill>
                            <a:schemeClr val="bg1"/>
                          </a:solidFill>
                          <a:latin typeface="Palatino Linotype" panose="02040502050505030304" pitchFamily="18" charset="0"/>
                        </a:endParaRPr>
                      </a:p>
                    </p:txBody>
                  </p:sp>
                </p:grpSp>
                <p:sp>
                  <p:nvSpPr>
                    <p:cNvPr id="267" name="Hexagon 266">
                      <a:extLst>
                        <a:ext uri="{FF2B5EF4-FFF2-40B4-BE49-F238E27FC236}">
                          <a16:creationId xmlns:a16="http://schemas.microsoft.com/office/drawing/2014/main" id="{0CE0487C-638E-2FAB-6E47-B680406BE076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916636" y="4201200"/>
                      <a:ext cx="3283199" cy="288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323" dirty="0">
                        <a:solidFill>
                          <a:srgbClr val="C00000"/>
                        </a:solidFill>
                        <a:latin typeface="Palatino Linotype" panose="02040502050505030304" pitchFamily="18" charset="0"/>
                      </a:endParaRPr>
                    </a:p>
                  </p:txBody>
                </p:sp>
              </p:grpSp>
              <p:sp>
                <p:nvSpPr>
                  <p:cNvPr id="271" name="TextBox 270">
                    <a:extLst>
                      <a:ext uri="{FF2B5EF4-FFF2-40B4-BE49-F238E27FC236}">
                        <a16:creationId xmlns:a16="http://schemas.microsoft.com/office/drawing/2014/main" id="{50909985-ED1D-986F-4117-814FD6AE3DD5}"/>
                      </a:ext>
                    </a:extLst>
                  </p:cNvPr>
                  <p:cNvSpPr txBox="1"/>
                  <p:nvPr/>
                </p:nvSpPr>
                <p:spPr>
                  <a:xfrm>
                    <a:off x="9150642" y="4655827"/>
                    <a:ext cx="2828482" cy="3578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323" dirty="0">
                        <a:latin typeface="Palatino Linotype" panose="02040502050505030304" pitchFamily="18" charset="0"/>
                      </a:rPr>
                      <a:t>a</a:t>
                    </a:r>
                    <a:r>
                      <a:rPr lang="en-FR" sz="1323" dirty="0">
                        <a:latin typeface="Palatino Linotype" panose="02040502050505030304" pitchFamily="18" charset="0"/>
                      </a:rPr>
                      <a:t>ssuming 2040 physics start</a:t>
                    </a:r>
                  </a:p>
                </p:txBody>
              </p:sp>
              <p:sp>
                <p:nvSpPr>
                  <p:cNvPr id="276" name="TextBox 275">
                    <a:extLst>
                      <a:ext uri="{FF2B5EF4-FFF2-40B4-BE49-F238E27FC236}">
                        <a16:creationId xmlns:a16="http://schemas.microsoft.com/office/drawing/2014/main" id="{B9C75DDA-8B78-A5C2-44C9-5647A2B1BCE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63119" y="4167319"/>
                    <a:ext cx="634360" cy="3578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323" dirty="0">
                        <a:latin typeface="Palatino Linotype" panose="02040502050505030304" pitchFamily="18" charset="0"/>
                      </a:rPr>
                      <a:t>2036</a:t>
                    </a:r>
                  </a:p>
                </p:txBody>
              </p:sp>
              <p:sp>
                <p:nvSpPr>
                  <p:cNvPr id="301" name="TextBox 300">
                    <a:extLst>
                      <a:ext uri="{FF2B5EF4-FFF2-40B4-BE49-F238E27FC236}">
                        <a16:creationId xmlns:a16="http://schemas.microsoft.com/office/drawing/2014/main" id="{A585DEE5-F3A2-4EEF-2288-0AC30106D54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529284" y="2189688"/>
                    <a:ext cx="634360" cy="3578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323" dirty="0">
                        <a:latin typeface="Palatino Linotype" panose="02040502050505030304" pitchFamily="18" charset="0"/>
                      </a:rPr>
                      <a:t>2029</a:t>
                    </a:r>
                  </a:p>
                </p:txBody>
              </p:sp>
              <p:sp>
                <p:nvSpPr>
                  <p:cNvPr id="302" name="TextBox 301">
                    <a:extLst>
                      <a:ext uri="{FF2B5EF4-FFF2-40B4-BE49-F238E27FC236}">
                        <a16:creationId xmlns:a16="http://schemas.microsoft.com/office/drawing/2014/main" id="{F2D476DC-F392-FA83-808A-A13FE15A7DA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1366559" y="5138123"/>
                    <a:ext cx="634360" cy="3578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323" dirty="0">
                        <a:latin typeface="Palatino Linotype" panose="02040502050505030304" pitchFamily="18" charset="0"/>
                      </a:rPr>
                      <a:t>2048</a:t>
                    </a:r>
                  </a:p>
                </p:txBody>
              </p:sp>
            </p:grpSp>
          </p:grpSp>
        </p:grpSp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id="{09382B7D-54B3-04A9-E768-9E03229A81FF}"/>
                </a:ext>
              </a:extLst>
            </p:cNvPr>
            <p:cNvSpPr txBox="1"/>
            <p:nvPr/>
          </p:nvSpPr>
          <p:spPr>
            <a:xfrm>
              <a:off x="2535936" y="6108542"/>
              <a:ext cx="634360" cy="357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323" dirty="0">
                  <a:latin typeface="Palatino Linotype" panose="02040502050505030304" pitchFamily="18" charset="0"/>
                </a:rPr>
                <a:t>2024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210BCE0-C93E-0C33-AE41-321B4A665563}"/>
              </a:ext>
            </a:extLst>
          </p:cNvPr>
          <p:cNvSpPr txBox="1"/>
          <p:nvPr/>
        </p:nvSpPr>
        <p:spPr>
          <a:xfrm>
            <a:off x="4944749" y="2690189"/>
            <a:ext cx="4423006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3" dirty="0">
                <a:latin typeface="Palatino Linotype" panose="02040502050505030304" pitchFamily="18" charset="0"/>
              </a:rPr>
              <a:t>e</a:t>
            </a:r>
            <a:r>
              <a:rPr lang="en-FR" sz="1323" dirty="0">
                <a:latin typeface="Palatino Linotype" panose="02040502050505030304" pitchFamily="18" charset="0"/>
              </a:rPr>
              <a:t>ntering </a:t>
            </a:r>
            <a:r>
              <a:rPr lang="en-FR" sz="1323">
                <a:latin typeface="Palatino Linotype" panose="02040502050505030304" pitchFamily="18" charset="0"/>
              </a:rPr>
              <a:t>dedicated </a:t>
            </a:r>
            <a:r>
              <a:rPr lang="de-AT" sz="1323" dirty="0" err="1">
                <a:latin typeface="Palatino Linotype" panose="02040502050505030304" pitchFamily="18" charset="0"/>
              </a:rPr>
              <a:t>engineering</a:t>
            </a:r>
            <a:r>
              <a:rPr lang="en-FR" sz="1323">
                <a:latin typeface="Palatino Linotype" panose="02040502050505030304" pitchFamily="18" charset="0"/>
              </a:rPr>
              <a:t> with </a:t>
            </a:r>
            <a:r>
              <a:rPr lang="en-FR" sz="1323" dirty="0">
                <a:latin typeface="Palatino Linotype" panose="02040502050505030304" pitchFamily="18" charset="0"/>
              </a:rPr>
              <a:t>R&amp;D tails in DRDs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798F9F-8DF6-6318-4F4D-C9D4D0A4F68B}"/>
              </a:ext>
            </a:extLst>
          </p:cNvPr>
          <p:cNvSpPr txBox="1"/>
          <p:nvPr/>
        </p:nvSpPr>
        <p:spPr>
          <a:xfrm>
            <a:off x="5652266" y="3503769"/>
            <a:ext cx="3919214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3" dirty="0">
                <a:latin typeface="Palatino Linotype" panose="02040502050505030304" pitchFamily="18" charset="0"/>
              </a:rPr>
              <a:t>only consideration at this stage (not documented)</a:t>
            </a:r>
            <a:endParaRPr lang="en-FR" sz="1323" dirty="0">
              <a:latin typeface="Palatino Linotype" panose="02040502050505030304" pitchFamily="18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D09026B-8486-A28B-3546-96055B2D6FF1}"/>
              </a:ext>
            </a:extLst>
          </p:cNvPr>
          <p:cNvSpPr/>
          <p:nvPr/>
        </p:nvSpPr>
        <p:spPr>
          <a:xfrm rot="10800000">
            <a:off x="4779222" y="2485379"/>
            <a:ext cx="88080" cy="745613"/>
          </a:xfrm>
          <a:prstGeom prst="leftBrace">
            <a:avLst>
              <a:gd name="adj1" fmla="val 8333"/>
              <a:gd name="adj2" fmla="val 49631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 sz="1488" dirty="0">
              <a:latin typeface="Palatino Linotype" panose="02040502050505030304" pitchFamily="18" charset="0"/>
            </a:endParaRPr>
          </a:p>
        </p:txBody>
      </p:sp>
      <p:pic>
        <p:nvPicPr>
          <p:cNvPr id="84" name="Grafik 83">
            <a:extLst>
              <a:ext uri="{FF2B5EF4-FFF2-40B4-BE49-F238E27FC236}">
                <a16:creationId xmlns:a16="http://schemas.microsoft.com/office/drawing/2014/main" id="{D32EA8CD-007B-ED2B-C719-6E3A263B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990" y="890114"/>
            <a:ext cx="6269392" cy="1450593"/>
          </a:xfrm>
          <a:prstGeom prst="rect">
            <a:avLst/>
          </a:prstGeom>
        </p:spPr>
      </p:pic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61FB4D0-4D9B-1A2B-E66C-2ECE2587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CBA09FF-6BAD-1246-7FB9-124602114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EE47AA1-F8D9-0373-8C34-2326BF70C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29</a:t>
            </a:fld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2F494B4-1E21-5BEA-7BCE-F5D67F73DD34}"/>
              </a:ext>
            </a:extLst>
          </p:cNvPr>
          <p:cNvSpPr txBox="1"/>
          <p:nvPr/>
        </p:nvSpPr>
        <p:spPr>
          <a:xfrm>
            <a:off x="8328901" y="1098980"/>
            <a:ext cx="13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Didier </a:t>
            </a:r>
            <a:r>
              <a:rPr lang="en-US" sz="1400" dirty="0" err="1"/>
              <a:t>Contardo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667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8">
            <a:extLst>
              <a:ext uri="{FF2B5EF4-FFF2-40B4-BE49-F238E27FC236}">
                <a16:creationId xmlns:a16="http://schemas.microsoft.com/office/drawing/2014/main" id="{B8C276B5-7C27-9930-AA34-9CEEC3261EDE}"/>
              </a:ext>
            </a:extLst>
          </p:cNvPr>
          <p:cNvSpPr txBox="1">
            <a:spLocks/>
          </p:cNvSpPr>
          <p:nvPr/>
        </p:nvSpPr>
        <p:spPr>
          <a:xfrm>
            <a:off x="372585" y="1249505"/>
            <a:ext cx="9284195" cy="250791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dirty="0">
                <a:latin typeface="Palatino Linotype" panose="02040502050505030304" pitchFamily="18" charset="0"/>
              </a:rPr>
              <a:t>European Committee for Future Accelerators (ECFA) released in 2021 a </a:t>
            </a:r>
            <a:r>
              <a:rPr lang="en-US" dirty="0">
                <a:latin typeface="Palatino Linotype" panose="02040502050505030304" pitchFamily="18" charset="0"/>
                <a:hlinkClick r:id="rId2"/>
              </a:rPr>
              <a:t>full document </a:t>
            </a:r>
            <a:r>
              <a:rPr lang="en-US" dirty="0">
                <a:latin typeface="Palatino Linotype" panose="02040502050505030304" pitchFamily="18" charset="0"/>
              </a:rPr>
              <a:t>(200 pages) and </a:t>
            </a:r>
            <a:r>
              <a:rPr lang="en-US" dirty="0">
                <a:latin typeface="Palatino Linotype" panose="02040502050505030304" pitchFamily="18" charset="0"/>
                <a:hlinkClick r:id="rId3"/>
              </a:rPr>
              <a:t>synopsis</a:t>
            </a:r>
            <a:r>
              <a:rPr lang="en-US" dirty="0">
                <a:latin typeface="Palatino Linotype" panose="02040502050505030304" pitchFamily="18" charset="0"/>
              </a:rPr>
              <a:t> (~10 pages) based on a community-driven effort</a:t>
            </a:r>
          </a:p>
          <a:p>
            <a:pPr marL="0" indent="0" algn="r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2150" dirty="0">
                <a:latin typeface="Palatino Linotype" panose="02040502050505030304" pitchFamily="18" charset="0"/>
              </a:rPr>
              <a:t>The full document can be referenced as DOI: 10.17181/CERN.XDPL.W2EX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endParaRPr lang="en-US" sz="1654" dirty="0">
              <a:latin typeface="Palatino Linotype" panose="02040502050505030304" pitchFamily="18" charset="0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>
                <a:latin typeface="Palatino Linotype" panose="02040502050505030304" pitchFamily="18" charset="0"/>
              </a:rPr>
              <a:t>Overview of </a:t>
            </a:r>
            <a:r>
              <a:rPr lang="en-US" b="1" dirty="0">
                <a:latin typeface="Palatino Linotype" panose="02040502050505030304" pitchFamily="18" charset="0"/>
              </a:rPr>
              <a:t>future facilities </a:t>
            </a:r>
            <a:r>
              <a:rPr lang="en-US" dirty="0">
                <a:latin typeface="Palatino Linotype" panose="02040502050505030304" pitchFamily="18" charset="0"/>
              </a:rPr>
              <a:t>(EIC, ILC, CLIC, FCC-</a:t>
            </a:r>
            <a:r>
              <a:rPr lang="en-US" dirty="0" err="1">
                <a:latin typeface="Palatino Linotype" panose="02040502050505030304" pitchFamily="18" charset="0"/>
              </a:rPr>
              <a:t>ee</a:t>
            </a:r>
            <a:r>
              <a:rPr lang="en-US" dirty="0">
                <a:latin typeface="Palatino Linotype" panose="02040502050505030304" pitchFamily="18" charset="0"/>
              </a:rPr>
              <a:t>/</a:t>
            </a:r>
            <a:r>
              <a:rPr lang="en-US" dirty="0" err="1">
                <a:latin typeface="Palatino Linotype" panose="02040502050505030304" pitchFamily="18" charset="0"/>
              </a:rPr>
              <a:t>hh</a:t>
            </a:r>
            <a:r>
              <a:rPr lang="en-US" dirty="0">
                <a:latin typeface="Palatino Linotype" panose="02040502050505030304" pitchFamily="18" charset="0"/>
              </a:rPr>
              <a:t>, Muon collider) or major </a:t>
            </a:r>
            <a:r>
              <a:rPr lang="en-US" b="1" dirty="0">
                <a:latin typeface="Palatino Linotype" panose="02040502050505030304" pitchFamily="18" charset="0"/>
              </a:rPr>
              <a:t>upgrades</a:t>
            </a:r>
            <a:r>
              <a:rPr lang="en-US" dirty="0">
                <a:latin typeface="Palatino Linotype" panose="02040502050505030304" pitchFamily="18" charset="0"/>
              </a:rPr>
              <a:t> (ALICE, Belle-II, LHC-b,…) and their </a:t>
            </a:r>
            <a:r>
              <a:rPr lang="en-US" b="1" dirty="0">
                <a:latin typeface="Palatino Linotype" panose="02040502050505030304" pitchFamily="18" charset="0"/>
              </a:rPr>
              <a:t>timelines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>
                <a:latin typeface="Palatino Linotype" panose="02040502050505030304" pitchFamily="18" charset="0"/>
              </a:rPr>
              <a:t>Ten “</a:t>
            </a:r>
            <a:r>
              <a:rPr lang="en-US" b="1" dirty="0">
                <a:latin typeface="Palatino Linotype" panose="02040502050505030304" pitchFamily="18" charset="0"/>
              </a:rPr>
              <a:t>General Strategic Recommendations</a:t>
            </a:r>
            <a:r>
              <a:rPr lang="en-US" dirty="0">
                <a:latin typeface="Palatino Linotype" panose="02040502050505030304" pitchFamily="18" charset="0"/>
              </a:rPr>
              <a:t>” (full list in backup slides)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b="1" dirty="0">
                <a:latin typeface="Palatino Linotype" panose="02040502050505030304" pitchFamily="18" charset="0"/>
              </a:rPr>
              <a:t>Nine Technology domains </a:t>
            </a:r>
            <a:r>
              <a:rPr lang="en-US" dirty="0">
                <a:latin typeface="Palatino Linotype" panose="02040502050505030304" pitchFamily="18" charset="0"/>
              </a:rPr>
              <a:t>with </a:t>
            </a:r>
            <a:r>
              <a:rPr lang="en-US" b="1" dirty="0">
                <a:latin typeface="Palatino Linotype" panose="02040502050505030304" pitchFamily="18" charset="0"/>
              </a:rPr>
              <a:t>Task Forces </a:t>
            </a:r>
            <a:r>
              <a:rPr lang="en-US" dirty="0">
                <a:latin typeface="Palatino Linotype" panose="02040502050505030304" pitchFamily="18" charset="0"/>
              </a:rPr>
              <a:t>areas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sz="2728" dirty="0">
                <a:latin typeface="Palatino Linotype" panose="02040502050505030304" pitchFamily="18" charset="0"/>
              </a:rPr>
              <a:t>The </a:t>
            </a:r>
            <a:r>
              <a:rPr lang="en-US" sz="2728" b="1" dirty="0">
                <a:latin typeface="Palatino Linotype" panose="02040502050505030304" pitchFamily="18" charset="0"/>
              </a:rPr>
              <a:t>most urgent R&amp;D topics </a:t>
            </a:r>
            <a:r>
              <a:rPr lang="en-US" sz="2728" dirty="0">
                <a:latin typeface="Palatino Linotype" panose="02040502050505030304" pitchFamily="18" charset="0"/>
              </a:rPr>
              <a:t>in each domain identified as </a:t>
            </a:r>
            <a:r>
              <a:rPr lang="en-US" sz="2728" b="1" dirty="0">
                <a:latin typeface="Palatino Linotype" panose="02040502050505030304" pitchFamily="18" charset="0"/>
              </a:rPr>
              <a:t>Detector R&amp;D Themes </a:t>
            </a:r>
            <a:r>
              <a:rPr lang="en-US" sz="2728" dirty="0">
                <a:latin typeface="Palatino Linotype" panose="02040502050505030304" pitchFamily="18" charset="0"/>
              </a:rPr>
              <a:t>(DRDTs)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endParaRPr lang="en-US" dirty="0">
              <a:latin typeface="Palatino Linotype" panose="0204050205050503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endParaRPr lang="en-US" dirty="0">
              <a:latin typeface="Palatino Linotype" panose="0204050205050503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E7DE3D2-3215-B5FF-0A08-D2467B3C4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1961" y="3505202"/>
            <a:ext cx="1283438" cy="184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9649187-097B-45F6-E6A3-7BC395470C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71"/>
          <a:stretch/>
        </p:blipFill>
        <p:spPr bwMode="auto">
          <a:xfrm>
            <a:off x="372584" y="3894886"/>
            <a:ext cx="8071392" cy="145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el 14">
            <a:extLst>
              <a:ext uri="{FF2B5EF4-FFF2-40B4-BE49-F238E27FC236}">
                <a16:creationId xmlns:a16="http://schemas.microsoft.com/office/drawing/2014/main" id="{5990CE77-C828-447B-05A5-DDB8CF77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ECFA Detector Roadmap</a:t>
            </a:r>
          </a:p>
        </p:txBody>
      </p:sp>
      <p:sp>
        <p:nvSpPr>
          <p:cNvPr id="6" name="Datumsplatzhalter 1">
            <a:extLst>
              <a:ext uri="{FF2B5EF4-FFF2-40B4-BE49-F238E27FC236}">
                <a16:creationId xmlns:a16="http://schemas.microsoft.com/office/drawing/2014/main" id="{908FD69C-4CDA-4354-8D51-C8306AB8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120" y="5364763"/>
            <a:ext cx="1459807" cy="301904"/>
          </a:xfrm>
        </p:spPr>
        <p:txBody>
          <a:bodyPr/>
          <a:lstStyle/>
          <a:p>
            <a:pPr marL="0" marR="0" lvl="0" indent="0" algn="l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April 2024</a:t>
            </a:r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9AD67B8D-6CE9-3E85-7A98-79F5D3A9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8638" y="5370813"/>
            <a:ext cx="4906087" cy="301904"/>
          </a:xfrm>
        </p:spPr>
        <p:txBody>
          <a:bodyPr/>
          <a:lstStyle/>
          <a:p>
            <a:pPr marL="0" marR="0" lvl="0" indent="0" algn="ct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DRDC Update at DRD6 Collaboration Meeting</a:t>
            </a:r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9EA0841B-561D-0DF7-D607-83DEE52F0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5535" y="5371267"/>
            <a:ext cx="674265" cy="301904"/>
          </a:xfrm>
        </p:spPr>
        <p:txBody>
          <a:bodyPr/>
          <a:lstStyle/>
          <a:p>
            <a:pPr marL="0" marR="0" lvl="0" indent="0" algn="r" defTabSz="756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BCAF29-84C8-8943-9163-C3CA43C8F980}" type="slidenum"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60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92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594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8EC69ED-EA4B-DE0A-BDCD-08440FCD6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186" y="1207751"/>
            <a:ext cx="4264576" cy="431188"/>
          </a:xfrm>
        </p:spPr>
        <p:txBody>
          <a:bodyPr/>
          <a:lstStyle/>
          <a:p>
            <a:r>
              <a:rPr lang="en-US" dirty="0"/>
              <a:t>ECFA Detector Panel (EDP):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100D0CC-2112-30C4-89E1-98AF1FCEA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207751"/>
            <a:ext cx="4285579" cy="431188"/>
          </a:xfrm>
        </p:spPr>
        <p:txBody>
          <a:bodyPr/>
          <a:lstStyle/>
          <a:p>
            <a:r>
              <a:rPr lang="en-US" dirty="0"/>
              <a:t>Detector R&amp;D Committee (DRDC):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446D70D-722C-021C-C951-EAE2FBFADD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64537" y="1808315"/>
            <a:ext cx="4618671" cy="36003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i="1" dirty="0"/>
              <a:t>Thomas Bergauer </a:t>
            </a:r>
            <a:r>
              <a:rPr lang="en-US" sz="1488" dirty="0"/>
              <a:t>(HEPHY Vienna), Chairperson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Jan </a:t>
            </a:r>
            <a:r>
              <a:rPr lang="en-US" sz="1488" i="1" dirty="0" err="1"/>
              <a:t>Troska</a:t>
            </a:r>
            <a:r>
              <a:rPr lang="en-US" sz="1488" i="1" dirty="0"/>
              <a:t> </a:t>
            </a:r>
            <a:r>
              <a:rPr lang="en-US" sz="1488" dirty="0"/>
              <a:t>(CERN), scientific secretary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Stan </a:t>
            </a:r>
            <a:r>
              <a:rPr lang="en-US" sz="1488" i="1" dirty="0" err="1"/>
              <a:t>Bentvelsen</a:t>
            </a:r>
            <a:r>
              <a:rPr lang="en-US" sz="1488" i="1" dirty="0"/>
              <a:t> </a:t>
            </a:r>
            <a:r>
              <a:rPr lang="en-US" sz="1488" dirty="0"/>
              <a:t>(NIKHEF; LDG contact)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 err="1"/>
              <a:t>Shikma</a:t>
            </a:r>
            <a:r>
              <a:rPr lang="en-US" sz="1488" i="1" dirty="0"/>
              <a:t> Bressler </a:t>
            </a:r>
            <a:r>
              <a:rPr lang="en-US" sz="1488" dirty="0"/>
              <a:t>(Weizmann)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Dimitry </a:t>
            </a:r>
            <a:r>
              <a:rPr lang="en-US" sz="1488" i="1" dirty="0" err="1"/>
              <a:t>Budker</a:t>
            </a:r>
            <a:r>
              <a:rPr lang="en-US" sz="1488" i="1" dirty="0"/>
              <a:t> </a:t>
            </a:r>
            <a:r>
              <a:rPr lang="en-US" sz="1488" dirty="0"/>
              <a:t>(Mainz)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Roger Forty </a:t>
            </a:r>
            <a:r>
              <a:rPr lang="en-US" sz="1488" dirty="0"/>
              <a:t>(CERN; RB contact)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Claudia </a:t>
            </a:r>
            <a:r>
              <a:rPr lang="en-US" sz="1488" i="1" dirty="0" err="1"/>
              <a:t>Gemme</a:t>
            </a:r>
            <a:r>
              <a:rPr lang="en-US" sz="1488" i="1" dirty="0"/>
              <a:t> </a:t>
            </a:r>
            <a:r>
              <a:rPr lang="en-US" sz="1488" dirty="0"/>
              <a:t>(INFN and U. Genoa)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i="1" dirty="0"/>
              <a:t>Inés Gil </a:t>
            </a:r>
            <a:r>
              <a:rPr lang="en-US" sz="1488" b="1" i="1" dirty="0" err="1"/>
              <a:t>Botella</a:t>
            </a:r>
            <a:r>
              <a:rPr lang="en-US" sz="1488" b="1" i="1" dirty="0"/>
              <a:t> </a:t>
            </a:r>
            <a:r>
              <a:rPr lang="en-US" sz="1488" dirty="0"/>
              <a:t>(CIEMAT)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Petra Merkel </a:t>
            </a:r>
            <a:r>
              <a:rPr lang="en-US" sz="1488" dirty="0"/>
              <a:t>(Fermilab; US contact)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i="1" dirty="0"/>
              <a:t>Mark </a:t>
            </a:r>
            <a:r>
              <a:rPr lang="en-US" sz="1488" i="1" dirty="0" err="1"/>
              <a:t>Pesaresi</a:t>
            </a:r>
            <a:r>
              <a:rPr lang="en-US" sz="1488" i="1" dirty="0"/>
              <a:t> </a:t>
            </a:r>
            <a:r>
              <a:rPr lang="en-US" sz="1488" dirty="0"/>
              <a:t>(Imperial College)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b="1" i="1" dirty="0"/>
              <a:t>Laurent Serin </a:t>
            </a:r>
            <a:r>
              <a:rPr lang="en-US" sz="1488" dirty="0"/>
              <a:t>(</a:t>
            </a:r>
            <a:r>
              <a:rPr lang="en-US" sz="1488" dirty="0" err="1"/>
              <a:t>IJCLab</a:t>
            </a:r>
            <a:r>
              <a:rPr lang="en-US" sz="1488" dirty="0"/>
              <a:t>)</a:t>
            </a:r>
          </a:p>
          <a:p>
            <a:pPr>
              <a:lnSpc>
                <a:spcPct val="100000"/>
              </a:lnSpc>
              <a:spcBef>
                <a:spcPts val="248"/>
              </a:spcBef>
            </a:pPr>
            <a:r>
              <a:rPr lang="en-US" sz="1488" dirty="0"/>
              <a:t>Ex-officio: </a:t>
            </a:r>
            <a:r>
              <a:rPr lang="en-US" sz="1488" b="1" dirty="0"/>
              <a:t>P. Allport, D. </a:t>
            </a:r>
            <a:r>
              <a:rPr lang="en-US" sz="1488" b="1" dirty="0" err="1"/>
              <a:t>Contardo</a:t>
            </a:r>
            <a:r>
              <a:rPr lang="en-US" sz="1488" b="1" dirty="0"/>
              <a:t> </a:t>
            </a:r>
            <a:r>
              <a:rPr lang="en-US" sz="1488" dirty="0"/>
              <a:t>(EDP)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18A568-822B-E20A-36F6-8F09BEC13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68F163-3189-1F17-2FE2-6EA6A1761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66730A-A8B6-668A-0240-1E4BA50C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30</a:t>
            </a:fld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4B96683-E4AF-239B-F94C-69CE38071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Committee Members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2F7E7390-541A-D645-DD9B-E6F59D312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1186" y="1779036"/>
            <a:ext cx="4454902" cy="378992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Co-chairs: </a:t>
            </a:r>
            <a:r>
              <a:rPr lang="en-US" b="1" i="1" dirty="0"/>
              <a:t>Phil Allport </a:t>
            </a:r>
            <a:r>
              <a:rPr lang="en-US" i="1" dirty="0"/>
              <a:t>(Birmingham), </a:t>
            </a:r>
            <a:r>
              <a:rPr lang="en-US" b="1" i="1" dirty="0"/>
              <a:t>Didier </a:t>
            </a:r>
            <a:r>
              <a:rPr lang="en-US" b="1" i="1" dirty="0" err="1"/>
              <a:t>Contardo</a:t>
            </a:r>
            <a:r>
              <a:rPr lang="en-US" b="1" i="1" dirty="0"/>
              <a:t> </a:t>
            </a:r>
            <a:r>
              <a:rPr lang="en-US" i="1" dirty="0"/>
              <a:t>(Lyon)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Scientific secretary: </a:t>
            </a:r>
            <a:r>
              <a:rPr lang="en-US" i="1" dirty="0"/>
              <a:t>Doris Eckstein (DESY) 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Gaseous Detectors: </a:t>
            </a:r>
            <a:r>
              <a:rPr lang="en-US" i="1" dirty="0"/>
              <a:t>Silvia Dalla Torre (Torino)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Liquid Detectors: </a:t>
            </a:r>
            <a:r>
              <a:rPr lang="en-US" b="1" i="1" dirty="0"/>
              <a:t>Inés Gil </a:t>
            </a:r>
            <a:r>
              <a:rPr lang="en-US" b="1" i="1" dirty="0" err="1"/>
              <a:t>Botella</a:t>
            </a:r>
            <a:r>
              <a:rPr lang="en-US" b="1" i="1" dirty="0"/>
              <a:t> </a:t>
            </a:r>
            <a:r>
              <a:rPr lang="en-US" i="1" dirty="0"/>
              <a:t>(CIEMAT)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Solid State Detectors: </a:t>
            </a:r>
            <a:r>
              <a:rPr lang="en-US" i="1" dirty="0"/>
              <a:t>Doris Eckstein, Phil Allport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PID &amp; Photon Detectors: </a:t>
            </a:r>
            <a:r>
              <a:rPr lang="en-US" b="1" i="1" dirty="0"/>
              <a:t>Roger Forty </a:t>
            </a:r>
            <a:r>
              <a:rPr lang="en-US" i="1" dirty="0"/>
              <a:t>(CERN)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Quantum and emerging Technologies.: </a:t>
            </a:r>
            <a:r>
              <a:rPr lang="en-US" i="1" dirty="0"/>
              <a:t>Steven Hoekstra (Groningen)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Calorimetry: </a:t>
            </a:r>
            <a:r>
              <a:rPr lang="en-US" b="1" i="1" dirty="0"/>
              <a:t>Laurent Serin </a:t>
            </a:r>
            <a:r>
              <a:rPr lang="en-US" i="1" dirty="0"/>
              <a:t>(</a:t>
            </a:r>
            <a:r>
              <a:rPr lang="en-US" i="1" dirty="0" err="1"/>
              <a:t>IJCLab</a:t>
            </a:r>
            <a:r>
              <a:rPr lang="en-US" i="1" dirty="0"/>
              <a:t>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Electronics: </a:t>
            </a:r>
            <a:r>
              <a:rPr lang="en-US" i="1" dirty="0"/>
              <a:t>Valerio Re (Bergamo)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Ex Officio: </a:t>
            </a:r>
            <a:r>
              <a:rPr lang="en-US" i="1" dirty="0"/>
              <a:t>ECFA Chair (Paris </a:t>
            </a:r>
            <a:r>
              <a:rPr lang="en-US" i="1" dirty="0" err="1"/>
              <a:t>Sphicas</a:t>
            </a:r>
            <a:r>
              <a:rPr lang="en-US" i="1" dirty="0"/>
              <a:t>), ICFA Detector Panel (Ian </a:t>
            </a:r>
            <a:r>
              <a:rPr lang="en-US" i="1" dirty="0" err="1"/>
              <a:t>Shipsey</a:t>
            </a:r>
            <a:r>
              <a:rPr lang="en-US" i="1" dirty="0"/>
              <a:t>), DRDC chair (</a:t>
            </a:r>
            <a:r>
              <a:rPr lang="en-US" b="1" i="1" dirty="0"/>
              <a:t>Thomas Bergauer)</a:t>
            </a:r>
            <a:r>
              <a:rPr lang="en-US" i="1" dirty="0"/>
              <a:t>, APPEC &amp; </a:t>
            </a:r>
            <a:r>
              <a:rPr lang="en-US" i="1" dirty="0" err="1"/>
              <a:t>NuPECC</a:t>
            </a:r>
            <a:r>
              <a:rPr lang="en-US" i="1" dirty="0"/>
              <a:t> observers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1EC2F5-71C0-D4E9-B887-D4D4F502FF46}"/>
              </a:ext>
            </a:extLst>
          </p:cNvPr>
          <p:cNvSpPr txBox="1"/>
          <p:nvPr/>
        </p:nvSpPr>
        <p:spPr>
          <a:xfrm>
            <a:off x="6695305" y="5011524"/>
            <a:ext cx="3201517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b="1" dirty="0">
                <a:solidFill>
                  <a:schemeClr val="accent6">
                    <a:lumMod val="75000"/>
                  </a:schemeClr>
                </a:solidFill>
                <a:latin typeface="Palatino" pitchFamily="2" charset="77"/>
                <a:ea typeface="Palatino" pitchFamily="2" charset="77"/>
              </a:rPr>
              <a:t>Names in bold in both committees</a:t>
            </a:r>
          </a:p>
        </p:txBody>
      </p:sp>
    </p:spTree>
    <p:extLst>
      <p:ext uri="{BB962C8B-B14F-4D97-AF65-F5344CB8AC3E}">
        <p14:creationId xmlns:p14="http://schemas.microsoft.com/office/powerpoint/2010/main" val="85812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1B6F37-D952-BA8E-6063-2D44B25A2BB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785" y="2727038"/>
            <a:ext cx="5424251" cy="25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C640E77A-8033-A4D8-B87F-1C5A583A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7" y="301993"/>
            <a:ext cx="7382923" cy="645242"/>
          </a:xfrm>
        </p:spPr>
        <p:txBody>
          <a:bodyPr>
            <a:noAutofit/>
          </a:bodyPr>
          <a:lstStyle/>
          <a:p>
            <a:r>
              <a:rPr lang="en-US" sz="3307" dirty="0"/>
              <a:t>Roadmap implementation plan</a:t>
            </a:r>
            <a:endParaRPr lang="en-US" sz="3307" baseline="3000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2AE2756-90D0-547C-5566-9DD62518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5B12EF2-788F-B84B-B095-02139DD5B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C5A3F74-9862-9165-28EB-D09E417F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4</a:t>
            </a:fld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AE9647-66C0-8CB4-ABB0-ACDF6BB3D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2370" y="1075193"/>
            <a:ext cx="9605643" cy="15238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Approved by CERN SPC and Council in fall 2022 </a:t>
            </a:r>
            <a:r>
              <a:rPr lang="en-US" sz="1488" dirty="0"/>
              <a:t>(</a:t>
            </a:r>
            <a:r>
              <a:rPr lang="en-US" sz="1488" dirty="0">
                <a:hlinkClick r:id="rId3"/>
              </a:rPr>
              <a:t>CERN/SPC/1190 ; CERN/3679</a:t>
            </a:r>
            <a:r>
              <a:rPr lang="en-US" sz="1488" dirty="0"/>
              <a:t>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dirty="0"/>
              <a:t>CERN will host DRD collaborations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cs typeface="Times New Roman" panose="02020603050405020304" pitchFamily="18" charset="0"/>
              </a:rPr>
              <a:t>Interaction between DRD collaborations and committees through DRDC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Interface to ECFA via ECFA Detector panel: </a:t>
            </a:r>
            <a:r>
              <a:rPr lang="en-US" sz="1819" dirty="0">
                <a:cs typeface="Times New Roman" panose="02020603050405020304" pitchFamily="18" charset="0"/>
                <a:hlinkClick r:id="rId4"/>
              </a:rPr>
              <a:t>https://ecfa-dp.desy.de</a:t>
            </a:r>
            <a:endParaRPr lang="en-US" dirty="0"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025F9958-D129-5B9E-2DC2-65660CA894D2}"/>
              </a:ext>
            </a:extLst>
          </p:cNvPr>
          <p:cNvSpPr txBox="1">
            <a:spLocks/>
          </p:cNvSpPr>
          <p:nvPr/>
        </p:nvSpPr>
        <p:spPr>
          <a:xfrm>
            <a:off x="312371" y="2711873"/>
            <a:ext cx="3863390" cy="2519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sz="2000" dirty="0"/>
              <a:t>Distinction between reviewing body (DRDC) and advising body (EDP)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sz="2000" dirty="0"/>
              <a:t>EDP also provides input to the next Strategy update</a:t>
            </a:r>
          </a:p>
        </p:txBody>
      </p:sp>
    </p:spTree>
    <p:extLst>
      <p:ext uri="{BB962C8B-B14F-4D97-AF65-F5344CB8AC3E}">
        <p14:creationId xmlns:p14="http://schemas.microsoft.com/office/powerpoint/2010/main" val="176211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FE0F9FB-231E-EF3F-C881-799858D6B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DRD Committee (DRDC)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09F81971-2706-2777-ED8D-CD6088A108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Detector R&amp;D Committee is a new committee on the same level as SPSC and LHCC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Established autumn 2023 following ECFA Detector Roadmap Process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cs typeface="Times New Roman" panose="02020603050405020304" pitchFamily="18" charset="0"/>
                <a:hlinkClick r:id="rId2"/>
              </a:rPr>
              <a:t>http://committees.web.cern.ch/drdc</a:t>
            </a:r>
            <a:endParaRPr lang="en-US" dirty="0"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Mandate of DRDC: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Reviews DRD proposals and suggests recommendations to CERN Research Board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Requests annual status reports of running DRD collaborations and conducts reviews of their progress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F11C5D37-ED76-1707-E413-BEE24E9783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3318" y="1167773"/>
            <a:ext cx="4906087" cy="4110602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F1851-B562-1850-A37F-5F0B65B1D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468A48-F21A-125F-1BA4-3A60C2147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46E023-82A9-7D90-A4FB-F76371CC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8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121E33C7-AD0D-109A-31CA-E88027F1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DRDC and ECFA EDP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84A790A-DB30-BA4E-432F-9320407CC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69" y="1253787"/>
            <a:ext cx="9130088" cy="411097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Detector R&amp;D Committee (DRDC):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“Reviewing body”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Monitoring milestones and deliverables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Embedded in “CERN hierarchy”, </a:t>
            </a:r>
            <a:br>
              <a:rPr lang="en-US" dirty="0"/>
            </a:br>
            <a:r>
              <a:rPr lang="en-US" dirty="0"/>
              <a:t>reporting to RB</a:t>
            </a:r>
            <a:br>
              <a:rPr lang="en-US" dirty="0"/>
            </a:br>
            <a:endParaRPr lang="en-US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ECFA Detector Panel (EDP):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“Advising body”, full mandate to be found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Started to organize “DRD Managers Forum” recently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Organizing exchange across different DRDs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Define common terminology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Heritage from “full panel” meetings during proposal preparation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Providing input to European Strategy for Particle Physics Update 2026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Input proposals until 31 March 2025, “Granada” style meeting summer 2025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2DFE78-EFB6-A8DB-1089-A20280D5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9DAC1F-F396-5645-30D6-C3DF8D4B7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42E43-A018-3620-DE11-9AE639D6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A7C02BB-7A1C-9A5D-4D68-1798D4213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486" y="1075362"/>
            <a:ext cx="4132586" cy="19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6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6799E-218B-F896-2262-7E027A40E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46" dirty="0"/>
              <a:t>From ECFA Task forces to DRD collaborations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5B1191-CB9C-E848-81CD-36605BC13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1" y="1075424"/>
            <a:ext cx="6763831" cy="428925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Chapters convenors (Task Force) from ECFA Roadmap became part of Proposal Writing Teams for new DRD collaborations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Collected input from the communities in open meetings happening in the beginning of 2023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Summer 2023: </a:t>
            </a:r>
            <a:r>
              <a:rPr lang="en-US" b="1" dirty="0"/>
              <a:t>Submission deadline of DRD proposals</a:t>
            </a:r>
            <a:endParaRPr lang="en-US" sz="2300" b="1" dirty="0"/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The DRDC (DRD Committee) was appointed at the same time only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Review of first DRD proposals by DRDC in autumn 2023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Intense phase of work as also DRDC mandate and tasks had to be defined first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b="1" dirty="0"/>
              <a:t>Approval of first DRD collaborations in December 2023 RB</a:t>
            </a:r>
            <a:endParaRPr lang="en-US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Once approved, DRD collaborations started in 2024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1700" dirty="0"/>
              <a:t>Collaborations have kick-off meetings, elect management positions,…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1700" dirty="0"/>
              <a:t>Setting up MoU and collecting signatures from Funding Agencies</a:t>
            </a:r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dirty="0"/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C499A6C6-27C6-6E61-2DAA-9D64B8E5D3D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7253099" y="1341599"/>
          <a:ext cx="2523464" cy="3768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DB7EF-8555-6F0E-7B3D-A7ED8F8AA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2C62EE-3D0C-7799-D154-7C6167CF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EAFFD-17F2-125C-EF15-4B14DE8F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3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6799E-218B-F896-2262-7E027A40E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MoU Template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5B1191-CB9C-E848-81CD-36605BC13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1" y="1075362"/>
            <a:ext cx="9346933" cy="428931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CERN provides templates for the Memorandum of Understanding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To be in agreement with CERN’s </a:t>
            </a:r>
            <a:r>
              <a:rPr lang="en-US" i="1" dirty="0"/>
              <a:t>General Conditions for the execution of experiments</a:t>
            </a:r>
            <a:r>
              <a:rPr lang="en-US" dirty="0"/>
              <a:t>, legal service, KT office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Should be almost identical for all DRD collaborations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Main MoU (previously called “lightweight”) is the only one which is physically/electronically signed by each institution; Contains: Obligations of CERN as host laboratory, industrial involvements, common fund, definitions: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Working Groups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shall reflect the internal structure of the Collaboration. They are expected to be long-lasting</a:t>
            </a:r>
            <a:r>
              <a:rPr lang="de-AT" dirty="0">
                <a:effectLst/>
              </a:rPr>
              <a:t>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Work Units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shall reflect time-limited resource-loaded activities with clearly defined objectives and deliverables</a:t>
            </a:r>
            <a:r>
              <a:rPr lang="de-AT" dirty="0">
                <a:effectLst/>
              </a:rPr>
              <a:t> </a:t>
            </a: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Annexes: everything that can change over time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Does not necessarily need a physical signature by  funding </a:t>
            </a:r>
            <a:br>
              <a:rPr lang="en-US" dirty="0"/>
            </a:br>
            <a:r>
              <a:rPr lang="en-US" dirty="0"/>
              <a:t>agencies, but agreement/vote at finance committee meeting </a:t>
            </a:r>
            <a:br>
              <a:rPr lang="en-US" dirty="0"/>
            </a:br>
            <a:r>
              <a:rPr lang="en-US" dirty="0"/>
              <a:t>(with representatives of funding agencies)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Status: First draft of MoU Template is available </a:t>
            </a:r>
            <a:br>
              <a:rPr lang="en-US" dirty="0"/>
            </a:br>
            <a:r>
              <a:rPr lang="en-US" dirty="0"/>
              <a:t>for CERN-internal review (legal service, DRC,…)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DB7EF-8555-6F0E-7B3D-A7ED8F8AA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2C62EE-3D0C-7799-D154-7C6167CF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EAFFD-17F2-125C-EF15-4B14DE8F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8</a:t>
            </a:fld>
            <a:endParaRPr lang="en-US"/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5E163276-6FC5-CD98-DF2A-89A82AA451D6}"/>
              </a:ext>
            </a:extLst>
          </p:cNvPr>
          <p:cNvSpPr txBox="1">
            <a:spLocks/>
          </p:cNvSpPr>
          <p:nvPr/>
        </p:nvSpPr>
        <p:spPr>
          <a:xfrm>
            <a:off x="5939158" y="3731722"/>
            <a:ext cx="3856777" cy="16329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1: Collaborating Institutions and their Contact Persons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2: Funding Agencies and their Representatives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3: </a:t>
            </a:r>
            <a:r>
              <a:rPr lang="en-US" sz="1100" dirty="0" err="1"/>
              <a:t>Organisational</a:t>
            </a:r>
            <a:r>
              <a:rPr lang="en-US" sz="1100" dirty="0"/>
              <a:t> Structure of the Collaboration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4: Financial Participation of the Funding Agencies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5: Working Groups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6: Work Packages and their sub-units (“work units”)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7: Background IP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8: CERN General Conditions Applicable to Experiments</a:t>
            </a:r>
          </a:p>
        </p:txBody>
      </p:sp>
    </p:spTree>
    <p:extLst>
      <p:ext uri="{BB962C8B-B14F-4D97-AF65-F5344CB8AC3E}">
        <p14:creationId xmlns:p14="http://schemas.microsoft.com/office/powerpoint/2010/main" val="94694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6799E-218B-F896-2262-7E027A40E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Resources Board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5B1191-CB9C-E848-81CD-36605BC13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1" y="1075362"/>
            <a:ext cx="9346933" cy="4289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Collaboration Board as (scientific and technical) representation of collaborating institutions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Resources Board as a representation of funding agencies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Definition of a Funding agency: </a:t>
            </a:r>
          </a:p>
          <a:p>
            <a:pPr lvl="2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Collaborating institutions themselves, if they have the authority for the committed funds</a:t>
            </a:r>
          </a:p>
          <a:p>
            <a:pPr lvl="2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or a body acting on behalf of one or several institutions in the conclusion of the MoU (e.g. INFN)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Creation (and termination?) of working groups and work packages require approval by CB and RB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No funding agency involved must object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There have been suggestions that the RB meetings of all DRD collaborations should happen in a common way, similar to what happens for LHC RRB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Common plenary session for all four LHC experiments, then more detailed individual meetings for each of the four over two days. 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DB7EF-8555-6F0E-7B3D-A7ED8F8AA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9 April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2C62EE-3D0C-7799-D154-7C6167CF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DRDC Update at DRD6 Collaboration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EAFFD-17F2-125C-EF15-4B14DE8F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926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3642</Words>
  <Application>Microsoft Macintosh PowerPoint</Application>
  <PresentationFormat>Benutzerdefiniert</PresentationFormat>
  <Paragraphs>449</Paragraphs>
  <Slides>30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30</vt:i4>
      </vt:variant>
    </vt:vector>
  </HeadingPairs>
  <TitlesOfParts>
    <vt:vector size="46" baseType="lpstr">
      <vt:lpstr>Arial</vt:lpstr>
      <vt:lpstr>Avenir Next</vt:lpstr>
      <vt:lpstr>Calibri</vt:lpstr>
      <vt:lpstr>Calibri Light</vt:lpstr>
      <vt:lpstr>Helvetica</vt:lpstr>
      <vt:lpstr>Palatino</vt:lpstr>
      <vt:lpstr>Palatino Linotype</vt:lpstr>
      <vt:lpstr>Symbol</vt:lpstr>
      <vt:lpstr>Times New Roman</vt:lpstr>
      <vt:lpstr>Wingdings</vt:lpstr>
      <vt:lpstr>1_Office Theme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PowerPoint-Präsentation</vt:lpstr>
      <vt:lpstr>European Strategy on Particle Physics</vt:lpstr>
      <vt:lpstr>ECFA Detector Roadmap</vt:lpstr>
      <vt:lpstr>Roadmap implementation plan</vt:lpstr>
      <vt:lpstr>DRD Committee (DRDC)</vt:lpstr>
      <vt:lpstr>DRDC and ECFA EDP</vt:lpstr>
      <vt:lpstr>From ECFA Task forces to DRD collaborations</vt:lpstr>
      <vt:lpstr>MoU Template</vt:lpstr>
      <vt:lpstr>Resources Board</vt:lpstr>
      <vt:lpstr>Status in the US</vt:lpstr>
      <vt:lpstr>PowerPoint-Präsentation</vt:lpstr>
      <vt:lpstr>Detector Readiness Matrix</vt:lpstr>
      <vt:lpstr>Strategic R&amp;D</vt:lpstr>
      <vt:lpstr>Blue Sky R&amp;D</vt:lpstr>
      <vt:lpstr>PowerPoint-Präsentation</vt:lpstr>
      <vt:lpstr>Detector R&amp;D collaborations</vt:lpstr>
      <vt:lpstr>Status DRD Collaborations</vt:lpstr>
      <vt:lpstr>DRD1: Gaseous Detectors</vt:lpstr>
      <vt:lpstr>DRD2: Liquid detectors</vt:lpstr>
      <vt:lpstr>DRD3: Semiconductor Detectors</vt:lpstr>
      <vt:lpstr>DRD4: Photodetectors &amp; Particle ID</vt:lpstr>
      <vt:lpstr>DRD5: Quantum Sensors</vt:lpstr>
      <vt:lpstr>DRD7: Electronics</vt:lpstr>
      <vt:lpstr>DRD8: Integration</vt:lpstr>
      <vt:lpstr>Summary</vt:lpstr>
      <vt:lpstr>The End.</vt:lpstr>
      <vt:lpstr>General Strategic Recommendations</vt:lpstr>
      <vt:lpstr>Future Large Experiments</vt:lpstr>
      <vt:lpstr>PowerPoint-Präsentation</vt:lpstr>
      <vt:lpstr>Committee Members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Andreas Gsponer</dc:creator>
  <dc:description/>
  <cp:lastModifiedBy>Bergauer, Thomas</cp:lastModifiedBy>
  <cp:revision>275</cp:revision>
  <dcterms:created xsi:type="dcterms:W3CDTF">2022-08-19T14:41:30Z</dcterms:created>
  <dcterms:modified xsi:type="dcterms:W3CDTF">2024-04-09T11:18:28Z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