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df" ContentType="application/pd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9" r:id="rId1"/>
  </p:sldMasterIdLst>
  <p:notesMasterIdLst>
    <p:notesMasterId r:id="rId34"/>
  </p:notesMasterIdLst>
  <p:handoutMasterIdLst>
    <p:handoutMasterId r:id="rId35"/>
  </p:handoutMasterIdLst>
  <p:sldIdLst>
    <p:sldId id="491" r:id="rId2"/>
    <p:sldId id="356" r:id="rId3"/>
    <p:sldId id="309" r:id="rId4"/>
    <p:sldId id="337" r:id="rId5"/>
    <p:sldId id="308" r:id="rId6"/>
    <p:sldId id="315" r:id="rId7"/>
    <p:sldId id="338" r:id="rId8"/>
    <p:sldId id="339" r:id="rId9"/>
    <p:sldId id="340" r:id="rId10"/>
    <p:sldId id="298" r:id="rId11"/>
    <p:sldId id="299" r:id="rId12"/>
    <p:sldId id="307" r:id="rId13"/>
    <p:sldId id="1017" r:id="rId14"/>
    <p:sldId id="1018" r:id="rId15"/>
    <p:sldId id="313" r:id="rId16"/>
    <p:sldId id="301" r:id="rId17"/>
    <p:sldId id="289" r:id="rId18"/>
    <p:sldId id="302" r:id="rId19"/>
    <p:sldId id="288" r:id="rId20"/>
    <p:sldId id="297" r:id="rId21"/>
    <p:sldId id="310" r:id="rId22"/>
    <p:sldId id="306" r:id="rId23"/>
    <p:sldId id="311" r:id="rId24"/>
    <p:sldId id="312" r:id="rId25"/>
    <p:sldId id="1022" r:id="rId26"/>
    <p:sldId id="1019" r:id="rId27"/>
    <p:sldId id="1020" r:id="rId28"/>
    <p:sldId id="1021" r:id="rId29"/>
    <p:sldId id="991" r:id="rId30"/>
    <p:sldId id="1012" r:id="rId31"/>
    <p:sldId id="1011" r:id="rId32"/>
    <p:sldId id="314"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09"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09"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09"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09"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09" charset="0"/>
        <a:ea typeface="+mn-ea"/>
        <a:cs typeface="+mn-cs"/>
      </a:defRPr>
    </a:lvl5pPr>
    <a:lvl6pPr marL="2286000" algn="l" defTabSz="457200" rtl="0" eaLnBrk="1" latinLnBrk="0" hangingPunct="1">
      <a:defRPr sz="2400" kern="1200">
        <a:solidFill>
          <a:schemeClr val="tx1"/>
        </a:solidFill>
        <a:latin typeface="Times New Roman" pitchFamily="-109" charset="0"/>
        <a:ea typeface="+mn-ea"/>
        <a:cs typeface="+mn-cs"/>
      </a:defRPr>
    </a:lvl6pPr>
    <a:lvl7pPr marL="2743200" algn="l" defTabSz="457200" rtl="0" eaLnBrk="1" latinLnBrk="0" hangingPunct="1">
      <a:defRPr sz="2400" kern="1200">
        <a:solidFill>
          <a:schemeClr val="tx1"/>
        </a:solidFill>
        <a:latin typeface="Times New Roman" pitchFamily="-109" charset="0"/>
        <a:ea typeface="+mn-ea"/>
        <a:cs typeface="+mn-cs"/>
      </a:defRPr>
    </a:lvl7pPr>
    <a:lvl8pPr marL="3200400" algn="l" defTabSz="457200" rtl="0" eaLnBrk="1" latinLnBrk="0" hangingPunct="1">
      <a:defRPr sz="2400" kern="1200">
        <a:solidFill>
          <a:schemeClr val="tx1"/>
        </a:solidFill>
        <a:latin typeface="Times New Roman" pitchFamily="-109" charset="0"/>
        <a:ea typeface="+mn-ea"/>
        <a:cs typeface="+mn-cs"/>
      </a:defRPr>
    </a:lvl8pPr>
    <a:lvl9pPr marL="3657600" algn="l" defTabSz="457200" rtl="0" eaLnBrk="1" latinLnBrk="0" hangingPunct="1">
      <a:defRPr sz="2400" kern="1200">
        <a:solidFill>
          <a:schemeClr val="tx1"/>
        </a:solidFill>
        <a:latin typeface="Times New Roman" pitchFamily="-109"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0CC"/>
    <a:srgbClr val="FF0000"/>
    <a:srgbClr val="201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23" autoAdjust="0"/>
    <p:restoredTop sz="94646" autoAdjust="0"/>
  </p:normalViewPr>
  <p:slideViewPr>
    <p:cSldViewPr>
      <p:cViewPr>
        <p:scale>
          <a:sx n="125" d="100"/>
          <a:sy n="125" d="100"/>
        </p:scale>
        <p:origin x="1432" y="-192"/>
      </p:cViewPr>
      <p:guideLst>
        <p:guide orient="horz" pos="2160"/>
        <p:guide pos="2880"/>
      </p:guideLst>
    </p:cSldViewPr>
  </p:slideViewPr>
  <p:outlineViewPr>
    <p:cViewPr>
      <p:scale>
        <a:sx n="33" d="100"/>
        <a:sy n="33" d="100"/>
      </p:scale>
      <p:origin x="0" y="-12608"/>
    </p:cViewPr>
  </p:outlineViewPr>
  <p:notesTextViewPr>
    <p:cViewPr>
      <p:scale>
        <a:sx n="100" d="100"/>
        <a:sy n="100" d="100"/>
      </p:scale>
      <p:origin x="0" y="0"/>
    </p:cViewPr>
  </p:notesTextViewPr>
  <p:sorterViewPr>
    <p:cViewPr>
      <p:scale>
        <a:sx n="38" d="100"/>
        <a:sy n="3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35E9F4-413C-1D4D-B2C9-06034EEA70C5}" type="datetimeFigureOut">
              <a:rPr lang="en-US" smtClean="0"/>
              <a:pPr/>
              <a:t>4/2/24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98DA48B-61E4-A341-BF3C-5AB3AE1F6ACE}" type="slidenum">
              <a:rPr lang="en-US" smtClean="0"/>
              <a:pPr/>
              <a:t>‹#›</a:t>
            </a:fld>
            <a:endParaRPr lang="en-US"/>
          </a:p>
        </p:txBody>
      </p:sp>
    </p:spTree>
    <p:extLst>
      <p:ext uri="{BB962C8B-B14F-4D97-AF65-F5344CB8AC3E}">
        <p14:creationId xmlns:p14="http://schemas.microsoft.com/office/powerpoint/2010/main" val="25042365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109" charset="0"/>
              </a:defRPr>
            </a:lvl1pPr>
          </a:lstStyle>
          <a:p>
            <a:endParaRPr lang="en-US"/>
          </a:p>
        </p:txBody>
      </p:sp>
      <p:sp>
        <p:nvSpPr>
          <p:cNvPr id="911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109" charset="0"/>
              </a:defRPr>
            </a:lvl1pPr>
          </a:lstStyle>
          <a:p>
            <a:endParaRPr lang="en-US"/>
          </a:p>
        </p:txBody>
      </p:sp>
      <p:sp>
        <p:nvSpPr>
          <p:cNvPr id="911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11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11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109" charset="0"/>
              </a:defRPr>
            </a:lvl1pPr>
          </a:lstStyle>
          <a:p>
            <a:endParaRPr lang="en-US"/>
          </a:p>
        </p:txBody>
      </p:sp>
      <p:sp>
        <p:nvSpPr>
          <p:cNvPr id="911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109" charset="0"/>
              </a:defRPr>
            </a:lvl1pPr>
          </a:lstStyle>
          <a:p>
            <a:fld id="{97EFA30C-86FF-394A-A9DB-141666EDDAB4}" type="slidenum">
              <a:rPr lang="en-US"/>
              <a:pPr/>
              <a:t>‹#›</a:t>
            </a:fld>
            <a:endParaRPr lang="en-US"/>
          </a:p>
        </p:txBody>
      </p:sp>
    </p:spTree>
    <p:extLst>
      <p:ext uri="{BB962C8B-B14F-4D97-AF65-F5344CB8AC3E}">
        <p14:creationId xmlns:p14="http://schemas.microsoft.com/office/powerpoint/2010/main" val="4163162658"/>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pitchFamily="-109" charset="0"/>
        <a:ea typeface="+mn-ea"/>
        <a:cs typeface="+mn-cs"/>
      </a:defRPr>
    </a:lvl1pPr>
    <a:lvl2pPr marL="457200" algn="l" rtl="0" fontAlgn="base">
      <a:spcBef>
        <a:spcPct val="30000"/>
      </a:spcBef>
      <a:spcAft>
        <a:spcPct val="0"/>
      </a:spcAft>
      <a:defRPr sz="1200" kern="1200">
        <a:solidFill>
          <a:schemeClr val="tx1"/>
        </a:solidFill>
        <a:latin typeface="Arial" pitchFamily="-109" charset="0"/>
        <a:ea typeface="ＭＳ Ｐゴシック" pitchFamily="-109" charset="-128"/>
        <a:cs typeface="+mn-cs"/>
      </a:defRPr>
    </a:lvl2pPr>
    <a:lvl3pPr marL="914400" algn="l" rtl="0" fontAlgn="base">
      <a:spcBef>
        <a:spcPct val="30000"/>
      </a:spcBef>
      <a:spcAft>
        <a:spcPct val="0"/>
      </a:spcAft>
      <a:defRPr sz="1200" kern="1200">
        <a:solidFill>
          <a:schemeClr val="tx1"/>
        </a:solidFill>
        <a:latin typeface="Arial" pitchFamily="-109" charset="0"/>
        <a:ea typeface="ＭＳ Ｐゴシック" pitchFamily="-109" charset="-128"/>
        <a:cs typeface="+mn-cs"/>
      </a:defRPr>
    </a:lvl3pPr>
    <a:lvl4pPr marL="1371600" algn="l" rtl="0" fontAlgn="base">
      <a:spcBef>
        <a:spcPct val="30000"/>
      </a:spcBef>
      <a:spcAft>
        <a:spcPct val="0"/>
      </a:spcAft>
      <a:defRPr sz="1200" kern="1200">
        <a:solidFill>
          <a:schemeClr val="tx1"/>
        </a:solidFill>
        <a:latin typeface="Arial" pitchFamily="-109" charset="0"/>
        <a:ea typeface="ＭＳ Ｐゴシック" pitchFamily="-109" charset="-128"/>
        <a:cs typeface="+mn-cs"/>
      </a:defRPr>
    </a:lvl4pPr>
    <a:lvl5pPr marL="1828800" algn="l" rtl="0" fontAlgn="base">
      <a:spcBef>
        <a:spcPct val="30000"/>
      </a:spcBef>
      <a:spcAft>
        <a:spcPct val="0"/>
      </a:spcAft>
      <a:defRPr sz="1200" kern="1200">
        <a:solidFill>
          <a:schemeClr val="tx1"/>
        </a:solidFill>
        <a:latin typeface="Arial"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7EFA30C-86FF-394A-A9DB-141666EDDAB4}" type="slidenum">
              <a:rPr lang="en-US" smtClean="0"/>
              <a:pPr/>
              <a:t>1</a:t>
            </a:fld>
            <a:endParaRPr lang="en-US"/>
          </a:p>
        </p:txBody>
      </p:sp>
    </p:spTree>
    <p:extLst>
      <p:ext uri="{BB962C8B-B14F-4D97-AF65-F5344CB8AC3E}">
        <p14:creationId xmlns:p14="http://schemas.microsoft.com/office/powerpoint/2010/main" val="466307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7EFA30C-86FF-394A-A9DB-141666EDDAB4}" type="slidenum">
              <a:rPr lang="en-US" smtClean="0"/>
              <a:pPr/>
              <a:t>29</a:t>
            </a:fld>
            <a:endParaRPr lang="en-US"/>
          </a:p>
        </p:txBody>
      </p:sp>
    </p:spTree>
    <p:extLst>
      <p:ext uri="{BB962C8B-B14F-4D97-AF65-F5344CB8AC3E}">
        <p14:creationId xmlns:p14="http://schemas.microsoft.com/office/powerpoint/2010/main" val="4092445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228600"/>
            <a:ext cx="1905000" cy="6019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28600"/>
            <a:ext cx="5562600" cy="6019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1"/>
            <a:ext cx="6781800" cy="876300"/>
          </a:xfrm>
        </p:spPr>
        <p:txBody>
          <a:bodyPr/>
          <a:lstStyle/>
          <a:p>
            <a:r>
              <a:rPr lang="en-US"/>
              <a:t>Click to edit Master title style</a:t>
            </a:r>
          </a:p>
        </p:txBody>
      </p:sp>
      <p:sp>
        <p:nvSpPr>
          <p:cNvPr id="3" name="Table Placeholder 2"/>
          <p:cNvSpPr>
            <a:spLocks noGrp="1"/>
          </p:cNvSpPr>
          <p:nvPr>
            <p:ph type="tbl" idx="1"/>
          </p:nvPr>
        </p:nvSpPr>
        <p:spPr>
          <a:xfrm>
            <a:off x="685800" y="1371600"/>
            <a:ext cx="7620000" cy="4876800"/>
          </a:xfrm>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2" name="Picture 7" descr="LHC-title_red.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2013-03-31 05.07.05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99715"/>
            <a:ext cx="8685161" cy="758286"/>
          </a:xfrm>
          <a:prstGeom prst="rect">
            <a:avLst/>
          </a:prstGeom>
        </p:spPr>
      </p:pic>
    </p:spTree>
    <p:extLst>
      <p:ext uri="{BB962C8B-B14F-4D97-AF65-F5344CB8AC3E}">
        <p14:creationId xmlns:p14="http://schemas.microsoft.com/office/powerpoint/2010/main" val="27046571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24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4" name="Content Placeholder 3"/>
          <p:cNvSpPr>
            <a:spLocks noGrp="1"/>
          </p:cNvSpPr>
          <p:nvPr>
            <p:ph sz="half" idx="2"/>
          </p:nvPr>
        </p:nvSpPr>
        <p:spPr>
          <a:xfrm>
            <a:off x="4655345" y="1143000"/>
            <a:ext cx="4038600" cy="25908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a:xfrm>
            <a:off x="8534400" y="52"/>
            <a:ext cx="609600" cy="365125"/>
          </a:xfrm>
          <a:prstGeom prst="rect">
            <a:avLst/>
          </a:prstGeom>
        </p:spPr>
        <p:txBody>
          <a:bodyPr/>
          <a:lstStyle>
            <a:lvl1pPr>
              <a:defRPr>
                <a:solidFill>
                  <a:schemeClr val="bg1"/>
                </a:solidFill>
              </a:defRPr>
            </a:lvl1pPr>
          </a:lstStyle>
          <a:p>
            <a:fld id="{1AD93096-5B34-4342-9326-69289CEAE4C2}" type="slidenum">
              <a:rPr lang="en-US" smtClean="0"/>
              <a:pPr/>
              <a:t>‹#›</a:t>
            </a:fld>
            <a:endParaRPr lang="en-US"/>
          </a:p>
        </p:txBody>
      </p:sp>
      <p:sp>
        <p:nvSpPr>
          <p:cNvPr id="8" name="Content Placeholder 3"/>
          <p:cNvSpPr>
            <a:spLocks noGrp="1"/>
          </p:cNvSpPr>
          <p:nvPr>
            <p:ph sz="half" idx="13"/>
          </p:nvPr>
        </p:nvSpPr>
        <p:spPr>
          <a:xfrm>
            <a:off x="457200" y="1143000"/>
            <a:ext cx="4038600" cy="25908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p:cNvSpPr>
            <a:spLocks noGrp="1"/>
          </p:cNvSpPr>
          <p:nvPr>
            <p:ph sz="half" idx="14"/>
          </p:nvPr>
        </p:nvSpPr>
        <p:spPr>
          <a:xfrm>
            <a:off x="457200" y="3886200"/>
            <a:ext cx="8229600" cy="25908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7" name="Slide Number Placeholder 6"/>
          <p:cNvSpPr>
            <a:spLocks noGrp="1"/>
          </p:cNvSpPr>
          <p:nvPr>
            <p:ph type="sldNum" sz="quarter" idx="12"/>
          </p:nvPr>
        </p:nvSpPr>
        <p:spPr>
          <a:xfrm>
            <a:off x="8534400" y="52"/>
            <a:ext cx="609600" cy="365125"/>
          </a:xfrm>
          <a:prstGeom prst="rect">
            <a:avLst/>
          </a:prstGeom>
        </p:spPr>
        <p:txBody>
          <a:bodyPr/>
          <a:lstStyle>
            <a:lvl1pPr>
              <a:defRPr>
                <a:solidFill>
                  <a:schemeClr val="bg1"/>
                </a:solidFill>
              </a:defRPr>
            </a:lvl1pPr>
          </a:lstStyle>
          <a:p>
            <a:fld id="{1AD93096-5B34-4342-9326-69289CEAE4C2}" type="slidenum">
              <a:rPr lang="en-US" smtClean="0"/>
              <a:pPr/>
              <a:t>‹#›</a:t>
            </a:fld>
            <a:endParaRPr lang="en-US"/>
          </a:p>
        </p:txBody>
      </p:sp>
      <p:sp>
        <p:nvSpPr>
          <p:cNvPr id="6" name="Content Placeholder 3"/>
          <p:cNvSpPr>
            <a:spLocks noGrp="1"/>
          </p:cNvSpPr>
          <p:nvPr>
            <p:ph sz="half" idx="13"/>
          </p:nvPr>
        </p:nvSpPr>
        <p:spPr>
          <a:xfrm>
            <a:off x="457200" y="1143000"/>
            <a:ext cx="8534400" cy="53340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371600"/>
            <a:ext cx="3733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0" y="1371600"/>
            <a:ext cx="3733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3" y="273054"/>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4"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5" name="Rectangle 1031"/>
          <p:cNvSpPr>
            <a:spLocks noGrp="1" noChangeArrowheads="1"/>
          </p:cNvSpPr>
          <p:nvPr>
            <p:ph type="title"/>
          </p:nvPr>
        </p:nvSpPr>
        <p:spPr bwMode="auto">
          <a:xfrm>
            <a:off x="304800" y="228600"/>
            <a:ext cx="8610600" cy="609600"/>
          </a:xfrm>
          <a:prstGeom prst="rect">
            <a:avLst/>
          </a:prstGeom>
          <a:solidFill>
            <a:schemeClr val="bg1"/>
          </a:solidFill>
          <a:ln w="12700">
            <a:noFill/>
            <a:miter lim="800000"/>
            <a:headEnd/>
            <a:tailEnd/>
          </a:ln>
          <a:effectLst>
            <a:outerShdw blurRad="63500" dist="53882" dir="2700000" algn="ctr" rotWithShape="0">
              <a:srgbClr val="FFFFFF">
                <a:alpha val="74998"/>
              </a:srgbClr>
            </a:outerShdw>
          </a:effectLst>
        </p:spPr>
        <p:txBody>
          <a:bodyPr vert="horz" wrap="square" lIns="90488" tIns="44450" rIns="90488" bIns="44450" numCol="1" anchor="ctr" anchorCtr="0" compatLnSpc="1">
            <a:prstTxWarp prst="textNoShape">
              <a:avLst/>
            </a:prstTxWarp>
          </a:bodyPr>
          <a:lstStyle/>
          <a:p>
            <a:pPr lvl="0"/>
            <a:r>
              <a:rPr lang="en-US" dirty="0"/>
              <a:t>Slide Title</a:t>
            </a:r>
          </a:p>
        </p:txBody>
      </p:sp>
      <p:sp>
        <p:nvSpPr>
          <p:cNvPr id="53251" name="Rectangle 1027"/>
          <p:cNvSpPr>
            <a:spLocks noGrp="1" noChangeArrowheads="1"/>
          </p:cNvSpPr>
          <p:nvPr>
            <p:ph type="body" idx="1"/>
          </p:nvPr>
        </p:nvSpPr>
        <p:spPr bwMode="auto">
          <a:xfrm>
            <a:off x="304800" y="990600"/>
            <a:ext cx="8610600" cy="5410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3252" name="Rectangle 1028"/>
          <p:cNvSpPr>
            <a:spLocks noChangeArrowheads="1"/>
          </p:cNvSpPr>
          <p:nvPr/>
        </p:nvSpPr>
        <p:spPr bwMode="auto">
          <a:xfrm>
            <a:off x="650879" y="6600829"/>
            <a:ext cx="1693863" cy="244475"/>
          </a:xfrm>
          <a:prstGeom prst="rect">
            <a:avLst/>
          </a:prstGeom>
          <a:noFill/>
          <a:ln w="12700">
            <a:noFill/>
            <a:miter lim="800000"/>
            <a:headEnd/>
            <a:tailEnd/>
          </a:ln>
          <a:effectLst/>
        </p:spPr>
        <p:txBody>
          <a:bodyPr wrap="none" anchor="ctr">
            <a:prstTxWarp prst="textNoShape">
              <a:avLst/>
            </a:prstTxWarp>
          </a:bodyPr>
          <a:lstStyle/>
          <a:p>
            <a:endParaRPr lang="en-US"/>
          </a:p>
        </p:txBody>
      </p:sp>
      <p:sp>
        <p:nvSpPr>
          <p:cNvPr id="53253" name="Rectangle 1029"/>
          <p:cNvSpPr>
            <a:spLocks noChangeArrowheads="1"/>
          </p:cNvSpPr>
          <p:nvPr/>
        </p:nvSpPr>
        <p:spPr bwMode="auto">
          <a:xfrm>
            <a:off x="304800" y="6553200"/>
            <a:ext cx="1561326" cy="243656"/>
          </a:xfrm>
          <a:prstGeom prst="rect">
            <a:avLst/>
          </a:prstGeom>
          <a:noFill/>
          <a:ln w="12700">
            <a:noFill/>
            <a:miter lim="800000"/>
            <a:headEnd/>
            <a:tailEnd/>
          </a:ln>
          <a:effectLst/>
        </p:spPr>
        <p:txBody>
          <a:bodyPr wrap="none" lIns="90488" tIns="44450" rIns="90488" bIns="44450">
            <a:prstTxWarp prst="textNoShape">
              <a:avLst/>
            </a:prstTxWarp>
            <a:spAutoFit/>
          </a:bodyPr>
          <a:lstStyle/>
          <a:p>
            <a:r>
              <a:rPr lang="en-US" sz="1000" b="0" dirty="0">
                <a:solidFill>
                  <a:schemeClr val="bg1">
                    <a:lumMod val="50000"/>
                  </a:schemeClr>
                </a:solidFill>
                <a:latin typeface="Myriad Pro"/>
              </a:rPr>
              <a:t>N. </a:t>
            </a:r>
            <a:r>
              <a:rPr lang="en-US" sz="1000" b="0" dirty="0" err="1">
                <a:solidFill>
                  <a:schemeClr val="bg1">
                    <a:lumMod val="50000"/>
                  </a:schemeClr>
                </a:solidFill>
                <a:latin typeface="Myriad Pro"/>
              </a:rPr>
              <a:t>Akchurin</a:t>
            </a:r>
            <a:r>
              <a:rPr lang="en-US" sz="1000" b="0" dirty="0">
                <a:solidFill>
                  <a:schemeClr val="bg1">
                    <a:lumMod val="50000"/>
                  </a:schemeClr>
                </a:solidFill>
                <a:latin typeface="Myriad Pro"/>
              </a:rPr>
              <a:t>, </a:t>
            </a:r>
            <a:r>
              <a:rPr lang="en-US" sz="1000" b="0" baseline="0" dirty="0">
                <a:solidFill>
                  <a:schemeClr val="bg1">
                    <a:lumMod val="50000"/>
                  </a:schemeClr>
                </a:solidFill>
                <a:latin typeface="Myriad Pro"/>
              </a:rPr>
              <a:t>10 April 2024</a:t>
            </a:r>
            <a:endParaRPr lang="en-US" sz="1000" b="0" dirty="0">
              <a:solidFill>
                <a:schemeClr val="bg1">
                  <a:lumMod val="50000"/>
                </a:schemeClr>
              </a:solidFill>
              <a:latin typeface="Myriad Pro"/>
            </a:endParaRPr>
          </a:p>
        </p:txBody>
      </p:sp>
      <p:sp>
        <p:nvSpPr>
          <p:cNvPr id="53254" name="Line 1030"/>
          <p:cNvSpPr>
            <a:spLocks noChangeShapeType="1"/>
          </p:cNvSpPr>
          <p:nvPr/>
        </p:nvSpPr>
        <p:spPr bwMode="auto">
          <a:xfrm flipV="1">
            <a:off x="304800" y="6553200"/>
            <a:ext cx="8610600" cy="0"/>
          </a:xfrm>
          <a:prstGeom prst="line">
            <a:avLst/>
          </a:prstGeom>
          <a:noFill/>
          <a:ln w="12700">
            <a:solidFill>
              <a:schemeClr val="bg1">
                <a:lumMod val="50000"/>
              </a:schemeClr>
            </a:solidFill>
            <a:round/>
            <a:headEnd/>
            <a:tailEnd/>
          </a:ln>
          <a:effectLst/>
        </p:spPr>
        <p:txBody>
          <a:bodyPr>
            <a:prstTxWarp prst="textNoShape">
              <a:avLst/>
            </a:prstTxWarp>
          </a:bodyPr>
          <a:lstStyle/>
          <a:p>
            <a:endParaRPr lang="en-US"/>
          </a:p>
        </p:txBody>
      </p:sp>
      <p:sp>
        <p:nvSpPr>
          <p:cNvPr id="53258" name="Text Box 1034"/>
          <p:cNvSpPr txBox="1">
            <a:spLocks noChangeArrowheads="1"/>
          </p:cNvSpPr>
          <p:nvPr userDrawn="1"/>
        </p:nvSpPr>
        <p:spPr bwMode="auto">
          <a:xfrm>
            <a:off x="8686804" y="6553205"/>
            <a:ext cx="341397" cy="246221"/>
          </a:xfrm>
          <a:prstGeom prst="rect">
            <a:avLst/>
          </a:prstGeom>
          <a:noFill/>
          <a:ln w="12700">
            <a:noFill/>
            <a:miter lim="800000"/>
            <a:headEnd/>
            <a:tailEnd/>
          </a:ln>
          <a:effectLst/>
        </p:spPr>
        <p:txBody>
          <a:bodyPr wrap="none">
            <a:prstTxWarp prst="textNoShape">
              <a:avLst/>
            </a:prstTxWarp>
            <a:spAutoFit/>
          </a:bodyPr>
          <a:lstStyle/>
          <a:p>
            <a:fld id="{C0E730E8-EB7B-5142-AF60-441200A5E867}" type="slidenum">
              <a:rPr lang="en-US" sz="1000" b="1">
                <a:solidFill>
                  <a:srgbClr val="7F7F7F"/>
                </a:solidFill>
                <a:latin typeface="+mn-lt"/>
              </a:rPr>
              <a:pPr/>
              <a:t>‹#›</a:t>
            </a:fld>
            <a:endParaRPr lang="en-US" sz="1000" b="1">
              <a:solidFill>
                <a:srgbClr val="7F7F7F"/>
              </a:solidFill>
              <a:latin typeface="+mn-lt"/>
            </a:endParaRPr>
          </a:p>
        </p:txBody>
      </p:sp>
      <p:sp>
        <p:nvSpPr>
          <p:cNvPr id="8" name="TextBox 7"/>
          <p:cNvSpPr txBox="1"/>
          <p:nvPr userDrawn="1"/>
        </p:nvSpPr>
        <p:spPr>
          <a:xfrm>
            <a:off x="3417277" y="6551918"/>
            <a:ext cx="2872902" cy="246221"/>
          </a:xfrm>
          <a:prstGeom prst="rect">
            <a:avLst/>
          </a:prstGeom>
          <a:noFill/>
        </p:spPr>
        <p:txBody>
          <a:bodyPr wrap="none" rtlCol="0">
            <a:spAutoFit/>
          </a:bodyPr>
          <a:lstStyle/>
          <a:p>
            <a:pPr algn="ctr"/>
            <a:r>
              <a:rPr lang="en-US" sz="1000" kern="1200" dirty="0">
                <a:solidFill>
                  <a:schemeClr val="tx1">
                    <a:lumMod val="50000"/>
                    <a:lumOff val="50000"/>
                  </a:schemeClr>
                </a:solidFill>
                <a:latin typeface="Myriad Pro"/>
                <a:ea typeface="+mn-ea"/>
                <a:cs typeface="Myriad Pro"/>
              </a:rPr>
              <a:t>DRD6 Collaboration Meeting 9-12 April 2024 CERN</a:t>
            </a:r>
            <a:endParaRPr lang="en-US" sz="1000" dirty="0">
              <a:solidFill>
                <a:schemeClr val="tx1">
                  <a:lumMod val="50000"/>
                  <a:lumOff val="50000"/>
                </a:schemeClr>
              </a:solidFill>
              <a:latin typeface="Myriad Pro"/>
              <a:cs typeface="Myriad Pro"/>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74" r:id="rId13"/>
    <p:sldLayoutId id="2147483676" r:id="rId14"/>
    <p:sldLayoutId id="2147483677" r:id="rId15"/>
  </p:sldLayoutIdLst>
  <p:hf sldNum="0" hdr="0" ftr="0"/>
  <p:txStyles>
    <p:titleStyle>
      <a:lvl1pPr algn="ctr" rtl="0" eaLnBrk="0" fontAlgn="base" hangingPunct="0">
        <a:lnSpc>
          <a:spcPct val="90000"/>
        </a:lnSpc>
        <a:spcBef>
          <a:spcPct val="0"/>
        </a:spcBef>
        <a:spcAft>
          <a:spcPct val="0"/>
        </a:spcAft>
        <a:defRPr sz="2800" b="0">
          <a:solidFill>
            <a:srgbClr val="081D58"/>
          </a:solidFill>
          <a:effectLst>
            <a:outerShdw blurRad="38100" dist="38100" dir="2700000" algn="tl">
              <a:srgbClr val="000000"/>
            </a:outerShdw>
          </a:effectLst>
          <a:latin typeface="Myriad Pro"/>
          <a:ea typeface="+mj-ea"/>
          <a:cs typeface="+mj-cs"/>
        </a:defRPr>
      </a:lvl1pPr>
      <a:lvl2pPr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2pPr>
      <a:lvl3pPr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3pPr>
      <a:lvl4pPr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4pPr>
      <a:lvl5pPr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5pPr>
      <a:lvl6pPr marL="457200"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6pPr>
      <a:lvl7pPr marL="914400"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7pPr>
      <a:lvl8pPr marL="1371600"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8pPr>
      <a:lvl9pPr marL="1828800" algn="ctr" rtl="0" eaLnBrk="0" fontAlgn="base" hangingPunct="0">
        <a:lnSpc>
          <a:spcPct val="90000"/>
        </a:lnSpc>
        <a:spcBef>
          <a:spcPct val="0"/>
        </a:spcBef>
        <a:spcAft>
          <a:spcPct val="0"/>
        </a:spcAft>
        <a:defRPr sz="2800" b="1">
          <a:solidFill>
            <a:srgbClr val="081D58"/>
          </a:solidFill>
          <a:effectLst>
            <a:outerShdw blurRad="38100" dist="38100" dir="2700000" algn="tl">
              <a:srgbClr val="000000"/>
            </a:outerShdw>
          </a:effectLst>
          <a:latin typeface="Arial" pitchFamily="-109" charset="0"/>
        </a:defRPr>
      </a:lvl9pPr>
    </p:titleStyle>
    <p:bodyStyle>
      <a:lvl1pPr marL="457200" indent="-457200" algn="l" rtl="0" eaLnBrk="0" fontAlgn="base" hangingPunct="0">
        <a:lnSpc>
          <a:spcPct val="90000"/>
        </a:lnSpc>
        <a:spcBef>
          <a:spcPct val="30000"/>
        </a:spcBef>
        <a:spcAft>
          <a:spcPct val="0"/>
        </a:spcAft>
        <a:defRPr sz="2400" b="0">
          <a:solidFill>
            <a:srgbClr val="0000CC"/>
          </a:solidFill>
          <a:latin typeface="Myriad Pro"/>
          <a:ea typeface="+mn-ea"/>
          <a:cs typeface="+mn-cs"/>
        </a:defRPr>
      </a:lvl1pPr>
      <a:lvl2pPr marL="800100" indent="-342900" algn="l" rtl="0" eaLnBrk="0" fontAlgn="base" hangingPunct="0">
        <a:lnSpc>
          <a:spcPct val="90000"/>
        </a:lnSpc>
        <a:spcBef>
          <a:spcPct val="30000"/>
        </a:spcBef>
        <a:spcAft>
          <a:spcPct val="0"/>
        </a:spcAft>
        <a:buClr>
          <a:srgbClr val="FF0000"/>
        </a:buClr>
        <a:buAutoNum type="arabicPeriod"/>
        <a:defRPr b="0">
          <a:solidFill>
            <a:srgbClr val="FF0000"/>
          </a:solidFill>
          <a:latin typeface="Myriad Pro"/>
          <a:ea typeface="ＭＳ Ｐゴシック" pitchFamily="-109" charset="-128"/>
        </a:defRPr>
      </a:lvl2pPr>
      <a:lvl3pPr marL="1257300" indent="-342900" algn="l" rtl="0" eaLnBrk="0" fontAlgn="base" hangingPunct="0">
        <a:lnSpc>
          <a:spcPct val="90000"/>
        </a:lnSpc>
        <a:spcBef>
          <a:spcPct val="30000"/>
        </a:spcBef>
        <a:spcAft>
          <a:spcPct val="0"/>
        </a:spcAft>
        <a:buSzPct val="100000"/>
        <a:buChar char="»"/>
        <a:defRPr b="0">
          <a:solidFill>
            <a:schemeClr val="tx2"/>
          </a:solidFill>
          <a:latin typeface="Myriad Pro"/>
          <a:ea typeface="ＭＳ Ｐゴシック" pitchFamily="-109" charset="-128"/>
        </a:defRPr>
      </a:lvl3pPr>
      <a:lvl4pPr marL="16383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4pPr>
      <a:lvl5pPr marL="20955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5pPr>
      <a:lvl6pPr marL="25527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6pPr>
      <a:lvl7pPr marL="30099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7pPr>
      <a:lvl8pPr marL="34671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8pPr>
      <a:lvl9pPr marL="39243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0.pdf"/><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10.pdf"/></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image" Target="../media/image30.pdf"/><Relationship Id="rId1" Type="http://schemas.openxmlformats.org/officeDocument/2006/relationships/slideLayout" Target="../slideLayouts/slideLayout2.xml"/><Relationship Id="rId6" Type="http://schemas.openxmlformats.org/officeDocument/2006/relationships/image" Target="../media/image70.pdf"/><Relationship Id="rId5" Type="http://schemas.openxmlformats.org/officeDocument/2006/relationships/image" Target="../media/image22.png"/><Relationship Id="rId4" Type="http://schemas.openxmlformats.org/officeDocument/2006/relationships/image" Target="../media/image50.pd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0.pd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1.pdf"/><Relationship Id="rId13"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7.png"/><Relationship Id="rId12" Type="http://schemas.openxmlformats.org/officeDocument/2006/relationships/image" Target="../media/image250.pdf"/><Relationship Id="rId2" Type="http://schemas.openxmlformats.org/officeDocument/2006/relationships/image" Target="../media/image150.pdf"/><Relationship Id="rId1" Type="http://schemas.openxmlformats.org/officeDocument/2006/relationships/slideLayout" Target="../slideLayouts/slideLayout2.xml"/><Relationship Id="rId6" Type="http://schemas.openxmlformats.org/officeDocument/2006/relationships/image" Target="../media/image19.pdf"/><Relationship Id="rId11" Type="http://schemas.openxmlformats.org/officeDocument/2006/relationships/image" Target="../media/image29.png"/><Relationship Id="rId5" Type="http://schemas.openxmlformats.org/officeDocument/2006/relationships/image" Target="../media/image26.png"/><Relationship Id="rId10" Type="http://schemas.openxmlformats.org/officeDocument/2006/relationships/image" Target="../media/image23.pdf"/><Relationship Id="rId4" Type="http://schemas.openxmlformats.org/officeDocument/2006/relationships/image" Target="../media/image170.pdf"/><Relationship Id="rId9"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70.pd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5.pdf"/><Relationship Id="rId13" Type="http://schemas.openxmlformats.org/officeDocument/2006/relationships/image" Target="../media/image30.png"/><Relationship Id="rId3" Type="http://schemas.openxmlformats.org/officeDocument/2006/relationships/image" Target="../media/image32.png"/><Relationship Id="rId7" Type="http://schemas.openxmlformats.org/officeDocument/2006/relationships/image" Target="../media/image34.png"/><Relationship Id="rId12" Type="http://schemas.openxmlformats.org/officeDocument/2006/relationships/image" Target="../media/image250.pdf"/><Relationship Id="rId2" Type="http://schemas.openxmlformats.org/officeDocument/2006/relationships/image" Target="../media/image29.pdf"/><Relationship Id="rId1" Type="http://schemas.openxmlformats.org/officeDocument/2006/relationships/slideLayout" Target="../slideLayouts/slideLayout2.xml"/><Relationship Id="rId6" Type="http://schemas.openxmlformats.org/officeDocument/2006/relationships/image" Target="../media/image33.pdf"/><Relationship Id="rId11" Type="http://schemas.openxmlformats.org/officeDocument/2006/relationships/image" Target="../media/image29.png"/><Relationship Id="rId5" Type="http://schemas.openxmlformats.org/officeDocument/2006/relationships/image" Target="../media/image33.png"/><Relationship Id="rId10" Type="http://schemas.openxmlformats.org/officeDocument/2006/relationships/image" Target="../media/image23.pdf"/><Relationship Id="rId4" Type="http://schemas.openxmlformats.org/officeDocument/2006/relationships/image" Target="../media/image31.pdf"/><Relationship Id="rId9"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d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5.pdf"/><Relationship Id="rId13" Type="http://schemas.openxmlformats.org/officeDocument/2006/relationships/image" Target="../media/image30.png"/><Relationship Id="rId3" Type="http://schemas.openxmlformats.org/officeDocument/2006/relationships/image" Target="../media/image37.png"/><Relationship Id="rId7" Type="http://schemas.openxmlformats.org/officeDocument/2006/relationships/image" Target="../media/image39.png"/><Relationship Id="rId12" Type="http://schemas.openxmlformats.org/officeDocument/2006/relationships/image" Target="../media/image250.pdf"/><Relationship Id="rId2" Type="http://schemas.openxmlformats.org/officeDocument/2006/relationships/image" Target="../media/image39.pdf"/><Relationship Id="rId1" Type="http://schemas.openxmlformats.org/officeDocument/2006/relationships/slideLayout" Target="../slideLayouts/slideLayout2.xml"/><Relationship Id="rId6" Type="http://schemas.openxmlformats.org/officeDocument/2006/relationships/image" Target="../media/image43.pdf"/><Relationship Id="rId11" Type="http://schemas.openxmlformats.org/officeDocument/2006/relationships/image" Target="../media/image29.png"/><Relationship Id="rId5" Type="http://schemas.openxmlformats.org/officeDocument/2006/relationships/image" Target="../media/image38.png"/><Relationship Id="rId10" Type="http://schemas.openxmlformats.org/officeDocument/2006/relationships/image" Target="../media/image23.pdf"/><Relationship Id="rId4" Type="http://schemas.openxmlformats.org/officeDocument/2006/relationships/image" Target="../media/image41.pdf"/><Relationship Id="rId9"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pd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7.pdf"/></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image" Target="../media/image47.pdf"/><Relationship Id="rId1" Type="http://schemas.openxmlformats.org/officeDocument/2006/relationships/slideLayout" Target="../slideLayouts/slideLayout2.xml"/><Relationship Id="rId6" Type="http://schemas.openxmlformats.org/officeDocument/2006/relationships/image" Target="../media/image51.pdf"/><Relationship Id="rId5" Type="http://schemas.openxmlformats.org/officeDocument/2006/relationships/image" Target="../media/image42.png"/><Relationship Id="rId4" Type="http://schemas.openxmlformats.org/officeDocument/2006/relationships/image" Target="../media/image49.pdf"/></Relationships>
</file>

<file path=ppt/slides/_rels/slide21.xml.rels><?xml version="1.0" encoding="UTF-8" standalone="yes"?>
<Relationships xmlns="http://schemas.openxmlformats.org/package/2006/relationships"><Relationship Id="rId8" Type="http://schemas.openxmlformats.org/officeDocument/2006/relationships/image" Target="../media/image67.pdf"/><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image" Target="../media/image61.pdf"/><Relationship Id="rId1" Type="http://schemas.openxmlformats.org/officeDocument/2006/relationships/slideLayout" Target="../slideLayouts/slideLayout2.xml"/><Relationship Id="rId6" Type="http://schemas.openxmlformats.org/officeDocument/2006/relationships/image" Target="../media/image65.pdf"/><Relationship Id="rId5" Type="http://schemas.openxmlformats.org/officeDocument/2006/relationships/image" Target="../media/image45.png"/><Relationship Id="rId4" Type="http://schemas.openxmlformats.org/officeDocument/2006/relationships/image" Target="../media/image63.pdf"/><Relationship Id="rId9" Type="http://schemas.openxmlformats.org/officeDocument/2006/relationships/image" Target="../media/image47.png"/></Relationships>
</file>

<file path=ppt/slides/_rels/slide22.xml.rels><?xml version="1.0" encoding="UTF-8" standalone="yes"?>
<Relationships xmlns="http://schemas.openxmlformats.org/package/2006/relationships"><Relationship Id="rId8" Type="http://schemas.openxmlformats.org/officeDocument/2006/relationships/image" Target="../media/image59.pdf"/><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image" Target="../media/image53.pdf"/><Relationship Id="rId1" Type="http://schemas.openxmlformats.org/officeDocument/2006/relationships/slideLayout" Target="../slideLayouts/slideLayout2.xml"/><Relationship Id="rId6" Type="http://schemas.openxmlformats.org/officeDocument/2006/relationships/image" Target="../media/image57.pdf"/><Relationship Id="rId5" Type="http://schemas.openxmlformats.org/officeDocument/2006/relationships/image" Target="../media/image49.png"/><Relationship Id="rId4" Type="http://schemas.openxmlformats.org/officeDocument/2006/relationships/image" Target="../media/image55.pdf"/><Relationship Id="rId9" Type="http://schemas.openxmlformats.org/officeDocument/2006/relationships/image" Target="../media/image5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69.pd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1.pdf"/><Relationship Id="rId1" Type="http://schemas.openxmlformats.org/officeDocument/2006/relationships/slideLayout" Target="../slideLayouts/slideLayout2.xml"/><Relationship Id="rId6" Type="http://schemas.openxmlformats.org/officeDocument/2006/relationships/image" Target="../media/image5.pdf"/><Relationship Id="rId5" Type="http://schemas.openxmlformats.org/officeDocument/2006/relationships/image" Target="../media/image6.png"/><Relationship Id="rId4" Type="http://schemas.openxmlformats.org/officeDocument/2006/relationships/image" Target="../media/image3.pdf"/></Relationships>
</file>

<file path=ppt/slides/_rels/slide30.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emf"/><Relationship Id="rId4" Type="http://schemas.openxmlformats.org/officeDocument/2006/relationships/image" Target="../media/image62.emf"/></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7.pd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9.pd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df"/><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d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df"/><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7.pd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73478-51CD-244A-87C4-156F821DE2AB}"/>
              </a:ext>
            </a:extLst>
          </p:cNvPr>
          <p:cNvSpPr>
            <a:spLocks noGrp="1"/>
          </p:cNvSpPr>
          <p:nvPr>
            <p:ph type="ctrTitle"/>
          </p:nvPr>
        </p:nvSpPr>
        <p:spPr/>
        <p:txBody>
          <a:bodyPr/>
          <a:lstStyle/>
          <a:p>
            <a:r>
              <a:rPr lang="en-US" dirty="0"/>
              <a:t>Exploiting Cherenkov in Calorimetry</a:t>
            </a:r>
          </a:p>
        </p:txBody>
      </p:sp>
      <p:sp>
        <p:nvSpPr>
          <p:cNvPr id="3" name="Subtitle 2">
            <a:extLst>
              <a:ext uri="{FF2B5EF4-FFF2-40B4-BE49-F238E27FC236}">
                <a16:creationId xmlns:a16="http://schemas.microsoft.com/office/drawing/2014/main" id="{4F281C00-A3EA-5845-90ED-2CE72596393D}"/>
              </a:ext>
            </a:extLst>
          </p:cNvPr>
          <p:cNvSpPr>
            <a:spLocks noGrp="1"/>
          </p:cNvSpPr>
          <p:nvPr>
            <p:ph type="subTitle" idx="1"/>
          </p:nvPr>
        </p:nvSpPr>
        <p:spPr/>
        <p:txBody>
          <a:bodyPr/>
          <a:lstStyle/>
          <a:p>
            <a:r>
              <a:rPr lang="en-US" dirty="0" err="1"/>
              <a:t>Nural</a:t>
            </a:r>
            <a:r>
              <a:rPr lang="en-US"/>
              <a:t> </a:t>
            </a:r>
            <a:r>
              <a:rPr lang="en-US" err="1"/>
              <a:t>Akchurin</a:t>
            </a:r>
            <a:endParaRPr lang="en-US"/>
          </a:p>
          <a:p>
            <a:r>
              <a:rPr lang="en-US"/>
              <a:t>TTU</a:t>
            </a:r>
          </a:p>
        </p:txBody>
      </p:sp>
    </p:spTree>
    <p:extLst>
      <p:ext uri="{BB962C8B-B14F-4D97-AF65-F5344CB8AC3E}">
        <p14:creationId xmlns:p14="http://schemas.microsoft.com/office/powerpoint/2010/main" val="1125641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Cherenkov Radiation and Polarization - I</a:t>
            </a:r>
          </a:p>
        </p:txBody>
      </p:sp>
      <p:pic>
        <p:nvPicPr>
          <p:cNvPr id="5" name="Content Placeholder 4" descr="CherenkovCone.ai"/>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1492" r="-11492"/>
              <a:stretch>
                <a:fillRect/>
              </a:stretch>
            </p:blipFill>
          </mc:Choice>
          <mc:Fallback>
            <p:blipFill>
              <a:blip r:embed="rId3"/>
              <a:srcRect l="-11492" r="-11492"/>
              <a:stretch>
                <a:fillRect/>
              </a:stretch>
            </p:blipFill>
          </mc:Fallback>
        </mc:AlternateContent>
        <p:spPr>
          <a:xfrm>
            <a:off x="0" y="457200"/>
            <a:ext cx="9314001" cy="585216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Cherenkov Radiation and Polarization - II</a:t>
            </a:r>
          </a:p>
        </p:txBody>
      </p:sp>
      <p:pic>
        <p:nvPicPr>
          <p:cNvPr id="9" name="Picture 8"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6705600" y="1524000"/>
            <a:ext cx="1671638" cy="300519"/>
          </a:xfrm>
          <a:prstGeom prst="rect">
            <a:avLst/>
          </a:prstGeom>
        </p:spPr>
      </p:pic>
      <p:pic>
        <p:nvPicPr>
          <p:cNvPr id="6" name="Content Placeholder 5" descr="CherenkovConeSideView.ai"/>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4"/>
              <a:srcRect l="-11492" r="-11492"/>
              <a:stretch>
                <a:fillRect/>
              </a:stretch>
            </p:blipFill>
          </mc:Choice>
          <mc:Fallback>
            <p:blipFill>
              <a:blip r:embed="rId5"/>
              <a:srcRect l="-11492" r="-11492"/>
              <a:stretch>
                <a:fillRect/>
              </a:stretch>
            </p:blipFill>
          </mc:Fallback>
        </mc:AlternateConten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Setup.ai"/>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1492" r="-11492"/>
              <a:stretch>
                <a:fillRect/>
              </a:stretch>
            </p:blipFill>
          </mc:Choice>
          <mc:Fallback>
            <p:blipFill>
              <a:blip r:embed="rId3"/>
              <a:srcRect l="-11492" r="-11492"/>
              <a:stretch>
                <a:fillRect/>
              </a:stretch>
            </p:blipFill>
          </mc:Fallback>
        </mc:AlternateContent>
        <p:spPr>
          <a:xfrm>
            <a:off x="228600" y="685800"/>
            <a:ext cx="8610600" cy="5539264"/>
          </a:xfrm>
        </p:spPr>
      </p:pic>
      <p:sp>
        <p:nvSpPr>
          <p:cNvPr id="2" name="Title 1"/>
          <p:cNvSpPr>
            <a:spLocks noGrp="1"/>
          </p:cNvSpPr>
          <p:nvPr>
            <p:ph type="title"/>
          </p:nvPr>
        </p:nvSpPr>
        <p:spPr/>
        <p:txBody>
          <a:bodyPr/>
          <a:lstStyle/>
          <a:p>
            <a:r>
              <a:rPr lang="en-US"/>
              <a:t>Measuring Cherenkov Polarization in Three Steps</a:t>
            </a:r>
          </a:p>
        </p:txBody>
      </p:sp>
      <p:sp>
        <p:nvSpPr>
          <p:cNvPr id="6" name="TextBox 5"/>
          <p:cNvSpPr txBox="1"/>
          <p:nvPr/>
        </p:nvSpPr>
        <p:spPr>
          <a:xfrm>
            <a:off x="5819507" y="990600"/>
            <a:ext cx="1800493" cy="738664"/>
          </a:xfrm>
          <a:prstGeom prst="rect">
            <a:avLst/>
          </a:prstGeom>
          <a:noFill/>
        </p:spPr>
        <p:txBody>
          <a:bodyPr wrap="none" rtlCol="0">
            <a:spAutoFit/>
          </a:bodyPr>
          <a:lstStyle/>
          <a:p>
            <a:r>
              <a:rPr lang="en-US" sz="1400">
                <a:solidFill>
                  <a:srgbClr val="FF0000"/>
                </a:solidFill>
                <a:latin typeface="Myriad Pro"/>
                <a:cs typeface="Myriad Pro"/>
              </a:rPr>
              <a:t>Setup 0 : No polarizer</a:t>
            </a:r>
          </a:p>
          <a:p>
            <a:r>
              <a:rPr lang="en-US" sz="1400">
                <a:solidFill>
                  <a:srgbClr val="FF0000"/>
                </a:solidFill>
                <a:latin typeface="Myriad Pro"/>
                <a:cs typeface="Myriad Pro"/>
              </a:rPr>
              <a:t>Setup 1 : Favorable</a:t>
            </a:r>
          </a:p>
          <a:p>
            <a:r>
              <a:rPr lang="en-US" sz="1400">
                <a:solidFill>
                  <a:srgbClr val="FF0000"/>
                </a:solidFill>
                <a:latin typeface="Myriad Pro"/>
                <a:cs typeface="Myriad Pro"/>
              </a:rPr>
              <a:t>Setup 2 : Unfavorable</a:t>
            </a:r>
          </a:p>
        </p:txBody>
      </p:sp>
      <p:sp>
        <p:nvSpPr>
          <p:cNvPr id="7" name="TextBox 6"/>
          <p:cNvSpPr txBox="1"/>
          <p:nvPr/>
        </p:nvSpPr>
        <p:spPr>
          <a:xfrm>
            <a:off x="2771507" y="5486400"/>
            <a:ext cx="1800493" cy="738664"/>
          </a:xfrm>
          <a:prstGeom prst="rect">
            <a:avLst/>
          </a:prstGeom>
          <a:noFill/>
        </p:spPr>
        <p:txBody>
          <a:bodyPr wrap="none" rtlCol="0">
            <a:spAutoFit/>
          </a:bodyPr>
          <a:lstStyle/>
          <a:p>
            <a:r>
              <a:rPr lang="en-US" sz="1400">
                <a:solidFill>
                  <a:srgbClr val="FF0000"/>
                </a:solidFill>
                <a:latin typeface="Myriad Pro"/>
                <a:cs typeface="Myriad Pro"/>
              </a:rPr>
              <a:t>Setup 0 : No polarizer</a:t>
            </a:r>
          </a:p>
          <a:p>
            <a:r>
              <a:rPr lang="en-US" sz="1400">
                <a:solidFill>
                  <a:srgbClr val="FF0000"/>
                </a:solidFill>
                <a:latin typeface="Myriad Pro"/>
                <a:cs typeface="Myriad Pro"/>
              </a:rPr>
              <a:t>Setup 1 : Favorable</a:t>
            </a:r>
          </a:p>
          <a:p>
            <a:r>
              <a:rPr lang="en-US" sz="1400">
                <a:solidFill>
                  <a:srgbClr val="FF0000"/>
                </a:solidFill>
                <a:latin typeface="Myriad Pro"/>
                <a:cs typeface="Myriad Pro"/>
              </a:rPr>
              <a:t>Setup 2 : Favorable</a:t>
            </a:r>
          </a:p>
        </p:txBody>
      </p:sp>
      <p:pic>
        <p:nvPicPr>
          <p:cNvPr id="8" name="Picture 7" descr="che393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160496" y="990600"/>
            <a:ext cx="2430304" cy="1645920"/>
          </a:xfrm>
          <a:prstGeom prst="rect">
            <a:avLst/>
          </a:prstGeom>
        </p:spPr>
      </p:pic>
      <p:pic>
        <p:nvPicPr>
          <p:cNvPr id="9" name="Picture 8" descr="sci393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236696" y="4572000"/>
            <a:ext cx="2430304" cy="164592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BSO (Bi</a:t>
            </a:r>
            <a:r>
              <a:rPr lang="en-US" baseline="-25000"/>
              <a:t>4</a:t>
            </a:r>
            <a:r>
              <a:rPr lang="en-US"/>
              <a:t>Si</a:t>
            </a:r>
            <a:r>
              <a:rPr lang="en-US" baseline="-25000"/>
              <a:t>3</a:t>
            </a:r>
            <a:r>
              <a:rPr lang="en-US"/>
              <a:t>O</a:t>
            </a:r>
            <a:r>
              <a:rPr lang="en-US" baseline="-25000"/>
              <a:t>12</a:t>
            </a:r>
            <a:r>
              <a:rPr lang="en-US"/>
              <a:t>) Crystal - I</a:t>
            </a:r>
          </a:p>
        </p:txBody>
      </p:sp>
      <p:graphicFrame>
        <p:nvGraphicFramePr>
          <p:cNvPr id="4" name="Content Placeholder 3"/>
          <p:cNvGraphicFramePr>
            <a:graphicFrameLocks noGrp="1"/>
          </p:cNvGraphicFramePr>
          <p:nvPr>
            <p:ph idx="1"/>
          </p:nvPr>
        </p:nvGraphicFramePr>
        <p:xfrm>
          <a:off x="1676400" y="990597"/>
          <a:ext cx="5791201" cy="4343402"/>
        </p:xfrm>
        <a:graphic>
          <a:graphicData uri="http://schemas.openxmlformats.org/drawingml/2006/table">
            <a:tbl>
              <a:tblPr firstRow="1" bandRow="1">
                <a:tableStyleId>{5C22544A-7EE6-4342-B048-85BDC9FD1C3A}</a:tableStyleId>
              </a:tblPr>
              <a:tblGrid>
                <a:gridCol w="2405575">
                  <a:extLst>
                    <a:ext uri="{9D8B030D-6E8A-4147-A177-3AD203B41FA5}">
                      <a16:colId xmlns:a16="http://schemas.microsoft.com/office/drawing/2014/main" val="20000"/>
                    </a:ext>
                  </a:extLst>
                </a:gridCol>
                <a:gridCol w="1110511">
                  <a:extLst>
                    <a:ext uri="{9D8B030D-6E8A-4147-A177-3AD203B41FA5}">
                      <a16:colId xmlns:a16="http://schemas.microsoft.com/office/drawing/2014/main" val="20001"/>
                    </a:ext>
                  </a:extLst>
                </a:gridCol>
                <a:gridCol w="1034143">
                  <a:extLst>
                    <a:ext uri="{9D8B030D-6E8A-4147-A177-3AD203B41FA5}">
                      <a16:colId xmlns:a16="http://schemas.microsoft.com/office/drawing/2014/main" val="20002"/>
                    </a:ext>
                  </a:extLst>
                </a:gridCol>
                <a:gridCol w="1240972">
                  <a:extLst>
                    <a:ext uri="{9D8B030D-6E8A-4147-A177-3AD203B41FA5}">
                      <a16:colId xmlns:a16="http://schemas.microsoft.com/office/drawing/2014/main" val="20003"/>
                    </a:ext>
                  </a:extLst>
                </a:gridCol>
              </a:tblGrid>
              <a:tr h="515796">
                <a:tc>
                  <a:txBody>
                    <a:bodyPr/>
                    <a:lstStyle/>
                    <a:p>
                      <a:endParaRPr lang="en-US" sz="1800"/>
                    </a:p>
                  </a:txBody>
                  <a:tcPr/>
                </a:tc>
                <a:tc>
                  <a:txBody>
                    <a:bodyPr/>
                    <a:lstStyle/>
                    <a:p>
                      <a:r>
                        <a:rPr lang="en-US" sz="1800">
                          <a:solidFill>
                            <a:srgbClr val="0000CC"/>
                          </a:solidFill>
                        </a:rPr>
                        <a:t>BSO</a:t>
                      </a:r>
                    </a:p>
                  </a:txBody>
                  <a:tcPr/>
                </a:tc>
                <a:tc>
                  <a:txBody>
                    <a:bodyPr/>
                    <a:lstStyle/>
                    <a:p>
                      <a:r>
                        <a:rPr lang="en-US" sz="1800">
                          <a:solidFill>
                            <a:srgbClr val="0000CC"/>
                          </a:solidFill>
                        </a:rPr>
                        <a:t>BGO</a:t>
                      </a:r>
                    </a:p>
                  </a:txBody>
                  <a:tcPr/>
                </a:tc>
                <a:tc>
                  <a:txBody>
                    <a:bodyPr/>
                    <a:lstStyle/>
                    <a:p>
                      <a:r>
                        <a:rPr lang="en-US" sz="1800">
                          <a:solidFill>
                            <a:srgbClr val="0000CC"/>
                          </a:solidFill>
                        </a:rPr>
                        <a:t>PWO</a:t>
                      </a:r>
                    </a:p>
                  </a:txBody>
                  <a:tcPr/>
                </a:tc>
                <a:extLst>
                  <a:ext uri="{0D108BD9-81ED-4DB2-BD59-A6C34878D82A}">
                    <a16:rowId xmlns:a16="http://schemas.microsoft.com/office/drawing/2014/main" val="10000"/>
                  </a:ext>
                </a:extLst>
              </a:tr>
              <a:tr h="515796">
                <a:tc>
                  <a:txBody>
                    <a:bodyPr/>
                    <a:lstStyle/>
                    <a:p>
                      <a:r>
                        <a:rPr lang="en-US" sz="1800"/>
                        <a:t>Density (g/cm</a:t>
                      </a:r>
                      <a:r>
                        <a:rPr lang="en-US" sz="1800" baseline="30000"/>
                        <a:t>3</a:t>
                      </a:r>
                      <a:r>
                        <a:rPr lang="en-US" sz="1800"/>
                        <a:t>)</a:t>
                      </a:r>
                    </a:p>
                  </a:txBody>
                  <a:tcPr/>
                </a:tc>
                <a:tc>
                  <a:txBody>
                    <a:bodyPr/>
                    <a:lstStyle/>
                    <a:p>
                      <a:r>
                        <a:rPr lang="en-US" sz="1800"/>
                        <a:t>6.80</a:t>
                      </a:r>
                    </a:p>
                  </a:txBody>
                  <a:tcPr/>
                </a:tc>
                <a:tc>
                  <a:txBody>
                    <a:bodyPr/>
                    <a:lstStyle/>
                    <a:p>
                      <a:r>
                        <a:rPr lang="en-US" sz="1800"/>
                        <a:t>7.13</a:t>
                      </a:r>
                    </a:p>
                  </a:txBody>
                  <a:tcPr/>
                </a:tc>
                <a:tc>
                  <a:txBody>
                    <a:bodyPr/>
                    <a:lstStyle/>
                    <a:p>
                      <a:r>
                        <a:rPr lang="en-US" sz="1800"/>
                        <a:t>8.28</a:t>
                      </a:r>
                    </a:p>
                  </a:txBody>
                  <a:tcPr/>
                </a:tc>
                <a:extLst>
                  <a:ext uri="{0D108BD9-81ED-4DB2-BD59-A6C34878D82A}">
                    <a16:rowId xmlns:a16="http://schemas.microsoft.com/office/drawing/2014/main" val="10001"/>
                  </a:ext>
                </a:extLst>
              </a:tr>
              <a:tr h="732830">
                <a:tc>
                  <a:txBody>
                    <a:bodyPr/>
                    <a:lstStyle/>
                    <a:p>
                      <a:r>
                        <a:rPr lang="en-US" sz="1800"/>
                        <a:t>Radiation length (mm)</a:t>
                      </a:r>
                    </a:p>
                  </a:txBody>
                  <a:tcPr/>
                </a:tc>
                <a:tc>
                  <a:txBody>
                    <a:bodyPr/>
                    <a:lstStyle/>
                    <a:p>
                      <a:r>
                        <a:rPr lang="en-US" sz="1800"/>
                        <a:t>11.5</a:t>
                      </a:r>
                    </a:p>
                  </a:txBody>
                  <a:tcPr/>
                </a:tc>
                <a:tc>
                  <a:txBody>
                    <a:bodyPr/>
                    <a:lstStyle/>
                    <a:p>
                      <a:r>
                        <a:rPr lang="en-US" sz="1800"/>
                        <a:t>11.2</a:t>
                      </a:r>
                    </a:p>
                  </a:txBody>
                  <a:tcPr/>
                </a:tc>
                <a:tc>
                  <a:txBody>
                    <a:bodyPr/>
                    <a:lstStyle/>
                    <a:p>
                      <a:r>
                        <a:rPr lang="en-US" sz="1800"/>
                        <a:t>8.9</a:t>
                      </a:r>
                    </a:p>
                  </a:txBody>
                  <a:tcPr/>
                </a:tc>
                <a:extLst>
                  <a:ext uri="{0D108BD9-81ED-4DB2-BD59-A6C34878D82A}">
                    <a16:rowId xmlns:a16="http://schemas.microsoft.com/office/drawing/2014/main" val="10002"/>
                  </a:ext>
                </a:extLst>
              </a:tr>
              <a:tr h="515796">
                <a:tc>
                  <a:txBody>
                    <a:bodyPr/>
                    <a:lstStyle/>
                    <a:p>
                      <a:r>
                        <a:rPr lang="en-US" sz="1800"/>
                        <a:t>Decay</a:t>
                      </a:r>
                      <a:r>
                        <a:rPr lang="en-US" sz="1800" baseline="0"/>
                        <a:t> time (ns)</a:t>
                      </a:r>
                      <a:endParaRPr lang="en-US" sz="1800"/>
                    </a:p>
                  </a:txBody>
                  <a:tcPr/>
                </a:tc>
                <a:tc>
                  <a:txBody>
                    <a:bodyPr/>
                    <a:lstStyle/>
                    <a:p>
                      <a:r>
                        <a:rPr lang="en-US" sz="1800"/>
                        <a:t>~100</a:t>
                      </a:r>
                    </a:p>
                  </a:txBody>
                  <a:tcPr/>
                </a:tc>
                <a:tc>
                  <a:txBody>
                    <a:bodyPr/>
                    <a:lstStyle/>
                    <a:p>
                      <a:r>
                        <a:rPr lang="en-US" sz="1800"/>
                        <a:t>~300</a:t>
                      </a:r>
                    </a:p>
                  </a:txBody>
                  <a:tcPr/>
                </a:tc>
                <a:tc>
                  <a:txBody>
                    <a:bodyPr/>
                    <a:lstStyle/>
                    <a:p>
                      <a:r>
                        <a:rPr lang="en-US" sz="1800"/>
                        <a:t>~10</a:t>
                      </a:r>
                    </a:p>
                  </a:txBody>
                  <a:tcPr/>
                </a:tc>
                <a:extLst>
                  <a:ext uri="{0D108BD9-81ED-4DB2-BD59-A6C34878D82A}">
                    <a16:rowId xmlns:a16="http://schemas.microsoft.com/office/drawing/2014/main" val="10003"/>
                  </a:ext>
                </a:extLst>
              </a:tr>
              <a:tr h="515796">
                <a:tc>
                  <a:txBody>
                    <a:bodyPr/>
                    <a:lstStyle/>
                    <a:p>
                      <a:r>
                        <a:rPr lang="en-US" sz="1800"/>
                        <a:t>Peak emission (nm)</a:t>
                      </a:r>
                    </a:p>
                  </a:txBody>
                  <a:tcPr/>
                </a:tc>
                <a:tc>
                  <a:txBody>
                    <a:bodyPr/>
                    <a:lstStyle/>
                    <a:p>
                      <a:r>
                        <a:rPr lang="en-US" sz="1800"/>
                        <a:t>480</a:t>
                      </a:r>
                    </a:p>
                  </a:txBody>
                  <a:tcPr/>
                </a:tc>
                <a:tc>
                  <a:txBody>
                    <a:bodyPr/>
                    <a:lstStyle/>
                    <a:p>
                      <a:r>
                        <a:rPr lang="en-US" sz="1800"/>
                        <a:t>480</a:t>
                      </a:r>
                    </a:p>
                  </a:txBody>
                  <a:tcPr/>
                </a:tc>
                <a:tc>
                  <a:txBody>
                    <a:bodyPr/>
                    <a:lstStyle/>
                    <a:p>
                      <a:r>
                        <a:rPr lang="en-US" sz="1800"/>
                        <a:t>410-500</a:t>
                      </a:r>
                    </a:p>
                  </a:txBody>
                  <a:tcPr/>
                </a:tc>
                <a:extLst>
                  <a:ext uri="{0D108BD9-81ED-4DB2-BD59-A6C34878D82A}">
                    <a16:rowId xmlns:a16="http://schemas.microsoft.com/office/drawing/2014/main" val="10004"/>
                  </a:ext>
                </a:extLst>
              </a:tr>
              <a:tr h="515796">
                <a:tc>
                  <a:txBody>
                    <a:bodyPr/>
                    <a:lstStyle/>
                    <a:p>
                      <a:r>
                        <a:rPr lang="en-US" sz="1800"/>
                        <a:t>Relative light output</a:t>
                      </a:r>
                    </a:p>
                  </a:txBody>
                  <a:tcPr/>
                </a:tc>
                <a:tc>
                  <a:txBody>
                    <a:bodyPr/>
                    <a:lstStyle/>
                    <a:p>
                      <a:r>
                        <a:rPr lang="en-US" sz="1800"/>
                        <a:t>0.04</a:t>
                      </a:r>
                    </a:p>
                  </a:txBody>
                  <a:tcPr/>
                </a:tc>
                <a:tc>
                  <a:txBody>
                    <a:bodyPr/>
                    <a:lstStyle/>
                    <a:p>
                      <a:r>
                        <a:rPr lang="en-US" sz="1800"/>
                        <a:t>0.1</a:t>
                      </a:r>
                    </a:p>
                  </a:txBody>
                  <a:tcPr/>
                </a:tc>
                <a:tc>
                  <a:txBody>
                    <a:bodyPr/>
                    <a:lstStyle/>
                    <a:p>
                      <a:r>
                        <a:rPr lang="en-US" sz="1800"/>
                        <a:t>0.01</a:t>
                      </a:r>
                    </a:p>
                  </a:txBody>
                  <a:tcPr/>
                </a:tc>
                <a:extLst>
                  <a:ext uri="{0D108BD9-81ED-4DB2-BD59-A6C34878D82A}">
                    <a16:rowId xmlns:a16="http://schemas.microsoft.com/office/drawing/2014/main" val="10005"/>
                  </a:ext>
                </a:extLst>
              </a:tr>
              <a:tr h="515796">
                <a:tc>
                  <a:txBody>
                    <a:bodyPr/>
                    <a:lstStyle/>
                    <a:p>
                      <a:r>
                        <a:rPr lang="en-US" sz="1800"/>
                        <a:t>Refractive index</a:t>
                      </a:r>
                    </a:p>
                  </a:txBody>
                  <a:tcPr/>
                </a:tc>
                <a:tc>
                  <a:txBody>
                    <a:bodyPr/>
                    <a:lstStyle/>
                    <a:p>
                      <a:r>
                        <a:rPr lang="en-US" sz="1800"/>
                        <a:t>2.06</a:t>
                      </a:r>
                    </a:p>
                  </a:txBody>
                  <a:tcPr/>
                </a:tc>
                <a:tc>
                  <a:txBody>
                    <a:bodyPr/>
                    <a:lstStyle/>
                    <a:p>
                      <a:r>
                        <a:rPr lang="en-US" sz="1800"/>
                        <a:t>2.15</a:t>
                      </a:r>
                    </a:p>
                  </a:txBody>
                  <a:tcPr/>
                </a:tc>
                <a:tc>
                  <a:txBody>
                    <a:bodyPr/>
                    <a:lstStyle/>
                    <a:p>
                      <a:r>
                        <a:rPr lang="en-US" sz="1800"/>
                        <a:t>2.20</a:t>
                      </a:r>
                    </a:p>
                  </a:txBody>
                  <a:tcPr/>
                </a:tc>
                <a:extLst>
                  <a:ext uri="{0D108BD9-81ED-4DB2-BD59-A6C34878D82A}">
                    <a16:rowId xmlns:a16="http://schemas.microsoft.com/office/drawing/2014/main" val="10006"/>
                  </a:ext>
                </a:extLst>
              </a:tr>
              <a:tr h="515796">
                <a:tc>
                  <a:txBody>
                    <a:bodyPr/>
                    <a:lstStyle/>
                    <a:p>
                      <a:r>
                        <a:rPr lang="en-US" sz="1800"/>
                        <a:t>Cherenkov angle</a:t>
                      </a:r>
                      <a:r>
                        <a:rPr lang="en-US" sz="1800" baseline="0"/>
                        <a:t> (</a:t>
                      </a:r>
                      <a:r>
                        <a:rPr lang="en-US" sz="1800" baseline="30000" err="1"/>
                        <a:t>o</a:t>
                      </a:r>
                      <a:r>
                        <a:rPr lang="en-US" sz="1800" baseline="0"/>
                        <a:t>)</a:t>
                      </a:r>
                      <a:endParaRPr lang="en-US" sz="1800"/>
                    </a:p>
                  </a:txBody>
                  <a:tcPr/>
                </a:tc>
                <a:tc>
                  <a:txBody>
                    <a:bodyPr/>
                    <a:lstStyle/>
                    <a:p>
                      <a:r>
                        <a:rPr lang="en-US" sz="1800"/>
                        <a:t>61</a:t>
                      </a:r>
                    </a:p>
                  </a:txBody>
                  <a:tcPr/>
                </a:tc>
                <a:tc>
                  <a:txBody>
                    <a:bodyPr/>
                    <a:lstStyle/>
                    <a:p>
                      <a:r>
                        <a:rPr lang="en-US" sz="1800"/>
                        <a:t>62</a:t>
                      </a:r>
                    </a:p>
                  </a:txBody>
                  <a:tcPr/>
                </a:tc>
                <a:tc>
                  <a:txBody>
                    <a:bodyPr/>
                    <a:lstStyle/>
                    <a:p>
                      <a:r>
                        <a:rPr lang="en-US" sz="1800"/>
                        <a:t>63</a:t>
                      </a:r>
                    </a:p>
                  </a:txBody>
                  <a:tcPr/>
                </a:tc>
                <a:extLst>
                  <a:ext uri="{0D108BD9-81ED-4DB2-BD59-A6C34878D82A}">
                    <a16:rowId xmlns:a16="http://schemas.microsoft.com/office/drawing/2014/main" val="10007"/>
                  </a:ext>
                </a:extLst>
              </a:tr>
            </a:tbl>
          </a:graphicData>
        </a:graphic>
      </p:graphicFrame>
      <p:sp>
        <p:nvSpPr>
          <p:cNvPr id="6" name="TextBox 5"/>
          <p:cNvSpPr txBox="1"/>
          <p:nvPr/>
        </p:nvSpPr>
        <p:spPr>
          <a:xfrm>
            <a:off x="381000" y="5489138"/>
            <a:ext cx="8458200" cy="1292662"/>
          </a:xfrm>
          <a:prstGeom prst="rect">
            <a:avLst/>
          </a:prstGeom>
          <a:noFill/>
        </p:spPr>
        <p:txBody>
          <a:bodyPr wrap="square" rtlCol="0">
            <a:spAutoFit/>
          </a:bodyPr>
          <a:lstStyle/>
          <a:p>
            <a:r>
              <a:rPr lang="en-US" sz="1800">
                <a:solidFill>
                  <a:srgbClr val="0000CC"/>
                </a:solidFill>
                <a:latin typeface="Myriad Pro"/>
                <a:cs typeface="Myriad Pro"/>
              </a:rPr>
              <a:t>Any transparent medium with a refractive index will generate Cherenkov light when a relativistic charged particle traverses it. BSO crystal is used as an example because the spectral characteristics proved convenient.</a:t>
            </a:r>
          </a:p>
          <a:p>
            <a:endParaRPr lang="en-US">
              <a:latin typeface="Myriad Pro"/>
              <a:cs typeface="Myriad Pr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BSO (Bi</a:t>
            </a:r>
            <a:r>
              <a:rPr lang="en-US" baseline="-25000"/>
              <a:t>4</a:t>
            </a:r>
            <a:r>
              <a:rPr lang="en-US"/>
              <a:t>Si</a:t>
            </a:r>
            <a:r>
              <a:rPr lang="en-US" baseline="-25000"/>
              <a:t>3</a:t>
            </a:r>
            <a:r>
              <a:rPr lang="en-US"/>
              <a:t>O</a:t>
            </a:r>
            <a:r>
              <a:rPr lang="en-US" baseline="-25000"/>
              <a:t>12</a:t>
            </a:r>
            <a:r>
              <a:rPr lang="en-US"/>
              <a:t>) Crystal - II</a:t>
            </a:r>
          </a:p>
        </p:txBody>
      </p:sp>
      <p:sp>
        <p:nvSpPr>
          <p:cNvPr id="3" name="Content Placeholder 2"/>
          <p:cNvSpPr>
            <a:spLocks noGrp="1"/>
          </p:cNvSpPr>
          <p:nvPr>
            <p:ph idx="1"/>
          </p:nvPr>
        </p:nvSpPr>
        <p:spPr/>
        <p:txBody>
          <a:bodyPr/>
          <a:lstStyle/>
          <a:p>
            <a:endParaRPr lang="en-US"/>
          </a:p>
        </p:txBody>
      </p:sp>
      <p:pic>
        <p:nvPicPr>
          <p:cNvPr id="4" name="Picture 3" descr="FilterTransmissionCurves.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066800" y="914400"/>
            <a:ext cx="7010400" cy="555144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Setup 0 : No </a:t>
            </a:r>
            <a:r>
              <a:rPr lang="en-US" err="1"/>
              <a:t>Polarizers</a:t>
            </a:r>
            <a:endParaRPr lang="en-US"/>
          </a:p>
        </p:txBody>
      </p:sp>
      <p:pic>
        <p:nvPicPr>
          <p:cNvPr id="4" name="Content Placeholder 3" descr="setup0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rcRect l="-3894" r="-3894"/>
              <a:stretch>
                <a:fillRect/>
              </a:stretch>
            </p:blipFill>
          </mc:Choice>
          <mc:Fallback>
            <p:blipFill>
              <a:blip r:embed="rId3"/>
              <a:srcRect l="-3894" r="-3894"/>
              <a:stretch>
                <a:fillRect/>
              </a:stretch>
            </p:blipFill>
          </mc:Fallback>
        </mc:AlternateContent>
        <p:spPr bwMode="auto">
          <a:xfrm>
            <a:off x="457200" y="914400"/>
            <a:ext cx="4365938" cy="2743200"/>
          </a:xfrm>
          <a:prstGeom prst="rect">
            <a:avLst/>
          </a:prstGeom>
          <a:noFill/>
          <a:ln w="12700">
            <a:noFill/>
            <a:miter lim="800000"/>
            <a:headEnd/>
            <a:tailEnd/>
          </a:ln>
          <a:effectLst/>
        </p:spPr>
      </p:pic>
      <p:pic>
        <p:nvPicPr>
          <p:cNvPr id="5" name="Content Placeholder 3" descr="setup0Ch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rcRect l="-3894" r="-3894"/>
              <a:stretch>
                <a:fillRect/>
              </a:stretch>
            </p:blipFill>
          </mc:Choice>
          <mc:Fallback>
            <p:blipFill>
              <a:blip r:embed="rId5"/>
              <a:srcRect l="-3894" r="-3894"/>
              <a:stretch>
                <a:fillRect/>
              </a:stretch>
            </p:blipFill>
          </mc:Fallback>
        </mc:AlternateContent>
        <p:spPr bwMode="auto">
          <a:xfrm>
            <a:off x="457200" y="3733800"/>
            <a:ext cx="4365938" cy="2743200"/>
          </a:xfrm>
          <a:prstGeom prst="rect">
            <a:avLst/>
          </a:prstGeom>
          <a:noFill/>
          <a:ln w="12700">
            <a:noFill/>
            <a:miter lim="800000"/>
            <a:headEnd/>
            <a:tailEnd/>
          </a:ln>
          <a:effectLst/>
        </p:spPr>
      </p:pic>
      <p:pic>
        <p:nvPicPr>
          <p:cNvPr id="6" name="Content Placeholder 3" descr="setup0Scheover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rcRect l="-3894" r="-3894"/>
              <a:stretch>
                <a:fillRect/>
              </a:stretch>
            </p:blipFill>
          </mc:Choice>
          <mc:Fallback>
            <p:blipFill>
              <a:blip r:embed="rId7"/>
              <a:srcRect l="-3894" r="-3894"/>
              <a:stretch>
                <a:fillRect/>
              </a:stretch>
            </p:blipFill>
          </mc:Fallback>
        </mc:AlternateContent>
        <p:spPr bwMode="auto">
          <a:xfrm>
            <a:off x="4572000" y="914400"/>
            <a:ext cx="4365938" cy="2743200"/>
          </a:xfrm>
          <a:prstGeom prst="rect">
            <a:avLst/>
          </a:prstGeom>
          <a:noFill/>
          <a:ln w="12700">
            <a:noFill/>
            <a:miter lim="800000"/>
            <a:headEnd/>
            <a:tailEnd/>
          </a:ln>
          <a:effectLst/>
        </p:spPr>
      </p:pic>
      <p:pic>
        <p:nvPicPr>
          <p:cNvPr id="7" name="Content Placeholder 3" descr="setup0normalized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8"/>
              <a:srcRect l="-3894" r="-3894"/>
              <a:stretch>
                <a:fillRect/>
              </a:stretch>
            </p:blipFill>
          </mc:Choice>
          <mc:Fallback>
            <p:blipFill>
              <a:blip r:embed="rId9"/>
              <a:srcRect l="-3894" r="-3894"/>
              <a:stretch>
                <a:fillRect/>
              </a:stretch>
            </p:blipFill>
          </mc:Fallback>
        </mc:AlternateContent>
        <p:spPr bwMode="auto">
          <a:xfrm>
            <a:off x="4572000" y="3733800"/>
            <a:ext cx="4365938" cy="2743200"/>
          </a:xfrm>
          <a:prstGeom prst="rect">
            <a:avLst/>
          </a:prstGeom>
          <a:noFill/>
          <a:ln w="12700">
            <a:noFill/>
            <a:miter lim="800000"/>
            <a:headEnd/>
            <a:tailEnd/>
          </a:ln>
          <a:effectLst/>
        </p:spPr>
      </p:pic>
      <p:sp>
        <p:nvSpPr>
          <p:cNvPr id="8" name="TextBox 7"/>
          <p:cNvSpPr txBox="1"/>
          <p:nvPr/>
        </p:nvSpPr>
        <p:spPr>
          <a:xfrm>
            <a:off x="2362200" y="4114800"/>
            <a:ext cx="1887745" cy="738664"/>
          </a:xfrm>
          <a:prstGeom prst="rect">
            <a:avLst/>
          </a:prstGeom>
          <a:noFill/>
        </p:spPr>
        <p:txBody>
          <a:bodyPr wrap="none" rtlCol="0">
            <a:spAutoFit/>
          </a:bodyPr>
          <a:lstStyle/>
          <a:p>
            <a:r>
              <a:rPr lang="en-US" sz="1400">
                <a:solidFill>
                  <a:srgbClr val="FF0000"/>
                </a:solidFill>
                <a:latin typeface="Myriad Pro"/>
                <a:cs typeface="Myriad Pro"/>
              </a:rPr>
              <a:t>Open symbols = </a:t>
            </a:r>
            <a:r>
              <a:rPr lang="en-US" sz="1400" err="1">
                <a:solidFill>
                  <a:srgbClr val="FF0000"/>
                </a:solidFill>
                <a:latin typeface="Myriad Pro"/>
                <a:cs typeface="Myriad Pro"/>
              </a:rPr>
              <a:t>muon</a:t>
            </a:r>
            <a:endParaRPr lang="en-US" sz="1400">
              <a:solidFill>
                <a:srgbClr val="FF0000"/>
              </a:solidFill>
              <a:latin typeface="Myriad Pro"/>
              <a:cs typeface="Myriad Pro"/>
            </a:endParaRPr>
          </a:p>
          <a:p>
            <a:r>
              <a:rPr lang="en-US" sz="1400">
                <a:solidFill>
                  <a:srgbClr val="FF0000"/>
                </a:solidFill>
                <a:latin typeface="Myriad Pro"/>
                <a:cs typeface="Myriad Pro"/>
              </a:rPr>
              <a:t>Filled symbols = </a:t>
            </a:r>
            <a:r>
              <a:rPr lang="en-US" sz="1400" err="1">
                <a:solidFill>
                  <a:srgbClr val="FF0000"/>
                </a:solidFill>
                <a:latin typeface="Myriad Pro"/>
                <a:cs typeface="Myriad Pro"/>
              </a:rPr>
              <a:t>pion</a:t>
            </a:r>
            <a:endParaRPr lang="en-US" sz="1400">
              <a:solidFill>
                <a:srgbClr val="FF0000"/>
              </a:solidFill>
              <a:latin typeface="Myriad Pro"/>
              <a:cs typeface="Myriad Pro"/>
            </a:endParaRPr>
          </a:p>
          <a:p>
            <a:r>
              <a:rPr lang="en-US" sz="1400">
                <a:latin typeface="Myriad Pro"/>
                <a:cs typeface="Myriad Pro"/>
              </a:rPr>
              <a:t>--------- </a:t>
            </a:r>
            <a:r>
              <a:rPr lang="en-US" sz="1400">
                <a:solidFill>
                  <a:srgbClr val="FF0000"/>
                </a:solidFill>
                <a:latin typeface="Myriad Pro"/>
                <a:cs typeface="Myriad Pro"/>
              </a:rPr>
              <a:t>= 1/cos(</a:t>
            </a:r>
            <a:r>
              <a:rPr lang="en-US" sz="1400">
                <a:solidFill>
                  <a:srgbClr val="FF0000"/>
                </a:solidFill>
                <a:latin typeface="Symbol" charset="2"/>
                <a:cs typeface="Symbol" charset="2"/>
              </a:rPr>
              <a:t>q</a:t>
            </a:r>
            <a:r>
              <a:rPr lang="en-US" sz="1400">
                <a:solidFill>
                  <a:srgbClr val="FF0000"/>
                </a:solidFill>
                <a:latin typeface="Myriad Pro"/>
                <a:cs typeface="Myriad Pro"/>
              </a:rPr>
              <a:t>)</a:t>
            </a:r>
          </a:p>
        </p:txBody>
      </p:sp>
      <p:cxnSp>
        <p:nvCxnSpPr>
          <p:cNvPr id="16" name="Straight Arrow Connector 15"/>
          <p:cNvCxnSpPr/>
          <p:nvPr/>
        </p:nvCxnSpPr>
        <p:spPr bwMode="auto">
          <a:xfrm rot="16200000" flipV="1">
            <a:off x="1828006" y="5257006"/>
            <a:ext cx="4572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cxnSp>
        <p:nvCxnSpPr>
          <p:cNvPr id="13" name="Straight Arrow Connector 12"/>
          <p:cNvCxnSpPr/>
          <p:nvPr/>
        </p:nvCxnSpPr>
        <p:spPr bwMode="auto">
          <a:xfrm rot="16200000" flipV="1">
            <a:off x="5868194" y="2590007"/>
            <a:ext cx="609600" cy="1588"/>
          </a:xfrm>
          <a:prstGeom prst="straightConnector1">
            <a:avLst/>
          </a:prstGeom>
          <a:ln>
            <a:headEnd type="none" w="med" len="med"/>
            <a:tailEnd type="arrow"/>
          </a:ln>
        </p:spPr>
        <p:style>
          <a:lnRef idx="1">
            <a:schemeClr val="accent4"/>
          </a:lnRef>
          <a:fillRef idx="0">
            <a:schemeClr val="accent4"/>
          </a:fillRef>
          <a:effectRef idx="0">
            <a:schemeClr val="accent4"/>
          </a:effectRef>
          <a:fontRef idx="minor">
            <a:schemeClr val="tx1"/>
          </a:fontRef>
        </p:style>
      </p:cxnSp>
      <p:sp>
        <p:nvSpPr>
          <p:cNvPr id="15" name="Content Placeholder 14"/>
          <p:cNvSpPr>
            <a:spLocks noGrp="1"/>
          </p:cNvSpPr>
          <p:nvPr>
            <p:ph idx="1"/>
          </p:nvPr>
        </p:nvSpPr>
        <p:spPr>
          <a:xfrm>
            <a:off x="7010400" y="6248400"/>
            <a:ext cx="1905000" cy="152400"/>
          </a:xfrm>
        </p:spPr>
        <p:txBody>
          <a:bodyPr/>
          <a:lstStyle/>
          <a:p>
            <a:endParaRPr lang="en-US"/>
          </a:p>
        </p:txBody>
      </p:sp>
      <p:pic>
        <p:nvPicPr>
          <p:cNvPr id="18" name="Picture 17" descr="SetupMiniNegativ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0"/>
              <a:stretch>
                <a:fillRect/>
              </a:stretch>
            </p:blipFill>
          </mc:Choice>
          <mc:Fallback>
            <p:blipFill>
              <a:blip r:embed="rId11"/>
              <a:stretch>
                <a:fillRect/>
              </a:stretch>
            </p:blipFill>
          </mc:Fallback>
        </mc:AlternateContent>
        <p:spPr>
          <a:xfrm>
            <a:off x="533400" y="838200"/>
            <a:ext cx="2366434" cy="1828800"/>
          </a:xfrm>
          <a:prstGeom prst="rect">
            <a:avLst/>
          </a:prstGeom>
        </p:spPr>
      </p:pic>
      <p:pic>
        <p:nvPicPr>
          <p:cNvPr id="19" name="Picture 18" descr="SetupMiniPositiv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2"/>
              <a:stretch>
                <a:fillRect/>
              </a:stretch>
            </p:blipFill>
          </mc:Choice>
          <mc:Fallback>
            <p:blipFill>
              <a:blip r:embed="rId13"/>
              <a:stretch>
                <a:fillRect/>
              </a:stretch>
            </p:blipFill>
          </mc:Fallback>
        </mc:AlternateContent>
        <p:spPr>
          <a:xfrm>
            <a:off x="2362200" y="838200"/>
            <a:ext cx="2366434" cy="1828800"/>
          </a:xfrm>
          <a:prstGeom prst="rect">
            <a:avLst/>
          </a:prstGeom>
        </p:spPr>
      </p:pic>
      <p:cxnSp>
        <p:nvCxnSpPr>
          <p:cNvPr id="20" name="Straight Connector 19"/>
          <p:cNvCxnSpPr/>
          <p:nvPr/>
        </p:nvCxnSpPr>
        <p:spPr bwMode="auto">
          <a:xfrm>
            <a:off x="5181600" y="5334000"/>
            <a:ext cx="3200400" cy="1588"/>
          </a:xfrm>
          <a:prstGeom prst="line">
            <a:avLst/>
          </a:prstGeom>
          <a:ln w="6350" cap="flat" cmpd="sng" algn="ctr">
            <a:solidFill>
              <a:schemeClr val="accent4">
                <a:shade val="95000"/>
                <a:satMod val="105000"/>
              </a:schemeClr>
            </a:solidFill>
            <a:prstDash val="dash"/>
            <a:round/>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1" name="TextBox 20"/>
          <p:cNvSpPr txBox="1"/>
          <p:nvPr/>
        </p:nvSpPr>
        <p:spPr>
          <a:xfrm>
            <a:off x="7620000" y="1219200"/>
            <a:ext cx="990600" cy="461665"/>
          </a:xfrm>
          <a:prstGeom prst="rect">
            <a:avLst/>
          </a:prstGeom>
          <a:noFill/>
        </p:spPr>
        <p:txBody>
          <a:bodyPr wrap="square" rtlCol="0">
            <a:spAutoFit/>
          </a:bodyPr>
          <a:lstStyle/>
          <a:p>
            <a:r>
              <a:rPr lang="en-US">
                <a:solidFill>
                  <a:srgbClr val="FF0000"/>
                </a:solidFill>
                <a:latin typeface="Myriad Pro"/>
                <a:cs typeface="Myriad Pro"/>
              </a:rPr>
              <a:t>C/S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etup1Favorabl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244602" y="-1752600"/>
            <a:ext cx="14198602" cy="10972800"/>
          </a:xfrm>
          <a:prstGeom prst="rect">
            <a:avLst/>
          </a:prstGeom>
        </p:spPr>
      </p:pic>
      <p:sp>
        <p:nvSpPr>
          <p:cNvPr id="2" name="Title 1"/>
          <p:cNvSpPr>
            <a:spLocks noGrp="1"/>
          </p:cNvSpPr>
          <p:nvPr>
            <p:ph type="title"/>
          </p:nvPr>
        </p:nvSpPr>
        <p:spPr/>
        <p:txBody>
          <a:bodyPr/>
          <a:lstStyle/>
          <a:p>
            <a:r>
              <a:rPr lang="en-US"/>
              <a:t>Setup 1 : Favorable Polarization Selection</a:t>
            </a:r>
          </a:p>
        </p:txBody>
      </p:sp>
      <p:sp>
        <p:nvSpPr>
          <p:cNvPr id="5" name="TextBox 4"/>
          <p:cNvSpPr txBox="1"/>
          <p:nvPr/>
        </p:nvSpPr>
        <p:spPr>
          <a:xfrm>
            <a:off x="609601" y="1828800"/>
            <a:ext cx="4114800" cy="3416320"/>
          </a:xfrm>
          <a:prstGeom prst="rect">
            <a:avLst/>
          </a:prstGeom>
          <a:noFill/>
        </p:spPr>
        <p:txBody>
          <a:bodyPr wrap="square" rtlCol="0">
            <a:spAutoFit/>
          </a:bodyPr>
          <a:lstStyle/>
          <a:p>
            <a:r>
              <a:rPr lang="en-US">
                <a:solidFill>
                  <a:srgbClr val="0000CC"/>
                </a:solidFill>
                <a:latin typeface="Myriad Pro"/>
                <a:cs typeface="Myriad Pro"/>
              </a:rPr>
              <a:t>The </a:t>
            </a:r>
            <a:r>
              <a:rPr lang="en-US" err="1">
                <a:solidFill>
                  <a:srgbClr val="0000CC"/>
                </a:solidFill>
                <a:latin typeface="Myriad Pro"/>
                <a:cs typeface="Myriad Pro"/>
              </a:rPr>
              <a:t>polarizers</a:t>
            </a:r>
            <a:r>
              <a:rPr lang="en-US">
                <a:solidFill>
                  <a:srgbClr val="0000CC"/>
                </a:solidFill>
                <a:latin typeface="Myriad Pro"/>
                <a:cs typeface="Myriad Pro"/>
              </a:rPr>
              <a:t> at both Cherenkov and scintillation side are oriented such that the horizontal components are transmitted as shown on the right.</a:t>
            </a:r>
          </a:p>
          <a:p>
            <a:endParaRPr lang="en-US">
              <a:solidFill>
                <a:srgbClr val="0000CC"/>
              </a:solidFill>
              <a:latin typeface="Myriad Pro"/>
              <a:cs typeface="Myriad Pro"/>
            </a:endParaRPr>
          </a:p>
          <a:p>
            <a:r>
              <a:rPr lang="en-US">
                <a:solidFill>
                  <a:srgbClr val="0000CC"/>
                </a:solidFill>
                <a:latin typeface="Myriad Pro"/>
                <a:cs typeface="Myriad Pro"/>
              </a:rPr>
              <a:t>The vertical components are</a:t>
            </a:r>
          </a:p>
          <a:p>
            <a:r>
              <a:rPr lang="en-US">
                <a:solidFill>
                  <a:srgbClr val="0000CC"/>
                </a:solidFill>
                <a:latin typeface="Myriad Pro"/>
                <a:cs typeface="Myriad Pro"/>
              </a:rPr>
              <a:t>blocked.</a:t>
            </a:r>
          </a:p>
        </p:txBody>
      </p:sp>
      <p:sp>
        <p:nvSpPr>
          <p:cNvPr id="6" name="Right Arrow 5"/>
          <p:cNvSpPr/>
          <p:nvPr/>
        </p:nvSpPr>
        <p:spPr bwMode="auto">
          <a:xfrm>
            <a:off x="5943600" y="990600"/>
            <a:ext cx="1600200" cy="304800"/>
          </a:xfrm>
          <a:prstGeom prst="rightArrow">
            <a:avLst>
              <a:gd name="adj1" fmla="val 50000"/>
              <a:gd name="adj2" fmla="val 152778"/>
            </a:avLst>
          </a:prstGeom>
          <a:solidFill>
            <a:srgbClr val="8CF4EA"/>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09"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Setup 1 : C (Favorable) &amp; S (Favorable)</a:t>
            </a:r>
          </a:p>
        </p:txBody>
      </p:sp>
      <p:pic>
        <p:nvPicPr>
          <p:cNvPr id="4" name="Content Placeholder 3" descr="setup1Sci.pdf"/>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894" r="-3894"/>
              <a:stretch>
                <a:fillRect/>
              </a:stretch>
            </p:blipFill>
          </mc:Choice>
          <mc:Fallback>
            <p:blipFill>
              <a:blip r:embed="rId3"/>
              <a:srcRect l="-3894" r="-3894"/>
              <a:stretch>
                <a:fillRect/>
              </a:stretch>
            </p:blipFill>
          </mc:Fallback>
        </mc:AlternateContent>
        <p:spPr>
          <a:xfrm>
            <a:off x="304800" y="990600"/>
            <a:ext cx="4365938" cy="2743200"/>
          </a:xfrm>
        </p:spPr>
      </p:pic>
      <p:pic>
        <p:nvPicPr>
          <p:cNvPr id="5" name="Content Placeholder 3" descr="setup1Ch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rcRect l="-3894" r="-3894"/>
              <a:stretch>
                <a:fillRect/>
              </a:stretch>
            </p:blipFill>
          </mc:Choice>
          <mc:Fallback>
            <p:blipFill>
              <a:blip r:embed="rId5"/>
              <a:srcRect l="-3894" r="-3894"/>
              <a:stretch>
                <a:fillRect/>
              </a:stretch>
            </p:blipFill>
          </mc:Fallback>
        </mc:AlternateContent>
        <p:spPr bwMode="auto">
          <a:xfrm>
            <a:off x="304800" y="3733800"/>
            <a:ext cx="4365938" cy="2743200"/>
          </a:xfrm>
          <a:prstGeom prst="rect">
            <a:avLst/>
          </a:prstGeom>
          <a:noFill/>
          <a:ln w="12700">
            <a:noFill/>
            <a:miter lim="800000"/>
            <a:headEnd/>
            <a:tailEnd/>
          </a:ln>
          <a:effectLst/>
        </p:spPr>
      </p:pic>
      <p:pic>
        <p:nvPicPr>
          <p:cNvPr id="6" name="Content Placeholder 3" descr="setup1Cheover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rcRect l="-3894" r="-3894"/>
              <a:stretch>
                <a:fillRect/>
              </a:stretch>
            </p:blipFill>
          </mc:Choice>
          <mc:Fallback>
            <p:blipFill>
              <a:blip r:embed="rId7"/>
              <a:srcRect l="-3894" r="-3894"/>
              <a:stretch>
                <a:fillRect/>
              </a:stretch>
            </p:blipFill>
          </mc:Fallback>
        </mc:AlternateContent>
        <p:spPr bwMode="auto">
          <a:xfrm>
            <a:off x="4473262" y="990600"/>
            <a:ext cx="4365938" cy="2743200"/>
          </a:xfrm>
          <a:prstGeom prst="rect">
            <a:avLst/>
          </a:prstGeom>
          <a:noFill/>
          <a:ln w="12700">
            <a:noFill/>
            <a:miter lim="800000"/>
            <a:headEnd/>
            <a:tailEnd/>
          </a:ln>
          <a:effectLst/>
        </p:spPr>
      </p:pic>
      <p:pic>
        <p:nvPicPr>
          <p:cNvPr id="7" name="Content Placeholder 5" descr="setup1normalized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8"/>
              <a:srcRect l="-3894" r="-3894"/>
              <a:stretch>
                <a:fillRect/>
              </a:stretch>
            </p:blipFill>
          </mc:Choice>
          <mc:Fallback>
            <p:blipFill>
              <a:blip r:embed="rId9"/>
              <a:srcRect l="-3894" r="-3894"/>
              <a:stretch>
                <a:fillRect/>
              </a:stretch>
            </p:blipFill>
          </mc:Fallback>
        </mc:AlternateContent>
        <p:spPr bwMode="auto">
          <a:xfrm>
            <a:off x="4495800" y="3733800"/>
            <a:ext cx="4365938" cy="2743200"/>
          </a:xfrm>
          <a:prstGeom prst="rect">
            <a:avLst/>
          </a:prstGeom>
          <a:noFill/>
          <a:ln w="12700">
            <a:noFill/>
            <a:miter lim="800000"/>
            <a:headEnd/>
            <a:tailEnd/>
          </a:ln>
          <a:effectLst/>
        </p:spPr>
      </p:pic>
      <p:sp>
        <p:nvSpPr>
          <p:cNvPr id="11" name="TextBox 10"/>
          <p:cNvSpPr txBox="1"/>
          <p:nvPr/>
        </p:nvSpPr>
        <p:spPr>
          <a:xfrm>
            <a:off x="2209800" y="4038600"/>
            <a:ext cx="1887745" cy="738664"/>
          </a:xfrm>
          <a:prstGeom prst="rect">
            <a:avLst/>
          </a:prstGeom>
          <a:noFill/>
        </p:spPr>
        <p:txBody>
          <a:bodyPr wrap="none" rtlCol="0">
            <a:spAutoFit/>
          </a:bodyPr>
          <a:lstStyle/>
          <a:p>
            <a:r>
              <a:rPr lang="en-US" sz="1400">
                <a:solidFill>
                  <a:srgbClr val="FF0000"/>
                </a:solidFill>
                <a:latin typeface="Myriad Pro"/>
                <a:cs typeface="Myriad Pro"/>
              </a:rPr>
              <a:t>Open symbols = </a:t>
            </a:r>
            <a:r>
              <a:rPr lang="en-US" sz="1400" err="1">
                <a:solidFill>
                  <a:srgbClr val="FF0000"/>
                </a:solidFill>
                <a:latin typeface="Myriad Pro"/>
                <a:cs typeface="Myriad Pro"/>
              </a:rPr>
              <a:t>muon</a:t>
            </a:r>
            <a:endParaRPr lang="en-US" sz="1400">
              <a:solidFill>
                <a:srgbClr val="FF0000"/>
              </a:solidFill>
              <a:latin typeface="Myriad Pro"/>
              <a:cs typeface="Myriad Pro"/>
            </a:endParaRPr>
          </a:p>
          <a:p>
            <a:r>
              <a:rPr lang="en-US" sz="1400">
                <a:solidFill>
                  <a:srgbClr val="FF0000"/>
                </a:solidFill>
                <a:latin typeface="Myriad Pro"/>
                <a:cs typeface="Myriad Pro"/>
              </a:rPr>
              <a:t>Filled symbols = </a:t>
            </a:r>
            <a:r>
              <a:rPr lang="en-US" sz="1400" err="1">
                <a:solidFill>
                  <a:srgbClr val="FF0000"/>
                </a:solidFill>
                <a:latin typeface="Myriad Pro"/>
                <a:cs typeface="Myriad Pro"/>
              </a:rPr>
              <a:t>pion</a:t>
            </a:r>
            <a:endParaRPr lang="en-US" sz="1400">
              <a:solidFill>
                <a:srgbClr val="FF0000"/>
              </a:solidFill>
              <a:latin typeface="Myriad Pro"/>
              <a:cs typeface="Myriad Pro"/>
            </a:endParaRPr>
          </a:p>
          <a:p>
            <a:r>
              <a:rPr lang="en-US" sz="1400">
                <a:latin typeface="Myriad Pro"/>
                <a:cs typeface="Myriad Pro"/>
              </a:rPr>
              <a:t>--------- </a:t>
            </a:r>
            <a:r>
              <a:rPr lang="en-US" sz="1400">
                <a:solidFill>
                  <a:srgbClr val="FF0000"/>
                </a:solidFill>
                <a:latin typeface="Myriad Pro"/>
                <a:cs typeface="Myriad Pro"/>
              </a:rPr>
              <a:t>= 1/cos(</a:t>
            </a:r>
            <a:r>
              <a:rPr lang="en-US" sz="1400">
                <a:solidFill>
                  <a:srgbClr val="FF0000"/>
                </a:solidFill>
                <a:latin typeface="Symbol" charset="2"/>
                <a:cs typeface="Symbol" charset="2"/>
              </a:rPr>
              <a:t>q</a:t>
            </a:r>
            <a:r>
              <a:rPr lang="en-US" sz="1400">
                <a:solidFill>
                  <a:srgbClr val="FF0000"/>
                </a:solidFill>
                <a:latin typeface="Myriad Pro"/>
                <a:cs typeface="Myriad Pro"/>
              </a:rPr>
              <a:t>)</a:t>
            </a:r>
          </a:p>
        </p:txBody>
      </p:sp>
      <p:cxnSp>
        <p:nvCxnSpPr>
          <p:cNvPr id="12" name="Straight Arrow Connector 11"/>
          <p:cNvCxnSpPr/>
          <p:nvPr/>
        </p:nvCxnSpPr>
        <p:spPr bwMode="auto">
          <a:xfrm rot="16200000" flipV="1">
            <a:off x="1675606" y="5028406"/>
            <a:ext cx="4572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cxnSp>
        <p:nvCxnSpPr>
          <p:cNvPr id="13" name="Straight Arrow Connector 12"/>
          <p:cNvCxnSpPr/>
          <p:nvPr/>
        </p:nvCxnSpPr>
        <p:spPr bwMode="auto">
          <a:xfrm rot="5400000">
            <a:off x="2782094" y="2704306"/>
            <a:ext cx="5334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cxnSp>
        <p:nvCxnSpPr>
          <p:cNvPr id="14" name="Straight Arrow Connector 13"/>
          <p:cNvCxnSpPr/>
          <p:nvPr/>
        </p:nvCxnSpPr>
        <p:spPr bwMode="auto">
          <a:xfrm rot="16200000" flipV="1">
            <a:off x="5868194" y="2285206"/>
            <a:ext cx="4572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pic>
        <p:nvPicPr>
          <p:cNvPr id="15" name="Picture 14" descr="SetupMiniNegativ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0"/>
              <a:stretch>
                <a:fillRect/>
              </a:stretch>
            </p:blipFill>
          </mc:Choice>
          <mc:Fallback>
            <p:blipFill>
              <a:blip r:embed="rId11"/>
              <a:stretch>
                <a:fillRect/>
              </a:stretch>
            </p:blipFill>
          </mc:Fallback>
        </mc:AlternateContent>
        <p:spPr>
          <a:xfrm>
            <a:off x="152400" y="838200"/>
            <a:ext cx="2366434" cy="1828800"/>
          </a:xfrm>
          <a:prstGeom prst="rect">
            <a:avLst/>
          </a:prstGeom>
        </p:spPr>
      </p:pic>
      <p:pic>
        <p:nvPicPr>
          <p:cNvPr id="16" name="Picture 15" descr="SetupMiniPositiv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2"/>
              <a:stretch>
                <a:fillRect/>
              </a:stretch>
            </p:blipFill>
          </mc:Choice>
          <mc:Fallback>
            <p:blipFill>
              <a:blip r:embed="rId13"/>
              <a:stretch>
                <a:fillRect/>
              </a:stretch>
            </p:blipFill>
          </mc:Fallback>
        </mc:AlternateContent>
        <p:spPr>
          <a:xfrm>
            <a:off x="2362200" y="838200"/>
            <a:ext cx="2366434" cy="1828800"/>
          </a:xfrm>
          <a:prstGeom prst="rect">
            <a:avLst/>
          </a:prstGeom>
        </p:spPr>
      </p:pic>
      <p:sp>
        <p:nvSpPr>
          <p:cNvPr id="17" name="TextBox 16"/>
          <p:cNvSpPr txBox="1"/>
          <p:nvPr/>
        </p:nvSpPr>
        <p:spPr>
          <a:xfrm>
            <a:off x="7620000" y="1295400"/>
            <a:ext cx="990600" cy="461665"/>
          </a:xfrm>
          <a:prstGeom prst="rect">
            <a:avLst/>
          </a:prstGeom>
          <a:noFill/>
        </p:spPr>
        <p:txBody>
          <a:bodyPr wrap="square" rtlCol="0">
            <a:spAutoFit/>
          </a:bodyPr>
          <a:lstStyle/>
          <a:p>
            <a:r>
              <a:rPr lang="en-US">
                <a:solidFill>
                  <a:srgbClr val="FF0000"/>
                </a:solidFill>
                <a:latin typeface="Myriad Pro"/>
                <a:cs typeface="Myriad Pro"/>
              </a:rPr>
              <a:t>C/S</a:t>
            </a:r>
          </a:p>
        </p:txBody>
      </p:sp>
      <p:cxnSp>
        <p:nvCxnSpPr>
          <p:cNvPr id="19" name="Straight Connector 18"/>
          <p:cNvCxnSpPr/>
          <p:nvPr/>
        </p:nvCxnSpPr>
        <p:spPr bwMode="auto">
          <a:xfrm>
            <a:off x="5105400" y="5334000"/>
            <a:ext cx="3200400" cy="1588"/>
          </a:xfrm>
          <a:prstGeom prst="line">
            <a:avLst/>
          </a:prstGeom>
          <a:ln w="6350" cap="flat" cmpd="sng" algn="ctr">
            <a:solidFill>
              <a:schemeClr val="accent4">
                <a:shade val="95000"/>
                <a:satMod val="105000"/>
              </a:schemeClr>
            </a:solidFill>
            <a:prstDash val="dash"/>
            <a:round/>
            <a:headEnd type="none" w="med" len="med"/>
            <a:tailEnd type="none" w="med" len="med"/>
          </a:ln>
        </p:spPr>
        <p:style>
          <a:lnRef idx="1">
            <a:schemeClr val="accent4"/>
          </a:lnRef>
          <a:fillRef idx="0">
            <a:schemeClr val="accent4"/>
          </a:fillRef>
          <a:effectRef idx="0">
            <a:schemeClr val="accent4"/>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etup2Unavorabl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143000" y="-1676400"/>
            <a:ext cx="14198604" cy="10972800"/>
          </a:xfrm>
          <a:prstGeom prst="rect">
            <a:avLst/>
          </a:prstGeom>
        </p:spPr>
      </p:pic>
      <p:sp>
        <p:nvSpPr>
          <p:cNvPr id="2" name="Title 1"/>
          <p:cNvSpPr>
            <a:spLocks noGrp="1"/>
          </p:cNvSpPr>
          <p:nvPr>
            <p:ph type="title"/>
          </p:nvPr>
        </p:nvSpPr>
        <p:spPr/>
        <p:txBody>
          <a:bodyPr/>
          <a:lstStyle/>
          <a:p>
            <a:r>
              <a:rPr lang="en-US"/>
              <a:t>Setup 2 : Unfavorable Polarization Selection</a:t>
            </a:r>
          </a:p>
        </p:txBody>
      </p:sp>
      <p:sp>
        <p:nvSpPr>
          <p:cNvPr id="5" name="TextBox 4"/>
          <p:cNvSpPr txBox="1"/>
          <p:nvPr/>
        </p:nvSpPr>
        <p:spPr>
          <a:xfrm>
            <a:off x="457200" y="1828800"/>
            <a:ext cx="4114800" cy="3416320"/>
          </a:xfrm>
          <a:prstGeom prst="rect">
            <a:avLst/>
          </a:prstGeom>
          <a:noFill/>
        </p:spPr>
        <p:txBody>
          <a:bodyPr wrap="square" rtlCol="0">
            <a:spAutoFit/>
          </a:bodyPr>
          <a:lstStyle/>
          <a:p>
            <a:r>
              <a:rPr lang="en-US">
                <a:solidFill>
                  <a:srgbClr val="0000CC"/>
                </a:solidFill>
                <a:latin typeface="Myriad Pro"/>
                <a:cs typeface="Myriad Pro"/>
              </a:rPr>
              <a:t>The polarizer at Cherenkov side is oriented such that the vertical components are transmitted which on average add to zero as shown on the right.</a:t>
            </a:r>
          </a:p>
          <a:p>
            <a:endParaRPr lang="en-US">
              <a:solidFill>
                <a:srgbClr val="0000CC"/>
              </a:solidFill>
              <a:latin typeface="Myriad Pro"/>
              <a:cs typeface="Myriad Pro"/>
            </a:endParaRPr>
          </a:p>
          <a:p>
            <a:r>
              <a:rPr lang="en-US">
                <a:solidFill>
                  <a:srgbClr val="0000CC"/>
                </a:solidFill>
                <a:latin typeface="Myriad Pro"/>
                <a:cs typeface="Myriad Pro"/>
              </a:rPr>
              <a:t>The horizontal components are blocked.</a:t>
            </a:r>
          </a:p>
        </p:txBody>
      </p:sp>
      <p:sp>
        <p:nvSpPr>
          <p:cNvPr id="6" name="Right Arrow 5"/>
          <p:cNvSpPr/>
          <p:nvPr/>
        </p:nvSpPr>
        <p:spPr bwMode="auto">
          <a:xfrm rot="16200000">
            <a:off x="3924300" y="3543301"/>
            <a:ext cx="1600200" cy="304800"/>
          </a:xfrm>
          <a:prstGeom prst="rightArrow">
            <a:avLst>
              <a:gd name="adj1" fmla="val 50000"/>
              <a:gd name="adj2" fmla="val 152778"/>
            </a:avLst>
          </a:prstGeom>
          <a:solidFill>
            <a:srgbClr val="8CF4EA"/>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09"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Setup 2 : C (Unfavorable) &amp; S (Favorable)</a:t>
            </a:r>
          </a:p>
        </p:txBody>
      </p:sp>
      <p:pic>
        <p:nvPicPr>
          <p:cNvPr id="4" name="Content Placeholder 3" descr="setup2Sci.pdf"/>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894" r="-3894"/>
              <a:stretch>
                <a:fillRect/>
              </a:stretch>
            </p:blipFill>
          </mc:Choice>
          <mc:Fallback>
            <p:blipFill>
              <a:blip r:embed="rId3"/>
              <a:srcRect l="-3894" r="-3894"/>
              <a:stretch>
                <a:fillRect/>
              </a:stretch>
            </p:blipFill>
          </mc:Fallback>
        </mc:AlternateContent>
        <p:spPr>
          <a:xfrm>
            <a:off x="304800" y="990600"/>
            <a:ext cx="4365938" cy="2743200"/>
          </a:xfrm>
        </p:spPr>
      </p:pic>
      <p:pic>
        <p:nvPicPr>
          <p:cNvPr id="5" name="Content Placeholder 3" descr="setup2Ch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rcRect l="-3894" r="-3894"/>
              <a:stretch>
                <a:fillRect/>
              </a:stretch>
            </p:blipFill>
          </mc:Choice>
          <mc:Fallback>
            <p:blipFill>
              <a:blip r:embed="rId5"/>
              <a:srcRect l="-3894" r="-3894"/>
              <a:stretch>
                <a:fillRect/>
              </a:stretch>
            </p:blipFill>
          </mc:Fallback>
        </mc:AlternateContent>
        <p:spPr bwMode="auto">
          <a:xfrm>
            <a:off x="304800" y="3733800"/>
            <a:ext cx="4365938" cy="2743200"/>
          </a:xfrm>
          <a:prstGeom prst="rect">
            <a:avLst/>
          </a:prstGeom>
          <a:noFill/>
          <a:ln w="12700">
            <a:noFill/>
            <a:miter lim="800000"/>
            <a:headEnd/>
            <a:tailEnd/>
          </a:ln>
          <a:effectLst/>
        </p:spPr>
      </p:pic>
      <p:pic>
        <p:nvPicPr>
          <p:cNvPr id="6" name="Content Placeholder 3" descr="setup2Cheover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rcRect l="-3894" r="-3894"/>
              <a:stretch>
                <a:fillRect/>
              </a:stretch>
            </p:blipFill>
          </mc:Choice>
          <mc:Fallback>
            <p:blipFill>
              <a:blip r:embed="rId7"/>
              <a:srcRect l="-3894" r="-3894"/>
              <a:stretch>
                <a:fillRect/>
              </a:stretch>
            </p:blipFill>
          </mc:Fallback>
        </mc:AlternateContent>
        <p:spPr bwMode="auto">
          <a:xfrm>
            <a:off x="4495800" y="990600"/>
            <a:ext cx="4365938" cy="2743200"/>
          </a:xfrm>
          <a:prstGeom prst="rect">
            <a:avLst/>
          </a:prstGeom>
          <a:noFill/>
          <a:ln w="12700">
            <a:noFill/>
            <a:miter lim="800000"/>
            <a:headEnd/>
            <a:tailEnd/>
          </a:ln>
          <a:effectLst/>
        </p:spPr>
      </p:pic>
      <p:pic>
        <p:nvPicPr>
          <p:cNvPr id="7" name="Content Placeholder 3" descr="setup2normalized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8"/>
              <a:srcRect l="-3894" r="-3894"/>
              <a:stretch>
                <a:fillRect/>
              </a:stretch>
            </p:blipFill>
          </mc:Choice>
          <mc:Fallback>
            <p:blipFill>
              <a:blip r:embed="rId9"/>
              <a:srcRect l="-3894" r="-3894"/>
              <a:stretch>
                <a:fillRect/>
              </a:stretch>
            </p:blipFill>
          </mc:Fallback>
        </mc:AlternateContent>
        <p:spPr bwMode="auto">
          <a:xfrm>
            <a:off x="4495800" y="3733800"/>
            <a:ext cx="4365938" cy="2743200"/>
          </a:xfrm>
          <a:prstGeom prst="rect">
            <a:avLst/>
          </a:prstGeom>
          <a:noFill/>
          <a:ln w="12700">
            <a:noFill/>
            <a:miter lim="800000"/>
            <a:headEnd/>
            <a:tailEnd/>
          </a:ln>
          <a:effectLst/>
        </p:spPr>
      </p:pic>
      <p:sp>
        <p:nvSpPr>
          <p:cNvPr id="11" name="TextBox 10"/>
          <p:cNvSpPr txBox="1"/>
          <p:nvPr/>
        </p:nvSpPr>
        <p:spPr>
          <a:xfrm>
            <a:off x="2209800" y="4038600"/>
            <a:ext cx="1887745" cy="738664"/>
          </a:xfrm>
          <a:prstGeom prst="rect">
            <a:avLst/>
          </a:prstGeom>
          <a:noFill/>
        </p:spPr>
        <p:txBody>
          <a:bodyPr wrap="none" rtlCol="0">
            <a:spAutoFit/>
          </a:bodyPr>
          <a:lstStyle/>
          <a:p>
            <a:r>
              <a:rPr lang="en-US" sz="1400">
                <a:solidFill>
                  <a:srgbClr val="FF0000"/>
                </a:solidFill>
                <a:latin typeface="Myriad Pro"/>
                <a:cs typeface="Myriad Pro"/>
              </a:rPr>
              <a:t>Open symbols = </a:t>
            </a:r>
            <a:r>
              <a:rPr lang="en-US" sz="1400" err="1">
                <a:solidFill>
                  <a:srgbClr val="FF0000"/>
                </a:solidFill>
                <a:latin typeface="Myriad Pro"/>
                <a:cs typeface="Myriad Pro"/>
              </a:rPr>
              <a:t>muon</a:t>
            </a:r>
            <a:endParaRPr lang="en-US" sz="1400">
              <a:solidFill>
                <a:srgbClr val="FF0000"/>
              </a:solidFill>
              <a:latin typeface="Myriad Pro"/>
              <a:cs typeface="Myriad Pro"/>
            </a:endParaRPr>
          </a:p>
          <a:p>
            <a:r>
              <a:rPr lang="en-US" sz="1400">
                <a:solidFill>
                  <a:srgbClr val="FF0000"/>
                </a:solidFill>
                <a:latin typeface="Myriad Pro"/>
                <a:cs typeface="Myriad Pro"/>
              </a:rPr>
              <a:t>Filled symbols = </a:t>
            </a:r>
            <a:r>
              <a:rPr lang="en-US" sz="1400" err="1">
                <a:solidFill>
                  <a:srgbClr val="FF0000"/>
                </a:solidFill>
                <a:latin typeface="Myriad Pro"/>
                <a:cs typeface="Myriad Pro"/>
              </a:rPr>
              <a:t>pion</a:t>
            </a:r>
            <a:endParaRPr lang="en-US" sz="1400">
              <a:solidFill>
                <a:srgbClr val="FF0000"/>
              </a:solidFill>
              <a:latin typeface="Myriad Pro"/>
              <a:cs typeface="Myriad Pro"/>
            </a:endParaRPr>
          </a:p>
          <a:p>
            <a:r>
              <a:rPr lang="en-US" sz="1400">
                <a:latin typeface="Myriad Pro"/>
                <a:cs typeface="Myriad Pro"/>
              </a:rPr>
              <a:t>--------- </a:t>
            </a:r>
            <a:r>
              <a:rPr lang="en-US" sz="1400">
                <a:solidFill>
                  <a:srgbClr val="FF0000"/>
                </a:solidFill>
                <a:latin typeface="Myriad Pro"/>
                <a:cs typeface="Myriad Pro"/>
              </a:rPr>
              <a:t>= 1/cos(</a:t>
            </a:r>
            <a:r>
              <a:rPr lang="en-US" sz="1400">
                <a:solidFill>
                  <a:srgbClr val="FF0000"/>
                </a:solidFill>
                <a:latin typeface="Symbol" charset="2"/>
                <a:cs typeface="Symbol" charset="2"/>
              </a:rPr>
              <a:t>q</a:t>
            </a:r>
            <a:r>
              <a:rPr lang="en-US" sz="1400">
                <a:solidFill>
                  <a:srgbClr val="FF0000"/>
                </a:solidFill>
                <a:latin typeface="Myriad Pro"/>
                <a:cs typeface="Myriad Pro"/>
              </a:rPr>
              <a:t>)</a:t>
            </a:r>
          </a:p>
        </p:txBody>
      </p:sp>
      <p:cxnSp>
        <p:nvCxnSpPr>
          <p:cNvPr id="12" name="Straight Arrow Connector 11"/>
          <p:cNvCxnSpPr/>
          <p:nvPr/>
        </p:nvCxnSpPr>
        <p:spPr bwMode="auto">
          <a:xfrm rot="5400000">
            <a:off x="1677194" y="5028406"/>
            <a:ext cx="4572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cxnSp>
        <p:nvCxnSpPr>
          <p:cNvPr id="15" name="Straight Arrow Connector 14"/>
          <p:cNvCxnSpPr/>
          <p:nvPr/>
        </p:nvCxnSpPr>
        <p:spPr bwMode="auto">
          <a:xfrm rot="5400000">
            <a:off x="3009106" y="2475706"/>
            <a:ext cx="3810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cxnSp>
        <p:nvCxnSpPr>
          <p:cNvPr id="13" name="Straight Arrow Connector 12"/>
          <p:cNvCxnSpPr/>
          <p:nvPr/>
        </p:nvCxnSpPr>
        <p:spPr bwMode="auto">
          <a:xfrm rot="16200000" flipV="1">
            <a:off x="5868194" y="2818606"/>
            <a:ext cx="457200" cy="1588"/>
          </a:xfrm>
          <a:prstGeom prst="straightConnector1">
            <a:avLst/>
          </a:prstGeom>
          <a:ln>
            <a:headEnd type="none" w="med" len="med"/>
            <a:tailEnd type="arrow"/>
          </a:ln>
          <a:effectLst/>
        </p:spPr>
        <p:style>
          <a:lnRef idx="1">
            <a:schemeClr val="accent4"/>
          </a:lnRef>
          <a:fillRef idx="0">
            <a:schemeClr val="accent4"/>
          </a:fillRef>
          <a:effectRef idx="0">
            <a:schemeClr val="accent4"/>
          </a:effectRef>
          <a:fontRef idx="minor">
            <a:schemeClr val="tx1"/>
          </a:fontRef>
        </p:style>
      </p:cxnSp>
      <p:cxnSp>
        <p:nvCxnSpPr>
          <p:cNvPr id="14" name="Straight Connector 13"/>
          <p:cNvCxnSpPr/>
          <p:nvPr/>
        </p:nvCxnSpPr>
        <p:spPr bwMode="auto">
          <a:xfrm>
            <a:off x="5105400" y="5334000"/>
            <a:ext cx="3200400" cy="1588"/>
          </a:xfrm>
          <a:prstGeom prst="line">
            <a:avLst/>
          </a:prstGeom>
          <a:ln w="6350" cap="flat" cmpd="sng" algn="ctr">
            <a:solidFill>
              <a:schemeClr val="accent4">
                <a:shade val="95000"/>
                <a:satMod val="105000"/>
              </a:schemeClr>
            </a:solidFill>
            <a:prstDash val="dash"/>
            <a:round/>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16" name="TextBox 15"/>
          <p:cNvSpPr txBox="1"/>
          <p:nvPr/>
        </p:nvSpPr>
        <p:spPr>
          <a:xfrm>
            <a:off x="7620000" y="1295400"/>
            <a:ext cx="990600" cy="461665"/>
          </a:xfrm>
          <a:prstGeom prst="rect">
            <a:avLst/>
          </a:prstGeom>
          <a:noFill/>
        </p:spPr>
        <p:txBody>
          <a:bodyPr wrap="square" rtlCol="0">
            <a:spAutoFit/>
          </a:bodyPr>
          <a:lstStyle/>
          <a:p>
            <a:r>
              <a:rPr lang="en-US">
                <a:solidFill>
                  <a:srgbClr val="FF0000"/>
                </a:solidFill>
                <a:latin typeface="Myriad Pro"/>
                <a:cs typeface="Myriad Pro"/>
              </a:rPr>
              <a:t>C/S</a:t>
            </a:r>
          </a:p>
        </p:txBody>
      </p:sp>
      <p:pic>
        <p:nvPicPr>
          <p:cNvPr id="17" name="Picture 16" descr="SetupMiniNegativ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0"/>
              <a:stretch>
                <a:fillRect/>
              </a:stretch>
            </p:blipFill>
          </mc:Choice>
          <mc:Fallback>
            <p:blipFill>
              <a:blip r:embed="rId11"/>
              <a:stretch>
                <a:fillRect/>
              </a:stretch>
            </p:blipFill>
          </mc:Fallback>
        </mc:AlternateContent>
        <p:spPr>
          <a:xfrm>
            <a:off x="304800" y="914400"/>
            <a:ext cx="2366434" cy="1828800"/>
          </a:xfrm>
          <a:prstGeom prst="rect">
            <a:avLst/>
          </a:prstGeom>
        </p:spPr>
      </p:pic>
      <p:pic>
        <p:nvPicPr>
          <p:cNvPr id="18" name="Picture 17" descr="SetupMiniPositive.ai"/>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2"/>
              <a:stretch>
                <a:fillRect/>
              </a:stretch>
            </p:blipFill>
          </mc:Choice>
          <mc:Fallback>
            <p:blipFill>
              <a:blip r:embed="rId13"/>
              <a:stretch>
                <a:fillRect/>
              </a:stretch>
            </p:blipFill>
          </mc:Fallback>
        </mc:AlternateContent>
        <p:spPr>
          <a:xfrm>
            <a:off x="2133600" y="914400"/>
            <a:ext cx="2366434" cy="1828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Start with an Example : BSO</a:t>
            </a:r>
          </a:p>
        </p:txBody>
      </p:sp>
      <p:sp>
        <p:nvSpPr>
          <p:cNvPr id="3" name="Content Placeholder 2"/>
          <p:cNvSpPr>
            <a:spLocks noGrp="1"/>
          </p:cNvSpPr>
          <p:nvPr>
            <p:ph idx="1"/>
          </p:nvPr>
        </p:nvSpPr>
        <p:spPr>
          <a:xfrm>
            <a:off x="152400" y="762000"/>
            <a:ext cx="8686800" cy="2971800"/>
          </a:xfrm>
        </p:spPr>
        <p:txBody>
          <a:bodyPr/>
          <a:lstStyle/>
          <a:p>
            <a:r>
              <a:rPr lang="en-US" dirty="0"/>
              <a:t>Six distinct features distinguish Cherenkov radiation from scintillation:</a:t>
            </a:r>
          </a:p>
          <a:p>
            <a:pPr lvl="1"/>
            <a:r>
              <a:rPr lang="en-US" dirty="0"/>
              <a:t>Directionality (Cherenkov cone, </a:t>
            </a:r>
            <a:r>
              <a:rPr lang="en-US" dirty="0">
                <a:latin typeface="Symbol" pitchFamily="2" charset="2"/>
              </a:rPr>
              <a:t>q</a:t>
            </a:r>
            <a:r>
              <a:rPr lang="en-US" baseline="-25000" dirty="0"/>
              <a:t>c</a:t>
            </a:r>
            <a:r>
              <a:rPr lang="en-US" dirty="0"/>
              <a:t>=cos</a:t>
            </a:r>
            <a:r>
              <a:rPr lang="en-US" baseline="30000" dirty="0"/>
              <a:t>-1</a:t>
            </a:r>
            <a:r>
              <a:rPr lang="en-US" dirty="0"/>
              <a:t> (1/</a:t>
            </a:r>
            <a:r>
              <a:rPr lang="en-US" dirty="0">
                <a:latin typeface="Symbol" pitchFamily="2" charset="2"/>
              </a:rPr>
              <a:t>b</a:t>
            </a:r>
            <a:r>
              <a:rPr lang="en-US" dirty="0"/>
              <a:t>n(</a:t>
            </a:r>
            <a:r>
              <a:rPr lang="en-US" dirty="0">
                <a:latin typeface="Symbol" pitchFamily="2" charset="2"/>
              </a:rPr>
              <a:t>l</a:t>
            </a:r>
            <a:r>
              <a:rPr lang="en-US" dirty="0"/>
              <a:t>), </a:t>
            </a:r>
            <a:r>
              <a:rPr lang="en-US" i="1" dirty="0"/>
              <a:t>vs</a:t>
            </a:r>
            <a:r>
              <a:rPr lang="en-US" dirty="0"/>
              <a:t> isotropic emission)</a:t>
            </a:r>
          </a:p>
          <a:p>
            <a:pPr lvl="1"/>
            <a:r>
              <a:rPr lang="en-US" dirty="0"/>
              <a:t>Emission/wavelength spectrum (1/</a:t>
            </a:r>
            <a:r>
              <a:rPr lang="en-US" dirty="0">
                <a:latin typeface="Symbol" charset="2"/>
                <a:cs typeface="Symbol" charset="2"/>
              </a:rPr>
              <a:t>l</a:t>
            </a:r>
            <a:r>
              <a:rPr lang="en-US" baseline="30000" dirty="0"/>
              <a:t>2</a:t>
            </a:r>
            <a:r>
              <a:rPr lang="en-US" dirty="0"/>
              <a:t> </a:t>
            </a:r>
            <a:r>
              <a:rPr lang="en-US" i="1" dirty="0"/>
              <a:t>vs</a:t>
            </a:r>
            <a:r>
              <a:rPr lang="en-US" dirty="0"/>
              <a:t> scintillator specific)</a:t>
            </a:r>
          </a:p>
          <a:p>
            <a:pPr lvl="1"/>
            <a:r>
              <a:rPr lang="en-US" dirty="0"/>
              <a:t>Cherenkov threshold (T=(</a:t>
            </a:r>
            <a:r>
              <a:rPr lang="en-US" dirty="0">
                <a:latin typeface="Symbol" pitchFamily="2" charset="2"/>
              </a:rPr>
              <a:t>g</a:t>
            </a:r>
            <a:r>
              <a:rPr lang="en-US" dirty="0"/>
              <a:t>-1)mc</a:t>
            </a:r>
            <a:r>
              <a:rPr lang="en-US" baseline="30000" dirty="0"/>
              <a:t>2</a:t>
            </a:r>
            <a:r>
              <a:rPr lang="en-US" dirty="0"/>
              <a:t>,  for n=2 electrons:~80 keV, protons: ~140 MeV)</a:t>
            </a:r>
          </a:p>
          <a:p>
            <a:pPr lvl="1"/>
            <a:r>
              <a:rPr lang="en-US" dirty="0"/>
              <a:t>Timing (Prompt </a:t>
            </a:r>
            <a:r>
              <a:rPr lang="en-US" i="1" dirty="0"/>
              <a:t>vs</a:t>
            </a:r>
            <a:r>
              <a:rPr lang="en-US" dirty="0"/>
              <a:t> ~several ns)</a:t>
            </a:r>
          </a:p>
          <a:p>
            <a:pPr lvl="1"/>
            <a:r>
              <a:rPr lang="en-US" dirty="0"/>
              <a:t>Polarization (linearly polarized </a:t>
            </a:r>
            <a:r>
              <a:rPr lang="en-US" i="1" dirty="0"/>
              <a:t>vs</a:t>
            </a:r>
            <a:r>
              <a:rPr lang="en-US" dirty="0"/>
              <a:t> unpolarized)</a:t>
            </a:r>
          </a:p>
          <a:p>
            <a:pPr lvl="1"/>
            <a:r>
              <a:rPr lang="en-US" dirty="0"/>
              <a:t>Cherenkov light is feeble (scintillation is often not)</a:t>
            </a:r>
          </a:p>
          <a:p>
            <a:pPr lvl="1"/>
            <a:endParaRPr lang="en-US" dirty="0"/>
          </a:p>
          <a:p>
            <a:r>
              <a:rPr lang="en-US" dirty="0"/>
              <a:t> </a:t>
            </a:r>
          </a:p>
        </p:txBody>
      </p:sp>
      <p:pic>
        <p:nvPicPr>
          <p:cNvPr id="4" name="Picture 3" descr="che393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609600" y="3865760"/>
            <a:ext cx="3802856" cy="2575479"/>
          </a:xfrm>
          <a:prstGeom prst="rect">
            <a:avLst/>
          </a:prstGeom>
        </p:spPr>
      </p:pic>
      <p:pic>
        <p:nvPicPr>
          <p:cNvPr id="5" name="Picture 4" descr="sci393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4572000" y="3896683"/>
            <a:ext cx="3810000" cy="258031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Polarization Profile in EM Showers </a:t>
            </a:r>
          </a:p>
        </p:txBody>
      </p:sp>
      <p:pic>
        <p:nvPicPr>
          <p:cNvPr id="6" name="Picture 5"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381000" y="4267200"/>
            <a:ext cx="2596793" cy="685800"/>
          </a:xfrm>
          <a:prstGeom prst="rect">
            <a:avLst/>
          </a:prstGeom>
        </p:spPr>
      </p:pic>
      <p:pic>
        <p:nvPicPr>
          <p:cNvPr id="7" name="Picture 6"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366776" y="5181600"/>
            <a:ext cx="2300224" cy="609600"/>
          </a:xfrm>
          <a:prstGeom prst="rect">
            <a:avLst/>
          </a:prstGeom>
        </p:spPr>
      </p:pic>
      <p:pic>
        <p:nvPicPr>
          <p:cNvPr id="9" name="Content Placeholder 8" descr="PbSetup.ai"/>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6"/>
              <a:srcRect l="-11492" r="-11492"/>
              <a:stretch>
                <a:fillRect/>
              </a:stretch>
            </p:blipFill>
          </mc:Choice>
          <mc:Fallback>
            <p:blipFill>
              <a:blip r:embed="rId7"/>
              <a:srcRect l="-11492" r="-11492"/>
              <a:stretch>
                <a:fillRect/>
              </a:stretch>
            </p:blipFill>
          </mc:Fallback>
        </mc:AlternateConten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Unfavorable Polarizer Orientation</a:t>
            </a:r>
          </a:p>
        </p:txBody>
      </p:sp>
      <p:pic>
        <p:nvPicPr>
          <p:cNvPr id="4" name="Content Placeholder 3" descr="PbUnfavorableSci.pdf"/>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894" r="-3894"/>
              <a:stretch>
                <a:fillRect/>
              </a:stretch>
            </p:blipFill>
          </mc:Choice>
          <mc:Fallback>
            <p:blipFill>
              <a:blip r:embed="rId3"/>
              <a:srcRect l="-3894" r="-3894"/>
              <a:stretch>
                <a:fillRect/>
              </a:stretch>
            </p:blipFill>
          </mc:Fallback>
        </mc:AlternateContent>
        <p:spPr>
          <a:xfrm>
            <a:off x="304800" y="914400"/>
            <a:ext cx="4365938" cy="2743200"/>
          </a:xfrm>
        </p:spPr>
      </p:pic>
      <p:pic>
        <p:nvPicPr>
          <p:cNvPr id="5" name="Picture 4" descr="PbUnfavorableCh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521495" y="3657600"/>
            <a:ext cx="4050505" cy="2743200"/>
          </a:xfrm>
          <a:prstGeom prst="rect">
            <a:avLst/>
          </a:prstGeom>
        </p:spPr>
      </p:pic>
      <p:pic>
        <p:nvPicPr>
          <p:cNvPr id="8" name="Picture 7" descr="PbUnfavorableCheover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4572000" y="3657600"/>
            <a:ext cx="4050506" cy="2743200"/>
          </a:xfrm>
          <a:prstGeom prst="rect">
            <a:avLst/>
          </a:prstGeom>
        </p:spPr>
      </p:pic>
      <p:pic>
        <p:nvPicPr>
          <p:cNvPr id="7" name="Picture 6" descr="setup2Both.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8"/>
              <a:stretch>
                <a:fillRect/>
              </a:stretch>
            </p:blipFill>
          </mc:Choice>
          <mc:Fallback>
            <p:blipFill>
              <a:blip r:embed="rId9"/>
              <a:stretch>
                <a:fillRect/>
              </a:stretch>
            </p:blipFill>
          </mc:Fallback>
        </mc:AlternateContent>
        <p:spPr>
          <a:xfrm>
            <a:off x="4572000" y="914400"/>
            <a:ext cx="4050507" cy="2743200"/>
          </a:xfrm>
          <a:prstGeom prst="rect">
            <a:avLst/>
          </a:prstGeom>
        </p:spPr>
      </p:pic>
      <p:sp>
        <p:nvSpPr>
          <p:cNvPr id="9" name="TextBox 8"/>
          <p:cNvSpPr txBox="1"/>
          <p:nvPr/>
        </p:nvSpPr>
        <p:spPr>
          <a:xfrm>
            <a:off x="7380523" y="4038600"/>
            <a:ext cx="620477" cy="461665"/>
          </a:xfrm>
          <a:prstGeom prst="rect">
            <a:avLst/>
          </a:prstGeom>
          <a:noFill/>
        </p:spPr>
        <p:txBody>
          <a:bodyPr wrap="none" rtlCol="0">
            <a:spAutoFit/>
          </a:bodyPr>
          <a:lstStyle/>
          <a:p>
            <a:r>
              <a:rPr lang="en-US">
                <a:solidFill>
                  <a:srgbClr val="FF0000"/>
                </a:solidFill>
                <a:latin typeface="Myriad Pro"/>
                <a:cs typeface="Myriad Pro"/>
              </a:rPr>
              <a:t>C/S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Favorable Polarizer Orientation</a:t>
            </a:r>
          </a:p>
        </p:txBody>
      </p:sp>
      <p:pic>
        <p:nvPicPr>
          <p:cNvPr id="6" name="Content Placeholder 5" descr="PbFavorableSci.pdf"/>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894" r="-3894"/>
              <a:stretch>
                <a:fillRect/>
              </a:stretch>
            </p:blipFill>
          </mc:Choice>
          <mc:Fallback>
            <p:blipFill>
              <a:blip r:embed="rId3"/>
              <a:srcRect l="-3894" r="-3894"/>
              <a:stretch>
                <a:fillRect/>
              </a:stretch>
            </p:blipFill>
          </mc:Fallback>
        </mc:AlternateContent>
        <p:spPr>
          <a:xfrm>
            <a:off x="304800" y="914400"/>
            <a:ext cx="4365938" cy="2743200"/>
          </a:xfrm>
        </p:spPr>
      </p:pic>
      <p:pic>
        <p:nvPicPr>
          <p:cNvPr id="7" name="Picture 6" descr="PbFavorableCh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521494" y="3657600"/>
            <a:ext cx="4050506" cy="2743200"/>
          </a:xfrm>
          <a:prstGeom prst="rect">
            <a:avLst/>
          </a:prstGeom>
        </p:spPr>
      </p:pic>
      <p:pic>
        <p:nvPicPr>
          <p:cNvPr id="10" name="Picture 9" descr="PbFavorableCheoverSci.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4572000" y="3657600"/>
            <a:ext cx="4050506" cy="2743200"/>
          </a:xfrm>
          <a:prstGeom prst="rect">
            <a:avLst/>
          </a:prstGeom>
        </p:spPr>
      </p:pic>
      <p:pic>
        <p:nvPicPr>
          <p:cNvPr id="9" name="Picture 8" descr="setup1Both.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8"/>
              <a:stretch>
                <a:fillRect/>
              </a:stretch>
            </p:blipFill>
          </mc:Choice>
          <mc:Fallback>
            <p:blipFill>
              <a:blip r:embed="rId9"/>
              <a:stretch>
                <a:fillRect/>
              </a:stretch>
            </p:blipFill>
          </mc:Fallback>
        </mc:AlternateContent>
        <p:spPr>
          <a:xfrm>
            <a:off x="4572000" y="914400"/>
            <a:ext cx="4050506" cy="2743200"/>
          </a:xfrm>
          <a:prstGeom prst="rect">
            <a:avLst/>
          </a:prstGeom>
        </p:spPr>
      </p:pic>
      <p:sp>
        <p:nvSpPr>
          <p:cNvPr id="8" name="TextBox 7"/>
          <p:cNvSpPr txBox="1"/>
          <p:nvPr/>
        </p:nvSpPr>
        <p:spPr>
          <a:xfrm>
            <a:off x="7380523" y="4038600"/>
            <a:ext cx="620477" cy="461665"/>
          </a:xfrm>
          <a:prstGeom prst="rect">
            <a:avLst/>
          </a:prstGeom>
          <a:noFill/>
        </p:spPr>
        <p:txBody>
          <a:bodyPr wrap="none" rtlCol="0">
            <a:spAutoFit/>
          </a:bodyPr>
          <a:lstStyle/>
          <a:p>
            <a:r>
              <a:rPr lang="en-US">
                <a:solidFill>
                  <a:srgbClr val="FF0000"/>
                </a:solidFill>
                <a:latin typeface="Myriad Pro"/>
                <a:cs typeface="Myriad Pro"/>
              </a:rPr>
              <a:t>C/S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Longitudinal Cherenkov Polarization Profile</a:t>
            </a:r>
          </a:p>
        </p:txBody>
      </p:sp>
      <p:sp>
        <p:nvSpPr>
          <p:cNvPr id="3" name="Content Placeholder 2"/>
          <p:cNvSpPr>
            <a:spLocks noGrp="1"/>
          </p:cNvSpPr>
          <p:nvPr>
            <p:ph idx="1"/>
          </p:nvPr>
        </p:nvSpPr>
        <p:spPr>
          <a:xfrm>
            <a:off x="304800" y="3200400"/>
            <a:ext cx="8610600" cy="3200400"/>
          </a:xfrm>
        </p:spPr>
        <p:txBody>
          <a:bodyPr/>
          <a:lstStyle/>
          <a:p>
            <a:r>
              <a:rPr lang="en-US"/>
              <a:t>Polarization of Cherenkov light in the earlier stages of the </a:t>
            </a:r>
            <a:r>
              <a:rPr lang="en-US" err="1"/>
              <a:t>em</a:t>
            </a:r>
            <a:r>
              <a:rPr lang="en-US"/>
              <a:t> shower development (&lt;7 </a:t>
            </a:r>
            <a:r>
              <a:rPr lang="en-US" i="1"/>
              <a:t>X</a:t>
            </a:r>
            <a:r>
              <a:rPr lang="en-US" baseline="-25000"/>
              <a:t>o</a:t>
            </a:r>
            <a:r>
              <a:rPr lang="en-US"/>
              <a:t>) is preserved and the effect is relatively large</a:t>
            </a:r>
          </a:p>
          <a:p>
            <a:r>
              <a:rPr lang="en-US"/>
              <a:t>After the shower maximum, as expected Cherenkov polarization has no unique orientation</a:t>
            </a:r>
          </a:p>
          <a:p>
            <a:r>
              <a:rPr lang="en-US"/>
              <a:t>This aspect of Cherenkov radiation maybe useful in different applications in calorimetry if polarization can be measured per event, </a:t>
            </a:r>
            <a:r>
              <a:rPr lang="en-US" i="1"/>
              <a:t>etc</a:t>
            </a:r>
            <a:r>
              <a:rPr lang="en-US"/>
              <a:t>.</a:t>
            </a:r>
          </a:p>
          <a:p>
            <a:pPr lvl="1"/>
            <a:endParaRPr lang="en-US"/>
          </a:p>
        </p:txBody>
      </p:sp>
      <p:graphicFrame>
        <p:nvGraphicFramePr>
          <p:cNvPr id="4" name="Content Placeholder 3"/>
          <p:cNvGraphicFramePr>
            <a:graphicFrameLocks/>
          </p:cNvGraphicFramePr>
          <p:nvPr/>
        </p:nvGraphicFramePr>
        <p:xfrm>
          <a:off x="762000" y="1193800"/>
          <a:ext cx="7696200" cy="1854200"/>
        </p:xfrm>
        <a:graphic>
          <a:graphicData uri="http://schemas.openxmlformats.org/drawingml/2006/table">
            <a:tbl>
              <a:tblPr firstRow="1" bandRow="1">
                <a:tableStyleId>{5C22544A-7EE6-4342-B048-85BDC9FD1C3A}</a:tableStyleId>
              </a:tblPr>
              <a:tblGrid>
                <a:gridCol w="25654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tblGrid>
              <a:tr h="370840">
                <a:tc>
                  <a:txBody>
                    <a:bodyPr/>
                    <a:lstStyle/>
                    <a:p>
                      <a:endParaRPr lang="en-US"/>
                    </a:p>
                  </a:txBody>
                  <a:tcPr/>
                </a:tc>
                <a:tc>
                  <a:txBody>
                    <a:bodyPr/>
                    <a:lstStyle/>
                    <a:p>
                      <a:r>
                        <a:rPr lang="en-US" i="1">
                          <a:solidFill>
                            <a:srgbClr val="0000CC"/>
                          </a:solidFill>
                        </a:rPr>
                        <a:t>a</a:t>
                      </a:r>
                    </a:p>
                  </a:txBody>
                  <a:tcPr/>
                </a:tc>
                <a:tc>
                  <a:txBody>
                    <a:bodyPr/>
                    <a:lstStyle/>
                    <a:p>
                      <a:r>
                        <a:rPr lang="en-US" i="1" err="1">
                          <a:solidFill>
                            <a:srgbClr val="0000CC"/>
                          </a:solidFill>
                        </a:rPr>
                        <a:t>b</a:t>
                      </a:r>
                      <a:endParaRPr lang="en-US" i="1">
                        <a:solidFill>
                          <a:srgbClr val="0000CC"/>
                        </a:solidFill>
                      </a:endParaRPr>
                    </a:p>
                  </a:txBody>
                  <a:tcPr/>
                </a:tc>
                <a:extLst>
                  <a:ext uri="{0D108BD9-81ED-4DB2-BD59-A6C34878D82A}">
                    <a16:rowId xmlns:a16="http://schemas.microsoft.com/office/drawing/2014/main" val="10000"/>
                  </a:ext>
                </a:extLst>
              </a:tr>
              <a:tr h="370840">
                <a:tc>
                  <a:txBody>
                    <a:bodyPr/>
                    <a:lstStyle/>
                    <a:p>
                      <a:r>
                        <a:rPr lang="en-US"/>
                        <a:t>Favorable</a:t>
                      </a:r>
                      <a:r>
                        <a:rPr lang="en-US" baseline="0"/>
                        <a:t> (</a:t>
                      </a:r>
                      <a:r>
                        <a:rPr lang="en-US" baseline="0" err="1"/>
                        <a:t>Sci</a:t>
                      </a:r>
                      <a:r>
                        <a:rPr lang="en-US" baseline="0"/>
                        <a:t>)</a:t>
                      </a:r>
                      <a:endParaRPr lang="en-US"/>
                    </a:p>
                  </a:txBody>
                  <a:tcPr/>
                </a:tc>
                <a:tc>
                  <a:txBody>
                    <a:bodyPr/>
                    <a:lstStyle/>
                    <a:p>
                      <a:r>
                        <a:rPr lang="en-US"/>
                        <a:t>5.11 ± 0.28</a:t>
                      </a:r>
                    </a:p>
                  </a:txBody>
                  <a:tcPr/>
                </a:tc>
                <a:tc>
                  <a:txBody>
                    <a:bodyPr/>
                    <a:lstStyle/>
                    <a:p>
                      <a:r>
                        <a:rPr lang="en-US"/>
                        <a:t>0.568 ± 0.029</a:t>
                      </a:r>
                    </a:p>
                  </a:txBody>
                  <a:tcPr/>
                </a:tc>
                <a:extLst>
                  <a:ext uri="{0D108BD9-81ED-4DB2-BD59-A6C34878D82A}">
                    <a16:rowId xmlns:a16="http://schemas.microsoft.com/office/drawing/2014/main" val="10001"/>
                  </a:ext>
                </a:extLst>
              </a:tr>
              <a:tr h="370840">
                <a:tc>
                  <a:txBody>
                    <a:bodyPr/>
                    <a:lstStyle/>
                    <a:p>
                      <a:r>
                        <a:rPr lang="en-US"/>
                        <a:t>Favorable (</a:t>
                      </a:r>
                      <a:r>
                        <a:rPr lang="en-US" err="1"/>
                        <a:t>Che</a:t>
                      </a:r>
                      <a:r>
                        <a:rPr lang="en-US"/>
                        <a:t>)</a:t>
                      </a:r>
                    </a:p>
                  </a:txBody>
                  <a:tcPr/>
                </a:tc>
                <a:tc>
                  <a:txBody>
                    <a:bodyPr/>
                    <a:lstStyle/>
                    <a:p>
                      <a:r>
                        <a:rPr lang="en-US"/>
                        <a:t>4.08 ± 0.25</a:t>
                      </a:r>
                    </a:p>
                  </a:txBody>
                  <a:tcPr/>
                </a:tc>
                <a:tc>
                  <a:txBody>
                    <a:bodyPr/>
                    <a:lstStyle/>
                    <a:p>
                      <a:r>
                        <a:rPr lang="en-US"/>
                        <a:t>0.465 ± 0.028</a:t>
                      </a:r>
                    </a:p>
                  </a:txBody>
                  <a:tcPr/>
                </a:tc>
                <a:extLst>
                  <a:ext uri="{0D108BD9-81ED-4DB2-BD59-A6C34878D82A}">
                    <a16:rowId xmlns:a16="http://schemas.microsoft.com/office/drawing/2014/main" val="10002"/>
                  </a:ext>
                </a:extLst>
              </a:tr>
              <a:tr h="370840">
                <a:tc>
                  <a:txBody>
                    <a:bodyPr/>
                    <a:lstStyle/>
                    <a:p>
                      <a:r>
                        <a:rPr lang="en-US"/>
                        <a:t>Unfavorable (</a:t>
                      </a:r>
                      <a:r>
                        <a:rPr lang="en-US" err="1"/>
                        <a:t>Sci</a:t>
                      </a:r>
                      <a:r>
                        <a:rPr lang="en-US"/>
                        <a:t>)</a:t>
                      </a:r>
                    </a:p>
                  </a:txBody>
                  <a:tcPr/>
                </a:tc>
                <a:tc>
                  <a:txBody>
                    <a:bodyPr/>
                    <a:lstStyle/>
                    <a:p>
                      <a:r>
                        <a:rPr lang="en-US"/>
                        <a:t>5.18 ± 0.28</a:t>
                      </a:r>
                    </a:p>
                  </a:txBody>
                  <a:tcPr/>
                </a:tc>
                <a:tc>
                  <a:txBody>
                    <a:bodyPr/>
                    <a:lstStyle/>
                    <a:p>
                      <a:r>
                        <a:rPr lang="en-US"/>
                        <a:t>0.579 ± 0.030</a:t>
                      </a:r>
                    </a:p>
                  </a:txBody>
                  <a:tcPr/>
                </a:tc>
                <a:extLst>
                  <a:ext uri="{0D108BD9-81ED-4DB2-BD59-A6C34878D82A}">
                    <a16:rowId xmlns:a16="http://schemas.microsoft.com/office/drawing/2014/main" val="10003"/>
                  </a:ext>
                </a:extLst>
              </a:tr>
              <a:tr h="370840">
                <a:tc>
                  <a:txBody>
                    <a:bodyPr/>
                    <a:lstStyle/>
                    <a:p>
                      <a:r>
                        <a:rPr lang="en-US"/>
                        <a:t>Unfavorable</a:t>
                      </a:r>
                      <a:r>
                        <a:rPr lang="en-US" baseline="0"/>
                        <a:t> (</a:t>
                      </a:r>
                      <a:r>
                        <a:rPr lang="en-US" baseline="0" err="1"/>
                        <a:t>Che</a:t>
                      </a:r>
                      <a:r>
                        <a:rPr lang="en-US" baseline="0"/>
                        <a:t>)</a:t>
                      </a:r>
                      <a:endParaRPr lang="en-US"/>
                    </a:p>
                  </a:txBody>
                  <a:tcPr/>
                </a:tc>
                <a:tc>
                  <a:txBody>
                    <a:bodyPr/>
                    <a:lstStyle/>
                    <a:p>
                      <a:r>
                        <a:rPr lang="en-US"/>
                        <a:t>4.94 ± 0.27</a:t>
                      </a:r>
                    </a:p>
                  </a:txBody>
                  <a:tcPr/>
                </a:tc>
                <a:tc>
                  <a:txBody>
                    <a:bodyPr/>
                    <a:lstStyle/>
                    <a:p>
                      <a:r>
                        <a:rPr lang="en-US"/>
                        <a:t>0.549 ± 0.029</a:t>
                      </a: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CherenkovConeAirShower.ai"/>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1492" r="-11492"/>
              <a:stretch>
                <a:fillRect/>
              </a:stretch>
            </p:blipFill>
          </mc:Choice>
          <mc:Fallback>
            <p:blipFill>
              <a:blip r:embed="rId3"/>
              <a:srcRect l="-11492" r="-11492"/>
              <a:stretch>
                <a:fillRect/>
              </a:stretch>
            </p:blipFill>
          </mc:Fallback>
        </mc:AlternateContent>
        <p:spPr>
          <a:xfrm>
            <a:off x="-76200" y="304800"/>
            <a:ext cx="8610600" cy="5410200"/>
          </a:xfrm>
        </p:spPr>
      </p:pic>
      <p:sp>
        <p:nvSpPr>
          <p:cNvPr id="2" name="Title 1"/>
          <p:cNvSpPr>
            <a:spLocks noGrp="1"/>
          </p:cNvSpPr>
          <p:nvPr>
            <p:ph type="title"/>
          </p:nvPr>
        </p:nvSpPr>
        <p:spPr/>
        <p:txBody>
          <a:bodyPr/>
          <a:lstStyle/>
          <a:p>
            <a:r>
              <a:rPr lang="en-US" dirty="0"/>
              <a:t>A Possible Application – Air Calorimeter Example ?</a:t>
            </a:r>
          </a:p>
        </p:txBody>
      </p:sp>
      <p:sp>
        <p:nvSpPr>
          <p:cNvPr id="7" name="Content Placeholder 2"/>
          <p:cNvSpPr txBox="1">
            <a:spLocks/>
          </p:cNvSpPr>
          <p:nvPr/>
        </p:nvSpPr>
        <p:spPr bwMode="auto">
          <a:xfrm>
            <a:off x="228600" y="5562600"/>
            <a:ext cx="8915400" cy="685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marL="457200" marR="0" lvl="0" indent="-457200" algn="l" defTabSz="914400" rtl="0" eaLnBrk="0" fontAlgn="base" latinLnBrk="0" hangingPunct="0">
              <a:lnSpc>
                <a:spcPct val="90000"/>
              </a:lnSpc>
              <a:spcBef>
                <a:spcPct val="30000"/>
              </a:spcBef>
              <a:spcAft>
                <a:spcPct val="0"/>
              </a:spcAft>
              <a:buClrTx/>
              <a:buSzTx/>
              <a:buFontTx/>
              <a:buNone/>
              <a:tabLst/>
              <a:defRPr/>
            </a:pPr>
            <a:r>
              <a:rPr kumimoji="0" lang="en-US" sz="1600" b="0" i="0" u="none" strike="noStrike" kern="0" cap="none" spc="0" normalizeH="0" baseline="0" noProof="0" dirty="0">
                <a:ln>
                  <a:noFill/>
                </a:ln>
                <a:solidFill>
                  <a:srgbClr val="0000CC"/>
                </a:solidFill>
                <a:effectLst/>
                <a:uLnTx/>
                <a:uFillTx/>
                <a:latin typeface="Myriad Pro"/>
                <a:ea typeface="+mn-ea"/>
                <a:cs typeface="+mn-cs"/>
              </a:rPr>
              <a:t>It may be possible to perform </a:t>
            </a:r>
            <a:r>
              <a:rPr lang="en-US" sz="1600" kern="0" dirty="0">
                <a:solidFill>
                  <a:srgbClr val="0000CC"/>
                </a:solidFill>
                <a:latin typeface="Myriad Pro"/>
              </a:rPr>
              <a:t>this measurement in </a:t>
            </a:r>
            <a:r>
              <a:rPr kumimoji="0" lang="en-US" sz="1600" b="0" i="0" u="none" strike="noStrike" kern="0" cap="none" spc="0" normalizeH="0" baseline="0" noProof="0" dirty="0">
                <a:ln>
                  <a:noFill/>
                </a:ln>
                <a:solidFill>
                  <a:srgbClr val="0000CC"/>
                </a:solidFill>
                <a:effectLst/>
                <a:uLnTx/>
                <a:uFillTx/>
                <a:latin typeface="Myriad Pro"/>
                <a:ea typeface="+mn-ea"/>
                <a:cs typeface="+mn-cs"/>
              </a:rPr>
              <a:t>fully sampling large media (</a:t>
            </a:r>
            <a:r>
              <a:rPr lang="en-US" sz="1600" i="1" kern="0" dirty="0">
                <a:solidFill>
                  <a:srgbClr val="0000CC"/>
                </a:solidFill>
                <a:latin typeface="Myriad Pro"/>
              </a:rPr>
              <a:t>e.g.</a:t>
            </a:r>
            <a:r>
              <a:rPr lang="en-US" sz="1600" kern="0" dirty="0">
                <a:solidFill>
                  <a:srgbClr val="0000CC"/>
                </a:solidFill>
                <a:latin typeface="Myriad Pro"/>
              </a:rPr>
              <a:t> air, ice, big crystals</a:t>
            </a:r>
            <a:r>
              <a:rPr kumimoji="0" lang="en-US" sz="1600" b="0" i="0" u="none" strike="noStrike" kern="0" cap="none" spc="0" normalizeH="0" baseline="0" noProof="0" dirty="0">
                <a:ln>
                  <a:noFill/>
                </a:ln>
                <a:solidFill>
                  <a:srgbClr val="0000CC"/>
                </a:solidFill>
                <a:effectLst/>
                <a:uLnTx/>
                <a:uFillTx/>
                <a:latin typeface="Myriad Pro"/>
                <a:ea typeface="+mn-ea"/>
                <a:cs typeface="+mn-cs"/>
              </a:rPr>
              <a:t>).</a:t>
            </a:r>
            <a:r>
              <a:rPr kumimoji="0" lang="en-US" sz="1600" b="0" i="0" u="none" strike="noStrike" kern="0" cap="none" spc="0" normalizeH="0" noProof="0" dirty="0">
                <a:ln>
                  <a:noFill/>
                </a:ln>
                <a:solidFill>
                  <a:srgbClr val="0000CC"/>
                </a:solidFill>
                <a:effectLst/>
                <a:uLnTx/>
                <a:uFillTx/>
                <a:latin typeface="Myriad Pro"/>
                <a:ea typeface="+mn-ea"/>
                <a:cs typeface="+mn-cs"/>
              </a:rPr>
              <a:t>  The polarization component of</a:t>
            </a:r>
            <a:r>
              <a:rPr kumimoji="0" lang="en-US" sz="1600" b="0" i="0" u="none" strike="noStrike" kern="0" cap="none" spc="0" normalizeH="0" baseline="0" noProof="0" dirty="0">
                <a:ln>
                  <a:noFill/>
                </a:ln>
                <a:solidFill>
                  <a:srgbClr val="0000CC"/>
                </a:solidFill>
                <a:effectLst/>
                <a:uLnTx/>
                <a:uFillTx/>
                <a:latin typeface="Myriad Pro"/>
                <a:ea typeface="+mn-ea"/>
                <a:cs typeface="+mn-cs"/>
              </a:rPr>
              <a:t> Cherenkov light</a:t>
            </a:r>
            <a:r>
              <a:rPr kumimoji="0" lang="en-US" sz="1600" b="0" i="0" u="none" strike="noStrike" kern="0" cap="none" spc="0" normalizeH="0" noProof="0" dirty="0">
                <a:ln>
                  <a:noFill/>
                </a:ln>
                <a:solidFill>
                  <a:srgbClr val="0000CC"/>
                </a:solidFill>
                <a:effectLst/>
                <a:uLnTx/>
                <a:uFillTx/>
                <a:latin typeface="Myriad Pro"/>
                <a:ea typeface="+mn-ea"/>
                <a:cs typeface="+mn-cs"/>
              </a:rPr>
              <a:t> adds another (independent) feature </a:t>
            </a:r>
            <a:r>
              <a:rPr lang="en-US" sz="1600" kern="0" dirty="0">
                <a:solidFill>
                  <a:srgbClr val="0000CC"/>
                </a:solidFill>
                <a:latin typeface="Myriad Pro"/>
              </a:rPr>
              <a:t>that is worth exploring</a:t>
            </a:r>
            <a:r>
              <a:rPr kumimoji="0" lang="en-US" sz="1600" b="0" i="0" u="none" strike="noStrike" kern="0" cap="none" spc="0" normalizeH="0" noProof="0" dirty="0">
                <a:ln>
                  <a:noFill/>
                </a:ln>
                <a:solidFill>
                  <a:srgbClr val="0000CC"/>
                </a:solidFill>
                <a:effectLst/>
                <a:uLnTx/>
                <a:uFillTx/>
                <a:latin typeface="Myriad Pro"/>
                <a:ea typeface="+mn-ea"/>
                <a:cs typeface="+mn-cs"/>
              </a:rPr>
              <a:t>.  This approach will enable us to </a:t>
            </a:r>
            <a:r>
              <a:rPr lang="en-US" sz="1600" kern="0" dirty="0">
                <a:solidFill>
                  <a:srgbClr val="0000CC"/>
                </a:solidFill>
                <a:latin typeface="Myriad Pro"/>
              </a:rPr>
              <a:t>measure the early part of the shower and effectively longitudinally segment the early part of the shower (by polarization).</a:t>
            </a:r>
            <a:endParaRPr kumimoji="0" lang="en-US" sz="1600" b="0" i="0" u="none" strike="noStrike" kern="0" cap="none" spc="0" normalizeH="0" baseline="0" noProof="0" dirty="0">
              <a:ln>
                <a:noFill/>
              </a:ln>
              <a:solidFill>
                <a:srgbClr val="0000CC"/>
              </a:solidFill>
              <a:effectLst/>
              <a:uLnTx/>
              <a:uFillTx/>
              <a:latin typeface="Myriad Pro"/>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FA1F4-20E1-421A-7B2F-F34A6421C03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AB11AE3-CAA6-4319-F69B-817DD51AC15A}"/>
              </a:ext>
            </a:extLst>
          </p:cNvPr>
          <p:cNvPicPr>
            <a:picLocks noGrp="1" noChangeAspect="1"/>
          </p:cNvPicPr>
          <p:nvPr>
            <p:ph idx="1"/>
          </p:nvPr>
        </p:nvPicPr>
        <p:blipFill>
          <a:blip r:embed="rId2"/>
          <a:stretch>
            <a:fillRect/>
          </a:stretch>
        </p:blipFill>
        <p:spPr>
          <a:xfrm>
            <a:off x="1219200" y="0"/>
            <a:ext cx="6745060" cy="6512471"/>
          </a:xfrm>
        </p:spPr>
      </p:pic>
    </p:spTree>
    <p:extLst>
      <p:ext uri="{BB962C8B-B14F-4D97-AF65-F5344CB8AC3E}">
        <p14:creationId xmlns:p14="http://schemas.microsoft.com/office/powerpoint/2010/main" val="2341937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D9207-7EF6-4115-52BB-988461B0FA56}"/>
              </a:ext>
            </a:extLst>
          </p:cNvPr>
          <p:cNvSpPr>
            <a:spLocks noGrp="1"/>
          </p:cNvSpPr>
          <p:nvPr>
            <p:ph type="title"/>
          </p:nvPr>
        </p:nvSpPr>
        <p:spPr/>
        <p:txBody>
          <a:bodyPr/>
          <a:lstStyle/>
          <a:p>
            <a:r>
              <a:rPr lang="en-US"/>
              <a:t>Flipped Cherenkov Radiation - I</a:t>
            </a:r>
          </a:p>
        </p:txBody>
      </p:sp>
      <p:pic>
        <p:nvPicPr>
          <p:cNvPr id="5" name="Content Placeholder 4">
            <a:extLst>
              <a:ext uri="{FF2B5EF4-FFF2-40B4-BE49-F238E27FC236}">
                <a16:creationId xmlns:a16="http://schemas.microsoft.com/office/drawing/2014/main" id="{3DCD9B67-E3DA-B8F5-0315-A62E5F3D8F05}"/>
              </a:ext>
            </a:extLst>
          </p:cNvPr>
          <p:cNvPicPr>
            <a:picLocks noGrp="1" noChangeAspect="1"/>
          </p:cNvPicPr>
          <p:nvPr>
            <p:ph idx="1"/>
          </p:nvPr>
        </p:nvPicPr>
        <p:blipFill rotWithShape="1">
          <a:blip r:embed="rId2"/>
          <a:srcRect t="25352" b="25352"/>
          <a:stretch/>
        </p:blipFill>
        <p:spPr>
          <a:xfrm>
            <a:off x="1219200" y="1295400"/>
            <a:ext cx="7001435" cy="2667000"/>
          </a:xfrm>
        </p:spPr>
      </p:pic>
      <p:sp>
        <p:nvSpPr>
          <p:cNvPr id="6" name="TextBox 5">
            <a:extLst>
              <a:ext uri="{FF2B5EF4-FFF2-40B4-BE49-F238E27FC236}">
                <a16:creationId xmlns:a16="http://schemas.microsoft.com/office/drawing/2014/main" id="{2BE14EEC-D355-F6E6-DA81-44519F019F9A}"/>
              </a:ext>
            </a:extLst>
          </p:cNvPr>
          <p:cNvSpPr txBox="1"/>
          <p:nvPr/>
        </p:nvSpPr>
        <p:spPr>
          <a:xfrm>
            <a:off x="1371600" y="958334"/>
            <a:ext cx="2266967" cy="369332"/>
          </a:xfrm>
          <a:prstGeom prst="rect">
            <a:avLst/>
          </a:prstGeom>
          <a:noFill/>
        </p:spPr>
        <p:txBody>
          <a:bodyPr wrap="none" rtlCol="0">
            <a:spAutoFit/>
          </a:bodyPr>
          <a:lstStyle/>
          <a:p>
            <a:r>
              <a:rPr lang="en-US" sz="1800">
                <a:solidFill>
                  <a:srgbClr val="0000CC"/>
                </a:solidFill>
                <a:latin typeface="+mn-lt"/>
              </a:rPr>
              <a:t>“Normal” Cherenkov</a:t>
            </a:r>
          </a:p>
        </p:txBody>
      </p:sp>
      <p:sp>
        <p:nvSpPr>
          <p:cNvPr id="7" name="TextBox 6">
            <a:extLst>
              <a:ext uri="{FF2B5EF4-FFF2-40B4-BE49-F238E27FC236}">
                <a16:creationId xmlns:a16="http://schemas.microsoft.com/office/drawing/2014/main" id="{8AA5B364-205B-64A0-29DB-AFAFAACFE8CC}"/>
              </a:ext>
            </a:extLst>
          </p:cNvPr>
          <p:cNvSpPr txBox="1"/>
          <p:nvPr/>
        </p:nvSpPr>
        <p:spPr>
          <a:xfrm>
            <a:off x="4953000" y="958334"/>
            <a:ext cx="2279791" cy="369332"/>
          </a:xfrm>
          <a:prstGeom prst="rect">
            <a:avLst/>
          </a:prstGeom>
          <a:noFill/>
        </p:spPr>
        <p:txBody>
          <a:bodyPr wrap="none" rtlCol="0">
            <a:spAutoFit/>
          </a:bodyPr>
          <a:lstStyle/>
          <a:p>
            <a:r>
              <a:rPr lang="en-US" sz="1800">
                <a:solidFill>
                  <a:srgbClr val="0000CC"/>
                </a:solidFill>
                <a:latin typeface="+mn-lt"/>
              </a:rPr>
              <a:t>“Flipped” Cherenkov</a:t>
            </a:r>
          </a:p>
        </p:txBody>
      </p:sp>
      <p:sp>
        <p:nvSpPr>
          <p:cNvPr id="8" name="Content Placeholder 2">
            <a:extLst>
              <a:ext uri="{FF2B5EF4-FFF2-40B4-BE49-F238E27FC236}">
                <a16:creationId xmlns:a16="http://schemas.microsoft.com/office/drawing/2014/main" id="{F22698A4-59B2-5743-02BB-C228BC4D5DCB}"/>
              </a:ext>
            </a:extLst>
          </p:cNvPr>
          <p:cNvSpPr txBox="1">
            <a:spLocks/>
          </p:cNvSpPr>
          <p:nvPr/>
        </p:nvSpPr>
        <p:spPr bwMode="auto">
          <a:xfrm>
            <a:off x="304800" y="3810000"/>
            <a:ext cx="8763000" cy="22860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57200" indent="-457200" algn="l" rtl="0" eaLnBrk="0" fontAlgn="base" hangingPunct="0">
              <a:lnSpc>
                <a:spcPct val="90000"/>
              </a:lnSpc>
              <a:spcBef>
                <a:spcPct val="30000"/>
              </a:spcBef>
              <a:spcAft>
                <a:spcPct val="0"/>
              </a:spcAft>
              <a:defRPr sz="2400" b="0">
                <a:solidFill>
                  <a:srgbClr val="0000CC"/>
                </a:solidFill>
                <a:latin typeface="Myriad Pro"/>
                <a:ea typeface="+mn-ea"/>
                <a:cs typeface="+mn-cs"/>
              </a:defRPr>
            </a:lvl1pPr>
            <a:lvl2pPr marL="800100" indent="-342900" algn="l" rtl="0" eaLnBrk="0" fontAlgn="base" hangingPunct="0">
              <a:lnSpc>
                <a:spcPct val="90000"/>
              </a:lnSpc>
              <a:spcBef>
                <a:spcPct val="30000"/>
              </a:spcBef>
              <a:spcAft>
                <a:spcPct val="0"/>
              </a:spcAft>
              <a:buClr>
                <a:srgbClr val="FF0000"/>
              </a:buClr>
              <a:buAutoNum type="arabicPeriod"/>
              <a:defRPr b="0">
                <a:solidFill>
                  <a:srgbClr val="FF0000"/>
                </a:solidFill>
                <a:latin typeface="Myriad Pro"/>
                <a:ea typeface="ＭＳ Ｐゴシック" pitchFamily="-109" charset="-128"/>
              </a:defRPr>
            </a:lvl2pPr>
            <a:lvl3pPr marL="1257300" indent="-342900" algn="l" rtl="0" eaLnBrk="0" fontAlgn="base" hangingPunct="0">
              <a:lnSpc>
                <a:spcPct val="90000"/>
              </a:lnSpc>
              <a:spcBef>
                <a:spcPct val="30000"/>
              </a:spcBef>
              <a:spcAft>
                <a:spcPct val="0"/>
              </a:spcAft>
              <a:buSzPct val="100000"/>
              <a:buChar char="»"/>
              <a:defRPr b="0">
                <a:solidFill>
                  <a:schemeClr val="tx2"/>
                </a:solidFill>
                <a:latin typeface="Myriad Pro"/>
                <a:ea typeface="ＭＳ Ｐゴシック" pitchFamily="-109" charset="-128"/>
              </a:defRPr>
            </a:lvl3pPr>
            <a:lvl4pPr marL="16383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4pPr>
            <a:lvl5pPr marL="20955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5pPr>
            <a:lvl6pPr marL="25527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6pPr>
            <a:lvl7pPr marL="30099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7pPr>
            <a:lvl8pPr marL="34671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8pPr>
            <a:lvl9pPr marL="39243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9pPr>
          </a:lstStyle>
          <a:p>
            <a:r>
              <a:rPr lang="en-US" sz="2000" kern="0"/>
              <a:t>In normal Cherenkov radiation, the real part of the refractive index is positive (n=2 above, </a:t>
            </a:r>
            <a:r>
              <a:rPr lang="en-US" sz="2000" kern="0">
                <a:latin typeface="Symbol" pitchFamily="2" charset="2"/>
              </a:rPr>
              <a:t>q</a:t>
            </a:r>
            <a:r>
              <a:rPr lang="en-US" sz="2000" kern="0"/>
              <a:t>~60</a:t>
            </a:r>
            <a:r>
              <a:rPr lang="en-US" sz="2000" kern="0" baseline="30000"/>
              <a:t>o</a:t>
            </a:r>
            <a:r>
              <a:rPr lang="en-US" sz="2000" kern="0"/>
              <a:t>, </a:t>
            </a:r>
            <a:r>
              <a:rPr lang="en-US" sz="2000" i="1" kern="0"/>
              <a:t>e.g. </a:t>
            </a:r>
            <a:r>
              <a:rPr lang="en-US" sz="2000" kern="0"/>
              <a:t>BSO) and the group and phase velocities of the wave coincide</a:t>
            </a:r>
          </a:p>
          <a:p>
            <a:r>
              <a:rPr lang="en-US" sz="2000" kern="0"/>
              <a:t>If the refractive index is negative (LHM), the Cherenkov angle (</a:t>
            </a:r>
            <a:r>
              <a:rPr lang="en-US" sz="2000" kern="0">
                <a:latin typeface="Symbol" pitchFamily="2" charset="2"/>
              </a:rPr>
              <a:t>q</a:t>
            </a:r>
            <a:r>
              <a:rPr lang="en-US" sz="2000" kern="0"/>
              <a:t>~115</a:t>
            </a:r>
            <a:r>
              <a:rPr lang="en-US" sz="2000" kern="0" baseline="30000"/>
              <a:t>o </a:t>
            </a:r>
            <a:r>
              <a:rPr lang="en-US" sz="2000" kern="0"/>
              <a:t> above) is large and the photons and charged particles go in opposite directions.  In such dispersive media, the phase and group velocities are different (n=c/(</a:t>
            </a:r>
            <a:r>
              <a:rPr lang="en-US" sz="2000" kern="0">
                <a:latin typeface="Symbol" pitchFamily="2" charset="2"/>
              </a:rPr>
              <a:t>w</a:t>
            </a:r>
            <a:r>
              <a:rPr lang="en-US" sz="2000" kern="0"/>
              <a:t>/k)= -sqrt(</a:t>
            </a:r>
            <a:r>
              <a:rPr lang="en-US" sz="2000" kern="0" err="1">
                <a:latin typeface="Symbol" pitchFamily="2" charset="2"/>
              </a:rPr>
              <a:t>m</a:t>
            </a:r>
            <a:r>
              <a:rPr lang="en-US" sz="2000" kern="0" baseline="-25000" err="1"/>
              <a:t>r</a:t>
            </a:r>
            <a:r>
              <a:rPr lang="en-US" sz="2000" kern="0" err="1">
                <a:latin typeface="Symbol" pitchFamily="2" charset="2"/>
              </a:rPr>
              <a:t>e</a:t>
            </a:r>
            <a:r>
              <a:rPr lang="en-US" sz="2000" kern="0" baseline="-25000" err="1"/>
              <a:t>r</a:t>
            </a:r>
            <a:r>
              <a:rPr lang="en-US" sz="2000" kern="0"/>
              <a:t>) ~ -2.38) and n</a:t>
            </a:r>
            <a:r>
              <a:rPr lang="en-US" sz="2000" kern="0" baseline="-25000"/>
              <a:t>g</a:t>
            </a:r>
            <a:r>
              <a:rPr lang="en-US" sz="2000" kern="0"/>
              <a:t>=c/(</a:t>
            </a:r>
            <a:r>
              <a:rPr lang="en-US" sz="2000" kern="0" err="1"/>
              <a:t>d</a:t>
            </a:r>
            <a:r>
              <a:rPr lang="en-US" sz="2000" kern="0" err="1">
                <a:latin typeface="Symbol" pitchFamily="2" charset="2"/>
              </a:rPr>
              <a:t>w</a:t>
            </a:r>
            <a:r>
              <a:rPr lang="en-US" sz="2000" kern="0"/>
              <a:t>/dk)~6.57 and the energy flows with the group velocity</a:t>
            </a:r>
          </a:p>
          <a:p>
            <a:r>
              <a:rPr lang="en-US" sz="2000" kern="0">
                <a:latin typeface="Symbol" pitchFamily="2" charset="2"/>
              </a:rPr>
              <a:t>j</a:t>
            </a:r>
            <a:r>
              <a:rPr lang="en-US" sz="2000" kern="0"/>
              <a:t> satisfies the condition tan(180-</a:t>
            </a:r>
            <a:r>
              <a:rPr lang="en-US" sz="2000" kern="0">
                <a:latin typeface="Symbol" pitchFamily="2" charset="2"/>
              </a:rPr>
              <a:t>j</a:t>
            </a:r>
            <a:r>
              <a:rPr lang="en-US" sz="2000" kern="0"/>
              <a:t>)=[(n/n</a:t>
            </a:r>
            <a:r>
              <a:rPr lang="en-US" sz="2000" kern="0" baseline="-25000"/>
              <a:t>g</a:t>
            </a:r>
            <a:r>
              <a:rPr lang="en-US" sz="2000" kern="0"/>
              <a:t>)</a:t>
            </a:r>
            <a:r>
              <a:rPr lang="en-US" sz="2000" kern="0" err="1"/>
              <a:t>sin</a:t>
            </a:r>
            <a:r>
              <a:rPr lang="en-US" sz="2000" kern="0" err="1">
                <a:latin typeface="Symbol" pitchFamily="2" charset="2"/>
              </a:rPr>
              <a:t>q</a:t>
            </a:r>
            <a:r>
              <a:rPr lang="en-US" sz="2000" kern="0"/>
              <a:t> </a:t>
            </a:r>
            <a:r>
              <a:rPr lang="en-US" sz="2000" kern="0" err="1"/>
              <a:t>cos</a:t>
            </a:r>
            <a:r>
              <a:rPr lang="en-US" sz="2000" kern="0" err="1">
                <a:latin typeface="Symbol" pitchFamily="2" charset="2"/>
              </a:rPr>
              <a:t>q</a:t>
            </a:r>
            <a:r>
              <a:rPr lang="en-US" sz="2000" kern="0"/>
              <a:t>]/[1-(n/n</a:t>
            </a:r>
            <a:r>
              <a:rPr lang="en-US" sz="2000" kern="0" baseline="-25000"/>
              <a:t>g</a:t>
            </a:r>
            <a:r>
              <a:rPr lang="en-US" sz="2000" kern="0"/>
              <a:t>)cos</a:t>
            </a:r>
            <a:r>
              <a:rPr lang="en-US" sz="2000" kern="0" baseline="30000"/>
              <a:t>2</a:t>
            </a:r>
            <a:r>
              <a:rPr lang="en-US" sz="2000" kern="0">
                <a:latin typeface="Symbol" pitchFamily="2" charset="2"/>
              </a:rPr>
              <a:t>q</a:t>
            </a:r>
            <a:r>
              <a:rPr lang="en-US" sz="2000" kern="0"/>
              <a:t>]</a:t>
            </a:r>
          </a:p>
        </p:txBody>
      </p:sp>
    </p:spTree>
    <p:extLst>
      <p:ext uri="{BB962C8B-B14F-4D97-AF65-F5344CB8AC3E}">
        <p14:creationId xmlns:p14="http://schemas.microsoft.com/office/powerpoint/2010/main" val="7043958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3615C-CC91-1AF9-DE2D-EE2298BCE4AE}"/>
              </a:ext>
            </a:extLst>
          </p:cNvPr>
          <p:cNvSpPr>
            <a:spLocks noGrp="1"/>
          </p:cNvSpPr>
          <p:nvPr>
            <p:ph type="title"/>
          </p:nvPr>
        </p:nvSpPr>
        <p:spPr>
          <a:xfrm>
            <a:off x="266700" y="278821"/>
            <a:ext cx="8610600" cy="609600"/>
          </a:xfrm>
        </p:spPr>
        <p:txBody>
          <a:bodyPr/>
          <a:lstStyle/>
          <a:p>
            <a:r>
              <a:rPr lang="en-US"/>
              <a:t>Flipped Cherenkov Radiation - II</a:t>
            </a:r>
          </a:p>
        </p:txBody>
      </p:sp>
      <p:pic>
        <p:nvPicPr>
          <p:cNvPr id="5" name="Content Placeholder 4" descr="A graph of a graph showing the power of a power line&#10;&#10;Description automatically generated with medium confidence">
            <a:extLst>
              <a:ext uri="{FF2B5EF4-FFF2-40B4-BE49-F238E27FC236}">
                <a16:creationId xmlns:a16="http://schemas.microsoft.com/office/drawing/2014/main" id="{C384BF93-AB1E-BAEF-46D3-3AD967F25047}"/>
              </a:ext>
            </a:extLst>
          </p:cNvPr>
          <p:cNvPicPr>
            <a:picLocks noGrp="1" noChangeAspect="1"/>
          </p:cNvPicPr>
          <p:nvPr>
            <p:ph idx="1"/>
          </p:nvPr>
        </p:nvPicPr>
        <p:blipFill>
          <a:blip r:embed="rId2"/>
          <a:stretch>
            <a:fillRect/>
          </a:stretch>
        </p:blipFill>
        <p:spPr>
          <a:xfrm>
            <a:off x="367100" y="754992"/>
            <a:ext cx="7705515" cy="2826408"/>
          </a:xfrm>
        </p:spPr>
      </p:pic>
      <p:sp>
        <p:nvSpPr>
          <p:cNvPr id="6" name="Content Placeholder 2">
            <a:extLst>
              <a:ext uri="{FF2B5EF4-FFF2-40B4-BE49-F238E27FC236}">
                <a16:creationId xmlns:a16="http://schemas.microsoft.com/office/drawing/2014/main" id="{3ED8799B-0EC5-6318-E730-BF90A8DAA81B}"/>
              </a:ext>
            </a:extLst>
          </p:cNvPr>
          <p:cNvSpPr txBox="1">
            <a:spLocks/>
          </p:cNvSpPr>
          <p:nvPr/>
        </p:nvSpPr>
        <p:spPr bwMode="auto">
          <a:xfrm>
            <a:off x="228599" y="3612931"/>
            <a:ext cx="5504793" cy="221680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57200" indent="-457200" algn="l" rtl="0" eaLnBrk="0" fontAlgn="base" hangingPunct="0">
              <a:lnSpc>
                <a:spcPct val="90000"/>
              </a:lnSpc>
              <a:spcBef>
                <a:spcPct val="30000"/>
              </a:spcBef>
              <a:spcAft>
                <a:spcPct val="0"/>
              </a:spcAft>
              <a:defRPr sz="2400" b="0">
                <a:solidFill>
                  <a:srgbClr val="0000CC"/>
                </a:solidFill>
                <a:latin typeface="Myriad Pro"/>
                <a:ea typeface="+mn-ea"/>
                <a:cs typeface="+mn-cs"/>
              </a:defRPr>
            </a:lvl1pPr>
            <a:lvl2pPr marL="800100" indent="-342900" algn="l" rtl="0" eaLnBrk="0" fontAlgn="base" hangingPunct="0">
              <a:lnSpc>
                <a:spcPct val="90000"/>
              </a:lnSpc>
              <a:spcBef>
                <a:spcPct val="30000"/>
              </a:spcBef>
              <a:spcAft>
                <a:spcPct val="0"/>
              </a:spcAft>
              <a:buClr>
                <a:srgbClr val="FF0000"/>
              </a:buClr>
              <a:buAutoNum type="arabicPeriod"/>
              <a:defRPr b="0">
                <a:solidFill>
                  <a:srgbClr val="FF0000"/>
                </a:solidFill>
                <a:latin typeface="Myriad Pro"/>
                <a:ea typeface="ＭＳ Ｐゴシック" pitchFamily="-109" charset="-128"/>
              </a:defRPr>
            </a:lvl2pPr>
            <a:lvl3pPr marL="1257300" indent="-342900" algn="l" rtl="0" eaLnBrk="0" fontAlgn="base" hangingPunct="0">
              <a:lnSpc>
                <a:spcPct val="90000"/>
              </a:lnSpc>
              <a:spcBef>
                <a:spcPct val="30000"/>
              </a:spcBef>
              <a:spcAft>
                <a:spcPct val="0"/>
              </a:spcAft>
              <a:buSzPct val="100000"/>
              <a:buChar char="»"/>
              <a:defRPr b="0">
                <a:solidFill>
                  <a:schemeClr val="tx2"/>
                </a:solidFill>
                <a:latin typeface="Myriad Pro"/>
                <a:ea typeface="ＭＳ Ｐゴシック" pitchFamily="-109" charset="-128"/>
              </a:defRPr>
            </a:lvl3pPr>
            <a:lvl4pPr marL="16383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4pPr>
            <a:lvl5pPr marL="20955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5pPr>
            <a:lvl6pPr marL="25527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6pPr>
            <a:lvl7pPr marL="30099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7pPr>
            <a:lvl8pPr marL="34671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8pPr>
            <a:lvl9pPr marL="39243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9pPr>
          </a:lstStyle>
          <a:p>
            <a:r>
              <a:rPr lang="en-US" sz="2000" kern="0"/>
              <a:t>The effect is demonstrated in microwaves (~8-12 GHz) with metamaterials where the feature size is measured in mm (much smaller than the wavelength).  In the optical region where Cherenkov photons are more abundant and potentially useful in HEP, the feature size needs to be in nm</a:t>
            </a:r>
          </a:p>
          <a:p>
            <a:r>
              <a:rPr lang="en-US" sz="2000" kern="0"/>
              <a:t>If such metamaterials are realized,  flipped Cherenkov effect might prove useful for calorimetry (readout upstream)</a:t>
            </a:r>
          </a:p>
        </p:txBody>
      </p:sp>
      <p:pic>
        <p:nvPicPr>
          <p:cNvPr id="8" name="Picture 7" descr="A diagram of a square with a red circle and a square with a square with a square with a square with a square with a square with a square with a square with a square with a square&#10;&#10;Description automatically generated">
            <a:extLst>
              <a:ext uri="{FF2B5EF4-FFF2-40B4-BE49-F238E27FC236}">
                <a16:creationId xmlns:a16="http://schemas.microsoft.com/office/drawing/2014/main" id="{8FD107B2-A033-7A95-685A-96F51978F10E}"/>
              </a:ext>
            </a:extLst>
          </p:cNvPr>
          <p:cNvPicPr>
            <a:picLocks noChangeAspect="1"/>
          </p:cNvPicPr>
          <p:nvPr/>
        </p:nvPicPr>
        <p:blipFill>
          <a:blip r:embed="rId3"/>
          <a:stretch>
            <a:fillRect/>
          </a:stretch>
        </p:blipFill>
        <p:spPr>
          <a:xfrm>
            <a:off x="5626505" y="4107792"/>
            <a:ext cx="3517495" cy="1801945"/>
          </a:xfrm>
          <a:prstGeom prst="rect">
            <a:avLst/>
          </a:prstGeom>
        </p:spPr>
      </p:pic>
      <p:sp>
        <p:nvSpPr>
          <p:cNvPr id="11" name="Rectangle 10">
            <a:extLst>
              <a:ext uri="{FF2B5EF4-FFF2-40B4-BE49-F238E27FC236}">
                <a16:creationId xmlns:a16="http://schemas.microsoft.com/office/drawing/2014/main" id="{E31C3339-0597-896B-3799-18977549954E}"/>
              </a:ext>
            </a:extLst>
          </p:cNvPr>
          <p:cNvSpPr/>
          <p:nvPr/>
        </p:nvSpPr>
        <p:spPr>
          <a:xfrm rot="16200000">
            <a:off x="-1158188" y="1744902"/>
            <a:ext cx="2773575" cy="276999"/>
          </a:xfrm>
          <a:prstGeom prst="rect">
            <a:avLst/>
          </a:prstGeom>
        </p:spPr>
        <p:txBody>
          <a:bodyPr wrap="square">
            <a:spAutoFit/>
          </a:bodyPr>
          <a:lstStyle/>
          <a:p>
            <a:r>
              <a:rPr lang="en-US" sz="1200">
                <a:solidFill>
                  <a:srgbClr val="808080"/>
                </a:solidFill>
                <a:effectLst/>
                <a:latin typeface="Arial" panose="020B0604020202020204" pitchFamily="34" charset="0"/>
                <a:cs typeface="Arial" panose="020B0604020202020204" pitchFamily="34" charset="0"/>
              </a:rPr>
              <a:t>S. Xi et al PRL 103 194801 (2009)</a:t>
            </a:r>
          </a:p>
        </p:txBody>
      </p:sp>
      <p:sp>
        <p:nvSpPr>
          <p:cNvPr id="13" name="Rectangle 12">
            <a:extLst>
              <a:ext uri="{FF2B5EF4-FFF2-40B4-BE49-F238E27FC236}">
                <a16:creationId xmlns:a16="http://schemas.microsoft.com/office/drawing/2014/main" id="{C31EB63B-CC8B-2198-D544-04712CFD9A55}"/>
              </a:ext>
            </a:extLst>
          </p:cNvPr>
          <p:cNvSpPr/>
          <p:nvPr/>
        </p:nvSpPr>
        <p:spPr>
          <a:xfrm rot="16200000">
            <a:off x="6828823" y="2071300"/>
            <a:ext cx="3193988" cy="276999"/>
          </a:xfrm>
          <a:prstGeom prst="rect">
            <a:avLst/>
          </a:prstGeom>
        </p:spPr>
        <p:txBody>
          <a:bodyPr wrap="square">
            <a:spAutoFit/>
          </a:bodyPr>
          <a:lstStyle/>
          <a:p>
            <a:r>
              <a:rPr lang="en-US" sz="1200">
                <a:solidFill>
                  <a:srgbClr val="808080"/>
                </a:solidFill>
                <a:effectLst/>
                <a:latin typeface="Arial" panose="020B0604020202020204" pitchFamily="34" charset="0"/>
                <a:cs typeface="Arial" panose="020B0604020202020204" pitchFamily="34" charset="0"/>
              </a:rPr>
              <a:t>H. Chen et al Materials Today 14 1-2 (2011)</a:t>
            </a:r>
          </a:p>
        </p:txBody>
      </p:sp>
    </p:spTree>
    <p:extLst>
      <p:ext uri="{BB962C8B-B14F-4D97-AF65-F5344CB8AC3E}">
        <p14:creationId xmlns:p14="http://schemas.microsoft.com/office/powerpoint/2010/main" val="2849032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D682E-C0DD-7968-06C8-6FFE966367B7}"/>
              </a:ext>
            </a:extLst>
          </p:cNvPr>
          <p:cNvSpPr>
            <a:spLocks noGrp="1"/>
          </p:cNvSpPr>
          <p:nvPr>
            <p:ph type="title"/>
          </p:nvPr>
        </p:nvSpPr>
        <p:spPr/>
        <p:txBody>
          <a:bodyPr/>
          <a:lstStyle/>
          <a:p>
            <a:r>
              <a:rPr lang="en-US"/>
              <a:t>Cherenkov Light in Gas</a:t>
            </a:r>
          </a:p>
        </p:txBody>
      </p:sp>
      <p:sp>
        <p:nvSpPr>
          <p:cNvPr id="3" name="Content Placeholder 2">
            <a:extLst>
              <a:ext uri="{FF2B5EF4-FFF2-40B4-BE49-F238E27FC236}">
                <a16:creationId xmlns:a16="http://schemas.microsoft.com/office/drawing/2014/main" id="{3F90338B-5C15-4A7A-92DE-855F2F38B7A7}"/>
              </a:ext>
            </a:extLst>
          </p:cNvPr>
          <p:cNvSpPr>
            <a:spLocks noGrp="1"/>
          </p:cNvSpPr>
          <p:nvPr>
            <p:ph idx="1"/>
          </p:nvPr>
        </p:nvSpPr>
        <p:spPr>
          <a:xfrm>
            <a:off x="304800" y="3200400"/>
            <a:ext cx="8610600" cy="3200400"/>
          </a:xfrm>
        </p:spPr>
        <p:txBody>
          <a:bodyPr/>
          <a:lstStyle/>
          <a:p>
            <a:r>
              <a:rPr lang="en-US" dirty="0"/>
              <a:t>Index of refraction for gasses is in general small n=1+</a:t>
            </a:r>
            <a:r>
              <a:rPr lang="en-US" dirty="0">
                <a:latin typeface="Symbol" pitchFamily="2" charset="2"/>
              </a:rPr>
              <a:t>d</a:t>
            </a:r>
            <a:r>
              <a:rPr lang="en-US" dirty="0"/>
              <a:t> (</a:t>
            </a:r>
            <a:r>
              <a:rPr lang="en-US" dirty="0">
                <a:latin typeface="Symbol" pitchFamily="2" charset="2"/>
              </a:rPr>
              <a:t>d</a:t>
            </a:r>
            <a:r>
              <a:rPr lang="en-US" dirty="0"/>
              <a:t>~10</a:t>
            </a:r>
            <a:r>
              <a:rPr lang="en-US" baseline="30000" dirty="0"/>
              <a:t>-3</a:t>
            </a:r>
            <a:r>
              <a:rPr lang="en-US" dirty="0"/>
              <a:t>).  Example: </a:t>
            </a:r>
            <a:r>
              <a:rPr lang="en-US" dirty="0">
                <a:latin typeface="Symbol" pitchFamily="2" charset="2"/>
              </a:rPr>
              <a:t>d</a:t>
            </a:r>
            <a:r>
              <a:rPr lang="en-US" baseline="-25000" dirty="0"/>
              <a:t>C4H8</a:t>
            </a:r>
            <a:r>
              <a:rPr lang="en-US" dirty="0"/>
              <a:t>=0.00258.  This has the following consequences:</a:t>
            </a:r>
          </a:p>
          <a:p>
            <a:pPr lvl="1"/>
            <a:r>
              <a:rPr lang="en-US" dirty="0"/>
              <a:t>Cherenkov angle is small: sin </a:t>
            </a:r>
            <a:r>
              <a:rPr lang="en-US" dirty="0">
                <a:latin typeface="Symbol" pitchFamily="2" charset="2"/>
              </a:rPr>
              <a:t>q</a:t>
            </a:r>
            <a:r>
              <a:rPr lang="en-US" baseline="-25000" dirty="0"/>
              <a:t>c</a:t>
            </a:r>
            <a:r>
              <a:rPr lang="en-US" dirty="0"/>
              <a:t> ~ sqrt(2</a:t>
            </a:r>
            <a:r>
              <a:rPr lang="en-US" dirty="0">
                <a:latin typeface="Symbol" pitchFamily="2" charset="2"/>
              </a:rPr>
              <a:t>d</a:t>
            </a:r>
            <a:r>
              <a:rPr lang="en-US" dirty="0"/>
              <a:t>) ~ 0.05 which means particles and light come out of the detector at the ~same time and time spread is small</a:t>
            </a:r>
          </a:p>
          <a:p>
            <a:pPr lvl="1"/>
            <a:r>
              <a:rPr lang="en-US" dirty="0"/>
              <a:t>The Cherenkov threshold is high: E</a:t>
            </a:r>
            <a:r>
              <a:rPr lang="en-US" baseline="-25000" dirty="0"/>
              <a:t>th</a:t>
            </a:r>
            <a:r>
              <a:rPr lang="en-US" dirty="0"/>
              <a:t> ~ m</a:t>
            </a:r>
            <a:r>
              <a:rPr lang="en-US" baseline="-25000" dirty="0"/>
              <a:t>e</a:t>
            </a:r>
            <a:r>
              <a:rPr lang="en-US" dirty="0"/>
              <a:t>/sqrt{2</a:t>
            </a:r>
            <a:r>
              <a:rPr lang="en-US" dirty="0">
                <a:latin typeface="Symbol" pitchFamily="2" charset="2"/>
              </a:rPr>
              <a:t>d</a:t>
            </a:r>
            <a:r>
              <a:rPr lang="en-US" dirty="0"/>
              <a:t>} ~ 11.2 MeV which means decay products from radioactivation do not generate signal/noise</a:t>
            </a:r>
          </a:p>
          <a:p>
            <a:r>
              <a:rPr lang="en-US" dirty="0"/>
              <a:t>If high quality (&gt;95%?) reflective surfaces can be made (a few meters long) for UV+VIS, a calorimeter based on gas Cherenkov would be very radiation hard (indestructible?)</a:t>
            </a:r>
          </a:p>
        </p:txBody>
      </p:sp>
      <p:pic>
        <p:nvPicPr>
          <p:cNvPr id="4" name="Picture 2">
            <a:extLst>
              <a:ext uri="{FF2B5EF4-FFF2-40B4-BE49-F238E27FC236}">
                <a16:creationId xmlns:a16="http://schemas.microsoft.com/office/drawing/2014/main" id="{08DA7196-F3F3-B9B5-B049-5872D514432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87343" y="838200"/>
            <a:ext cx="358551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DB7ECF68-0851-CA93-FE2F-F8D1959D1A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9023" y="838200"/>
            <a:ext cx="2924175" cy="219313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06FDE88C-578E-DE2F-BBC6-3375F0003F09}"/>
              </a:ext>
            </a:extLst>
          </p:cNvPr>
          <p:cNvSpPr/>
          <p:nvPr/>
        </p:nvSpPr>
        <p:spPr>
          <a:xfrm rot="16200000">
            <a:off x="-1296688" y="1590578"/>
            <a:ext cx="2773575" cy="276999"/>
          </a:xfrm>
          <a:prstGeom prst="rect">
            <a:avLst/>
          </a:prstGeom>
        </p:spPr>
        <p:txBody>
          <a:bodyPr wrap="square">
            <a:spAutoFit/>
          </a:bodyPr>
          <a:lstStyle/>
          <a:p>
            <a:r>
              <a:rPr lang="en-US" sz="1200">
                <a:solidFill>
                  <a:srgbClr val="808080"/>
                </a:solidFill>
                <a:effectLst/>
                <a:latin typeface="Arial" panose="020B0604020202020204" pitchFamily="34" charset="0"/>
                <a:cs typeface="Arial" panose="020B0604020202020204" pitchFamily="34" charset="0"/>
              </a:rPr>
              <a:t>O. </a:t>
            </a:r>
            <a:r>
              <a:rPr lang="en-US" sz="1200" err="1">
                <a:solidFill>
                  <a:srgbClr val="808080"/>
                </a:solidFill>
                <a:effectLst/>
                <a:latin typeface="Arial" panose="020B0604020202020204" pitchFamily="34" charset="0"/>
                <a:cs typeface="Arial" panose="020B0604020202020204" pitchFamily="34" charset="0"/>
              </a:rPr>
              <a:t>Atramentov</a:t>
            </a:r>
            <a:r>
              <a:rPr lang="en-US" sz="1200">
                <a:solidFill>
                  <a:srgbClr val="808080"/>
                </a:solidFill>
                <a:effectLst/>
                <a:latin typeface="Arial" panose="020B0604020202020204" pitchFamily="34" charset="0"/>
                <a:cs typeface="Arial" panose="020B0604020202020204" pitchFamily="34" charset="0"/>
              </a:rPr>
              <a:t> et al ALCW (2003)</a:t>
            </a:r>
          </a:p>
        </p:txBody>
      </p:sp>
    </p:spTree>
    <p:extLst>
      <p:ext uri="{BB962C8B-B14F-4D97-AF65-F5344CB8AC3E}">
        <p14:creationId xmlns:p14="http://schemas.microsoft.com/office/powerpoint/2010/main" val="34773169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4939E-14EA-1340-B90F-A08A1608531E}"/>
              </a:ext>
            </a:extLst>
          </p:cNvPr>
          <p:cNvSpPr>
            <a:spLocks noGrp="1"/>
          </p:cNvSpPr>
          <p:nvPr>
            <p:ph type="title"/>
          </p:nvPr>
        </p:nvSpPr>
        <p:spPr/>
        <p:txBody>
          <a:bodyPr/>
          <a:lstStyle/>
          <a:p>
            <a:r>
              <a:rPr lang="en-US"/>
              <a:t>Longitudinal Segmentation with Timing</a:t>
            </a:r>
          </a:p>
        </p:txBody>
      </p:sp>
      <p:sp>
        <p:nvSpPr>
          <p:cNvPr id="3" name="Content Placeholder 2">
            <a:extLst>
              <a:ext uri="{FF2B5EF4-FFF2-40B4-BE49-F238E27FC236}">
                <a16:creationId xmlns:a16="http://schemas.microsoft.com/office/drawing/2014/main" id="{182BCBFA-7F09-AB4F-99F7-17F0FB904F95}"/>
              </a:ext>
            </a:extLst>
          </p:cNvPr>
          <p:cNvSpPr>
            <a:spLocks noGrp="1"/>
          </p:cNvSpPr>
          <p:nvPr>
            <p:ph idx="1"/>
          </p:nvPr>
        </p:nvSpPr>
        <p:spPr>
          <a:xfrm>
            <a:off x="304800" y="762000"/>
            <a:ext cx="8610600" cy="1066800"/>
          </a:xfrm>
        </p:spPr>
        <p:txBody>
          <a:bodyPr/>
          <a:lstStyle/>
          <a:p>
            <a:r>
              <a:rPr lang="en-US" dirty="0"/>
              <a:t>Fibers generate and efficiently transport fast Cherenkov radiation.  With appropriate timing (sampling), it may be possible to effectively segment the calorimeter in depth</a:t>
            </a:r>
          </a:p>
        </p:txBody>
      </p:sp>
      <p:sp>
        <p:nvSpPr>
          <p:cNvPr id="13" name="Content Placeholder 2">
            <a:extLst>
              <a:ext uri="{FF2B5EF4-FFF2-40B4-BE49-F238E27FC236}">
                <a16:creationId xmlns:a16="http://schemas.microsoft.com/office/drawing/2014/main" id="{2ED4BBDE-FB30-D14A-8615-717E6C1AAA8B}"/>
              </a:ext>
            </a:extLst>
          </p:cNvPr>
          <p:cNvSpPr txBox="1">
            <a:spLocks/>
          </p:cNvSpPr>
          <p:nvPr/>
        </p:nvSpPr>
        <p:spPr bwMode="auto">
          <a:xfrm>
            <a:off x="0" y="5486400"/>
            <a:ext cx="4984459" cy="1066801"/>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57200" indent="-457200" algn="l" rtl="0" eaLnBrk="0" fontAlgn="base" hangingPunct="0">
              <a:lnSpc>
                <a:spcPct val="90000"/>
              </a:lnSpc>
              <a:spcBef>
                <a:spcPct val="30000"/>
              </a:spcBef>
              <a:spcAft>
                <a:spcPct val="0"/>
              </a:spcAft>
              <a:defRPr sz="2400" b="0">
                <a:solidFill>
                  <a:srgbClr val="0000CC"/>
                </a:solidFill>
                <a:latin typeface="Myriad Pro"/>
                <a:ea typeface="+mn-ea"/>
                <a:cs typeface="+mn-cs"/>
              </a:defRPr>
            </a:lvl1pPr>
            <a:lvl2pPr marL="800100" indent="-342900" algn="l" rtl="0" eaLnBrk="0" fontAlgn="base" hangingPunct="0">
              <a:lnSpc>
                <a:spcPct val="90000"/>
              </a:lnSpc>
              <a:spcBef>
                <a:spcPct val="30000"/>
              </a:spcBef>
              <a:spcAft>
                <a:spcPct val="0"/>
              </a:spcAft>
              <a:buClr>
                <a:srgbClr val="FF0000"/>
              </a:buClr>
              <a:buAutoNum type="arabicPeriod"/>
              <a:defRPr b="0">
                <a:solidFill>
                  <a:srgbClr val="FF0000"/>
                </a:solidFill>
                <a:latin typeface="Myriad Pro"/>
                <a:ea typeface="ＭＳ Ｐゴシック" pitchFamily="-109" charset="-128"/>
              </a:defRPr>
            </a:lvl2pPr>
            <a:lvl3pPr marL="1257300" indent="-342900" algn="l" rtl="0" eaLnBrk="0" fontAlgn="base" hangingPunct="0">
              <a:lnSpc>
                <a:spcPct val="90000"/>
              </a:lnSpc>
              <a:spcBef>
                <a:spcPct val="30000"/>
              </a:spcBef>
              <a:spcAft>
                <a:spcPct val="0"/>
              </a:spcAft>
              <a:buSzPct val="100000"/>
              <a:buChar char="»"/>
              <a:defRPr b="0">
                <a:solidFill>
                  <a:schemeClr val="tx2"/>
                </a:solidFill>
                <a:latin typeface="Myriad Pro"/>
                <a:ea typeface="ＭＳ Ｐゴシック" pitchFamily="-109" charset="-128"/>
              </a:defRPr>
            </a:lvl3pPr>
            <a:lvl4pPr marL="16383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4pPr>
            <a:lvl5pPr marL="20955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5pPr>
            <a:lvl6pPr marL="25527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6pPr>
            <a:lvl7pPr marL="30099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7pPr>
            <a:lvl8pPr marL="34671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8pPr>
            <a:lvl9pPr marL="39243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9pPr>
          </a:lstStyle>
          <a:p>
            <a:r>
              <a:rPr lang="en-US" sz="2000">
                <a:solidFill>
                  <a:srgbClr val="FF0000"/>
                </a:solidFill>
              </a:rPr>
              <a:t>Signal time = </a:t>
            </a:r>
            <a:r>
              <a:rPr lang="en-US" sz="2000" i="1">
                <a:solidFill>
                  <a:srgbClr val="FF0000"/>
                </a:solidFill>
              </a:rPr>
              <a:t>L</a:t>
            </a:r>
            <a:r>
              <a:rPr lang="en-US" sz="2000" baseline="-25000">
                <a:solidFill>
                  <a:srgbClr val="FF0000"/>
                </a:solidFill>
              </a:rPr>
              <a:t>1</a:t>
            </a:r>
            <a:r>
              <a:rPr lang="en-US" sz="2000">
                <a:solidFill>
                  <a:srgbClr val="FF0000"/>
                </a:solidFill>
              </a:rPr>
              <a:t>/</a:t>
            </a:r>
            <a:r>
              <a:rPr lang="en-US" sz="2000" i="1">
                <a:solidFill>
                  <a:srgbClr val="FF0000"/>
                </a:solidFill>
              </a:rPr>
              <a:t>c</a:t>
            </a:r>
            <a:r>
              <a:rPr lang="en-US" sz="2000">
                <a:solidFill>
                  <a:srgbClr val="FF0000"/>
                </a:solidFill>
              </a:rPr>
              <a:t> + </a:t>
            </a:r>
            <a:r>
              <a:rPr lang="en-US" sz="2000" i="1">
                <a:solidFill>
                  <a:srgbClr val="FF0000"/>
                </a:solidFill>
              </a:rPr>
              <a:t>L</a:t>
            </a:r>
            <a:r>
              <a:rPr lang="en-US" sz="2000" baseline="-25000">
                <a:solidFill>
                  <a:srgbClr val="FF0000"/>
                </a:solidFill>
              </a:rPr>
              <a:t>2</a:t>
            </a:r>
            <a:r>
              <a:rPr lang="en-US" sz="2000">
                <a:solidFill>
                  <a:srgbClr val="FF0000"/>
                </a:solidFill>
              </a:rPr>
              <a:t>/(</a:t>
            </a:r>
            <a:r>
              <a:rPr lang="en-US" sz="2000" i="1">
                <a:solidFill>
                  <a:srgbClr val="FF0000"/>
                </a:solidFill>
              </a:rPr>
              <a:t>c</a:t>
            </a:r>
            <a:r>
              <a:rPr lang="en-US" sz="2000">
                <a:solidFill>
                  <a:srgbClr val="FF0000"/>
                </a:solidFill>
              </a:rPr>
              <a:t>/</a:t>
            </a:r>
            <a:r>
              <a:rPr lang="en-US" sz="2000" i="1">
                <a:solidFill>
                  <a:srgbClr val="FF0000"/>
                </a:solidFill>
              </a:rPr>
              <a:t>n</a:t>
            </a:r>
            <a:r>
              <a:rPr lang="en-US" sz="2000">
                <a:solidFill>
                  <a:srgbClr val="FF0000"/>
                </a:solidFill>
              </a:rPr>
              <a:t>),</a:t>
            </a:r>
          </a:p>
          <a:p>
            <a:r>
              <a:rPr lang="en-US" sz="2000">
                <a:solidFill>
                  <a:srgbClr val="FF0000"/>
                </a:solidFill>
              </a:rPr>
              <a:t>(</a:t>
            </a:r>
            <a:r>
              <a:rPr lang="en-US" sz="2000" i="1">
                <a:solidFill>
                  <a:srgbClr val="FF0000"/>
                </a:solidFill>
              </a:rPr>
              <a:t>c</a:t>
            </a:r>
            <a:r>
              <a:rPr lang="en-US" sz="2000">
                <a:solidFill>
                  <a:srgbClr val="FF0000"/>
                </a:solidFill>
              </a:rPr>
              <a:t>/</a:t>
            </a:r>
            <a:r>
              <a:rPr lang="en-US" sz="2000" i="1">
                <a:solidFill>
                  <a:srgbClr val="FF0000"/>
                </a:solidFill>
              </a:rPr>
              <a:t>n</a:t>
            </a:r>
            <a:r>
              <a:rPr lang="en-US" sz="2000">
                <a:solidFill>
                  <a:srgbClr val="FF0000"/>
                </a:solidFill>
              </a:rPr>
              <a:t>) = velocity of light in fiber (n~1.45)</a:t>
            </a:r>
          </a:p>
          <a:p>
            <a:r>
              <a:rPr lang="en-US" sz="2000" kern="0">
                <a:solidFill>
                  <a:srgbClr val="FF0000"/>
                </a:solidFill>
              </a:rPr>
              <a:t>~20 cm/ns or ~1 cm/50 </a:t>
            </a:r>
            <a:r>
              <a:rPr lang="en-US" sz="2000" kern="0" err="1">
                <a:solidFill>
                  <a:srgbClr val="FF0000"/>
                </a:solidFill>
              </a:rPr>
              <a:t>ps</a:t>
            </a:r>
            <a:endParaRPr lang="en-US" sz="2000" kern="0">
              <a:solidFill>
                <a:srgbClr val="FF0000"/>
              </a:solidFill>
            </a:endParaRPr>
          </a:p>
        </p:txBody>
      </p:sp>
      <p:grpSp>
        <p:nvGrpSpPr>
          <p:cNvPr id="36" name="Group 35">
            <a:extLst>
              <a:ext uri="{FF2B5EF4-FFF2-40B4-BE49-F238E27FC236}">
                <a16:creationId xmlns:a16="http://schemas.microsoft.com/office/drawing/2014/main" id="{1113D622-A0FA-0D48-BD88-2A70CD947E88}"/>
              </a:ext>
            </a:extLst>
          </p:cNvPr>
          <p:cNvGrpSpPr/>
          <p:nvPr/>
        </p:nvGrpSpPr>
        <p:grpSpPr>
          <a:xfrm>
            <a:off x="0" y="1905000"/>
            <a:ext cx="4984459" cy="3505200"/>
            <a:chOff x="320233" y="1905000"/>
            <a:chExt cx="4984459" cy="3505200"/>
          </a:xfrm>
        </p:grpSpPr>
        <p:pic>
          <p:nvPicPr>
            <p:cNvPr id="4" name="Picture 3">
              <a:extLst>
                <a:ext uri="{FF2B5EF4-FFF2-40B4-BE49-F238E27FC236}">
                  <a16:creationId xmlns:a16="http://schemas.microsoft.com/office/drawing/2014/main" id="{85B9389C-A7F1-6E41-AFCF-D59FF7F13570}"/>
                </a:ext>
              </a:extLst>
            </p:cNvPr>
            <p:cNvPicPr>
              <a:picLocks noChangeAspect="1"/>
            </p:cNvPicPr>
            <p:nvPr/>
          </p:nvPicPr>
          <p:blipFill>
            <a:blip r:embed="rId3"/>
            <a:stretch>
              <a:fillRect/>
            </a:stretch>
          </p:blipFill>
          <p:spPr>
            <a:xfrm>
              <a:off x="320233" y="1905000"/>
              <a:ext cx="4984459" cy="3505200"/>
            </a:xfrm>
            <a:prstGeom prst="rect">
              <a:avLst/>
            </a:prstGeom>
          </p:spPr>
        </p:pic>
        <p:cxnSp>
          <p:nvCxnSpPr>
            <p:cNvPr id="10" name="Straight Arrow Connector 9">
              <a:extLst>
                <a:ext uri="{FF2B5EF4-FFF2-40B4-BE49-F238E27FC236}">
                  <a16:creationId xmlns:a16="http://schemas.microsoft.com/office/drawing/2014/main" id="{011697D5-B401-5342-8894-D606CC06CFBC}"/>
                </a:ext>
              </a:extLst>
            </p:cNvPr>
            <p:cNvCxnSpPr>
              <a:cxnSpLocks/>
            </p:cNvCxnSpPr>
            <p:nvPr/>
          </p:nvCxnSpPr>
          <p:spPr bwMode="auto">
            <a:xfrm>
              <a:off x="320233" y="3657600"/>
              <a:ext cx="517967" cy="0"/>
            </a:xfrm>
            <a:prstGeom prst="straightConnector1">
              <a:avLst/>
            </a:prstGeom>
            <a:noFill/>
            <a:ln w="22225" cap="flat" cmpd="sng" algn="ctr">
              <a:solidFill>
                <a:srgbClr val="FF0000"/>
              </a:solidFill>
              <a:prstDash val="solid"/>
              <a:round/>
              <a:headEnd type="none" w="med" len="med"/>
              <a:tailEnd type="triangle"/>
            </a:ln>
            <a:effectLst/>
          </p:spPr>
        </p:cxnSp>
        <p:cxnSp>
          <p:nvCxnSpPr>
            <p:cNvPr id="6" name="Straight Connector 5">
              <a:extLst>
                <a:ext uri="{FF2B5EF4-FFF2-40B4-BE49-F238E27FC236}">
                  <a16:creationId xmlns:a16="http://schemas.microsoft.com/office/drawing/2014/main" id="{3A461E11-1F0E-3F45-8AA1-81E611EE1A01}"/>
                </a:ext>
              </a:extLst>
            </p:cNvPr>
            <p:cNvCxnSpPr>
              <a:cxnSpLocks/>
            </p:cNvCxnSpPr>
            <p:nvPr/>
          </p:nvCxnSpPr>
          <p:spPr bwMode="auto">
            <a:xfrm>
              <a:off x="838200" y="4038600"/>
              <a:ext cx="3901633" cy="0"/>
            </a:xfrm>
            <a:prstGeom prst="line">
              <a:avLst/>
            </a:prstGeom>
            <a:ln w="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6" name="Straight Connector 15">
              <a:extLst>
                <a:ext uri="{FF2B5EF4-FFF2-40B4-BE49-F238E27FC236}">
                  <a16:creationId xmlns:a16="http://schemas.microsoft.com/office/drawing/2014/main" id="{AB50DD24-4877-8942-B07E-06A07A3DFDFE}"/>
                </a:ext>
              </a:extLst>
            </p:cNvPr>
            <p:cNvCxnSpPr>
              <a:cxnSpLocks/>
            </p:cNvCxnSpPr>
            <p:nvPr/>
          </p:nvCxnSpPr>
          <p:spPr bwMode="auto">
            <a:xfrm>
              <a:off x="2438400" y="2362200"/>
              <a:ext cx="0" cy="2590800"/>
            </a:xfrm>
            <a:prstGeom prst="line">
              <a:avLst/>
            </a:prstGeom>
            <a:ln>
              <a:prstDash val="lg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660C95C-8CB0-C543-A88E-EC90FEFFD218}"/>
                </a:ext>
              </a:extLst>
            </p:cNvPr>
            <p:cNvCxnSpPr/>
            <p:nvPr/>
          </p:nvCxnSpPr>
          <p:spPr bwMode="auto">
            <a:xfrm>
              <a:off x="838200" y="4495800"/>
              <a:ext cx="1600200" cy="0"/>
            </a:xfrm>
            <a:prstGeom prst="straightConnector1">
              <a:avLst/>
            </a:prstGeom>
            <a:noFill/>
            <a:ln w="12700" cap="flat" cmpd="sng" algn="ctr">
              <a:solidFill>
                <a:srgbClr val="FF0000"/>
              </a:solidFill>
              <a:prstDash val="solid"/>
              <a:round/>
              <a:headEnd type="triangle"/>
              <a:tailEnd type="triangle"/>
            </a:ln>
            <a:effectLst/>
          </p:spPr>
        </p:cxnSp>
        <p:cxnSp>
          <p:nvCxnSpPr>
            <p:cNvPr id="21" name="Straight Arrow Connector 20">
              <a:extLst>
                <a:ext uri="{FF2B5EF4-FFF2-40B4-BE49-F238E27FC236}">
                  <a16:creationId xmlns:a16="http://schemas.microsoft.com/office/drawing/2014/main" id="{1A440FCD-3EF7-984A-8323-4BA43081B4C2}"/>
                </a:ext>
              </a:extLst>
            </p:cNvPr>
            <p:cNvCxnSpPr>
              <a:cxnSpLocks/>
            </p:cNvCxnSpPr>
            <p:nvPr/>
          </p:nvCxnSpPr>
          <p:spPr bwMode="auto">
            <a:xfrm>
              <a:off x="2438400" y="4495800"/>
              <a:ext cx="2301433" cy="0"/>
            </a:xfrm>
            <a:prstGeom prst="straightConnector1">
              <a:avLst/>
            </a:prstGeom>
            <a:noFill/>
            <a:ln w="12700" cap="flat" cmpd="sng" algn="ctr">
              <a:solidFill>
                <a:srgbClr val="FF0000"/>
              </a:solidFill>
              <a:prstDash val="solid"/>
              <a:round/>
              <a:headEnd type="triangle"/>
              <a:tailEnd type="triangle"/>
            </a:ln>
            <a:effectLst/>
          </p:spPr>
        </p:cxnSp>
        <p:sp>
          <p:nvSpPr>
            <p:cNvPr id="23" name="TextBox 22">
              <a:extLst>
                <a:ext uri="{FF2B5EF4-FFF2-40B4-BE49-F238E27FC236}">
                  <a16:creationId xmlns:a16="http://schemas.microsoft.com/office/drawing/2014/main" id="{DCB2A102-E302-3F4A-86DD-3644FC5F26FF}"/>
                </a:ext>
              </a:extLst>
            </p:cNvPr>
            <p:cNvSpPr txBox="1"/>
            <p:nvPr/>
          </p:nvSpPr>
          <p:spPr>
            <a:xfrm>
              <a:off x="1474417" y="4432139"/>
              <a:ext cx="470000" cy="461665"/>
            </a:xfrm>
            <a:prstGeom prst="rect">
              <a:avLst/>
            </a:prstGeom>
            <a:noFill/>
          </p:spPr>
          <p:txBody>
            <a:bodyPr wrap="none" rtlCol="0">
              <a:spAutoFit/>
            </a:bodyPr>
            <a:lstStyle/>
            <a:p>
              <a:r>
                <a:rPr lang="en-US">
                  <a:solidFill>
                    <a:srgbClr val="FF0000"/>
                  </a:solidFill>
                  <a:latin typeface="+mn-lt"/>
                </a:rPr>
                <a:t>L</a:t>
              </a:r>
              <a:r>
                <a:rPr lang="en-US" baseline="-25000">
                  <a:solidFill>
                    <a:srgbClr val="FF0000"/>
                  </a:solidFill>
                  <a:latin typeface="+mn-lt"/>
                </a:rPr>
                <a:t>1</a:t>
              </a:r>
            </a:p>
          </p:txBody>
        </p:sp>
        <p:sp>
          <p:nvSpPr>
            <p:cNvPr id="24" name="TextBox 23">
              <a:extLst>
                <a:ext uri="{FF2B5EF4-FFF2-40B4-BE49-F238E27FC236}">
                  <a16:creationId xmlns:a16="http://schemas.microsoft.com/office/drawing/2014/main" id="{C2AC0B0C-2450-884F-8D3B-722402FA4746}"/>
                </a:ext>
              </a:extLst>
            </p:cNvPr>
            <p:cNvSpPr txBox="1"/>
            <p:nvPr/>
          </p:nvSpPr>
          <p:spPr>
            <a:xfrm>
              <a:off x="3309617" y="4432139"/>
              <a:ext cx="470000" cy="461665"/>
            </a:xfrm>
            <a:prstGeom prst="rect">
              <a:avLst/>
            </a:prstGeom>
            <a:noFill/>
          </p:spPr>
          <p:txBody>
            <a:bodyPr wrap="none" rtlCol="0">
              <a:spAutoFit/>
            </a:bodyPr>
            <a:lstStyle/>
            <a:p>
              <a:r>
                <a:rPr lang="en-US">
                  <a:solidFill>
                    <a:srgbClr val="FF0000"/>
                  </a:solidFill>
                  <a:latin typeface="+mn-lt"/>
                </a:rPr>
                <a:t>L</a:t>
              </a:r>
              <a:r>
                <a:rPr lang="en-US" baseline="-25000">
                  <a:solidFill>
                    <a:srgbClr val="FF0000"/>
                  </a:solidFill>
                  <a:latin typeface="+mn-lt"/>
                </a:rPr>
                <a:t>2</a:t>
              </a:r>
            </a:p>
          </p:txBody>
        </p:sp>
        <p:cxnSp>
          <p:nvCxnSpPr>
            <p:cNvPr id="28" name="Straight Connector 27">
              <a:extLst>
                <a:ext uri="{FF2B5EF4-FFF2-40B4-BE49-F238E27FC236}">
                  <a16:creationId xmlns:a16="http://schemas.microsoft.com/office/drawing/2014/main" id="{FA8BF72D-C710-0849-8821-D9EC4B97E2BB}"/>
                </a:ext>
              </a:extLst>
            </p:cNvPr>
            <p:cNvCxnSpPr>
              <a:cxnSpLocks/>
            </p:cNvCxnSpPr>
            <p:nvPr/>
          </p:nvCxnSpPr>
          <p:spPr bwMode="auto">
            <a:xfrm>
              <a:off x="838200" y="3886200"/>
              <a:ext cx="3901633" cy="0"/>
            </a:xfrm>
            <a:prstGeom prst="line">
              <a:avLst/>
            </a:prstGeom>
            <a:ln w="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9" name="Straight Connector 28">
              <a:extLst>
                <a:ext uri="{FF2B5EF4-FFF2-40B4-BE49-F238E27FC236}">
                  <a16:creationId xmlns:a16="http://schemas.microsoft.com/office/drawing/2014/main" id="{F368C5E0-2A57-5747-802C-9077EE407C41}"/>
                </a:ext>
              </a:extLst>
            </p:cNvPr>
            <p:cNvCxnSpPr>
              <a:cxnSpLocks/>
            </p:cNvCxnSpPr>
            <p:nvPr/>
          </p:nvCxnSpPr>
          <p:spPr bwMode="auto">
            <a:xfrm>
              <a:off x="838200" y="3733800"/>
              <a:ext cx="3901633" cy="0"/>
            </a:xfrm>
            <a:prstGeom prst="line">
              <a:avLst/>
            </a:prstGeom>
            <a:ln w="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0" name="Straight Connector 29">
              <a:extLst>
                <a:ext uri="{FF2B5EF4-FFF2-40B4-BE49-F238E27FC236}">
                  <a16:creationId xmlns:a16="http://schemas.microsoft.com/office/drawing/2014/main" id="{FB9F63B3-9FD6-724A-92AF-904D843E4E06}"/>
                </a:ext>
              </a:extLst>
            </p:cNvPr>
            <p:cNvCxnSpPr>
              <a:cxnSpLocks/>
            </p:cNvCxnSpPr>
            <p:nvPr/>
          </p:nvCxnSpPr>
          <p:spPr bwMode="auto">
            <a:xfrm>
              <a:off x="838200" y="3581400"/>
              <a:ext cx="3901633" cy="0"/>
            </a:xfrm>
            <a:prstGeom prst="line">
              <a:avLst/>
            </a:prstGeom>
            <a:ln w="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1" name="Straight Connector 30">
              <a:extLst>
                <a:ext uri="{FF2B5EF4-FFF2-40B4-BE49-F238E27FC236}">
                  <a16:creationId xmlns:a16="http://schemas.microsoft.com/office/drawing/2014/main" id="{420A2730-5232-1B4E-B950-A39C8F92E083}"/>
                </a:ext>
              </a:extLst>
            </p:cNvPr>
            <p:cNvCxnSpPr>
              <a:cxnSpLocks/>
            </p:cNvCxnSpPr>
            <p:nvPr/>
          </p:nvCxnSpPr>
          <p:spPr bwMode="auto">
            <a:xfrm>
              <a:off x="838200" y="3429000"/>
              <a:ext cx="3901633" cy="0"/>
            </a:xfrm>
            <a:prstGeom prst="line">
              <a:avLst/>
            </a:prstGeom>
            <a:ln w="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2" name="Straight Connector 31">
              <a:extLst>
                <a:ext uri="{FF2B5EF4-FFF2-40B4-BE49-F238E27FC236}">
                  <a16:creationId xmlns:a16="http://schemas.microsoft.com/office/drawing/2014/main" id="{B237A440-1F71-7A4E-A03A-86B4CD8A11A1}"/>
                </a:ext>
              </a:extLst>
            </p:cNvPr>
            <p:cNvCxnSpPr>
              <a:cxnSpLocks/>
            </p:cNvCxnSpPr>
            <p:nvPr/>
          </p:nvCxnSpPr>
          <p:spPr bwMode="auto">
            <a:xfrm>
              <a:off x="838200" y="3276600"/>
              <a:ext cx="3901633" cy="0"/>
            </a:xfrm>
            <a:prstGeom prst="line">
              <a:avLst/>
            </a:prstGeom>
            <a:ln w="0">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33" name="TextBox 32">
              <a:extLst>
                <a:ext uri="{FF2B5EF4-FFF2-40B4-BE49-F238E27FC236}">
                  <a16:creationId xmlns:a16="http://schemas.microsoft.com/office/drawing/2014/main" id="{DB2ED20A-7E8B-444F-BD31-8ED1C85574B0}"/>
                </a:ext>
              </a:extLst>
            </p:cNvPr>
            <p:cNvSpPr txBox="1"/>
            <p:nvPr/>
          </p:nvSpPr>
          <p:spPr>
            <a:xfrm>
              <a:off x="3977833" y="2667000"/>
              <a:ext cx="753732" cy="338554"/>
            </a:xfrm>
            <a:prstGeom prst="rect">
              <a:avLst/>
            </a:prstGeom>
            <a:noFill/>
          </p:spPr>
          <p:txBody>
            <a:bodyPr wrap="none" rtlCol="0">
              <a:spAutoFit/>
            </a:bodyPr>
            <a:lstStyle/>
            <a:p>
              <a:r>
                <a:rPr lang="en-US" sz="1600">
                  <a:solidFill>
                    <a:schemeClr val="bg2">
                      <a:lumMod val="25000"/>
                      <a:lumOff val="75000"/>
                    </a:schemeClr>
                  </a:solidFill>
                  <a:latin typeface="+mn-lt"/>
                </a:rPr>
                <a:t>Fibers</a:t>
              </a:r>
            </a:p>
          </p:txBody>
        </p:sp>
      </p:grpSp>
      <p:sp>
        <p:nvSpPr>
          <p:cNvPr id="34" name="Content Placeholder 2">
            <a:extLst>
              <a:ext uri="{FF2B5EF4-FFF2-40B4-BE49-F238E27FC236}">
                <a16:creationId xmlns:a16="http://schemas.microsoft.com/office/drawing/2014/main" id="{88195599-18FE-DD4A-AF8F-FA27C786A0D8}"/>
              </a:ext>
            </a:extLst>
          </p:cNvPr>
          <p:cNvSpPr txBox="1">
            <a:spLocks/>
          </p:cNvSpPr>
          <p:nvPr/>
        </p:nvSpPr>
        <p:spPr bwMode="auto">
          <a:xfrm>
            <a:off x="4876800" y="5486400"/>
            <a:ext cx="4343400" cy="938906"/>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57200" indent="-457200" algn="l" rtl="0" eaLnBrk="0" fontAlgn="base" hangingPunct="0">
              <a:lnSpc>
                <a:spcPct val="90000"/>
              </a:lnSpc>
              <a:spcBef>
                <a:spcPct val="30000"/>
              </a:spcBef>
              <a:spcAft>
                <a:spcPct val="0"/>
              </a:spcAft>
              <a:defRPr sz="2400" b="0">
                <a:solidFill>
                  <a:srgbClr val="0000CC"/>
                </a:solidFill>
                <a:latin typeface="Myriad Pro"/>
                <a:ea typeface="+mn-ea"/>
                <a:cs typeface="+mn-cs"/>
              </a:defRPr>
            </a:lvl1pPr>
            <a:lvl2pPr marL="800100" indent="-342900" algn="l" rtl="0" eaLnBrk="0" fontAlgn="base" hangingPunct="0">
              <a:lnSpc>
                <a:spcPct val="90000"/>
              </a:lnSpc>
              <a:spcBef>
                <a:spcPct val="30000"/>
              </a:spcBef>
              <a:spcAft>
                <a:spcPct val="0"/>
              </a:spcAft>
              <a:buClr>
                <a:srgbClr val="FF0000"/>
              </a:buClr>
              <a:buAutoNum type="arabicPeriod"/>
              <a:defRPr b="0">
                <a:solidFill>
                  <a:srgbClr val="FF0000"/>
                </a:solidFill>
                <a:latin typeface="Myriad Pro"/>
                <a:ea typeface="ＭＳ Ｐゴシック" pitchFamily="-109" charset="-128"/>
              </a:defRPr>
            </a:lvl2pPr>
            <a:lvl3pPr marL="1257300" indent="-342900" algn="l" rtl="0" eaLnBrk="0" fontAlgn="base" hangingPunct="0">
              <a:lnSpc>
                <a:spcPct val="90000"/>
              </a:lnSpc>
              <a:spcBef>
                <a:spcPct val="30000"/>
              </a:spcBef>
              <a:spcAft>
                <a:spcPct val="0"/>
              </a:spcAft>
              <a:buSzPct val="100000"/>
              <a:buChar char="»"/>
              <a:defRPr b="0">
                <a:solidFill>
                  <a:schemeClr val="tx2"/>
                </a:solidFill>
                <a:latin typeface="Myriad Pro"/>
                <a:ea typeface="ＭＳ Ｐゴシック" pitchFamily="-109" charset="-128"/>
              </a:defRPr>
            </a:lvl3pPr>
            <a:lvl4pPr marL="16383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4pPr>
            <a:lvl5pPr marL="20955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5pPr>
            <a:lvl6pPr marL="25527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6pPr>
            <a:lvl7pPr marL="30099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7pPr>
            <a:lvl8pPr marL="34671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8pPr>
            <a:lvl9pPr marL="39243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9pPr>
          </a:lstStyle>
          <a:p>
            <a:pPr marL="182880" indent="0"/>
            <a:r>
              <a:rPr lang="en-US" sz="1800" kern="0"/>
              <a:t>There is significant savings in channel count (and calibration) as one fiber represents many channels along the depth of calorimeter.</a:t>
            </a:r>
          </a:p>
        </p:txBody>
      </p:sp>
      <p:pic>
        <p:nvPicPr>
          <p:cNvPr id="35" name="Picture 34" descr="HF%20wedges%20with%20fibres%201.jpg">
            <a:extLst>
              <a:ext uri="{FF2B5EF4-FFF2-40B4-BE49-F238E27FC236}">
                <a16:creationId xmlns:a16="http://schemas.microsoft.com/office/drawing/2014/main" id="{2775BF32-5624-F240-BF76-09183941BA1E}"/>
              </a:ext>
            </a:extLst>
          </p:cNvPr>
          <p:cNvPicPr>
            <a:picLocks noChangeAspect="1"/>
          </p:cNvPicPr>
          <p:nvPr/>
        </p:nvPicPr>
        <p:blipFill rotWithShape="1">
          <a:blip r:embed="rId4">
            <a:extLst>
              <a:ext uri="{28A0092B-C50C-407E-A947-70E740481C1C}">
                <a14:useLocalDpi xmlns:a14="http://schemas.microsoft.com/office/drawing/2010/main" val="0"/>
              </a:ext>
            </a:extLst>
          </a:blip>
          <a:srcRect r="14516"/>
          <a:stretch/>
        </p:blipFill>
        <p:spPr>
          <a:xfrm>
            <a:off x="5105400" y="1905000"/>
            <a:ext cx="4038600" cy="3523844"/>
          </a:xfrm>
          <a:prstGeom prst="rect">
            <a:avLst/>
          </a:prstGeom>
        </p:spPr>
      </p:pic>
    </p:spTree>
    <p:extLst>
      <p:ext uri="{BB962C8B-B14F-4D97-AF65-F5344CB8AC3E}">
        <p14:creationId xmlns:p14="http://schemas.microsoft.com/office/powerpoint/2010/main" val="4274690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(EM) Many Cherenkov Photons? (I)</a:t>
            </a:r>
          </a:p>
        </p:txBody>
      </p:sp>
      <p:sp>
        <p:nvSpPr>
          <p:cNvPr id="3" name="Content Placeholder 2"/>
          <p:cNvSpPr>
            <a:spLocks noGrp="1"/>
          </p:cNvSpPr>
          <p:nvPr>
            <p:ph idx="1"/>
          </p:nvPr>
        </p:nvSpPr>
        <p:spPr>
          <a:xfrm>
            <a:off x="304800" y="990600"/>
            <a:ext cx="8610600" cy="762000"/>
          </a:xfrm>
        </p:spPr>
        <p:txBody>
          <a:bodyPr/>
          <a:lstStyle/>
          <a:p>
            <a:r>
              <a:rPr lang="en-US"/>
              <a:t>We need realistic light yield estimates in order to set the scale for the calorimeter performance:</a:t>
            </a:r>
          </a:p>
          <a:p>
            <a:endParaRPr lang="en-US"/>
          </a:p>
        </p:txBody>
      </p:sp>
      <p:pic>
        <p:nvPicPr>
          <p:cNvPr id="4" name="Picture 3"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905000" y="2148047"/>
            <a:ext cx="5257800" cy="595153"/>
          </a:xfrm>
          <a:prstGeom prst="rect">
            <a:avLst/>
          </a:prstGeom>
        </p:spPr>
      </p:pic>
      <p:sp>
        <p:nvSpPr>
          <p:cNvPr id="5" name="Content Placeholder 2"/>
          <p:cNvSpPr txBox="1">
            <a:spLocks/>
          </p:cNvSpPr>
          <p:nvPr/>
        </p:nvSpPr>
        <p:spPr bwMode="auto">
          <a:xfrm>
            <a:off x="457200" y="3733800"/>
            <a:ext cx="8610600" cy="26670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marL="457200" marR="0" lvl="0" indent="-457200" algn="l" defTabSz="914400" rtl="0" eaLnBrk="0" fontAlgn="base" latinLnBrk="0" hangingPunct="0">
              <a:lnSpc>
                <a:spcPct val="90000"/>
              </a:lnSpc>
              <a:spcBef>
                <a:spcPct val="30000"/>
              </a:spcBef>
              <a:spcAft>
                <a:spcPct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Myriad Pro"/>
                <a:ea typeface="+mn-ea"/>
                <a:cs typeface="+mn-cs"/>
              </a:rPr>
              <a:t>Critical values are the following:</a:t>
            </a:r>
          </a:p>
          <a:p>
            <a:pPr marL="914400" lvl="1" indent="-457200">
              <a:lnSpc>
                <a:spcPct val="90000"/>
              </a:lnSpc>
              <a:spcBef>
                <a:spcPct val="30000"/>
              </a:spcBef>
              <a:buFont typeface="+mj-lt"/>
              <a:buAutoNum type="arabicPeriod"/>
            </a:pPr>
            <a:r>
              <a:rPr lang="en-US" kern="0" dirty="0">
                <a:solidFill>
                  <a:srgbClr val="0000CC"/>
                </a:solidFill>
                <a:latin typeface="Myriad Pro"/>
              </a:rPr>
              <a:t>500 eV/cm in the form of Cherenkov photons</a:t>
            </a:r>
          </a:p>
          <a:p>
            <a:pPr marL="914400" lvl="1" indent="-457200">
              <a:lnSpc>
                <a:spcPct val="90000"/>
              </a:lnSpc>
              <a:spcBef>
                <a:spcPct val="30000"/>
              </a:spcBef>
              <a:buFont typeface="+mj-lt"/>
              <a:buAutoNum type="arabicPeriod"/>
            </a:pPr>
            <a:r>
              <a:rPr lang="en-US" kern="0" dirty="0">
                <a:solidFill>
                  <a:srgbClr val="0000CC"/>
                </a:solidFill>
                <a:latin typeface="Myriad Pro"/>
              </a:rPr>
              <a:t>Consider p</a:t>
            </a:r>
            <a:r>
              <a:rPr kumimoji="0" lang="en-US" b="0" i="0" u="none" strike="noStrike" kern="0" cap="none" spc="0" normalizeH="0" baseline="0" noProof="0" dirty="0" err="1">
                <a:ln>
                  <a:noFill/>
                </a:ln>
                <a:solidFill>
                  <a:srgbClr val="0000CC"/>
                </a:solidFill>
                <a:effectLst/>
                <a:uLnTx/>
                <a:uFillTx/>
                <a:latin typeface="Myriad Pro"/>
                <a:ea typeface="+mn-ea"/>
                <a:cs typeface="+mn-cs"/>
              </a:rPr>
              <a:t>hoton</a:t>
            </a:r>
            <a:r>
              <a:rPr kumimoji="0" lang="en-US" b="0" i="0" u="none" strike="noStrike" kern="0" cap="none" spc="0" normalizeH="0" noProof="0" dirty="0">
                <a:ln>
                  <a:noFill/>
                </a:ln>
                <a:solidFill>
                  <a:srgbClr val="0000CC"/>
                </a:solidFill>
                <a:effectLst/>
                <a:uLnTx/>
                <a:uFillTx/>
                <a:latin typeface="Myriad Pro"/>
                <a:ea typeface="+mn-ea"/>
                <a:cs typeface="+mn-cs"/>
              </a:rPr>
              <a:t> energy range from 1.7 eV to 3.0 eV</a:t>
            </a:r>
          </a:p>
          <a:p>
            <a:pPr marL="914400" lvl="1" indent="-457200">
              <a:lnSpc>
                <a:spcPct val="90000"/>
              </a:lnSpc>
              <a:spcBef>
                <a:spcPct val="30000"/>
              </a:spcBef>
              <a:buFont typeface="+mj-lt"/>
              <a:buAutoNum type="arabicPeriod"/>
            </a:pPr>
            <a:r>
              <a:rPr lang="en-US" kern="0" baseline="0" dirty="0">
                <a:solidFill>
                  <a:srgbClr val="0000CC"/>
                </a:solidFill>
                <a:latin typeface="Myriad Pro"/>
              </a:rPr>
              <a:t>160</a:t>
            </a:r>
            <a:r>
              <a:rPr lang="en-US" kern="0" dirty="0">
                <a:solidFill>
                  <a:srgbClr val="0000CC"/>
                </a:solidFill>
                <a:latin typeface="Myriad Pro"/>
              </a:rPr>
              <a:t> to 250 Cherenkov photons are produced per cm</a:t>
            </a:r>
          </a:p>
          <a:p>
            <a:pPr marL="914400" lvl="1" indent="-457200">
              <a:lnSpc>
                <a:spcPct val="90000"/>
              </a:lnSpc>
              <a:spcBef>
                <a:spcPct val="30000"/>
              </a:spcBef>
              <a:buFont typeface="+mj-lt"/>
              <a:buAutoNum type="arabicPeriod"/>
            </a:pPr>
            <a:r>
              <a:rPr kumimoji="0" lang="en-US" b="0" i="0" u="none" strike="noStrike" kern="0" cap="none" spc="0" normalizeH="0" baseline="0" noProof="0" dirty="0">
                <a:ln>
                  <a:noFill/>
                </a:ln>
                <a:solidFill>
                  <a:srgbClr val="0000CC"/>
                </a:solidFill>
                <a:effectLst/>
                <a:uLnTx/>
                <a:uFillTx/>
                <a:latin typeface="Myriad Pro"/>
                <a:ea typeface="+mn-ea"/>
                <a:cs typeface="+mn-cs"/>
              </a:rPr>
              <a:t>Minimally ionizing particle loses 4.5 MeV/cm in quartz</a:t>
            </a:r>
          </a:p>
        </p:txBody>
      </p:sp>
      <p:pic>
        <p:nvPicPr>
          <p:cNvPr id="7" name="Picture 6"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2579687" y="3175000"/>
            <a:ext cx="2127250" cy="177800"/>
          </a:xfrm>
          <a:prstGeom prst="rect">
            <a:avLst/>
          </a:prstGeom>
        </p:spPr>
      </p:pic>
      <p:pic>
        <p:nvPicPr>
          <p:cNvPr id="8" name="Picture 7"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5105400" y="3187700"/>
            <a:ext cx="838200" cy="1651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5F13C-E882-6F1E-9563-F0856BDC0C73}"/>
              </a:ext>
            </a:extLst>
          </p:cNvPr>
          <p:cNvSpPr>
            <a:spLocks noGrp="1"/>
          </p:cNvSpPr>
          <p:nvPr>
            <p:ph type="title"/>
          </p:nvPr>
        </p:nvSpPr>
        <p:spPr>
          <a:xfrm>
            <a:off x="304800" y="76200"/>
            <a:ext cx="8610600" cy="609600"/>
          </a:xfrm>
        </p:spPr>
        <p:txBody>
          <a:bodyPr/>
          <a:lstStyle/>
          <a:p>
            <a:r>
              <a:rPr lang="en-US" dirty="0"/>
              <a:t>Simulations/Estimates with Cherenkov Photons</a:t>
            </a:r>
          </a:p>
        </p:txBody>
      </p:sp>
      <p:pic>
        <p:nvPicPr>
          <p:cNvPr id="6" name="Content Placeholder 5">
            <a:extLst>
              <a:ext uri="{FF2B5EF4-FFF2-40B4-BE49-F238E27FC236}">
                <a16:creationId xmlns:a16="http://schemas.microsoft.com/office/drawing/2014/main" id="{DF233CC9-19B8-E7F5-A0F8-659C0B89D86C}"/>
              </a:ext>
            </a:extLst>
          </p:cNvPr>
          <p:cNvPicPr>
            <a:picLocks noGrp="1" noChangeAspect="1"/>
          </p:cNvPicPr>
          <p:nvPr>
            <p:ph idx="1"/>
          </p:nvPr>
        </p:nvPicPr>
        <p:blipFill rotWithShape="1">
          <a:blip r:embed="rId2"/>
          <a:srcRect l="9109"/>
          <a:stretch/>
        </p:blipFill>
        <p:spPr>
          <a:xfrm rot="5400000">
            <a:off x="3459740" y="263092"/>
            <a:ext cx="2117855" cy="3246135"/>
          </a:xfrm>
        </p:spPr>
      </p:pic>
      <p:pic>
        <p:nvPicPr>
          <p:cNvPr id="8" name="Picture 7">
            <a:extLst>
              <a:ext uri="{FF2B5EF4-FFF2-40B4-BE49-F238E27FC236}">
                <a16:creationId xmlns:a16="http://schemas.microsoft.com/office/drawing/2014/main" id="{FE8FB7A7-651C-4D5C-D850-3A654764D354}"/>
              </a:ext>
            </a:extLst>
          </p:cNvPr>
          <p:cNvPicPr>
            <a:picLocks noChangeAspect="1"/>
          </p:cNvPicPr>
          <p:nvPr/>
        </p:nvPicPr>
        <p:blipFill rotWithShape="1">
          <a:blip r:embed="rId3"/>
          <a:srcRect l="9109"/>
          <a:stretch/>
        </p:blipFill>
        <p:spPr>
          <a:xfrm rot="5400000">
            <a:off x="6582154" y="274060"/>
            <a:ext cx="2117854" cy="3246134"/>
          </a:xfrm>
          <a:prstGeom prst="rect">
            <a:avLst/>
          </a:prstGeom>
        </p:spPr>
      </p:pic>
      <p:pic>
        <p:nvPicPr>
          <p:cNvPr id="10" name="Picture 9">
            <a:extLst>
              <a:ext uri="{FF2B5EF4-FFF2-40B4-BE49-F238E27FC236}">
                <a16:creationId xmlns:a16="http://schemas.microsoft.com/office/drawing/2014/main" id="{F94ABEC3-5BC8-BE22-F0FE-75ED9A258559}"/>
              </a:ext>
            </a:extLst>
          </p:cNvPr>
          <p:cNvPicPr>
            <a:picLocks noChangeAspect="1"/>
          </p:cNvPicPr>
          <p:nvPr/>
        </p:nvPicPr>
        <p:blipFill rotWithShape="1">
          <a:blip r:embed="rId4"/>
          <a:srcRect t="8333"/>
          <a:stretch/>
        </p:blipFill>
        <p:spPr>
          <a:xfrm>
            <a:off x="-228600" y="3276600"/>
            <a:ext cx="5486400" cy="3352800"/>
          </a:xfrm>
          <a:prstGeom prst="rect">
            <a:avLst/>
          </a:prstGeom>
        </p:spPr>
      </p:pic>
      <p:pic>
        <p:nvPicPr>
          <p:cNvPr id="12" name="Picture 11">
            <a:extLst>
              <a:ext uri="{FF2B5EF4-FFF2-40B4-BE49-F238E27FC236}">
                <a16:creationId xmlns:a16="http://schemas.microsoft.com/office/drawing/2014/main" id="{9C18B339-D742-F43D-681E-0D49AD521834}"/>
              </a:ext>
            </a:extLst>
          </p:cNvPr>
          <p:cNvPicPr>
            <a:picLocks noChangeAspect="1"/>
          </p:cNvPicPr>
          <p:nvPr/>
        </p:nvPicPr>
        <p:blipFill>
          <a:blip r:embed="rId5"/>
          <a:stretch>
            <a:fillRect/>
          </a:stretch>
        </p:blipFill>
        <p:spPr>
          <a:xfrm rot="5400000">
            <a:off x="5420683" y="2677485"/>
            <a:ext cx="3048001" cy="4246232"/>
          </a:xfrm>
          <a:prstGeom prst="rect">
            <a:avLst/>
          </a:prstGeom>
        </p:spPr>
      </p:pic>
      <p:sp>
        <p:nvSpPr>
          <p:cNvPr id="3" name="TextBox 2">
            <a:extLst>
              <a:ext uri="{FF2B5EF4-FFF2-40B4-BE49-F238E27FC236}">
                <a16:creationId xmlns:a16="http://schemas.microsoft.com/office/drawing/2014/main" id="{A52C2CA4-DED4-8890-58C8-B778F29DA135}"/>
              </a:ext>
            </a:extLst>
          </p:cNvPr>
          <p:cNvSpPr txBox="1"/>
          <p:nvPr/>
        </p:nvSpPr>
        <p:spPr>
          <a:xfrm>
            <a:off x="3827264" y="940440"/>
            <a:ext cx="1963936" cy="307777"/>
          </a:xfrm>
          <a:prstGeom prst="rect">
            <a:avLst/>
          </a:prstGeom>
          <a:noFill/>
        </p:spPr>
        <p:txBody>
          <a:bodyPr wrap="none" rtlCol="0">
            <a:spAutoFit/>
          </a:bodyPr>
          <a:lstStyle/>
          <a:p>
            <a:r>
              <a:rPr lang="en-US" sz="1400">
                <a:solidFill>
                  <a:srgbClr val="FF0000"/>
                </a:solidFill>
                <a:latin typeface="+mn-lt"/>
              </a:rPr>
              <a:t>Average Space Profile</a:t>
            </a:r>
          </a:p>
        </p:txBody>
      </p:sp>
      <p:sp>
        <p:nvSpPr>
          <p:cNvPr id="5" name="TextBox 4">
            <a:extLst>
              <a:ext uri="{FF2B5EF4-FFF2-40B4-BE49-F238E27FC236}">
                <a16:creationId xmlns:a16="http://schemas.microsoft.com/office/drawing/2014/main" id="{BF788072-C6C3-DC45-B2E9-E57C4E1B5426}"/>
              </a:ext>
            </a:extLst>
          </p:cNvPr>
          <p:cNvSpPr txBox="1"/>
          <p:nvPr/>
        </p:nvSpPr>
        <p:spPr>
          <a:xfrm>
            <a:off x="6462410" y="914401"/>
            <a:ext cx="1843390" cy="307777"/>
          </a:xfrm>
          <a:prstGeom prst="rect">
            <a:avLst/>
          </a:prstGeom>
          <a:noFill/>
        </p:spPr>
        <p:txBody>
          <a:bodyPr wrap="none" rtlCol="0">
            <a:spAutoFit/>
          </a:bodyPr>
          <a:lstStyle/>
          <a:p>
            <a:r>
              <a:rPr lang="en-US" sz="1400">
                <a:solidFill>
                  <a:srgbClr val="FF0000"/>
                </a:solidFill>
                <a:latin typeface="+mn-lt"/>
              </a:rPr>
              <a:t>Average Time Profile</a:t>
            </a:r>
          </a:p>
        </p:txBody>
      </p:sp>
      <p:sp>
        <p:nvSpPr>
          <p:cNvPr id="7" name="TextBox 6">
            <a:extLst>
              <a:ext uri="{FF2B5EF4-FFF2-40B4-BE49-F238E27FC236}">
                <a16:creationId xmlns:a16="http://schemas.microsoft.com/office/drawing/2014/main" id="{97B09C02-CFE5-6384-15CB-186AFED5ED9F}"/>
              </a:ext>
            </a:extLst>
          </p:cNvPr>
          <p:cNvSpPr txBox="1"/>
          <p:nvPr/>
        </p:nvSpPr>
        <p:spPr>
          <a:xfrm>
            <a:off x="756916" y="3047999"/>
            <a:ext cx="3457998" cy="338554"/>
          </a:xfrm>
          <a:prstGeom prst="rect">
            <a:avLst/>
          </a:prstGeom>
          <a:noFill/>
        </p:spPr>
        <p:txBody>
          <a:bodyPr wrap="none" rtlCol="0">
            <a:spAutoFit/>
          </a:bodyPr>
          <a:lstStyle/>
          <a:p>
            <a:r>
              <a:rPr lang="en-US" sz="1600">
                <a:solidFill>
                  <a:srgbClr val="FF0000"/>
                </a:solidFill>
                <a:latin typeface="+mn-lt"/>
              </a:rPr>
              <a:t>50 GeV </a:t>
            </a:r>
            <a:r>
              <a:rPr lang="en-US" sz="1600">
                <a:solidFill>
                  <a:srgbClr val="FF0000"/>
                </a:solidFill>
                <a:latin typeface="Symbol" pitchFamily="2" charset="2"/>
              </a:rPr>
              <a:t>p</a:t>
            </a:r>
            <a:r>
              <a:rPr lang="en-US" sz="1600" baseline="30000">
                <a:solidFill>
                  <a:srgbClr val="FF0000"/>
                </a:solidFill>
                <a:latin typeface="+mn-lt"/>
              </a:rPr>
              <a:t>+</a:t>
            </a:r>
            <a:r>
              <a:rPr lang="en-US" sz="1600">
                <a:solidFill>
                  <a:srgbClr val="FF0000"/>
                </a:solidFill>
                <a:latin typeface="+mn-lt"/>
              </a:rPr>
              <a:t> in 1.2 cm x 1.2 cm tower</a:t>
            </a:r>
          </a:p>
        </p:txBody>
      </p:sp>
      <p:pic>
        <p:nvPicPr>
          <p:cNvPr id="9" name="Content Placeholder 4" descr="A picture containing graphical user interface&#10;&#10;Description automatically generated">
            <a:extLst>
              <a:ext uri="{FF2B5EF4-FFF2-40B4-BE49-F238E27FC236}">
                <a16:creationId xmlns:a16="http://schemas.microsoft.com/office/drawing/2014/main" id="{BD759E7D-A960-29DE-D09D-E6BB3FD1D2CB}"/>
              </a:ext>
            </a:extLst>
          </p:cNvPr>
          <p:cNvPicPr>
            <a:picLocks noChangeAspect="1"/>
          </p:cNvPicPr>
          <p:nvPr/>
        </p:nvPicPr>
        <p:blipFill rotWithShape="1">
          <a:blip r:embed="rId6"/>
          <a:srcRect r="24865" b="40289"/>
          <a:stretch/>
        </p:blipFill>
        <p:spPr bwMode="auto">
          <a:xfrm>
            <a:off x="0" y="876299"/>
            <a:ext cx="2897012" cy="1906927"/>
          </a:xfrm>
          <a:prstGeom prst="rect">
            <a:avLst/>
          </a:prstGeom>
          <a:noFill/>
          <a:ln w="12700">
            <a:noFill/>
            <a:miter lim="800000"/>
            <a:headEnd/>
            <a:tailEnd/>
          </a:ln>
          <a:effectLst/>
        </p:spPr>
      </p:pic>
      <p:sp>
        <p:nvSpPr>
          <p:cNvPr id="4" name="TextBox 3">
            <a:extLst>
              <a:ext uri="{FF2B5EF4-FFF2-40B4-BE49-F238E27FC236}">
                <a16:creationId xmlns:a16="http://schemas.microsoft.com/office/drawing/2014/main" id="{DBD8EC6E-4DEC-44DD-1346-66435885FDA4}"/>
              </a:ext>
            </a:extLst>
          </p:cNvPr>
          <p:cNvSpPr txBox="1"/>
          <p:nvPr/>
        </p:nvSpPr>
        <p:spPr>
          <a:xfrm>
            <a:off x="7892508" y="2757901"/>
            <a:ext cx="966931" cy="646331"/>
          </a:xfrm>
          <a:prstGeom prst="rect">
            <a:avLst/>
          </a:prstGeom>
          <a:noFill/>
        </p:spPr>
        <p:txBody>
          <a:bodyPr wrap="none" rtlCol="0">
            <a:spAutoFit/>
          </a:bodyPr>
          <a:lstStyle/>
          <a:p>
            <a:pPr algn="ctr"/>
            <a:r>
              <a:rPr lang="en-US" sz="1800" dirty="0">
                <a:solidFill>
                  <a:srgbClr val="FF0000"/>
                </a:solidFill>
                <a:latin typeface="+mn-lt"/>
              </a:rPr>
              <a:t>1 ns</a:t>
            </a:r>
          </a:p>
          <a:p>
            <a:pPr algn="ctr"/>
            <a:r>
              <a:rPr lang="en-US" sz="1800" dirty="0">
                <a:solidFill>
                  <a:srgbClr val="FF0000"/>
                </a:solidFill>
                <a:latin typeface="+mn-lt"/>
              </a:rPr>
              <a:t>(20 cm)</a:t>
            </a:r>
          </a:p>
        </p:txBody>
      </p:sp>
      <p:sp>
        <p:nvSpPr>
          <p:cNvPr id="11" name="TextBox 10">
            <a:extLst>
              <a:ext uri="{FF2B5EF4-FFF2-40B4-BE49-F238E27FC236}">
                <a16:creationId xmlns:a16="http://schemas.microsoft.com/office/drawing/2014/main" id="{28DA58E2-CCAF-C1E3-10CE-E6D1CD22652C}"/>
              </a:ext>
            </a:extLst>
          </p:cNvPr>
          <p:cNvSpPr txBox="1"/>
          <p:nvPr/>
        </p:nvSpPr>
        <p:spPr>
          <a:xfrm>
            <a:off x="6521447" y="2761637"/>
            <a:ext cx="838691" cy="646331"/>
          </a:xfrm>
          <a:prstGeom prst="rect">
            <a:avLst/>
          </a:prstGeom>
          <a:noFill/>
        </p:spPr>
        <p:txBody>
          <a:bodyPr wrap="none" rtlCol="0">
            <a:spAutoFit/>
          </a:bodyPr>
          <a:lstStyle/>
          <a:p>
            <a:pPr algn="ctr"/>
            <a:r>
              <a:rPr lang="en-US" sz="1800" dirty="0">
                <a:solidFill>
                  <a:srgbClr val="FF0000"/>
                </a:solidFill>
                <a:latin typeface="+mn-lt"/>
              </a:rPr>
              <a:t>0.2 ns</a:t>
            </a:r>
          </a:p>
          <a:p>
            <a:pPr algn="ctr"/>
            <a:r>
              <a:rPr lang="en-US" sz="1800" dirty="0">
                <a:solidFill>
                  <a:srgbClr val="FF0000"/>
                </a:solidFill>
                <a:latin typeface="+mn-lt"/>
              </a:rPr>
              <a:t>(4 cm)</a:t>
            </a:r>
          </a:p>
        </p:txBody>
      </p:sp>
      <p:sp>
        <p:nvSpPr>
          <p:cNvPr id="13" name="TextBox 12">
            <a:extLst>
              <a:ext uri="{FF2B5EF4-FFF2-40B4-BE49-F238E27FC236}">
                <a16:creationId xmlns:a16="http://schemas.microsoft.com/office/drawing/2014/main" id="{C9B11F9C-FB81-E474-016E-E0DE483722EF}"/>
              </a:ext>
            </a:extLst>
          </p:cNvPr>
          <p:cNvSpPr txBox="1"/>
          <p:nvPr/>
        </p:nvSpPr>
        <p:spPr>
          <a:xfrm>
            <a:off x="5013972" y="2752890"/>
            <a:ext cx="941283" cy="646331"/>
          </a:xfrm>
          <a:prstGeom prst="rect">
            <a:avLst/>
          </a:prstGeom>
          <a:noFill/>
        </p:spPr>
        <p:txBody>
          <a:bodyPr wrap="none" rtlCol="0">
            <a:spAutoFit/>
          </a:bodyPr>
          <a:lstStyle/>
          <a:p>
            <a:pPr algn="ctr"/>
            <a:r>
              <a:rPr lang="en-US" sz="1800" dirty="0">
                <a:solidFill>
                  <a:srgbClr val="FF0000"/>
                </a:solidFill>
                <a:latin typeface="+mn-lt"/>
              </a:rPr>
              <a:t>0.05 ns</a:t>
            </a:r>
          </a:p>
          <a:p>
            <a:pPr algn="ctr"/>
            <a:r>
              <a:rPr lang="en-US" sz="1800" dirty="0">
                <a:solidFill>
                  <a:srgbClr val="FF0000"/>
                </a:solidFill>
                <a:latin typeface="+mn-lt"/>
              </a:rPr>
              <a:t>(1 cm)</a:t>
            </a:r>
          </a:p>
        </p:txBody>
      </p:sp>
    </p:spTree>
    <p:extLst>
      <p:ext uri="{BB962C8B-B14F-4D97-AF65-F5344CB8AC3E}">
        <p14:creationId xmlns:p14="http://schemas.microsoft.com/office/powerpoint/2010/main" val="491337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01148-EFFB-6469-F970-D278BFBBCCAC}"/>
              </a:ext>
            </a:extLst>
          </p:cNvPr>
          <p:cNvSpPr>
            <a:spLocks noGrp="1"/>
          </p:cNvSpPr>
          <p:nvPr>
            <p:ph type="title"/>
          </p:nvPr>
        </p:nvSpPr>
        <p:spPr/>
        <p:txBody>
          <a:bodyPr/>
          <a:lstStyle/>
          <a:p>
            <a:r>
              <a:rPr lang="en-US" dirty="0"/>
              <a:t>Deconvolution of Cherenkov Pulse Train with CNN</a:t>
            </a:r>
          </a:p>
        </p:txBody>
      </p:sp>
      <p:sp>
        <p:nvSpPr>
          <p:cNvPr id="3" name="Content Placeholder 2">
            <a:extLst>
              <a:ext uri="{FF2B5EF4-FFF2-40B4-BE49-F238E27FC236}">
                <a16:creationId xmlns:a16="http://schemas.microsoft.com/office/drawing/2014/main" id="{C8AF6848-0744-32D9-E466-FF58D2AAA1CB}"/>
              </a:ext>
            </a:extLst>
          </p:cNvPr>
          <p:cNvSpPr>
            <a:spLocks noGrp="1"/>
          </p:cNvSpPr>
          <p:nvPr>
            <p:ph idx="1"/>
          </p:nvPr>
        </p:nvSpPr>
        <p:spPr>
          <a:xfrm>
            <a:off x="2996292" y="4572000"/>
            <a:ext cx="6376308" cy="1828800"/>
          </a:xfrm>
        </p:spPr>
        <p:txBody>
          <a:bodyPr/>
          <a:lstStyle/>
          <a:p>
            <a:r>
              <a:rPr lang="en-US" sz="2000"/>
              <a:t>It seems possible to deconvolve overlapping </a:t>
            </a:r>
            <a:r>
              <a:rPr lang="en-US" sz="2000" err="1"/>
              <a:t>SiPM</a:t>
            </a:r>
            <a:r>
              <a:rPr lang="en-US" sz="2000"/>
              <a:t> (Cherenkov) pulses to reveal the true distribution of shower components using CNN:</a:t>
            </a:r>
          </a:p>
          <a:p>
            <a:pPr marL="457200" lvl="1" indent="0">
              <a:buNone/>
            </a:pPr>
            <a:r>
              <a:rPr lang="en-US" sz="1600">
                <a:solidFill>
                  <a:srgbClr val="00B050"/>
                </a:solidFill>
              </a:rPr>
              <a:t>Green</a:t>
            </a:r>
            <a:r>
              <a:rPr lang="en-US" sz="1600"/>
              <a:t>: Convoluted </a:t>
            </a:r>
            <a:r>
              <a:rPr lang="en-US" sz="1600" err="1"/>
              <a:t>SiPM</a:t>
            </a:r>
            <a:r>
              <a:rPr lang="en-US" sz="1600"/>
              <a:t> pulse train</a:t>
            </a:r>
          </a:p>
          <a:p>
            <a:pPr marL="457200" lvl="1" indent="0">
              <a:buNone/>
            </a:pPr>
            <a:r>
              <a:rPr lang="en-US" sz="1600">
                <a:solidFill>
                  <a:srgbClr val="0070C0"/>
                </a:solidFill>
              </a:rPr>
              <a:t>Blue</a:t>
            </a:r>
            <a:r>
              <a:rPr lang="en-US" sz="1600"/>
              <a:t>: Deconvoluted </a:t>
            </a:r>
            <a:r>
              <a:rPr lang="en-US" sz="1600" err="1"/>
              <a:t>SiPM</a:t>
            </a:r>
            <a:r>
              <a:rPr lang="en-US" sz="1600"/>
              <a:t> pulse train</a:t>
            </a:r>
          </a:p>
          <a:p>
            <a:pPr marL="457200" lvl="1" indent="0">
              <a:buNone/>
            </a:pPr>
            <a:r>
              <a:rPr lang="en-US" sz="1600">
                <a:solidFill>
                  <a:srgbClr val="FFC000"/>
                </a:solidFill>
              </a:rPr>
              <a:t>Orange</a:t>
            </a:r>
            <a:r>
              <a:rPr lang="en-US" sz="1600"/>
              <a:t>: True pulse train</a:t>
            </a:r>
          </a:p>
        </p:txBody>
      </p:sp>
      <p:pic>
        <p:nvPicPr>
          <p:cNvPr id="5" name="Picture 4">
            <a:extLst>
              <a:ext uri="{FF2B5EF4-FFF2-40B4-BE49-F238E27FC236}">
                <a16:creationId xmlns:a16="http://schemas.microsoft.com/office/drawing/2014/main" id="{1616BDF7-A5BE-2E7B-6074-DD1321F5BB26}"/>
              </a:ext>
            </a:extLst>
          </p:cNvPr>
          <p:cNvPicPr>
            <a:picLocks noChangeAspect="1"/>
          </p:cNvPicPr>
          <p:nvPr/>
        </p:nvPicPr>
        <p:blipFill>
          <a:blip r:embed="rId2"/>
          <a:stretch>
            <a:fillRect/>
          </a:stretch>
        </p:blipFill>
        <p:spPr>
          <a:xfrm>
            <a:off x="2830389" y="665062"/>
            <a:ext cx="6022315" cy="3703865"/>
          </a:xfrm>
          <a:prstGeom prst="rect">
            <a:avLst/>
          </a:prstGeom>
        </p:spPr>
      </p:pic>
      <p:pic>
        <p:nvPicPr>
          <p:cNvPr id="6" name="Picture 5">
            <a:extLst>
              <a:ext uri="{FF2B5EF4-FFF2-40B4-BE49-F238E27FC236}">
                <a16:creationId xmlns:a16="http://schemas.microsoft.com/office/drawing/2014/main" id="{EEAE1BB3-6309-7B03-034C-8FD08788A15D}"/>
              </a:ext>
            </a:extLst>
          </p:cNvPr>
          <p:cNvPicPr>
            <a:picLocks noChangeAspect="1"/>
          </p:cNvPicPr>
          <p:nvPr/>
        </p:nvPicPr>
        <p:blipFill rotWithShape="1">
          <a:blip r:embed="rId3"/>
          <a:srcRect t="7692"/>
          <a:stretch/>
        </p:blipFill>
        <p:spPr>
          <a:xfrm>
            <a:off x="76200" y="838200"/>
            <a:ext cx="2754189" cy="2033863"/>
          </a:xfrm>
          <a:prstGeom prst="rect">
            <a:avLst/>
          </a:prstGeom>
        </p:spPr>
      </p:pic>
      <p:sp>
        <p:nvSpPr>
          <p:cNvPr id="7" name="Content Placeholder 2">
            <a:extLst>
              <a:ext uri="{FF2B5EF4-FFF2-40B4-BE49-F238E27FC236}">
                <a16:creationId xmlns:a16="http://schemas.microsoft.com/office/drawing/2014/main" id="{700D6F6D-B7A4-BD25-212D-36658B4515AC}"/>
              </a:ext>
            </a:extLst>
          </p:cNvPr>
          <p:cNvSpPr txBox="1">
            <a:spLocks/>
          </p:cNvSpPr>
          <p:nvPr/>
        </p:nvSpPr>
        <p:spPr bwMode="auto">
          <a:xfrm>
            <a:off x="228599" y="2895600"/>
            <a:ext cx="2539093" cy="109033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57200" indent="-457200" algn="l" rtl="0" eaLnBrk="0" fontAlgn="base" hangingPunct="0">
              <a:lnSpc>
                <a:spcPct val="90000"/>
              </a:lnSpc>
              <a:spcBef>
                <a:spcPct val="30000"/>
              </a:spcBef>
              <a:spcAft>
                <a:spcPct val="0"/>
              </a:spcAft>
              <a:defRPr sz="2400" b="0">
                <a:solidFill>
                  <a:srgbClr val="0000CC"/>
                </a:solidFill>
                <a:latin typeface="Myriad Pro"/>
                <a:ea typeface="+mn-ea"/>
                <a:cs typeface="+mn-cs"/>
              </a:defRPr>
            </a:lvl1pPr>
            <a:lvl2pPr marL="800100" indent="-342900" algn="l" rtl="0" eaLnBrk="0" fontAlgn="base" hangingPunct="0">
              <a:lnSpc>
                <a:spcPct val="90000"/>
              </a:lnSpc>
              <a:spcBef>
                <a:spcPct val="30000"/>
              </a:spcBef>
              <a:spcAft>
                <a:spcPct val="0"/>
              </a:spcAft>
              <a:buClr>
                <a:srgbClr val="FF0000"/>
              </a:buClr>
              <a:buAutoNum type="arabicPeriod"/>
              <a:defRPr b="0">
                <a:solidFill>
                  <a:srgbClr val="FF0000"/>
                </a:solidFill>
                <a:latin typeface="Myriad Pro"/>
                <a:ea typeface="ＭＳ Ｐゴシック" pitchFamily="-109" charset="-128"/>
              </a:defRPr>
            </a:lvl2pPr>
            <a:lvl3pPr marL="1257300" indent="-342900" algn="l" rtl="0" eaLnBrk="0" fontAlgn="base" hangingPunct="0">
              <a:lnSpc>
                <a:spcPct val="90000"/>
              </a:lnSpc>
              <a:spcBef>
                <a:spcPct val="30000"/>
              </a:spcBef>
              <a:spcAft>
                <a:spcPct val="0"/>
              </a:spcAft>
              <a:buSzPct val="100000"/>
              <a:buChar char="»"/>
              <a:defRPr b="0">
                <a:solidFill>
                  <a:schemeClr val="tx2"/>
                </a:solidFill>
                <a:latin typeface="Myriad Pro"/>
                <a:ea typeface="ＭＳ Ｐゴシック" pitchFamily="-109" charset="-128"/>
              </a:defRPr>
            </a:lvl3pPr>
            <a:lvl4pPr marL="16383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4pPr>
            <a:lvl5pPr marL="2095500" indent="-266700" algn="l" rtl="0" eaLnBrk="0" fontAlgn="base" hangingPunct="0">
              <a:lnSpc>
                <a:spcPct val="90000"/>
              </a:lnSpc>
              <a:spcBef>
                <a:spcPct val="30000"/>
              </a:spcBef>
              <a:spcAft>
                <a:spcPct val="0"/>
              </a:spcAft>
              <a:buSzPct val="100000"/>
              <a:buChar char="–"/>
              <a:defRPr sz="1400" b="0">
                <a:solidFill>
                  <a:schemeClr val="tx2"/>
                </a:solidFill>
                <a:latin typeface="Myriad Pro"/>
                <a:ea typeface="ＭＳ Ｐゴシック" pitchFamily="-109" charset="-128"/>
              </a:defRPr>
            </a:lvl5pPr>
            <a:lvl6pPr marL="25527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6pPr>
            <a:lvl7pPr marL="30099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7pPr>
            <a:lvl8pPr marL="34671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8pPr>
            <a:lvl9pPr marL="3924300" indent="-266700" algn="l" rtl="0" eaLnBrk="0" fontAlgn="base" hangingPunct="0">
              <a:lnSpc>
                <a:spcPct val="90000"/>
              </a:lnSpc>
              <a:spcBef>
                <a:spcPct val="30000"/>
              </a:spcBef>
              <a:spcAft>
                <a:spcPct val="0"/>
              </a:spcAft>
              <a:buSzPct val="100000"/>
              <a:buChar char="–"/>
              <a:defRPr sz="1400" b="1">
                <a:solidFill>
                  <a:schemeClr val="tx2"/>
                </a:solidFill>
                <a:latin typeface="+mn-lt"/>
                <a:ea typeface="ＭＳ Ｐゴシック" pitchFamily="-109" charset="-128"/>
              </a:defRPr>
            </a:lvl9pPr>
          </a:lstStyle>
          <a:p>
            <a:pPr marL="0" indent="0">
              <a:spcBef>
                <a:spcPts val="0"/>
              </a:spcBef>
            </a:pPr>
            <a:r>
              <a:rPr lang="en-US" sz="1800" kern="0" dirty="0"/>
              <a:t>Single Cherenkov photon </a:t>
            </a:r>
            <a:r>
              <a:rPr lang="en-US" sz="1800" kern="0" dirty="0" err="1"/>
              <a:t>SiPM</a:t>
            </a:r>
            <a:r>
              <a:rPr lang="en-US" sz="1800" kern="0" dirty="0"/>
              <a:t> pulse obtained in 2023 beam test</a:t>
            </a:r>
          </a:p>
        </p:txBody>
      </p:sp>
      <p:grpSp>
        <p:nvGrpSpPr>
          <p:cNvPr id="15" name="Group 14">
            <a:extLst>
              <a:ext uri="{FF2B5EF4-FFF2-40B4-BE49-F238E27FC236}">
                <a16:creationId xmlns:a16="http://schemas.microsoft.com/office/drawing/2014/main" id="{669F70A3-60FC-844A-8A07-922C93F652CD}"/>
              </a:ext>
            </a:extLst>
          </p:cNvPr>
          <p:cNvGrpSpPr/>
          <p:nvPr/>
        </p:nvGrpSpPr>
        <p:grpSpPr>
          <a:xfrm>
            <a:off x="287029" y="3952852"/>
            <a:ext cx="2501618" cy="2438400"/>
            <a:chOff x="287029" y="3952852"/>
            <a:chExt cx="2501618" cy="2438400"/>
          </a:xfrm>
        </p:grpSpPr>
        <p:pic>
          <p:nvPicPr>
            <p:cNvPr id="8" name="Picture 7">
              <a:extLst>
                <a:ext uri="{FF2B5EF4-FFF2-40B4-BE49-F238E27FC236}">
                  <a16:creationId xmlns:a16="http://schemas.microsoft.com/office/drawing/2014/main" id="{80CCCE97-1EFE-8047-9F83-E7C003159E2B}"/>
                </a:ext>
              </a:extLst>
            </p:cNvPr>
            <p:cNvPicPr>
              <a:picLocks noChangeAspect="1"/>
            </p:cNvPicPr>
            <p:nvPr/>
          </p:nvPicPr>
          <p:blipFill>
            <a:blip r:embed="rId4"/>
            <a:stretch>
              <a:fillRect/>
            </a:stretch>
          </p:blipFill>
          <p:spPr>
            <a:xfrm>
              <a:off x="287029" y="3952852"/>
              <a:ext cx="2501618" cy="2438400"/>
            </a:xfrm>
            <a:prstGeom prst="rect">
              <a:avLst/>
            </a:prstGeom>
          </p:spPr>
        </p:pic>
        <p:sp>
          <p:nvSpPr>
            <p:cNvPr id="9" name="TextBox 8">
              <a:extLst>
                <a:ext uri="{FF2B5EF4-FFF2-40B4-BE49-F238E27FC236}">
                  <a16:creationId xmlns:a16="http://schemas.microsoft.com/office/drawing/2014/main" id="{E13178F5-7DD8-6B13-E68A-0491966389D7}"/>
                </a:ext>
              </a:extLst>
            </p:cNvPr>
            <p:cNvSpPr txBox="1"/>
            <p:nvPr/>
          </p:nvSpPr>
          <p:spPr>
            <a:xfrm>
              <a:off x="315360" y="6116041"/>
              <a:ext cx="1000595" cy="261610"/>
            </a:xfrm>
            <a:prstGeom prst="rect">
              <a:avLst/>
            </a:prstGeom>
            <a:noFill/>
          </p:spPr>
          <p:txBody>
            <a:bodyPr wrap="none" rtlCol="0">
              <a:spAutoFit/>
            </a:bodyPr>
            <a:lstStyle/>
            <a:p>
              <a:r>
                <a:rPr lang="en-US" sz="1100">
                  <a:solidFill>
                    <a:schemeClr val="bg1"/>
                  </a:solidFill>
                  <a:latin typeface="Arial" panose="020B0604020202020204" pitchFamily="34" charset="0"/>
                  <a:cs typeface="Arial" panose="020B0604020202020204" pitchFamily="34" charset="0"/>
                </a:rPr>
                <a:t>Readout Box</a:t>
              </a:r>
            </a:p>
          </p:txBody>
        </p:sp>
        <p:sp>
          <p:nvSpPr>
            <p:cNvPr id="10" name="TextBox 9">
              <a:extLst>
                <a:ext uri="{FF2B5EF4-FFF2-40B4-BE49-F238E27FC236}">
                  <a16:creationId xmlns:a16="http://schemas.microsoft.com/office/drawing/2014/main" id="{3A8C9A0F-5F24-9590-B8E3-BD71D754D31F}"/>
                </a:ext>
              </a:extLst>
            </p:cNvPr>
            <p:cNvSpPr txBox="1"/>
            <p:nvPr/>
          </p:nvSpPr>
          <p:spPr>
            <a:xfrm>
              <a:off x="315360" y="5377427"/>
              <a:ext cx="805029" cy="261610"/>
            </a:xfrm>
            <a:prstGeom prst="rect">
              <a:avLst/>
            </a:prstGeom>
            <a:noFill/>
          </p:spPr>
          <p:txBody>
            <a:bodyPr wrap="none" rtlCol="0">
              <a:spAutoFit/>
            </a:bodyPr>
            <a:lstStyle/>
            <a:p>
              <a:r>
                <a:rPr lang="en-US" sz="1100">
                  <a:solidFill>
                    <a:schemeClr val="bg1"/>
                  </a:solidFill>
                  <a:latin typeface="Arial" panose="020B0604020202020204" pitchFamily="34" charset="0"/>
                  <a:cs typeface="Arial" panose="020B0604020202020204" pitchFamily="34" charset="0"/>
                </a:rPr>
                <a:t>Amplifiers</a:t>
              </a:r>
            </a:p>
          </p:txBody>
        </p:sp>
        <p:sp>
          <p:nvSpPr>
            <p:cNvPr id="11" name="TextBox 10">
              <a:extLst>
                <a:ext uri="{FF2B5EF4-FFF2-40B4-BE49-F238E27FC236}">
                  <a16:creationId xmlns:a16="http://schemas.microsoft.com/office/drawing/2014/main" id="{D2497900-F821-4D73-25AF-1348146BCFB5}"/>
                </a:ext>
              </a:extLst>
            </p:cNvPr>
            <p:cNvSpPr txBox="1"/>
            <p:nvPr/>
          </p:nvSpPr>
          <p:spPr>
            <a:xfrm>
              <a:off x="1826793" y="4912385"/>
              <a:ext cx="710451" cy="261610"/>
            </a:xfrm>
            <a:prstGeom prst="rect">
              <a:avLst/>
            </a:prstGeom>
            <a:noFill/>
          </p:spPr>
          <p:txBody>
            <a:bodyPr wrap="none" rtlCol="0">
              <a:spAutoFit/>
            </a:bodyPr>
            <a:lstStyle/>
            <a:p>
              <a:r>
                <a:rPr lang="en-US" sz="1100">
                  <a:solidFill>
                    <a:schemeClr val="bg1"/>
                  </a:solidFill>
                  <a:latin typeface="Arial" panose="020B0604020202020204" pitchFamily="34" charset="0"/>
                  <a:cs typeface="Arial" panose="020B0604020202020204" pitchFamily="34" charset="0"/>
                </a:rPr>
                <a:t>7 </a:t>
              </a:r>
              <a:r>
                <a:rPr lang="en-US" sz="1100" err="1">
                  <a:solidFill>
                    <a:schemeClr val="bg1"/>
                  </a:solidFill>
                  <a:latin typeface="Arial" panose="020B0604020202020204" pitchFamily="34" charset="0"/>
                  <a:cs typeface="Arial" panose="020B0604020202020204" pitchFamily="34" charset="0"/>
                </a:rPr>
                <a:t>SiPMs</a:t>
              </a:r>
              <a:endParaRPr lang="en-US" sz="1100">
                <a:solidFill>
                  <a:schemeClr val="bg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B973223-3F57-EFA5-B7BB-199DCE041FA3}"/>
                </a:ext>
              </a:extLst>
            </p:cNvPr>
            <p:cNvSpPr txBox="1"/>
            <p:nvPr/>
          </p:nvSpPr>
          <p:spPr>
            <a:xfrm>
              <a:off x="1498145" y="5985236"/>
              <a:ext cx="577402" cy="261610"/>
            </a:xfrm>
            <a:prstGeom prst="rect">
              <a:avLst/>
            </a:prstGeom>
            <a:noFill/>
          </p:spPr>
          <p:txBody>
            <a:bodyPr wrap="none" rtlCol="0">
              <a:spAutoFit/>
            </a:bodyPr>
            <a:lstStyle/>
            <a:p>
              <a:r>
                <a:rPr lang="en-US" sz="1100">
                  <a:solidFill>
                    <a:schemeClr val="bg1"/>
                  </a:solidFill>
                  <a:latin typeface="Arial" panose="020B0604020202020204" pitchFamily="34" charset="0"/>
                  <a:cs typeface="Arial" panose="020B0604020202020204" pitchFamily="34" charset="0"/>
                </a:rPr>
                <a:t>Fibers</a:t>
              </a:r>
            </a:p>
          </p:txBody>
        </p:sp>
        <p:sp>
          <p:nvSpPr>
            <p:cNvPr id="13" name="TextBox 12">
              <a:extLst>
                <a:ext uri="{FF2B5EF4-FFF2-40B4-BE49-F238E27FC236}">
                  <a16:creationId xmlns:a16="http://schemas.microsoft.com/office/drawing/2014/main" id="{E9B00FAD-1FAD-4BD2-5735-F0AAC70822EC}"/>
                </a:ext>
              </a:extLst>
            </p:cNvPr>
            <p:cNvSpPr txBox="1"/>
            <p:nvPr/>
          </p:nvSpPr>
          <p:spPr>
            <a:xfrm>
              <a:off x="356236" y="4093635"/>
              <a:ext cx="918841" cy="261610"/>
            </a:xfrm>
            <a:prstGeom prst="rect">
              <a:avLst/>
            </a:prstGeom>
            <a:noFill/>
          </p:spPr>
          <p:txBody>
            <a:bodyPr wrap="none" rtlCol="0">
              <a:spAutoFit/>
            </a:bodyPr>
            <a:lstStyle/>
            <a:p>
              <a:r>
                <a:rPr lang="en-US" sz="1100">
                  <a:solidFill>
                    <a:schemeClr val="bg1"/>
                  </a:solidFill>
                  <a:latin typeface="Arial" panose="020B0604020202020204" pitchFamily="34" charset="0"/>
                  <a:cs typeface="Arial" panose="020B0604020202020204" pitchFamily="34" charset="0"/>
                </a:rPr>
                <a:t>Fast Output</a:t>
              </a:r>
            </a:p>
          </p:txBody>
        </p:sp>
        <p:sp>
          <p:nvSpPr>
            <p:cNvPr id="14" name="TextBox 13">
              <a:extLst>
                <a:ext uri="{FF2B5EF4-FFF2-40B4-BE49-F238E27FC236}">
                  <a16:creationId xmlns:a16="http://schemas.microsoft.com/office/drawing/2014/main" id="{0909C8E3-F176-1D1C-8A80-5246C973CD8B}"/>
                </a:ext>
              </a:extLst>
            </p:cNvPr>
            <p:cNvSpPr txBox="1"/>
            <p:nvPr/>
          </p:nvSpPr>
          <p:spPr>
            <a:xfrm>
              <a:off x="1539311" y="4093635"/>
              <a:ext cx="1217000" cy="261610"/>
            </a:xfrm>
            <a:prstGeom prst="rect">
              <a:avLst/>
            </a:prstGeom>
            <a:noFill/>
          </p:spPr>
          <p:txBody>
            <a:bodyPr wrap="none" rtlCol="0">
              <a:spAutoFit/>
            </a:bodyPr>
            <a:lstStyle/>
            <a:p>
              <a:r>
                <a:rPr lang="en-US" sz="1100">
                  <a:solidFill>
                    <a:schemeClr val="bg1"/>
                  </a:solidFill>
                  <a:latin typeface="Arial" panose="020B0604020202020204" pitchFamily="34" charset="0"/>
                  <a:cs typeface="Arial" panose="020B0604020202020204" pitchFamily="34" charset="0"/>
                </a:rPr>
                <a:t>Standard Output</a:t>
              </a:r>
            </a:p>
          </p:txBody>
        </p:sp>
      </p:grpSp>
    </p:spTree>
    <p:extLst>
      <p:ext uri="{BB962C8B-B14F-4D97-AF65-F5344CB8AC3E}">
        <p14:creationId xmlns:p14="http://schemas.microsoft.com/office/powerpoint/2010/main" val="717506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p:txBody>
          <a:bodyPr/>
          <a:lstStyle/>
          <a:p>
            <a:r>
              <a:rPr lang="en-US" dirty="0"/>
              <a:t>Cherenkov radiation is rich in interesting features, and many can be exploited for calorimetry</a:t>
            </a:r>
          </a:p>
          <a:p>
            <a:pPr lvl="1">
              <a:buFont typeface="Arial" panose="020B0604020202020204" pitchFamily="34" charset="0"/>
              <a:buChar char="•"/>
            </a:pPr>
            <a:r>
              <a:rPr lang="en-US" sz="2400" dirty="0"/>
              <a:t>Polarization adds another interesting one but need to figure out how to take advantage of it for HEP calorimetry</a:t>
            </a:r>
          </a:p>
          <a:p>
            <a:pPr lvl="1">
              <a:buFont typeface="Arial" panose="020B0604020202020204" pitchFamily="34" charset="0"/>
              <a:buChar char="•"/>
            </a:pPr>
            <a:r>
              <a:rPr lang="en-US" sz="2400" dirty="0"/>
              <a:t>Fast signals lend themselves for effective longitudinal segmentation, and better energy and timing resolution</a:t>
            </a:r>
          </a:p>
          <a:p>
            <a:pPr lvl="1">
              <a:buFont typeface="Arial" panose="020B0604020202020204" pitchFamily="34" charset="0"/>
              <a:buChar char="•"/>
            </a:pPr>
            <a:r>
              <a:rPr lang="en-US" sz="2400" dirty="0"/>
              <a:t>Metamaterials might open new possibilities in calorimetry</a:t>
            </a:r>
          </a:p>
          <a:p>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(EM) Many Cherenkov Photons? (II)</a:t>
            </a:r>
          </a:p>
        </p:txBody>
      </p:sp>
      <p:sp>
        <p:nvSpPr>
          <p:cNvPr id="3" name="Content Placeholder 2"/>
          <p:cNvSpPr>
            <a:spLocks noGrp="1"/>
          </p:cNvSpPr>
          <p:nvPr>
            <p:ph idx="1"/>
          </p:nvPr>
        </p:nvSpPr>
        <p:spPr>
          <a:xfrm>
            <a:off x="152400" y="990600"/>
            <a:ext cx="8839200" cy="5410200"/>
          </a:xfrm>
        </p:spPr>
        <p:txBody>
          <a:bodyPr/>
          <a:lstStyle/>
          <a:p>
            <a:r>
              <a:rPr lang="en-US" sz="2800" dirty="0"/>
              <a:t>Take 1 GeV electron/gamma shower in a block of quartz:</a:t>
            </a:r>
          </a:p>
          <a:p>
            <a:pPr lvl="1"/>
            <a:r>
              <a:rPr lang="en-US" sz="2000" dirty="0"/>
              <a:t>Assume tracks as a collection of MIPs</a:t>
            </a:r>
          </a:p>
          <a:p>
            <a:pPr lvl="1"/>
            <a:r>
              <a:rPr lang="en-US" sz="2000" dirty="0"/>
              <a:t>(1,000 MeV/4.5 MeV/cm) = 222 cm total track length</a:t>
            </a:r>
          </a:p>
          <a:p>
            <a:pPr lvl="1"/>
            <a:r>
              <a:rPr lang="en-US" sz="2000" dirty="0"/>
              <a:t>(222 cm)(~200 photons/cm) = 44,000 Cherenkov photons per GeV</a:t>
            </a:r>
          </a:p>
          <a:p>
            <a:pPr lvl="1"/>
            <a:r>
              <a:rPr lang="en-US" sz="2000" dirty="0"/>
              <a:t>Not all charged particles are above the Cherenkov threshold (</a:t>
            </a:r>
            <a:r>
              <a:rPr lang="en-US" sz="2000" i="1" dirty="0"/>
              <a:t>T</a:t>
            </a:r>
            <a:r>
              <a:rPr lang="en-US" sz="2000" dirty="0"/>
              <a:t>=190 keV)</a:t>
            </a:r>
          </a:p>
          <a:p>
            <a:pPr lvl="1"/>
            <a:r>
              <a:rPr lang="en-US" sz="2000" dirty="0"/>
              <a:t>Cuts down to ~70%, </a:t>
            </a:r>
            <a:r>
              <a:rPr lang="en-US" sz="2000" i="1" dirty="0"/>
              <a:t>i.e.</a:t>
            </a:r>
            <a:r>
              <a:rPr lang="en-US" sz="2000" dirty="0"/>
              <a:t> 31,000 photons</a:t>
            </a:r>
          </a:p>
          <a:p>
            <a:r>
              <a:rPr lang="en-US" sz="2800" dirty="0"/>
              <a:t>There are three other major factors if quartz fiber calorimeter is considered:</a:t>
            </a:r>
          </a:p>
          <a:p>
            <a:pPr lvl="1"/>
            <a:r>
              <a:rPr lang="en-US" sz="2000" dirty="0"/>
              <a:t>Packing fraction: ~1% by volume</a:t>
            </a:r>
          </a:p>
          <a:p>
            <a:pPr lvl="1"/>
            <a:r>
              <a:rPr lang="en-US" sz="2000" dirty="0"/>
              <a:t>Fiber trapping efficiency: typically ~1% (depending on fiber 0.5 to 3%)</a:t>
            </a:r>
          </a:p>
          <a:p>
            <a:pPr lvl="1"/>
            <a:r>
              <a:rPr lang="en-US" sz="2000" dirty="0"/>
              <a:t>Detection of these photons by a bi-alkaline PMT results in ~20% signal</a:t>
            </a:r>
          </a:p>
          <a:p>
            <a:pPr lvl="1"/>
            <a:r>
              <a:rPr lang="en-US" sz="2000" dirty="0"/>
              <a:t>Therefore, we are left with </a:t>
            </a:r>
            <a:r>
              <a:rPr lang="en-US" sz="2000" dirty="0">
                <a:solidFill>
                  <a:srgbClr val="0000FF"/>
                </a:solidFill>
              </a:rPr>
              <a:t>~0.62 </a:t>
            </a:r>
            <a:r>
              <a:rPr lang="en-US" sz="2000" dirty="0" err="1">
                <a:solidFill>
                  <a:srgbClr val="0000FF"/>
                </a:solidFill>
              </a:rPr>
              <a:t>p.e.</a:t>
            </a:r>
            <a:r>
              <a:rPr lang="en-US" sz="2000" dirty="0">
                <a:solidFill>
                  <a:srgbClr val="0000FF"/>
                </a:solidFill>
              </a:rPr>
              <a:t> per GeV </a:t>
            </a:r>
            <a:endParaRPr lang="en-US" sz="2000" dirty="0"/>
          </a:p>
          <a:p>
            <a:pPr lvl="1"/>
            <a:r>
              <a:rPr lang="en-US" sz="2000" dirty="0"/>
              <a:t>Examples: CMS HF (copper) = </a:t>
            </a:r>
            <a:r>
              <a:rPr lang="en-US" sz="2000" dirty="0">
                <a:solidFill>
                  <a:srgbClr val="0000FF"/>
                </a:solidFill>
              </a:rPr>
              <a:t>0.53 </a:t>
            </a:r>
            <a:r>
              <a:rPr lang="en-US" sz="2000" dirty="0" err="1">
                <a:solidFill>
                  <a:srgbClr val="0000FF"/>
                </a:solidFill>
              </a:rPr>
              <a:t>p.e.</a:t>
            </a:r>
            <a:r>
              <a:rPr lang="en-US" sz="2000" dirty="0">
                <a:solidFill>
                  <a:srgbClr val="0000FF"/>
                </a:solidFill>
              </a:rPr>
              <a:t>/GeV</a:t>
            </a:r>
            <a:r>
              <a:rPr lang="en-US" sz="2000" dirty="0"/>
              <a:t>; CMS HF (steel) = </a:t>
            </a:r>
            <a:r>
              <a:rPr lang="en-US" sz="2000" dirty="0">
                <a:solidFill>
                  <a:srgbClr val="0000FF"/>
                </a:solidFill>
              </a:rPr>
              <a:t>0.25 </a:t>
            </a:r>
            <a:r>
              <a:rPr lang="en-US" sz="2000" dirty="0" err="1">
                <a:solidFill>
                  <a:srgbClr val="0000FF"/>
                </a:solidFill>
              </a:rPr>
              <a:t>p.e.</a:t>
            </a:r>
            <a:r>
              <a:rPr lang="en-US" sz="2000" dirty="0">
                <a:solidFill>
                  <a:srgbClr val="0000FF"/>
                </a:solidFill>
              </a:rPr>
              <a:t>/GeV</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QQ, QP, Plastic, and Air-clad Fibers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0035817"/>
              </p:ext>
            </p:extLst>
          </p:nvPr>
        </p:nvGraphicFramePr>
        <p:xfrm>
          <a:off x="228600" y="4191000"/>
          <a:ext cx="5791201" cy="190500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295401">
                  <a:extLst>
                    <a:ext uri="{9D8B030D-6E8A-4147-A177-3AD203B41FA5}">
                      <a16:colId xmlns:a16="http://schemas.microsoft.com/office/drawing/2014/main" val="3849684035"/>
                    </a:ext>
                  </a:extLst>
                </a:gridCol>
              </a:tblGrid>
              <a:tr h="500404">
                <a:tc>
                  <a:txBody>
                    <a:bodyPr/>
                    <a:lstStyle/>
                    <a:p>
                      <a:endParaRPr lang="en-US" sz="1800"/>
                    </a:p>
                  </a:txBody>
                  <a:tcPr/>
                </a:tc>
                <a:tc>
                  <a:txBody>
                    <a:bodyPr/>
                    <a:lstStyle/>
                    <a:p>
                      <a:r>
                        <a:rPr lang="en-US" sz="1800">
                          <a:solidFill>
                            <a:srgbClr val="0000CC"/>
                          </a:solidFill>
                        </a:rPr>
                        <a:t>QQ</a:t>
                      </a:r>
                    </a:p>
                  </a:txBody>
                  <a:tcPr/>
                </a:tc>
                <a:tc>
                  <a:txBody>
                    <a:bodyPr/>
                    <a:lstStyle/>
                    <a:p>
                      <a:r>
                        <a:rPr lang="en-US" sz="1800">
                          <a:solidFill>
                            <a:srgbClr val="0000CC"/>
                          </a:solidFill>
                        </a:rPr>
                        <a:t>QP</a:t>
                      </a:r>
                    </a:p>
                  </a:txBody>
                  <a:tcPr/>
                </a:tc>
                <a:tc>
                  <a:txBody>
                    <a:bodyPr/>
                    <a:lstStyle/>
                    <a:p>
                      <a:r>
                        <a:rPr lang="en-US" sz="1800">
                          <a:solidFill>
                            <a:srgbClr val="0000CC"/>
                          </a:solidFill>
                        </a:rPr>
                        <a:t>Plastic</a:t>
                      </a:r>
                    </a:p>
                  </a:txBody>
                  <a:tcPr/>
                </a:tc>
                <a:tc>
                  <a:txBody>
                    <a:bodyPr/>
                    <a:lstStyle/>
                    <a:p>
                      <a:r>
                        <a:rPr lang="en-US" sz="1800">
                          <a:solidFill>
                            <a:srgbClr val="0000CC"/>
                          </a:solidFill>
                        </a:rPr>
                        <a:t>Air-clad</a:t>
                      </a:r>
                    </a:p>
                  </a:txBody>
                  <a:tcPr/>
                </a:tc>
                <a:extLst>
                  <a:ext uri="{0D108BD9-81ED-4DB2-BD59-A6C34878D82A}">
                    <a16:rowId xmlns:a16="http://schemas.microsoft.com/office/drawing/2014/main" val="10000"/>
                  </a:ext>
                </a:extLst>
              </a:tr>
              <a:tr h="500404">
                <a:tc>
                  <a:txBody>
                    <a:bodyPr/>
                    <a:lstStyle/>
                    <a:p>
                      <a:r>
                        <a:rPr lang="en-US" sz="1800"/>
                        <a:t>NA</a:t>
                      </a:r>
                    </a:p>
                  </a:txBody>
                  <a:tcPr/>
                </a:tc>
                <a:tc>
                  <a:txBody>
                    <a:bodyPr/>
                    <a:lstStyle/>
                    <a:p>
                      <a:r>
                        <a:rPr lang="en-US" sz="1800"/>
                        <a:t>0.22</a:t>
                      </a:r>
                    </a:p>
                  </a:txBody>
                  <a:tcPr/>
                </a:tc>
                <a:tc>
                  <a:txBody>
                    <a:bodyPr/>
                    <a:lstStyle/>
                    <a:p>
                      <a:r>
                        <a:rPr lang="en-US" sz="1800"/>
                        <a:t>0.37</a:t>
                      </a:r>
                    </a:p>
                  </a:txBody>
                  <a:tcPr/>
                </a:tc>
                <a:tc>
                  <a:txBody>
                    <a:bodyPr/>
                    <a:lstStyle/>
                    <a:p>
                      <a:r>
                        <a:rPr lang="en-US" sz="1800"/>
                        <a:t>0.55</a:t>
                      </a:r>
                    </a:p>
                  </a:txBody>
                  <a:tcPr/>
                </a:tc>
                <a:tc>
                  <a:txBody>
                    <a:bodyPr/>
                    <a:lstStyle/>
                    <a:p>
                      <a:r>
                        <a:rPr lang="en-US" sz="1800"/>
                        <a:t>~0.9</a:t>
                      </a:r>
                    </a:p>
                  </a:txBody>
                  <a:tcPr/>
                </a:tc>
                <a:extLst>
                  <a:ext uri="{0D108BD9-81ED-4DB2-BD59-A6C34878D82A}">
                    <a16:rowId xmlns:a16="http://schemas.microsoft.com/office/drawing/2014/main" val="10001"/>
                  </a:ext>
                </a:extLst>
              </a:tr>
              <a:tr h="403788">
                <a:tc>
                  <a:txBody>
                    <a:bodyPr/>
                    <a:lstStyle/>
                    <a:p>
                      <a:r>
                        <a:rPr lang="en-US" sz="1800" err="1"/>
                        <a:t>n</a:t>
                      </a:r>
                      <a:r>
                        <a:rPr lang="en-US" sz="1800" baseline="-25000" err="1"/>
                        <a:t>core</a:t>
                      </a:r>
                      <a:endParaRPr lang="en-US" sz="1800" baseline="-25000"/>
                    </a:p>
                  </a:txBody>
                  <a:tcPr/>
                </a:tc>
                <a:tc>
                  <a:txBody>
                    <a:bodyPr/>
                    <a:lstStyle/>
                    <a:p>
                      <a:r>
                        <a:rPr lang="en-US" sz="1800"/>
                        <a:t>1.46</a:t>
                      </a:r>
                    </a:p>
                  </a:txBody>
                  <a:tcPr/>
                </a:tc>
                <a:tc>
                  <a:txBody>
                    <a:bodyPr/>
                    <a:lstStyle/>
                    <a:p>
                      <a:r>
                        <a:rPr lang="en-US" sz="1800"/>
                        <a:t>1.46</a:t>
                      </a:r>
                    </a:p>
                  </a:txBody>
                  <a:tcPr/>
                </a:tc>
                <a:tc>
                  <a:txBody>
                    <a:bodyPr/>
                    <a:lstStyle/>
                    <a:p>
                      <a:r>
                        <a:rPr lang="en-US" sz="1800"/>
                        <a:t>1.5</a:t>
                      </a:r>
                    </a:p>
                  </a:txBody>
                  <a:tcPr/>
                </a:tc>
                <a:tc>
                  <a:txBody>
                    <a:bodyPr/>
                    <a:lstStyle/>
                    <a:p>
                      <a:r>
                        <a:rPr lang="en-US" sz="1800"/>
                        <a:t>1.46</a:t>
                      </a:r>
                    </a:p>
                  </a:txBody>
                  <a:tcPr/>
                </a:tc>
                <a:extLst>
                  <a:ext uri="{0D108BD9-81ED-4DB2-BD59-A6C34878D82A}">
                    <a16:rowId xmlns:a16="http://schemas.microsoft.com/office/drawing/2014/main" val="10002"/>
                  </a:ext>
                </a:extLst>
              </a:tr>
              <a:tr h="500404">
                <a:tc>
                  <a:txBody>
                    <a:bodyPr/>
                    <a:lstStyle/>
                    <a:p>
                      <a:r>
                        <a:rPr lang="en-US" sz="1800" baseline="0" err="1"/>
                        <a:t>f</a:t>
                      </a:r>
                      <a:r>
                        <a:rPr lang="en-US" sz="1800" baseline="-25000" err="1"/>
                        <a:t>trap</a:t>
                      </a:r>
                      <a:endParaRPr lang="en-US" sz="1800" baseline="-25000"/>
                    </a:p>
                  </a:txBody>
                  <a:tcPr/>
                </a:tc>
                <a:tc>
                  <a:txBody>
                    <a:bodyPr/>
                    <a:lstStyle/>
                    <a:p>
                      <a:r>
                        <a:rPr lang="en-US" sz="1800"/>
                        <a:t>0.57%</a:t>
                      </a:r>
                    </a:p>
                  </a:txBody>
                  <a:tcPr/>
                </a:tc>
                <a:tc>
                  <a:txBody>
                    <a:bodyPr/>
                    <a:lstStyle/>
                    <a:p>
                      <a:r>
                        <a:rPr lang="en-US" sz="1800"/>
                        <a:t>1.61%</a:t>
                      </a:r>
                    </a:p>
                  </a:txBody>
                  <a:tcPr/>
                </a:tc>
                <a:tc>
                  <a:txBody>
                    <a:bodyPr/>
                    <a:lstStyle/>
                    <a:p>
                      <a:r>
                        <a:rPr lang="en-US" sz="1800"/>
                        <a:t>3.36%</a:t>
                      </a:r>
                    </a:p>
                  </a:txBody>
                  <a:tcPr/>
                </a:tc>
                <a:tc>
                  <a:txBody>
                    <a:bodyPr/>
                    <a:lstStyle/>
                    <a:p>
                      <a:r>
                        <a:rPr lang="en-US" sz="1800"/>
                        <a:t>9.5%</a:t>
                      </a:r>
                    </a:p>
                  </a:txBody>
                  <a:tcPr/>
                </a:tc>
                <a:extLst>
                  <a:ext uri="{0D108BD9-81ED-4DB2-BD59-A6C34878D82A}">
                    <a16:rowId xmlns:a16="http://schemas.microsoft.com/office/drawing/2014/main" val="10003"/>
                  </a:ext>
                </a:extLst>
              </a:tr>
            </a:tbl>
          </a:graphicData>
        </a:graphic>
      </p:graphicFrame>
      <p:sp>
        <p:nvSpPr>
          <p:cNvPr id="6" name="TextBox 5"/>
          <p:cNvSpPr txBox="1"/>
          <p:nvPr/>
        </p:nvSpPr>
        <p:spPr>
          <a:xfrm>
            <a:off x="381000" y="838200"/>
            <a:ext cx="8458200" cy="2400657"/>
          </a:xfrm>
          <a:prstGeom prst="rect">
            <a:avLst/>
          </a:prstGeom>
          <a:noFill/>
        </p:spPr>
        <p:txBody>
          <a:bodyPr wrap="square" rtlCol="0">
            <a:spAutoFit/>
          </a:bodyPr>
          <a:lstStyle/>
          <a:p>
            <a:r>
              <a:rPr lang="en-US" sz="1800">
                <a:solidFill>
                  <a:srgbClr val="0000CC"/>
                </a:solidFill>
                <a:latin typeface="Myriad Pro"/>
                <a:cs typeface="Myriad Pro"/>
              </a:rPr>
              <a:t>Optical fiber is an electromagnetic waveguide and light propagation through this waveguide is complex but can be solved for exactly.  Depending on the refractive indices of the core and clad material and the geometry, the relevant features for calorimetry can be optimized.  CMS HF hosts QP fibers.</a:t>
            </a:r>
          </a:p>
          <a:p>
            <a:endParaRPr lang="en-US" sz="1800">
              <a:solidFill>
                <a:srgbClr val="0000CC"/>
              </a:solidFill>
              <a:latin typeface="Myriad Pro"/>
              <a:cs typeface="Myriad Pro"/>
            </a:endParaRPr>
          </a:p>
          <a:p>
            <a:r>
              <a:rPr lang="en-US" sz="1800">
                <a:solidFill>
                  <a:srgbClr val="0000CC"/>
                </a:solidFill>
                <a:latin typeface="Myriad Pro"/>
                <a:cs typeface="Myriad Pro"/>
              </a:rPr>
              <a:t>If the radiation damage were not an issue, the choice of fiber </a:t>
            </a:r>
          </a:p>
          <a:p>
            <a:r>
              <a:rPr lang="en-US" sz="1800">
                <a:solidFill>
                  <a:srgbClr val="0000CC"/>
                </a:solidFill>
                <a:latin typeface="Myriad Pro"/>
                <a:cs typeface="Myriad Pro"/>
              </a:rPr>
              <a:t>would be easy.</a:t>
            </a:r>
          </a:p>
          <a:p>
            <a:endParaRPr lang="en-US">
              <a:latin typeface="Myriad Pro"/>
              <a:cs typeface="Myriad Pro"/>
            </a:endParaRPr>
          </a:p>
        </p:txBody>
      </p:sp>
      <p:pic>
        <p:nvPicPr>
          <p:cNvPr id="5" name="Picture 4"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3448050" y="2743200"/>
            <a:ext cx="1809750" cy="603250"/>
          </a:xfrm>
          <a:prstGeom prst="rect">
            <a:avLst/>
          </a:prstGeom>
        </p:spPr>
      </p:pic>
      <p:pic>
        <p:nvPicPr>
          <p:cNvPr id="7" name="Picture 6"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3276600" y="3619500"/>
            <a:ext cx="2095500" cy="419100"/>
          </a:xfrm>
          <a:prstGeom prst="rect">
            <a:avLst/>
          </a:prstGeom>
        </p:spPr>
      </p:pic>
      <p:sp>
        <p:nvSpPr>
          <p:cNvPr id="8" name="TextBox 7"/>
          <p:cNvSpPr txBox="1"/>
          <p:nvPr/>
        </p:nvSpPr>
        <p:spPr>
          <a:xfrm>
            <a:off x="914400" y="6183868"/>
            <a:ext cx="8458200" cy="369332"/>
          </a:xfrm>
          <a:prstGeom prst="rect">
            <a:avLst/>
          </a:prstGeom>
          <a:noFill/>
        </p:spPr>
        <p:txBody>
          <a:bodyPr wrap="square" rtlCol="0">
            <a:spAutoFit/>
          </a:bodyPr>
          <a:lstStyle/>
          <a:p>
            <a:r>
              <a:rPr lang="en-US" sz="1800">
                <a:solidFill>
                  <a:srgbClr val="0000CC"/>
                </a:solidFill>
                <a:latin typeface="Myriad Pro"/>
                <a:cs typeface="Myriad Pro"/>
              </a:rPr>
              <a:t>Plastic (PS) NA = 0.72 but suffers from short attenuation length (</a:t>
            </a:r>
            <a:r>
              <a:rPr lang="en-US" sz="1800" kern="0" err="1">
                <a:solidFill>
                  <a:srgbClr val="0000CC"/>
                </a:solidFill>
                <a:latin typeface="Symbol" charset="2"/>
                <a:cs typeface="Symbol" charset="2"/>
              </a:rPr>
              <a:t>l</a:t>
            </a:r>
            <a:r>
              <a:rPr lang="en-US" sz="1800" kern="0" baseline="-25000" err="1">
                <a:solidFill>
                  <a:srgbClr val="0000CC"/>
                </a:solidFill>
                <a:latin typeface="Myriad Pro"/>
              </a:rPr>
              <a:t>att</a:t>
            </a:r>
            <a:r>
              <a:rPr lang="en-US" sz="1800">
                <a:solidFill>
                  <a:srgbClr val="0000CC"/>
                </a:solidFill>
                <a:latin typeface="Myriad Pro"/>
                <a:cs typeface="Myriad Pro"/>
              </a:rPr>
              <a:t> ~ 3 </a:t>
            </a:r>
            <a:r>
              <a:rPr lang="en-US" sz="1800" err="1">
                <a:solidFill>
                  <a:srgbClr val="0000CC"/>
                </a:solidFill>
                <a:latin typeface="Myriad Pro"/>
                <a:cs typeface="Myriad Pro"/>
              </a:rPr>
              <a:t>m</a:t>
            </a:r>
            <a:r>
              <a:rPr lang="en-US" sz="1800">
                <a:solidFill>
                  <a:srgbClr val="0000CC"/>
                </a:solidFill>
                <a:latin typeface="Myriad Pro"/>
                <a:cs typeface="Myriad Pro"/>
              </a:rPr>
              <a:t>)</a:t>
            </a:r>
          </a:p>
        </p:txBody>
      </p:sp>
      <p:pic>
        <p:nvPicPr>
          <p:cNvPr id="9" name="Picture 8" descr="A close-up of a circular object&#10;&#10;Description automatically generated">
            <a:extLst>
              <a:ext uri="{FF2B5EF4-FFF2-40B4-BE49-F238E27FC236}">
                <a16:creationId xmlns:a16="http://schemas.microsoft.com/office/drawing/2014/main" id="{CB2C4F29-1176-0254-902B-A61D36C653CE}"/>
              </a:ext>
            </a:extLst>
          </p:cNvPr>
          <p:cNvPicPr>
            <a:picLocks noChangeAspect="1"/>
          </p:cNvPicPr>
          <p:nvPr/>
        </p:nvPicPr>
        <p:blipFill>
          <a:blip r:embed="rId6"/>
          <a:stretch>
            <a:fillRect/>
          </a:stretch>
        </p:blipFill>
        <p:spPr>
          <a:xfrm>
            <a:off x="6314948" y="4191000"/>
            <a:ext cx="2322323" cy="1905000"/>
          </a:xfrm>
          <a:prstGeom prst="rect">
            <a:avLst/>
          </a:prstGeom>
        </p:spPr>
      </p:pic>
      <p:pic>
        <p:nvPicPr>
          <p:cNvPr id="10" name="Picture 9">
            <a:extLst>
              <a:ext uri="{FF2B5EF4-FFF2-40B4-BE49-F238E27FC236}">
                <a16:creationId xmlns:a16="http://schemas.microsoft.com/office/drawing/2014/main" id="{EA1D40DB-F9BF-7C8E-735D-6BD67F7DC7C9}"/>
              </a:ext>
            </a:extLst>
          </p:cNvPr>
          <p:cNvPicPr>
            <a:picLocks noChangeAspect="1"/>
          </p:cNvPicPr>
          <p:nvPr/>
        </p:nvPicPr>
        <p:blipFill rotWithShape="1">
          <a:blip r:embed="rId7"/>
          <a:srcRect l="21830" t="10000" r="14787" b="10000"/>
          <a:stretch/>
        </p:blipFill>
        <p:spPr>
          <a:xfrm>
            <a:off x="6541771" y="1678652"/>
            <a:ext cx="2095500" cy="239485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HF-EMResolution.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76200" y="-762000"/>
            <a:ext cx="5299075" cy="6858001"/>
          </a:xfrm>
          <a:prstGeom prst="rect">
            <a:avLst/>
          </a:prstGeom>
        </p:spPr>
      </p:pic>
      <p:sp>
        <p:nvSpPr>
          <p:cNvPr id="2" name="Title 1"/>
          <p:cNvSpPr>
            <a:spLocks noGrp="1"/>
          </p:cNvSpPr>
          <p:nvPr>
            <p:ph type="title"/>
          </p:nvPr>
        </p:nvSpPr>
        <p:spPr/>
        <p:txBody>
          <a:bodyPr/>
          <a:lstStyle/>
          <a:p>
            <a:r>
              <a:rPr lang="en-US"/>
              <a:t>QQ, QP and Plastic Fibers and EM Energy Resolution - I</a:t>
            </a:r>
          </a:p>
        </p:txBody>
      </p:sp>
      <p:sp>
        <p:nvSpPr>
          <p:cNvPr id="6" name="Content Placeholder 5"/>
          <p:cNvSpPr>
            <a:spLocks noGrp="1"/>
          </p:cNvSpPr>
          <p:nvPr>
            <p:ph idx="1"/>
          </p:nvPr>
        </p:nvSpPr>
        <p:spPr>
          <a:xfrm>
            <a:off x="381000" y="4572000"/>
            <a:ext cx="8839200" cy="2133600"/>
          </a:xfrm>
        </p:spPr>
        <p:txBody>
          <a:bodyPr/>
          <a:lstStyle/>
          <a:p>
            <a:r>
              <a:rPr lang="en-US" sz="2000" dirty="0"/>
              <a:t>EM energy resolution is essentially scales with 1/sqrt{E}, thus it is dominated by Poisson photoelectron statistics in quartz fiber calorimeters</a:t>
            </a:r>
          </a:p>
          <a:p>
            <a:r>
              <a:rPr lang="en-US" sz="2000" dirty="0"/>
              <a:t>The constant term arises from non-uniformities in packing fractions (see CMS HF(steel), when summed linearly, it is ~4%) </a:t>
            </a:r>
          </a:p>
          <a:p>
            <a:r>
              <a:rPr lang="en-US" sz="2000" dirty="0"/>
              <a:t>At 100 GeV, practically achievable energy resolutions range 10% to 23% with quartz fibers alone</a:t>
            </a:r>
          </a:p>
        </p:txBody>
      </p:sp>
      <p:pic>
        <p:nvPicPr>
          <p:cNvPr id="4" name="Picture 3" descr="HF%20wedges%20with%20fibres%201.jpg">
            <a:extLst>
              <a:ext uri="{FF2B5EF4-FFF2-40B4-BE49-F238E27FC236}">
                <a16:creationId xmlns:a16="http://schemas.microsoft.com/office/drawing/2014/main" id="{D6CD8B5E-A70B-E543-0C84-9CDBA42799CE}"/>
              </a:ext>
            </a:extLst>
          </p:cNvPr>
          <p:cNvPicPr>
            <a:picLocks noChangeAspect="1"/>
          </p:cNvPicPr>
          <p:nvPr/>
        </p:nvPicPr>
        <p:blipFill rotWithShape="1">
          <a:blip r:embed="rId4">
            <a:extLst>
              <a:ext uri="{28A0092B-C50C-407E-A947-70E740481C1C}">
                <a14:useLocalDpi xmlns:a14="http://schemas.microsoft.com/office/drawing/2010/main" val="0"/>
              </a:ext>
            </a:extLst>
          </a:blip>
          <a:srcRect r="14516"/>
          <a:stretch/>
        </p:blipFill>
        <p:spPr>
          <a:xfrm>
            <a:off x="5029200" y="1068676"/>
            <a:ext cx="3505200" cy="30584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QQ, QP and Plastic Fibers and EM Energy Resolution - II</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6502530"/>
              </p:ext>
            </p:extLst>
          </p:nvPr>
        </p:nvGraphicFramePr>
        <p:xfrm>
          <a:off x="381000" y="1143000"/>
          <a:ext cx="8610600" cy="239776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701800">
                  <a:extLst>
                    <a:ext uri="{9D8B030D-6E8A-4147-A177-3AD203B41FA5}">
                      <a16:colId xmlns:a16="http://schemas.microsoft.com/office/drawing/2014/main" val="20003"/>
                    </a:ext>
                  </a:extLst>
                </a:gridCol>
                <a:gridCol w="1435100">
                  <a:extLst>
                    <a:ext uri="{9D8B030D-6E8A-4147-A177-3AD203B41FA5}">
                      <a16:colId xmlns:a16="http://schemas.microsoft.com/office/drawing/2014/main" val="20004"/>
                    </a:ext>
                  </a:extLst>
                </a:gridCol>
                <a:gridCol w="1435100">
                  <a:extLst>
                    <a:ext uri="{9D8B030D-6E8A-4147-A177-3AD203B41FA5}">
                      <a16:colId xmlns:a16="http://schemas.microsoft.com/office/drawing/2014/main" val="20005"/>
                    </a:ext>
                  </a:extLst>
                </a:gridCol>
              </a:tblGrid>
              <a:tr h="370840">
                <a:tc>
                  <a:txBody>
                    <a:bodyPr/>
                    <a:lstStyle/>
                    <a:p>
                      <a:r>
                        <a:rPr lang="en-US">
                          <a:solidFill>
                            <a:srgbClr val="0000CC"/>
                          </a:solidFill>
                        </a:rPr>
                        <a:t>Calorimeter</a:t>
                      </a:r>
                    </a:p>
                  </a:txBody>
                  <a:tcPr/>
                </a:tc>
                <a:tc>
                  <a:txBody>
                    <a:bodyPr/>
                    <a:lstStyle/>
                    <a:p>
                      <a:r>
                        <a:rPr lang="en-US">
                          <a:solidFill>
                            <a:srgbClr val="0000CC"/>
                          </a:solidFill>
                        </a:rPr>
                        <a:t>Fiber</a:t>
                      </a:r>
                    </a:p>
                  </a:txBody>
                  <a:tcPr/>
                </a:tc>
                <a:tc>
                  <a:txBody>
                    <a:bodyPr/>
                    <a:lstStyle/>
                    <a:p>
                      <a:r>
                        <a:rPr lang="en-US">
                          <a:solidFill>
                            <a:srgbClr val="0000CC"/>
                          </a:solidFill>
                        </a:rPr>
                        <a:t>Packing</a:t>
                      </a:r>
                    </a:p>
                  </a:txBody>
                  <a:tcPr/>
                </a:tc>
                <a:tc>
                  <a:txBody>
                    <a:bodyPr/>
                    <a:lstStyle/>
                    <a:p>
                      <a:r>
                        <a:rPr lang="en-US">
                          <a:solidFill>
                            <a:srgbClr val="0000CC"/>
                          </a:solidFill>
                        </a:rPr>
                        <a:t>Fiber-to-fiber dist (mm)</a:t>
                      </a:r>
                    </a:p>
                  </a:txBody>
                  <a:tcPr/>
                </a:tc>
                <a:tc>
                  <a:txBody>
                    <a:bodyPr/>
                    <a:lstStyle/>
                    <a:p>
                      <a:r>
                        <a:rPr lang="en-US">
                          <a:solidFill>
                            <a:srgbClr val="0000CC"/>
                          </a:solidFill>
                        </a:rPr>
                        <a:t>Fiber core </a:t>
                      </a:r>
                      <a:r>
                        <a:rPr lang="en-US" err="1">
                          <a:solidFill>
                            <a:srgbClr val="0000CC"/>
                          </a:solidFill>
                        </a:rPr>
                        <a:t>dia</a:t>
                      </a:r>
                      <a:endParaRPr lang="en-US">
                        <a:solidFill>
                          <a:srgbClr val="0000CC"/>
                        </a:solidFill>
                      </a:endParaRPr>
                    </a:p>
                    <a:p>
                      <a:r>
                        <a:rPr lang="en-US">
                          <a:solidFill>
                            <a:srgbClr val="0000CC"/>
                          </a:solidFill>
                        </a:rPr>
                        <a:t>(um)</a:t>
                      </a:r>
                    </a:p>
                  </a:txBody>
                  <a:tcPr/>
                </a:tc>
                <a:tc>
                  <a:txBody>
                    <a:bodyPr/>
                    <a:lstStyle/>
                    <a:p>
                      <a:r>
                        <a:rPr lang="en-US">
                          <a:solidFill>
                            <a:srgbClr val="0000CC"/>
                          </a:solidFill>
                        </a:rPr>
                        <a:t>Light yield</a:t>
                      </a:r>
                    </a:p>
                    <a:p>
                      <a:r>
                        <a:rPr lang="en-US">
                          <a:solidFill>
                            <a:srgbClr val="0000CC"/>
                          </a:solidFill>
                        </a:rPr>
                        <a:t>(</a:t>
                      </a:r>
                      <a:r>
                        <a:rPr lang="en-US" err="1">
                          <a:solidFill>
                            <a:srgbClr val="0000CC"/>
                          </a:solidFill>
                        </a:rPr>
                        <a:t>p.e./GeV</a:t>
                      </a:r>
                      <a:r>
                        <a:rPr lang="en-US">
                          <a:solidFill>
                            <a:srgbClr val="0000CC"/>
                          </a:solidFill>
                        </a:rPr>
                        <a:t>)</a:t>
                      </a:r>
                    </a:p>
                  </a:txBody>
                  <a:tcPr/>
                </a:tc>
                <a:extLst>
                  <a:ext uri="{0D108BD9-81ED-4DB2-BD59-A6C34878D82A}">
                    <a16:rowId xmlns:a16="http://schemas.microsoft.com/office/drawing/2014/main" val="10000"/>
                  </a:ext>
                </a:extLst>
              </a:tr>
              <a:tr h="370840">
                <a:tc>
                  <a:txBody>
                    <a:bodyPr/>
                    <a:lstStyle/>
                    <a:p>
                      <a:r>
                        <a:rPr lang="en-US"/>
                        <a:t>CMS HF(copper)</a:t>
                      </a:r>
                    </a:p>
                  </a:txBody>
                  <a:tcPr/>
                </a:tc>
                <a:tc>
                  <a:txBody>
                    <a:bodyPr/>
                    <a:lstStyle/>
                    <a:p>
                      <a:r>
                        <a:rPr lang="en-US"/>
                        <a:t>QQ</a:t>
                      </a:r>
                    </a:p>
                  </a:txBody>
                  <a:tcPr/>
                </a:tc>
                <a:tc>
                  <a:txBody>
                    <a:bodyPr/>
                    <a:lstStyle/>
                    <a:p>
                      <a:r>
                        <a:rPr lang="en-US"/>
                        <a:t>1.5%</a:t>
                      </a:r>
                    </a:p>
                  </a:txBody>
                  <a:tcPr/>
                </a:tc>
                <a:tc>
                  <a:txBody>
                    <a:bodyPr/>
                    <a:lstStyle/>
                    <a:p>
                      <a:r>
                        <a:rPr lang="en-US"/>
                        <a:t>2.3</a:t>
                      </a:r>
                    </a:p>
                  </a:txBody>
                  <a:tcPr/>
                </a:tc>
                <a:tc>
                  <a:txBody>
                    <a:bodyPr/>
                    <a:lstStyle/>
                    <a:p>
                      <a:r>
                        <a:rPr lang="en-US"/>
                        <a:t>300</a:t>
                      </a:r>
                    </a:p>
                  </a:txBody>
                  <a:tcPr/>
                </a:tc>
                <a:tc>
                  <a:txBody>
                    <a:bodyPr/>
                    <a:lstStyle/>
                    <a:p>
                      <a:r>
                        <a:rPr lang="en-US"/>
                        <a:t>0.53</a:t>
                      </a:r>
                    </a:p>
                  </a:txBody>
                  <a:tcPr/>
                </a:tc>
                <a:extLst>
                  <a:ext uri="{0D108BD9-81ED-4DB2-BD59-A6C34878D82A}">
                    <a16:rowId xmlns:a16="http://schemas.microsoft.com/office/drawing/2014/main" val="10001"/>
                  </a:ext>
                </a:extLst>
              </a:tr>
              <a:tr h="370840">
                <a:tc>
                  <a:txBody>
                    <a:bodyPr/>
                    <a:lstStyle/>
                    <a:p>
                      <a:r>
                        <a:rPr lang="en-US"/>
                        <a:t>CMS HF(steel-L)</a:t>
                      </a:r>
                    </a:p>
                  </a:txBody>
                  <a:tcPr/>
                </a:tc>
                <a:tc>
                  <a:txBody>
                    <a:bodyPr/>
                    <a:lstStyle/>
                    <a:p>
                      <a:r>
                        <a:rPr lang="en-US"/>
                        <a:t>QP</a:t>
                      </a:r>
                    </a:p>
                  </a:txBody>
                  <a:tcPr/>
                </a:tc>
                <a:tc>
                  <a:txBody>
                    <a:bodyPr/>
                    <a:lstStyle/>
                    <a:p>
                      <a:r>
                        <a:rPr lang="en-US"/>
                        <a:t>0.57%</a:t>
                      </a:r>
                    </a:p>
                  </a:txBody>
                  <a:tcPr/>
                </a:tc>
                <a:tc>
                  <a:txBody>
                    <a:bodyPr/>
                    <a:lstStyle/>
                    <a:p>
                      <a:r>
                        <a:rPr lang="en-US"/>
                        <a:t>~7.1</a:t>
                      </a:r>
                    </a:p>
                  </a:txBody>
                  <a:tcPr/>
                </a:tc>
                <a:tc>
                  <a:txBody>
                    <a:bodyPr/>
                    <a:lstStyle/>
                    <a:p>
                      <a:r>
                        <a:rPr lang="en-US"/>
                        <a:t>600</a:t>
                      </a:r>
                    </a:p>
                  </a:txBody>
                  <a:tcPr/>
                </a:tc>
                <a:tc>
                  <a:txBody>
                    <a:bodyPr/>
                    <a:lstStyle/>
                    <a:p>
                      <a:r>
                        <a:rPr lang="en-US"/>
                        <a:t>0.25</a:t>
                      </a:r>
                    </a:p>
                  </a:txBody>
                  <a:tcPr/>
                </a:tc>
                <a:extLst>
                  <a:ext uri="{0D108BD9-81ED-4DB2-BD59-A6C34878D82A}">
                    <a16:rowId xmlns:a16="http://schemas.microsoft.com/office/drawing/2014/main" val="10002"/>
                  </a:ext>
                </a:extLst>
              </a:tr>
              <a:tr h="370840">
                <a:tc>
                  <a:txBody>
                    <a:bodyPr/>
                    <a:lstStyle/>
                    <a:p>
                      <a:r>
                        <a:rPr lang="en-US"/>
                        <a:t>DREAM</a:t>
                      </a:r>
                    </a:p>
                  </a:txBody>
                  <a:tcPr/>
                </a:tc>
                <a:tc>
                  <a:txBody>
                    <a:bodyPr/>
                    <a:lstStyle/>
                    <a:p>
                      <a:r>
                        <a:rPr lang="en-US"/>
                        <a:t>QP</a:t>
                      </a:r>
                    </a:p>
                  </a:txBody>
                  <a:tcPr/>
                </a:tc>
                <a:tc>
                  <a:txBody>
                    <a:bodyPr/>
                    <a:lstStyle/>
                    <a:p>
                      <a:r>
                        <a:rPr lang="en-US"/>
                        <a:t>12.6%</a:t>
                      </a:r>
                    </a:p>
                  </a:txBody>
                  <a:tcPr/>
                </a:tc>
                <a:tc>
                  <a:txBody>
                    <a:bodyPr/>
                    <a:lstStyle/>
                    <a:p>
                      <a:r>
                        <a:rPr lang="en-US"/>
                        <a:t>~4</a:t>
                      </a:r>
                    </a:p>
                  </a:txBody>
                  <a:tcPr/>
                </a:tc>
                <a:tc>
                  <a:txBody>
                    <a:bodyPr/>
                    <a:lstStyle/>
                    <a:p>
                      <a:r>
                        <a:rPr lang="en-US"/>
                        <a:t>600</a:t>
                      </a:r>
                    </a:p>
                  </a:txBody>
                  <a:tcPr/>
                </a:tc>
                <a:tc>
                  <a:txBody>
                    <a:bodyPr/>
                    <a:lstStyle/>
                    <a:p>
                      <a:r>
                        <a:rPr lang="en-US"/>
                        <a:t>8</a:t>
                      </a:r>
                    </a:p>
                  </a:txBody>
                  <a:tcPr/>
                </a:tc>
                <a:extLst>
                  <a:ext uri="{0D108BD9-81ED-4DB2-BD59-A6C34878D82A}">
                    <a16:rowId xmlns:a16="http://schemas.microsoft.com/office/drawing/2014/main" val="10003"/>
                  </a:ext>
                </a:extLst>
              </a:tr>
              <a:tr h="370840">
                <a:tc>
                  <a:txBody>
                    <a:bodyPr/>
                    <a:lstStyle/>
                    <a:p>
                      <a:endParaRPr lang="en-US"/>
                    </a:p>
                  </a:txBody>
                  <a:tcPr/>
                </a:tc>
                <a:tc>
                  <a:txBody>
                    <a:bodyPr/>
                    <a:lstStyle/>
                    <a:p>
                      <a:r>
                        <a:rPr lang="en-US"/>
                        <a:t>P</a:t>
                      </a:r>
                    </a:p>
                  </a:txBody>
                  <a:tcPr/>
                </a:tc>
                <a:tc>
                  <a:txBody>
                    <a:bodyPr/>
                    <a:lstStyle/>
                    <a:p>
                      <a:r>
                        <a:rPr lang="en-US"/>
                        <a:t>12.6%</a:t>
                      </a:r>
                    </a:p>
                  </a:txBody>
                  <a:tcPr/>
                </a:tc>
                <a:tc>
                  <a:txBody>
                    <a:bodyPr/>
                    <a:lstStyle/>
                    <a:p>
                      <a:r>
                        <a:rPr lang="en-US"/>
                        <a:t>~4</a:t>
                      </a:r>
                    </a:p>
                  </a:txBody>
                  <a:tcPr/>
                </a:tc>
                <a:tc>
                  <a:txBody>
                    <a:bodyPr/>
                    <a:lstStyle/>
                    <a:p>
                      <a:r>
                        <a:rPr lang="en-US"/>
                        <a:t>600</a:t>
                      </a:r>
                    </a:p>
                  </a:txBody>
                  <a:tcPr/>
                </a:tc>
                <a:tc>
                  <a:txBody>
                    <a:bodyPr/>
                    <a:lstStyle/>
                    <a:p>
                      <a:r>
                        <a:rPr lang="en-US"/>
                        <a:t>18</a:t>
                      </a:r>
                    </a:p>
                  </a:txBody>
                  <a:tcPr/>
                </a:tc>
                <a:extLst>
                  <a:ext uri="{0D108BD9-81ED-4DB2-BD59-A6C34878D82A}">
                    <a16:rowId xmlns:a16="http://schemas.microsoft.com/office/drawing/2014/main" val="10004"/>
                  </a:ext>
                </a:extLst>
              </a:tr>
            </a:tbl>
          </a:graphicData>
        </a:graphic>
      </p:graphicFrame>
      <p:sp>
        <p:nvSpPr>
          <p:cNvPr id="6" name="TextBox 5"/>
          <p:cNvSpPr txBox="1"/>
          <p:nvPr/>
        </p:nvSpPr>
        <p:spPr>
          <a:xfrm>
            <a:off x="381000" y="3962400"/>
            <a:ext cx="8382000" cy="1815882"/>
          </a:xfrm>
          <a:prstGeom prst="rect">
            <a:avLst/>
          </a:prstGeom>
          <a:noFill/>
        </p:spPr>
        <p:txBody>
          <a:bodyPr wrap="square" rtlCol="0">
            <a:spAutoFit/>
          </a:bodyPr>
          <a:lstStyle/>
          <a:p>
            <a:r>
              <a:rPr lang="en-US">
                <a:solidFill>
                  <a:srgbClr val="0000CC"/>
                </a:solidFill>
                <a:latin typeface="Myriad Pro"/>
                <a:cs typeface="Myriad Pro"/>
              </a:rPr>
              <a:t>Scaling approximately holds (ignore other contributions for now).  For example, </a:t>
            </a:r>
          </a:p>
          <a:p>
            <a:pPr lvl="1"/>
            <a:r>
              <a:rPr lang="en-US" sz="2000">
                <a:solidFill>
                  <a:srgbClr val="FF0000"/>
                </a:solidFill>
                <a:latin typeface="Myriad Pro"/>
                <a:cs typeface="Myriad Pro"/>
              </a:rPr>
              <a:t>CMS HF(copper) to DREAM QP: (12.6/1.5)(1.61/0.57)(0.53)=12 </a:t>
            </a:r>
            <a:r>
              <a:rPr lang="en-US" sz="2000" i="1">
                <a:solidFill>
                  <a:srgbClr val="FF0000"/>
                </a:solidFill>
                <a:latin typeface="Myriad Pro"/>
                <a:cs typeface="Myriad Pro"/>
              </a:rPr>
              <a:t>vs</a:t>
            </a:r>
            <a:r>
              <a:rPr lang="en-US" sz="2000">
                <a:solidFill>
                  <a:srgbClr val="FF0000"/>
                </a:solidFill>
                <a:latin typeface="Myriad Pro"/>
                <a:cs typeface="Myriad Pro"/>
              </a:rPr>
              <a:t> 8</a:t>
            </a:r>
          </a:p>
          <a:p>
            <a:pPr lvl="1"/>
            <a:r>
              <a:rPr lang="en-US" sz="2000">
                <a:solidFill>
                  <a:srgbClr val="FF0000"/>
                </a:solidFill>
                <a:latin typeface="Myriad Pro"/>
                <a:cs typeface="Myriad Pro"/>
              </a:rPr>
              <a:t>CMS HF(steel-L) to DREAM QP:  (12.6/0.57)(0.25)=6 </a:t>
            </a:r>
            <a:r>
              <a:rPr lang="en-US" sz="2000" i="1">
                <a:solidFill>
                  <a:srgbClr val="FF0000"/>
                </a:solidFill>
                <a:latin typeface="Myriad Pro"/>
                <a:cs typeface="Myriad Pro"/>
              </a:rPr>
              <a:t>vs</a:t>
            </a:r>
            <a:r>
              <a:rPr lang="en-US" sz="2000">
                <a:solidFill>
                  <a:srgbClr val="FF0000"/>
                </a:solidFill>
                <a:latin typeface="Myriad Pro"/>
                <a:cs typeface="Myriad Pro"/>
              </a:rPr>
              <a:t> 8</a:t>
            </a:r>
          </a:p>
          <a:p>
            <a:endParaRPr lang="en-US">
              <a:solidFill>
                <a:srgbClr val="0000CC"/>
              </a:solidFill>
              <a:latin typeface="Myriad Pro"/>
              <a:cs typeface="Myriad Pr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QQ, QP and Plastic Fibers and EM Energy Resolution - III</a:t>
            </a:r>
          </a:p>
        </p:txBody>
      </p:sp>
      <p:sp>
        <p:nvSpPr>
          <p:cNvPr id="3" name="Content Placeholder 2"/>
          <p:cNvSpPr>
            <a:spLocks noGrp="1"/>
          </p:cNvSpPr>
          <p:nvPr>
            <p:ph idx="1"/>
          </p:nvPr>
        </p:nvSpPr>
        <p:spPr>
          <a:xfrm>
            <a:off x="304800" y="4648200"/>
            <a:ext cx="8686800" cy="2743200"/>
          </a:xfrm>
        </p:spPr>
        <p:txBody>
          <a:bodyPr/>
          <a:lstStyle/>
          <a:p>
            <a:r>
              <a:rPr lang="en-US" sz="2000"/>
              <a:t>40%/sqrt{E} EM resolution is clearly achievable with Cherenkov photons and can be further improved (perhaps 15-20%/sqrt{E}) in several ways:</a:t>
            </a:r>
          </a:p>
          <a:p>
            <a:pPr lvl="1"/>
            <a:r>
              <a:rPr lang="en-US" sz="1600"/>
              <a:t>Improve NA or </a:t>
            </a:r>
            <a:r>
              <a:rPr lang="en-US" sz="1600" err="1"/>
              <a:t>f</a:t>
            </a:r>
            <a:r>
              <a:rPr lang="en-US" sz="1600" baseline="-25000" err="1"/>
              <a:t>trap</a:t>
            </a:r>
            <a:r>
              <a:rPr lang="en-US" sz="1600" baseline="-25000"/>
              <a:t>  </a:t>
            </a:r>
            <a:r>
              <a:rPr lang="en-US" sz="1600"/>
              <a:t>(~2x) [new optical structures…]</a:t>
            </a:r>
            <a:endParaRPr lang="en-US" sz="1600" baseline="-25000"/>
          </a:p>
          <a:p>
            <a:pPr lvl="1"/>
            <a:r>
              <a:rPr lang="en-US" sz="1600"/>
              <a:t>Improve QE (~2x) [SiPMs vs PMTs …]</a:t>
            </a:r>
          </a:p>
          <a:p>
            <a:pPr lvl="1"/>
            <a:r>
              <a:rPr lang="en-US" sz="1600"/>
              <a:t>Increase packing fraction (see RD52 prototypes) </a:t>
            </a:r>
          </a:p>
          <a:p>
            <a:pPr lvl="1"/>
            <a:r>
              <a:rPr lang="en-US" sz="1600"/>
              <a:t>Improve sampling frequency</a:t>
            </a:r>
          </a:p>
        </p:txBody>
      </p:sp>
      <p:pic>
        <p:nvPicPr>
          <p:cNvPr id="7" name="Picture 6" descr="HF+DREAM-EM-Resolution.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914400" y="-304800"/>
            <a:ext cx="7494494" cy="5791200"/>
          </a:xfrm>
          <a:prstGeom prst="rect">
            <a:avLst/>
          </a:prstGeom>
        </p:spPr>
      </p:pic>
      <p:pic>
        <p:nvPicPr>
          <p:cNvPr id="4" name="Picture 3">
            <a:extLst>
              <a:ext uri="{FF2B5EF4-FFF2-40B4-BE49-F238E27FC236}">
                <a16:creationId xmlns:a16="http://schemas.microsoft.com/office/drawing/2014/main" id="{A57B9C40-65CB-4352-3F70-E13919BD46A3}"/>
              </a:ext>
            </a:extLst>
          </p:cNvPr>
          <p:cNvPicPr>
            <a:picLocks noChangeAspect="1"/>
          </p:cNvPicPr>
          <p:nvPr/>
        </p:nvPicPr>
        <p:blipFill>
          <a:blip r:embed="rId4"/>
          <a:stretch>
            <a:fillRect/>
          </a:stretch>
        </p:blipFill>
        <p:spPr>
          <a:xfrm>
            <a:off x="5649196" y="1066800"/>
            <a:ext cx="3185557" cy="304698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Quartz Fiber/Cherenkov Hadronic Energy Resolution </a:t>
            </a:r>
          </a:p>
        </p:txBody>
      </p:sp>
      <p:sp>
        <p:nvSpPr>
          <p:cNvPr id="3" name="Content Placeholder 2"/>
          <p:cNvSpPr>
            <a:spLocks noGrp="1"/>
          </p:cNvSpPr>
          <p:nvPr>
            <p:ph idx="1"/>
          </p:nvPr>
        </p:nvSpPr>
        <p:spPr>
          <a:xfrm>
            <a:off x="304800" y="4419600"/>
            <a:ext cx="8610600" cy="1981200"/>
          </a:xfrm>
        </p:spPr>
        <p:txBody>
          <a:bodyPr/>
          <a:lstStyle/>
          <a:p>
            <a:r>
              <a:rPr lang="en-US" err="1"/>
              <a:t>Hadronic</a:t>
            </a:r>
            <a:r>
              <a:rPr lang="en-US"/>
              <a:t> energy resolution of highly non-compensating calorimeters behaves significantly differently than typical scintillation-based calorimeters</a:t>
            </a:r>
          </a:p>
          <a:p>
            <a:r>
              <a:rPr lang="en-US"/>
              <a:t>At high energies (~1 </a:t>
            </a:r>
            <a:r>
              <a:rPr lang="en-US" err="1"/>
              <a:t>TeV</a:t>
            </a:r>
            <a:r>
              <a:rPr lang="en-US"/>
              <a:t>), most quartz Cherenkov calorimeters will perform similarly but at low energies, the situation is more complicated</a:t>
            </a:r>
          </a:p>
        </p:txBody>
      </p:sp>
      <p:sp>
        <p:nvSpPr>
          <p:cNvPr id="6" name="Content Placeholder 2"/>
          <p:cNvSpPr txBox="1">
            <a:spLocks/>
          </p:cNvSpPr>
          <p:nvPr/>
        </p:nvSpPr>
        <p:spPr bwMode="auto">
          <a:xfrm>
            <a:off x="5791200" y="1981200"/>
            <a:ext cx="2971800" cy="1981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marL="457200" marR="0" lvl="0" indent="-457200" algn="l" defTabSz="914400" rtl="0" eaLnBrk="0" fontAlgn="base" latinLnBrk="0" hangingPunct="0">
              <a:lnSpc>
                <a:spcPct val="90000"/>
              </a:lnSpc>
              <a:spcBef>
                <a:spcPct val="30000"/>
              </a:spcBef>
              <a:spcAft>
                <a:spcPct val="0"/>
              </a:spcAft>
              <a:buClrTx/>
              <a:buSzTx/>
              <a:buFontTx/>
              <a:buNone/>
              <a:tabLst/>
              <a:defRPr/>
            </a:pPr>
            <a:r>
              <a:rPr lang="en-US" sz="2000" kern="0">
                <a:solidFill>
                  <a:srgbClr val="0000CC"/>
                </a:solidFill>
                <a:latin typeface="Myriad Pro"/>
              </a:rPr>
              <a:t>For illustration purposes, a</a:t>
            </a:r>
            <a:r>
              <a:rPr kumimoji="0" lang="en-US" sz="2000" b="0" i="0" u="none" strike="noStrike" kern="0" cap="none" spc="0" normalizeH="0" baseline="0" noProof="0" err="1">
                <a:ln>
                  <a:noFill/>
                </a:ln>
                <a:solidFill>
                  <a:srgbClr val="0000CC"/>
                </a:solidFill>
                <a:effectLst/>
                <a:uLnTx/>
                <a:uFillTx/>
                <a:latin typeface="Myriad Pro"/>
                <a:ea typeface="+mn-ea"/>
                <a:cs typeface="+mn-cs"/>
              </a:rPr>
              <a:t>ssume</a:t>
            </a:r>
            <a:r>
              <a:rPr kumimoji="0" lang="en-US" sz="2000" b="0" i="0" u="none" strike="noStrike" kern="0" cap="none" spc="0" normalizeH="0" baseline="0" noProof="0">
                <a:ln>
                  <a:noFill/>
                </a:ln>
                <a:solidFill>
                  <a:srgbClr val="0000CC"/>
                </a:solidFill>
                <a:effectLst/>
                <a:uLnTx/>
                <a:uFillTx/>
                <a:latin typeface="Myriad Pro"/>
                <a:ea typeface="+mn-ea"/>
                <a:cs typeface="+mn-cs"/>
              </a:rPr>
              <a:t> </a:t>
            </a:r>
            <a:r>
              <a:rPr kumimoji="0" lang="en-US" sz="2000" b="0" i="1" u="none" strike="noStrike" kern="0" cap="none" spc="0" normalizeH="0" baseline="0" noProof="0" err="1">
                <a:ln>
                  <a:noFill/>
                </a:ln>
                <a:solidFill>
                  <a:srgbClr val="0000CC"/>
                </a:solidFill>
                <a:effectLst/>
                <a:uLnTx/>
                <a:uFillTx/>
                <a:latin typeface="Myriad Pro"/>
                <a:ea typeface="+mn-ea"/>
                <a:cs typeface="+mn-cs"/>
              </a:rPr>
              <a:t>c</a:t>
            </a:r>
            <a:r>
              <a:rPr kumimoji="0" lang="en-US" sz="2000" b="0" i="0" u="none" strike="noStrike" kern="0" cap="none" spc="0" normalizeH="0" baseline="0" noProof="0">
                <a:ln>
                  <a:noFill/>
                </a:ln>
                <a:solidFill>
                  <a:srgbClr val="0000CC"/>
                </a:solidFill>
                <a:effectLst/>
                <a:uLnTx/>
                <a:uFillTx/>
                <a:latin typeface="Myriad Pro"/>
                <a:ea typeface="+mn-ea"/>
                <a:cs typeface="+mn-cs"/>
              </a:rPr>
              <a:t> = -0.18-19</a:t>
            </a:r>
            <a:r>
              <a:rPr kumimoji="0" lang="en-US" sz="2000" b="0" i="0" u="none" strike="noStrike" kern="0" cap="none" spc="0" normalizeH="0" noProof="0">
                <a:ln>
                  <a:noFill/>
                </a:ln>
                <a:solidFill>
                  <a:srgbClr val="0000CC"/>
                </a:solidFill>
                <a:effectLst/>
                <a:uLnTx/>
                <a:uFillTx/>
                <a:latin typeface="Myriad Pro"/>
                <a:ea typeface="+mn-ea"/>
                <a:cs typeface="+mn-cs"/>
              </a:rPr>
              <a:t> and </a:t>
            </a:r>
            <a:r>
              <a:rPr kumimoji="0" lang="en-US" sz="2000" b="0" i="1" u="none" strike="noStrike" kern="0" cap="none" spc="0" normalizeH="0" noProof="0" err="1">
                <a:ln>
                  <a:noFill/>
                </a:ln>
                <a:solidFill>
                  <a:srgbClr val="0000CC"/>
                </a:solidFill>
                <a:effectLst/>
                <a:uLnTx/>
                <a:uFillTx/>
                <a:latin typeface="Myriad Pro"/>
                <a:ea typeface="+mn-ea"/>
                <a:cs typeface="+mn-cs"/>
              </a:rPr>
              <a:t>E</a:t>
            </a:r>
            <a:r>
              <a:rPr kumimoji="0" lang="en-US" sz="2000" b="0" i="1" u="none" strike="noStrike" kern="0" cap="none" spc="0" normalizeH="0" baseline="-25000" noProof="0" err="1">
                <a:ln>
                  <a:noFill/>
                </a:ln>
                <a:solidFill>
                  <a:srgbClr val="0000CC"/>
                </a:solidFill>
                <a:effectLst/>
                <a:uLnTx/>
                <a:uFillTx/>
                <a:latin typeface="Myriad Pro"/>
                <a:ea typeface="+mn-ea"/>
                <a:cs typeface="+mn-cs"/>
              </a:rPr>
              <a:t>o</a:t>
            </a:r>
            <a:r>
              <a:rPr kumimoji="0" lang="en-US" sz="2000" b="0" i="0" u="none" strike="noStrike" kern="0" cap="none" spc="0" normalizeH="0" noProof="0">
                <a:ln>
                  <a:noFill/>
                </a:ln>
                <a:solidFill>
                  <a:srgbClr val="0000CC"/>
                </a:solidFill>
                <a:effectLst/>
                <a:uLnTx/>
                <a:uFillTx/>
                <a:latin typeface="Myriad Pro"/>
                <a:ea typeface="+mn-ea"/>
                <a:cs typeface="+mn-cs"/>
              </a:rPr>
              <a:t>= 0.7 </a:t>
            </a:r>
            <a:r>
              <a:rPr kumimoji="0" lang="en-US" sz="2000" b="0" i="0" u="none" strike="noStrike" kern="0" cap="none" spc="0" normalizeH="0" noProof="0" err="1">
                <a:ln>
                  <a:noFill/>
                </a:ln>
                <a:solidFill>
                  <a:srgbClr val="0000CC"/>
                </a:solidFill>
                <a:effectLst/>
                <a:uLnTx/>
                <a:uFillTx/>
                <a:latin typeface="Myriad Pro"/>
                <a:ea typeface="+mn-ea"/>
                <a:cs typeface="+mn-cs"/>
              </a:rPr>
              <a:t>GeV</a:t>
            </a:r>
            <a:endParaRPr kumimoji="0" lang="en-US" sz="2000" b="0" i="0" u="none" strike="noStrike" kern="0" cap="none" spc="0" normalizeH="0" baseline="0" noProof="0">
              <a:ln>
                <a:noFill/>
              </a:ln>
              <a:solidFill>
                <a:srgbClr val="0000CC"/>
              </a:solidFill>
              <a:effectLst/>
              <a:uLnTx/>
              <a:uFillTx/>
              <a:latin typeface="Myriad Pro"/>
              <a:ea typeface="+mn-ea"/>
              <a:cs typeface="+mn-cs"/>
            </a:endParaRPr>
          </a:p>
        </p:txBody>
      </p:sp>
      <p:pic>
        <p:nvPicPr>
          <p:cNvPr id="7" name="Picture 6" descr="latex-image-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5791200" y="1263650"/>
            <a:ext cx="2355850" cy="565150"/>
          </a:xfrm>
          <a:prstGeom prst="rect">
            <a:avLst/>
          </a:prstGeom>
        </p:spPr>
      </p:pic>
      <p:pic>
        <p:nvPicPr>
          <p:cNvPr id="8" name="Picture 7" descr="HADResolutionComparison.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609600" y="457200"/>
            <a:ext cx="5325035" cy="4114800"/>
          </a:xfrm>
          <a:prstGeom prst="rect">
            <a:avLst/>
          </a:prstGeom>
        </p:spPr>
      </p:pic>
    </p:spTree>
  </p:cSld>
  <p:clrMapOvr>
    <a:masterClrMapping/>
  </p:clrMapOvr>
</p:sld>
</file>

<file path=ppt/theme/theme1.xml><?xml version="1.0" encoding="utf-8"?>
<a:theme xmlns:a="http://schemas.openxmlformats.org/drawingml/2006/main" name="TTUtemplate">
  <a:themeElements>
    <a:clrScheme name="">
      <a:dk1>
        <a:srgbClr val="000000"/>
      </a:dk1>
      <a:lt1>
        <a:srgbClr val="FFFFFF"/>
      </a:lt1>
      <a:dk2>
        <a:srgbClr val="000000"/>
      </a:dk2>
      <a:lt2>
        <a:srgbClr val="003E3E"/>
      </a:lt2>
      <a:accent1>
        <a:srgbClr val="FFD798"/>
      </a:accent1>
      <a:accent2>
        <a:srgbClr val="8CF4EA"/>
      </a:accent2>
      <a:accent3>
        <a:srgbClr val="FFFFFF"/>
      </a:accent3>
      <a:accent4>
        <a:srgbClr val="000000"/>
      </a:accent4>
      <a:accent5>
        <a:srgbClr val="FFE8CA"/>
      </a:accent5>
      <a:accent6>
        <a:srgbClr val="7EDDD4"/>
      </a:accent6>
      <a:hlink>
        <a:srgbClr val="FE9B03"/>
      </a:hlink>
      <a:folHlink>
        <a:srgbClr val="00D0D0"/>
      </a:folHlink>
    </a:clrScheme>
    <a:fontScheme name="TTU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9"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9" charset="0"/>
          </a:defRPr>
        </a:defPPr>
      </a:lstStyle>
    </a:lnDef>
  </a:objectDefaults>
  <a:extraClrSchemeLst>
    <a:extraClrScheme>
      <a:clrScheme name="TTU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TU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TU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TU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TU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TU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TU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32658</TotalTime>
  <Words>1977</Words>
  <Application>Microsoft Macintosh PowerPoint</Application>
  <PresentationFormat>On-screen Show (4:3)</PresentationFormat>
  <Paragraphs>254</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Myriad Pro</vt:lpstr>
      <vt:lpstr>Symbol</vt:lpstr>
      <vt:lpstr>Times New Roman</vt:lpstr>
      <vt:lpstr>TTUtemplate</vt:lpstr>
      <vt:lpstr>Exploiting Cherenkov in Calorimetry</vt:lpstr>
      <vt:lpstr>Start with an Example : BSO</vt:lpstr>
      <vt:lpstr>How (EM) Many Cherenkov Photons? (I)</vt:lpstr>
      <vt:lpstr>How (EM) Many Cherenkov Photons? (II)</vt:lpstr>
      <vt:lpstr>QQ, QP, Plastic, and Air-clad Fibers</vt:lpstr>
      <vt:lpstr>QQ, QP and Plastic Fibers and EM Energy Resolution - I</vt:lpstr>
      <vt:lpstr>QQ, QP and Plastic Fibers and EM Energy Resolution - II</vt:lpstr>
      <vt:lpstr>QQ, QP and Plastic Fibers and EM Energy Resolution - III</vt:lpstr>
      <vt:lpstr>Quartz Fiber/Cherenkov Hadronic Energy Resolution </vt:lpstr>
      <vt:lpstr>Cherenkov Radiation and Polarization - I</vt:lpstr>
      <vt:lpstr>Cherenkov Radiation and Polarization - II</vt:lpstr>
      <vt:lpstr>Measuring Cherenkov Polarization in Three Steps</vt:lpstr>
      <vt:lpstr>BSO (Bi4Si3O12) Crystal - I</vt:lpstr>
      <vt:lpstr>BSO (Bi4Si3O12) Crystal - II</vt:lpstr>
      <vt:lpstr>Setup 0 : No Polarizers</vt:lpstr>
      <vt:lpstr>Setup 1 : Favorable Polarization Selection</vt:lpstr>
      <vt:lpstr>Setup 1 : C (Favorable) &amp; S (Favorable)</vt:lpstr>
      <vt:lpstr>Setup 2 : Unfavorable Polarization Selection</vt:lpstr>
      <vt:lpstr>Setup 2 : C (Unfavorable) &amp; S (Favorable)</vt:lpstr>
      <vt:lpstr>Polarization Profile in EM Showers </vt:lpstr>
      <vt:lpstr>Unfavorable Polarizer Orientation</vt:lpstr>
      <vt:lpstr>Favorable Polarizer Orientation</vt:lpstr>
      <vt:lpstr>Longitudinal Cherenkov Polarization Profile</vt:lpstr>
      <vt:lpstr>A Possible Application – Air Calorimeter Example ?</vt:lpstr>
      <vt:lpstr>PowerPoint Presentation</vt:lpstr>
      <vt:lpstr>Flipped Cherenkov Radiation - I</vt:lpstr>
      <vt:lpstr>Flipped Cherenkov Radiation - II</vt:lpstr>
      <vt:lpstr>Cherenkov Light in Gas</vt:lpstr>
      <vt:lpstr>Longitudinal Segmentation with Timing</vt:lpstr>
      <vt:lpstr>Simulations/Estimates with Cherenkov Photons</vt:lpstr>
      <vt:lpstr>Deconvolution of Cherenkov Pulse Train with CNN</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HGCAL Editorial Board (EB) Status</dc:title>
  <dc:creator>Akchurin, Nural</dc:creator>
  <cp:lastModifiedBy>Akchurin, Nural</cp:lastModifiedBy>
  <cp:revision>351</cp:revision>
  <cp:lastPrinted>2024-04-04T19:43:36Z</cp:lastPrinted>
  <dcterms:created xsi:type="dcterms:W3CDTF">2020-05-12T18:36:53Z</dcterms:created>
  <dcterms:modified xsi:type="dcterms:W3CDTF">2024-04-10T06:04:27Z</dcterms:modified>
</cp:coreProperties>
</file>