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76" r:id="rId3"/>
    <p:sldId id="257" r:id="rId4"/>
    <p:sldId id="262" r:id="rId5"/>
    <p:sldId id="263" r:id="rId6"/>
    <p:sldId id="266" r:id="rId7"/>
    <p:sldId id="273" r:id="rId8"/>
    <p:sldId id="274" r:id="rId9"/>
    <p:sldId id="275" r:id="rId10"/>
    <p:sldId id="271" r:id="rId11"/>
    <p:sldId id="268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092"/>
    <p:restoredTop sz="95788"/>
  </p:normalViewPr>
  <p:slideViewPr>
    <p:cSldViewPr snapToGrid="0" snapToObjects="1">
      <p:cViewPr varScale="1">
        <p:scale>
          <a:sx n="95" d="100"/>
          <a:sy n="95" d="100"/>
        </p:scale>
        <p:origin x="192" y="2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1B7A37B3-6084-1D4E-AA26-88CBDE741751}" type="datetimeFigureOut">
              <a:rPr lang="en-US" smtClean="0"/>
              <a:t>4/4/24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60AA7EDD-756A-844B-AE36-00793A91BB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29182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A37B3-6084-1D4E-AA26-88CBDE741751}" type="datetimeFigureOut">
              <a:rPr lang="en-US" smtClean="0"/>
              <a:t>4/4/24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A7EDD-756A-844B-AE36-00793A91BB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2461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A37B3-6084-1D4E-AA26-88CBDE741751}" type="datetimeFigureOut">
              <a:rPr lang="en-US" smtClean="0"/>
              <a:t>4/4/24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A7EDD-756A-844B-AE36-00793A91BB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86287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A37B3-6084-1D4E-AA26-88CBDE741751}" type="datetimeFigureOut">
              <a:rPr lang="en-US" smtClean="0"/>
              <a:t>4/4/24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A7EDD-756A-844B-AE36-00793A91BB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9733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A37B3-6084-1D4E-AA26-88CBDE741751}" type="datetimeFigureOut">
              <a:rPr lang="en-US" smtClean="0"/>
              <a:t>4/4/24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A7EDD-756A-844B-AE36-00793A91BB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4543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A37B3-6084-1D4E-AA26-88CBDE741751}" type="datetimeFigureOut">
              <a:rPr lang="en-US" smtClean="0"/>
              <a:t>4/4/24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A7EDD-756A-844B-AE36-00793A91BB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1309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A37B3-6084-1D4E-AA26-88CBDE741751}" type="datetimeFigureOut">
              <a:rPr lang="en-US" smtClean="0"/>
              <a:t>4/4/24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A7EDD-756A-844B-AE36-00793A91BB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1821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A37B3-6084-1D4E-AA26-88CBDE741751}" type="datetimeFigureOut">
              <a:rPr lang="en-US" smtClean="0"/>
              <a:t>4/4/24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A7EDD-756A-844B-AE36-00793A91BB8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39645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A37B3-6084-1D4E-AA26-88CBDE741751}" type="datetimeFigureOut">
              <a:rPr lang="en-US" smtClean="0"/>
              <a:t>4/4/24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A7EDD-756A-844B-AE36-00793A91BB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6722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A37B3-6084-1D4E-AA26-88CBDE741751}" type="datetimeFigureOut">
              <a:rPr lang="en-US" smtClean="0"/>
              <a:t>4/4/24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A7EDD-756A-844B-AE36-00793A91BB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3155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A37B3-6084-1D4E-AA26-88CBDE741751}" type="datetimeFigureOut">
              <a:rPr lang="en-US" smtClean="0"/>
              <a:t>4/4/24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A7EDD-756A-844B-AE36-00793A91BB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0643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A37B3-6084-1D4E-AA26-88CBDE741751}" type="datetimeFigureOut">
              <a:rPr lang="en-US" smtClean="0"/>
              <a:t>4/4/24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A7EDD-756A-844B-AE36-00793A91BB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A37B3-6084-1D4E-AA26-88CBDE741751}" type="datetimeFigureOut">
              <a:rPr lang="en-US" smtClean="0"/>
              <a:t>4/4/24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A7EDD-756A-844B-AE36-00793A91BB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9745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A37B3-6084-1D4E-AA26-88CBDE741751}" type="datetimeFigureOut">
              <a:rPr lang="en-US" smtClean="0"/>
              <a:t>4/4/24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A7EDD-756A-844B-AE36-00793A91BB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4516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A37B3-6084-1D4E-AA26-88CBDE741751}" type="datetimeFigureOut">
              <a:rPr lang="en-US" smtClean="0"/>
              <a:t>4/4/24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A7EDD-756A-844B-AE36-00793A91BB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44874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A37B3-6084-1D4E-AA26-88CBDE741751}" type="datetimeFigureOut">
              <a:rPr lang="en-US" smtClean="0"/>
              <a:t>4/4/24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A7EDD-756A-844B-AE36-00793A91BB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478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A37B3-6084-1D4E-AA26-88CBDE741751}" type="datetimeFigureOut">
              <a:rPr lang="en-US" smtClean="0"/>
              <a:t>4/4/24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A7EDD-756A-844B-AE36-00793A91BB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22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B7A37B3-6084-1D4E-AA26-88CBDE741751}" type="datetimeFigureOut">
              <a:rPr lang="en-US" smtClean="0"/>
              <a:t>4/4/24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0AA7EDD-756A-844B-AE36-00793A91BB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442701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tiff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if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tif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iff"/><Relationship Id="rId2" Type="http://schemas.openxmlformats.org/officeDocument/2006/relationships/image" Target="../media/image29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tif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4B1B9A-9030-334E-BE4E-548A09EFA6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1520" y="1964268"/>
            <a:ext cx="10628902" cy="2421464"/>
          </a:xfrm>
        </p:spPr>
        <p:txBody>
          <a:bodyPr>
            <a:normAutofit/>
          </a:bodyPr>
          <a:lstStyle/>
          <a:p>
            <a:r>
              <a:rPr lang="en-US" b="1" dirty="0"/>
              <a:t>Highly compact calorimeter, electromagnetic forward section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85C98E8-C4E7-2240-9C02-DB6C1E783ED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Adrian </a:t>
            </a:r>
            <a:r>
              <a:rPr lang="en-US" dirty="0" err="1"/>
              <a:t>Irles</a:t>
            </a:r>
            <a:endParaRPr lang="en-US" dirty="0"/>
          </a:p>
          <a:p>
            <a:r>
              <a:rPr lang="en-US" dirty="0"/>
              <a:t>Yan </a:t>
            </a:r>
            <a:r>
              <a:rPr lang="en-US" dirty="0" err="1"/>
              <a:t>Benhammou</a:t>
            </a:r>
            <a:endParaRPr lang="en-US" dirty="0"/>
          </a:p>
          <a:p>
            <a:r>
              <a:rPr lang="en-US" dirty="0"/>
              <a:t>DRD6 Collaboration meeting</a:t>
            </a:r>
          </a:p>
        </p:txBody>
      </p:sp>
    </p:spTree>
    <p:extLst>
      <p:ext uri="{BB962C8B-B14F-4D97-AF65-F5344CB8AC3E}">
        <p14:creationId xmlns:p14="http://schemas.microsoft.com/office/powerpoint/2010/main" val="1041914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227B63-D3D5-BF42-B432-A9FDA2E271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122519"/>
            <a:ext cx="10131425" cy="805328"/>
          </a:xfrm>
        </p:spPr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D90143-AD2E-D74C-8299-0BB2EA2982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1" y="927847"/>
            <a:ext cx="10131425" cy="4490720"/>
          </a:xfrm>
        </p:spPr>
        <p:txBody>
          <a:bodyPr>
            <a:normAutofit/>
          </a:bodyPr>
          <a:lstStyle/>
          <a:p>
            <a:r>
              <a:rPr lang="en-US" sz="2000" dirty="0"/>
              <a:t>TAU :</a:t>
            </a:r>
          </a:p>
          <a:p>
            <a:pPr lvl="1"/>
            <a:r>
              <a:rPr lang="en-US" sz="1800" dirty="0"/>
              <a:t>We have a working setup to characterize silicon sensors, including analysis and storage : we can test two sensors a day </a:t>
            </a:r>
          </a:p>
          <a:p>
            <a:pPr lvl="1"/>
            <a:r>
              <a:rPr lang="en-US" sz="1800" dirty="0"/>
              <a:t>All the pads of the tested sensors have a plateau in the IV plot</a:t>
            </a:r>
          </a:p>
          <a:p>
            <a:pPr lvl="1"/>
            <a:r>
              <a:rPr lang="en-US" sz="1800" dirty="0"/>
              <a:t>Using the CV measurement, it is possible to extract the depletion voltage and the donor density. These extracted values are compatible with expectations</a:t>
            </a:r>
          </a:p>
          <a:p>
            <a:pPr lvl="1"/>
            <a:r>
              <a:rPr lang="en-US" sz="1800" dirty="0"/>
              <a:t>Design of flexible PCB</a:t>
            </a:r>
          </a:p>
          <a:p>
            <a:r>
              <a:rPr lang="en-US" sz="2000" dirty="0"/>
              <a:t>IFIC :</a:t>
            </a:r>
          </a:p>
          <a:p>
            <a:pPr lvl="1"/>
            <a:r>
              <a:rPr lang="en-US" sz="1800" dirty="0"/>
              <a:t>R&amp;D on rigid PCB deformation</a:t>
            </a:r>
          </a:p>
          <a:p>
            <a:pPr lvl="1"/>
            <a:r>
              <a:rPr lang="en-US" sz="1800" dirty="0"/>
              <a:t>Study of different technologies to glue the sensor to the PCB</a:t>
            </a:r>
          </a:p>
          <a:p>
            <a:pPr lvl="1"/>
            <a:r>
              <a:rPr lang="en-US" sz="1800" dirty="0"/>
              <a:t>Creation of a IV-CV measurement facility (probe station)</a:t>
            </a:r>
            <a:endParaRPr lang="en-US" sz="2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7E5BC7F-0A66-3E49-A4D5-D52F61339633}"/>
              </a:ext>
            </a:extLst>
          </p:cNvPr>
          <p:cNvSpPr txBox="1"/>
          <p:nvPr/>
        </p:nvSpPr>
        <p:spPr>
          <a:xfrm>
            <a:off x="1971993" y="5673191"/>
            <a:ext cx="75590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Good synergy between the two institutes to optimize the testing and gluing of the sensors to the PCB</a:t>
            </a:r>
          </a:p>
        </p:txBody>
      </p:sp>
    </p:spTree>
    <p:extLst>
      <p:ext uri="{BB962C8B-B14F-4D97-AF65-F5344CB8AC3E}">
        <p14:creationId xmlns:p14="http://schemas.microsoft.com/office/powerpoint/2010/main" val="34352257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E491744-44FB-3446-8766-B252D870D3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Thanks </a:t>
            </a:r>
          </a:p>
        </p:txBody>
      </p:sp>
    </p:spTree>
    <p:extLst>
      <p:ext uri="{BB962C8B-B14F-4D97-AF65-F5344CB8AC3E}">
        <p14:creationId xmlns:p14="http://schemas.microsoft.com/office/powerpoint/2010/main" val="42425757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68924E7C-9234-804E-8B68-65342B4126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0936" y="4056746"/>
            <a:ext cx="5282453" cy="265427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39DC7F2-5330-F64E-AA65-982F4B433D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8226" y="206189"/>
            <a:ext cx="7288304" cy="788893"/>
          </a:xfrm>
        </p:spPr>
        <p:txBody>
          <a:bodyPr/>
          <a:lstStyle/>
          <a:p>
            <a:r>
              <a:rPr lang="en-US" dirty="0"/>
              <a:t>Need for compact calorimeter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653F83-A1CD-F849-9681-9F5B22F758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9589" y="1149411"/>
            <a:ext cx="5661211" cy="2914027"/>
          </a:xfrm>
        </p:spPr>
        <p:txBody>
          <a:bodyPr>
            <a:normAutofit/>
          </a:bodyPr>
          <a:lstStyle/>
          <a:p>
            <a:r>
              <a:rPr lang="en-US" sz="2400" dirty="0"/>
              <a:t>Compact calorimeter is interesting in :</a:t>
            </a:r>
          </a:p>
          <a:p>
            <a:pPr lvl="1"/>
            <a:r>
              <a:rPr lang="en-US" sz="2000" dirty="0"/>
              <a:t>Linear/circular/</a:t>
            </a:r>
            <a:r>
              <a:rPr lang="en-US" sz="2000" dirty="0" err="1"/>
              <a:t>asymetric</a:t>
            </a:r>
            <a:r>
              <a:rPr lang="en-US" sz="2000" dirty="0"/>
              <a:t> collider to measure the luminosity</a:t>
            </a:r>
          </a:p>
          <a:p>
            <a:pPr lvl="1"/>
            <a:r>
              <a:rPr lang="en-US" sz="2000" dirty="0"/>
              <a:t>In LUXE, to measure the number of positrons and their energy spectrum in the e- laser interaction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B56D4E2-7160-CD43-979D-349C3D8EB6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71906" y="2606425"/>
            <a:ext cx="3288442" cy="203224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6BD8860-0295-FF4E-B220-C1A734DEB0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71906" y="69042"/>
            <a:ext cx="3288442" cy="207302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0050AE5-9894-9A43-BB1C-240776223ED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7787" y="4059129"/>
            <a:ext cx="3671178" cy="265188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F9C7332-67D7-F341-889E-175457689ADE}"/>
              </a:ext>
            </a:extLst>
          </p:cNvPr>
          <p:cNvSpPr txBox="1"/>
          <p:nvPr/>
        </p:nvSpPr>
        <p:spPr>
          <a:xfrm>
            <a:off x="2645651" y="964745"/>
            <a:ext cx="2550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1 mm between W layers </a:t>
            </a:r>
          </a:p>
        </p:txBody>
      </p:sp>
    </p:spTree>
    <p:extLst>
      <p:ext uri="{BB962C8B-B14F-4D97-AF65-F5344CB8AC3E}">
        <p14:creationId xmlns:p14="http://schemas.microsoft.com/office/powerpoint/2010/main" val="17766938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3ED4A1-84E1-9C43-8FFC-E059E6F8FD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251" y="81957"/>
            <a:ext cx="6072446" cy="915604"/>
          </a:xfrm>
        </p:spPr>
        <p:txBody>
          <a:bodyPr/>
          <a:lstStyle/>
          <a:p>
            <a:r>
              <a:rPr lang="en-US" dirty="0"/>
              <a:t>Sensors and probe station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0098C7-A910-8445-AFE8-4322C6C05E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251" y="539759"/>
            <a:ext cx="5032247" cy="2121408"/>
          </a:xfrm>
        </p:spPr>
        <p:txBody>
          <a:bodyPr/>
          <a:lstStyle/>
          <a:p>
            <a:r>
              <a:rPr lang="en-US" dirty="0"/>
              <a:t>90 CALICE sensors received from Hamamatsu. 320 um thickness, 16x16 pads (5.5x5.5 mm2)</a:t>
            </a:r>
          </a:p>
          <a:p>
            <a:r>
              <a:rPr lang="en-US" dirty="0"/>
              <a:t>Labeled and stored in dry cabinet with membrane boxes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E94B209-AB14-814B-ADED-9F2314D467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60" y="2447974"/>
            <a:ext cx="5918200" cy="18415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489D201-C121-F343-9946-B4CC473FBB8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198" t="6271" r="11535" b="10116"/>
          <a:stretch/>
        </p:blipFill>
        <p:spPr>
          <a:xfrm rot="5400000">
            <a:off x="7134678" y="564908"/>
            <a:ext cx="5583283" cy="453136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25013E6-7799-3742-841C-D198228D7B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3824162" y="3792696"/>
            <a:ext cx="3975132" cy="2981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95258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4B554C-3336-9242-850E-5FF3BF0299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IV measurement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4DDBE7C-9FC3-D444-A61D-63C3932579E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01434" y="480499"/>
            <a:ext cx="6495494" cy="4330329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E099009-EA29-CC4C-BBBC-66E0429E5620}"/>
              </a:ext>
            </a:extLst>
          </p:cNvPr>
          <p:cNvSpPr txBox="1"/>
          <p:nvPr/>
        </p:nvSpPr>
        <p:spPr>
          <a:xfrm>
            <a:off x="271707" y="2065867"/>
            <a:ext cx="45963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Checked the influence of different parameters: delay between measurements, delay between voltage change,…</a:t>
            </a:r>
          </a:p>
        </p:txBody>
      </p:sp>
      <p:sp>
        <p:nvSpPr>
          <p:cNvPr id="3" name="Down Arrow 2">
            <a:extLst>
              <a:ext uri="{FF2B5EF4-FFF2-40B4-BE49-F238E27FC236}">
                <a16:creationId xmlns:a16="http://schemas.microsoft.com/office/drawing/2014/main" id="{17042503-E447-904B-90EC-FE0BA1D10276}"/>
              </a:ext>
            </a:extLst>
          </p:cNvPr>
          <p:cNvSpPr/>
          <p:nvPr/>
        </p:nvSpPr>
        <p:spPr>
          <a:xfrm>
            <a:off x="2238103" y="3152503"/>
            <a:ext cx="809897" cy="5747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42A9F43-E479-B847-BEEC-572C495BFA2E}"/>
              </a:ext>
            </a:extLst>
          </p:cNvPr>
          <p:cNvSpPr txBox="1"/>
          <p:nvPr/>
        </p:nvSpPr>
        <p:spPr>
          <a:xfrm>
            <a:off x="1912113" y="3890575"/>
            <a:ext cx="14618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System tuned</a:t>
            </a:r>
          </a:p>
        </p:txBody>
      </p:sp>
      <p:sp>
        <p:nvSpPr>
          <p:cNvPr id="8" name="Down Arrow 7">
            <a:extLst>
              <a:ext uri="{FF2B5EF4-FFF2-40B4-BE49-F238E27FC236}">
                <a16:creationId xmlns:a16="http://schemas.microsoft.com/office/drawing/2014/main" id="{6D090F77-577B-5245-9E96-C2257F149793}"/>
              </a:ext>
            </a:extLst>
          </p:cNvPr>
          <p:cNvSpPr/>
          <p:nvPr/>
        </p:nvSpPr>
        <p:spPr>
          <a:xfrm>
            <a:off x="2238101" y="4423213"/>
            <a:ext cx="809897" cy="5747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170748B-8D33-B347-AB87-CD33F4DCE949}"/>
              </a:ext>
            </a:extLst>
          </p:cNvPr>
          <p:cNvSpPr txBox="1"/>
          <p:nvPr/>
        </p:nvSpPr>
        <p:spPr>
          <a:xfrm>
            <a:off x="705531" y="5161285"/>
            <a:ext cx="3689088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Up to now,  45 x 256 pads measured </a:t>
            </a:r>
          </a:p>
          <a:p>
            <a:pPr algn="ctr"/>
            <a:r>
              <a:rPr lang="en-US" b="1" dirty="0"/>
              <a:t>with current plateau</a:t>
            </a:r>
          </a:p>
        </p:txBody>
      </p:sp>
    </p:spTree>
    <p:extLst>
      <p:ext uri="{BB962C8B-B14F-4D97-AF65-F5344CB8AC3E}">
        <p14:creationId xmlns:p14="http://schemas.microsoft.com/office/powerpoint/2010/main" val="27079627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BAFCF3-8EAB-3444-87A2-A1D79641D3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1" y="34928"/>
            <a:ext cx="10131425" cy="1233488"/>
          </a:xfrm>
        </p:spPr>
        <p:txBody>
          <a:bodyPr/>
          <a:lstStyle/>
          <a:p>
            <a:r>
              <a:rPr lang="en-US" dirty="0"/>
              <a:t>CV measurement - Depletion voltage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47AB5C3-E30D-534B-B5FC-042739682DC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42926" y="856829"/>
                <a:ext cx="11101387" cy="2872846"/>
              </a:xfrm>
            </p:spPr>
            <p:txBody>
              <a:bodyPr/>
              <a:lstStyle/>
              <a:p>
                <a:r>
                  <a:rPr lang="en-US" dirty="0"/>
                  <a:t>It is possible to extract the depletion voltage from the CV measurement; the capacitance can be modelized by: </a:t>
                </a:r>
                <a:endParaRPr lang="en-US" i="1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𝜀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𝑆𝑖</m:t>
                            </m:r>
                          </m:sub>
                        </m:sSub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𝜀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 </m:t>
                    </m:r>
                    <m:d>
                      <m:dPr>
                        <m:begChr m:val="{"/>
                        <m:endChr m:val="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  <m:rad>
                              <m:radPr>
                                <m:degHide m:val="on"/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f>
                                  <m:f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𝜀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𝑆𝑖</m:t>
                                        </m:r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𝜀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𝑁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𝑑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den>
                                </m:f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</m:e>
                            </m:rad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𝑓𝑜𝑟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𝑉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&lt; 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, 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: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𝑝𝑎𝑑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𝑎𝑟𝑒𝑎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𝑁𝑑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: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𝑛𝑢𝑚𝑏𝑒𝑟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𝑜𝑓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𝑑𝑜𝑛𝑜𝑟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, 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𝑉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𝑏𝑖𝑎𝑠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𝑣𝑜𝑙𝑡𝑎𝑔𝑒</m:t>
                            </m:r>
                          </m:e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  <m:f>
                              <m:f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𝜀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𝑆𝑖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𝜀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𝑤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sub>
                                </m:sSub>
                              </m:den>
                            </m:f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𝑓𝑜𝑟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𝑉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&gt;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𝑉𝑑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, 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𝑤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𝑚𝑎𝑥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. 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𝑑𝑒𝑝𝑙𝑒𝑡𝑖𝑜𝑛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𝑤𝑖𝑑𝑡h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dirty="0"/>
                  <a:t> </a:t>
                </a:r>
              </a:p>
              <a:p>
                <a:r>
                  <a:rPr lang="en-US" dirty="0"/>
                  <a:t>So if we take the log of Cg, we should obtain two lines. The intersection of these lines is giving the depletion voltage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47AB5C3-E30D-534B-B5FC-042739682DC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42926" y="856829"/>
                <a:ext cx="11101387" cy="2872846"/>
              </a:xfrm>
              <a:blipFill>
                <a:blip r:embed="rId2"/>
                <a:stretch>
                  <a:fillRect l="-3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79366F0C-B81D-7448-9582-F947D2F66C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864" y="3645729"/>
            <a:ext cx="4724400" cy="31496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114123D-52F1-244E-BDA2-D72ABC1DEE0B}"/>
              </a:ext>
            </a:extLst>
          </p:cNvPr>
          <p:cNvSpPr txBox="1"/>
          <p:nvPr/>
        </p:nvSpPr>
        <p:spPr>
          <a:xfrm rot="16200000">
            <a:off x="3704190" y="3733414"/>
            <a:ext cx="4523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ln C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6D4A04D-D9BC-F84B-B327-0F7B12DF41E2}"/>
              </a:ext>
            </a:extLst>
          </p:cNvPr>
          <p:cNvSpPr txBox="1"/>
          <p:nvPr/>
        </p:nvSpPr>
        <p:spPr>
          <a:xfrm>
            <a:off x="8084368" y="6581001"/>
            <a:ext cx="4571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ln V </a:t>
            </a:r>
          </a:p>
        </p:txBody>
      </p:sp>
      <p:sp>
        <p:nvSpPr>
          <p:cNvPr id="7" name="Down Arrow 6">
            <a:extLst>
              <a:ext uri="{FF2B5EF4-FFF2-40B4-BE49-F238E27FC236}">
                <a16:creationId xmlns:a16="http://schemas.microsoft.com/office/drawing/2014/main" id="{2D4BEAC3-011D-C04F-9135-F23E665BC19A}"/>
              </a:ext>
            </a:extLst>
          </p:cNvPr>
          <p:cNvSpPr/>
          <p:nvPr/>
        </p:nvSpPr>
        <p:spPr>
          <a:xfrm rot="1593147">
            <a:off x="3179729" y="5059462"/>
            <a:ext cx="371475" cy="11644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300746D-BB33-3748-AF18-FDF7366695E0}"/>
              </a:ext>
            </a:extLst>
          </p:cNvPr>
          <p:cNvSpPr txBox="1"/>
          <p:nvPr/>
        </p:nvSpPr>
        <p:spPr>
          <a:xfrm>
            <a:off x="5907881" y="4391513"/>
            <a:ext cx="22645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2"/>
                </a:solidFill>
              </a:rPr>
              <a:t>Intersection point: depletion voltage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C331A2C-0E08-BF48-A97C-0818361278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79185" y="3310823"/>
            <a:ext cx="4874178" cy="3547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52639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0C30FD-A3B8-9D46-A001-8DEAB905F5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799" y="374469"/>
            <a:ext cx="10131425" cy="992537"/>
          </a:xfrm>
        </p:spPr>
        <p:txBody>
          <a:bodyPr/>
          <a:lstStyle/>
          <a:p>
            <a:r>
              <a:rPr lang="en-US" dirty="0"/>
              <a:t>Donor density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32501B2-C5E5-574A-9DAD-040D66182CD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85798" y="1218959"/>
                <a:ext cx="10131425" cy="2255762"/>
              </a:xfrm>
            </p:spPr>
            <p:txBody>
              <a:bodyPr/>
              <a:lstStyle/>
              <a:p>
                <a:r>
                  <a:rPr lang="en-US" dirty="0"/>
                  <a:t>It is possible to determine the donor density using the formula 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𝑉</m:t>
                      </m:r>
                    </m:oMath>
                  </m:oMathPara>
                </a14:m>
                <a:endParaRPr lang="en-US" b="0" dirty="0"/>
              </a:p>
              <a:p>
                <a:pPr marL="0" indent="0">
                  <a:buNone/>
                </a:pPr>
                <a:r>
                  <a:rPr lang="en-US" dirty="0"/>
                  <a:t>Where N</a:t>
                </a:r>
                <a:r>
                  <a:rPr lang="en-US" baseline="-25000" dirty="0"/>
                  <a:t>d</a:t>
                </a:r>
                <a:r>
                  <a:rPr lang="en-US" dirty="0"/>
                  <a:t> is the donor density and  A is the pad area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32501B2-C5E5-574A-9DAD-040D66182CD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85798" y="1218959"/>
                <a:ext cx="10131425" cy="2255762"/>
              </a:xfrm>
              <a:blipFill>
                <a:blip r:embed="rId2"/>
                <a:stretch>
                  <a:fillRect l="-5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AB3B1CDF-BCDA-4346-ABB3-AB94F31EDBB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97"/>
          <a:stretch/>
        </p:blipFill>
        <p:spPr>
          <a:xfrm>
            <a:off x="478977" y="3405049"/>
            <a:ext cx="4888774" cy="31496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95920C0-2286-724E-A385-BE0F7DD0407C}"/>
              </a:ext>
            </a:extLst>
          </p:cNvPr>
          <p:cNvSpPr txBox="1"/>
          <p:nvPr/>
        </p:nvSpPr>
        <p:spPr>
          <a:xfrm rot="16200000">
            <a:off x="-415743" y="3889797"/>
            <a:ext cx="1338828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/>
                </a:solidFill>
              </a:rPr>
              <a:t>1/C</a:t>
            </a:r>
            <a:r>
              <a:rPr lang="en-US" baseline="30000" dirty="0">
                <a:solidFill>
                  <a:schemeClr val="bg2"/>
                </a:solidFill>
              </a:rPr>
              <a:t>2</a:t>
            </a:r>
            <a:r>
              <a:rPr lang="en-US" dirty="0">
                <a:solidFill>
                  <a:schemeClr val="bg2"/>
                </a:solidFill>
              </a:rPr>
              <a:t> [1/pF</a:t>
            </a:r>
            <a:r>
              <a:rPr lang="en-US" baseline="30000" dirty="0">
                <a:solidFill>
                  <a:schemeClr val="bg2"/>
                </a:solidFill>
              </a:rPr>
              <a:t>2</a:t>
            </a:r>
            <a:r>
              <a:rPr lang="en-US" dirty="0">
                <a:solidFill>
                  <a:schemeClr val="bg2"/>
                </a:solidFill>
              </a:rPr>
              <a:t>]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67A1BF9-9CEA-4D48-9C6B-449DD64A1585}"/>
              </a:ext>
            </a:extLst>
          </p:cNvPr>
          <p:cNvSpPr txBox="1"/>
          <p:nvPr/>
        </p:nvSpPr>
        <p:spPr>
          <a:xfrm>
            <a:off x="4153957" y="6488668"/>
            <a:ext cx="1213794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/>
                </a:solidFill>
              </a:rPr>
              <a:t>Voltage [V]</a:t>
            </a:r>
          </a:p>
        </p:txBody>
      </p:sp>
      <p:sp>
        <p:nvSpPr>
          <p:cNvPr id="8" name="Right Arrow 7">
            <a:extLst>
              <a:ext uri="{FF2B5EF4-FFF2-40B4-BE49-F238E27FC236}">
                <a16:creationId xmlns:a16="http://schemas.microsoft.com/office/drawing/2014/main" id="{04BBC3C3-2F61-1B4D-83ED-57BEDB724539}"/>
              </a:ext>
            </a:extLst>
          </p:cNvPr>
          <p:cNvSpPr/>
          <p:nvPr/>
        </p:nvSpPr>
        <p:spPr>
          <a:xfrm>
            <a:off x="4817484" y="4380953"/>
            <a:ext cx="1100533" cy="84473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424AC76-EABF-5046-848F-70753019AE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02400" y="2823028"/>
            <a:ext cx="5689600" cy="403497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F750BE8-CF30-6A4C-8E7D-9F798EDED905}"/>
              </a:ext>
            </a:extLst>
          </p:cNvPr>
          <p:cNvSpPr txBox="1"/>
          <p:nvPr/>
        </p:nvSpPr>
        <p:spPr>
          <a:xfrm>
            <a:off x="5751510" y="5808750"/>
            <a:ext cx="3690458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This is compatible with the values found with </a:t>
            </a:r>
            <a:r>
              <a:rPr lang="en-US" b="1" dirty="0" err="1"/>
              <a:t>lumical</a:t>
            </a:r>
            <a:r>
              <a:rPr lang="en-US" b="1" dirty="0"/>
              <a:t> sensor </a:t>
            </a:r>
          </a:p>
        </p:txBody>
      </p:sp>
    </p:spTree>
    <p:extLst>
      <p:ext uri="{BB962C8B-B14F-4D97-AF65-F5344CB8AC3E}">
        <p14:creationId xmlns:p14="http://schemas.microsoft.com/office/powerpoint/2010/main" val="15855602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8ECF44-C6E4-6A4D-A405-A20E7BA2A8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2" y="112060"/>
            <a:ext cx="1411940" cy="1138518"/>
          </a:xfrm>
        </p:spPr>
        <p:txBody>
          <a:bodyPr/>
          <a:lstStyle/>
          <a:p>
            <a:r>
              <a:rPr lang="en-US" dirty="0"/>
              <a:t>IFIC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92344E-CCFB-8B46-993B-6551E96F79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684" y="1371600"/>
            <a:ext cx="4413739" cy="3891280"/>
          </a:xfrm>
        </p:spPr>
        <p:txBody>
          <a:bodyPr>
            <a:normAutofit/>
          </a:bodyPr>
          <a:lstStyle/>
          <a:p>
            <a:r>
              <a:rPr lang="en-US" dirty="0"/>
              <a:t>All the sensors will be sent to IFIC to be glued to a flexible PCB</a:t>
            </a:r>
          </a:p>
          <a:p>
            <a:r>
              <a:rPr lang="en-US" dirty="0"/>
              <a:t>Several challenges in conductive gluing/hybridization procedure are shared between </a:t>
            </a:r>
            <a:r>
              <a:rPr lang="en-US" dirty="0" err="1"/>
              <a:t>SiWECAL</a:t>
            </a:r>
            <a:r>
              <a:rPr lang="en-US" dirty="0"/>
              <a:t> and the highly compact </a:t>
            </a:r>
            <a:r>
              <a:rPr lang="en-US" dirty="0" err="1"/>
              <a:t>calo</a:t>
            </a:r>
            <a:endParaRPr lang="en-US" dirty="0"/>
          </a:p>
          <a:p>
            <a:r>
              <a:rPr lang="en-US" dirty="0"/>
              <a:t>IFIC is leading the R&amp;D studies on gluing/hybridization</a:t>
            </a:r>
          </a:p>
          <a:p>
            <a:pPr lvl="1"/>
            <a:r>
              <a:rPr lang="en-US" dirty="0"/>
              <a:t>R&amp;D on rigid PCB hybridization in collaboration with </a:t>
            </a:r>
            <a:r>
              <a:rPr lang="en-US" dirty="0" err="1"/>
              <a:t>IJCLab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A7B3078-21BC-2947-A7E0-2694DF49B5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8900" y="1145001"/>
            <a:ext cx="3319200" cy="271209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9B476F9-61CC-0B42-A7B9-808A7FD963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41139" y="1049369"/>
            <a:ext cx="3319200" cy="258264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3FAC84F-87BB-A144-85EE-FF0143402B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18900" y="4061087"/>
            <a:ext cx="3319200" cy="273549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F6780BB-1FD9-A84C-816B-EB398187D58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45822" y="4061087"/>
            <a:ext cx="3314517" cy="2768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09823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053184-6119-244D-8E98-383E77DDC7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5" cy="1097280"/>
          </a:xfrm>
        </p:spPr>
        <p:txBody>
          <a:bodyPr/>
          <a:lstStyle/>
          <a:p>
            <a:r>
              <a:rPr lang="en-US" dirty="0" err="1"/>
              <a:t>Hybridisation</a:t>
            </a:r>
            <a:r>
              <a:rPr lang="en-US" dirty="0"/>
              <a:t> - underfill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32B822B-425E-3A4C-B90C-316FF7431E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140" y="1986879"/>
            <a:ext cx="3166512" cy="383963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5B6F768-376D-CC40-AD67-0B4E4D73EA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24347" y="1988997"/>
            <a:ext cx="3733379" cy="418507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520C8A5-31FA-FE46-8BA6-84AEA7EED0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57421" y="1986879"/>
            <a:ext cx="4056612" cy="418719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B4BD361-5B02-9A45-9DE6-5351446EF3FA}"/>
              </a:ext>
            </a:extLst>
          </p:cNvPr>
          <p:cNvSpPr txBox="1"/>
          <p:nvPr/>
        </p:nvSpPr>
        <p:spPr>
          <a:xfrm>
            <a:off x="6068783" y="6393643"/>
            <a:ext cx="55311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A. </a:t>
            </a:r>
            <a:r>
              <a:rPr lang="en-US" i="1" dirty="0" err="1"/>
              <a:t>Thiebault</a:t>
            </a:r>
            <a:r>
              <a:rPr lang="en-US" i="1" dirty="0"/>
              <a:t>, A. </a:t>
            </a:r>
            <a:r>
              <a:rPr lang="en-US" i="1" dirty="0" err="1"/>
              <a:t>Gallas</a:t>
            </a:r>
            <a:r>
              <a:rPr lang="en-US" i="1" dirty="0"/>
              <a:t>+ Mechanics Department of </a:t>
            </a:r>
            <a:r>
              <a:rPr lang="en-US" i="1" dirty="0" err="1"/>
              <a:t>IJCLab</a:t>
            </a:r>
            <a:r>
              <a:rPr lang="en-US" i="1" dirty="0"/>
              <a:t> 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99C46ED-B9EE-A742-9D2A-3D82E3A8FDBD}"/>
              </a:ext>
            </a:extLst>
          </p:cNvPr>
          <p:cNvSpPr txBox="1"/>
          <p:nvPr/>
        </p:nvSpPr>
        <p:spPr>
          <a:xfrm>
            <a:off x="7943545" y="2048375"/>
            <a:ext cx="3525004" cy="461665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sz="2400" dirty="0" err="1">
                <a:solidFill>
                  <a:schemeClr val="bg2">
                    <a:lumMod val="60000"/>
                    <a:lumOff val="40000"/>
                  </a:schemeClr>
                </a:solidFill>
              </a:rPr>
              <a:t>Requieres</a:t>
            </a:r>
            <a:r>
              <a:rPr lang="en-US" sz="24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re-curing at 80 C</a:t>
            </a:r>
          </a:p>
        </p:txBody>
      </p:sp>
    </p:spTree>
    <p:extLst>
      <p:ext uri="{BB962C8B-B14F-4D97-AF65-F5344CB8AC3E}">
        <p14:creationId xmlns:p14="http://schemas.microsoft.com/office/powerpoint/2010/main" val="26985340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E2F0C8-F0F3-4640-A712-4CFBDD2616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6761" y="264161"/>
            <a:ext cx="10131425" cy="772160"/>
          </a:xfrm>
        </p:spPr>
        <p:txBody>
          <a:bodyPr/>
          <a:lstStyle/>
          <a:p>
            <a:r>
              <a:rPr lang="en-US" dirty="0" err="1"/>
              <a:t>Hybridisation</a:t>
            </a:r>
            <a:r>
              <a:rPr lang="en-US" dirty="0"/>
              <a:t>: double side tape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482293D-CB32-8043-B936-5DC1E54F9AE9}"/>
              </a:ext>
            </a:extLst>
          </p:cNvPr>
          <p:cNvSpPr txBox="1"/>
          <p:nvPr/>
        </p:nvSpPr>
        <p:spPr>
          <a:xfrm>
            <a:off x="162560" y="1251281"/>
            <a:ext cx="5898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Perforated stencil of thin 250um double tape 3M VHB 5907F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EF5DBA5-1092-D540-B5F4-397A3B80F1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401" y="1991359"/>
            <a:ext cx="2901574" cy="475902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CBCED0A-13C0-A845-B527-B4A0EF3E8F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2980" y="1991359"/>
            <a:ext cx="3034116" cy="474013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AEBE868-6C90-9648-8E0B-623504EB6A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7501" y="2148930"/>
            <a:ext cx="5252899" cy="3071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953400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{816E2BB0-F09F-884F-BC26-EC09D4062428}tf10001058</Template>
  <TotalTime>11008</TotalTime>
  <Words>444</Words>
  <Application>Microsoft Macintosh PowerPoint</Application>
  <PresentationFormat>Widescreen</PresentationFormat>
  <Paragraphs>53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Cambria Math</vt:lpstr>
      <vt:lpstr>Celestial</vt:lpstr>
      <vt:lpstr>Highly compact calorimeter, electromagnetic forward section</vt:lpstr>
      <vt:lpstr>Need for compact calorimeter</vt:lpstr>
      <vt:lpstr>Sensors and probe station</vt:lpstr>
      <vt:lpstr>IV measurement</vt:lpstr>
      <vt:lpstr>CV measurement - Depletion voltage</vt:lpstr>
      <vt:lpstr>Donor density</vt:lpstr>
      <vt:lpstr>IFIC</vt:lpstr>
      <vt:lpstr>Hybridisation - underfill</vt:lpstr>
      <vt:lpstr>Hybridisation: double side tape</vt:lpstr>
      <vt:lpstr>conclusion</vt:lpstr>
      <vt:lpstr>Thanks 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yan bb</dc:creator>
  <cp:lastModifiedBy>yan bb</cp:lastModifiedBy>
  <cp:revision>79</cp:revision>
  <dcterms:created xsi:type="dcterms:W3CDTF">2024-03-17T07:40:55Z</dcterms:created>
  <dcterms:modified xsi:type="dcterms:W3CDTF">2024-04-10T07:21:49Z</dcterms:modified>
</cp:coreProperties>
</file>