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8"/>
  </p:notesMasterIdLst>
  <p:sldIdLst>
    <p:sldId id="256" r:id="rId2"/>
    <p:sldId id="378" r:id="rId3"/>
    <p:sldId id="557" r:id="rId4"/>
    <p:sldId id="558" r:id="rId5"/>
    <p:sldId id="715" r:id="rId6"/>
    <p:sldId id="758" r:id="rId7"/>
    <p:sldId id="589" r:id="rId8"/>
    <p:sldId id="265" r:id="rId9"/>
    <p:sldId id="754" r:id="rId10"/>
    <p:sldId id="511" r:id="rId11"/>
    <p:sldId id="529" r:id="rId12"/>
    <p:sldId id="530" r:id="rId13"/>
    <p:sldId id="760" r:id="rId14"/>
    <p:sldId id="257" r:id="rId15"/>
    <p:sldId id="761" r:id="rId16"/>
    <p:sldId id="775" r:id="rId17"/>
    <p:sldId id="269" r:id="rId18"/>
    <p:sldId id="762" r:id="rId19"/>
    <p:sldId id="258" r:id="rId20"/>
    <p:sldId id="259" r:id="rId21"/>
    <p:sldId id="260" r:id="rId22"/>
    <p:sldId id="780" r:id="rId23"/>
    <p:sldId id="763" r:id="rId24"/>
    <p:sldId id="764" r:id="rId25"/>
    <p:sldId id="267" r:id="rId26"/>
    <p:sldId id="268" r:id="rId27"/>
    <p:sldId id="766" r:id="rId28"/>
    <p:sldId id="767" r:id="rId29"/>
    <p:sldId id="778" r:id="rId30"/>
    <p:sldId id="771" r:id="rId31"/>
    <p:sldId id="768" r:id="rId32"/>
    <p:sldId id="770" r:id="rId33"/>
    <p:sldId id="772" r:id="rId34"/>
    <p:sldId id="773" r:id="rId35"/>
    <p:sldId id="774" r:id="rId36"/>
    <p:sldId id="781" r:id="rId37"/>
    <p:sldId id="782" r:id="rId38"/>
    <p:sldId id="266" r:id="rId39"/>
    <p:sldId id="779" r:id="rId40"/>
    <p:sldId id="290" r:id="rId41"/>
    <p:sldId id="734" r:id="rId42"/>
    <p:sldId id="291" r:id="rId43"/>
    <p:sldId id="312" r:id="rId44"/>
    <p:sldId id="735" r:id="rId45"/>
    <p:sldId id="736" r:id="rId46"/>
    <p:sldId id="737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0D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1" autoAdjust="0"/>
    <p:restoredTop sz="94660"/>
  </p:normalViewPr>
  <p:slideViewPr>
    <p:cSldViewPr snapToGrid="0">
      <p:cViewPr varScale="1">
        <p:scale>
          <a:sx n="89" d="100"/>
          <a:sy n="89" d="100"/>
        </p:scale>
        <p:origin x="201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41962-E69A-487D-98E4-BF90135E8726}" type="datetimeFigureOut">
              <a:rPr lang="en-US" smtClean="0"/>
              <a:t>4/5/2024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4F471D-CEBF-41E6-AEB2-3AD803463BE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282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86934-10EC-497F-9758-5CCCBDBB73F9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0064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86934-10EC-497F-9758-5CCCBDBB73F9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09772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86934-10EC-497F-9758-5CCCBDBB73F9}" type="slidenum">
              <a:rPr lang="it-IT" smtClean="0"/>
              <a:t>43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11117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86934-10EC-497F-9758-5CCCBDBB73F9}" type="slidenum">
              <a:rPr lang="it-IT" smtClean="0"/>
              <a:t>44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7234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86934-10EC-497F-9758-5CCCBDBB73F9}" type="slidenum">
              <a:rPr lang="it-IT" smtClean="0"/>
              <a:t>45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1457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86934-10EC-497F-9758-5CCCBDBB73F9}" type="slidenum">
              <a:rPr lang="it-IT" smtClean="0"/>
              <a:t>46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5141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4/27/2023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B7C-41C6-413A-81DD-F073C27E12A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429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4/27/2023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B7C-41C6-413A-81DD-F073C27E12A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699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4/27/2023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B7C-41C6-413A-81DD-F073C27E12A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4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4/27/2023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B7C-41C6-413A-81DD-F073C27E12A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526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4/27/2023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B7C-41C6-413A-81DD-F073C27E12A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740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4/27/2023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B7C-41C6-413A-81DD-F073C27E12A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093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4/27/2023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B7C-41C6-413A-81DD-F073C27E12A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238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4/27/2023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B7C-41C6-413A-81DD-F073C27E12A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186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4/27/2023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B7C-41C6-413A-81DD-F073C27E12A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991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4/27/2023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B7C-41C6-413A-81DD-F073C27E12A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375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4/27/2023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B7C-41C6-413A-81DD-F073C27E12A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200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4/27/2023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2DB7C-41C6-413A-81DD-F073C27E12A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839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4.png"/><Relationship Id="rId18" Type="http://schemas.openxmlformats.org/officeDocument/2006/relationships/image" Target="../media/image29.jpeg"/><Relationship Id="rId26" Type="http://schemas.openxmlformats.org/officeDocument/2006/relationships/image" Target="../media/image36.png"/><Relationship Id="rId3" Type="http://schemas.openxmlformats.org/officeDocument/2006/relationships/image" Target="../media/image15.png"/><Relationship Id="rId21" Type="http://schemas.openxmlformats.org/officeDocument/2006/relationships/image" Target="../media/image32.png"/><Relationship Id="rId34" Type="http://schemas.openxmlformats.org/officeDocument/2006/relationships/image" Target="../media/image44.png"/><Relationship Id="rId7" Type="http://schemas.openxmlformats.org/officeDocument/2006/relationships/image" Target="../media/image19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5" Type="http://schemas.openxmlformats.org/officeDocument/2006/relationships/image" Target="../media/image35.png"/><Relationship Id="rId33" Type="http://schemas.openxmlformats.org/officeDocument/2006/relationships/image" Target="../media/image43.png"/><Relationship Id="rId2" Type="http://schemas.openxmlformats.org/officeDocument/2006/relationships/image" Target="../media/image14.jpeg"/><Relationship Id="rId16" Type="http://schemas.openxmlformats.org/officeDocument/2006/relationships/image" Target="../media/image27.png"/><Relationship Id="rId20" Type="http://schemas.openxmlformats.org/officeDocument/2006/relationships/image" Target="../media/image31.png"/><Relationship Id="rId29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22.png"/><Relationship Id="rId24" Type="http://schemas.openxmlformats.org/officeDocument/2006/relationships/image" Target="../media/image34.png"/><Relationship Id="rId32" Type="http://schemas.openxmlformats.org/officeDocument/2006/relationships/image" Target="../media/image42.png"/><Relationship Id="rId5" Type="http://schemas.openxmlformats.org/officeDocument/2006/relationships/image" Target="../media/image17.jpeg"/><Relationship Id="rId15" Type="http://schemas.openxmlformats.org/officeDocument/2006/relationships/image" Target="../media/image26.png"/><Relationship Id="rId23" Type="http://schemas.openxmlformats.org/officeDocument/2006/relationships/image" Target="../media/image33.png"/><Relationship Id="rId28" Type="http://schemas.openxmlformats.org/officeDocument/2006/relationships/image" Target="../media/image38.png"/><Relationship Id="rId10" Type="http://schemas.openxmlformats.org/officeDocument/2006/relationships/image" Target="../media/image21.png"/><Relationship Id="rId19" Type="http://schemas.openxmlformats.org/officeDocument/2006/relationships/image" Target="../media/image30.png"/><Relationship Id="rId31" Type="http://schemas.openxmlformats.org/officeDocument/2006/relationships/image" Target="../media/image41.png"/><Relationship Id="rId4" Type="http://schemas.openxmlformats.org/officeDocument/2006/relationships/image" Target="../media/image16.jpeg"/><Relationship Id="rId9" Type="http://schemas.openxmlformats.org/officeDocument/2006/relationships/image" Target="../media/image2.jpeg"/><Relationship Id="rId14" Type="http://schemas.openxmlformats.org/officeDocument/2006/relationships/image" Target="../media/image25.jpeg"/><Relationship Id="rId22" Type="http://schemas.openxmlformats.org/officeDocument/2006/relationships/hyperlink" Target="https://mode-collaboration.github.io/" TargetMode="External"/><Relationship Id="rId27" Type="http://schemas.openxmlformats.org/officeDocument/2006/relationships/image" Target="../media/image37.png"/><Relationship Id="rId30" Type="http://schemas.openxmlformats.org/officeDocument/2006/relationships/image" Target="../media/image40.png"/><Relationship Id="rId8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hyperlink" Target="https://indico.cern.ch/event/1380163/overview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13" Type="http://schemas.openxmlformats.org/officeDocument/2006/relationships/image" Target="../media/image77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12" Type="http://schemas.openxmlformats.org/officeDocument/2006/relationships/image" Target="../media/image76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11" Type="http://schemas.openxmlformats.org/officeDocument/2006/relationships/image" Target="../media/image75.png"/><Relationship Id="rId5" Type="http://schemas.openxmlformats.org/officeDocument/2006/relationships/image" Target="../media/image69.png"/><Relationship Id="rId10" Type="http://schemas.openxmlformats.org/officeDocument/2006/relationships/image" Target="../media/image74.png"/><Relationship Id="rId4" Type="http://schemas.openxmlformats.org/officeDocument/2006/relationships/image" Target="../media/image68.png"/><Relationship Id="rId9" Type="http://schemas.openxmlformats.org/officeDocument/2006/relationships/image" Target="../media/image7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17B98B6-4157-002E-6746-DBC5600D51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Getting More </a:t>
            </a:r>
            <a:br>
              <a:rPr lang="en-US" dirty="0">
                <a:solidFill>
                  <a:srgbClr val="FFC000"/>
                </a:solidFill>
              </a:rPr>
            </a:br>
            <a:r>
              <a:rPr lang="en-US" dirty="0">
                <a:solidFill>
                  <a:srgbClr val="FFC000"/>
                </a:solidFill>
              </a:rPr>
              <a:t>from Hadron Calorimeters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48E7196-7AFF-A4BC-7B53-5CF6E0C33D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4233908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Tommaso Dorigo</a:t>
            </a:r>
          </a:p>
          <a:p>
            <a:r>
              <a:rPr lang="en-US" sz="1600" dirty="0">
                <a:solidFill>
                  <a:schemeClr val="bg1"/>
                </a:solidFill>
              </a:rPr>
              <a:t>INFN, </a:t>
            </a:r>
            <a:r>
              <a:rPr lang="en-US" sz="1600" dirty="0" err="1">
                <a:solidFill>
                  <a:schemeClr val="bg1"/>
                </a:solidFill>
              </a:rPr>
              <a:t>Sezione</a:t>
            </a:r>
            <a:r>
              <a:rPr lang="en-US" sz="1600" dirty="0">
                <a:solidFill>
                  <a:schemeClr val="bg1"/>
                </a:solidFill>
              </a:rPr>
              <a:t> di Padova</a:t>
            </a:r>
          </a:p>
          <a:p>
            <a:r>
              <a:rPr lang="en-US" sz="1600" dirty="0">
                <a:solidFill>
                  <a:schemeClr val="bg1"/>
                </a:solidFill>
              </a:rPr>
              <a:t>Lulea University of Technology</a:t>
            </a:r>
          </a:p>
          <a:p>
            <a:r>
              <a:rPr lang="en-US" sz="1600" dirty="0">
                <a:solidFill>
                  <a:schemeClr val="bg1"/>
                </a:solidFill>
              </a:rPr>
              <a:t>Universal Scientific Education and Research Network</a:t>
            </a:r>
          </a:p>
        </p:txBody>
      </p:sp>
      <p:pic>
        <p:nvPicPr>
          <p:cNvPr id="4" name="Picture 4" descr="L'INFN CAMBIA LOGO">
            <a:extLst>
              <a:ext uri="{FF2B5EF4-FFF2-40B4-BE49-F238E27FC236}">
                <a16:creationId xmlns:a16="http://schemas.microsoft.com/office/drawing/2014/main" id="{BB26DFEA-8E23-7DF7-8856-88D54D6356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651761" cy="1471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lh5.googleusercontent.com/ATfI_TI-jjL4G-80H2J05N94UXCGWGjGEHUoyLZSNy13hvjusaSDWQfJex3ibvzObAanKGVVBbDjSamxHtdE1Rcps4s9qZ4-LFZQvheeJQVIo85JNmqZi3zgQEUMAyO6GbinA81r">
            <a:extLst>
              <a:ext uri="{FF2B5EF4-FFF2-40B4-BE49-F238E27FC236}">
                <a16:creationId xmlns:a16="http://schemas.microsoft.com/office/drawing/2014/main" id="{F75F46C1-BD35-1CFC-E4E4-D8773F81A0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9737" y="-3702"/>
            <a:ext cx="1742263" cy="1471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A logo for a scientific research network&#10;&#10;Description automatically generated">
            <a:extLst>
              <a:ext uri="{FF2B5EF4-FFF2-40B4-BE49-F238E27FC236}">
                <a16:creationId xmlns:a16="http://schemas.microsoft.com/office/drawing/2014/main" id="{F12A9C3F-2C6D-76AE-D660-4A01EA5D25D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259" y="5525579"/>
            <a:ext cx="3186517" cy="1332421"/>
          </a:xfrm>
          <a:prstGeom prst="rect">
            <a:avLst/>
          </a:prstGeom>
        </p:spPr>
      </p:pic>
      <p:pic>
        <p:nvPicPr>
          <p:cNvPr id="1026" name="Picture 2" descr="Luleå Tekniska Universitet – Swedtrain">
            <a:extLst>
              <a:ext uri="{FF2B5EF4-FFF2-40B4-BE49-F238E27FC236}">
                <a16:creationId xmlns:a16="http://schemas.microsoft.com/office/drawing/2014/main" id="{C5A89C0F-A340-D28B-C03A-1ABDDA1565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7110" y="5522268"/>
            <a:ext cx="2474890" cy="1335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A66C56A1-8D00-32AF-2B51-FFB612FB5180}"/>
              </a:ext>
            </a:extLst>
          </p:cNvPr>
          <p:cNvSpPr txBox="1"/>
          <p:nvPr/>
        </p:nvSpPr>
        <p:spPr>
          <a:xfrm>
            <a:off x="7028987" y="154033"/>
            <a:ext cx="29812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DRD6 Collaboration Meeting, </a:t>
            </a:r>
          </a:p>
          <a:p>
            <a:r>
              <a:rPr lang="en-US" dirty="0">
                <a:solidFill>
                  <a:schemeClr val="bg1"/>
                </a:solidFill>
              </a:rPr>
              <a:t>CERN - April 10, 2024</a:t>
            </a:r>
          </a:p>
        </p:txBody>
      </p:sp>
    </p:spTree>
    <p:extLst>
      <p:ext uri="{BB962C8B-B14F-4D97-AF65-F5344CB8AC3E}">
        <p14:creationId xmlns:p14="http://schemas.microsoft.com/office/powerpoint/2010/main" val="30648915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>
                <a:solidFill>
                  <a:srgbClr val="FFFF00"/>
                </a:solidFill>
              </a:rPr>
              <a:t>Putting</a:t>
            </a:r>
            <a:r>
              <a:rPr lang="it-IT" b="1" dirty="0">
                <a:solidFill>
                  <a:srgbClr val="FFFF00"/>
                </a:solidFill>
              </a:rPr>
              <a:t> a Pipeline </a:t>
            </a:r>
            <a:r>
              <a:rPr lang="it-IT" b="1" dirty="0" err="1">
                <a:solidFill>
                  <a:srgbClr val="FFFF00"/>
                </a:solidFill>
              </a:rPr>
              <a:t>Together</a:t>
            </a:r>
            <a:endParaRPr lang="it-IT" b="1" dirty="0">
              <a:solidFill>
                <a:srgbClr val="FFFF00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B89-A023-4184-86DD-540BD0318D04}" type="slidenum">
              <a:rPr lang="en-US" smtClean="0"/>
              <a:t>10</a:t>
            </a:fld>
            <a:endParaRPr lang="en-US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9808"/>
            <a:ext cx="9410005" cy="5298192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9490436" y="2026763"/>
            <a:ext cx="26135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>
                <a:solidFill>
                  <a:schemeClr val="bg1"/>
                </a:solidFill>
              </a:rPr>
              <a:t>If</a:t>
            </a:r>
            <a:r>
              <a:rPr lang="it-IT" sz="2400" dirty="0">
                <a:solidFill>
                  <a:schemeClr val="bg1"/>
                </a:solidFill>
              </a:rPr>
              <a:t> the </a:t>
            </a:r>
            <a:r>
              <a:rPr lang="it-IT" sz="2400" b="1" dirty="0" err="1">
                <a:solidFill>
                  <a:srgbClr val="0070C0"/>
                </a:solidFill>
              </a:rPr>
              <a:t>simulation</a:t>
            </a:r>
            <a:r>
              <a:rPr lang="it-IT" sz="2400" dirty="0"/>
              <a:t> </a:t>
            </a:r>
            <a:r>
              <a:rPr lang="it-IT" sz="2400" dirty="0">
                <a:solidFill>
                  <a:schemeClr val="bg1"/>
                </a:solidFill>
              </a:rPr>
              <a:t>can be </a:t>
            </a:r>
            <a:r>
              <a:rPr lang="it-IT" sz="2400" dirty="0" err="1">
                <a:solidFill>
                  <a:schemeClr val="bg1"/>
                </a:solidFill>
              </a:rPr>
              <a:t>bypassed</a:t>
            </a:r>
            <a:r>
              <a:rPr lang="it-IT" sz="2400" dirty="0">
                <a:solidFill>
                  <a:schemeClr val="bg1"/>
                </a:solidFill>
              </a:rPr>
              <a:t> by a </a:t>
            </a:r>
            <a:r>
              <a:rPr lang="it-IT" sz="2400" b="1" dirty="0" err="1">
                <a:solidFill>
                  <a:srgbClr val="C00000"/>
                </a:solidFill>
              </a:rPr>
              <a:t>differentiable</a:t>
            </a:r>
            <a:r>
              <a:rPr lang="it-IT" sz="2400" b="1" dirty="0">
                <a:solidFill>
                  <a:srgbClr val="C00000"/>
                </a:solidFill>
              </a:rPr>
              <a:t> surrogate</a:t>
            </a:r>
            <a:r>
              <a:rPr lang="it-IT" sz="2400" dirty="0">
                <a:solidFill>
                  <a:schemeClr val="bg1"/>
                </a:solidFill>
              </a:rPr>
              <a:t>, </a:t>
            </a:r>
            <a:r>
              <a:rPr lang="it-IT" sz="2400" dirty="0" err="1">
                <a:solidFill>
                  <a:schemeClr val="bg1"/>
                </a:solidFill>
              </a:rPr>
              <a:t>we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remove</a:t>
            </a:r>
            <a:r>
              <a:rPr lang="it-IT" sz="2400" dirty="0">
                <a:solidFill>
                  <a:schemeClr val="bg1"/>
                </a:solidFill>
              </a:rPr>
              <a:t> the </a:t>
            </a:r>
            <a:r>
              <a:rPr lang="it-IT" sz="2400" dirty="0" err="1">
                <a:solidFill>
                  <a:srgbClr val="0070C0"/>
                </a:solidFill>
              </a:rPr>
              <a:t>stochasticity</a:t>
            </a:r>
            <a:r>
              <a:rPr lang="it-IT" sz="2400" dirty="0"/>
              <a:t> </a:t>
            </a:r>
            <a:r>
              <a:rPr lang="it-IT" sz="2400" dirty="0">
                <a:solidFill>
                  <a:schemeClr val="bg1"/>
                </a:solidFill>
              </a:rPr>
              <a:t>of the </a:t>
            </a:r>
            <a:r>
              <a:rPr lang="it-IT" sz="2400" dirty="0" err="1">
                <a:solidFill>
                  <a:schemeClr val="bg1"/>
                </a:solidFill>
              </a:rPr>
              <a:t>physics</a:t>
            </a:r>
            <a:r>
              <a:rPr lang="it-IT" sz="2400" dirty="0">
                <a:solidFill>
                  <a:schemeClr val="bg1"/>
                </a:solidFill>
              </a:rPr>
              <a:t> and </a:t>
            </a:r>
            <a:r>
              <a:rPr lang="it-IT" sz="2400" dirty="0" err="1">
                <a:solidFill>
                  <a:schemeClr val="bg1"/>
                </a:solidFill>
              </a:rPr>
              <a:t>strongly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simplify</a:t>
            </a:r>
            <a:r>
              <a:rPr lang="it-IT" sz="2400" dirty="0">
                <a:solidFill>
                  <a:schemeClr val="bg1"/>
                </a:solidFill>
              </a:rPr>
              <a:t> the </a:t>
            </a:r>
            <a:r>
              <a:rPr lang="it-IT" sz="2400" dirty="0" err="1">
                <a:solidFill>
                  <a:schemeClr val="bg1"/>
                </a:solidFill>
              </a:rPr>
              <a:t>problem</a:t>
            </a:r>
            <a:endParaRPr lang="it-IT" sz="2400" dirty="0">
              <a:solidFill>
                <a:schemeClr val="bg1"/>
              </a:solidFill>
            </a:endParaRPr>
          </a:p>
          <a:p>
            <a:endParaRPr lang="it-IT" sz="24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669607" y="5777013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3260889" y="5856977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>
                <a:solidFill>
                  <a:srgbClr val="C00000"/>
                </a:solidFill>
              </a:rPr>
              <a:t>z or S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5920033" y="5856976"/>
            <a:ext cx="13935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>
                <a:solidFill>
                  <a:srgbClr val="C00000"/>
                </a:solidFill>
              </a:rPr>
              <a:t>ζ</a:t>
            </a:r>
            <a:r>
              <a:rPr lang="en-US" sz="2400" b="1">
                <a:solidFill>
                  <a:srgbClr val="C00000"/>
                </a:solidFill>
              </a:rPr>
              <a:t> = R(z)</a:t>
            </a:r>
            <a:endParaRPr lang="it-IT" sz="2400"/>
          </a:p>
        </p:txBody>
      </p:sp>
      <p:sp>
        <p:nvSpPr>
          <p:cNvPr id="10" name="CasellaDiTesto 9"/>
          <p:cNvSpPr txBox="1"/>
          <p:nvPr/>
        </p:nvSpPr>
        <p:spPr>
          <a:xfrm>
            <a:off x="8016408" y="5856975"/>
            <a:ext cx="13935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>
                <a:solidFill>
                  <a:srgbClr val="C00000"/>
                </a:solidFill>
              </a:rPr>
              <a:t>L=NN(</a:t>
            </a:r>
            <a:r>
              <a:rPr lang="el-GR" sz="2400" b="1">
                <a:solidFill>
                  <a:srgbClr val="C00000"/>
                </a:solidFill>
              </a:rPr>
              <a:t>ζ</a:t>
            </a:r>
            <a:r>
              <a:rPr lang="it-IT" sz="2400" b="1">
                <a:solidFill>
                  <a:srgbClr val="C00000"/>
                </a:solidFill>
              </a:rPr>
              <a:t>)</a:t>
            </a:r>
            <a:endParaRPr lang="it-IT" sz="2400"/>
          </a:p>
        </p:txBody>
      </p:sp>
      <p:sp>
        <p:nvSpPr>
          <p:cNvPr id="11" name="Rettangolo 10"/>
          <p:cNvSpPr/>
          <p:nvPr/>
        </p:nvSpPr>
        <p:spPr>
          <a:xfrm>
            <a:off x="2253006" y="2969442"/>
            <a:ext cx="3007151" cy="3516199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/>
          <p:cNvSpPr txBox="1"/>
          <p:nvPr/>
        </p:nvSpPr>
        <p:spPr>
          <a:xfrm>
            <a:off x="3898224" y="2311199"/>
            <a:ext cx="772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>
                <a:solidFill>
                  <a:srgbClr val="C00000"/>
                </a:solidFill>
              </a:rPr>
              <a:t>θ</a:t>
            </a:r>
            <a:endParaRPr lang="it-IT" sz="2400"/>
          </a:p>
        </p:txBody>
      </p:sp>
      <p:sp>
        <p:nvSpPr>
          <p:cNvPr id="14" name="CasellaDiTesto 13"/>
          <p:cNvSpPr txBox="1"/>
          <p:nvPr/>
        </p:nvSpPr>
        <p:spPr>
          <a:xfrm>
            <a:off x="6268039" y="3987538"/>
            <a:ext cx="443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>
                <a:solidFill>
                  <a:srgbClr val="C00000"/>
                </a:solidFill>
              </a:rPr>
              <a:t>ν</a:t>
            </a:r>
            <a:endParaRPr lang="it-IT" sz="2400"/>
          </a:p>
        </p:txBody>
      </p:sp>
      <p:sp>
        <p:nvSpPr>
          <p:cNvPr id="15" name="CasellaDiTesto 14"/>
          <p:cNvSpPr txBox="1"/>
          <p:nvPr/>
        </p:nvSpPr>
        <p:spPr>
          <a:xfrm>
            <a:off x="8495605" y="2423706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>
                <a:solidFill>
                  <a:srgbClr val="C00000"/>
                </a:solidFill>
              </a:rPr>
              <a:t>c</a:t>
            </a:r>
          </a:p>
        </p:txBody>
      </p:sp>
      <p:sp>
        <p:nvSpPr>
          <p:cNvPr id="16" name="Forma a L 15"/>
          <p:cNvSpPr/>
          <p:nvPr/>
        </p:nvSpPr>
        <p:spPr>
          <a:xfrm>
            <a:off x="87501" y="1599569"/>
            <a:ext cx="5172656" cy="4886072"/>
          </a:xfrm>
          <a:prstGeom prst="corner">
            <a:avLst>
              <a:gd name="adj1" fmla="val 37728"/>
              <a:gd name="adj2" fmla="val 38651"/>
            </a:avLst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8" name="Connettore 2 17"/>
          <p:cNvCxnSpPr/>
          <p:nvPr/>
        </p:nvCxnSpPr>
        <p:spPr>
          <a:xfrm flipH="1">
            <a:off x="5260157" y="2423706"/>
            <a:ext cx="5015957" cy="2213608"/>
          </a:xfrm>
          <a:prstGeom prst="straightConnector1">
            <a:avLst/>
          </a:prstGeom>
          <a:ln w="508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 flipH="1" flipV="1">
            <a:off x="5260157" y="2969442"/>
            <a:ext cx="4230279" cy="220072"/>
          </a:xfrm>
          <a:prstGeom prst="straightConnector1">
            <a:avLst/>
          </a:prstGeom>
          <a:ln w="508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069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2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2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6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>
                <a:solidFill>
                  <a:srgbClr val="FFFF00"/>
                </a:solidFill>
              </a:rPr>
              <a:t>Putting</a:t>
            </a:r>
            <a:r>
              <a:rPr lang="it-IT" b="1" dirty="0">
                <a:solidFill>
                  <a:srgbClr val="FFFF00"/>
                </a:solidFill>
              </a:rPr>
              <a:t> a Pipeline </a:t>
            </a:r>
            <a:r>
              <a:rPr lang="it-IT" b="1" dirty="0" err="1">
                <a:solidFill>
                  <a:srgbClr val="FFFF00"/>
                </a:solidFill>
              </a:rPr>
              <a:t>Together</a:t>
            </a:r>
            <a:r>
              <a:rPr lang="it-IT" b="1" dirty="0">
                <a:solidFill>
                  <a:srgbClr val="FFFF00"/>
                </a:solidFill>
              </a:rPr>
              <a:t> / 2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B89-A023-4184-86DD-540BD0318D04}" type="slidenum">
              <a:rPr lang="en-US" smtClean="0"/>
              <a:t>11</a:t>
            </a:fld>
            <a:endParaRPr lang="en-US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9808"/>
            <a:ext cx="9410005" cy="5298192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9483365" y="2026763"/>
            <a:ext cx="262065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The model must</a:t>
            </a:r>
          </a:p>
          <a:p>
            <a:r>
              <a:rPr lang="it-IT" sz="2400" dirty="0">
                <a:solidFill>
                  <a:schemeClr val="bg1"/>
                </a:solidFill>
              </a:rPr>
              <a:t>include a </a:t>
            </a:r>
            <a:r>
              <a:rPr lang="it-IT" sz="2400" b="1" dirty="0">
                <a:solidFill>
                  <a:srgbClr val="0070C0"/>
                </a:solidFill>
              </a:rPr>
              <a:t>model</a:t>
            </a:r>
            <a:r>
              <a:rPr lang="it-IT" sz="2400" b="1" dirty="0">
                <a:solidFill>
                  <a:schemeClr val="bg1"/>
                </a:solidFill>
              </a:rPr>
              <a:t> </a:t>
            </a:r>
            <a:r>
              <a:rPr lang="it-IT" sz="2400" dirty="0">
                <a:solidFill>
                  <a:schemeClr val="bg1"/>
                </a:solidFill>
              </a:rPr>
              <a:t>of the </a:t>
            </a:r>
            <a:r>
              <a:rPr lang="it-IT" sz="2400" dirty="0" err="1">
                <a:solidFill>
                  <a:srgbClr val="0070C0"/>
                </a:solidFill>
              </a:rPr>
              <a:t>absolute</a:t>
            </a:r>
            <a:r>
              <a:rPr lang="it-IT" sz="2400" dirty="0">
                <a:solidFill>
                  <a:srgbClr val="0070C0"/>
                </a:solidFill>
              </a:rPr>
              <a:t> state-of-the-art </a:t>
            </a:r>
            <a:r>
              <a:rPr lang="it-IT" sz="2400" dirty="0">
                <a:solidFill>
                  <a:schemeClr val="bg1"/>
                </a:solidFill>
              </a:rPr>
              <a:t>(or </a:t>
            </a:r>
            <a:r>
              <a:rPr lang="it-IT" sz="2400" dirty="0" err="1">
                <a:solidFill>
                  <a:schemeClr val="bg1"/>
                </a:solidFill>
              </a:rPr>
              <a:t>even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extrapolated</a:t>
            </a:r>
            <a:r>
              <a:rPr lang="it-IT" sz="2400" dirty="0">
                <a:solidFill>
                  <a:schemeClr val="bg1"/>
                </a:solidFill>
              </a:rPr>
              <a:t> future performance!) </a:t>
            </a:r>
            <a:r>
              <a:rPr lang="it-IT" sz="2400" dirty="0">
                <a:solidFill>
                  <a:srgbClr val="0070C0"/>
                </a:solidFill>
              </a:rPr>
              <a:t>of </a:t>
            </a:r>
            <a:r>
              <a:rPr lang="it-IT" sz="2400" dirty="0" err="1">
                <a:solidFill>
                  <a:srgbClr val="0070C0"/>
                </a:solidFill>
              </a:rPr>
              <a:t>reconstruction</a:t>
            </a:r>
            <a:r>
              <a:rPr lang="it-IT" sz="2400" dirty="0">
                <a:solidFill>
                  <a:srgbClr val="0070C0"/>
                </a:solidFill>
              </a:rPr>
              <a:t> and </a:t>
            </a:r>
            <a:r>
              <a:rPr lang="it-IT" sz="2400" dirty="0" err="1">
                <a:solidFill>
                  <a:srgbClr val="0070C0"/>
                </a:solidFill>
              </a:rPr>
              <a:t>inference</a:t>
            </a:r>
            <a:r>
              <a:rPr lang="it-IT" sz="2400" dirty="0"/>
              <a:t> </a:t>
            </a:r>
            <a:r>
              <a:rPr lang="it-IT" sz="2400" dirty="0">
                <a:solidFill>
                  <a:schemeClr val="bg1"/>
                </a:solidFill>
              </a:rPr>
              <a:t>to</a:t>
            </a:r>
            <a:r>
              <a:rPr lang="it-IT" sz="2400" dirty="0"/>
              <a:t> </a:t>
            </a:r>
            <a:r>
              <a:rPr lang="it-IT" sz="2400" dirty="0" err="1">
                <a:solidFill>
                  <a:srgbClr val="C00000"/>
                </a:solidFill>
              </a:rPr>
              <a:t>avoid</a:t>
            </a:r>
            <a:r>
              <a:rPr lang="it-IT" sz="2400" dirty="0">
                <a:solidFill>
                  <a:srgbClr val="C00000"/>
                </a:solidFill>
              </a:rPr>
              <a:t> </a:t>
            </a:r>
            <a:r>
              <a:rPr lang="it-IT" sz="2400" dirty="0" err="1">
                <a:solidFill>
                  <a:srgbClr val="C00000"/>
                </a:solidFill>
              </a:rPr>
              <a:t>any</a:t>
            </a:r>
            <a:r>
              <a:rPr lang="it-IT" sz="2400" dirty="0">
                <a:solidFill>
                  <a:srgbClr val="C00000"/>
                </a:solidFill>
              </a:rPr>
              <a:t> </a:t>
            </a:r>
            <a:r>
              <a:rPr lang="it-IT" sz="2400" b="1" dirty="0" err="1">
                <a:solidFill>
                  <a:srgbClr val="C00000"/>
                </a:solidFill>
              </a:rPr>
              <a:t>misalignment</a:t>
            </a:r>
            <a:endParaRPr lang="it-IT" sz="2400" b="1" dirty="0">
              <a:solidFill>
                <a:srgbClr val="C0000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2620651" y="4619133"/>
            <a:ext cx="5156462" cy="1737217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8" name="Connettore 2 7"/>
          <p:cNvCxnSpPr/>
          <p:nvPr/>
        </p:nvCxnSpPr>
        <p:spPr>
          <a:xfrm flipH="1">
            <a:off x="7777114" y="2799844"/>
            <a:ext cx="2928649" cy="1819289"/>
          </a:xfrm>
          <a:prstGeom prst="straightConnector1">
            <a:avLst/>
          </a:prstGeom>
          <a:ln w="508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1152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>
                <a:solidFill>
                  <a:srgbClr val="FFFF00"/>
                </a:solidFill>
              </a:rPr>
              <a:t>Putting</a:t>
            </a:r>
            <a:r>
              <a:rPr lang="it-IT" b="1" dirty="0">
                <a:solidFill>
                  <a:srgbClr val="FFFF00"/>
                </a:solidFill>
              </a:rPr>
              <a:t> a Pipeline </a:t>
            </a:r>
            <a:r>
              <a:rPr lang="it-IT" b="1" dirty="0" err="1">
                <a:solidFill>
                  <a:srgbClr val="FFFF00"/>
                </a:solidFill>
              </a:rPr>
              <a:t>Together</a:t>
            </a:r>
            <a:r>
              <a:rPr lang="it-IT" b="1" dirty="0">
                <a:solidFill>
                  <a:srgbClr val="FFFF00"/>
                </a:solidFill>
              </a:rPr>
              <a:t> / 3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B89-A023-4184-86DD-540BD0318D04}" type="slidenum">
              <a:rPr lang="en-US" smtClean="0"/>
              <a:t>12</a:t>
            </a:fld>
            <a:endParaRPr lang="en-US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9808"/>
            <a:ext cx="9410005" cy="5298192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9492791" y="2026763"/>
            <a:ext cx="247925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>
                <a:solidFill>
                  <a:srgbClr val="0070C0"/>
                </a:solidFill>
              </a:rPr>
              <a:t>Backpropagation</a:t>
            </a:r>
            <a:r>
              <a:rPr lang="it-IT" sz="2400" dirty="0"/>
              <a:t> </a:t>
            </a:r>
            <a:r>
              <a:rPr lang="it-IT" sz="2400" dirty="0">
                <a:solidFill>
                  <a:schemeClr val="bg1"/>
                </a:solidFill>
              </a:rPr>
              <a:t>of the </a:t>
            </a:r>
            <a:r>
              <a:rPr lang="it-IT" sz="2400" dirty="0" err="1">
                <a:solidFill>
                  <a:schemeClr val="bg1"/>
                </a:solidFill>
              </a:rPr>
              <a:t>gradient</a:t>
            </a:r>
            <a:r>
              <a:rPr lang="it-IT" sz="2400" dirty="0">
                <a:solidFill>
                  <a:schemeClr val="bg1"/>
                </a:solidFill>
              </a:rPr>
              <a:t> of the </a:t>
            </a:r>
            <a:r>
              <a:rPr lang="it-IT" sz="2400" dirty="0" err="1">
                <a:solidFill>
                  <a:schemeClr val="bg1"/>
                </a:solidFill>
              </a:rPr>
              <a:t>objective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function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then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allows</a:t>
            </a:r>
            <a:r>
              <a:rPr lang="it-IT" sz="2400" dirty="0">
                <a:solidFill>
                  <a:schemeClr val="bg1"/>
                </a:solidFill>
              </a:rPr>
              <a:t> to </a:t>
            </a:r>
            <a:r>
              <a:rPr lang="it-IT" sz="2400" dirty="0" err="1">
                <a:solidFill>
                  <a:schemeClr val="bg1"/>
                </a:solidFill>
              </a:rPr>
              <a:t>find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optimal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parameters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el-GR" sz="2400" b="1" dirty="0">
                <a:solidFill>
                  <a:srgbClr val="C00000"/>
                </a:solidFill>
              </a:rPr>
              <a:t>θ</a:t>
            </a:r>
            <a:r>
              <a:rPr lang="el-GR" sz="2400" dirty="0"/>
              <a:t> 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it-IT" sz="2400" dirty="0" err="1">
                <a:solidFill>
                  <a:schemeClr val="bg1"/>
                </a:solidFill>
              </a:rPr>
              <a:t>obtain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>
                <a:solidFill>
                  <a:srgbClr val="C00000"/>
                </a:solidFill>
              </a:rPr>
              <a:t>end-to-end </a:t>
            </a:r>
            <a:r>
              <a:rPr lang="it-IT" sz="2400" dirty="0" err="1">
                <a:solidFill>
                  <a:srgbClr val="C00000"/>
                </a:solidFill>
              </a:rPr>
              <a:t>optimality</a:t>
            </a:r>
            <a:r>
              <a:rPr lang="it-IT" sz="2400" dirty="0">
                <a:solidFill>
                  <a:srgbClr val="C00000"/>
                </a:solidFill>
              </a:rPr>
              <a:t> </a:t>
            </a:r>
            <a:r>
              <a:rPr lang="it-IT" sz="2400" dirty="0">
                <a:solidFill>
                  <a:schemeClr val="bg1"/>
                </a:solidFill>
              </a:rPr>
              <a:t>of the </a:t>
            </a:r>
            <a:r>
              <a:rPr lang="it-IT" sz="2400" dirty="0" err="1">
                <a:solidFill>
                  <a:schemeClr val="bg1"/>
                </a:solidFill>
              </a:rPr>
              <a:t>instrument</a:t>
            </a:r>
            <a:endParaRPr lang="it-IT" sz="2400" dirty="0">
              <a:solidFill>
                <a:schemeClr val="bg1"/>
              </a:solidFill>
            </a:endParaRPr>
          </a:p>
        </p:txBody>
      </p:sp>
      <p:sp>
        <p:nvSpPr>
          <p:cNvPr id="8" name="Forma a L 7"/>
          <p:cNvSpPr/>
          <p:nvPr/>
        </p:nvSpPr>
        <p:spPr>
          <a:xfrm rot="10800000">
            <a:off x="6117996" y="1985601"/>
            <a:ext cx="2253006" cy="2162191"/>
          </a:xfrm>
          <a:prstGeom prst="corner">
            <a:avLst>
              <a:gd name="adj1" fmla="val 42588"/>
              <a:gd name="adj2" fmla="val 39100"/>
            </a:avLst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9" name="Connettore 2 8"/>
          <p:cNvCxnSpPr>
            <a:endCxn id="8" idx="2"/>
          </p:cNvCxnSpPr>
          <p:nvPr/>
        </p:nvCxnSpPr>
        <p:spPr>
          <a:xfrm flipH="1">
            <a:off x="8371002" y="2330506"/>
            <a:ext cx="1121789" cy="736190"/>
          </a:xfrm>
          <a:prstGeom prst="straightConnector1">
            <a:avLst/>
          </a:prstGeom>
          <a:ln w="508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3526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B3502366-386C-BF8D-8C6E-3390E9A8DFD5}"/>
              </a:ext>
            </a:extLst>
          </p:cNvPr>
          <p:cNvSpPr/>
          <p:nvPr/>
        </p:nvSpPr>
        <p:spPr>
          <a:xfrm>
            <a:off x="-2897" y="8537"/>
            <a:ext cx="799526" cy="6642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5025F2-2DE2-8741-DC8C-A4069158D13F}"/>
              </a:ext>
            </a:extLst>
          </p:cNvPr>
          <p:cNvSpPr/>
          <p:nvPr/>
        </p:nvSpPr>
        <p:spPr>
          <a:xfrm>
            <a:off x="-8379" y="5887817"/>
            <a:ext cx="12200379" cy="9809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CCBEE5C-AE9B-8192-6E73-290EEA8A5A7B}"/>
              </a:ext>
            </a:extLst>
          </p:cNvPr>
          <p:cNvSpPr/>
          <p:nvPr/>
        </p:nvSpPr>
        <p:spPr>
          <a:xfrm>
            <a:off x="21329" y="-1136"/>
            <a:ext cx="12169135" cy="7772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2" name="Picture 4" descr="L'INFN CAMBIA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269" y="5948781"/>
            <a:ext cx="1536102" cy="85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igher School of Economics Announces Competition to Create 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4587" y="5989488"/>
            <a:ext cx="666388" cy="858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28554" y="2694287"/>
            <a:ext cx="91818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M. Aehle</a:t>
            </a:r>
            <a:r>
              <a:rPr lang="en-US" sz="1400" baseline="30000" dirty="0">
                <a:solidFill>
                  <a:schemeClr val="bg1"/>
                </a:solidFill>
              </a:rPr>
              <a:t>17</a:t>
            </a:r>
            <a:r>
              <a:rPr lang="en-US" sz="1400" dirty="0">
                <a:solidFill>
                  <a:schemeClr val="bg1"/>
                </a:solidFill>
              </a:rPr>
              <a:t>, A. G. Baydin</a:t>
            </a:r>
            <a:r>
              <a:rPr lang="en-US" sz="1400" baseline="30000" dirty="0">
                <a:solidFill>
                  <a:schemeClr val="bg1"/>
                </a:solidFill>
              </a:rPr>
              <a:t>5</a:t>
            </a:r>
            <a:r>
              <a:rPr lang="en-US" sz="1400" dirty="0">
                <a:solidFill>
                  <a:schemeClr val="bg1"/>
                </a:solidFill>
              </a:rPr>
              <a:t>, A. Belias</a:t>
            </a:r>
            <a:r>
              <a:rPr lang="en-US" sz="1400" baseline="30000" dirty="0">
                <a:solidFill>
                  <a:schemeClr val="bg1"/>
                </a:solidFill>
              </a:rPr>
              <a:t>10</a:t>
            </a:r>
            <a:r>
              <a:rPr lang="en-US" sz="1400" dirty="0">
                <a:solidFill>
                  <a:schemeClr val="bg1"/>
                </a:solidFill>
              </a:rPr>
              <a:t>, A. Boldyrev</a:t>
            </a:r>
            <a:r>
              <a:rPr lang="en-US" sz="1400" baseline="30000" dirty="0">
                <a:solidFill>
                  <a:schemeClr val="bg1"/>
                </a:solidFill>
              </a:rPr>
              <a:t>4</a:t>
            </a:r>
            <a:r>
              <a:rPr lang="en-US" sz="1400" dirty="0">
                <a:solidFill>
                  <a:schemeClr val="bg1"/>
                </a:solidFill>
              </a:rPr>
              <a:t>, K. Cranmer</a:t>
            </a:r>
            <a:r>
              <a:rPr lang="en-US" sz="1400" baseline="30000" dirty="0">
                <a:solidFill>
                  <a:schemeClr val="bg1"/>
                </a:solidFill>
              </a:rPr>
              <a:t>8</a:t>
            </a:r>
            <a:r>
              <a:rPr lang="en-US" sz="1400" dirty="0">
                <a:solidFill>
                  <a:schemeClr val="bg1"/>
                </a:solidFill>
              </a:rPr>
              <a:t>, P. de Castro Manzano</a:t>
            </a:r>
            <a:r>
              <a:rPr lang="en-US" sz="1400" baseline="30000" dirty="0">
                <a:solidFill>
                  <a:schemeClr val="bg1"/>
                </a:solidFill>
              </a:rPr>
              <a:t>1</a:t>
            </a:r>
            <a:r>
              <a:rPr lang="en-US" sz="1400" dirty="0">
                <a:solidFill>
                  <a:schemeClr val="bg1"/>
                </a:solidFill>
              </a:rPr>
              <a:t>, Z. Daher</a:t>
            </a:r>
            <a:r>
              <a:rPr lang="en-US" sz="1400" baseline="30000" dirty="0">
                <a:solidFill>
                  <a:schemeClr val="bg1"/>
                </a:solidFill>
              </a:rPr>
              <a:t>2</a:t>
            </a:r>
            <a:r>
              <a:rPr lang="en-US" sz="1400" dirty="0">
                <a:solidFill>
                  <a:schemeClr val="bg1"/>
                </a:solidFill>
              </a:rPr>
              <a:t>, T. Dorigo</a:t>
            </a:r>
            <a:r>
              <a:rPr lang="en-US" sz="1400" baseline="30000" dirty="0">
                <a:solidFill>
                  <a:schemeClr val="bg1"/>
                </a:solidFill>
              </a:rPr>
              <a:t>1,14,21,26</a:t>
            </a:r>
            <a:r>
              <a:rPr lang="en-US" sz="1400" dirty="0">
                <a:solidFill>
                  <a:schemeClr val="bg1"/>
                </a:solidFill>
              </a:rPr>
              <a:t>, C. Delaere</a:t>
            </a:r>
            <a:r>
              <a:rPr lang="en-US" sz="1400" baseline="30000" dirty="0">
                <a:solidFill>
                  <a:schemeClr val="bg1"/>
                </a:solidFill>
              </a:rPr>
              <a:t>2</a:t>
            </a:r>
            <a:r>
              <a:rPr lang="en-US" sz="1400" dirty="0">
                <a:solidFill>
                  <a:schemeClr val="bg1"/>
                </a:solidFill>
              </a:rPr>
              <a:t>, D. Derkach</a:t>
            </a:r>
            <a:r>
              <a:rPr lang="en-US" sz="1400" baseline="30000" dirty="0">
                <a:solidFill>
                  <a:schemeClr val="bg1"/>
                </a:solidFill>
              </a:rPr>
              <a:t>4</a:t>
            </a:r>
            <a:r>
              <a:rPr lang="en-US" sz="1400" dirty="0">
                <a:solidFill>
                  <a:schemeClr val="bg1"/>
                </a:solidFill>
              </a:rPr>
              <a:t>, J. Donini</a:t>
            </a:r>
            <a:r>
              <a:rPr lang="en-US" sz="1400" baseline="30000" dirty="0">
                <a:solidFill>
                  <a:schemeClr val="bg1"/>
                </a:solidFill>
              </a:rPr>
              <a:t>3,26</a:t>
            </a:r>
            <a:r>
              <a:rPr lang="en-US" sz="1400" dirty="0">
                <a:solidFill>
                  <a:schemeClr val="bg1"/>
                </a:solidFill>
              </a:rPr>
              <a:t>, P.  Elmer</a:t>
            </a:r>
            <a:r>
              <a:rPr lang="en-US" sz="1400" baseline="30000" dirty="0">
                <a:solidFill>
                  <a:schemeClr val="bg1"/>
                </a:solidFill>
              </a:rPr>
              <a:t>18</a:t>
            </a:r>
            <a:r>
              <a:rPr lang="en-US" sz="1400" dirty="0">
                <a:solidFill>
                  <a:schemeClr val="bg1"/>
                </a:solidFill>
              </a:rPr>
              <a:t>, F. Fanzago</a:t>
            </a:r>
            <a:r>
              <a:rPr lang="en-US" sz="1400" baseline="30000" dirty="0">
                <a:solidFill>
                  <a:schemeClr val="bg1"/>
                </a:solidFill>
              </a:rPr>
              <a:t>1</a:t>
            </a:r>
            <a:r>
              <a:rPr lang="en-US" sz="1400" dirty="0">
                <a:solidFill>
                  <a:schemeClr val="bg1"/>
                </a:solidFill>
              </a:rPr>
              <a:t>, S. Gami</a:t>
            </a:r>
            <a:r>
              <a:rPr lang="en-US" sz="1400" baseline="30000" dirty="0">
                <a:solidFill>
                  <a:schemeClr val="bg1"/>
                </a:solidFill>
              </a:rPr>
              <a:t>27</a:t>
            </a:r>
            <a:r>
              <a:rPr lang="en-US" sz="1400" dirty="0">
                <a:solidFill>
                  <a:schemeClr val="bg1"/>
                </a:solidFill>
              </a:rPr>
              <a:t>, N.R. Gauger</a:t>
            </a:r>
            <a:r>
              <a:rPr lang="en-US" sz="1400" baseline="30000" dirty="0">
                <a:solidFill>
                  <a:schemeClr val="bg1"/>
                </a:solidFill>
              </a:rPr>
              <a:t>17</a:t>
            </a:r>
            <a:r>
              <a:rPr lang="en-US" sz="1400" dirty="0">
                <a:solidFill>
                  <a:schemeClr val="bg1"/>
                </a:solidFill>
              </a:rPr>
              <a:t>, A. Giammanco</a:t>
            </a:r>
            <a:r>
              <a:rPr lang="en-US" sz="1400" baseline="30000" dirty="0">
                <a:solidFill>
                  <a:schemeClr val="bg1"/>
                </a:solidFill>
              </a:rPr>
              <a:t>2,26</a:t>
            </a:r>
            <a:r>
              <a:rPr lang="en-US" sz="1400" dirty="0">
                <a:solidFill>
                  <a:schemeClr val="bg1"/>
                </a:solidFill>
              </a:rPr>
              <a:t>, C. Glaser</a:t>
            </a:r>
            <a:r>
              <a:rPr lang="en-US" sz="1400" baseline="30000" dirty="0">
                <a:solidFill>
                  <a:schemeClr val="bg1"/>
                </a:solidFill>
              </a:rPr>
              <a:t>11</a:t>
            </a:r>
            <a:r>
              <a:rPr lang="en-US" sz="1400" dirty="0">
                <a:solidFill>
                  <a:schemeClr val="bg1"/>
                </a:solidFill>
              </a:rPr>
              <a:t>, L. Heinrich</a:t>
            </a:r>
            <a:r>
              <a:rPr lang="en-US" sz="1400" baseline="30000" dirty="0">
                <a:solidFill>
                  <a:schemeClr val="bg1"/>
                </a:solidFill>
              </a:rPr>
              <a:t>12</a:t>
            </a:r>
            <a:r>
              <a:rPr lang="en-US" sz="1400" dirty="0">
                <a:solidFill>
                  <a:schemeClr val="bg1"/>
                </a:solidFill>
              </a:rPr>
              <a:t>, R. Keidel</a:t>
            </a:r>
            <a:r>
              <a:rPr lang="en-US" sz="1400" baseline="30000" dirty="0">
                <a:solidFill>
                  <a:schemeClr val="bg1"/>
                </a:solidFill>
              </a:rPr>
              <a:t>17</a:t>
            </a:r>
            <a:r>
              <a:rPr lang="en-US" sz="1400" dirty="0">
                <a:solidFill>
                  <a:schemeClr val="bg1"/>
                </a:solidFill>
              </a:rPr>
              <a:t>, J. Kieseler</a:t>
            </a:r>
            <a:r>
              <a:rPr lang="en-US" sz="1400" baseline="30000" dirty="0">
                <a:solidFill>
                  <a:schemeClr val="bg1"/>
                </a:solidFill>
              </a:rPr>
              <a:t>22</a:t>
            </a:r>
            <a:r>
              <a:rPr lang="en-US" sz="1400" dirty="0">
                <a:solidFill>
                  <a:schemeClr val="bg1"/>
                </a:solidFill>
              </a:rPr>
              <a:t>, C. Krause</a:t>
            </a:r>
            <a:r>
              <a:rPr lang="en-US" sz="1400" baseline="30000" dirty="0">
                <a:solidFill>
                  <a:schemeClr val="bg1"/>
                </a:solidFill>
              </a:rPr>
              <a:t>28</a:t>
            </a:r>
            <a:r>
              <a:rPr lang="en-US" sz="1400" dirty="0">
                <a:solidFill>
                  <a:schemeClr val="bg1"/>
                </a:solidFill>
              </a:rPr>
              <a:t>, L. Kusch</a:t>
            </a:r>
            <a:r>
              <a:rPr lang="en-US" sz="1400" baseline="30000" dirty="0">
                <a:solidFill>
                  <a:schemeClr val="bg1"/>
                </a:solidFill>
              </a:rPr>
              <a:t>17</a:t>
            </a:r>
            <a:r>
              <a:rPr lang="en-US" sz="1400" dirty="0">
                <a:solidFill>
                  <a:schemeClr val="bg1"/>
                </a:solidFill>
              </a:rPr>
              <a:t>, M. Lagrange</a:t>
            </a:r>
            <a:r>
              <a:rPr lang="en-US" sz="1400" baseline="30000" dirty="0">
                <a:solidFill>
                  <a:schemeClr val="bg1"/>
                </a:solidFill>
              </a:rPr>
              <a:t>2</a:t>
            </a:r>
            <a:r>
              <a:rPr lang="en-US" sz="1400" dirty="0">
                <a:solidFill>
                  <a:schemeClr val="bg1"/>
                </a:solidFill>
              </a:rPr>
              <a:t>, M. Lamparth</a:t>
            </a:r>
            <a:r>
              <a:rPr lang="en-US" sz="1400" baseline="30000" dirty="0">
                <a:solidFill>
                  <a:schemeClr val="bg1"/>
                </a:solidFill>
              </a:rPr>
              <a:t>12</a:t>
            </a:r>
            <a:r>
              <a:rPr lang="en-US" sz="1400" dirty="0">
                <a:solidFill>
                  <a:schemeClr val="bg1"/>
                </a:solidFill>
              </a:rPr>
              <a:t>, A. Lee</a:t>
            </a:r>
            <a:r>
              <a:rPr lang="en-US" sz="1400" baseline="30000" dirty="0">
                <a:solidFill>
                  <a:schemeClr val="bg1"/>
                </a:solidFill>
              </a:rPr>
              <a:t>25</a:t>
            </a:r>
            <a:r>
              <a:rPr lang="en-US" sz="1400" dirty="0">
                <a:solidFill>
                  <a:schemeClr val="bg1"/>
                </a:solidFill>
              </a:rPr>
              <a:t>, M. Liwicki</a:t>
            </a:r>
            <a:r>
              <a:rPr lang="en-US" sz="1400" baseline="30000" dirty="0">
                <a:solidFill>
                  <a:schemeClr val="bg1"/>
                </a:solidFill>
              </a:rPr>
              <a:t>21</a:t>
            </a:r>
            <a:r>
              <a:rPr lang="en-US" sz="1400" dirty="0">
                <a:solidFill>
                  <a:schemeClr val="bg1"/>
                </a:solidFill>
              </a:rPr>
              <a:t>, G. Louppe</a:t>
            </a:r>
            <a:r>
              <a:rPr lang="en-US" sz="1400" baseline="30000" dirty="0">
                <a:solidFill>
                  <a:schemeClr val="bg1"/>
                </a:solidFill>
              </a:rPr>
              <a:t>6</a:t>
            </a:r>
            <a:r>
              <a:rPr lang="en-US" sz="1400" dirty="0">
                <a:solidFill>
                  <a:schemeClr val="bg1"/>
                </a:solidFill>
              </a:rPr>
              <a:t>, L. Layer</a:t>
            </a:r>
            <a:r>
              <a:rPr lang="en-US" sz="1400" baseline="30000" dirty="0">
                <a:solidFill>
                  <a:schemeClr val="bg1"/>
                </a:solidFill>
              </a:rPr>
              <a:t>1</a:t>
            </a:r>
            <a:r>
              <a:rPr lang="en-US" sz="1400" dirty="0">
                <a:solidFill>
                  <a:schemeClr val="bg1"/>
                </a:solidFill>
              </a:rPr>
              <a:t>, L. Masserano</a:t>
            </a:r>
            <a:r>
              <a:rPr lang="en-US" sz="1400" baseline="30000" dirty="0">
                <a:solidFill>
                  <a:schemeClr val="bg1"/>
                </a:solidFill>
              </a:rPr>
              <a:t>25</a:t>
            </a:r>
            <a:r>
              <a:rPr lang="en-US" sz="1400" dirty="0">
                <a:solidFill>
                  <a:schemeClr val="bg1"/>
                </a:solidFill>
              </a:rPr>
              <a:t>, F. Nardi</a:t>
            </a:r>
            <a:r>
              <a:rPr lang="en-US" sz="1400" baseline="30000" dirty="0">
                <a:solidFill>
                  <a:schemeClr val="bg1"/>
                </a:solidFill>
              </a:rPr>
              <a:t>3,14</a:t>
            </a:r>
            <a:r>
              <a:rPr lang="en-US" sz="1400" dirty="0">
                <a:solidFill>
                  <a:schemeClr val="bg1"/>
                </a:solidFill>
              </a:rPr>
              <a:t>, P. Martinez Ruiz del Arbol</a:t>
            </a:r>
            <a:r>
              <a:rPr lang="en-US" sz="1400" baseline="30000" dirty="0">
                <a:solidFill>
                  <a:schemeClr val="bg1"/>
                </a:solidFill>
              </a:rPr>
              <a:t>9</a:t>
            </a:r>
            <a:r>
              <a:rPr lang="en-US" sz="1400" dirty="0">
                <a:solidFill>
                  <a:schemeClr val="bg1"/>
                </a:solidFill>
              </a:rPr>
              <a:t>, F. Ratnikov</a:t>
            </a:r>
            <a:r>
              <a:rPr lang="en-US" sz="1400" baseline="30000" dirty="0">
                <a:solidFill>
                  <a:schemeClr val="bg1"/>
                </a:solidFill>
              </a:rPr>
              <a:t>4</a:t>
            </a:r>
            <a:r>
              <a:rPr lang="en-US" sz="1400" dirty="0">
                <a:solidFill>
                  <a:schemeClr val="bg1"/>
                </a:solidFill>
              </a:rPr>
              <a:t>, R. Roussel</a:t>
            </a:r>
            <a:r>
              <a:rPr lang="en-US" sz="1400" baseline="30000" dirty="0">
                <a:solidFill>
                  <a:schemeClr val="bg1"/>
                </a:solidFill>
              </a:rPr>
              <a:t>20</a:t>
            </a:r>
            <a:r>
              <a:rPr lang="en-US" sz="1400" dirty="0">
                <a:solidFill>
                  <a:schemeClr val="bg1"/>
                </a:solidFill>
              </a:rPr>
              <a:t>, T. Samui</a:t>
            </a:r>
            <a:r>
              <a:rPr lang="en-US" sz="1400" baseline="30000" dirty="0">
                <a:solidFill>
                  <a:schemeClr val="bg1"/>
                </a:solidFill>
              </a:rPr>
              <a:t>24</a:t>
            </a:r>
            <a:r>
              <a:rPr lang="en-US" sz="1400" dirty="0">
                <a:solidFill>
                  <a:schemeClr val="bg1"/>
                </a:solidFill>
              </a:rPr>
              <a:t>, F. Sandin</a:t>
            </a:r>
            <a:r>
              <a:rPr lang="en-US" sz="1400" baseline="30000" dirty="0">
                <a:solidFill>
                  <a:schemeClr val="bg1"/>
                </a:solidFill>
              </a:rPr>
              <a:t>21</a:t>
            </a:r>
            <a:r>
              <a:rPr lang="en-US" sz="1400" dirty="0">
                <a:solidFill>
                  <a:schemeClr val="bg1"/>
                </a:solidFill>
              </a:rPr>
              <a:t>, P. Stowell</a:t>
            </a:r>
            <a:r>
              <a:rPr lang="en-US" sz="1400" baseline="30000" dirty="0">
                <a:solidFill>
                  <a:schemeClr val="bg1"/>
                </a:solidFill>
              </a:rPr>
              <a:t>15</a:t>
            </a:r>
            <a:r>
              <a:rPr lang="en-US" sz="1400" dirty="0">
                <a:solidFill>
                  <a:schemeClr val="bg1"/>
                </a:solidFill>
              </a:rPr>
              <a:t>, G. Strong</a:t>
            </a:r>
            <a:r>
              <a:rPr lang="en-US" sz="1400" baseline="30000" dirty="0">
                <a:solidFill>
                  <a:schemeClr val="bg1"/>
                </a:solidFill>
              </a:rPr>
              <a:t>1</a:t>
            </a:r>
            <a:r>
              <a:rPr lang="en-US" sz="1400" dirty="0">
                <a:solidFill>
                  <a:schemeClr val="bg1"/>
                </a:solidFill>
              </a:rPr>
              <a:t>, M. Tosi</a:t>
            </a:r>
            <a:r>
              <a:rPr lang="en-US" sz="1400" baseline="30000" dirty="0">
                <a:solidFill>
                  <a:schemeClr val="bg1"/>
                </a:solidFill>
              </a:rPr>
              <a:t>1,14</a:t>
            </a:r>
            <a:r>
              <a:rPr lang="en-US" sz="1400" dirty="0">
                <a:solidFill>
                  <a:schemeClr val="bg1"/>
                </a:solidFill>
              </a:rPr>
              <a:t>, A. Ustyuzhanin</a:t>
            </a:r>
            <a:r>
              <a:rPr lang="en-US" sz="1400" baseline="30000" dirty="0">
                <a:solidFill>
                  <a:schemeClr val="bg1"/>
                </a:solidFill>
              </a:rPr>
              <a:t>4</a:t>
            </a:r>
            <a:r>
              <a:rPr lang="en-US" sz="1400" dirty="0">
                <a:solidFill>
                  <a:schemeClr val="bg1"/>
                </a:solidFill>
              </a:rPr>
              <a:t>, S. Vallecorsa</a:t>
            </a:r>
            <a:r>
              <a:rPr lang="en-US" sz="1400" baseline="30000" dirty="0">
                <a:solidFill>
                  <a:schemeClr val="bg1"/>
                </a:solidFill>
              </a:rPr>
              <a:t>7</a:t>
            </a:r>
            <a:r>
              <a:rPr lang="en-US" sz="1400" dirty="0">
                <a:solidFill>
                  <a:schemeClr val="bg1"/>
                </a:solidFill>
              </a:rPr>
              <a:t>, X.C. Vidal</a:t>
            </a:r>
            <a:r>
              <a:rPr lang="en-US" sz="1400" baseline="30000" dirty="0">
                <a:solidFill>
                  <a:schemeClr val="bg1"/>
                </a:solidFill>
              </a:rPr>
              <a:t>23</a:t>
            </a:r>
            <a:r>
              <a:rPr lang="en-US" sz="1400" dirty="0">
                <a:solidFill>
                  <a:schemeClr val="bg1"/>
                </a:solidFill>
              </a:rPr>
              <a:t>, P. Vischia</a:t>
            </a:r>
            <a:r>
              <a:rPr lang="en-US" sz="1400" baseline="30000" dirty="0">
                <a:solidFill>
                  <a:schemeClr val="bg1"/>
                </a:solidFill>
              </a:rPr>
              <a:t>13,26</a:t>
            </a:r>
            <a:r>
              <a:rPr lang="en-US" sz="1400" dirty="0">
                <a:solidFill>
                  <a:schemeClr val="bg1"/>
                </a:solidFill>
              </a:rPr>
              <a:t>, G. Watts</a:t>
            </a:r>
            <a:r>
              <a:rPr lang="en-US" sz="1400" baseline="30000" dirty="0">
                <a:solidFill>
                  <a:schemeClr val="bg1"/>
                </a:solidFill>
              </a:rPr>
              <a:t>19</a:t>
            </a:r>
            <a:r>
              <a:rPr lang="en-US" sz="1400" dirty="0">
                <a:solidFill>
                  <a:schemeClr val="bg1"/>
                </a:solidFill>
              </a:rPr>
              <a:t>, H. Zaraket</a:t>
            </a:r>
            <a:r>
              <a:rPr lang="en-US" sz="1400" baseline="30000" dirty="0">
                <a:solidFill>
                  <a:schemeClr val="bg1"/>
                </a:solidFill>
              </a:rPr>
              <a:t>16</a:t>
            </a:r>
          </a:p>
          <a:p>
            <a:endParaRPr lang="en-US" sz="1400" dirty="0"/>
          </a:p>
        </p:txBody>
      </p:sp>
      <p:pic>
        <p:nvPicPr>
          <p:cNvPr id="2062" name="Picture 14" descr="Logo UCA jpg - Université Clermont Auvergn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5816" y="5991534"/>
            <a:ext cx="832611" cy="806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age result for new york universit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793" y="5954278"/>
            <a:ext cx="832972" cy="832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universitè de lieg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7716" y="5914636"/>
            <a:ext cx="666388" cy="889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cer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233" y="5954245"/>
            <a:ext cx="852536" cy="85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1947" y="5932941"/>
            <a:ext cx="818165" cy="902338"/>
          </a:xfrm>
          <a:prstGeom prst="rect">
            <a:avLst/>
          </a:prstGeom>
        </p:spPr>
      </p:pic>
      <p:pic>
        <p:nvPicPr>
          <p:cNvPr id="16" name="Picture 2" descr="https://lh5.googleusercontent.com/ATfI_TI-jjL4G-80H2J05N94UXCGWGjGEHUoyLZSNy13hvjusaSDWQfJex3ibvzObAanKGVVBbDjSamxHtdE1Rcps4s9qZ4-LFZQvheeJQVIo85JNmqZi3zgQEUMAyO6GbinA81r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4678" y="984275"/>
            <a:ext cx="1895301" cy="156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6967752" y="3941327"/>
            <a:ext cx="308289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>
                <a:solidFill>
                  <a:schemeClr val="bg1"/>
                </a:solidFill>
              </a:rPr>
              <a:t>20 SLAC, USA</a:t>
            </a:r>
          </a:p>
          <a:p>
            <a:r>
              <a:rPr lang="it-IT" sz="1000" dirty="0">
                <a:solidFill>
                  <a:schemeClr val="bg1"/>
                </a:solidFill>
              </a:rPr>
              <a:t>21 Lulea University of Technology, </a:t>
            </a:r>
            <a:r>
              <a:rPr lang="it-IT" sz="1000" dirty="0" err="1">
                <a:solidFill>
                  <a:schemeClr val="bg1"/>
                </a:solidFill>
              </a:rPr>
              <a:t>Sweden</a:t>
            </a:r>
            <a:endParaRPr lang="it-IT" sz="1000" dirty="0">
              <a:solidFill>
                <a:schemeClr val="bg1"/>
              </a:solidFill>
            </a:endParaRPr>
          </a:p>
          <a:p>
            <a:r>
              <a:rPr lang="it-IT" sz="1000" dirty="0">
                <a:solidFill>
                  <a:schemeClr val="bg1"/>
                </a:solidFill>
              </a:rPr>
              <a:t>22 Karlsruhe Institute of Technology, Germany</a:t>
            </a:r>
          </a:p>
          <a:p>
            <a:r>
              <a:rPr lang="it-IT" sz="1000" dirty="0">
                <a:solidFill>
                  <a:schemeClr val="bg1"/>
                </a:solidFill>
              </a:rPr>
              <a:t>23 </a:t>
            </a:r>
            <a:r>
              <a:rPr lang="it-IT" sz="1000" dirty="0" err="1">
                <a:solidFill>
                  <a:schemeClr val="bg1"/>
                </a:solidFill>
              </a:rPr>
              <a:t>Universidad</a:t>
            </a:r>
            <a:r>
              <a:rPr lang="it-IT" sz="1000" dirty="0">
                <a:solidFill>
                  <a:schemeClr val="bg1"/>
                </a:solidFill>
              </a:rPr>
              <a:t> de Santiago de Compostela, </a:t>
            </a:r>
            <a:r>
              <a:rPr lang="it-IT" sz="1000" dirty="0" err="1">
                <a:solidFill>
                  <a:schemeClr val="bg1"/>
                </a:solidFill>
              </a:rPr>
              <a:t>Spain</a:t>
            </a:r>
            <a:endParaRPr lang="it-IT" sz="1000" dirty="0">
              <a:solidFill>
                <a:schemeClr val="bg1"/>
              </a:solidFill>
            </a:endParaRPr>
          </a:p>
          <a:p>
            <a:r>
              <a:rPr lang="it-IT" sz="1000" dirty="0">
                <a:solidFill>
                  <a:schemeClr val="bg1"/>
                </a:solidFill>
              </a:rPr>
              <a:t>24 IISER Kolkata, India</a:t>
            </a:r>
          </a:p>
          <a:p>
            <a:r>
              <a:rPr lang="it-IT" sz="1000" dirty="0">
                <a:solidFill>
                  <a:schemeClr val="bg1"/>
                </a:solidFill>
              </a:rPr>
              <a:t>25 Carnegie-Mellon University, USA</a:t>
            </a:r>
          </a:p>
          <a:p>
            <a:r>
              <a:rPr lang="it-IT" sz="1000" dirty="0">
                <a:solidFill>
                  <a:schemeClr val="bg1"/>
                </a:solidFill>
              </a:rPr>
              <a:t>26 Universal Scientific </a:t>
            </a:r>
            <a:r>
              <a:rPr lang="it-IT" sz="1000" dirty="0" err="1">
                <a:solidFill>
                  <a:schemeClr val="bg1"/>
                </a:solidFill>
              </a:rPr>
              <a:t>Education</a:t>
            </a:r>
            <a:r>
              <a:rPr lang="it-IT" sz="1000" dirty="0">
                <a:solidFill>
                  <a:schemeClr val="bg1"/>
                </a:solidFill>
              </a:rPr>
              <a:t> and </a:t>
            </a:r>
            <a:r>
              <a:rPr lang="it-IT" sz="1000" dirty="0" err="1">
                <a:solidFill>
                  <a:schemeClr val="bg1"/>
                </a:solidFill>
              </a:rPr>
              <a:t>Research</a:t>
            </a:r>
            <a:r>
              <a:rPr lang="it-IT" sz="1000" dirty="0">
                <a:solidFill>
                  <a:schemeClr val="bg1"/>
                </a:solidFill>
              </a:rPr>
              <a:t> Network</a:t>
            </a:r>
          </a:p>
          <a:p>
            <a:r>
              <a:rPr lang="it-IT" sz="1000" dirty="0">
                <a:solidFill>
                  <a:schemeClr val="bg1"/>
                </a:solidFill>
              </a:rPr>
              <a:t>27 NISER, India</a:t>
            </a:r>
          </a:p>
          <a:p>
            <a:r>
              <a:rPr lang="it-IT" sz="1000" dirty="0">
                <a:solidFill>
                  <a:schemeClr val="bg1"/>
                </a:solidFill>
              </a:rPr>
              <a:t>28 HEPHY </a:t>
            </a:r>
            <a:r>
              <a:rPr lang="it-IT" sz="1000" dirty="0" err="1">
                <a:solidFill>
                  <a:schemeClr val="bg1"/>
                </a:solidFill>
              </a:rPr>
              <a:t>OeAW</a:t>
            </a:r>
            <a:r>
              <a:rPr lang="it-IT" sz="1000" dirty="0">
                <a:solidFill>
                  <a:schemeClr val="bg1"/>
                </a:solidFill>
              </a:rPr>
              <a:t>, Austria</a:t>
            </a: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329" y="2317636"/>
            <a:ext cx="726768" cy="716580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662" y="5109448"/>
            <a:ext cx="721550" cy="692559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98" y="5924925"/>
            <a:ext cx="760491" cy="864194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0532" y="3182289"/>
            <a:ext cx="706945" cy="885588"/>
          </a:xfrm>
          <a:prstGeom prst="rect">
            <a:avLst/>
          </a:prstGeom>
        </p:spPr>
      </p:pic>
      <p:pic>
        <p:nvPicPr>
          <p:cNvPr id="2058" name="Picture 10" descr="CARE4C Academic Partners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2866"/>
            <a:ext cx="797244" cy="745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magine 1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6301" y="781669"/>
            <a:ext cx="591095" cy="671010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6180" y="4177338"/>
            <a:ext cx="732101" cy="922191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C5A55465-2156-23AC-5FA6-2E9C418FE525}"/>
              </a:ext>
            </a:extLst>
          </p:cNvPr>
          <p:cNvGrpSpPr/>
          <p:nvPr/>
        </p:nvGrpSpPr>
        <p:grpSpPr>
          <a:xfrm>
            <a:off x="10294678" y="2576858"/>
            <a:ext cx="1911331" cy="2236143"/>
            <a:chOff x="10050088" y="2710591"/>
            <a:chExt cx="1911331" cy="2236143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903C861-ACB7-DD70-4DA5-82A3B65B47E0}"/>
                </a:ext>
              </a:extLst>
            </p:cNvPr>
            <p:cNvSpPr/>
            <p:nvPr/>
          </p:nvSpPr>
          <p:spPr>
            <a:xfrm>
              <a:off x="10563126" y="2710591"/>
              <a:ext cx="1382748" cy="221481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10625534" y="3781870"/>
              <a:ext cx="1105794" cy="1143535"/>
            </a:xfrm>
            <a:prstGeom prst="rect">
              <a:avLst/>
            </a:prstGeom>
          </p:spPr>
        </p:pic>
        <p:pic>
          <p:nvPicPr>
            <p:cNvPr id="1034" name="Picture 10" descr="Image result for iris-hep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48626" y="2853274"/>
              <a:ext cx="1234353" cy="9285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ttangolo 6"/>
            <p:cNvSpPr/>
            <p:nvPr/>
          </p:nvSpPr>
          <p:spPr>
            <a:xfrm>
              <a:off x="10050572" y="2710769"/>
              <a:ext cx="1895302" cy="221463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Rettangolo 7"/>
            <p:cNvSpPr/>
            <p:nvPr/>
          </p:nvSpPr>
          <p:spPr>
            <a:xfrm rot="16200000">
              <a:off x="9199289" y="3561568"/>
              <a:ext cx="2214636" cy="5130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err="1"/>
                <a:t>Sponsored</a:t>
              </a:r>
              <a:r>
                <a:rPr lang="it-IT" dirty="0"/>
                <a:t> by</a:t>
              </a:r>
            </a:p>
          </p:txBody>
        </p:sp>
        <p:sp>
          <p:nvSpPr>
            <p:cNvPr id="9" name="CasellaDiTesto 8"/>
            <p:cNvSpPr txBox="1"/>
            <p:nvPr/>
          </p:nvSpPr>
          <p:spPr>
            <a:xfrm>
              <a:off x="11186848" y="4577402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>
                  <a:solidFill>
                    <a:srgbClr val="1A0D53"/>
                  </a:solidFill>
                </a:rPr>
                <a:t>JENAS</a:t>
              </a:r>
            </a:p>
          </p:txBody>
        </p:sp>
      </p:grpSp>
      <p:sp>
        <p:nvSpPr>
          <p:cNvPr id="10" name="CasellaDiTesto 9"/>
          <p:cNvSpPr txBox="1"/>
          <p:nvPr/>
        </p:nvSpPr>
        <p:spPr>
          <a:xfrm>
            <a:off x="1029729" y="3941327"/>
            <a:ext cx="289213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1 INFN, Italy</a:t>
            </a:r>
          </a:p>
          <a:p>
            <a:r>
              <a:rPr lang="en-US" sz="1000" dirty="0">
                <a:solidFill>
                  <a:schemeClr val="bg1"/>
                </a:solidFill>
              </a:rPr>
              <a:t>2 Université </a:t>
            </a:r>
            <a:r>
              <a:rPr lang="en-US" sz="1000" dirty="0" err="1">
                <a:solidFill>
                  <a:schemeClr val="bg1"/>
                </a:solidFill>
              </a:rPr>
              <a:t>Catholique</a:t>
            </a:r>
            <a:r>
              <a:rPr lang="en-US" sz="1000" dirty="0">
                <a:solidFill>
                  <a:schemeClr val="bg1"/>
                </a:solidFill>
              </a:rPr>
              <a:t> de Louvain, Belgium</a:t>
            </a:r>
          </a:p>
          <a:p>
            <a:r>
              <a:rPr lang="en-US" sz="1000" dirty="0">
                <a:solidFill>
                  <a:schemeClr val="bg1"/>
                </a:solidFill>
              </a:rPr>
              <a:t>3 Université Clermont Auvergne, France</a:t>
            </a:r>
          </a:p>
          <a:p>
            <a:r>
              <a:rPr lang="en-US" sz="1000" dirty="0">
                <a:solidFill>
                  <a:schemeClr val="bg1"/>
                </a:solidFill>
              </a:rPr>
              <a:t>4 Laboratory for big data analysis of the HSE, Russia </a:t>
            </a:r>
          </a:p>
          <a:p>
            <a:r>
              <a:rPr lang="en-US" sz="1000" dirty="0">
                <a:solidFill>
                  <a:schemeClr val="bg1"/>
                </a:solidFill>
              </a:rPr>
              <a:t>5 University of Oxford, UK</a:t>
            </a:r>
          </a:p>
          <a:p>
            <a:r>
              <a:rPr lang="en-US" sz="1000" dirty="0">
                <a:solidFill>
                  <a:schemeClr val="bg1"/>
                </a:solidFill>
              </a:rPr>
              <a:t>6 Université de Liege, Belgium</a:t>
            </a:r>
          </a:p>
          <a:p>
            <a:r>
              <a:rPr lang="en-US" sz="1000" dirty="0">
                <a:solidFill>
                  <a:schemeClr val="bg1"/>
                </a:solidFill>
              </a:rPr>
              <a:t>7 CERN, Switzerland</a:t>
            </a:r>
          </a:p>
          <a:p>
            <a:r>
              <a:rPr lang="en-US" sz="1000" dirty="0">
                <a:solidFill>
                  <a:schemeClr val="bg1"/>
                </a:solidFill>
              </a:rPr>
              <a:t>8 New York University, USA</a:t>
            </a:r>
          </a:p>
          <a:p>
            <a:r>
              <a:rPr lang="en-US" sz="1000" dirty="0">
                <a:solidFill>
                  <a:schemeClr val="bg1"/>
                </a:solidFill>
              </a:rPr>
              <a:t>9 IFCA, Spain</a:t>
            </a:r>
          </a:p>
          <a:p>
            <a:r>
              <a:rPr lang="it-IT" sz="1000" dirty="0">
                <a:solidFill>
                  <a:schemeClr val="bg1"/>
                </a:solidFill>
              </a:rPr>
              <a:t>10 GSI, Germany</a:t>
            </a:r>
          </a:p>
          <a:p>
            <a:endParaRPr lang="en-US" sz="1000" dirty="0">
              <a:solidFill>
                <a:schemeClr val="bg1"/>
              </a:solidFill>
            </a:endParaRPr>
          </a:p>
          <a:p>
            <a:endParaRPr lang="en-US" sz="1000" dirty="0">
              <a:solidFill>
                <a:schemeClr val="bg1"/>
              </a:solidFill>
            </a:endParaRPr>
          </a:p>
          <a:p>
            <a:endParaRPr lang="it-IT" dirty="0"/>
          </a:p>
        </p:txBody>
      </p:sp>
      <p:pic>
        <p:nvPicPr>
          <p:cNvPr id="22" name="Immagine 21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551117" y="5950436"/>
            <a:ext cx="658624" cy="840655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624252" y="5944863"/>
            <a:ext cx="864195" cy="864195"/>
          </a:xfrm>
          <a:prstGeom prst="rect">
            <a:avLst/>
          </a:prstGeom>
        </p:spPr>
      </p:pic>
      <p:pic>
        <p:nvPicPr>
          <p:cNvPr id="30" name="Immagine 29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811005" y="131891"/>
            <a:ext cx="1110378" cy="555189"/>
          </a:xfrm>
          <a:prstGeom prst="rect">
            <a:avLst/>
          </a:prstGeom>
        </p:spPr>
      </p:pic>
      <p:sp>
        <p:nvSpPr>
          <p:cNvPr id="42" name="CasellaDiTesto 41"/>
          <p:cNvSpPr txBox="1"/>
          <p:nvPr/>
        </p:nvSpPr>
        <p:spPr>
          <a:xfrm>
            <a:off x="4145117" y="3941327"/>
            <a:ext cx="2595582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>
                <a:solidFill>
                  <a:schemeClr val="bg1"/>
                </a:solidFill>
              </a:rPr>
              <a:t>11 Uppsala </a:t>
            </a:r>
            <a:r>
              <a:rPr lang="it-IT" sz="1000" dirty="0" err="1">
                <a:solidFill>
                  <a:schemeClr val="bg1"/>
                </a:solidFill>
              </a:rPr>
              <a:t>Universitet</a:t>
            </a:r>
            <a:r>
              <a:rPr lang="it-IT" sz="1000" dirty="0">
                <a:solidFill>
                  <a:schemeClr val="bg1"/>
                </a:solidFill>
              </a:rPr>
              <a:t>, </a:t>
            </a:r>
            <a:r>
              <a:rPr lang="it-IT" sz="1000" dirty="0" err="1">
                <a:solidFill>
                  <a:schemeClr val="bg1"/>
                </a:solidFill>
              </a:rPr>
              <a:t>Sweden</a:t>
            </a:r>
            <a:endParaRPr lang="it-IT" sz="1000" dirty="0">
              <a:solidFill>
                <a:schemeClr val="bg1"/>
              </a:solidFill>
            </a:endParaRPr>
          </a:p>
          <a:p>
            <a:r>
              <a:rPr lang="it-IT" sz="1000" dirty="0">
                <a:solidFill>
                  <a:schemeClr val="bg1"/>
                </a:solidFill>
              </a:rPr>
              <a:t>12 TU </a:t>
            </a:r>
            <a:r>
              <a:rPr lang="it-IT" sz="1000" dirty="0" err="1">
                <a:solidFill>
                  <a:schemeClr val="bg1"/>
                </a:solidFill>
              </a:rPr>
              <a:t>Munchen</a:t>
            </a:r>
            <a:r>
              <a:rPr lang="it-IT" sz="1000" dirty="0">
                <a:solidFill>
                  <a:schemeClr val="bg1"/>
                </a:solidFill>
              </a:rPr>
              <a:t>, Germany</a:t>
            </a:r>
          </a:p>
          <a:p>
            <a:r>
              <a:rPr lang="it-IT" sz="1000" dirty="0">
                <a:solidFill>
                  <a:schemeClr val="bg1"/>
                </a:solidFill>
              </a:rPr>
              <a:t>13 </a:t>
            </a:r>
            <a:r>
              <a:rPr lang="it-IT" sz="1000" dirty="0" err="1">
                <a:solidFill>
                  <a:schemeClr val="bg1"/>
                </a:solidFill>
              </a:rPr>
              <a:t>Universidad</a:t>
            </a:r>
            <a:r>
              <a:rPr lang="it-IT" sz="1000" dirty="0">
                <a:solidFill>
                  <a:schemeClr val="bg1"/>
                </a:solidFill>
              </a:rPr>
              <a:t> de Oviedo and ICTEA, </a:t>
            </a:r>
            <a:r>
              <a:rPr lang="it-IT" sz="1000" dirty="0" err="1">
                <a:solidFill>
                  <a:schemeClr val="bg1"/>
                </a:solidFill>
              </a:rPr>
              <a:t>Spain</a:t>
            </a:r>
            <a:endParaRPr lang="it-IT" sz="1000" dirty="0">
              <a:solidFill>
                <a:schemeClr val="bg1"/>
              </a:solidFill>
            </a:endParaRPr>
          </a:p>
          <a:p>
            <a:r>
              <a:rPr lang="it-IT" sz="1000" dirty="0">
                <a:solidFill>
                  <a:schemeClr val="bg1"/>
                </a:solidFill>
              </a:rPr>
              <a:t>14 Università di Padova, </a:t>
            </a:r>
            <a:r>
              <a:rPr lang="it-IT" sz="1000" dirty="0" err="1">
                <a:solidFill>
                  <a:schemeClr val="bg1"/>
                </a:solidFill>
              </a:rPr>
              <a:t>Italy</a:t>
            </a:r>
            <a:endParaRPr lang="it-IT" sz="1000" dirty="0">
              <a:solidFill>
                <a:schemeClr val="bg1"/>
              </a:solidFill>
            </a:endParaRPr>
          </a:p>
          <a:p>
            <a:r>
              <a:rPr lang="it-IT" sz="1000" dirty="0">
                <a:solidFill>
                  <a:schemeClr val="bg1"/>
                </a:solidFill>
              </a:rPr>
              <a:t>15 Durham University, UK</a:t>
            </a:r>
          </a:p>
          <a:p>
            <a:r>
              <a:rPr lang="it-IT" sz="1000" dirty="0">
                <a:solidFill>
                  <a:schemeClr val="bg1"/>
                </a:solidFill>
              </a:rPr>
              <a:t>16 </a:t>
            </a:r>
            <a:r>
              <a:rPr lang="it-IT" sz="1000" dirty="0" err="1">
                <a:solidFill>
                  <a:schemeClr val="bg1"/>
                </a:solidFill>
              </a:rPr>
              <a:t>Lebanese</a:t>
            </a:r>
            <a:r>
              <a:rPr lang="it-IT" sz="1000" dirty="0">
                <a:solidFill>
                  <a:schemeClr val="bg1"/>
                </a:solidFill>
              </a:rPr>
              <a:t> University, Lebanon</a:t>
            </a:r>
          </a:p>
          <a:p>
            <a:r>
              <a:rPr lang="it-IT" sz="1000" dirty="0">
                <a:solidFill>
                  <a:schemeClr val="bg1"/>
                </a:solidFill>
              </a:rPr>
              <a:t>17 Kaiserslautern-Landau University, Germany</a:t>
            </a:r>
          </a:p>
          <a:p>
            <a:r>
              <a:rPr lang="it-IT" sz="1000" dirty="0">
                <a:solidFill>
                  <a:schemeClr val="bg1"/>
                </a:solidFill>
              </a:rPr>
              <a:t>18 Princeton University, USA</a:t>
            </a:r>
          </a:p>
          <a:p>
            <a:r>
              <a:rPr lang="it-IT" sz="1000" dirty="0">
                <a:solidFill>
                  <a:schemeClr val="bg1"/>
                </a:solidFill>
              </a:rPr>
              <a:t>19 University of Washington, USA</a:t>
            </a:r>
          </a:p>
          <a:p>
            <a:endParaRPr lang="it-IT" sz="1000" dirty="0">
              <a:solidFill>
                <a:schemeClr val="bg1"/>
              </a:solidFill>
            </a:endParaRPr>
          </a:p>
          <a:p>
            <a:endParaRPr lang="it-IT" sz="1000" dirty="0">
              <a:solidFill>
                <a:schemeClr val="bg1"/>
              </a:solidFill>
            </a:endParaRPr>
          </a:p>
          <a:p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6921" y="999862"/>
            <a:ext cx="10545159" cy="1673635"/>
          </a:xfrm>
        </p:spPr>
        <p:txBody>
          <a:bodyPr>
            <a:normAutofit fontScale="62500" lnSpcReduction="20000"/>
          </a:bodyPr>
          <a:lstStyle/>
          <a:p>
            <a:endParaRPr lang="en-US" dirty="0"/>
          </a:p>
          <a:p>
            <a:r>
              <a:rPr lang="en-US" sz="4600" b="1" i="1" dirty="0">
                <a:solidFill>
                  <a:schemeClr val="bg1"/>
                </a:solidFill>
              </a:rPr>
              <a:t>M</a:t>
            </a:r>
            <a:r>
              <a:rPr lang="en-US" sz="4600" i="1" dirty="0">
                <a:solidFill>
                  <a:srgbClr val="C00000"/>
                </a:solidFill>
              </a:rPr>
              <a:t>achine-Learning </a:t>
            </a:r>
            <a:r>
              <a:rPr lang="en-US" sz="4600" b="1" i="1" dirty="0">
                <a:solidFill>
                  <a:schemeClr val="bg1"/>
                </a:solidFill>
              </a:rPr>
              <a:t>O</a:t>
            </a:r>
            <a:r>
              <a:rPr lang="en-US" sz="4600" i="1" dirty="0">
                <a:solidFill>
                  <a:srgbClr val="C00000"/>
                </a:solidFill>
              </a:rPr>
              <a:t>ptimized </a:t>
            </a:r>
            <a:r>
              <a:rPr lang="en-US" sz="4600" b="1" i="1" dirty="0">
                <a:solidFill>
                  <a:schemeClr val="bg1"/>
                </a:solidFill>
              </a:rPr>
              <a:t>D</a:t>
            </a:r>
            <a:r>
              <a:rPr lang="en-US" sz="4600" i="1" dirty="0">
                <a:solidFill>
                  <a:srgbClr val="C00000"/>
                </a:solidFill>
              </a:rPr>
              <a:t>esign of </a:t>
            </a:r>
            <a:r>
              <a:rPr lang="en-US" sz="4600" b="1" i="1" dirty="0">
                <a:solidFill>
                  <a:schemeClr val="bg1"/>
                </a:solidFill>
              </a:rPr>
              <a:t>E</a:t>
            </a:r>
            <a:r>
              <a:rPr lang="en-US" sz="4600" i="1" dirty="0">
                <a:solidFill>
                  <a:srgbClr val="C00000"/>
                </a:solidFill>
              </a:rPr>
              <a:t>xperiments</a:t>
            </a:r>
          </a:p>
          <a:p>
            <a:r>
              <a:rPr lang="en-US" sz="7100" b="1" i="1" dirty="0">
                <a:solidFill>
                  <a:srgbClr val="0070C0"/>
                </a:solidFill>
              </a:rPr>
              <a:t>MODE Collaboration </a:t>
            </a:r>
            <a:endParaRPr lang="en-US" sz="7100" dirty="0">
              <a:solidFill>
                <a:srgbClr val="0070C0"/>
              </a:solidFill>
            </a:endParaRPr>
          </a:p>
          <a:p>
            <a:r>
              <a:rPr lang="en-US" dirty="0">
                <a:hlinkClick r:id="rId22"/>
              </a:rPr>
              <a:t>https://mode-collaboration.github.io</a:t>
            </a:r>
            <a:endParaRPr lang="en-US" dirty="0"/>
          </a:p>
        </p:txBody>
      </p:sp>
      <p:pic>
        <p:nvPicPr>
          <p:cNvPr id="7170" name="Picture 2" descr="https://cdn.uclouvain.be/groups/cms-editors-arec/charte-graphique-uclouvain/UCLouvain_Logo_Pos_CMJN.png?itok=0Vz8FOqj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181" y="155277"/>
            <a:ext cx="2096255" cy="486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B0E0D3D-B07D-D17F-3A11-A44BB8F31BCC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0294678" y="4941119"/>
            <a:ext cx="1832891" cy="792455"/>
          </a:xfrm>
          <a:prstGeom prst="rect">
            <a:avLst/>
          </a:prstGeom>
        </p:spPr>
      </p:pic>
      <p:pic>
        <p:nvPicPr>
          <p:cNvPr id="6148" name="Picture 4" descr="Indian Institute of Science Education and Research, Kolkata - Wikipedia">
            <a:extLst>
              <a:ext uri="{FF2B5EF4-FFF2-40B4-BE49-F238E27FC236}">
                <a16:creationId xmlns:a16="http://schemas.microsoft.com/office/drawing/2014/main" id="{40A4DB82-221E-C178-7A74-60883C9DC9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7563" y="5957036"/>
            <a:ext cx="794168" cy="83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National Institute of Science Education and Research Bhubaneswar - Wikipedia">
            <a:extLst>
              <a:ext uri="{FF2B5EF4-FFF2-40B4-BE49-F238E27FC236}">
                <a16:creationId xmlns:a16="http://schemas.microsoft.com/office/drawing/2014/main" id="{DC31B985-5ED6-24F1-693C-2BE2C1020C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8379" y="5951140"/>
            <a:ext cx="816231" cy="83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5" descr="A close-up of a logo&#10;&#10;Description automatically generated">
            <a:extLst>
              <a:ext uri="{FF2B5EF4-FFF2-40B4-BE49-F238E27FC236}">
                <a16:creationId xmlns:a16="http://schemas.microsoft.com/office/drawing/2014/main" id="{A6E1B457-8320-2571-E88F-6143830424CA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9339" y="101706"/>
            <a:ext cx="1517258" cy="594260"/>
          </a:xfrm>
          <a:prstGeom prst="rect">
            <a:avLst/>
          </a:prstGeom>
        </p:spPr>
      </p:pic>
      <p:pic>
        <p:nvPicPr>
          <p:cNvPr id="45" name="Picture 44" descr="A blue text on a white background&#10;&#10;Description automatically generated">
            <a:extLst>
              <a:ext uri="{FF2B5EF4-FFF2-40B4-BE49-F238E27FC236}">
                <a16:creationId xmlns:a16="http://schemas.microsoft.com/office/drawing/2014/main" id="{8B350852-AF18-4302-5C06-DEFEF06EBDA0}"/>
              </a:ext>
            </a:extLst>
          </p:cNvPr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8787" y="126134"/>
            <a:ext cx="1938836" cy="558475"/>
          </a:xfrm>
          <a:prstGeom prst="rect">
            <a:avLst/>
          </a:prstGeom>
        </p:spPr>
      </p:pic>
      <p:pic>
        <p:nvPicPr>
          <p:cNvPr id="46" name="Picture 2" descr="Carnegie Mellon University | NIST">
            <a:extLst>
              <a:ext uri="{FF2B5EF4-FFF2-40B4-BE49-F238E27FC236}">
                <a16:creationId xmlns:a16="http://schemas.microsoft.com/office/drawing/2014/main" id="{A929DCEA-2E35-4E9B-8610-C07D2558A6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7256" y="5948781"/>
            <a:ext cx="858000" cy="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7" descr="A red and white logo&#10;&#10;Description automatically generated">
            <a:extLst>
              <a:ext uri="{FF2B5EF4-FFF2-40B4-BE49-F238E27FC236}">
                <a16:creationId xmlns:a16="http://schemas.microsoft.com/office/drawing/2014/main" id="{2A4F0C72-F991-D051-67BA-1661B4CE610F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" y="173899"/>
            <a:ext cx="1489448" cy="476009"/>
          </a:xfrm>
          <a:prstGeom prst="rect">
            <a:avLst/>
          </a:prstGeom>
        </p:spPr>
      </p:pic>
      <p:pic>
        <p:nvPicPr>
          <p:cNvPr id="50" name="Picture 49" descr="Blue letters on a white background&#10;&#10;Description automatically generated">
            <a:extLst>
              <a:ext uri="{FF2B5EF4-FFF2-40B4-BE49-F238E27FC236}">
                <a16:creationId xmlns:a16="http://schemas.microsoft.com/office/drawing/2014/main" id="{870D8B22-9059-F2C1-13E9-1C072320AA27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056" y="155277"/>
            <a:ext cx="1657525" cy="492166"/>
          </a:xfrm>
          <a:prstGeom prst="rect">
            <a:avLst/>
          </a:prstGeom>
        </p:spPr>
      </p:pic>
      <p:pic>
        <p:nvPicPr>
          <p:cNvPr id="1028" name="Picture 4" descr="Image result for University of Oxford"/>
          <p:cNvPicPr>
            <a:picLocks noChangeAspect="1"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9197" y="5924925"/>
            <a:ext cx="913839" cy="913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Immagine 25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4824994" y="111101"/>
            <a:ext cx="988102" cy="555188"/>
          </a:xfrm>
          <a:prstGeom prst="rect">
            <a:avLst/>
          </a:prstGeom>
        </p:spPr>
      </p:pic>
      <p:pic>
        <p:nvPicPr>
          <p:cNvPr id="20" name="Immagine 19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1565418" y="121449"/>
            <a:ext cx="1347138" cy="532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597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093" y="296186"/>
            <a:ext cx="10515600" cy="132556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Active Projects: a Pot-</a:t>
            </a:r>
            <a:r>
              <a:rPr lang="en-US" b="1" dirty="0" err="1">
                <a:solidFill>
                  <a:srgbClr val="FFFF00"/>
                </a:solidFill>
              </a:rPr>
              <a:t>Pourri</a:t>
            </a:r>
            <a:r>
              <a:rPr lang="en-US" b="1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093" y="1513047"/>
            <a:ext cx="11431260" cy="9117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</a:rPr>
              <a:t>The target of </a:t>
            </a:r>
            <a:r>
              <a:rPr lang="en-US" sz="2400" b="1" dirty="0">
                <a:solidFill>
                  <a:schemeClr val="bg1"/>
                </a:solidFill>
              </a:rPr>
              <a:t>MODE</a:t>
            </a:r>
            <a:r>
              <a:rPr lang="en-US" sz="2400" dirty="0">
                <a:solidFill>
                  <a:schemeClr val="bg1"/>
                </a:solidFill>
              </a:rPr>
              <a:t> is to design a scalable, versatile architecture that can provide end-to-end optimization of particle detectors, </a:t>
            </a:r>
            <a:r>
              <a:rPr lang="en-US" sz="2400" dirty="0">
                <a:solidFill>
                  <a:srgbClr val="00B0F0"/>
                </a:solidFill>
              </a:rPr>
              <a:t>proving it on a number of different applications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91429" y="2484988"/>
            <a:ext cx="11668924" cy="4507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Idea: if we “solve” a few problems we may </a:t>
            </a:r>
            <a:r>
              <a:rPr lang="en-US" dirty="0">
                <a:solidFill>
                  <a:srgbClr val="C00000"/>
                </a:solidFill>
                <a:sym typeface="Wingdings" panose="05000000000000000000" pitchFamily="2" charset="2"/>
              </a:rPr>
              <a:t>construct a library of solutions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 and exploit the universality of the underlying architecture and its modularity, re-using modeling efforts</a:t>
            </a:r>
            <a:endParaRPr lang="en-US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endParaRPr lang="en-US" b="1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r>
              <a:rPr lang="en-US" sz="2000" b="1" dirty="0">
                <a:solidFill>
                  <a:schemeClr val="bg1"/>
                </a:solidFill>
              </a:rPr>
              <a:t>Initial study cases: </a:t>
            </a:r>
          </a:p>
          <a:p>
            <a:pPr lvl="1">
              <a:buFontTx/>
              <a:buChar char="-"/>
            </a:pPr>
            <a:r>
              <a:rPr lang="en-US" sz="2000" dirty="0" err="1">
                <a:solidFill>
                  <a:schemeClr val="bg1"/>
                </a:solidFill>
                <a:sym typeface="Wingdings" panose="05000000000000000000" pitchFamily="2" charset="2"/>
              </a:rPr>
              <a:t>MUonE</a:t>
            </a:r>
            <a:r>
              <a:rPr lang="en-US" sz="2000" dirty="0">
                <a:solidFill>
                  <a:schemeClr val="bg1"/>
                </a:solidFill>
                <a:sym typeface="Wingdings" panose="05000000000000000000" pitchFamily="2" charset="2"/>
              </a:rPr>
              <a:t> detector  </a:t>
            </a:r>
            <a:r>
              <a:rPr lang="en-US" sz="2000" dirty="0">
                <a:solidFill>
                  <a:srgbClr val="00B050"/>
                </a:solidFill>
                <a:sym typeface="Wingdings" panose="05000000000000000000" pitchFamily="2" charset="2"/>
              </a:rPr>
              <a:t>completed and published</a:t>
            </a:r>
            <a:endParaRPr lang="en-US" sz="20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lvl="1">
              <a:buFontTx/>
              <a:buChar char="-"/>
            </a:pPr>
            <a:r>
              <a:rPr lang="en-US" sz="2000" dirty="0" err="1">
                <a:solidFill>
                  <a:schemeClr val="bg1"/>
                </a:solidFill>
                <a:sym typeface="Wingdings" panose="05000000000000000000" pitchFamily="2" charset="2"/>
              </a:rPr>
              <a:t>LHCb</a:t>
            </a:r>
            <a:r>
              <a:rPr lang="en-US" sz="2000" dirty="0">
                <a:solidFill>
                  <a:schemeClr val="bg1"/>
                </a:solidFill>
                <a:sym typeface="Wingdings" panose="05000000000000000000" pitchFamily="2" charset="2"/>
              </a:rPr>
              <a:t> EM calorimeter optimization </a:t>
            </a:r>
            <a:r>
              <a:rPr lang="en-US" sz="2000" dirty="0">
                <a:sym typeface="Wingdings" panose="05000000000000000000" pitchFamily="2" charset="2"/>
              </a:rPr>
              <a:t> </a:t>
            </a:r>
            <a:r>
              <a:rPr lang="en-US" sz="2000" dirty="0">
                <a:solidFill>
                  <a:srgbClr val="00B050"/>
                </a:solidFill>
                <a:sym typeface="Wingdings" panose="05000000000000000000" pitchFamily="2" charset="2"/>
              </a:rPr>
              <a:t>preliminary results out</a:t>
            </a:r>
            <a:endParaRPr lang="en-US" sz="20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lvl="1">
              <a:buFontTx/>
              <a:buChar char="-"/>
            </a:pPr>
            <a:r>
              <a:rPr lang="en-US" sz="2000" dirty="0">
                <a:solidFill>
                  <a:schemeClr val="bg1"/>
                </a:solidFill>
                <a:sym typeface="Wingdings" panose="05000000000000000000" pitchFamily="2" charset="2"/>
              </a:rPr>
              <a:t>Muon tomography detector optimization  </a:t>
            </a:r>
            <a:r>
              <a:rPr lang="en-US" sz="2000" dirty="0">
                <a:solidFill>
                  <a:srgbClr val="00B050"/>
                </a:solidFill>
                <a:sym typeface="Wingdings" panose="05000000000000000000" pitchFamily="2" charset="2"/>
              </a:rPr>
              <a:t>preliminary results out, submitted to journal</a:t>
            </a:r>
            <a:endParaRPr lang="en-US" sz="20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lvl="1">
              <a:buFontTx/>
              <a:buChar char="-"/>
            </a:pPr>
            <a:r>
              <a:rPr lang="en-US" sz="2000" dirty="0">
                <a:solidFill>
                  <a:schemeClr val="bg1"/>
                </a:solidFill>
              </a:rPr>
              <a:t>Muon collider EM calorimeter </a:t>
            </a:r>
            <a:r>
              <a:rPr lang="en-US" sz="2000" dirty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en-US" sz="2000" dirty="0">
                <a:solidFill>
                  <a:srgbClr val="FFC000"/>
                </a:solidFill>
                <a:sym typeface="Wingdings" panose="05000000000000000000" pitchFamily="2" charset="2"/>
              </a:rPr>
              <a:t>in progress</a:t>
            </a:r>
            <a:endParaRPr lang="en-US" sz="2000" dirty="0">
              <a:solidFill>
                <a:srgbClr val="FFC000"/>
              </a:solidFill>
            </a:endParaRPr>
          </a:p>
          <a:p>
            <a:pPr lvl="1">
              <a:buFontTx/>
              <a:buChar char="-"/>
            </a:pPr>
            <a:r>
              <a:rPr lang="en-US" sz="2000" dirty="0">
                <a:solidFill>
                  <a:schemeClr val="bg1"/>
                </a:solidFill>
              </a:rPr>
              <a:t>Optimization of detectors for air Cherenkov showers (SWGO) </a:t>
            </a:r>
            <a:r>
              <a:rPr lang="en-US" sz="2000" dirty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en-US" sz="2000" dirty="0">
                <a:solidFill>
                  <a:srgbClr val="00B050"/>
                </a:solidFill>
                <a:sym typeface="Wingdings" panose="05000000000000000000" pitchFamily="2" charset="2"/>
              </a:rPr>
              <a:t>Preliminary results out</a:t>
            </a:r>
            <a:r>
              <a:rPr lang="en-US" sz="2000" dirty="0">
                <a:solidFill>
                  <a:srgbClr val="FFC000"/>
                </a:solidFill>
                <a:sym typeface="Wingdings" panose="05000000000000000000" pitchFamily="2" charset="2"/>
              </a:rPr>
              <a:t>, ongoing</a:t>
            </a:r>
            <a:endParaRPr lang="en-US" sz="2000" dirty="0">
              <a:solidFill>
                <a:srgbClr val="FFC000"/>
              </a:solidFill>
            </a:endParaRPr>
          </a:p>
          <a:p>
            <a:pPr lvl="1">
              <a:buFontTx/>
              <a:buChar char="-"/>
            </a:pPr>
            <a:r>
              <a:rPr lang="en-US" sz="2000" dirty="0">
                <a:solidFill>
                  <a:schemeClr val="bg1"/>
                </a:solidFill>
              </a:rPr>
              <a:t>Hybrid calorimeter design integrating tracking layers </a:t>
            </a:r>
            <a:r>
              <a:rPr lang="en-US" sz="2000" dirty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en-US" sz="2000" dirty="0">
                <a:solidFill>
                  <a:srgbClr val="C00000"/>
                </a:solidFill>
                <a:sym typeface="Wingdings" panose="05000000000000000000" pitchFamily="2" charset="2"/>
              </a:rPr>
              <a:t>started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</a:rPr>
              <a:t>                                                                plus many more envisioned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B89-A023-4184-86DD-540BD0318D04}" type="slidenum">
              <a:rPr lang="en-US" smtClean="0"/>
              <a:t>14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932E4A8-6005-ABD1-6858-0DCCCDCE2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052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534FA54-E2B7-DB74-AAF7-5D13B0A2B335}"/>
              </a:ext>
            </a:extLst>
          </p:cNvPr>
          <p:cNvSpPr/>
          <p:nvPr/>
        </p:nvSpPr>
        <p:spPr>
          <a:xfrm>
            <a:off x="0" y="0"/>
            <a:ext cx="5786230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51417" y="2766218"/>
            <a:ext cx="4483395" cy="1325563"/>
          </a:xfrm>
        </p:spPr>
        <p:txBody>
          <a:bodyPr>
            <a:normAutofit fontScale="90000"/>
          </a:bodyPr>
          <a:lstStyle/>
          <a:p>
            <a:r>
              <a:rPr lang="it-IT" b="1" dirty="0">
                <a:solidFill>
                  <a:srgbClr val="C00000"/>
                </a:solidFill>
              </a:rPr>
              <a:t>3 – </a:t>
            </a:r>
            <a:r>
              <a:rPr lang="it-IT" b="1" dirty="0" err="1">
                <a:solidFill>
                  <a:srgbClr val="C00000"/>
                </a:solidFill>
              </a:rPr>
              <a:t>Optimization</a:t>
            </a:r>
            <a:r>
              <a:rPr lang="it-IT" b="1" dirty="0">
                <a:solidFill>
                  <a:srgbClr val="C00000"/>
                </a:solidFill>
              </a:rPr>
              <a:t> of Future </a:t>
            </a:r>
            <a:r>
              <a:rPr lang="it-IT" b="1" dirty="0" err="1">
                <a:solidFill>
                  <a:srgbClr val="C00000"/>
                </a:solidFill>
              </a:rPr>
              <a:t>Calorimeters</a:t>
            </a:r>
            <a:r>
              <a:rPr lang="it-IT" b="1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096000" y="795026"/>
            <a:ext cx="5849680" cy="9246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i="1" dirty="0" err="1">
                <a:solidFill>
                  <a:srgbClr val="FFC000"/>
                </a:solidFill>
              </a:rPr>
              <a:t>Below</a:t>
            </a:r>
            <a:r>
              <a:rPr lang="it-IT" i="1" dirty="0">
                <a:solidFill>
                  <a:srgbClr val="FFC000"/>
                </a:solidFill>
              </a:rPr>
              <a:t>: the HGCAL </a:t>
            </a:r>
            <a:r>
              <a:rPr lang="it-IT" i="1" dirty="0" err="1">
                <a:solidFill>
                  <a:srgbClr val="FFC000"/>
                </a:solidFill>
              </a:rPr>
              <a:t>calorimeter</a:t>
            </a:r>
            <a:r>
              <a:rPr lang="it-IT" i="1" dirty="0">
                <a:solidFill>
                  <a:srgbClr val="FFC000"/>
                </a:solidFill>
              </a:rPr>
              <a:t> for the CMS upgrade</a:t>
            </a:r>
          </a:p>
          <a:p>
            <a:pPr marL="0" indent="0">
              <a:buNone/>
            </a:pPr>
            <a:endParaRPr lang="it-IT" i="1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it-IT" sz="36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B7C-41C6-413A-81DD-F073C27E12A1}" type="slidenum">
              <a:rPr lang="en-US" smtClean="0"/>
              <a:t>15</a:t>
            </a:fld>
            <a:endParaRPr lang="en-US"/>
          </a:p>
        </p:txBody>
      </p:sp>
      <p:pic>
        <p:nvPicPr>
          <p:cNvPr id="6148" name="Picture 4" descr="The CMS HGCAL detector for HL-LHC upgrade - CERN Document Server">
            <a:extLst>
              <a:ext uri="{FF2B5EF4-FFF2-40B4-BE49-F238E27FC236}">
                <a16:creationId xmlns:a16="http://schemas.microsoft.com/office/drawing/2014/main" id="{39EDD1D2-902A-2352-2EB9-CEDDBEF8F4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477" y="1816100"/>
            <a:ext cx="5038725" cy="490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82256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FFFF00"/>
                </a:solidFill>
              </a:rPr>
              <a:t>A </a:t>
            </a:r>
            <a:r>
              <a:rPr lang="it-IT" b="1" dirty="0" err="1">
                <a:solidFill>
                  <a:srgbClr val="FFFF00"/>
                </a:solidFill>
              </a:rPr>
              <a:t>necessary</a:t>
            </a:r>
            <a:r>
              <a:rPr lang="it-IT" b="1" dirty="0">
                <a:solidFill>
                  <a:srgbClr val="FFFF00"/>
                </a:solidFill>
              </a:rPr>
              <a:t> </a:t>
            </a:r>
            <a:r>
              <a:rPr lang="it-IT" b="1" dirty="0" err="1">
                <a:solidFill>
                  <a:srgbClr val="FFFF00"/>
                </a:solidFill>
              </a:rPr>
              <a:t>question</a:t>
            </a:r>
            <a:r>
              <a:rPr lang="it-IT" b="1" dirty="0">
                <a:solidFill>
                  <a:srgbClr val="FFFF00"/>
                </a:solidFill>
              </a:rPr>
              <a:t>: </a:t>
            </a:r>
            <a:r>
              <a:rPr lang="it-IT" b="1" dirty="0" err="1">
                <a:solidFill>
                  <a:srgbClr val="FFFF00"/>
                </a:solidFill>
              </a:rPr>
              <a:t>Hybridization</a:t>
            </a:r>
            <a:endParaRPr lang="it-IT" b="1" dirty="0">
              <a:solidFill>
                <a:srgbClr val="FFFF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29479" y="1749287"/>
            <a:ext cx="10933042" cy="259742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In an impending AI revolution, the design of calorimeters is crying to be rethought.</a:t>
            </a:r>
          </a:p>
          <a:p>
            <a:pPr marL="0" indent="0">
              <a:buNone/>
            </a:pPr>
            <a:endParaRPr lang="it-IT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it-IT" dirty="0">
                <a:solidFill>
                  <a:schemeClr val="bg1"/>
                </a:solidFill>
              </a:rPr>
              <a:t>Standard setup in </a:t>
            </a:r>
            <a:r>
              <a:rPr lang="it-IT" dirty="0" err="1">
                <a:solidFill>
                  <a:schemeClr val="bg1"/>
                </a:solidFill>
              </a:rPr>
              <a:t>particle</a:t>
            </a:r>
            <a:r>
              <a:rPr lang="it-IT" dirty="0">
                <a:solidFill>
                  <a:schemeClr val="bg1"/>
                </a:solidFill>
              </a:rPr>
              <a:t> detectors: </a:t>
            </a:r>
            <a:r>
              <a:rPr lang="it-IT" dirty="0" err="1">
                <a:solidFill>
                  <a:schemeClr val="bg1"/>
                </a:solidFill>
              </a:rPr>
              <a:t>lightweight</a:t>
            </a:r>
            <a:r>
              <a:rPr lang="it-IT" dirty="0">
                <a:solidFill>
                  <a:schemeClr val="bg1"/>
                </a:solidFill>
              </a:rPr>
              <a:t> tracker 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 dense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calorimeter</a:t>
            </a:r>
            <a:endParaRPr lang="it-IT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it-IT" dirty="0" err="1">
                <a:solidFill>
                  <a:srgbClr val="00B0F0"/>
                </a:solidFill>
                <a:sym typeface="Wingdings" panose="05000000000000000000" pitchFamily="2" charset="2"/>
              </a:rPr>
              <a:t>Why</a:t>
            </a:r>
            <a:r>
              <a:rPr lang="it-IT" dirty="0">
                <a:solidFill>
                  <a:srgbClr val="00B0F0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rgbClr val="00B0F0"/>
                </a:solidFill>
                <a:sym typeface="Wingdings" panose="05000000000000000000" pitchFamily="2" charset="2"/>
              </a:rPr>
              <a:t>abrupt</a:t>
            </a:r>
            <a:r>
              <a:rPr lang="it-IT" dirty="0">
                <a:solidFill>
                  <a:srgbClr val="00B0F0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rgbClr val="00B0F0"/>
                </a:solidFill>
                <a:sym typeface="Wingdings" panose="05000000000000000000" pitchFamily="2" charset="2"/>
              </a:rPr>
              <a:t>change</a:t>
            </a:r>
            <a:r>
              <a:rPr lang="it-IT" dirty="0">
                <a:solidFill>
                  <a:srgbClr val="00B0F0"/>
                </a:solidFill>
                <a:sym typeface="Wingdings" panose="05000000000000000000" pitchFamily="2" charset="2"/>
              </a:rPr>
              <a:t> of </a:t>
            </a:r>
            <a:r>
              <a:rPr lang="it-IT" dirty="0" err="1">
                <a:solidFill>
                  <a:srgbClr val="00B0F0"/>
                </a:solidFill>
                <a:sym typeface="Wingdings" panose="05000000000000000000" pitchFamily="2" charset="2"/>
              </a:rPr>
              <a:t>density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? </a:t>
            </a:r>
          </a:p>
          <a:p>
            <a:pPr marL="0" indent="0">
              <a:buNone/>
            </a:pP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«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Because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nuclear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interactions…»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B89-A023-4184-86DD-540BD0318D04}" type="slidenum">
              <a:rPr lang="en-US" smtClean="0"/>
              <a:t>16</a:t>
            </a:fld>
            <a:endParaRPr lang="en-US"/>
          </a:p>
        </p:txBody>
      </p:sp>
      <p:pic>
        <p:nvPicPr>
          <p:cNvPr id="6" name="Picture 4" descr="600px-Schema_transverse_cms">
            <a:extLst>
              <a:ext uri="{FF2B5EF4-FFF2-40B4-BE49-F238E27FC236}">
                <a16:creationId xmlns:a16="http://schemas.microsoft.com/office/drawing/2014/main" id="{CA610394-B932-88DA-E545-E81FB8093A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922" y="3881708"/>
            <a:ext cx="5660192" cy="2905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e 6">
            <a:extLst>
              <a:ext uri="{FF2B5EF4-FFF2-40B4-BE49-F238E27FC236}">
                <a16:creationId xmlns:a16="http://schemas.microsoft.com/office/drawing/2014/main" id="{5574014C-D9F2-D1ED-C346-FB8C1403CD73}"/>
              </a:ext>
            </a:extLst>
          </p:cNvPr>
          <p:cNvSpPr/>
          <p:nvPr/>
        </p:nvSpPr>
        <p:spPr>
          <a:xfrm>
            <a:off x="6542256" y="4161183"/>
            <a:ext cx="2345635" cy="2299252"/>
          </a:xfrm>
          <a:prstGeom prst="ellipse">
            <a:avLst/>
          </a:prstGeom>
          <a:noFill/>
          <a:ln w="793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47150F83-D7CA-31F0-E8D0-A8506B8871F1}"/>
              </a:ext>
            </a:extLst>
          </p:cNvPr>
          <p:cNvCxnSpPr/>
          <p:nvPr/>
        </p:nvCxnSpPr>
        <p:spPr>
          <a:xfrm>
            <a:off x="1060174" y="6356350"/>
            <a:ext cx="3120887" cy="0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AF4C1F9D-BF85-66BD-7232-62662D2502AD}"/>
              </a:ext>
            </a:extLst>
          </p:cNvPr>
          <p:cNvCxnSpPr>
            <a:cxnSpLocks/>
          </p:cNvCxnSpPr>
          <p:nvPr/>
        </p:nvCxnSpPr>
        <p:spPr>
          <a:xfrm>
            <a:off x="1060174" y="6274904"/>
            <a:ext cx="1113183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5CCFF264-F4FD-4436-B5C8-3E913C7B0478}"/>
              </a:ext>
            </a:extLst>
          </p:cNvPr>
          <p:cNvCxnSpPr>
            <a:cxnSpLocks/>
          </p:cNvCxnSpPr>
          <p:nvPr/>
        </p:nvCxnSpPr>
        <p:spPr>
          <a:xfrm>
            <a:off x="2170044" y="4591878"/>
            <a:ext cx="0" cy="168302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diritto 16">
            <a:extLst>
              <a:ext uri="{FF2B5EF4-FFF2-40B4-BE49-F238E27FC236}">
                <a16:creationId xmlns:a16="http://schemas.microsoft.com/office/drawing/2014/main" id="{6AE50ADD-3026-9EBA-5CCB-C252D539B20E}"/>
              </a:ext>
            </a:extLst>
          </p:cNvPr>
          <p:cNvCxnSpPr>
            <a:cxnSpLocks/>
          </p:cNvCxnSpPr>
          <p:nvPr/>
        </p:nvCxnSpPr>
        <p:spPr>
          <a:xfrm>
            <a:off x="2468218" y="4591878"/>
            <a:ext cx="0" cy="7354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EB33935B-3514-5EA5-DE8A-699744BD3ADE}"/>
              </a:ext>
            </a:extLst>
          </p:cNvPr>
          <p:cNvCxnSpPr>
            <a:cxnSpLocks/>
          </p:cNvCxnSpPr>
          <p:nvPr/>
        </p:nvCxnSpPr>
        <p:spPr>
          <a:xfrm flipH="1">
            <a:off x="2468218" y="5327374"/>
            <a:ext cx="136166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diritto 26">
            <a:extLst>
              <a:ext uri="{FF2B5EF4-FFF2-40B4-BE49-F238E27FC236}">
                <a16:creationId xmlns:a16="http://schemas.microsoft.com/office/drawing/2014/main" id="{8DD02E70-A125-2C52-F932-FDA384D5986E}"/>
              </a:ext>
            </a:extLst>
          </p:cNvPr>
          <p:cNvCxnSpPr>
            <a:cxnSpLocks/>
          </p:cNvCxnSpPr>
          <p:nvPr/>
        </p:nvCxnSpPr>
        <p:spPr>
          <a:xfrm flipH="1">
            <a:off x="2170044" y="4591878"/>
            <a:ext cx="29817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id="{3909B16E-AA56-10F8-12B0-6632179343B7}"/>
              </a:ext>
            </a:extLst>
          </p:cNvPr>
          <p:cNvCxnSpPr>
            <a:cxnSpLocks/>
          </p:cNvCxnSpPr>
          <p:nvPr/>
        </p:nvCxnSpPr>
        <p:spPr>
          <a:xfrm>
            <a:off x="3829878" y="5327374"/>
            <a:ext cx="0" cy="94753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958FDC7B-1A11-E2B5-03B6-3C546DAB43DB}"/>
              </a:ext>
            </a:extLst>
          </p:cNvPr>
          <p:cNvSpPr txBox="1"/>
          <p:nvPr/>
        </p:nvSpPr>
        <p:spPr>
          <a:xfrm>
            <a:off x="2170044" y="6356350"/>
            <a:ext cx="2149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Distance from center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B9F5004E-F2F2-EF2A-CA08-082C1BDD86C6}"/>
              </a:ext>
            </a:extLst>
          </p:cNvPr>
          <p:cNvSpPr txBox="1"/>
          <p:nvPr/>
        </p:nvSpPr>
        <p:spPr>
          <a:xfrm>
            <a:off x="1130448" y="5394877"/>
            <a:ext cx="23770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Tracker       EM       HAD</a:t>
            </a:r>
          </a:p>
          <a:p>
            <a:r>
              <a:rPr lang="en-US" dirty="0">
                <a:solidFill>
                  <a:schemeClr val="bg1"/>
                </a:solidFill>
              </a:rPr>
              <a:t>	   calorimeter</a:t>
            </a:r>
          </a:p>
        </p:txBody>
      </p:sp>
      <p:cxnSp>
        <p:nvCxnSpPr>
          <p:cNvPr id="34" name="Connettore 2 33">
            <a:extLst>
              <a:ext uri="{FF2B5EF4-FFF2-40B4-BE49-F238E27FC236}">
                <a16:creationId xmlns:a16="http://schemas.microsoft.com/office/drawing/2014/main" id="{BAF4B286-F8AE-B52C-72AA-0C4E2AB67835}"/>
              </a:ext>
            </a:extLst>
          </p:cNvPr>
          <p:cNvCxnSpPr>
            <a:cxnSpLocks/>
          </p:cNvCxnSpPr>
          <p:nvPr/>
        </p:nvCxnSpPr>
        <p:spPr>
          <a:xfrm flipV="1">
            <a:off x="1060174" y="4504772"/>
            <a:ext cx="0" cy="1857237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BAB58917-9365-E9BE-7236-278782D33E7F}"/>
              </a:ext>
            </a:extLst>
          </p:cNvPr>
          <p:cNvSpPr txBox="1"/>
          <p:nvPr/>
        </p:nvSpPr>
        <p:spPr>
          <a:xfrm rot="16200000">
            <a:off x="361043" y="4664839"/>
            <a:ext cx="888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Density</a:t>
            </a:r>
          </a:p>
        </p:txBody>
      </p:sp>
    </p:spTree>
    <p:extLst>
      <p:ext uri="{BB962C8B-B14F-4D97-AF65-F5344CB8AC3E}">
        <p14:creationId xmlns:p14="http://schemas.microsoft.com/office/powerpoint/2010/main" val="328713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05196" y="467154"/>
            <a:ext cx="10515600" cy="1325563"/>
          </a:xfrm>
        </p:spPr>
        <p:txBody>
          <a:bodyPr/>
          <a:lstStyle/>
          <a:p>
            <a:r>
              <a:rPr lang="it-IT" b="1" dirty="0">
                <a:solidFill>
                  <a:srgbClr val="FFFF00"/>
                </a:solidFill>
              </a:rPr>
              <a:t>A </a:t>
            </a:r>
            <a:r>
              <a:rPr lang="it-IT" b="1" dirty="0" err="1">
                <a:solidFill>
                  <a:srgbClr val="FFFF00"/>
                </a:solidFill>
              </a:rPr>
              <a:t>necessary</a:t>
            </a:r>
            <a:r>
              <a:rPr lang="it-IT" b="1" dirty="0">
                <a:solidFill>
                  <a:srgbClr val="FFFF00"/>
                </a:solidFill>
              </a:rPr>
              <a:t> </a:t>
            </a:r>
            <a:r>
              <a:rPr lang="it-IT" b="1" dirty="0" err="1">
                <a:solidFill>
                  <a:srgbClr val="FFFF00"/>
                </a:solidFill>
              </a:rPr>
              <a:t>question</a:t>
            </a:r>
            <a:r>
              <a:rPr lang="it-IT" b="1" dirty="0">
                <a:solidFill>
                  <a:srgbClr val="FFFF00"/>
                </a:solidFill>
              </a:rPr>
              <a:t>: </a:t>
            </a:r>
            <a:br>
              <a:rPr lang="it-IT" b="1" dirty="0">
                <a:solidFill>
                  <a:srgbClr val="FFFF00"/>
                </a:solidFill>
              </a:rPr>
            </a:br>
            <a:r>
              <a:rPr lang="it-IT" b="1" dirty="0" err="1">
                <a:solidFill>
                  <a:srgbClr val="FFFF00"/>
                </a:solidFill>
              </a:rPr>
              <a:t>Hybridization</a:t>
            </a:r>
            <a:r>
              <a:rPr lang="it-IT" b="1" dirty="0">
                <a:solidFill>
                  <a:srgbClr val="FFFF00"/>
                </a:solidFill>
              </a:rPr>
              <a:t> / 2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29479" y="1920876"/>
            <a:ext cx="10933042" cy="443547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Regardless of the extractability of particle-ID information from the patterns of energy depositions, the design of calorimeters is crying to be rethought.</a:t>
            </a:r>
          </a:p>
          <a:p>
            <a:pPr marL="0" indent="0">
              <a:buNone/>
            </a:pPr>
            <a:endParaRPr lang="it-IT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it-IT" dirty="0">
                <a:solidFill>
                  <a:schemeClr val="bg1"/>
                </a:solidFill>
              </a:rPr>
              <a:t>Standard setup in </a:t>
            </a:r>
            <a:r>
              <a:rPr lang="it-IT" dirty="0" err="1">
                <a:solidFill>
                  <a:schemeClr val="bg1"/>
                </a:solidFill>
              </a:rPr>
              <a:t>particle</a:t>
            </a:r>
            <a:r>
              <a:rPr lang="it-IT" dirty="0">
                <a:solidFill>
                  <a:schemeClr val="bg1"/>
                </a:solidFill>
              </a:rPr>
              <a:t> detectors: </a:t>
            </a:r>
            <a:r>
              <a:rPr lang="it-IT" dirty="0" err="1">
                <a:solidFill>
                  <a:schemeClr val="bg1"/>
                </a:solidFill>
              </a:rPr>
              <a:t>lightweight</a:t>
            </a:r>
            <a:r>
              <a:rPr lang="it-IT" dirty="0">
                <a:solidFill>
                  <a:schemeClr val="bg1"/>
                </a:solidFill>
              </a:rPr>
              <a:t> tracker 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 dense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calorimeter</a:t>
            </a:r>
            <a:endParaRPr lang="it-IT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it-IT" dirty="0" err="1">
                <a:solidFill>
                  <a:srgbClr val="00B0F0"/>
                </a:solidFill>
                <a:sym typeface="Wingdings" panose="05000000000000000000" pitchFamily="2" charset="2"/>
              </a:rPr>
              <a:t>Why</a:t>
            </a:r>
            <a:r>
              <a:rPr lang="it-IT" dirty="0">
                <a:solidFill>
                  <a:srgbClr val="00B0F0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rgbClr val="00B0F0"/>
                </a:solidFill>
                <a:sym typeface="Wingdings" panose="05000000000000000000" pitchFamily="2" charset="2"/>
              </a:rPr>
              <a:t>abrupt</a:t>
            </a:r>
            <a:r>
              <a:rPr lang="it-IT" dirty="0">
                <a:solidFill>
                  <a:srgbClr val="00B0F0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rgbClr val="00B0F0"/>
                </a:solidFill>
                <a:sym typeface="Wingdings" panose="05000000000000000000" pitchFamily="2" charset="2"/>
              </a:rPr>
              <a:t>change</a:t>
            </a:r>
            <a:r>
              <a:rPr lang="it-IT" dirty="0">
                <a:solidFill>
                  <a:srgbClr val="00B0F0"/>
                </a:solidFill>
                <a:sym typeface="Wingdings" panose="05000000000000000000" pitchFamily="2" charset="2"/>
              </a:rPr>
              <a:t> of </a:t>
            </a:r>
            <a:r>
              <a:rPr lang="it-IT" dirty="0" err="1">
                <a:solidFill>
                  <a:srgbClr val="00B0F0"/>
                </a:solidFill>
                <a:sym typeface="Wingdings" panose="05000000000000000000" pitchFamily="2" charset="2"/>
              </a:rPr>
              <a:t>density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? </a:t>
            </a:r>
          </a:p>
          <a:p>
            <a:pPr marL="0" indent="0">
              <a:buNone/>
            </a:pP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	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Historically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: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allow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measurement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of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charged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particle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parameters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undisturbed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by 	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nuclear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interactions</a:t>
            </a:r>
          </a:p>
          <a:p>
            <a:pPr marL="0" indent="0">
              <a:buNone/>
            </a:pPr>
            <a:r>
              <a:rPr lang="it-IT" dirty="0">
                <a:solidFill>
                  <a:srgbClr val="FFC000"/>
                </a:solidFill>
                <a:sym typeface="Wingdings" panose="05000000000000000000" pitchFamily="2" charset="2"/>
              </a:rPr>
              <a:t>But </a:t>
            </a:r>
            <a:r>
              <a:rPr lang="it-IT" dirty="0" err="1">
                <a:solidFill>
                  <a:srgbClr val="FFC000"/>
                </a:solidFill>
                <a:sym typeface="Wingdings" panose="05000000000000000000" pitchFamily="2" charset="2"/>
              </a:rPr>
              <a:t>today</a:t>
            </a:r>
            <a:r>
              <a:rPr lang="it-IT" dirty="0">
                <a:solidFill>
                  <a:srgbClr val="FFC000"/>
                </a:solidFill>
                <a:sym typeface="Wingdings" panose="05000000000000000000" pitchFamily="2" charset="2"/>
              </a:rPr>
              <a:t>/</a:t>
            </a:r>
            <a:r>
              <a:rPr lang="it-IT" dirty="0" err="1">
                <a:solidFill>
                  <a:srgbClr val="FFC000"/>
                </a:solidFill>
                <a:sym typeface="Wingdings" panose="05000000000000000000" pitchFamily="2" charset="2"/>
              </a:rPr>
              <a:t>tomorrow</a:t>
            </a:r>
            <a:r>
              <a:rPr lang="it-IT" dirty="0">
                <a:solidFill>
                  <a:srgbClr val="FFC000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rgbClr val="FFC000"/>
                </a:solidFill>
                <a:sym typeface="Wingdings" panose="05000000000000000000" pitchFamily="2" charset="2"/>
              </a:rPr>
              <a:t>we</a:t>
            </a:r>
            <a:r>
              <a:rPr lang="it-IT" dirty="0">
                <a:solidFill>
                  <a:srgbClr val="FFC000"/>
                </a:solidFill>
                <a:sym typeface="Wingdings" panose="05000000000000000000" pitchFamily="2" charset="2"/>
              </a:rPr>
              <a:t> (</a:t>
            </a:r>
            <a:r>
              <a:rPr lang="it-IT" dirty="0" err="1">
                <a:solidFill>
                  <a:srgbClr val="FFC000"/>
                </a:solidFill>
                <a:sym typeface="Wingdings" panose="05000000000000000000" pitchFamily="2" charset="2"/>
              </a:rPr>
              <a:t>will</a:t>
            </a:r>
            <a:r>
              <a:rPr lang="it-IT" dirty="0">
                <a:solidFill>
                  <a:srgbClr val="FFC000"/>
                </a:solidFill>
                <a:sym typeface="Wingdings" panose="05000000000000000000" pitchFamily="2" charset="2"/>
              </a:rPr>
              <a:t>) </a:t>
            </a:r>
            <a:r>
              <a:rPr lang="it-IT" dirty="0" err="1">
                <a:solidFill>
                  <a:srgbClr val="FFC000"/>
                </a:solidFill>
                <a:sym typeface="Wingdings" panose="05000000000000000000" pitchFamily="2" charset="2"/>
              </a:rPr>
              <a:t>have</a:t>
            </a:r>
            <a:r>
              <a:rPr lang="it-IT" dirty="0">
                <a:solidFill>
                  <a:srgbClr val="FFC000"/>
                </a:solidFill>
                <a:sym typeface="Wingdings" panose="05000000000000000000" pitchFamily="2" charset="2"/>
              </a:rPr>
              <a:t> AI </a:t>
            </a:r>
            <a:r>
              <a:rPr lang="it-IT" dirty="0" err="1">
                <a:solidFill>
                  <a:srgbClr val="FFC000"/>
                </a:solidFill>
                <a:sym typeface="Wingdings" panose="05000000000000000000" pitchFamily="2" charset="2"/>
              </a:rPr>
              <a:t>reconstruction</a:t>
            </a:r>
            <a:r>
              <a:rPr lang="it-IT" dirty="0">
                <a:solidFill>
                  <a:srgbClr val="FFC000"/>
                </a:solidFill>
                <a:sym typeface="Wingdings" panose="05000000000000000000" pitchFamily="2" charset="2"/>
              </a:rPr>
              <a:t>... </a:t>
            </a:r>
          </a:p>
          <a:p>
            <a:pPr marL="0" indent="0">
              <a:buNone/>
            </a:pP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Plan: Investigate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coupled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system of tracker and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calorimeter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,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slowly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vary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density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in z from step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function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to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smoother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transition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, study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effect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on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extractable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information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it-IT" dirty="0" err="1">
                <a:solidFill>
                  <a:srgbClr val="FFC000"/>
                </a:solidFill>
                <a:sym typeface="Wingdings" panose="05000000000000000000" pitchFamily="2" charset="2"/>
              </a:rPr>
              <a:t>Requires</a:t>
            </a:r>
            <a:r>
              <a:rPr lang="it-IT" dirty="0">
                <a:solidFill>
                  <a:srgbClr val="FFC000"/>
                </a:solidFill>
                <a:sym typeface="Wingdings" panose="05000000000000000000" pitchFamily="2" charset="2"/>
              </a:rPr>
              <a:t> high-</a:t>
            </a:r>
            <a:r>
              <a:rPr lang="it-IT" dirty="0" err="1">
                <a:solidFill>
                  <a:srgbClr val="FFC000"/>
                </a:solidFill>
                <a:sym typeface="Wingdings" panose="05000000000000000000" pitchFamily="2" charset="2"/>
              </a:rPr>
              <a:t>perf</a:t>
            </a:r>
            <a:r>
              <a:rPr lang="it-IT" dirty="0">
                <a:solidFill>
                  <a:srgbClr val="FFC000"/>
                </a:solidFill>
                <a:sym typeface="Wingdings" panose="05000000000000000000" pitchFamily="2" charset="2"/>
              </a:rPr>
              <a:t>. </a:t>
            </a:r>
            <a:r>
              <a:rPr lang="it-IT" dirty="0" err="1">
                <a:solidFill>
                  <a:srgbClr val="FFC000"/>
                </a:solidFill>
                <a:sym typeface="Wingdings" panose="05000000000000000000" pitchFamily="2" charset="2"/>
              </a:rPr>
              <a:t>reconstruction</a:t>
            </a:r>
            <a:r>
              <a:rPr lang="it-IT" dirty="0">
                <a:solidFill>
                  <a:srgbClr val="FFC000"/>
                </a:solidFill>
                <a:sym typeface="Wingdings" panose="05000000000000000000" pitchFamily="2" charset="2"/>
              </a:rPr>
              <a:t> of </a:t>
            </a:r>
            <a:r>
              <a:rPr lang="it-IT" dirty="0" err="1">
                <a:solidFill>
                  <a:srgbClr val="FFC000"/>
                </a:solidFill>
                <a:sym typeface="Wingdings" panose="05000000000000000000" pitchFamily="2" charset="2"/>
              </a:rPr>
              <a:t>nuclear</a:t>
            </a:r>
            <a:r>
              <a:rPr lang="it-IT" dirty="0">
                <a:solidFill>
                  <a:srgbClr val="FFC000"/>
                </a:solidFill>
                <a:sym typeface="Wingdings" panose="05000000000000000000" pitchFamily="2" charset="2"/>
              </a:rPr>
              <a:t> interactions in pattern </a:t>
            </a:r>
            <a:r>
              <a:rPr lang="it-IT" dirty="0" err="1">
                <a:solidFill>
                  <a:srgbClr val="FFC000"/>
                </a:solidFill>
                <a:sym typeface="Wingdings" panose="05000000000000000000" pitchFamily="2" charset="2"/>
              </a:rPr>
              <a:t>recognition</a:t>
            </a:r>
            <a:r>
              <a:rPr lang="it-IT" dirty="0">
                <a:solidFill>
                  <a:srgbClr val="FFC000"/>
                </a:solidFill>
                <a:sym typeface="Wingdings" panose="05000000000000000000" pitchFamily="2" charset="2"/>
              </a:rPr>
              <a:t> step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it-IT" dirty="0" err="1">
                <a:solidFill>
                  <a:srgbClr val="00B0F0"/>
                </a:solidFill>
                <a:sym typeface="Wingdings" panose="05000000000000000000" pitchFamily="2" charset="2"/>
              </a:rPr>
              <a:t>Likely</a:t>
            </a:r>
            <a:r>
              <a:rPr lang="it-IT" dirty="0">
                <a:solidFill>
                  <a:srgbClr val="00B0F0"/>
                </a:solidFill>
                <a:sym typeface="Wingdings" panose="05000000000000000000" pitchFamily="2" charset="2"/>
              </a:rPr>
              <a:t> (</a:t>
            </a:r>
            <a:r>
              <a:rPr lang="it-IT" dirty="0" err="1">
                <a:solidFill>
                  <a:srgbClr val="00B0F0"/>
                </a:solidFill>
                <a:sym typeface="Wingdings" panose="05000000000000000000" pitchFamily="2" charset="2"/>
              </a:rPr>
              <a:t>almost</a:t>
            </a:r>
            <a:r>
              <a:rPr lang="it-IT" dirty="0">
                <a:solidFill>
                  <a:srgbClr val="00B0F0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rgbClr val="00B0F0"/>
                </a:solidFill>
                <a:sym typeface="Wingdings" panose="05000000000000000000" pitchFamily="2" charset="2"/>
              </a:rPr>
              <a:t>guaranteed</a:t>
            </a:r>
            <a:r>
              <a:rPr lang="it-IT" dirty="0">
                <a:solidFill>
                  <a:srgbClr val="00B0F0"/>
                </a:solidFill>
                <a:sym typeface="Wingdings" panose="05000000000000000000" pitchFamily="2" charset="2"/>
              </a:rPr>
              <a:t>) to </a:t>
            </a:r>
            <a:r>
              <a:rPr lang="it-IT" dirty="0" err="1">
                <a:solidFill>
                  <a:srgbClr val="00B0F0"/>
                </a:solidFill>
                <a:sym typeface="Wingdings" panose="05000000000000000000" pitchFamily="2" charset="2"/>
              </a:rPr>
              <a:t>discover</a:t>
            </a:r>
            <a:r>
              <a:rPr lang="it-IT" dirty="0">
                <a:solidFill>
                  <a:srgbClr val="00B0F0"/>
                </a:solidFill>
                <a:sym typeface="Wingdings" panose="05000000000000000000" pitchFamily="2" charset="2"/>
              </a:rPr>
              <a:t> new ways </a:t>
            </a:r>
            <a:r>
              <a:rPr lang="it-IT" dirty="0">
                <a:solidFill>
                  <a:srgbClr val="FFC000"/>
                </a:solidFill>
                <a:sym typeface="Wingdings" panose="05000000000000000000" pitchFamily="2" charset="2"/>
              </a:rPr>
              <a:t>/ </a:t>
            </a:r>
            <a:r>
              <a:rPr lang="it-IT" dirty="0" err="1">
                <a:solidFill>
                  <a:srgbClr val="FFC000"/>
                </a:solidFill>
                <a:sym typeface="Wingdings" panose="05000000000000000000" pitchFamily="2" charset="2"/>
              </a:rPr>
              <a:t>overcome</a:t>
            </a:r>
            <a:r>
              <a:rPr lang="it-IT" dirty="0">
                <a:solidFill>
                  <a:srgbClr val="FFC000"/>
                </a:solidFill>
                <a:sym typeface="Wingdings" panose="05000000000000000000" pitchFamily="2" charset="2"/>
              </a:rPr>
              <a:t> standing </a:t>
            </a:r>
            <a:r>
              <a:rPr lang="it-IT" dirty="0" err="1">
                <a:solidFill>
                  <a:srgbClr val="FFC000"/>
                </a:solidFill>
                <a:sym typeface="Wingdings" panose="05000000000000000000" pitchFamily="2" charset="2"/>
              </a:rPr>
              <a:t>paradigm</a:t>
            </a:r>
            <a:endParaRPr lang="it-IT" dirty="0">
              <a:solidFill>
                <a:srgbClr val="FFC000"/>
              </a:solidFill>
              <a:sym typeface="Wingdings" panose="05000000000000000000" pitchFamily="2" charset="2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B89-A023-4184-86DD-540BD0318D04}" type="slidenum">
              <a:rPr lang="en-US" smtClean="0"/>
              <a:t>17</a:t>
            </a:fld>
            <a:endParaRPr lang="en-US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B6FFE8FE-BC40-DA7E-35AC-EA9947BB55C2}"/>
              </a:ext>
            </a:extLst>
          </p:cNvPr>
          <p:cNvSpPr/>
          <p:nvPr/>
        </p:nvSpPr>
        <p:spPr>
          <a:xfrm>
            <a:off x="489397" y="1698751"/>
            <a:ext cx="11073124" cy="252425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6" name="Picture 4" descr="Neutrino Detectors | SpringerLink">
            <a:extLst>
              <a:ext uri="{FF2B5EF4-FFF2-40B4-BE49-F238E27FC236}">
                <a16:creationId xmlns:a16="http://schemas.microsoft.com/office/drawing/2014/main" id="{15C25168-4809-077A-3FAD-EA1ADEFCA9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3140" y="501650"/>
            <a:ext cx="3971499" cy="258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D94F8A5D-D516-1BCB-BD63-079E764F67BC}"/>
              </a:ext>
            </a:extLst>
          </p:cNvPr>
          <p:cNvSpPr txBox="1"/>
          <p:nvPr/>
        </p:nvSpPr>
        <p:spPr>
          <a:xfrm>
            <a:off x="617361" y="3280632"/>
            <a:ext cx="6955715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it-IT" sz="2600" dirty="0" err="1">
                <a:solidFill>
                  <a:srgbClr val="00B0F0"/>
                </a:solidFill>
                <a:sym typeface="Wingdings" panose="05000000000000000000" pitchFamily="2" charset="2"/>
              </a:rPr>
              <a:t>Why</a:t>
            </a:r>
            <a:r>
              <a:rPr lang="it-IT" sz="2600" dirty="0">
                <a:solidFill>
                  <a:srgbClr val="00B0F0"/>
                </a:solidFill>
                <a:sym typeface="Wingdings" panose="05000000000000000000" pitchFamily="2" charset="2"/>
              </a:rPr>
              <a:t> </a:t>
            </a:r>
            <a:r>
              <a:rPr lang="it-IT" sz="2600" dirty="0" err="1">
                <a:solidFill>
                  <a:srgbClr val="00B0F0"/>
                </a:solidFill>
                <a:sym typeface="Wingdings" panose="05000000000000000000" pitchFamily="2" charset="2"/>
              </a:rPr>
              <a:t>abrupt</a:t>
            </a:r>
            <a:r>
              <a:rPr lang="it-IT" sz="2600" dirty="0">
                <a:solidFill>
                  <a:srgbClr val="00B0F0"/>
                </a:solidFill>
                <a:sym typeface="Wingdings" panose="05000000000000000000" pitchFamily="2" charset="2"/>
              </a:rPr>
              <a:t> </a:t>
            </a:r>
            <a:r>
              <a:rPr lang="it-IT" sz="2600" dirty="0" err="1">
                <a:solidFill>
                  <a:srgbClr val="00B0F0"/>
                </a:solidFill>
                <a:sym typeface="Wingdings" panose="05000000000000000000" pitchFamily="2" charset="2"/>
              </a:rPr>
              <a:t>change</a:t>
            </a:r>
            <a:r>
              <a:rPr lang="it-IT" sz="2600" dirty="0">
                <a:solidFill>
                  <a:srgbClr val="00B0F0"/>
                </a:solidFill>
                <a:sym typeface="Wingdings" panose="05000000000000000000" pitchFamily="2" charset="2"/>
              </a:rPr>
              <a:t> of </a:t>
            </a:r>
            <a:r>
              <a:rPr lang="it-IT" sz="2600" dirty="0" err="1">
                <a:solidFill>
                  <a:srgbClr val="00B0F0"/>
                </a:solidFill>
                <a:sym typeface="Wingdings" panose="05000000000000000000" pitchFamily="2" charset="2"/>
              </a:rPr>
              <a:t>density</a:t>
            </a:r>
            <a:r>
              <a:rPr lang="it-IT" sz="2600" dirty="0">
                <a:solidFill>
                  <a:schemeClr val="bg1"/>
                </a:solidFill>
                <a:sym typeface="Wingdings" panose="05000000000000000000" pitchFamily="2" charset="2"/>
              </a:rPr>
              <a:t>? </a:t>
            </a:r>
          </a:p>
          <a:p>
            <a:pPr marL="0" indent="0">
              <a:buNone/>
            </a:pPr>
            <a:r>
              <a:rPr lang="it-IT" sz="2600" dirty="0">
                <a:solidFill>
                  <a:schemeClr val="bg1"/>
                </a:solidFill>
                <a:sym typeface="Wingdings" panose="05000000000000000000" pitchFamily="2" charset="2"/>
              </a:rPr>
              <a:t>«</a:t>
            </a:r>
            <a:r>
              <a:rPr lang="it-IT" sz="2600" dirty="0" err="1">
                <a:solidFill>
                  <a:schemeClr val="bg1"/>
                </a:solidFill>
                <a:sym typeface="Wingdings" panose="05000000000000000000" pitchFamily="2" charset="2"/>
              </a:rPr>
              <a:t>Because</a:t>
            </a:r>
            <a:r>
              <a:rPr lang="it-IT" sz="26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sz="2600" dirty="0" err="1">
                <a:solidFill>
                  <a:schemeClr val="bg1"/>
                </a:solidFill>
                <a:sym typeface="Wingdings" panose="05000000000000000000" pitchFamily="2" charset="2"/>
              </a:rPr>
              <a:t>nuclear</a:t>
            </a:r>
            <a:r>
              <a:rPr lang="it-IT" sz="2600" dirty="0">
                <a:solidFill>
                  <a:schemeClr val="bg1"/>
                </a:solidFill>
                <a:sym typeface="Wingdings" panose="05000000000000000000" pitchFamily="2" charset="2"/>
              </a:rPr>
              <a:t> interactions…»</a:t>
            </a:r>
            <a:endParaRPr lang="en-US" sz="26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8DD7427-D492-9BAD-40B9-184F8C0947EB}"/>
              </a:ext>
            </a:extLst>
          </p:cNvPr>
          <p:cNvSpPr txBox="1"/>
          <p:nvPr/>
        </p:nvSpPr>
        <p:spPr>
          <a:xfrm>
            <a:off x="7507696" y="3105834"/>
            <a:ext cx="41438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</a:rPr>
              <a:t>Above: a totally out of context neutrino </a:t>
            </a:r>
          </a:p>
          <a:p>
            <a:r>
              <a:rPr lang="en-US" i="1" dirty="0">
                <a:solidFill>
                  <a:schemeClr val="bg1"/>
                </a:solidFill>
              </a:rPr>
              <a:t>interaction. Behold the enormous amount</a:t>
            </a:r>
          </a:p>
          <a:p>
            <a:r>
              <a:rPr lang="en-US" i="1" dirty="0">
                <a:solidFill>
                  <a:schemeClr val="bg1"/>
                </a:solidFill>
              </a:rPr>
              <a:t>of information a single interaction bears!</a:t>
            </a:r>
          </a:p>
        </p:txBody>
      </p:sp>
    </p:spTree>
    <p:extLst>
      <p:ext uri="{BB962C8B-B14F-4D97-AF65-F5344CB8AC3E}">
        <p14:creationId xmlns:p14="http://schemas.microsoft.com/office/powerpoint/2010/main" val="4411061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>
                <a:solidFill>
                  <a:srgbClr val="FFFF00"/>
                </a:solidFill>
              </a:rPr>
              <a:t>Asking</a:t>
            </a:r>
            <a:r>
              <a:rPr lang="it-IT" b="1" dirty="0">
                <a:solidFill>
                  <a:srgbClr val="FFFF00"/>
                </a:solidFill>
              </a:rPr>
              <a:t> for More to </a:t>
            </a:r>
            <a:r>
              <a:rPr lang="it-IT" b="1" dirty="0" err="1">
                <a:solidFill>
                  <a:srgbClr val="FFFF00"/>
                </a:solidFill>
              </a:rPr>
              <a:t>Calorimeters</a:t>
            </a:r>
            <a:r>
              <a:rPr lang="it-IT" b="1" dirty="0">
                <a:solidFill>
                  <a:srgbClr val="FFFF00"/>
                </a:solidFill>
              </a:rPr>
              <a:t>: </a:t>
            </a:r>
            <a:r>
              <a:rPr lang="it-IT" b="1" dirty="0" err="1">
                <a:solidFill>
                  <a:srgbClr val="FFFF00"/>
                </a:solidFill>
              </a:rPr>
              <a:t>Particle</a:t>
            </a:r>
            <a:r>
              <a:rPr lang="it-IT" b="1" dirty="0">
                <a:solidFill>
                  <a:srgbClr val="FFFF00"/>
                </a:solidFill>
              </a:rPr>
              <a:t> ID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825625"/>
            <a:ext cx="5817577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it-IT" dirty="0" err="1">
                <a:solidFill>
                  <a:schemeClr val="bg1"/>
                </a:solidFill>
              </a:rPr>
              <a:t>Charged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pions</a:t>
            </a:r>
            <a:r>
              <a:rPr lang="it-IT" dirty="0">
                <a:solidFill>
                  <a:schemeClr val="bg1"/>
                </a:solidFill>
              </a:rPr>
              <a:t>, </a:t>
            </a:r>
            <a:r>
              <a:rPr lang="it-IT" dirty="0" err="1">
                <a:solidFill>
                  <a:schemeClr val="bg1"/>
                </a:solidFill>
              </a:rPr>
              <a:t>kaons</a:t>
            </a:r>
            <a:r>
              <a:rPr lang="it-IT" dirty="0">
                <a:solidFill>
                  <a:schemeClr val="bg1"/>
                </a:solidFill>
              </a:rPr>
              <a:t>, and </a:t>
            </a:r>
            <a:r>
              <a:rPr lang="it-IT" dirty="0" err="1">
                <a:solidFill>
                  <a:schemeClr val="bg1"/>
                </a:solidFill>
              </a:rPr>
              <a:t>protons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constitute</a:t>
            </a:r>
            <a:r>
              <a:rPr lang="it-IT" dirty="0">
                <a:solidFill>
                  <a:schemeClr val="bg1"/>
                </a:solidFill>
              </a:rPr>
              <a:t> the bulk of the </a:t>
            </a:r>
            <a:r>
              <a:rPr lang="it-IT" dirty="0" err="1">
                <a:solidFill>
                  <a:schemeClr val="bg1"/>
                </a:solidFill>
              </a:rPr>
              <a:t>hadrons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flowing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into</a:t>
            </a:r>
            <a:r>
              <a:rPr lang="it-IT" dirty="0">
                <a:solidFill>
                  <a:schemeClr val="bg1"/>
                </a:solidFill>
              </a:rPr>
              <a:t> a </a:t>
            </a:r>
            <a:r>
              <a:rPr lang="it-IT" dirty="0" err="1">
                <a:solidFill>
                  <a:schemeClr val="bg1"/>
                </a:solidFill>
              </a:rPr>
              <a:t>hadron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calorimeter</a:t>
            </a:r>
            <a:endParaRPr lang="it-IT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it-IT" dirty="0" err="1">
                <a:solidFill>
                  <a:schemeClr val="bg1"/>
                </a:solidFill>
              </a:rPr>
              <a:t>Being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able</a:t>
            </a:r>
            <a:r>
              <a:rPr lang="it-IT" dirty="0">
                <a:solidFill>
                  <a:schemeClr val="bg1"/>
                </a:solidFill>
              </a:rPr>
              <a:t> to </a:t>
            </a:r>
            <a:r>
              <a:rPr lang="it-IT" dirty="0" err="1">
                <a:solidFill>
                  <a:schemeClr val="bg1"/>
                </a:solidFill>
              </a:rPr>
              <a:t>distinguish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them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would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bring</a:t>
            </a:r>
            <a:r>
              <a:rPr lang="it-IT" dirty="0">
                <a:solidFill>
                  <a:schemeClr val="bg1"/>
                </a:solidFill>
              </a:rPr>
              <a:t> in </a:t>
            </a:r>
            <a:r>
              <a:rPr lang="it-IT" b="1" dirty="0" err="1">
                <a:solidFill>
                  <a:schemeClr val="bg1"/>
                </a:solidFill>
              </a:rPr>
              <a:t>very</a:t>
            </a:r>
            <a:r>
              <a:rPr lang="it-IT" b="1" dirty="0">
                <a:solidFill>
                  <a:schemeClr val="bg1"/>
                </a:solidFill>
              </a:rPr>
              <a:t> large gains</a:t>
            </a:r>
            <a:r>
              <a:rPr lang="it-IT" dirty="0">
                <a:solidFill>
                  <a:schemeClr val="bg1"/>
                </a:solidFill>
              </a:rPr>
              <a:t>:</a:t>
            </a:r>
          </a:p>
          <a:p>
            <a:pPr>
              <a:buFontTx/>
              <a:buChar char="-"/>
            </a:pPr>
            <a:r>
              <a:rPr lang="it-IT" dirty="0">
                <a:solidFill>
                  <a:srgbClr val="FFC000"/>
                </a:solidFill>
              </a:rPr>
              <a:t>to </a:t>
            </a:r>
            <a:r>
              <a:rPr lang="it-IT" dirty="0" err="1">
                <a:solidFill>
                  <a:srgbClr val="FFC000"/>
                </a:solidFill>
              </a:rPr>
              <a:t>flavour</a:t>
            </a:r>
            <a:r>
              <a:rPr lang="it-IT" dirty="0">
                <a:solidFill>
                  <a:srgbClr val="FFC000"/>
                </a:solidFill>
              </a:rPr>
              <a:t> tagging (killer app: </a:t>
            </a:r>
            <a:r>
              <a:rPr lang="it-IT" dirty="0" err="1">
                <a:solidFill>
                  <a:srgbClr val="FFC000"/>
                </a:solidFill>
              </a:rPr>
              <a:t>H</a:t>
            </a:r>
            <a:r>
              <a:rPr lang="it-IT" dirty="0" err="1">
                <a:solidFill>
                  <a:srgbClr val="FFC000"/>
                </a:solidFill>
                <a:sym typeface="Wingdings" panose="05000000000000000000" pitchFamily="2" charset="2"/>
              </a:rPr>
              <a:t>ss</a:t>
            </a:r>
            <a:r>
              <a:rPr lang="it-IT" dirty="0">
                <a:solidFill>
                  <a:srgbClr val="FFC000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rgbClr val="FFC000"/>
                </a:solidFill>
                <a:sym typeface="Wingdings" panose="05000000000000000000" pitchFamily="2" charset="2"/>
              </a:rPr>
              <a:t>at</a:t>
            </a:r>
            <a:r>
              <a:rPr lang="it-IT" dirty="0">
                <a:solidFill>
                  <a:srgbClr val="FFC000"/>
                </a:solidFill>
                <a:sym typeface="Wingdings" panose="05000000000000000000" pitchFamily="2" charset="2"/>
              </a:rPr>
              <a:t> a future collider, </a:t>
            </a:r>
            <a:r>
              <a:rPr lang="it-IT" dirty="0" err="1">
                <a:solidFill>
                  <a:srgbClr val="FFC000"/>
                </a:solidFill>
                <a:sym typeface="Wingdings" panose="05000000000000000000" pitchFamily="2" charset="2"/>
              </a:rPr>
              <a:t>where</a:t>
            </a:r>
            <a:r>
              <a:rPr lang="it-IT" dirty="0">
                <a:solidFill>
                  <a:srgbClr val="FFC000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rgbClr val="FFC000"/>
                </a:solidFill>
                <a:sym typeface="Wingdings" panose="05000000000000000000" pitchFamily="2" charset="2"/>
              </a:rPr>
              <a:t>you</a:t>
            </a:r>
            <a:r>
              <a:rPr lang="it-IT" dirty="0">
                <a:solidFill>
                  <a:srgbClr val="FFC000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rgbClr val="FFC000"/>
                </a:solidFill>
                <a:sym typeface="Wingdings" panose="05000000000000000000" pitchFamily="2" charset="2"/>
              </a:rPr>
              <a:t>need</a:t>
            </a:r>
            <a:r>
              <a:rPr lang="it-IT" dirty="0">
                <a:solidFill>
                  <a:srgbClr val="FFC000"/>
                </a:solidFill>
                <a:sym typeface="Wingdings" panose="05000000000000000000" pitchFamily="2" charset="2"/>
              </a:rPr>
              <a:t> to tag the fast </a:t>
            </a:r>
            <a:r>
              <a:rPr lang="it-IT" dirty="0" err="1">
                <a:solidFill>
                  <a:srgbClr val="FFC000"/>
                </a:solidFill>
                <a:sym typeface="Wingdings" panose="05000000000000000000" pitchFamily="2" charset="2"/>
              </a:rPr>
              <a:t>kaon</a:t>
            </a:r>
            <a:r>
              <a:rPr lang="it-IT" dirty="0">
                <a:solidFill>
                  <a:srgbClr val="FFC000"/>
                </a:solidFill>
                <a:sym typeface="Wingdings" panose="05000000000000000000" pitchFamily="2" charset="2"/>
              </a:rPr>
              <a:t> from s </a:t>
            </a:r>
            <a:r>
              <a:rPr lang="it-IT" dirty="0" err="1">
                <a:solidFill>
                  <a:srgbClr val="FFC000"/>
                </a:solidFill>
                <a:sym typeface="Wingdings" panose="05000000000000000000" pitchFamily="2" charset="2"/>
              </a:rPr>
              <a:t>hadronization</a:t>
            </a:r>
            <a:r>
              <a:rPr lang="it-IT" dirty="0">
                <a:solidFill>
                  <a:srgbClr val="FFC000"/>
                </a:solidFill>
                <a:sym typeface="Wingdings" panose="05000000000000000000" pitchFamily="2" charset="2"/>
              </a:rPr>
              <a:t>)</a:t>
            </a:r>
          </a:p>
          <a:p>
            <a:pPr>
              <a:buFontTx/>
              <a:buChar char="-"/>
            </a:pP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to energy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reconstruction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(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improved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through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particle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flow techniques)</a:t>
            </a:r>
          </a:p>
          <a:p>
            <a:pPr>
              <a:buFontTx/>
              <a:buChar char="-"/>
            </a:pP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to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boosted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-jet tagging (from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improved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inner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structure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reconstruction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of jet cores)</a:t>
            </a:r>
          </a:p>
          <a:p>
            <a:pPr>
              <a:buFontTx/>
              <a:buChar char="-"/>
            </a:pP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and more</a:t>
            </a:r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3074" name="Picture 2" descr="http://www.pd.infn.it/~dorigo/4gh_b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317" y="1825625"/>
            <a:ext cx="5160579" cy="3620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vale 8"/>
          <p:cNvSpPr/>
          <p:nvPr/>
        </p:nvSpPr>
        <p:spPr>
          <a:xfrm>
            <a:off x="6926317" y="3798879"/>
            <a:ext cx="3100552" cy="204487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B89-A023-4184-86DD-540BD0318D0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4628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>
                <a:solidFill>
                  <a:srgbClr val="FFFF00"/>
                </a:solidFill>
              </a:rPr>
              <a:t>Asking</a:t>
            </a:r>
            <a:r>
              <a:rPr lang="it-IT" b="1" dirty="0">
                <a:solidFill>
                  <a:srgbClr val="FFFF00"/>
                </a:solidFill>
              </a:rPr>
              <a:t> for More to </a:t>
            </a:r>
            <a:r>
              <a:rPr lang="it-IT" b="1" dirty="0" err="1">
                <a:solidFill>
                  <a:srgbClr val="FFFF00"/>
                </a:solidFill>
              </a:rPr>
              <a:t>Calorimeters</a:t>
            </a:r>
            <a:r>
              <a:rPr lang="it-IT" b="1" dirty="0">
                <a:solidFill>
                  <a:srgbClr val="FFFF00"/>
                </a:solidFill>
              </a:rPr>
              <a:t>: </a:t>
            </a:r>
            <a:r>
              <a:rPr lang="it-IT" b="1" dirty="0" err="1">
                <a:solidFill>
                  <a:srgbClr val="FFFF00"/>
                </a:solidFill>
              </a:rPr>
              <a:t>Particle</a:t>
            </a:r>
            <a:r>
              <a:rPr lang="it-IT" b="1" dirty="0">
                <a:solidFill>
                  <a:srgbClr val="FFFF00"/>
                </a:solidFill>
              </a:rPr>
              <a:t> ID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825625"/>
            <a:ext cx="5817577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it-IT" dirty="0" err="1">
                <a:solidFill>
                  <a:schemeClr val="bg1"/>
                </a:solidFill>
              </a:rPr>
              <a:t>Charged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pions</a:t>
            </a:r>
            <a:r>
              <a:rPr lang="it-IT" dirty="0">
                <a:solidFill>
                  <a:schemeClr val="bg1"/>
                </a:solidFill>
              </a:rPr>
              <a:t>, </a:t>
            </a:r>
            <a:r>
              <a:rPr lang="it-IT" dirty="0" err="1">
                <a:solidFill>
                  <a:schemeClr val="bg1"/>
                </a:solidFill>
              </a:rPr>
              <a:t>kaons</a:t>
            </a:r>
            <a:r>
              <a:rPr lang="it-IT" dirty="0">
                <a:solidFill>
                  <a:schemeClr val="bg1"/>
                </a:solidFill>
              </a:rPr>
              <a:t>, and </a:t>
            </a:r>
            <a:r>
              <a:rPr lang="it-IT" dirty="0" err="1">
                <a:solidFill>
                  <a:schemeClr val="bg1"/>
                </a:solidFill>
              </a:rPr>
              <a:t>protons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constitute</a:t>
            </a:r>
            <a:r>
              <a:rPr lang="it-IT" dirty="0">
                <a:solidFill>
                  <a:schemeClr val="bg1"/>
                </a:solidFill>
              </a:rPr>
              <a:t> the bulk of the </a:t>
            </a:r>
            <a:r>
              <a:rPr lang="it-IT" dirty="0" err="1">
                <a:solidFill>
                  <a:schemeClr val="bg1"/>
                </a:solidFill>
              </a:rPr>
              <a:t>hadrons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flowing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into</a:t>
            </a:r>
            <a:r>
              <a:rPr lang="it-IT" dirty="0">
                <a:solidFill>
                  <a:schemeClr val="bg1"/>
                </a:solidFill>
              </a:rPr>
              <a:t> a </a:t>
            </a:r>
            <a:r>
              <a:rPr lang="it-IT" dirty="0" err="1">
                <a:solidFill>
                  <a:schemeClr val="bg1"/>
                </a:solidFill>
              </a:rPr>
              <a:t>hadron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calorimeter</a:t>
            </a:r>
            <a:endParaRPr lang="it-IT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it-IT" dirty="0" err="1">
                <a:solidFill>
                  <a:schemeClr val="bg1"/>
                </a:solidFill>
              </a:rPr>
              <a:t>Being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able</a:t>
            </a:r>
            <a:r>
              <a:rPr lang="it-IT" dirty="0">
                <a:solidFill>
                  <a:schemeClr val="bg1"/>
                </a:solidFill>
              </a:rPr>
              <a:t> to </a:t>
            </a:r>
            <a:r>
              <a:rPr lang="it-IT" dirty="0" err="1">
                <a:solidFill>
                  <a:schemeClr val="bg1"/>
                </a:solidFill>
              </a:rPr>
              <a:t>distinguish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them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would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bring</a:t>
            </a:r>
            <a:r>
              <a:rPr lang="it-IT" dirty="0">
                <a:solidFill>
                  <a:schemeClr val="bg1"/>
                </a:solidFill>
              </a:rPr>
              <a:t> in </a:t>
            </a:r>
            <a:r>
              <a:rPr lang="it-IT" b="1" dirty="0" err="1">
                <a:solidFill>
                  <a:schemeClr val="bg1"/>
                </a:solidFill>
              </a:rPr>
              <a:t>very</a:t>
            </a:r>
            <a:r>
              <a:rPr lang="it-IT" b="1" dirty="0">
                <a:solidFill>
                  <a:schemeClr val="bg1"/>
                </a:solidFill>
              </a:rPr>
              <a:t> large gains</a:t>
            </a:r>
            <a:r>
              <a:rPr lang="it-IT" dirty="0">
                <a:solidFill>
                  <a:schemeClr val="bg1"/>
                </a:solidFill>
              </a:rPr>
              <a:t>:</a:t>
            </a:r>
          </a:p>
          <a:p>
            <a:pPr>
              <a:buFontTx/>
              <a:buChar char="-"/>
            </a:pPr>
            <a:r>
              <a:rPr lang="it-IT" dirty="0">
                <a:solidFill>
                  <a:schemeClr val="bg1"/>
                </a:solidFill>
              </a:rPr>
              <a:t>to </a:t>
            </a:r>
            <a:r>
              <a:rPr lang="it-IT" dirty="0" err="1">
                <a:solidFill>
                  <a:schemeClr val="bg1"/>
                </a:solidFill>
              </a:rPr>
              <a:t>flavour</a:t>
            </a:r>
            <a:r>
              <a:rPr lang="it-IT" dirty="0">
                <a:solidFill>
                  <a:schemeClr val="bg1"/>
                </a:solidFill>
              </a:rPr>
              <a:t> tagging (killer app: </a:t>
            </a:r>
            <a:r>
              <a:rPr lang="it-IT" dirty="0" err="1">
                <a:solidFill>
                  <a:schemeClr val="bg1"/>
                </a:solidFill>
              </a:rPr>
              <a:t>H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ss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at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a future collider,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where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you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need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to tag the fast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kaon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from s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hadronization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)</a:t>
            </a:r>
          </a:p>
          <a:p>
            <a:pPr>
              <a:buFontTx/>
              <a:buChar char="-"/>
            </a:pPr>
            <a:r>
              <a:rPr lang="it-IT" dirty="0">
                <a:solidFill>
                  <a:srgbClr val="FFC000"/>
                </a:solidFill>
                <a:sym typeface="Wingdings" panose="05000000000000000000" pitchFamily="2" charset="2"/>
              </a:rPr>
              <a:t>to energy </a:t>
            </a:r>
            <a:r>
              <a:rPr lang="it-IT" dirty="0" err="1">
                <a:solidFill>
                  <a:srgbClr val="FFC000"/>
                </a:solidFill>
                <a:sym typeface="Wingdings" panose="05000000000000000000" pitchFamily="2" charset="2"/>
              </a:rPr>
              <a:t>reconstruction</a:t>
            </a:r>
            <a:r>
              <a:rPr lang="it-IT" dirty="0">
                <a:solidFill>
                  <a:srgbClr val="FFC000"/>
                </a:solidFill>
                <a:sym typeface="Wingdings" panose="05000000000000000000" pitchFamily="2" charset="2"/>
              </a:rPr>
              <a:t> (</a:t>
            </a:r>
            <a:r>
              <a:rPr lang="it-IT" dirty="0" err="1">
                <a:solidFill>
                  <a:srgbClr val="FFC000"/>
                </a:solidFill>
                <a:sym typeface="Wingdings" panose="05000000000000000000" pitchFamily="2" charset="2"/>
              </a:rPr>
              <a:t>improved</a:t>
            </a:r>
            <a:r>
              <a:rPr lang="it-IT" dirty="0">
                <a:solidFill>
                  <a:srgbClr val="FFC000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rgbClr val="FFC000"/>
                </a:solidFill>
                <a:sym typeface="Wingdings" panose="05000000000000000000" pitchFamily="2" charset="2"/>
              </a:rPr>
              <a:t>through</a:t>
            </a:r>
            <a:r>
              <a:rPr lang="it-IT" dirty="0">
                <a:solidFill>
                  <a:srgbClr val="FFC000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rgbClr val="FFC000"/>
                </a:solidFill>
                <a:sym typeface="Wingdings" panose="05000000000000000000" pitchFamily="2" charset="2"/>
              </a:rPr>
              <a:t>particle</a:t>
            </a:r>
            <a:r>
              <a:rPr lang="it-IT" dirty="0">
                <a:solidFill>
                  <a:srgbClr val="FFC000"/>
                </a:solidFill>
                <a:sym typeface="Wingdings" panose="05000000000000000000" pitchFamily="2" charset="2"/>
              </a:rPr>
              <a:t> flow techniques)</a:t>
            </a:r>
          </a:p>
          <a:p>
            <a:pPr>
              <a:buFontTx/>
              <a:buChar char="-"/>
            </a:pP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to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boosted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-jet tagging (from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improved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inner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structure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reconstruction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of jet cores)</a:t>
            </a:r>
          </a:p>
          <a:p>
            <a:pPr>
              <a:buFontTx/>
              <a:buChar char="-"/>
            </a:pP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and more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5779" y="1690688"/>
            <a:ext cx="5026221" cy="2209165"/>
          </a:xfrm>
          <a:prstGeom prst="rect">
            <a:avLst/>
          </a:prstGeom>
        </p:spPr>
      </p:pic>
      <p:pic>
        <p:nvPicPr>
          <p:cNvPr id="7172" name="Picture 4" descr="Pandora Particle Flow Algorith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2460" y="4333040"/>
            <a:ext cx="2853152" cy="2420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B89-A023-4184-86DD-540BD0318D0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808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>
                <a:solidFill>
                  <a:srgbClr val="FFFF00"/>
                </a:solidFill>
              </a:rPr>
              <a:t>Contents</a:t>
            </a:r>
            <a:endParaRPr lang="it-IT" b="1" dirty="0">
              <a:solidFill>
                <a:srgbClr val="FFFF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99705" y="2242390"/>
            <a:ext cx="9476448" cy="34439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>
                <a:solidFill>
                  <a:schemeClr val="bg1"/>
                </a:solidFill>
              </a:rPr>
              <a:t>1. The </a:t>
            </a:r>
            <a:r>
              <a:rPr lang="it-IT" dirty="0" err="1">
                <a:solidFill>
                  <a:schemeClr val="bg1"/>
                </a:solidFill>
              </a:rPr>
              <a:t>challenging</a:t>
            </a:r>
            <a:r>
              <a:rPr lang="it-IT" dirty="0">
                <a:solidFill>
                  <a:schemeClr val="bg1"/>
                </a:solidFill>
              </a:rPr>
              <a:t> future of HEP</a:t>
            </a:r>
          </a:p>
          <a:p>
            <a:pPr marL="0" indent="0">
              <a:buNone/>
            </a:pPr>
            <a:endParaRPr lang="it-IT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it-IT" dirty="0">
                <a:solidFill>
                  <a:schemeClr val="bg1"/>
                </a:solidFill>
              </a:rPr>
              <a:t>2. </a:t>
            </a:r>
            <a:r>
              <a:rPr lang="it-IT" dirty="0" err="1">
                <a:solidFill>
                  <a:schemeClr val="bg1"/>
                </a:solidFill>
              </a:rPr>
              <a:t>Differential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optimization</a:t>
            </a:r>
            <a:r>
              <a:rPr lang="it-IT" dirty="0">
                <a:solidFill>
                  <a:schemeClr val="bg1"/>
                </a:solidFill>
              </a:rPr>
              <a:t> of </a:t>
            </a:r>
            <a:r>
              <a:rPr lang="it-IT" dirty="0" err="1">
                <a:solidFill>
                  <a:schemeClr val="bg1"/>
                </a:solidFill>
              </a:rPr>
              <a:t>experimental</a:t>
            </a:r>
            <a:r>
              <a:rPr lang="it-IT" dirty="0">
                <a:solidFill>
                  <a:schemeClr val="bg1"/>
                </a:solidFill>
              </a:rPr>
              <a:t> design </a:t>
            </a:r>
          </a:p>
          <a:p>
            <a:pPr marL="0" indent="0">
              <a:buNone/>
            </a:pPr>
            <a:endParaRPr lang="it-IT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it-IT" dirty="0">
                <a:solidFill>
                  <a:schemeClr val="bg1"/>
                </a:solidFill>
              </a:rPr>
              <a:t>3. </a:t>
            </a:r>
            <a:r>
              <a:rPr lang="it-IT" dirty="0" err="1">
                <a:solidFill>
                  <a:schemeClr val="bg1"/>
                </a:solidFill>
              </a:rPr>
              <a:t>Ideas</a:t>
            </a:r>
            <a:r>
              <a:rPr lang="it-IT" dirty="0">
                <a:solidFill>
                  <a:schemeClr val="bg1"/>
                </a:solidFill>
              </a:rPr>
              <a:t> for future </a:t>
            </a:r>
            <a:r>
              <a:rPr lang="it-IT" dirty="0" err="1">
                <a:solidFill>
                  <a:schemeClr val="bg1"/>
                </a:solidFill>
              </a:rPr>
              <a:t>calorimetry</a:t>
            </a:r>
            <a:endParaRPr lang="it-IT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B89-A023-4184-86DD-540BD0318D0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9448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>
                <a:solidFill>
                  <a:srgbClr val="FFFF00"/>
                </a:solidFill>
              </a:rPr>
              <a:t>Asking</a:t>
            </a:r>
            <a:r>
              <a:rPr lang="it-IT" b="1" dirty="0">
                <a:solidFill>
                  <a:srgbClr val="FFFF00"/>
                </a:solidFill>
              </a:rPr>
              <a:t> for More to </a:t>
            </a:r>
            <a:r>
              <a:rPr lang="it-IT" b="1" dirty="0" err="1">
                <a:solidFill>
                  <a:srgbClr val="FFFF00"/>
                </a:solidFill>
              </a:rPr>
              <a:t>Calorimeters</a:t>
            </a:r>
            <a:r>
              <a:rPr lang="it-IT" b="1" dirty="0">
                <a:solidFill>
                  <a:srgbClr val="FFFF00"/>
                </a:solidFill>
              </a:rPr>
              <a:t>: </a:t>
            </a:r>
            <a:r>
              <a:rPr lang="it-IT" b="1" dirty="0" err="1">
                <a:solidFill>
                  <a:srgbClr val="FFFF00"/>
                </a:solidFill>
              </a:rPr>
              <a:t>Particle</a:t>
            </a:r>
            <a:r>
              <a:rPr lang="it-IT" b="1" dirty="0">
                <a:solidFill>
                  <a:srgbClr val="FFFF00"/>
                </a:solidFill>
              </a:rPr>
              <a:t> ID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825625"/>
            <a:ext cx="5817577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it-IT" dirty="0" err="1">
                <a:solidFill>
                  <a:schemeClr val="bg1"/>
                </a:solidFill>
              </a:rPr>
              <a:t>Charged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pions</a:t>
            </a:r>
            <a:r>
              <a:rPr lang="it-IT" dirty="0">
                <a:solidFill>
                  <a:schemeClr val="bg1"/>
                </a:solidFill>
              </a:rPr>
              <a:t>, </a:t>
            </a:r>
            <a:r>
              <a:rPr lang="it-IT" dirty="0" err="1">
                <a:solidFill>
                  <a:schemeClr val="bg1"/>
                </a:solidFill>
              </a:rPr>
              <a:t>kaons</a:t>
            </a:r>
            <a:r>
              <a:rPr lang="it-IT" dirty="0">
                <a:solidFill>
                  <a:schemeClr val="bg1"/>
                </a:solidFill>
              </a:rPr>
              <a:t>, and </a:t>
            </a:r>
            <a:r>
              <a:rPr lang="it-IT" dirty="0" err="1">
                <a:solidFill>
                  <a:schemeClr val="bg1"/>
                </a:solidFill>
              </a:rPr>
              <a:t>protons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constitute</a:t>
            </a:r>
            <a:r>
              <a:rPr lang="it-IT" dirty="0">
                <a:solidFill>
                  <a:schemeClr val="bg1"/>
                </a:solidFill>
              </a:rPr>
              <a:t> the bulk of the </a:t>
            </a:r>
            <a:r>
              <a:rPr lang="it-IT" dirty="0" err="1">
                <a:solidFill>
                  <a:schemeClr val="bg1"/>
                </a:solidFill>
              </a:rPr>
              <a:t>hadrons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flowing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into</a:t>
            </a:r>
            <a:r>
              <a:rPr lang="it-IT" dirty="0">
                <a:solidFill>
                  <a:schemeClr val="bg1"/>
                </a:solidFill>
              </a:rPr>
              <a:t> a </a:t>
            </a:r>
            <a:r>
              <a:rPr lang="it-IT" dirty="0" err="1">
                <a:solidFill>
                  <a:schemeClr val="bg1"/>
                </a:solidFill>
              </a:rPr>
              <a:t>hadron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calorimeter</a:t>
            </a:r>
            <a:endParaRPr lang="it-IT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it-IT" dirty="0" err="1">
                <a:solidFill>
                  <a:schemeClr val="bg1"/>
                </a:solidFill>
              </a:rPr>
              <a:t>Being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able</a:t>
            </a:r>
            <a:r>
              <a:rPr lang="it-IT" dirty="0">
                <a:solidFill>
                  <a:schemeClr val="bg1"/>
                </a:solidFill>
              </a:rPr>
              <a:t> to </a:t>
            </a:r>
            <a:r>
              <a:rPr lang="it-IT" dirty="0" err="1">
                <a:solidFill>
                  <a:schemeClr val="bg1"/>
                </a:solidFill>
              </a:rPr>
              <a:t>distinguish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them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would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bring</a:t>
            </a:r>
            <a:r>
              <a:rPr lang="it-IT" dirty="0">
                <a:solidFill>
                  <a:schemeClr val="bg1"/>
                </a:solidFill>
              </a:rPr>
              <a:t> in </a:t>
            </a:r>
            <a:r>
              <a:rPr lang="it-IT" b="1" dirty="0" err="1">
                <a:solidFill>
                  <a:schemeClr val="bg1"/>
                </a:solidFill>
              </a:rPr>
              <a:t>very</a:t>
            </a:r>
            <a:r>
              <a:rPr lang="it-IT" b="1" dirty="0">
                <a:solidFill>
                  <a:schemeClr val="bg1"/>
                </a:solidFill>
              </a:rPr>
              <a:t> large gains</a:t>
            </a:r>
            <a:r>
              <a:rPr lang="it-IT" dirty="0">
                <a:solidFill>
                  <a:schemeClr val="bg1"/>
                </a:solidFill>
              </a:rPr>
              <a:t>:</a:t>
            </a:r>
          </a:p>
          <a:p>
            <a:pPr>
              <a:buFontTx/>
              <a:buChar char="-"/>
            </a:pPr>
            <a:r>
              <a:rPr lang="it-IT" dirty="0">
                <a:solidFill>
                  <a:schemeClr val="bg1"/>
                </a:solidFill>
              </a:rPr>
              <a:t>to </a:t>
            </a:r>
            <a:r>
              <a:rPr lang="it-IT" dirty="0" err="1">
                <a:solidFill>
                  <a:schemeClr val="bg1"/>
                </a:solidFill>
              </a:rPr>
              <a:t>flavour</a:t>
            </a:r>
            <a:r>
              <a:rPr lang="it-IT" dirty="0">
                <a:solidFill>
                  <a:schemeClr val="bg1"/>
                </a:solidFill>
              </a:rPr>
              <a:t> tagging (killer app: </a:t>
            </a:r>
            <a:r>
              <a:rPr lang="it-IT" dirty="0" err="1">
                <a:solidFill>
                  <a:schemeClr val="bg1"/>
                </a:solidFill>
              </a:rPr>
              <a:t>H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ss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at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a future collider,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where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you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need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to tag the fast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kaon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from s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hadronization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)</a:t>
            </a:r>
          </a:p>
          <a:p>
            <a:pPr>
              <a:buFontTx/>
              <a:buChar char="-"/>
            </a:pP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to energy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reconstruction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(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improved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through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particle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flow techniques)</a:t>
            </a:r>
          </a:p>
          <a:p>
            <a:pPr>
              <a:buFontTx/>
              <a:buChar char="-"/>
            </a:pPr>
            <a:r>
              <a:rPr lang="it-IT" dirty="0">
                <a:solidFill>
                  <a:srgbClr val="FFC000"/>
                </a:solidFill>
                <a:sym typeface="Wingdings" panose="05000000000000000000" pitchFamily="2" charset="2"/>
              </a:rPr>
              <a:t>to </a:t>
            </a:r>
            <a:r>
              <a:rPr lang="it-IT" dirty="0" err="1">
                <a:solidFill>
                  <a:srgbClr val="FFC000"/>
                </a:solidFill>
                <a:sym typeface="Wingdings" panose="05000000000000000000" pitchFamily="2" charset="2"/>
              </a:rPr>
              <a:t>boosted</a:t>
            </a:r>
            <a:r>
              <a:rPr lang="it-IT" dirty="0">
                <a:solidFill>
                  <a:srgbClr val="FFC000"/>
                </a:solidFill>
                <a:sym typeface="Wingdings" panose="05000000000000000000" pitchFamily="2" charset="2"/>
              </a:rPr>
              <a:t>-jet tagging (from </a:t>
            </a:r>
            <a:r>
              <a:rPr lang="it-IT" dirty="0" err="1">
                <a:solidFill>
                  <a:srgbClr val="FFC000"/>
                </a:solidFill>
                <a:sym typeface="Wingdings" panose="05000000000000000000" pitchFamily="2" charset="2"/>
              </a:rPr>
              <a:t>improved</a:t>
            </a:r>
            <a:r>
              <a:rPr lang="it-IT" dirty="0">
                <a:solidFill>
                  <a:srgbClr val="FFC000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rgbClr val="FFC000"/>
                </a:solidFill>
                <a:sym typeface="Wingdings" panose="05000000000000000000" pitchFamily="2" charset="2"/>
              </a:rPr>
              <a:t>inner</a:t>
            </a:r>
            <a:r>
              <a:rPr lang="it-IT" dirty="0">
                <a:solidFill>
                  <a:srgbClr val="FFC000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rgbClr val="FFC000"/>
                </a:solidFill>
                <a:sym typeface="Wingdings" panose="05000000000000000000" pitchFamily="2" charset="2"/>
              </a:rPr>
              <a:t>structure</a:t>
            </a:r>
            <a:r>
              <a:rPr lang="it-IT" dirty="0">
                <a:solidFill>
                  <a:srgbClr val="FFC000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rgbClr val="FFC000"/>
                </a:solidFill>
                <a:sym typeface="Wingdings" panose="05000000000000000000" pitchFamily="2" charset="2"/>
              </a:rPr>
              <a:t>reconstruction</a:t>
            </a:r>
            <a:r>
              <a:rPr lang="it-IT" dirty="0">
                <a:solidFill>
                  <a:srgbClr val="FFC000"/>
                </a:solidFill>
                <a:sym typeface="Wingdings" panose="05000000000000000000" pitchFamily="2" charset="2"/>
              </a:rPr>
              <a:t> of jet cores)</a:t>
            </a:r>
          </a:p>
          <a:p>
            <a:pPr>
              <a:buFontTx/>
              <a:buChar char="-"/>
            </a:pP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and more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0916" y="4225926"/>
            <a:ext cx="4721543" cy="221077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0917" y="1690688"/>
            <a:ext cx="4716219" cy="2046922"/>
          </a:xfrm>
          <a:prstGeom prst="rect">
            <a:avLst/>
          </a:prstGeom>
        </p:spPr>
      </p:pic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T. Dorigo, DRD6 CM, April 10 2024</a:t>
            </a:r>
            <a:endParaRPr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B89-A023-4184-86DD-540BD0318D0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992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>
                <a:solidFill>
                  <a:srgbClr val="FFFF00"/>
                </a:solidFill>
              </a:rPr>
              <a:t>Asking</a:t>
            </a:r>
            <a:r>
              <a:rPr lang="it-IT" b="1" dirty="0">
                <a:solidFill>
                  <a:srgbClr val="FFFF00"/>
                </a:solidFill>
              </a:rPr>
              <a:t> for More to </a:t>
            </a:r>
            <a:r>
              <a:rPr lang="it-IT" b="1" dirty="0" err="1">
                <a:solidFill>
                  <a:srgbClr val="FFFF00"/>
                </a:solidFill>
              </a:rPr>
              <a:t>Calorimeters</a:t>
            </a:r>
            <a:r>
              <a:rPr lang="it-IT" b="1" dirty="0">
                <a:solidFill>
                  <a:srgbClr val="FFFF00"/>
                </a:solidFill>
              </a:rPr>
              <a:t>: </a:t>
            </a:r>
            <a:r>
              <a:rPr lang="it-IT" b="1" dirty="0" err="1">
                <a:solidFill>
                  <a:srgbClr val="FFFF00"/>
                </a:solidFill>
              </a:rPr>
              <a:t>Particle</a:t>
            </a:r>
            <a:r>
              <a:rPr lang="it-IT" b="1" dirty="0">
                <a:solidFill>
                  <a:srgbClr val="FFFF00"/>
                </a:solidFill>
              </a:rPr>
              <a:t> ID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825625"/>
            <a:ext cx="5859162" cy="456281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it-IT" dirty="0" err="1">
                <a:solidFill>
                  <a:schemeClr val="bg1"/>
                </a:solidFill>
              </a:rPr>
              <a:t>Charged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pions</a:t>
            </a:r>
            <a:r>
              <a:rPr lang="it-IT" dirty="0">
                <a:solidFill>
                  <a:schemeClr val="bg1"/>
                </a:solidFill>
              </a:rPr>
              <a:t>, </a:t>
            </a:r>
            <a:r>
              <a:rPr lang="it-IT" dirty="0" err="1">
                <a:solidFill>
                  <a:schemeClr val="bg1"/>
                </a:solidFill>
              </a:rPr>
              <a:t>kaons</a:t>
            </a:r>
            <a:r>
              <a:rPr lang="it-IT" dirty="0">
                <a:solidFill>
                  <a:schemeClr val="bg1"/>
                </a:solidFill>
              </a:rPr>
              <a:t>, and </a:t>
            </a:r>
            <a:r>
              <a:rPr lang="it-IT" dirty="0" err="1">
                <a:solidFill>
                  <a:schemeClr val="bg1"/>
                </a:solidFill>
              </a:rPr>
              <a:t>protons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constitute</a:t>
            </a:r>
            <a:r>
              <a:rPr lang="it-IT" dirty="0">
                <a:solidFill>
                  <a:schemeClr val="bg1"/>
                </a:solidFill>
              </a:rPr>
              <a:t> the bulk of the </a:t>
            </a:r>
            <a:r>
              <a:rPr lang="it-IT" dirty="0" err="1">
                <a:solidFill>
                  <a:schemeClr val="bg1"/>
                </a:solidFill>
              </a:rPr>
              <a:t>hadrons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flowing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into</a:t>
            </a:r>
            <a:r>
              <a:rPr lang="it-IT" dirty="0">
                <a:solidFill>
                  <a:schemeClr val="bg1"/>
                </a:solidFill>
              </a:rPr>
              <a:t> a </a:t>
            </a:r>
            <a:r>
              <a:rPr lang="it-IT" dirty="0" err="1">
                <a:solidFill>
                  <a:schemeClr val="bg1"/>
                </a:solidFill>
              </a:rPr>
              <a:t>hadron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calorimeter</a:t>
            </a:r>
            <a:endParaRPr lang="it-IT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it-IT" dirty="0" err="1">
                <a:solidFill>
                  <a:schemeClr val="bg1"/>
                </a:solidFill>
              </a:rPr>
              <a:t>Being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able</a:t>
            </a:r>
            <a:r>
              <a:rPr lang="it-IT" dirty="0">
                <a:solidFill>
                  <a:schemeClr val="bg1"/>
                </a:solidFill>
              </a:rPr>
              <a:t> to </a:t>
            </a:r>
            <a:r>
              <a:rPr lang="it-IT" dirty="0" err="1">
                <a:solidFill>
                  <a:schemeClr val="bg1"/>
                </a:solidFill>
              </a:rPr>
              <a:t>distinguish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them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would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bring</a:t>
            </a:r>
            <a:r>
              <a:rPr lang="it-IT" dirty="0">
                <a:solidFill>
                  <a:schemeClr val="bg1"/>
                </a:solidFill>
              </a:rPr>
              <a:t> in </a:t>
            </a:r>
            <a:r>
              <a:rPr lang="it-IT" b="1" dirty="0" err="1">
                <a:solidFill>
                  <a:schemeClr val="bg1"/>
                </a:solidFill>
              </a:rPr>
              <a:t>very</a:t>
            </a:r>
            <a:r>
              <a:rPr lang="it-IT" b="1" dirty="0">
                <a:solidFill>
                  <a:schemeClr val="bg1"/>
                </a:solidFill>
              </a:rPr>
              <a:t> large gains</a:t>
            </a:r>
            <a:r>
              <a:rPr lang="it-IT" dirty="0">
                <a:solidFill>
                  <a:schemeClr val="bg1"/>
                </a:solidFill>
              </a:rPr>
              <a:t>:</a:t>
            </a:r>
          </a:p>
          <a:p>
            <a:pPr>
              <a:buFontTx/>
              <a:buChar char="-"/>
            </a:pPr>
            <a:r>
              <a:rPr lang="it-IT" dirty="0">
                <a:solidFill>
                  <a:schemeClr val="bg1"/>
                </a:solidFill>
              </a:rPr>
              <a:t>to </a:t>
            </a:r>
            <a:r>
              <a:rPr lang="it-IT" dirty="0" err="1">
                <a:solidFill>
                  <a:schemeClr val="bg1"/>
                </a:solidFill>
              </a:rPr>
              <a:t>flavour</a:t>
            </a:r>
            <a:r>
              <a:rPr lang="it-IT" dirty="0">
                <a:solidFill>
                  <a:schemeClr val="bg1"/>
                </a:solidFill>
              </a:rPr>
              <a:t> tagging (killer app: </a:t>
            </a:r>
            <a:r>
              <a:rPr lang="it-IT" dirty="0" err="1">
                <a:solidFill>
                  <a:schemeClr val="bg1"/>
                </a:solidFill>
              </a:rPr>
              <a:t>H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ss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at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a future collider,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where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you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need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to tag the fast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kaon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from s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hadronization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)</a:t>
            </a:r>
          </a:p>
          <a:p>
            <a:pPr>
              <a:buFontTx/>
              <a:buChar char="-"/>
            </a:pP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to energy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reconstruction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(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improved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through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particle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flow techniques)</a:t>
            </a:r>
          </a:p>
          <a:p>
            <a:pPr>
              <a:buFontTx/>
              <a:buChar char="-"/>
            </a:pP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to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boosted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-jet tagging (from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improved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inner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structure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bg1"/>
                </a:solidFill>
                <a:sym typeface="Wingdings" panose="05000000000000000000" pitchFamily="2" charset="2"/>
              </a:rPr>
              <a:t>reconstruction</a:t>
            </a: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 of jet cores)</a:t>
            </a:r>
          </a:p>
          <a:p>
            <a:pPr>
              <a:buFontTx/>
              <a:buChar char="-"/>
            </a:pP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and more</a:t>
            </a:r>
          </a:p>
          <a:p>
            <a:pPr marL="0" indent="0">
              <a:buNone/>
            </a:pPr>
            <a:r>
              <a:rPr lang="it-IT" dirty="0">
                <a:solidFill>
                  <a:schemeClr val="bg1"/>
                </a:solidFill>
                <a:sym typeface="Wingdings" panose="05000000000000000000" pitchFamily="2" charset="2"/>
              </a:rPr>
              <a:t>But </a:t>
            </a:r>
            <a:r>
              <a:rPr lang="it-IT" b="1" dirty="0">
                <a:solidFill>
                  <a:srgbClr val="FFC000"/>
                </a:solidFill>
                <a:sym typeface="Wingdings" panose="05000000000000000000" pitchFamily="2" charset="2"/>
              </a:rPr>
              <a:t>can </a:t>
            </a:r>
            <a:r>
              <a:rPr lang="it-IT" b="1" dirty="0" err="1">
                <a:solidFill>
                  <a:srgbClr val="FFC000"/>
                </a:solidFill>
                <a:sym typeface="Wingdings" panose="05000000000000000000" pitchFamily="2" charset="2"/>
              </a:rPr>
              <a:t>it</a:t>
            </a:r>
            <a:r>
              <a:rPr lang="it-IT" b="1" dirty="0">
                <a:solidFill>
                  <a:srgbClr val="FFC000"/>
                </a:solidFill>
                <a:sym typeface="Wingdings" panose="05000000000000000000" pitchFamily="2" charset="2"/>
              </a:rPr>
              <a:t> be </a:t>
            </a:r>
            <a:r>
              <a:rPr lang="it-IT" b="1" dirty="0" err="1">
                <a:solidFill>
                  <a:srgbClr val="FFC000"/>
                </a:solidFill>
                <a:sym typeface="Wingdings" panose="05000000000000000000" pitchFamily="2" charset="2"/>
              </a:rPr>
              <a:t>done</a:t>
            </a:r>
            <a:r>
              <a:rPr lang="it-IT" b="1" dirty="0">
                <a:solidFill>
                  <a:srgbClr val="FFC000"/>
                </a:solidFill>
                <a:sym typeface="Wingdings" panose="05000000000000000000" pitchFamily="2" charset="2"/>
              </a:rPr>
              <a:t>?</a:t>
            </a:r>
          </a:p>
          <a:p>
            <a:pPr>
              <a:buFontTx/>
              <a:buChar char="-"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545" y="2498044"/>
            <a:ext cx="4838044" cy="3006499"/>
          </a:xfrm>
          <a:prstGeom prst="rect">
            <a:avLst/>
          </a:prstGeom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B89-A023-4184-86DD-540BD0318D0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891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>
                <a:solidFill>
                  <a:srgbClr val="FFFF00"/>
                </a:solidFill>
              </a:rPr>
              <a:t>What</a:t>
            </a:r>
            <a:r>
              <a:rPr lang="it-IT" b="1" dirty="0">
                <a:solidFill>
                  <a:srgbClr val="FFFF00"/>
                </a:solidFill>
              </a:rPr>
              <a:t> Information Are </a:t>
            </a:r>
            <a:r>
              <a:rPr lang="it-IT" b="1" dirty="0" err="1">
                <a:solidFill>
                  <a:srgbClr val="FFFF00"/>
                </a:solidFill>
              </a:rPr>
              <a:t>We</a:t>
            </a:r>
            <a:r>
              <a:rPr lang="it-IT" b="1" dirty="0">
                <a:solidFill>
                  <a:srgbClr val="FFFF00"/>
                </a:solidFill>
              </a:rPr>
              <a:t> After?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B89-A023-4184-86DD-540BD0318D04}" type="slidenum">
              <a:rPr lang="en-US" smtClean="0"/>
              <a:t>22</a:t>
            </a:fld>
            <a:endParaRPr lang="en-US"/>
          </a:p>
        </p:txBody>
      </p:sp>
      <p:sp>
        <p:nvSpPr>
          <p:cNvPr id="9" name="CasellaDiTesto 8"/>
          <p:cNvSpPr txBox="1"/>
          <p:nvPr/>
        </p:nvSpPr>
        <p:spPr>
          <a:xfrm>
            <a:off x="5530361" y="2906119"/>
            <a:ext cx="6490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/>
              <a:t>1	10	100	      1000	        10000      </a:t>
            </a:r>
            <a:r>
              <a:rPr lang="it-IT">
                <a:sym typeface="Wingdings" panose="05000000000000000000" pitchFamily="2" charset="2"/>
              </a:rPr>
              <a:t></a:t>
            </a:r>
            <a:r>
              <a:rPr lang="it-IT"/>
              <a:t>   s</a:t>
            </a:r>
            <a:r>
              <a:rPr lang="it-IT" baseline="30000"/>
              <a:t>0.5</a:t>
            </a:r>
            <a:r>
              <a:rPr lang="it-IT"/>
              <a:t> (GeV)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E4F2A35-7A14-19ED-7F5C-52B1A34BF7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225" y="1971974"/>
            <a:ext cx="7127550" cy="4749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89823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>
                <a:solidFill>
                  <a:srgbClr val="FFFF00"/>
                </a:solidFill>
              </a:rPr>
              <a:t>What</a:t>
            </a:r>
            <a:r>
              <a:rPr lang="it-IT" b="1" dirty="0">
                <a:solidFill>
                  <a:srgbClr val="FFFF00"/>
                </a:solidFill>
              </a:rPr>
              <a:t> Information Are </a:t>
            </a:r>
            <a:r>
              <a:rPr lang="it-IT" b="1" dirty="0" err="1">
                <a:solidFill>
                  <a:srgbClr val="FFFF00"/>
                </a:solidFill>
              </a:rPr>
              <a:t>We</a:t>
            </a:r>
            <a:r>
              <a:rPr lang="it-IT" b="1" dirty="0">
                <a:solidFill>
                  <a:srgbClr val="FFFF00"/>
                </a:solidFill>
              </a:rPr>
              <a:t> After?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B89-A023-4184-86DD-540BD0318D04}" type="slidenum">
              <a:rPr lang="en-US" smtClean="0"/>
              <a:t>23</a:t>
            </a:fld>
            <a:endParaRPr lang="en-US"/>
          </a:p>
        </p:txBody>
      </p:sp>
      <p:sp>
        <p:nvSpPr>
          <p:cNvPr id="6" name="Segnaposto contenuto 5"/>
          <p:cNvSpPr txBox="1">
            <a:spLocks noGrp="1"/>
          </p:cNvSpPr>
          <p:nvPr>
            <p:ph idx="1"/>
          </p:nvPr>
        </p:nvSpPr>
        <p:spPr>
          <a:xfrm>
            <a:off x="688731" y="1690688"/>
            <a:ext cx="7858220" cy="4655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it-IT" sz="2000" dirty="0" err="1"/>
              <a:t>Physical</a:t>
            </a:r>
            <a:r>
              <a:rPr lang="it-IT" sz="2000" dirty="0"/>
              <a:t> </a:t>
            </a:r>
            <a:r>
              <a:rPr lang="it-IT" sz="2000" dirty="0" err="1"/>
              <a:t>facts</a:t>
            </a:r>
            <a:r>
              <a:rPr lang="it-IT" sz="20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>
                <a:solidFill>
                  <a:srgbClr val="00B0F0"/>
                </a:solidFill>
              </a:rPr>
              <a:t>Protons</a:t>
            </a:r>
            <a:r>
              <a:rPr lang="it-IT" sz="2000" dirty="0">
                <a:solidFill>
                  <a:srgbClr val="00B0F0"/>
                </a:solidFill>
              </a:rPr>
              <a:t> are </a:t>
            </a:r>
            <a:r>
              <a:rPr lang="it-IT" sz="2000" dirty="0" err="1">
                <a:solidFill>
                  <a:srgbClr val="00B0F0"/>
                </a:solidFill>
              </a:rPr>
              <a:t>larger</a:t>
            </a:r>
            <a:r>
              <a:rPr lang="it-IT" sz="2000" dirty="0">
                <a:solidFill>
                  <a:srgbClr val="00B0F0"/>
                </a:solidFill>
              </a:rPr>
              <a:t> </a:t>
            </a:r>
            <a:r>
              <a:rPr lang="it-IT" sz="2000" dirty="0" err="1">
                <a:solidFill>
                  <a:srgbClr val="00B0F0"/>
                </a:solidFill>
              </a:rPr>
              <a:t>than</a:t>
            </a:r>
            <a:r>
              <a:rPr lang="it-IT" sz="2000" dirty="0">
                <a:solidFill>
                  <a:srgbClr val="00B0F0"/>
                </a:solidFill>
              </a:rPr>
              <a:t> </a:t>
            </a:r>
            <a:r>
              <a:rPr lang="it-IT" sz="2000" dirty="0" err="1">
                <a:solidFill>
                  <a:srgbClr val="00B0F0"/>
                </a:solidFill>
              </a:rPr>
              <a:t>pions</a:t>
            </a:r>
            <a:r>
              <a:rPr lang="it-IT" sz="2000" dirty="0">
                <a:solidFill>
                  <a:srgbClr val="00B0F0"/>
                </a:solidFill>
              </a:rPr>
              <a:t> and </a:t>
            </a:r>
            <a:r>
              <a:rPr lang="it-IT" sz="2000" dirty="0" err="1">
                <a:solidFill>
                  <a:srgbClr val="00B0F0"/>
                </a:solidFill>
              </a:rPr>
              <a:t>kaons</a:t>
            </a:r>
            <a:r>
              <a:rPr lang="it-IT" sz="2000" dirty="0">
                <a:solidFill>
                  <a:srgbClr val="00B0F0"/>
                </a:solidFill>
              </a:rPr>
              <a:t>, in </a:t>
            </a:r>
            <a:r>
              <a:rPr lang="it-IT" sz="2000" dirty="0" err="1">
                <a:solidFill>
                  <a:srgbClr val="00B0F0"/>
                </a:solidFill>
              </a:rPr>
              <a:t>fact</a:t>
            </a:r>
            <a:r>
              <a:rPr lang="it-IT" sz="2000" dirty="0">
                <a:solidFill>
                  <a:srgbClr val="00B0F0"/>
                </a:solidFill>
              </a:rPr>
              <a:t> the </a:t>
            </a:r>
            <a:r>
              <a:rPr lang="it-IT" sz="2000" dirty="0" err="1">
                <a:solidFill>
                  <a:srgbClr val="00B0F0"/>
                </a:solidFill>
              </a:rPr>
              <a:t>nuclear</a:t>
            </a:r>
            <a:r>
              <a:rPr lang="it-IT" sz="2000" dirty="0">
                <a:solidFill>
                  <a:srgbClr val="00B0F0"/>
                </a:solidFill>
              </a:rPr>
              <a:t> interaction cross </a:t>
            </a:r>
            <a:r>
              <a:rPr lang="it-IT" sz="2000" dirty="0" err="1">
                <a:solidFill>
                  <a:srgbClr val="00B0F0"/>
                </a:solidFill>
              </a:rPr>
              <a:t>sections</a:t>
            </a:r>
            <a:r>
              <a:rPr lang="it-IT" sz="2000" dirty="0">
                <a:solidFill>
                  <a:srgbClr val="00B0F0"/>
                </a:solidFill>
              </a:rPr>
              <a:t> of </a:t>
            </a:r>
            <a:r>
              <a:rPr lang="it-IT" sz="2000" dirty="0" err="1">
                <a:solidFill>
                  <a:srgbClr val="00B0F0"/>
                </a:solidFill>
              </a:rPr>
              <a:t>protons</a:t>
            </a:r>
            <a:r>
              <a:rPr lang="it-IT" sz="2000" dirty="0">
                <a:solidFill>
                  <a:srgbClr val="00B0F0"/>
                </a:solidFill>
              </a:rPr>
              <a:t>, </a:t>
            </a:r>
            <a:r>
              <a:rPr lang="it-IT" sz="2000" dirty="0" err="1">
                <a:solidFill>
                  <a:srgbClr val="00B0F0"/>
                </a:solidFill>
              </a:rPr>
              <a:t>pions</a:t>
            </a:r>
            <a:r>
              <a:rPr lang="it-IT" sz="2000" dirty="0">
                <a:solidFill>
                  <a:srgbClr val="00B0F0"/>
                </a:solidFill>
              </a:rPr>
              <a:t>, </a:t>
            </a:r>
            <a:r>
              <a:rPr lang="it-IT" sz="2000" dirty="0" err="1">
                <a:solidFill>
                  <a:srgbClr val="00B0F0"/>
                </a:solidFill>
              </a:rPr>
              <a:t>kaons</a:t>
            </a:r>
            <a:r>
              <a:rPr lang="it-IT" sz="2000" dirty="0">
                <a:solidFill>
                  <a:srgbClr val="00B0F0"/>
                </a:solidFill>
              </a:rPr>
              <a:t> are </a:t>
            </a:r>
            <a:r>
              <a:rPr lang="it-IT" sz="2000" dirty="0" err="1">
                <a:solidFill>
                  <a:srgbClr val="00B0F0"/>
                </a:solidFill>
              </a:rPr>
              <a:t>significantly</a:t>
            </a:r>
            <a:r>
              <a:rPr lang="it-IT" sz="2000" dirty="0">
                <a:solidFill>
                  <a:srgbClr val="00B0F0"/>
                </a:solidFill>
              </a:rPr>
              <a:t> </a:t>
            </a:r>
            <a:r>
              <a:rPr lang="it-IT" sz="2000" dirty="0" err="1">
                <a:solidFill>
                  <a:srgbClr val="00B0F0"/>
                </a:solidFill>
              </a:rPr>
              <a:t>different</a:t>
            </a:r>
            <a:endParaRPr lang="it-IT" sz="2000" dirty="0">
              <a:solidFill>
                <a:srgbClr val="00B0F0"/>
              </a:solidFill>
            </a:endParaRPr>
          </a:p>
          <a:p>
            <a:pPr lvl="1">
              <a:buFont typeface="Wingdings" panose="05000000000000000000" pitchFamily="2" charset="2"/>
              <a:buChar char="à"/>
            </a:pPr>
            <a:r>
              <a:rPr lang="it-IT" sz="2000" dirty="0" err="1">
                <a:solidFill>
                  <a:schemeClr val="bg1"/>
                </a:solidFill>
                <a:sym typeface="Wingdings" panose="05000000000000000000" pitchFamily="2" charset="2"/>
              </a:rPr>
              <a:t>Harder</a:t>
            </a:r>
            <a:r>
              <a:rPr lang="it-IT" sz="2000" dirty="0">
                <a:solidFill>
                  <a:schemeClr val="bg1"/>
                </a:solidFill>
                <a:sym typeface="Wingdings" panose="05000000000000000000" pitchFamily="2" charset="2"/>
              </a:rPr>
              <a:t> to exploit </a:t>
            </a:r>
            <a:r>
              <a:rPr lang="it-IT" sz="2000" dirty="0" err="1">
                <a:solidFill>
                  <a:schemeClr val="bg1"/>
                </a:solidFill>
                <a:sym typeface="Wingdings" panose="05000000000000000000" pitchFamily="2" charset="2"/>
              </a:rPr>
              <a:t>than</a:t>
            </a:r>
            <a:r>
              <a:rPr lang="it-IT" sz="2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sz="2000" dirty="0" err="1">
                <a:solidFill>
                  <a:schemeClr val="bg1"/>
                </a:solidFill>
                <a:sym typeface="Wingdings" panose="05000000000000000000" pitchFamily="2" charset="2"/>
              </a:rPr>
              <a:t>it</a:t>
            </a:r>
            <a:r>
              <a:rPr lang="it-IT" sz="2000" dirty="0">
                <a:solidFill>
                  <a:schemeClr val="bg1"/>
                </a:solidFill>
                <a:sym typeface="Wingdings" panose="05000000000000000000" pitchFamily="2" charset="2"/>
              </a:rPr>
              <a:t> looks,</a:t>
            </a:r>
          </a:p>
          <a:p>
            <a:pPr marL="457200" lvl="1" indent="0">
              <a:buNone/>
            </a:pPr>
            <a:r>
              <a:rPr lang="it-IT" sz="2000" dirty="0">
                <a:solidFill>
                  <a:schemeClr val="bg1"/>
                </a:solidFill>
                <a:sym typeface="Wingdings" panose="05000000000000000000" pitchFamily="2" charset="2"/>
              </a:rPr>
              <a:t>	</a:t>
            </a:r>
            <a:r>
              <a:rPr lang="it-IT" sz="2000" dirty="0" err="1">
                <a:solidFill>
                  <a:schemeClr val="bg1"/>
                </a:solidFill>
                <a:sym typeface="Wingdings" panose="05000000000000000000" pitchFamily="2" charset="2"/>
              </a:rPr>
              <a:t>but</a:t>
            </a:r>
            <a:r>
              <a:rPr lang="it-IT" sz="2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sz="2000" dirty="0" err="1">
                <a:solidFill>
                  <a:schemeClr val="bg1"/>
                </a:solidFill>
                <a:sym typeface="Wingdings" panose="05000000000000000000" pitchFamily="2" charset="2"/>
              </a:rPr>
              <a:t>it</a:t>
            </a:r>
            <a:r>
              <a:rPr lang="it-IT" sz="2000" dirty="0">
                <a:solidFill>
                  <a:schemeClr val="bg1"/>
                </a:solidFill>
                <a:sym typeface="Wingdings" panose="05000000000000000000" pitchFamily="2" charset="2"/>
              </a:rPr>
              <a:t> can be </a:t>
            </a:r>
            <a:r>
              <a:rPr lang="it-IT" sz="2000" dirty="0" err="1">
                <a:solidFill>
                  <a:schemeClr val="bg1"/>
                </a:solidFill>
                <a:sym typeface="Wingdings" panose="05000000000000000000" pitchFamily="2" charset="2"/>
              </a:rPr>
              <a:t>done</a:t>
            </a:r>
            <a:endParaRPr lang="it-IT" sz="20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it-IT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/>
              <a:t>Ionization</a:t>
            </a:r>
            <a:r>
              <a:rPr lang="it-IT" sz="2000" dirty="0"/>
              <a:t> power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also</a:t>
            </a:r>
            <a:r>
              <a:rPr lang="it-IT" sz="2000" dirty="0"/>
              <a:t> </a:t>
            </a:r>
            <a:r>
              <a:rPr lang="it-IT" sz="2000" dirty="0" err="1"/>
              <a:t>different</a:t>
            </a:r>
            <a:r>
              <a:rPr lang="it-IT" sz="2000" dirty="0"/>
              <a:t> (</a:t>
            </a:r>
            <a:r>
              <a:rPr lang="it-IT" sz="2000" dirty="0" err="1"/>
              <a:t>we</a:t>
            </a:r>
            <a:r>
              <a:rPr lang="it-IT" sz="2000" dirty="0"/>
              <a:t> </a:t>
            </a:r>
            <a:r>
              <a:rPr lang="it-IT" sz="2000" dirty="0" err="1"/>
              <a:t>only</a:t>
            </a:r>
            <a:r>
              <a:rPr lang="it-IT" sz="2000" dirty="0"/>
              <a:t> </a:t>
            </a:r>
            <a:r>
              <a:rPr lang="it-IT" sz="2000" dirty="0" err="1"/>
              <a:t>used</a:t>
            </a:r>
            <a:r>
              <a:rPr lang="it-IT" sz="2000" dirty="0"/>
              <a:t> </a:t>
            </a:r>
            <a:r>
              <a:rPr lang="it-IT" sz="2000" dirty="0" err="1"/>
              <a:t>this</a:t>
            </a:r>
            <a:r>
              <a:rPr lang="it-IT" sz="2000" dirty="0"/>
              <a:t> in tracking so far)</a:t>
            </a:r>
          </a:p>
          <a:p>
            <a:pPr marL="457200" lvl="1" indent="0">
              <a:buNone/>
            </a:pPr>
            <a:r>
              <a:rPr lang="it-IT" sz="2000" dirty="0">
                <a:sym typeface="Wingdings" panose="05000000000000000000" pitchFamily="2" charset="2"/>
              </a:rPr>
              <a:t> </a:t>
            </a:r>
            <a:r>
              <a:rPr lang="it-IT" sz="2000" dirty="0" err="1">
                <a:sym typeface="Wingdings" panose="05000000000000000000" pitchFamily="2" charset="2"/>
              </a:rPr>
              <a:t>if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we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have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sufficient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granularity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we</a:t>
            </a:r>
            <a:r>
              <a:rPr lang="it-IT" sz="2000" dirty="0">
                <a:sym typeface="Wingdings" panose="05000000000000000000" pitchFamily="2" charset="2"/>
              </a:rPr>
              <a:t> can single out the </a:t>
            </a:r>
            <a:r>
              <a:rPr lang="it-IT" sz="2000" dirty="0" err="1">
                <a:sym typeface="Wingdings" panose="05000000000000000000" pitchFamily="2" charset="2"/>
              </a:rPr>
              <a:t>ionization</a:t>
            </a:r>
            <a:r>
              <a:rPr lang="it-IT" sz="2000" dirty="0">
                <a:sym typeface="Wingdings" panose="05000000000000000000" pitchFamily="2" charset="2"/>
              </a:rPr>
              <a:t> of </a:t>
            </a:r>
            <a:r>
              <a:rPr lang="it-IT" sz="2000" dirty="0" err="1">
                <a:sym typeface="Wingdings" panose="05000000000000000000" pitchFamily="2" charset="2"/>
              </a:rPr>
              <a:t>each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particle</a:t>
            </a:r>
            <a:r>
              <a:rPr lang="it-IT" sz="2000" dirty="0">
                <a:sym typeface="Wingdings" panose="05000000000000000000" pitchFamily="2" charset="2"/>
              </a:rPr>
              <a:t>, </a:t>
            </a:r>
            <a:r>
              <a:rPr lang="it-IT" sz="2000" dirty="0" err="1">
                <a:sym typeface="Wingdings" panose="05000000000000000000" pitchFamily="2" charset="2"/>
              </a:rPr>
              <a:t>at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least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away</a:t>
            </a:r>
            <a:r>
              <a:rPr lang="it-IT" sz="2000" dirty="0">
                <a:sym typeface="Wingdings" panose="05000000000000000000" pitchFamily="2" charset="2"/>
              </a:rPr>
              <a:t> from the bulk of the </a:t>
            </a:r>
            <a:r>
              <a:rPr lang="it-IT" sz="2000" dirty="0" err="1">
                <a:sym typeface="Wingdings" panose="05000000000000000000" pitchFamily="2" charset="2"/>
              </a:rPr>
              <a:t>shower</a:t>
            </a:r>
            <a:endParaRPr lang="it-IT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/>
              <a:t>Kaons</a:t>
            </a:r>
            <a:r>
              <a:rPr lang="it-IT" sz="2000" dirty="0"/>
              <a:t> </a:t>
            </a:r>
            <a:r>
              <a:rPr lang="it-IT" sz="2000" dirty="0" err="1"/>
              <a:t>contain</a:t>
            </a:r>
            <a:r>
              <a:rPr lang="it-IT" sz="2000" dirty="0"/>
              <a:t> one </a:t>
            </a:r>
            <a:r>
              <a:rPr lang="it-IT" sz="2000" dirty="0" err="1"/>
              <a:t>unit</a:t>
            </a:r>
            <a:r>
              <a:rPr lang="it-IT" sz="2000" dirty="0"/>
              <a:t> of </a:t>
            </a:r>
            <a:r>
              <a:rPr lang="it-IT" sz="2000" dirty="0" err="1"/>
              <a:t>strangeness</a:t>
            </a:r>
            <a:r>
              <a:rPr lang="it-IT" sz="2000" dirty="0"/>
              <a:t>, </a:t>
            </a:r>
            <a:r>
              <a:rPr lang="it-IT" sz="2000" dirty="0" err="1"/>
              <a:t>pions</a:t>
            </a:r>
            <a:r>
              <a:rPr lang="it-IT" sz="2000" dirty="0"/>
              <a:t> (and </a:t>
            </a:r>
            <a:r>
              <a:rPr lang="it-IT" sz="2000" dirty="0" err="1"/>
              <a:t>protons</a:t>
            </a:r>
            <a:r>
              <a:rPr lang="it-IT" sz="2000" dirty="0"/>
              <a:t>) do </a:t>
            </a:r>
            <a:r>
              <a:rPr lang="it-IT" sz="2000" dirty="0" err="1"/>
              <a:t>not</a:t>
            </a:r>
            <a:endParaRPr lang="it-IT" sz="2000" dirty="0"/>
          </a:p>
          <a:p>
            <a:pPr marL="457200" lvl="1" indent="0">
              <a:buNone/>
            </a:pPr>
            <a:r>
              <a:rPr lang="it-IT" sz="2000" dirty="0">
                <a:sym typeface="Wingdings" panose="05000000000000000000" pitchFamily="2" charset="2"/>
              </a:rPr>
              <a:t> the </a:t>
            </a:r>
            <a:r>
              <a:rPr lang="it-IT" sz="2000" dirty="0" err="1">
                <a:sym typeface="Wingdings" panose="05000000000000000000" pitchFamily="2" charset="2"/>
              </a:rPr>
              <a:t>daughters</a:t>
            </a:r>
            <a:r>
              <a:rPr lang="it-IT" sz="2000" dirty="0">
                <a:sym typeface="Wingdings" panose="05000000000000000000" pitchFamily="2" charset="2"/>
              </a:rPr>
              <a:t> in </a:t>
            </a:r>
            <a:r>
              <a:rPr lang="it-IT" sz="2000" dirty="0" err="1">
                <a:sym typeface="Wingdings" panose="05000000000000000000" pitchFamily="2" charset="2"/>
              </a:rPr>
              <a:t>nuclear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collisions</a:t>
            </a:r>
            <a:r>
              <a:rPr lang="it-IT" sz="2000" dirty="0">
                <a:sym typeface="Wingdings" panose="05000000000000000000" pitchFamily="2" charset="2"/>
              </a:rPr>
              <a:t> are </a:t>
            </a:r>
            <a:r>
              <a:rPr lang="it-IT" sz="2000" dirty="0" err="1">
                <a:sym typeface="Wingdings" panose="05000000000000000000" pitchFamily="2" charset="2"/>
              </a:rPr>
              <a:t>different</a:t>
            </a:r>
            <a:endParaRPr lang="it-IT" sz="2000" dirty="0"/>
          </a:p>
          <a:p>
            <a:endParaRPr lang="it-IT" sz="2000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5576" y="3168127"/>
            <a:ext cx="6984401" cy="3553348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5530361" y="2906119"/>
            <a:ext cx="6490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/>
              <a:t>1	10	100	      1000	        10000      </a:t>
            </a:r>
            <a:r>
              <a:rPr lang="it-IT">
                <a:sym typeface="Wingdings" panose="05000000000000000000" pitchFamily="2" charset="2"/>
              </a:rPr>
              <a:t></a:t>
            </a:r>
            <a:r>
              <a:rPr lang="it-IT"/>
              <a:t>   s</a:t>
            </a:r>
            <a:r>
              <a:rPr lang="it-IT" baseline="30000"/>
              <a:t>0.5</a:t>
            </a:r>
            <a:r>
              <a:rPr lang="it-IT"/>
              <a:t> (GeV)</a:t>
            </a:r>
          </a:p>
        </p:txBody>
      </p:sp>
      <p:sp>
        <p:nvSpPr>
          <p:cNvPr id="10" name="Ovale 9"/>
          <p:cNvSpPr/>
          <p:nvPr/>
        </p:nvSpPr>
        <p:spPr>
          <a:xfrm>
            <a:off x="5407268" y="3534731"/>
            <a:ext cx="3683977" cy="29274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08719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>
                <a:solidFill>
                  <a:srgbClr val="FFFF00"/>
                </a:solidFill>
              </a:rPr>
              <a:t>What</a:t>
            </a:r>
            <a:r>
              <a:rPr lang="it-IT" b="1" dirty="0">
                <a:solidFill>
                  <a:srgbClr val="FFFF00"/>
                </a:solidFill>
              </a:rPr>
              <a:t> Information Are </a:t>
            </a:r>
            <a:r>
              <a:rPr lang="it-IT" b="1" dirty="0" err="1">
                <a:solidFill>
                  <a:srgbClr val="FFFF00"/>
                </a:solidFill>
              </a:rPr>
              <a:t>We</a:t>
            </a:r>
            <a:r>
              <a:rPr lang="it-IT" b="1" dirty="0">
                <a:solidFill>
                  <a:srgbClr val="FFFF00"/>
                </a:solidFill>
              </a:rPr>
              <a:t> After?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B89-A023-4184-86DD-540BD0318D04}" type="slidenum">
              <a:rPr lang="en-US" smtClean="0"/>
              <a:t>24</a:t>
            </a:fld>
            <a:endParaRPr lang="en-US"/>
          </a:p>
        </p:txBody>
      </p:sp>
      <p:sp>
        <p:nvSpPr>
          <p:cNvPr id="6" name="Segnaposto contenuto 5"/>
          <p:cNvSpPr txBox="1">
            <a:spLocks noGrp="1"/>
          </p:cNvSpPr>
          <p:nvPr>
            <p:ph idx="1"/>
          </p:nvPr>
        </p:nvSpPr>
        <p:spPr>
          <a:xfrm>
            <a:off x="422030" y="1115153"/>
            <a:ext cx="7731369" cy="49321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it-IT" sz="2000" dirty="0" err="1"/>
              <a:t>Physical</a:t>
            </a:r>
            <a:r>
              <a:rPr lang="it-IT" sz="2000" dirty="0"/>
              <a:t> </a:t>
            </a:r>
            <a:r>
              <a:rPr lang="it-IT" sz="2000" dirty="0" err="1"/>
              <a:t>facts</a:t>
            </a:r>
            <a:r>
              <a:rPr lang="it-IT" sz="20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/>
              <a:t>Protons</a:t>
            </a:r>
            <a:r>
              <a:rPr lang="it-IT" sz="2000" dirty="0"/>
              <a:t> are </a:t>
            </a:r>
            <a:r>
              <a:rPr lang="it-IT" sz="2000" dirty="0" err="1"/>
              <a:t>larger</a:t>
            </a:r>
            <a:r>
              <a:rPr lang="it-IT" sz="2000" dirty="0"/>
              <a:t> </a:t>
            </a:r>
            <a:r>
              <a:rPr lang="it-IT" sz="2000" dirty="0" err="1"/>
              <a:t>than</a:t>
            </a:r>
            <a:r>
              <a:rPr lang="it-IT" sz="2000" dirty="0"/>
              <a:t> </a:t>
            </a:r>
            <a:r>
              <a:rPr lang="it-IT" sz="2000" dirty="0" err="1"/>
              <a:t>pions</a:t>
            </a:r>
            <a:r>
              <a:rPr lang="it-IT" sz="2000" dirty="0"/>
              <a:t> and </a:t>
            </a:r>
            <a:r>
              <a:rPr lang="it-IT" sz="2000" dirty="0" err="1"/>
              <a:t>kaons</a:t>
            </a:r>
            <a:r>
              <a:rPr lang="it-IT" sz="2000" dirty="0"/>
              <a:t>, in </a:t>
            </a:r>
            <a:r>
              <a:rPr lang="it-IT" sz="2000" dirty="0" err="1"/>
              <a:t>fact</a:t>
            </a:r>
            <a:r>
              <a:rPr lang="it-IT" sz="2000" dirty="0"/>
              <a:t> the </a:t>
            </a:r>
            <a:r>
              <a:rPr lang="it-IT" sz="2000" dirty="0" err="1"/>
              <a:t>nuclear</a:t>
            </a:r>
            <a:r>
              <a:rPr lang="it-IT" sz="2000" dirty="0"/>
              <a:t> interaction cross </a:t>
            </a:r>
            <a:r>
              <a:rPr lang="it-IT" sz="2000" dirty="0" err="1"/>
              <a:t>sections</a:t>
            </a:r>
            <a:r>
              <a:rPr lang="it-IT" sz="2000" dirty="0"/>
              <a:t> of </a:t>
            </a:r>
            <a:r>
              <a:rPr lang="it-IT" sz="2000" dirty="0" err="1"/>
              <a:t>protons</a:t>
            </a:r>
            <a:r>
              <a:rPr lang="it-IT" sz="2000" dirty="0"/>
              <a:t>, </a:t>
            </a:r>
            <a:r>
              <a:rPr lang="it-IT" sz="2000" dirty="0" err="1"/>
              <a:t>pions</a:t>
            </a:r>
            <a:r>
              <a:rPr lang="it-IT" sz="2000" dirty="0"/>
              <a:t>, </a:t>
            </a:r>
            <a:r>
              <a:rPr lang="it-IT" sz="2000" dirty="0" err="1"/>
              <a:t>kaons</a:t>
            </a:r>
            <a:r>
              <a:rPr lang="it-IT" sz="2000" dirty="0"/>
              <a:t> are </a:t>
            </a:r>
            <a:r>
              <a:rPr lang="it-IT" sz="2000" dirty="0" err="1"/>
              <a:t>significantly</a:t>
            </a:r>
            <a:r>
              <a:rPr lang="it-IT" sz="2000" dirty="0"/>
              <a:t> </a:t>
            </a:r>
            <a:r>
              <a:rPr lang="it-IT" sz="2000" dirty="0" err="1"/>
              <a:t>different</a:t>
            </a:r>
            <a:endParaRPr lang="it-IT" sz="2000" dirty="0"/>
          </a:p>
          <a:p>
            <a:pPr lvl="1">
              <a:buFont typeface="Wingdings" panose="05000000000000000000" pitchFamily="2" charset="2"/>
              <a:buChar char="à"/>
            </a:pPr>
            <a:r>
              <a:rPr lang="it-IT" sz="2000" dirty="0" err="1">
                <a:sym typeface="Wingdings" panose="05000000000000000000" pitchFamily="2" charset="2"/>
              </a:rPr>
              <a:t>this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should</a:t>
            </a:r>
            <a:r>
              <a:rPr lang="it-IT" sz="2000" dirty="0">
                <a:sym typeface="Wingdings" panose="05000000000000000000" pitchFamily="2" charset="2"/>
              </a:rPr>
              <a:t> be «easy» to exploit</a:t>
            </a:r>
          </a:p>
          <a:p>
            <a:pPr marL="457200" lvl="1" indent="0">
              <a:buNone/>
            </a:pPr>
            <a:endParaRPr lang="it-IT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>
                <a:solidFill>
                  <a:srgbClr val="00B0F0"/>
                </a:solidFill>
              </a:rPr>
              <a:t>Ionization</a:t>
            </a:r>
            <a:r>
              <a:rPr lang="it-IT" sz="2000" dirty="0">
                <a:solidFill>
                  <a:srgbClr val="00B0F0"/>
                </a:solidFill>
              </a:rPr>
              <a:t> power </a:t>
            </a:r>
            <a:r>
              <a:rPr lang="it-IT" sz="2000" dirty="0" err="1">
                <a:solidFill>
                  <a:srgbClr val="00B0F0"/>
                </a:solidFill>
              </a:rPr>
              <a:t>is</a:t>
            </a:r>
            <a:r>
              <a:rPr lang="it-IT" sz="2000" dirty="0">
                <a:solidFill>
                  <a:srgbClr val="00B0F0"/>
                </a:solidFill>
              </a:rPr>
              <a:t> </a:t>
            </a:r>
            <a:r>
              <a:rPr lang="it-IT" sz="2000" dirty="0" err="1">
                <a:solidFill>
                  <a:srgbClr val="00B0F0"/>
                </a:solidFill>
              </a:rPr>
              <a:t>also</a:t>
            </a:r>
            <a:r>
              <a:rPr lang="it-IT" sz="2000" dirty="0">
                <a:solidFill>
                  <a:srgbClr val="00B0F0"/>
                </a:solidFill>
              </a:rPr>
              <a:t> </a:t>
            </a:r>
            <a:r>
              <a:rPr lang="it-IT" sz="2000" dirty="0" err="1">
                <a:solidFill>
                  <a:srgbClr val="00B0F0"/>
                </a:solidFill>
              </a:rPr>
              <a:t>different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>
                <a:solidFill>
                  <a:schemeClr val="bg1"/>
                </a:solidFill>
              </a:rPr>
              <a:t>(</a:t>
            </a:r>
            <a:r>
              <a:rPr lang="it-IT" sz="2000" dirty="0" err="1">
                <a:solidFill>
                  <a:schemeClr val="bg1"/>
                </a:solidFill>
              </a:rPr>
              <a:t>we</a:t>
            </a:r>
            <a:r>
              <a:rPr lang="it-IT" sz="2000" dirty="0">
                <a:solidFill>
                  <a:schemeClr val="bg1"/>
                </a:solidFill>
              </a:rPr>
              <a:t> </a:t>
            </a:r>
            <a:r>
              <a:rPr lang="it-IT" sz="2000" dirty="0" err="1">
                <a:solidFill>
                  <a:schemeClr val="bg1"/>
                </a:solidFill>
              </a:rPr>
              <a:t>only</a:t>
            </a:r>
            <a:r>
              <a:rPr lang="it-IT" sz="2000" dirty="0">
                <a:solidFill>
                  <a:schemeClr val="bg1"/>
                </a:solidFill>
              </a:rPr>
              <a:t> </a:t>
            </a:r>
            <a:r>
              <a:rPr lang="it-IT" sz="2000" dirty="0" err="1">
                <a:solidFill>
                  <a:schemeClr val="bg1"/>
                </a:solidFill>
              </a:rPr>
              <a:t>used</a:t>
            </a:r>
            <a:r>
              <a:rPr lang="it-IT" sz="2000" dirty="0">
                <a:solidFill>
                  <a:schemeClr val="bg1"/>
                </a:solidFill>
              </a:rPr>
              <a:t> </a:t>
            </a:r>
            <a:r>
              <a:rPr lang="it-IT" sz="2000" dirty="0" err="1">
                <a:solidFill>
                  <a:schemeClr val="bg1"/>
                </a:solidFill>
              </a:rPr>
              <a:t>this</a:t>
            </a:r>
            <a:r>
              <a:rPr lang="it-IT" sz="2000" dirty="0">
                <a:solidFill>
                  <a:schemeClr val="bg1"/>
                </a:solidFill>
              </a:rPr>
              <a:t> in tracking so far)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it-IT" sz="2000" dirty="0" err="1">
                <a:solidFill>
                  <a:schemeClr val="bg1"/>
                </a:solidFill>
                <a:sym typeface="Wingdings" panose="05000000000000000000" pitchFamily="2" charset="2"/>
              </a:rPr>
              <a:t>if</a:t>
            </a:r>
            <a:r>
              <a:rPr lang="it-IT" sz="2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sz="2000" dirty="0" err="1">
                <a:solidFill>
                  <a:schemeClr val="bg1"/>
                </a:solidFill>
                <a:sym typeface="Wingdings" panose="05000000000000000000" pitchFamily="2" charset="2"/>
              </a:rPr>
              <a:t>we</a:t>
            </a:r>
            <a:r>
              <a:rPr lang="it-IT" sz="2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sz="2000" dirty="0" err="1">
                <a:solidFill>
                  <a:schemeClr val="bg1"/>
                </a:solidFill>
                <a:sym typeface="Wingdings" panose="05000000000000000000" pitchFamily="2" charset="2"/>
              </a:rPr>
              <a:t>have</a:t>
            </a:r>
            <a:r>
              <a:rPr lang="it-IT" sz="2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sz="2000" dirty="0" err="1">
                <a:solidFill>
                  <a:schemeClr val="bg1"/>
                </a:solidFill>
                <a:sym typeface="Wingdings" panose="05000000000000000000" pitchFamily="2" charset="2"/>
              </a:rPr>
              <a:t>sufficient</a:t>
            </a:r>
            <a:r>
              <a:rPr lang="it-IT" sz="2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sz="2000" dirty="0" err="1">
                <a:solidFill>
                  <a:schemeClr val="bg1"/>
                </a:solidFill>
                <a:sym typeface="Wingdings" panose="05000000000000000000" pitchFamily="2" charset="2"/>
              </a:rPr>
              <a:t>granularity</a:t>
            </a:r>
            <a:r>
              <a:rPr lang="it-IT" sz="2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sz="2000" dirty="0" err="1">
                <a:solidFill>
                  <a:schemeClr val="bg1"/>
                </a:solidFill>
                <a:sym typeface="Wingdings" panose="05000000000000000000" pitchFamily="2" charset="2"/>
              </a:rPr>
              <a:t>we</a:t>
            </a:r>
            <a:r>
              <a:rPr lang="it-IT" sz="2000" dirty="0">
                <a:solidFill>
                  <a:schemeClr val="bg1"/>
                </a:solidFill>
                <a:sym typeface="Wingdings" panose="05000000000000000000" pitchFamily="2" charset="2"/>
              </a:rPr>
              <a:t> can single out the </a:t>
            </a:r>
            <a:r>
              <a:rPr lang="it-IT" sz="2000" dirty="0" err="1">
                <a:solidFill>
                  <a:schemeClr val="bg1"/>
                </a:solidFill>
                <a:sym typeface="Wingdings" panose="05000000000000000000" pitchFamily="2" charset="2"/>
              </a:rPr>
              <a:t>ionization</a:t>
            </a:r>
            <a:r>
              <a:rPr lang="it-IT" sz="2000" dirty="0">
                <a:solidFill>
                  <a:schemeClr val="bg1"/>
                </a:solidFill>
                <a:sym typeface="Wingdings" panose="05000000000000000000" pitchFamily="2" charset="2"/>
              </a:rPr>
              <a:t> of </a:t>
            </a:r>
            <a:r>
              <a:rPr lang="it-IT" sz="2000" dirty="0" err="1">
                <a:solidFill>
                  <a:schemeClr val="bg1"/>
                </a:solidFill>
                <a:sym typeface="Wingdings" panose="05000000000000000000" pitchFamily="2" charset="2"/>
              </a:rPr>
              <a:t>each</a:t>
            </a:r>
            <a:r>
              <a:rPr lang="it-IT" sz="2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sz="2000" dirty="0" err="1">
                <a:solidFill>
                  <a:schemeClr val="bg1"/>
                </a:solidFill>
                <a:sym typeface="Wingdings" panose="05000000000000000000" pitchFamily="2" charset="2"/>
              </a:rPr>
              <a:t>particle</a:t>
            </a:r>
            <a:r>
              <a:rPr lang="it-IT" sz="2000" dirty="0">
                <a:solidFill>
                  <a:schemeClr val="bg1"/>
                </a:solidFill>
                <a:sym typeface="Wingdings" panose="05000000000000000000" pitchFamily="2" charset="2"/>
              </a:rPr>
              <a:t>, </a:t>
            </a:r>
            <a:r>
              <a:rPr lang="it-IT" sz="2000" dirty="0" err="1">
                <a:solidFill>
                  <a:schemeClr val="bg1"/>
                </a:solidFill>
                <a:sym typeface="Wingdings" panose="05000000000000000000" pitchFamily="2" charset="2"/>
              </a:rPr>
              <a:t>at</a:t>
            </a:r>
            <a:r>
              <a:rPr lang="it-IT" sz="2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sz="2000" dirty="0" err="1">
                <a:solidFill>
                  <a:schemeClr val="bg1"/>
                </a:solidFill>
                <a:sym typeface="Wingdings" panose="05000000000000000000" pitchFamily="2" charset="2"/>
              </a:rPr>
              <a:t>least</a:t>
            </a:r>
            <a:r>
              <a:rPr lang="it-IT" sz="2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sz="2000" dirty="0" err="1">
                <a:solidFill>
                  <a:schemeClr val="bg1"/>
                </a:solidFill>
                <a:sym typeface="Wingdings" panose="05000000000000000000" pitchFamily="2" charset="2"/>
              </a:rPr>
              <a:t>away</a:t>
            </a:r>
            <a:r>
              <a:rPr lang="it-IT" sz="2000" dirty="0">
                <a:solidFill>
                  <a:schemeClr val="bg1"/>
                </a:solidFill>
                <a:sym typeface="Wingdings" panose="05000000000000000000" pitchFamily="2" charset="2"/>
              </a:rPr>
              <a:t> from the bulk of the </a:t>
            </a:r>
            <a:r>
              <a:rPr lang="it-IT" sz="2000" dirty="0" err="1">
                <a:solidFill>
                  <a:schemeClr val="bg1"/>
                </a:solidFill>
                <a:sym typeface="Wingdings" panose="05000000000000000000" pitchFamily="2" charset="2"/>
              </a:rPr>
              <a:t>shower</a:t>
            </a:r>
            <a:endParaRPr lang="it-IT" sz="20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à"/>
            </a:pPr>
            <a:r>
              <a:rPr lang="it-IT" sz="2000" dirty="0" err="1">
                <a:solidFill>
                  <a:schemeClr val="bg1"/>
                </a:solidFill>
                <a:sym typeface="Wingdings" panose="05000000000000000000" pitchFamily="2" charset="2"/>
              </a:rPr>
              <a:t>This</a:t>
            </a:r>
            <a:r>
              <a:rPr lang="it-IT" sz="2000" dirty="0">
                <a:solidFill>
                  <a:schemeClr val="bg1"/>
                </a:solidFill>
                <a:sym typeface="Wingdings" panose="05000000000000000000" pitchFamily="2" charset="2"/>
              </a:rPr>
              <a:t> information can </a:t>
            </a:r>
            <a:r>
              <a:rPr lang="it-IT" sz="2000" dirty="0" err="1">
                <a:solidFill>
                  <a:schemeClr val="bg1"/>
                </a:solidFill>
                <a:sym typeface="Wingdings" panose="05000000000000000000" pitchFamily="2" charset="2"/>
              </a:rPr>
              <a:t>then</a:t>
            </a:r>
            <a:r>
              <a:rPr lang="it-IT" sz="2000" dirty="0">
                <a:solidFill>
                  <a:schemeClr val="bg1"/>
                </a:solidFill>
                <a:sym typeface="Wingdings" panose="05000000000000000000" pitchFamily="2" charset="2"/>
              </a:rPr>
              <a:t> be </a:t>
            </a:r>
            <a:r>
              <a:rPr lang="it-IT" sz="2000" dirty="0" err="1">
                <a:solidFill>
                  <a:schemeClr val="bg1"/>
                </a:solidFill>
                <a:sym typeface="Wingdings" panose="05000000000000000000" pitchFamily="2" charset="2"/>
              </a:rPr>
              <a:t>used</a:t>
            </a:r>
            <a:r>
              <a:rPr lang="it-IT" sz="2000" dirty="0">
                <a:solidFill>
                  <a:schemeClr val="bg1"/>
                </a:solidFill>
                <a:sym typeface="Wingdings" panose="05000000000000000000" pitchFamily="2" charset="2"/>
              </a:rPr>
              <a:t> by ML tools</a:t>
            </a:r>
            <a:endParaRPr lang="it-IT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>
                <a:solidFill>
                  <a:schemeClr val="bg1"/>
                </a:solidFill>
              </a:rPr>
              <a:t>Kaons</a:t>
            </a:r>
            <a:r>
              <a:rPr lang="it-IT" sz="2000" dirty="0">
                <a:solidFill>
                  <a:schemeClr val="bg1"/>
                </a:solidFill>
              </a:rPr>
              <a:t> </a:t>
            </a:r>
            <a:r>
              <a:rPr lang="it-IT" sz="2000" dirty="0" err="1">
                <a:solidFill>
                  <a:schemeClr val="bg1"/>
                </a:solidFill>
              </a:rPr>
              <a:t>contain</a:t>
            </a:r>
            <a:r>
              <a:rPr lang="it-IT" sz="2000" dirty="0">
                <a:solidFill>
                  <a:schemeClr val="bg1"/>
                </a:solidFill>
              </a:rPr>
              <a:t> one </a:t>
            </a:r>
            <a:r>
              <a:rPr lang="it-IT" sz="2000" dirty="0" err="1">
                <a:solidFill>
                  <a:schemeClr val="bg1"/>
                </a:solidFill>
              </a:rPr>
              <a:t>unit</a:t>
            </a:r>
            <a:r>
              <a:rPr lang="it-IT" sz="2000" dirty="0">
                <a:solidFill>
                  <a:schemeClr val="bg1"/>
                </a:solidFill>
              </a:rPr>
              <a:t> of </a:t>
            </a:r>
            <a:r>
              <a:rPr lang="it-IT" sz="2000" dirty="0" err="1">
                <a:solidFill>
                  <a:schemeClr val="bg1"/>
                </a:solidFill>
              </a:rPr>
              <a:t>strangeness</a:t>
            </a:r>
            <a:r>
              <a:rPr lang="it-IT" sz="2000" dirty="0">
                <a:solidFill>
                  <a:schemeClr val="bg1"/>
                </a:solidFill>
              </a:rPr>
              <a:t>, </a:t>
            </a:r>
            <a:r>
              <a:rPr lang="it-IT" sz="2000" dirty="0" err="1">
                <a:solidFill>
                  <a:schemeClr val="bg1"/>
                </a:solidFill>
              </a:rPr>
              <a:t>pions</a:t>
            </a:r>
            <a:r>
              <a:rPr lang="it-IT" sz="2000" dirty="0">
                <a:solidFill>
                  <a:schemeClr val="bg1"/>
                </a:solidFill>
              </a:rPr>
              <a:t> (and </a:t>
            </a:r>
            <a:r>
              <a:rPr lang="it-IT" sz="2000" dirty="0" err="1">
                <a:solidFill>
                  <a:schemeClr val="bg1"/>
                </a:solidFill>
              </a:rPr>
              <a:t>protons</a:t>
            </a:r>
            <a:r>
              <a:rPr lang="it-IT" sz="2000" dirty="0">
                <a:solidFill>
                  <a:schemeClr val="bg1"/>
                </a:solidFill>
              </a:rPr>
              <a:t>) do </a:t>
            </a:r>
            <a:r>
              <a:rPr lang="it-IT" sz="2000" dirty="0" err="1">
                <a:solidFill>
                  <a:schemeClr val="bg1"/>
                </a:solidFill>
              </a:rPr>
              <a:t>not</a:t>
            </a:r>
            <a:endParaRPr lang="it-IT" sz="2000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r>
              <a:rPr lang="it-IT" sz="2000" dirty="0">
                <a:solidFill>
                  <a:schemeClr val="bg1"/>
                </a:solidFill>
                <a:sym typeface="Wingdings" panose="05000000000000000000" pitchFamily="2" charset="2"/>
              </a:rPr>
              <a:t> the </a:t>
            </a:r>
            <a:r>
              <a:rPr lang="it-IT" sz="2000" dirty="0" err="1">
                <a:solidFill>
                  <a:schemeClr val="bg1"/>
                </a:solidFill>
                <a:sym typeface="Wingdings" panose="05000000000000000000" pitchFamily="2" charset="2"/>
              </a:rPr>
              <a:t>daughters</a:t>
            </a:r>
            <a:r>
              <a:rPr lang="it-IT" sz="2000" dirty="0">
                <a:solidFill>
                  <a:schemeClr val="bg1"/>
                </a:solidFill>
                <a:sym typeface="Wingdings" panose="05000000000000000000" pitchFamily="2" charset="2"/>
              </a:rPr>
              <a:t> in </a:t>
            </a:r>
            <a:r>
              <a:rPr lang="it-IT" sz="2000" dirty="0" err="1">
                <a:solidFill>
                  <a:schemeClr val="bg1"/>
                </a:solidFill>
                <a:sym typeface="Wingdings" panose="05000000000000000000" pitchFamily="2" charset="2"/>
              </a:rPr>
              <a:t>nuclear</a:t>
            </a:r>
            <a:r>
              <a:rPr lang="it-IT" sz="2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sz="2000" dirty="0" err="1">
                <a:solidFill>
                  <a:schemeClr val="bg1"/>
                </a:solidFill>
                <a:sym typeface="Wingdings" panose="05000000000000000000" pitchFamily="2" charset="2"/>
              </a:rPr>
              <a:t>collisions</a:t>
            </a:r>
            <a:r>
              <a:rPr lang="it-IT" sz="2000" dirty="0">
                <a:solidFill>
                  <a:schemeClr val="bg1"/>
                </a:solidFill>
                <a:sym typeface="Wingdings" panose="05000000000000000000" pitchFamily="2" charset="2"/>
              </a:rPr>
              <a:t> are </a:t>
            </a:r>
            <a:r>
              <a:rPr lang="it-IT" sz="2000" dirty="0" err="1">
                <a:solidFill>
                  <a:schemeClr val="bg1"/>
                </a:solidFill>
                <a:sym typeface="Wingdings" panose="05000000000000000000" pitchFamily="2" charset="2"/>
              </a:rPr>
              <a:t>different</a:t>
            </a:r>
            <a:endParaRPr lang="it-IT" sz="2000" dirty="0">
              <a:solidFill>
                <a:schemeClr val="bg1"/>
              </a:solidFill>
            </a:endParaRPr>
          </a:p>
          <a:p>
            <a:endParaRPr lang="it-IT" sz="2000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230" y="4917349"/>
            <a:ext cx="9726930" cy="1169796"/>
          </a:xfrm>
          <a:prstGeom prst="rect">
            <a:avLst/>
          </a:prstGeom>
        </p:spPr>
      </p:pic>
      <p:pic>
        <p:nvPicPr>
          <p:cNvPr id="1026" name="Picture 2" descr="Production of pions, kaons and protons in pp collisions at $\sqrt{s}$ = 900  GeV with ALICE at the LHC - CERN Document Serv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5199" y="1649292"/>
            <a:ext cx="4036801" cy="2733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42621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>
                <a:solidFill>
                  <a:srgbClr val="FFFF00"/>
                </a:solidFill>
              </a:rPr>
              <a:t>What</a:t>
            </a:r>
            <a:r>
              <a:rPr lang="it-IT" b="1" dirty="0">
                <a:solidFill>
                  <a:srgbClr val="FFFF00"/>
                </a:solidFill>
              </a:rPr>
              <a:t> Information Are </a:t>
            </a:r>
            <a:r>
              <a:rPr lang="it-IT" b="1" dirty="0" err="1">
                <a:solidFill>
                  <a:srgbClr val="FFFF00"/>
                </a:solidFill>
              </a:rPr>
              <a:t>We</a:t>
            </a:r>
            <a:r>
              <a:rPr lang="it-IT" b="1" dirty="0">
                <a:solidFill>
                  <a:srgbClr val="FFFF00"/>
                </a:solidFill>
              </a:rPr>
              <a:t> After?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6" name="Segnaposto contenuto 5"/>
          <p:cNvSpPr txBox="1">
            <a:spLocks noGrp="1"/>
          </p:cNvSpPr>
          <p:nvPr>
            <p:ph idx="1"/>
          </p:nvPr>
        </p:nvSpPr>
        <p:spPr>
          <a:xfrm>
            <a:off x="688731" y="1690688"/>
            <a:ext cx="7567246" cy="4867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it-IT" sz="2000" dirty="0" err="1"/>
              <a:t>Physical</a:t>
            </a:r>
            <a:r>
              <a:rPr lang="it-IT" sz="2000" dirty="0"/>
              <a:t> </a:t>
            </a:r>
            <a:r>
              <a:rPr lang="it-IT" sz="2000" dirty="0" err="1"/>
              <a:t>facts</a:t>
            </a:r>
            <a:r>
              <a:rPr lang="it-IT" sz="20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/>
              <a:t>Protons</a:t>
            </a:r>
            <a:r>
              <a:rPr lang="it-IT" sz="2000" dirty="0"/>
              <a:t> are </a:t>
            </a:r>
            <a:r>
              <a:rPr lang="it-IT" sz="2000" dirty="0" err="1"/>
              <a:t>larger</a:t>
            </a:r>
            <a:r>
              <a:rPr lang="it-IT" sz="2000" dirty="0"/>
              <a:t> </a:t>
            </a:r>
            <a:r>
              <a:rPr lang="it-IT" sz="2000" dirty="0" err="1"/>
              <a:t>than</a:t>
            </a:r>
            <a:r>
              <a:rPr lang="it-IT" sz="2000" dirty="0"/>
              <a:t> </a:t>
            </a:r>
            <a:r>
              <a:rPr lang="it-IT" sz="2000" dirty="0" err="1"/>
              <a:t>pions</a:t>
            </a:r>
            <a:r>
              <a:rPr lang="it-IT" sz="2000" dirty="0"/>
              <a:t> and </a:t>
            </a:r>
            <a:r>
              <a:rPr lang="it-IT" sz="2000" dirty="0" err="1"/>
              <a:t>kaons</a:t>
            </a:r>
            <a:r>
              <a:rPr lang="it-IT" sz="2000" dirty="0"/>
              <a:t>, in </a:t>
            </a:r>
            <a:r>
              <a:rPr lang="it-IT" sz="2000" dirty="0" err="1"/>
              <a:t>fact</a:t>
            </a:r>
            <a:r>
              <a:rPr lang="it-IT" sz="2000" dirty="0"/>
              <a:t> the </a:t>
            </a:r>
            <a:r>
              <a:rPr lang="it-IT" sz="2000" dirty="0" err="1"/>
              <a:t>nuclear</a:t>
            </a:r>
            <a:r>
              <a:rPr lang="it-IT" sz="2000" dirty="0"/>
              <a:t> interaction cross </a:t>
            </a:r>
            <a:r>
              <a:rPr lang="it-IT" sz="2000" dirty="0" err="1"/>
              <a:t>sections</a:t>
            </a:r>
            <a:r>
              <a:rPr lang="it-IT" sz="2000" dirty="0"/>
              <a:t> of </a:t>
            </a:r>
            <a:r>
              <a:rPr lang="it-IT" sz="2000" dirty="0" err="1"/>
              <a:t>protons</a:t>
            </a:r>
            <a:r>
              <a:rPr lang="it-IT" sz="2000" dirty="0"/>
              <a:t>, </a:t>
            </a:r>
            <a:r>
              <a:rPr lang="it-IT" sz="2000" dirty="0" err="1"/>
              <a:t>pions</a:t>
            </a:r>
            <a:r>
              <a:rPr lang="it-IT" sz="2000" dirty="0"/>
              <a:t>, </a:t>
            </a:r>
            <a:r>
              <a:rPr lang="it-IT" sz="2000" dirty="0" err="1"/>
              <a:t>kaons</a:t>
            </a:r>
            <a:r>
              <a:rPr lang="it-IT" sz="2000" dirty="0"/>
              <a:t> are </a:t>
            </a:r>
            <a:r>
              <a:rPr lang="it-IT" sz="2000" dirty="0" err="1"/>
              <a:t>significantly</a:t>
            </a:r>
            <a:r>
              <a:rPr lang="it-IT" sz="2000" dirty="0"/>
              <a:t> </a:t>
            </a:r>
            <a:r>
              <a:rPr lang="it-IT" sz="2000" dirty="0" err="1"/>
              <a:t>different</a:t>
            </a:r>
            <a:endParaRPr lang="it-IT" sz="2000" dirty="0"/>
          </a:p>
          <a:p>
            <a:pPr lvl="1">
              <a:buFont typeface="Wingdings" panose="05000000000000000000" pitchFamily="2" charset="2"/>
              <a:buChar char="à"/>
            </a:pPr>
            <a:r>
              <a:rPr lang="it-IT" sz="2000" dirty="0" err="1">
                <a:sym typeface="Wingdings" panose="05000000000000000000" pitchFamily="2" charset="2"/>
              </a:rPr>
              <a:t>this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should</a:t>
            </a:r>
            <a:r>
              <a:rPr lang="it-IT" sz="2000" dirty="0">
                <a:sym typeface="Wingdings" panose="05000000000000000000" pitchFamily="2" charset="2"/>
              </a:rPr>
              <a:t> be «easy» to exploit</a:t>
            </a:r>
          </a:p>
          <a:p>
            <a:pPr marL="457200" lvl="1" indent="0">
              <a:buNone/>
            </a:pPr>
            <a:endParaRPr lang="it-IT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/>
              <a:t>Ionization</a:t>
            </a:r>
            <a:r>
              <a:rPr lang="it-IT" sz="2000" dirty="0"/>
              <a:t> power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also</a:t>
            </a:r>
            <a:r>
              <a:rPr lang="it-IT" sz="2000" dirty="0"/>
              <a:t> </a:t>
            </a:r>
            <a:r>
              <a:rPr lang="it-IT" sz="2000" dirty="0" err="1"/>
              <a:t>different</a:t>
            </a:r>
            <a:r>
              <a:rPr lang="it-IT" sz="2000" dirty="0"/>
              <a:t> (</a:t>
            </a:r>
            <a:r>
              <a:rPr lang="it-IT" sz="2000" dirty="0" err="1"/>
              <a:t>we</a:t>
            </a:r>
            <a:r>
              <a:rPr lang="it-IT" sz="2000" dirty="0"/>
              <a:t> </a:t>
            </a:r>
            <a:r>
              <a:rPr lang="it-IT" sz="2000" dirty="0" err="1"/>
              <a:t>only</a:t>
            </a:r>
            <a:r>
              <a:rPr lang="it-IT" sz="2000" dirty="0"/>
              <a:t> </a:t>
            </a:r>
            <a:r>
              <a:rPr lang="it-IT" sz="2000" dirty="0" err="1"/>
              <a:t>used</a:t>
            </a:r>
            <a:r>
              <a:rPr lang="it-IT" sz="2000" dirty="0"/>
              <a:t> </a:t>
            </a:r>
            <a:r>
              <a:rPr lang="it-IT" sz="2000" dirty="0" err="1"/>
              <a:t>this</a:t>
            </a:r>
            <a:r>
              <a:rPr lang="it-IT" sz="2000" dirty="0"/>
              <a:t> in tracking so far)</a:t>
            </a:r>
          </a:p>
          <a:p>
            <a:pPr marL="457200" lvl="1" indent="0">
              <a:buNone/>
            </a:pPr>
            <a:r>
              <a:rPr lang="it-IT" sz="2000" dirty="0">
                <a:sym typeface="Wingdings" panose="05000000000000000000" pitchFamily="2" charset="2"/>
              </a:rPr>
              <a:t> </a:t>
            </a:r>
            <a:r>
              <a:rPr lang="it-IT" sz="2000" dirty="0" err="1">
                <a:sym typeface="Wingdings" panose="05000000000000000000" pitchFamily="2" charset="2"/>
              </a:rPr>
              <a:t>if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we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have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sufficient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granularity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we</a:t>
            </a:r>
            <a:r>
              <a:rPr lang="it-IT" sz="2000" dirty="0">
                <a:sym typeface="Wingdings" panose="05000000000000000000" pitchFamily="2" charset="2"/>
              </a:rPr>
              <a:t> can single out the </a:t>
            </a:r>
            <a:r>
              <a:rPr lang="it-IT" sz="2000" dirty="0" err="1">
                <a:sym typeface="Wingdings" panose="05000000000000000000" pitchFamily="2" charset="2"/>
              </a:rPr>
              <a:t>ionization</a:t>
            </a:r>
            <a:r>
              <a:rPr lang="it-IT" sz="2000" dirty="0">
                <a:sym typeface="Wingdings" panose="05000000000000000000" pitchFamily="2" charset="2"/>
              </a:rPr>
              <a:t> of </a:t>
            </a:r>
            <a:r>
              <a:rPr lang="it-IT" sz="2000" dirty="0" err="1">
                <a:sym typeface="Wingdings" panose="05000000000000000000" pitchFamily="2" charset="2"/>
              </a:rPr>
              <a:t>each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particle</a:t>
            </a:r>
            <a:r>
              <a:rPr lang="it-IT" sz="2000" dirty="0">
                <a:sym typeface="Wingdings" panose="05000000000000000000" pitchFamily="2" charset="2"/>
              </a:rPr>
              <a:t>, </a:t>
            </a:r>
            <a:r>
              <a:rPr lang="it-IT" sz="2000" dirty="0" err="1">
                <a:sym typeface="Wingdings" panose="05000000000000000000" pitchFamily="2" charset="2"/>
              </a:rPr>
              <a:t>at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least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away</a:t>
            </a:r>
            <a:r>
              <a:rPr lang="it-IT" sz="2000" dirty="0">
                <a:sym typeface="Wingdings" panose="05000000000000000000" pitchFamily="2" charset="2"/>
              </a:rPr>
              <a:t> from the bulk of the </a:t>
            </a:r>
            <a:r>
              <a:rPr lang="it-IT" sz="2000" dirty="0" err="1">
                <a:sym typeface="Wingdings" panose="05000000000000000000" pitchFamily="2" charset="2"/>
              </a:rPr>
              <a:t>shower</a:t>
            </a:r>
            <a:endParaRPr lang="it-IT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>
                <a:solidFill>
                  <a:schemeClr val="bg1"/>
                </a:solidFill>
              </a:rPr>
              <a:t>Kaons</a:t>
            </a:r>
            <a:r>
              <a:rPr lang="it-IT" sz="2000" dirty="0">
                <a:solidFill>
                  <a:schemeClr val="bg1"/>
                </a:solidFill>
              </a:rPr>
              <a:t> </a:t>
            </a:r>
            <a:r>
              <a:rPr lang="it-IT" sz="2000" dirty="0" err="1">
                <a:solidFill>
                  <a:schemeClr val="bg1"/>
                </a:solidFill>
              </a:rPr>
              <a:t>contain</a:t>
            </a:r>
            <a:r>
              <a:rPr lang="it-IT" sz="2000" dirty="0">
                <a:solidFill>
                  <a:schemeClr val="bg1"/>
                </a:solidFill>
              </a:rPr>
              <a:t> one </a:t>
            </a:r>
            <a:r>
              <a:rPr lang="it-IT" sz="2000" dirty="0" err="1">
                <a:solidFill>
                  <a:schemeClr val="bg1"/>
                </a:solidFill>
              </a:rPr>
              <a:t>unit</a:t>
            </a:r>
            <a:r>
              <a:rPr lang="it-IT" sz="2000" dirty="0">
                <a:solidFill>
                  <a:schemeClr val="bg1"/>
                </a:solidFill>
              </a:rPr>
              <a:t> of </a:t>
            </a:r>
            <a:r>
              <a:rPr lang="it-IT" sz="2000" dirty="0" err="1">
                <a:solidFill>
                  <a:schemeClr val="bg1"/>
                </a:solidFill>
              </a:rPr>
              <a:t>strangeness</a:t>
            </a:r>
            <a:r>
              <a:rPr lang="it-IT" sz="2000" dirty="0">
                <a:solidFill>
                  <a:schemeClr val="bg1"/>
                </a:solidFill>
              </a:rPr>
              <a:t>, </a:t>
            </a:r>
            <a:r>
              <a:rPr lang="it-IT" sz="2000" dirty="0" err="1">
                <a:solidFill>
                  <a:schemeClr val="bg1"/>
                </a:solidFill>
              </a:rPr>
              <a:t>pions</a:t>
            </a:r>
            <a:r>
              <a:rPr lang="it-IT" sz="2000" dirty="0">
                <a:solidFill>
                  <a:schemeClr val="bg1"/>
                </a:solidFill>
              </a:rPr>
              <a:t> (and </a:t>
            </a:r>
            <a:r>
              <a:rPr lang="it-IT" sz="2000" dirty="0" err="1">
                <a:solidFill>
                  <a:schemeClr val="bg1"/>
                </a:solidFill>
              </a:rPr>
              <a:t>protons</a:t>
            </a:r>
            <a:r>
              <a:rPr lang="it-IT" sz="2000" dirty="0">
                <a:solidFill>
                  <a:schemeClr val="bg1"/>
                </a:solidFill>
              </a:rPr>
              <a:t>) do </a:t>
            </a:r>
            <a:r>
              <a:rPr lang="it-IT" sz="2000" dirty="0" err="1">
                <a:solidFill>
                  <a:schemeClr val="bg1"/>
                </a:solidFill>
              </a:rPr>
              <a:t>not</a:t>
            </a:r>
            <a:endParaRPr lang="it-IT" sz="2000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r>
              <a:rPr lang="it-IT" sz="2000" dirty="0">
                <a:solidFill>
                  <a:srgbClr val="00B0F0"/>
                </a:solidFill>
                <a:sym typeface="Wingdings" panose="05000000000000000000" pitchFamily="2" charset="2"/>
              </a:rPr>
              <a:t> the </a:t>
            </a:r>
            <a:r>
              <a:rPr lang="it-IT" sz="2000" dirty="0" err="1">
                <a:solidFill>
                  <a:srgbClr val="00B0F0"/>
                </a:solidFill>
                <a:sym typeface="Wingdings" panose="05000000000000000000" pitchFamily="2" charset="2"/>
              </a:rPr>
              <a:t>daughters</a:t>
            </a:r>
            <a:r>
              <a:rPr lang="it-IT" sz="2000" dirty="0">
                <a:solidFill>
                  <a:srgbClr val="00B0F0"/>
                </a:solidFill>
                <a:sym typeface="Wingdings" panose="05000000000000000000" pitchFamily="2" charset="2"/>
              </a:rPr>
              <a:t> in </a:t>
            </a:r>
            <a:r>
              <a:rPr lang="it-IT" sz="2000" dirty="0" err="1">
                <a:solidFill>
                  <a:srgbClr val="00B0F0"/>
                </a:solidFill>
                <a:sym typeface="Wingdings" panose="05000000000000000000" pitchFamily="2" charset="2"/>
              </a:rPr>
              <a:t>nuclear</a:t>
            </a:r>
            <a:r>
              <a:rPr lang="it-IT" sz="2000" dirty="0">
                <a:solidFill>
                  <a:srgbClr val="00B0F0"/>
                </a:solidFill>
                <a:sym typeface="Wingdings" panose="05000000000000000000" pitchFamily="2" charset="2"/>
              </a:rPr>
              <a:t> </a:t>
            </a:r>
            <a:r>
              <a:rPr lang="it-IT" sz="2000" dirty="0" err="1">
                <a:solidFill>
                  <a:srgbClr val="00B0F0"/>
                </a:solidFill>
                <a:sym typeface="Wingdings" panose="05000000000000000000" pitchFamily="2" charset="2"/>
              </a:rPr>
              <a:t>collisions</a:t>
            </a:r>
            <a:r>
              <a:rPr lang="it-IT" sz="2000" dirty="0">
                <a:solidFill>
                  <a:srgbClr val="00B0F0"/>
                </a:solidFill>
                <a:sym typeface="Wingdings" panose="05000000000000000000" pitchFamily="2" charset="2"/>
              </a:rPr>
              <a:t> are </a:t>
            </a:r>
            <a:r>
              <a:rPr lang="it-IT" sz="2000" dirty="0" err="1">
                <a:solidFill>
                  <a:srgbClr val="00B0F0"/>
                </a:solidFill>
                <a:sym typeface="Wingdings" panose="05000000000000000000" pitchFamily="2" charset="2"/>
              </a:rPr>
              <a:t>different</a:t>
            </a:r>
            <a:endParaRPr lang="it-IT" sz="2000" dirty="0">
              <a:solidFill>
                <a:srgbClr val="00B0F0"/>
              </a:solidFill>
            </a:endParaRPr>
          </a:p>
          <a:p>
            <a:endParaRPr lang="it-IT" sz="2000" dirty="0"/>
          </a:p>
        </p:txBody>
      </p:sp>
      <p:pic>
        <p:nvPicPr>
          <p:cNvPr id="2050" name="Picture 2" descr="Brief Overview: Pion and Kaon Structure Func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009" y="1690688"/>
            <a:ext cx="2587624" cy="3392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8966812" y="4390171"/>
            <a:ext cx="2521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/>
              <a:t>E.g.: Charge exchange</a:t>
            </a:r>
          </a:p>
          <a:p>
            <a:r>
              <a:rPr lang="it-IT"/>
              <a:t>(pions do it, kaons don’t)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B89-A023-4184-86DD-540BD0318D04}" type="slidenum">
              <a:rPr lang="en-US" smtClean="0"/>
              <a:t>25</a:t>
            </a:fld>
            <a:endParaRPr lang="en-US" dirty="0"/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2E273424-8B87-4798-A16F-A851EFB60754}"/>
              </a:ext>
            </a:extLst>
          </p:cNvPr>
          <p:cNvSpPr/>
          <p:nvPr/>
        </p:nvSpPr>
        <p:spPr>
          <a:xfrm>
            <a:off x="8754149" y="4370780"/>
            <a:ext cx="2946400" cy="22709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6" name="Immagine 35">
            <a:extLst>
              <a:ext uri="{FF2B5EF4-FFF2-40B4-BE49-F238E27FC236}">
                <a16:creationId xmlns:a16="http://schemas.microsoft.com/office/drawing/2014/main" id="{5BF8DC94-8383-808A-374F-07915CFAD6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3744" y="2107504"/>
            <a:ext cx="3522511" cy="255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0545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3900" y="240744"/>
            <a:ext cx="10515600" cy="1325563"/>
          </a:xfrm>
        </p:spPr>
        <p:txBody>
          <a:bodyPr/>
          <a:lstStyle/>
          <a:p>
            <a:r>
              <a:rPr lang="it-IT" b="1" dirty="0" err="1">
                <a:solidFill>
                  <a:srgbClr val="FFFF00"/>
                </a:solidFill>
              </a:rPr>
              <a:t>Research</a:t>
            </a:r>
            <a:r>
              <a:rPr lang="it-IT" b="1" dirty="0">
                <a:solidFill>
                  <a:srgbClr val="FFFF00"/>
                </a:solidFill>
              </a:rPr>
              <a:t> </a:t>
            </a:r>
            <a:r>
              <a:rPr lang="it-IT" b="1" dirty="0" err="1">
                <a:solidFill>
                  <a:srgbClr val="FFFF00"/>
                </a:solidFill>
              </a:rPr>
              <a:t>Questions</a:t>
            </a:r>
            <a:r>
              <a:rPr lang="it-IT" b="1" dirty="0">
                <a:solidFill>
                  <a:srgbClr val="FFFF00"/>
                </a:solidFill>
              </a:rPr>
              <a:t> and a Money Plot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628392" y="1380773"/>
            <a:ext cx="6277233" cy="513981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it-IT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en-US" dirty="0">
                <a:solidFill>
                  <a:schemeClr val="bg1"/>
                </a:solidFill>
              </a:rPr>
              <a:t>(1)</a:t>
            </a:r>
            <a:r>
              <a:rPr lang="en-US" dirty="0">
                <a:solidFill>
                  <a:srgbClr val="00B0F0"/>
                </a:solidFill>
              </a:rPr>
              <a:t> What</a:t>
            </a:r>
            <a:r>
              <a:rPr lang="en-US" dirty="0">
                <a:solidFill>
                  <a:schemeClr val="bg1"/>
                </a:solidFill>
              </a:rPr>
              <a:t> are the ultimate particle ID capabilities of a granular hadron calorimeter, assuming no limit on size </a:t>
            </a:r>
            <a:r>
              <a:rPr lang="el-GR" dirty="0">
                <a:solidFill>
                  <a:schemeClr val="bg1"/>
                </a:solidFill>
              </a:rPr>
              <a:t>Δ</a:t>
            </a:r>
            <a:r>
              <a:rPr lang="en-US" dirty="0">
                <a:solidFill>
                  <a:schemeClr val="bg1"/>
                </a:solidFill>
              </a:rPr>
              <a:t>x of readout cells?</a:t>
            </a:r>
          </a:p>
          <a:p>
            <a:pPr marL="514350" lvl="0" indent="-514350">
              <a:buAutoNum type="arabicParenBoth"/>
            </a:pPr>
            <a:endParaRPr lang="it-IT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en-US" dirty="0">
                <a:solidFill>
                  <a:schemeClr val="bg1"/>
                </a:solidFill>
              </a:rPr>
              <a:t>(2) </a:t>
            </a:r>
            <a:r>
              <a:rPr lang="en-US" dirty="0">
                <a:solidFill>
                  <a:srgbClr val="00B0F0"/>
                </a:solidFill>
              </a:rPr>
              <a:t>How</a:t>
            </a:r>
            <a:r>
              <a:rPr lang="en-US" dirty="0">
                <a:solidFill>
                  <a:schemeClr val="bg1"/>
                </a:solidFill>
              </a:rPr>
              <a:t> does particle ID capability degrade as </a:t>
            </a:r>
            <a:r>
              <a:rPr lang="el-GR" dirty="0">
                <a:solidFill>
                  <a:schemeClr val="bg1"/>
                </a:solidFill>
              </a:rPr>
              <a:t>Δ</a:t>
            </a:r>
            <a:r>
              <a:rPr lang="en-US" dirty="0">
                <a:solidFill>
                  <a:schemeClr val="bg1"/>
                </a:solidFill>
              </a:rPr>
              <a:t>x is increased, and for what value </a:t>
            </a:r>
            <a:r>
              <a:rPr lang="el-GR" dirty="0">
                <a:solidFill>
                  <a:schemeClr val="bg1"/>
                </a:solidFill>
              </a:rPr>
              <a:t>Δ</a:t>
            </a:r>
            <a:r>
              <a:rPr lang="en-US" dirty="0" err="1">
                <a:solidFill>
                  <a:schemeClr val="bg1"/>
                </a:solidFill>
              </a:rPr>
              <a:t>x</a:t>
            </a:r>
            <a:r>
              <a:rPr lang="en-US" baseline="-25000" dirty="0" err="1">
                <a:solidFill>
                  <a:schemeClr val="bg1"/>
                </a:solidFill>
              </a:rPr>
              <a:t>crit</a:t>
            </a:r>
            <a:r>
              <a:rPr lang="en-US" dirty="0">
                <a:solidFill>
                  <a:schemeClr val="bg1"/>
                </a:solidFill>
              </a:rPr>
              <a:t> does it get lost in conceivable setups?</a:t>
            </a:r>
            <a:endParaRPr lang="it-IT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(3)</a:t>
            </a:r>
            <a:r>
              <a:rPr lang="en-US" dirty="0">
                <a:solidFill>
                  <a:srgbClr val="00B0F0"/>
                </a:solidFill>
              </a:rPr>
              <a:t> By how much </a:t>
            </a:r>
            <a:r>
              <a:rPr lang="en-US" dirty="0">
                <a:solidFill>
                  <a:schemeClr val="bg1"/>
                </a:solidFill>
              </a:rPr>
              <a:t>would that information improve the performance of hadronic jet reconstruction in specific benchmarks of interest (e.g., H-&gt;bb, </a:t>
            </a:r>
            <a:r>
              <a:rPr lang="en-US" dirty="0" err="1">
                <a:solidFill>
                  <a:schemeClr val="bg1"/>
                </a:solidFill>
              </a:rPr>
              <a:t>H</a:t>
            </a:r>
            <a:r>
              <a:rPr lang="en-US" dirty="0" err="1">
                <a:solidFill>
                  <a:schemeClr val="bg1"/>
                </a:solidFill>
                <a:sym typeface="Wingdings" panose="05000000000000000000" pitchFamily="2" charset="2"/>
              </a:rPr>
              <a:t>ss</a:t>
            </a:r>
            <a:r>
              <a:rPr lang="en-US" dirty="0">
                <a:solidFill>
                  <a:schemeClr val="bg1"/>
                </a:solidFill>
              </a:rPr>
              <a:t>)? </a:t>
            </a:r>
            <a:endParaRPr lang="it-IT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en-US" dirty="0">
                <a:solidFill>
                  <a:schemeClr val="bg1"/>
                </a:solidFill>
              </a:rPr>
              <a:t>(4) </a:t>
            </a:r>
            <a:r>
              <a:rPr lang="en-US" dirty="0">
                <a:solidFill>
                  <a:srgbClr val="00B0F0"/>
                </a:solidFill>
              </a:rPr>
              <a:t>How much </a:t>
            </a:r>
            <a:r>
              <a:rPr lang="en-US" dirty="0">
                <a:solidFill>
                  <a:schemeClr val="bg1"/>
                </a:solidFill>
              </a:rPr>
              <a:t>further gain is possible by exploiting </a:t>
            </a:r>
            <a:r>
              <a:rPr lang="en-US" dirty="0">
                <a:solidFill>
                  <a:srgbClr val="00B0F0"/>
                </a:solidFill>
              </a:rPr>
              <a:t>timing information</a:t>
            </a:r>
            <a:r>
              <a:rPr lang="en-US" dirty="0">
                <a:solidFill>
                  <a:schemeClr val="bg1"/>
                </a:solidFill>
              </a:rPr>
              <a:t>? </a:t>
            </a:r>
            <a:endParaRPr lang="it-IT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9681210" y="6046470"/>
            <a:ext cx="613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/>
              <a:t>Δ</a:t>
            </a:r>
            <a:r>
              <a:rPr lang="en-US"/>
              <a:t>x</a:t>
            </a:r>
            <a:r>
              <a:rPr lang="en-US" baseline="-25000"/>
              <a:t>crit</a:t>
            </a:r>
            <a:endParaRPr lang="it-IT"/>
          </a:p>
        </p:txBody>
      </p:sp>
      <p:cxnSp>
        <p:nvCxnSpPr>
          <p:cNvPr id="9" name="Connettore diritto 8"/>
          <p:cNvCxnSpPr/>
          <p:nvPr/>
        </p:nvCxnSpPr>
        <p:spPr>
          <a:xfrm>
            <a:off x="9906476" y="3950678"/>
            <a:ext cx="0" cy="2019354"/>
          </a:xfrm>
          <a:prstGeom prst="line">
            <a:avLst/>
          </a:prstGeom>
          <a:ln w="412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B89-A023-4184-86DD-540BD0318D04}" type="slidenum">
              <a:rPr lang="en-US" smtClean="0"/>
              <a:t>26</a:t>
            </a:fld>
            <a:endParaRPr lang="en-US"/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B6F4F74B-B8BE-4A52-99F5-E968F10A2944}"/>
              </a:ext>
            </a:extLst>
          </p:cNvPr>
          <p:cNvCxnSpPr/>
          <p:nvPr/>
        </p:nvCxnSpPr>
        <p:spPr>
          <a:xfrm>
            <a:off x="7437938" y="5738013"/>
            <a:ext cx="4179238" cy="0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38284DC2-9D9C-E539-CF4B-2D241AE1AEF5}"/>
              </a:ext>
            </a:extLst>
          </p:cNvPr>
          <p:cNvCxnSpPr>
            <a:cxnSpLocks/>
          </p:cNvCxnSpPr>
          <p:nvPr/>
        </p:nvCxnSpPr>
        <p:spPr>
          <a:xfrm flipV="1">
            <a:off x="7437938" y="2113722"/>
            <a:ext cx="0" cy="3624291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igura a mano libera: forma 14">
            <a:extLst>
              <a:ext uri="{FF2B5EF4-FFF2-40B4-BE49-F238E27FC236}">
                <a16:creationId xmlns:a16="http://schemas.microsoft.com/office/drawing/2014/main" id="{DD2C960C-D3BC-52EE-0A6D-6618357C414C}"/>
              </a:ext>
            </a:extLst>
          </p:cNvPr>
          <p:cNvSpPr/>
          <p:nvPr/>
        </p:nvSpPr>
        <p:spPr>
          <a:xfrm>
            <a:off x="7626626" y="2358887"/>
            <a:ext cx="3810000" cy="3299791"/>
          </a:xfrm>
          <a:custGeom>
            <a:avLst/>
            <a:gdLst>
              <a:gd name="connsiteX0" fmla="*/ 0 w 3810000"/>
              <a:gd name="connsiteY0" fmla="*/ 0 h 3299791"/>
              <a:gd name="connsiteX1" fmla="*/ 1159565 w 3810000"/>
              <a:gd name="connsiteY1" fmla="*/ 371061 h 3299791"/>
              <a:gd name="connsiteX2" fmla="*/ 1881809 w 3810000"/>
              <a:gd name="connsiteY2" fmla="*/ 1802296 h 3299791"/>
              <a:gd name="connsiteX3" fmla="*/ 2710070 w 3810000"/>
              <a:gd name="connsiteY3" fmla="*/ 2968487 h 3299791"/>
              <a:gd name="connsiteX4" fmla="*/ 3810000 w 3810000"/>
              <a:gd name="connsiteY4" fmla="*/ 3299791 h 3299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000" h="3299791">
                <a:moveTo>
                  <a:pt x="0" y="0"/>
                </a:moveTo>
                <a:cubicBezTo>
                  <a:pt x="422965" y="35339"/>
                  <a:pt x="845930" y="70679"/>
                  <a:pt x="1159565" y="371061"/>
                </a:cubicBezTo>
                <a:cubicBezTo>
                  <a:pt x="1473200" y="671443"/>
                  <a:pt x="1623392" y="1369392"/>
                  <a:pt x="1881809" y="1802296"/>
                </a:cubicBezTo>
                <a:cubicBezTo>
                  <a:pt x="2140226" y="2235200"/>
                  <a:pt x="2388705" y="2718905"/>
                  <a:pt x="2710070" y="2968487"/>
                </a:cubicBezTo>
                <a:cubicBezTo>
                  <a:pt x="3031435" y="3218069"/>
                  <a:pt x="3420717" y="3258930"/>
                  <a:pt x="3810000" y="3299791"/>
                </a:cubicBezTo>
              </a:path>
            </a:pathLst>
          </a:cu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igura a mano libera: forma 15">
            <a:extLst>
              <a:ext uri="{FF2B5EF4-FFF2-40B4-BE49-F238E27FC236}">
                <a16:creationId xmlns:a16="http://schemas.microsoft.com/office/drawing/2014/main" id="{209AF4F1-D2D2-5FA2-5FE3-9E1F875817A1}"/>
              </a:ext>
            </a:extLst>
          </p:cNvPr>
          <p:cNvSpPr/>
          <p:nvPr/>
        </p:nvSpPr>
        <p:spPr>
          <a:xfrm>
            <a:off x="7513983" y="2948609"/>
            <a:ext cx="3869634" cy="2696817"/>
          </a:xfrm>
          <a:custGeom>
            <a:avLst/>
            <a:gdLst>
              <a:gd name="connsiteX0" fmla="*/ 0 w 3869634"/>
              <a:gd name="connsiteY0" fmla="*/ 0 h 2696817"/>
              <a:gd name="connsiteX1" fmla="*/ 901147 w 3869634"/>
              <a:gd name="connsiteY1" fmla="*/ 318052 h 2696817"/>
              <a:gd name="connsiteX2" fmla="*/ 1795669 w 3869634"/>
              <a:gd name="connsiteY2" fmla="*/ 1298713 h 2696817"/>
              <a:gd name="connsiteX3" fmla="*/ 2325756 w 3869634"/>
              <a:gd name="connsiteY3" fmla="*/ 2445026 h 2696817"/>
              <a:gd name="connsiteX4" fmla="*/ 3869634 w 3869634"/>
              <a:gd name="connsiteY4" fmla="*/ 2696817 h 2696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9634" h="2696817">
                <a:moveTo>
                  <a:pt x="0" y="0"/>
                </a:moveTo>
                <a:cubicBezTo>
                  <a:pt x="300934" y="50800"/>
                  <a:pt x="601869" y="101600"/>
                  <a:pt x="901147" y="318052"/>
                </a:cubicBezTo>
                <a:cubicBezTo>
                  <a:pt x="1200425" y="534504"/>
                  <a:pt x="1558234" y="944217"/>
                  <a:pt x="1795669" y="1298713"/>
                </a:cubicBezTo>
                <a:cubicBezTo>
                  <a:pt x="2033104" y="1653209"/>
                  <a:pt x="1980095" y="2212009"/>
                  <a:pt x="2325756" y="2445026"/>
                </a:cubicBezTo>
                <a:cubicBezTo>
                  <a:pt x="2671417" y="2678043"/>
                  <a:pt x="3270525" y="2687430"/>
                  <a:pt x="3869634" y="2696817"/>
                </a:cubicBezTo>
              </a:path>
            </a:pathLst>
          </a:cu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igura a mano libera: forma 16">
            <a:extLst>
              <a:ext uri="{FF2B5EF4-FFF2-40B4-BE49-F238E27FC236}">
                <a16:creationId xmlns:a16="http://schemas.microsoft.com/office/drawing/2014/main" id="{FA612844-66B6-F687-128A-7BD2EC485829}"/>
              </a:ext>
            </a:extLst>
          </p:cNvPr>
          <p:cNvSpPr/>
          <p:nvPr/>
        </p:nvSpPr>
        <p:spPr>
          <a:xfrm>
            <a:off x="7533861" y="2570922"/>
            <a:ext cx="3863009" cy="3077049"/>
          </a:xfrm>
          <a:custGeom>
            <a:avLst/>
            <a:gdLst>
              <a:gd name="connsiteX0" fmla="*/ 0 w 3863009"/>
              <a:gd name="connsiteY0" fmla="*/ 0 h 3077049"/>
              <a:gd name="connsiteX1" fmla="*/ 762000 w 3863009"/>
              <a:gd name="connsiteY1" fmla="*/ 907774 h 3077049"/>
              <a:gd name="connsiteX2" fmla="*/ 1166191 w 3863009"/>
              <a:gd name="connsiteY2" fmla="*/ 2425148 h 3077049"/>
              <a:gd name="connsiteX3" fmla="*/ 2438400 w 3863009"/>
              <a:gd name="connsiteY3" fmla="*/ 2994991 h 3077049"/>
              <a:gd name="connsiteX4" fmla="*/ 3863009 w 3863009"/>
              <a:gd name="connsiteY4" fmla="*/ 3061252 h 3077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3009" h="3077049">
                <a:moveTo>
                  <a:pt x="0" y="0"/>
                </a:moveTo>
                <a:cubicBezTo>
                  <a:pt x="283817" y="251791"/>
                  <a:pt x="567635" y="503583"/>
                  <a:pt x="762000" y="907774"/>
                </a:cubicBezTo>
                <a:cubicBezTo>
                  <a:pt x="956365" y="1311965"/>
                  <a:pt x="886791" y="2077279"/>
                  <a:pt x="1166191" y="2425148"/>
                </a:cubicBezTo>
                <a:cubicBezTo>
                  <a:pt x="1445591" y="2773017"/>
                  <a:pt x="1988930" y="2888974"/>
                  <a:pt x="2438400" y="2994991"/>
                </a:cubicBezTo>
                <a:cubicBezTo>
                  <a:pt x="2887870" y="3101008"/>
                  <a:pt x="3375439" y="3081130"/>
                  <a:pt x="3863009" y="3061252"/>
                </a:cubicBezTo>
              </a:path>
            </a:pathLst>
          </a:cu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3059551A-6D06-55BF-DEE7-DBC2D8ED996F}"/>
              </a:ext>
            </a:extLst>
          </p:cNvPr>
          <p:cNvSpPr txBox="1"/>
          <p:nvPr/>
        </p:nvSpPr>
        <p:spPr>
          <a:xfrm>
            <a:off x="7315852" y="1740551"/>
            <a:ext cx="396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Q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F90E147A-C827-9140-DCB6-4B0DD4D2C5B3}"/>
              </a:ext>
            </a:extLst>
          </p:cNvPr>
          <p:cNvSpPr txBox="1"/>
          <p:nvPr/>
        </p:nvSpPr>
        <p:spPr>
          <a:xfrm>
            <a:off x="8153400" y="2680464"/>
            <a:ext cx="633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</a:rPr>
              <a:t>p/</a:t>
            </a:r>
            <a:r>
              <a:rPr lang="en-US" sz="2400" dirty="0">
                <a:solidFill>
                  <a:schemeClr val="accent2"/>
                </a:solidFill>
                <a:latin typeface="Symbol" panose="05050102010706020507" pitchFamily="18" charset="2"/>
              </a:rPr>
              <a:t>p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00683D3B-A065-E776-98B9-59D8F113BF80}"/>
              </a:ext>
            </a:extLst>
          </p:cNvPr>
          <p:cNvSpPr txBox="1"/>
          <p:nvPr/>
        </p:nvSpPr>
        <p:spPr>
          <a:xfrm>
            <a:off x="8629288" y="4008151"/>
            <a:ext cx="625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p/K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1091317A-2F08-3946-9654-E849C6784C65}"/>
              </a:ext>
            </a:extLst>
          </p:cNvPr>
          <p:cNvSpPr txBox="1"/>
          <p:nvPr/>
        </p:nvSpPr>
        <p:spPr>
          <a:xfrm>
            <a:off x="7654300" y="3546486"/>
            <a:ext cx="631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K/</a:t>
            </a:r>
            <a:r>
              <a:rPr lang="en-US" sz="2400" dirty="0">
                <a:solidFill>
                  <a:srgbClr val="00B050"/>
                </a:solidFill>
                <a:latin typeface="Symbol" panose="05050102010706020507" pitchFamily="18" charset="2"/>
              </a:rPr>
              <a:t>p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22" name="Freccia bidirezionale orizzontale 21">
            <a:extLst>
              <a:ext uri="{FF2B5EF4-FFF2-40B4-BE49-F238E27FC236}">
                <a16:creationId xmlns:a16="http://schemas.microsoft.com/office/drawing/2014/main" id="{E80D7642-9376-B393-5140-EC45DEA39E3C}"/>
              </a:ext>
            </a:extLst>
          </p:cNvPr>
          <p:cNvSpPr/>
          <p:nvPr/>
        </p:nvSpPr>
        <p:spPr>
          <a:xfrm>
            <a:off x="7461132" y="4644887"/>
            <a:ext cx="2031234" cy="1000539"/>
          </a:xfrm>
          <a:prstGeom prst="leftRightArrow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(2)</a:t>
            </a:r>
          </a:p>
        </p:txBody>
      </p: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EA946911-813E-DD1B-C5DC-0F519C62F56A}"/>
              </a:ext>
            </a:extLst>
          </p:cNvPr>
          <p:cNvCxnSpPr>
            <a:cxnSpLocks/>
          </p:cNvCxnSpPr>
          <p:nvPr/>
        </p:nvCxnSpPr>
        <p:spPr>
          <a:xfrm>
            <a:off x="9557871" y="2077799"/>
            <a:ext cx="0" cy="3660214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DC81F1B6-9A06-7650-D191-1B5C39C662B7}"/>
              </a:ext>
            </a:extLst>
          </p:cNvPr>
          <p:cNvSpPr txBox="1"/>
          <p:nvPr/>
        </p:nvSpPr>
        <p:spPr>
          <a:xfrm>
            <a:off x="9183322" y="5769471"/>
            <a:ext cx="7771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>
                <a:solidFill>
                  <a:schemeClr val="bg1"/>
                </a:solidFill>
              </a:rPr>
              <a:t>Δ</a:t>
            </a:r>
            <a:r>
              <a:rPr lang="en-US" sz="2400" b="1" dirty="0" err="1">
                <a:solidFill>
                  <a:schemeClr val="bg1"/>
                </a:solidFill>
              </a:rPr>
              <a:t>x</a:t>
            </a:r>
            <a:r>
              <a:rPr lang="en-US" sz="2400" b="1" baseline="-25000" dirty="0" err="1">
                <a:solidFill>
                  <a:schemeClr val="bg1"/>
                </a:solidFill>
              </a:rPr>
              <a:t>crit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6" name="Freccia bidirezionale verticale 25">
            <a:extLst>
              <a:ext uri="{FF2B5EF4-FFF2-40B4-BE49-F238E27FC236}">
                <a16:creationId xmlns:a16="http://schemas.microsoft.com/office/drawing/2014/main" id="{8453A9E2-8589-9B05-4352-1F1DE9AE2631}"/>
              </a:ext>
            </a:extLst>
          </p:cNvPr>
          <p:cNvSpPr/>
          <p:nvPr/>
        </p:nvSpPr>
        <p:spPr>
          <a:xfrm>
            <a:off x="10295096" y="2680463"/>
            <a:ext cx="1330217" cy="2978213"/>
          </a:xfrm>
          <a:prstGeom prst="upDownArrow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(1)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E3624C06-0DCC-E75C-35B0-3377DFA56E92}"/>
              </a:ext>
            </a:extLst>
          </p:cNvPr>
          <p:cNvSpPr txBox="1"/>
          <p:nvPr/>
        </p:nvSpPr>
        <p:spPr>
          <a:xfrm>
            <a:off x="11580372" y="5558165"/>
            <a:ext cx="503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>
                <a:solidFill>
                  <a:schemeClr val="bg1"/>
                </a:solidFill>
              </a:rPr>
              <a:t>Δ</a:t>
            </a:r>
            <a:r>
              <a:rPr lang="en-US" sz="2400" b="1" dirty="0">
                <a:solidFill>
                  <a:schemeClr val="bg1"/>
                </a:solidFill>
              </a:rPr>
              <a:t>x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467F19A8-38C5-4CF2-1CE2-C8ADCBD8E83A}"/>
              </a:ext>
            </a:extLst>
          </p:cNvPr>
          <p:cNvSpPr/>
          <p:nvPr/>
        </p:nvSpPr>
        <p:spPr>
          <a:xfrm>
            <a:off x="443948" y="4094922"/>
            <a:ext cx="6346342" cy="23208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676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3900" y="240744"/>
            <a:ext cx="10515600" cy="1325563"/>
          </a:xfrm>
        </p:spPr>
        <p:txBody>
          <a:bodyPr/>
          <a:lstStyle/>
          <a:p>
            <a:r>
              <a:rPr lang="it-IT" b="1" dirty="0" err="1">
                <a:solidFill>
                  <a:srgbClr val="FFFF00"/>
                </a:solidFill>
              </a:rPr>
              <a:t>Research</a:t>
            </a:r>
            <a:r>
              <a:rPr lang="it-IT" b="1" dirty="0">
                <a:solidFill>
                  <a:srgbClr val="FFFF00"/>
                </a:solidFill>
              </a:rPr>
              <a:t> </a:t>
            </a:r>
            <a:r>
              <a:rPr lang="it-IT" b="1" dirty="0" err="1">
                <a:solidFill>
                  <a:srgbClr val="FFFF00"/>
                </a:solidFill>
              </a:rPr>
              <a:t>Questions</a:t>
            </a:r>
            <a:r>
              <a:rPr lang="it-IT" b="1" dirty="0">
                <a:solidFill>
                  <a:srgbClr val="FFFF00"/>
                </a:solidFill>
              </a:rPr>
              <a:t> / 2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628392" y="1380773"/>
            <a:ext cx="6277233" cy="513981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it-IT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en-US" dirty="0">
                <a:solidFill>
                  <a:schemeClr val="bg1"/>
                </a:solidFill>
              </a:rPr>
              <a:t>(1)</a:t>
            </a:r>
            <a:r>
              <a:rPr lang="en-US" dirty="0">
                <a:solidFill>
                  <a:srgbClr val="00B0F0"/>
                </a:solidFill>
              </a:rPr>
              <a:t> What</a:t>
            </a:r>
            <a:r>
              <a:rPr lang="en-US" dirty="0">
                <a:solidFill>
                  <a:schemeClr val="bg1"/>
                </a:solidFill>
              </a:rPr>
              <a:t> are the ultimate particle ID capabilities of a granular hadron calorimeter, assuming no limit on size </a:t>
            </a:r>
            <a:r>
              <a:rPr lang="el-GR" dirty="0">
                <a:solidFill>
                  <a:schemeClr val="bg1"/>
                </a:solidFill>
              </a:rPr>
              <a:t>Δ</a:t>
            </a:r>
            <a:r>
              <a:rPr lang="en-US" dirty="0">
                <a:solidFill>
                  <a:schemeClr val="bg1"/>
                </a:solidFill>
              </a:rPr>
              <a:t>x of readout cells?</a:t>
            </a:r>
          </a:p>
          <a:p>
            <a:pPr marL="514350" lvl="0" indent="-514350">
              <a:buAutoNum type="arabicParenBoth"/>
            </a:pPr>
            <a:endParaRPr lang="it-IT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en-US" dirty="0">
                <a:solidFill>
                  <a:schemeClr val="bg1"/>
                </a:solidFill>
              </a:rPr>
              <a:t>(2) </a:t>
            </a:r>
            <a:r>
              <a:rPr lang="en-US" dirty="0">
                <a:solidFill>
                  <a:srgbClr val="00B0F0"/>
                </a:solidFill>
              </a:rPr>
              <a:t>How</a:t>
            </a:r>
            <a:r>
              <a:rPr lang="en-US" dirty="0">
                <a:solidFill>
                  <a:schemeClr val="bg1"/>
                </a:solidFill>
              </a:rPr>
              <a:t> does particle ID capability degrade as </a:t>
            </a:r>
            <a:r>
              <a:rPr lang="el-GR" dirty="0">
                <a:solidFill>
                  <a:schemeClr val="bg1"/>
                </a:solidFill>
              </a:rPr>
              <a:t>Δ</a:t>
            </a:r>
            <a:r>
              <a:rPr lang="en-US" dirty="0">
                <a:solidFill>
                  <a:schemeClr val="bg1"/>
                </a:solidFill>
              </a:rPr>
              <a:t>x is increased, and for what value </a:t>
            </a:r>
            <a:r>
              <a:rPr lang="el-GR" dirty="0">
                <a:solidFill>
                  <a:schemeClr val="bg1"/>
                </a:solidFill>
              </a:rPr>
              <a:t>Δ</a:t>
            </a:r>
            <a:r>
              <a:rPr lang="en-US" dirty="0" err="1">
                <a:solidFill>
                  <a:schemeClr val="bg1"/>
                </a:solidFill>
              </a:rPr>
              <a:t>x</a:t>
            </a:r>
            <a:r>
              <a:rPr lang="en-US" baseline="-25000" dirty="0" err="1">
                <a:solidFill>
                  <a:schemeClr val="bg1"/>
                </a:solidFill>
              </a:rPr>
              <a:t>crit</a:t>
            </a:r>
            <a:r>
              <a:rPr lang="en-US" dirty="0">
                <a:solidFill>
                  <a:schemeClr val="bg1"/>
                </a:solidFill>
              </a:rPr>
              <a:t> does it get lost in conceivable setups?</a:t>
            </a:r>
            <a:endParaRPr lang="it-IT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(3)</a:t>
            </a:r>
            <a:r>
              <a:rPr lang="en-US" dirty="0">
                <a:solidFill>
                  <a:srgbClr val="00B0F0"/>
                </a:solidFill>
              </a:rPr>
              <a:t> By how much </a:t>
            </a:r>
            <a:r>
              <a:rPr lang="en-US" dirty="0">
                <a:solidFill>
                  <a:schemeClr val="bg1"/>
                </a:solidFill>
              </a:rPr>
              <a:t>would that information improve the performance of hadronic jet reconstruction in specific benchmarks of interest (e.g., H-&gt;bb, </a:t>
            </a:r>
            <a:r>
              <a:rPr lang="en-US" dirty="0" err="1">
                <a:solidFill>
                  <a:schemeClr val="bg1"/>
                </a:solidFill>
              </a:rPr>
              <a:t>H</a:t>
            </a:r>
            <a:r>
              <a:rPr lang="en-US" dirty="0" err="1">
                <a:solidFill>
                  <a:schemeClr val="bg1"/>
                </a:solidFill>
                <a:sym typeface="Wingdings" panose="05000000000000000000" pitchFamily="2" charset="2"/>
              </a:rPr>
              <a:t>ss</a:t>
            </a:r>
            <a:r>
              <a:rPr lang="en-US" dirty="0">
                <a:solidFill>
                  <a:schemeClr val="bg1"/>
                </a:solidFill>
              </a:rPr>
              <a:t>)? </a:t>
            </a:r>
            <a:endParaRPr lang="it-IT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en-US" dirty="0">
                <a:solidFill>
                  <a:schemeClr val="bg1"/>
                </a:solidFill>
              </a:rPr>
              <a:t>(4) </a:t>
            </a:r>
            <a:r>
              <a:rPr lang="en-US" dirty="0">
                <a:solidFill>
                  <a:srgbClr val="00B0F0"/>
                </a:solidFill>
              </a:rPr>
              <a:t>How much </a:t>
            </a:r>
            <a:r>
              <a:rPr lang="en-US" dirty="0">
                <a:solidFill>
                  <a:schemeClr val="bg1"/>
                </a:solidFill>
              </a:rPr>
              <a:t>further gain is possible by exploiting </a:t>
            </a:r>
            <a:r>
              <a:rPr lang="en-US" dirty="0">
                <a:solidFill>
                  <a:srgbClr val="00B0F0"/>
                </a:solidFill>
              </a:rPr>
              <a:t>timing information</a:t>
            </a:r>
            <a:r>
              <a:rPr lang="en-US" dirty="0">
                <a:solidFill>
                  <a:schemeClr val="bg1"/>
                </a:solidFill>
              </a:rPr>
              <a:t>? </a:t>
            </a:r>
            <a:endParaRPr lang="it-IT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B89-A023-4184-86DD-540BD0318D04}" type="slidenum">
              <a:rPr lang="en-US" smtClean="0"/>
              <a:t>27</a:t>
            </a:fld>
            <a:endParaRPr lang="en-US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9F4D065E-EA2E-2408-BF6D-1E855F2B772C}"/>
              </a:ext>
            </a:extLst>
          </p:cNvPr>
          <p:cNvSpPr/>
          <p:nvPr/>
        </p:nvSpPr>
        <p:spPr>
          <a:xfrm>
            <a:off x="484646" y="1587026"/>
            <a:ext cx="6346342" cy="2320880"/>
          </a:xfrm>
          <a:prstGeom prst="rect">
            <a:avLst/>
          </a:prstGeom>
          <a:solidFill>
            <a:schemeClr val="tx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D3D025AB-333D-D8EF-0856-7C11E062ED97}"/>
              </a:ext>
            </a:extLst>
          </p:cNvPr>
          <p:cNvSpPr/>
          <p:nvPr/>
        </p:nvSpPr>
        <p:spPr>
          <a:xfrm>
            <a:off x="443948" y="5658676"/>
            <a:ext cx="6346342" cy="7571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ATLAS observes elusive Higgs boson decay to a pair of bottom quarks | ATLAS  Experiment at CERN">
            <a:extLst>
              <a:ext uri="{FF2B5EF4-FFF2-40B4-BE49-F238E27FC236}">
                <a16:creationId xmlns:a16="http://schemas.microsoft.com/office/drawing/2014/main" id="{A8850236-AB6C-F16C-6B43-3916D044D9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004" y="1880322"/>
            <a:ext cx="4163117" cy="4055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Segno di addizione 12">
            <a:extLst>
              <a:ext uri="{FF2B5EF4-FFF2-40B4-BE49-F238E27FC236}">
                <a16:creationId xmlns:a16="http://schemas.microsoft.com/office/drawing/2014/main" id="{E3FB8752-57F9-D0B8-F118-AE1667C02F2B}"/>
              </a:ext>
            </a:extLst>
          </p:cNvPr>
          <p:cNvSpPr/>
          <p:nvPr/>
        </p:nvSpPr>
        <p:spPr>
          <a:xfrm>
            <a:off x="10051775" y="4240695"/>
            <a:ext cx="284922" cy="470452"/>
          </a:xfrm>
          <a:prstGeom prst="mathPlus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egno di addizione 13">
            <a:extLst>
              <a:ext uri="{FF2B5EF4-FFF2-40B4-BE49-F238E27FC236}">
                <a16:creationId xmlns:a16="http://schemas.microsoft.com/office/drawing/2014/main" id="{96B208E0-349A-AED6-1304-B0C4261AE9B9}"/>
              </a:ext>
            </a:extLst>
          </p:cNvPr>
          <p:cNvSpPr/>
          <p:nvPr/>
        </p:nvSpPr>
        <p:spPr>
          <a:xfrm>
            <a:off x="9839739" y="4240695"/>
            <a:ext cx="284922" cy="470452"/>
          </a:xfrm>
          <a:prstGeom prst="mathPlus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egno di addizione 22">
            <a:extLst>
              <a:ext uri="{FF2B5EF4-FFF2-40B4-BE49-F238E27FC236}">
                <a16:creationId xmlns:a16="http://schemas.microsoft.com/office/drawing/2014/main" id="{A6081BEE-6DD4-23CB-9DD4-81BC77B22125}"/>
              </a:ext>
            </a:extLst>
          </p:cNvPr>
          <p:cNvSpPr/>
          <p:nvPr/>
        </p:nvSpPr>
        <p:spPr>
          <a:xfrm>
            <a:off x="10204175" y="4393095"/>
            <a:ext cx="284922" cy="470452"/>
          </a:xfrm>
          <a:prstGeom prst="mathPlus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ccia bidirezionale verticale 27">
            <a:extLst>
              <a:ext uri="{FF2B5EF4-FFF2-40B4-BE49-F238E27FC236}">
                <a16:creationId xmlns:a16="http://schemas.microsoft.com/office/drawing/2014/main" id="{A59C48B2-87BC-CA1E-009E-9E617C9035EC}"/>
              </a:ext>
            </a:extLst>
          </p:cNvPr>
          <p:cNvSpPr/>
          <p:nvPr/>
        </p:nvSpPr>
        <p:spPr>
          <a:xfrm>
            <a:off x="10462548" y="3106286"/>
            <a:ext cx="954200" cy="1603238"/>
          </a:xfrm>
          <a:prstGeom prst="upDownArrow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(3)</a:t>
            </a:r>
          </a:p>
        </p:txBody>
      </p:sp>
    </p:spTree>
    <p:extLst>
      <p:ext uri="{BB962C8B-B14F-4D97-AF65-F5344CB8AC3E}">
        <p14:creationId xmlns:p14="http://schemas.microsoft.com/office/powerpoint/2010/main" val="3617344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3.7037E-6 L 1.11022E-16 -0.1092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6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1.48148E-6 L -0.00078 -0.1178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-59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2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3900" y="240744"/>
            <a:ext cx="10515600" cy="1325563"/>
          </a:xfrm>
        </p:spPr>
        <p:txBody>
          <a:bodyPr/>
          <a:lstStyle/>
          <a:p>
            <a:r>
              <a:rPr lang="it-IT" b="1" dirty="0" err="1">
                <a:solidFill>
                  <a:srgbClr val="FFFF00"/>
                </a:solidFill>
              </a:rPr>
              <a:t>Research</a:t>
            </a:r>
            <a:r>
              <a:rPr lang="it-IT" b="1" dirty="0">
                <a:solidFill>
                  <a:srgbClr val="FFFF00"/>
                </a:solidFill>
              </a:rPr>
              <a:t> </a:t>
            </a:r>
            <a:r>
              <a:rPr lang="it-IT" b="1" dirty="0" err="1">
                <a:solidFill>
                  <a:srgbClr val="FFFF00"/>
                </a:solidFill>
              </a:rPr>
              <a:t>Questions</a:t>
            </a:r>
            <a:r>
              <a:rPr lang="it-IT" b="1" dirty="0">
                <a:solidFill>
                  <a:srgbClr val="FFFF00"/>
                </a:solidFill>
              </a:rPr>
              <a:t>: timing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628392" y="1380773"/>
            <a:ext cx="6277233" cy="513981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it-IT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en-US" dirty="0">
                <a:solidFill>
                  <a:schemeClr val="bg1"/>
                </a:solidFill>
              </a:rPr>
              <a:t>(1)</a:t>
            </a:r>
            <a:r>
              <a:rPr lang="en-US" dirty="0">
                <a:solidFill>
                  <a:srgbClr val="00B0F0"/>
                </a:solidFill>
              </a:rPr>
              <a:t> What</a:t>
            </a:r>
            <a:r>
              <a:rPr lang="en-US" dirty="0">
                <a:solidFill>
                  <a:schemeClr val="bg1"/>
                </a:solidFill>
              </a:rPr>
              <a:t> are the ultimate particle ID capabilities of a granular hadron calorimeter, assuming no limit on size </a:t>
            </a:r>
            <a:r>
              <a:rPr lang="el-GR" dirty="0">
                <a:solidFill>
                  <a:schemeClr val="bg1"/>
                </a:solidFill>
              </a:rPr>
              <a:t>Δ</a:t>
            </a:r>
            <a:r>
              <a:rPr lang="en-US" dirty="0">
                <a:solidFill>
                  <a:schemeClr val="bg1"/>
                </a:solidFill>
              </a:rPr>
              <a:t>x of readout cells?</a:t>
            </a:r>
          </a:p>
          <a:p>
            <a:pPr marL="514350" lvl="0" indent="-514350">
              <a:buAutoNum type="arabicParenBoth"/>
            </a:pPr>
            <a:endParaRPr lang="it-IT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en-US" dirty="0">
                <a:solidFill>
                  <a:schemeClr val="bg1"/>
                </a:solidFill>
              </a:rPr>
              <a:t>(2) </a:t>
            </a:r>
            <a:r>
              <a:rPr lang="en-US" dirty="0">
                <a:solidFill>
                  <a:srgbClr val="00B0F0"/>
                </a:solidFill>
              </a:rPr>
              <a:t>How</a:t>
            </a:r>
            <a:r>
              <a:rPr lang="en-US" dirty="0">
                <a:solidFill>
                  <a:schemeClr val="bg1"/>
                </a:solidFill>
              </a:rPr>
              <a:t> does particle ID capability degrade as </a:t>
            </a:r>
            <a:r>
              <a:rPr lang="el-GR" dirty="0">
                <a:solidFill>
                  <a:schemeClr val="bg1"/>
                </a:solidFill>
              </a:rPr>
              <a:t>Δ</a:t>
            </a:r>
            <a:r>
              <a:rPr lang="en-US" dirty="0">
                <a:solidFill>
                  <a:schemeClr val="bg1"/>
                </a:solidFill>
              </a:rPr>
              <a:t>x is increased, and for what value </a:t>
            </a:r>
            <a:r>
              <a:rPr lang="el-GR" dirty="0">
                <a:solidFill>
                  <a:schemeClr val="bg1"/>
                </a:solidFill>
              </a:rPr>
              <a:t>Δ</a:t>
            </a:r>
            <a:r>
              <a:rPr lang="en-US" dirty="0" err="1">
                <a:solidFill>
                  <a:schemeClr val="bg1"/>
                </a:solidFill>
              </a:rPr>
              <a:t>x</a:t>
            </a:r>
            <a:r>
              <a:rPr lang="en-US" baseline="-25000" dirty="0" err="1">
                <a:solidFill>
                  <a:schemeClr val="bg1"/>
                </a:solidFill>
              </a:rPr>
              <a:t>crit</a:t>
            </a:r>
            <a:r>
              <a:rPr lang="en-US" dirty="0">
                <a:solidFill>
                  <a:schemeClr val="bg1"/>
                </a:solidFill>
              </a:rPr>
              <a:t> does it get lost in conceivable setups?</a:t>
            </a:r>
            <a:endParaRPr lang="it-IT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(3)</a:t>
            </a:r>
            <a:r>
              <a:rPr lang="en-US" dirty="0">
                <a:solidFill>
                  <a:srgbClr val="00B0F0"/>
                </a:solidFill>
              </a:rPr>
              <a:t> By how much </a:t>
            </a:r>
            <a:r>
              <a:rPr lang="en-US" dirty="0">
                <a:solidFill>
                  <a:schemeClr val="bg1"/>
                </a:solidFill>
              </a:rPr>
              <a:t>would that information improve the performance of hadronic jet reconstruction in specific benchmarks of interest (e.g., H-&gt;bb, </a:t>
            </a:r>
            <a:r>
              <a:rPr lang="en-US" dirty="0" err="1">
                <a:solidFill>
                  <a:schemeClr val="bg1"/>
                </a:solidFill>
              </a:rPr>
              <a:t>H</a:t>
            </a:r>
            <a:r>
              <a:rPr lang="en-US" dirty="0" err="1">
                <a:solidFill>
                  <a:schemeClr val="bg1"/>
                </a:solidFill>
                <a:sym typeface="Wingdings" panose="05000000000000000000" pitchFamily="2" charset="2"/>
              </a:rPr>
              <a:t>ss</a:t>
            </a:r>
            <a:r>
              <a:rPr lang="en-US" dirty="0">
                <a:solidFill>
                  <a:schemeClr val="bg1"/>
                </a:solidFill>
              </a:rPr>
              <a:t>)? </a:t>
            </a:r>
            <a:endParaRPr lang="it-IT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en-US" dirty="0">
                <a:solidFill>
                  <a:schemeClr val="bg1"/>
                </a:solidFill>
              </a:rPr>
              <a:t>(4) </a:t>
            </a:r>
            <a:r>
              <a:rPr lang="en-US" dirty="0">
                <a:solidFill>
                  <a:srgbClr val="00B0F0"/>
                </a:solidFill>
              </a:rPr>
              <a:t>How much </a:t>
            </a:r>
            <a:r>
              <a:rPr lang="en-US" dirty="0">
                <a:solidFill>
                  <a:schemeClr val="bg1"/>
                </a:solidFill>
              </a:rPr>
              <a:t>further gain is possible by exploiting </a:t>
            </a:r>
            <a:r>
              <a:rPr lang="en-US" dirty="0">
                <a:solidFill>
                  <a:srgbClr val="00B0F0"/>
                </a:solidFill>
              </a:rPr>
              <a:t>timing information</a:t>
            </a:r>
            <a:r>
              <a:rPr lang="en-US" dirty="0">
                <a:solidFill>
                  <a:schemeClr val="bg1"/>
                </a:solidFill>
              </a:rPr>
              <a:t>? </a:t>
            </a:r>
            <a:endParaRPr lang="it-IT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B89-A023-4184-86DD-540BD0318D04}" type="slidenum">
              <a:rPr lang="en-US" smtClean="0"/>
              <a:t>28</a:t>
            </a:fld>
            <a:endParaRPr lang="en-US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9F4D065E-EA2E-2408-BF6D-1E855F2B772C}"/>
              </a:ext>
            </a:extLst>
          </p:cNvPr>
          <p:cNvSpPr/>
          <p:nvPr/>
        </p:nvSpPr>
        <p:spPr>
          <a:xfrm>
            <a:off x="484646" y="1587026"/>
            <a:ext cx="6346342" cy="4071652"/>
          </a:xfrm>
          <a:prstGeom prst="rect">
            <a:avLst/>
          </a:prstGeom>
          <a:solidFill>
            <a:schemeClr val="tx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916505DB-3098-F656-225B-ACD52D56C916}"/>
              </a:ext>
            </a:extLst>
          </p:cNvPr>
          <p:cNvGrpSpPr/>
          <p:nvPr/>
        </p:nvGrpSpPr>
        <p:grpSpPr>
          <a:xfrm>
            <a:off x="9125756" y="4163805"/>
            <a:ext cx="2938670" cy="2557670"/>
            <a:chOff x="8153401" y="2544417"/>
            <a:chExt cx="2938670" cy="2557670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177B80AA-9D97-353E-39A6-5FF3666F93F6}"/>
                </a:ext>
              </a:extLst>
            </p:cNvPr>
            <p:cNvSpPr/>
            <p:nvPr/>
          </p:nvSpPr>
          <p:spPr>
            <a:xfrm>
              <a:off x="8153401" y="2544417"/>
              <a:ext cx="2938670" cy="2557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EA4E099D-FEC2-AAEC-8C8C-EA1F206964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452220" y="3590815"/>
              <a:ext cx="1104908" cy="390528"/>
            </a:xfrm>
            <a:prstGeom prst="rect">
              <a:avLst/>
            </a:prstGeom>
          </p:spPr>
        </p:pic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CDD51F64-E176-40FA-ACFB-2BCCCF63E1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03386" y="3112084"/>
              <a:ext cx="1104908" cy="390528"/>
            </a:xfrm>
            <a:prstGeom prst="rect">
              <a:avLst/>
            </a:prstGeom>
          </p:spPr>
        </p:pic>
        <p:pic>
          <p:nvPicPr>
            <p:cNvPr id="16" name="Immagine 15">
              <a:extLst>
                <a:ext uri="{FF2B5EF4-FFF2-40B4-BE49-F238E27FC236}">
                  <a16:creationId xmlns:a16="http://schemas.microsoft.com/office/drawing/2014/main" id="{2521260E-F55D-785A-0E32-E1C8A56D9F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218220" y="4069546"/>
              <a:ext cx="1104908" cy="390528"/>
            </a:xfrm>
            <a:prstGeom prst="rect">
              <a:avLst/>
            </a:prstGeom>
          </p:spPr>
        </p:pic>
        <p:pic>
          <p:nvPicPr>
            <p:cNvPr id="18" name="Immagine 17">
              <a:extLst>
                <a:ext uri="{FF2B5EF4-FFF2-40B4-BE49-F238E27FC236}">
                  <a16:creationId xmlns:a16="http://schemas.microsoft.com/office/drawing/2014/main" id="{EBA29DF9-BFFF-8FDC-6FCA-B6A9C00B04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85158" y="4585816"/>
              <a:ext cx="1104908" cy="390528"/>
            </a:xfrm>
            <a:prstGeom prst="rect">
              <a:avLst/>
            </a:prstGeom>
          </p:spPr>
        </p:pic>
        <p:cxnSp>
          <p:nvCxnSpPr>
            <p:cNvPr id="20" name="Connettore 2 19">
              <a:extLst>
                <a:ext uri="{FF2B5EF4-FFF2-40B4-BE49-F238E27FC236}">
                  <a16:creationId xmlns:a16="http://schemas.microsoft.com/office/drawing/2014/main" id="{CB690F64-7155-1AE5-2C8C-577C92427AB4}"/>
                </a:ext>
              </a:extLst>
            </p:cNvPr>
            <p:cNvCxnSpPr/>
            <p:nvPr/>
          </p:nvCxnSpPr>
          <p:spPr>
            <a:xfrm>
              <a:off x="8995437" y="2859218"/>
              <a:ext cx="0" cy="1463194"/>
            </a:xfrm>
            <a:prstGeom prst="straightConnector1">
              <a:avLst/>
            </a:prstGeom>
            <a:ln w="635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2 20">
              <a:extLst>
                <a:ext uri="{FF2B5EF4-FFF2-40B4-BE49-F238E27FC236}">
                  <a16:creationId xmlns:a16="http://schemas.microsoft.com/office/drawing/2014/main" id="{3517A253-4571-2F54-CF1A-4E12A1E69E7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95576" y="4322412"/>
              <a:ext cx="699861" cy="533440"/>
            </a:xfrm>
            <a:prstGeom prst="straightConnector1">
              <a:avLst/>
            </a:prstGeom>
            <a:ln w="635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Rettangolo 28">
            <a:extLst>
              <a:ext uri="{FF2B5EF4-FFF2-40B4-BE49-F238E27FC236}">
                <a16:creationId xmlns:a16="http://schemas.microsoft.com/office/drawing/2014/main" id="{3F59C66D-D8F5-E97E-D660-7CC78FB98470}"/>
              </a:ext>
            </a:extLst>
          </p:cNvPr>
          <p:cNvSpPr/>
          <p:nvPr/>
        </p:nvSpPr>
        <p:spPr>
          <a:xfrm>
            <a:off x="9125755" y="1380773"/>
            <a:ext cx="2954625" cy="25061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21B042C8-A688-702A-637A-BF25A5F233E6}"/>
              </a:ext>
            </a:extLst>
          </p:cNvPr>
          <p:cNvCxnSpPr>
            <a:cxnSpLocks/>
          </p:cNvCxnSpPr>
          <p:nvPr/>
        </p:nvCxnSpPr>
        <p:spPr>
          <a:xfrm>
            <a:off x="9785342" y="1643108"/>
            <a:ext cx="0" cy="1995174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>
            <a:extLst>
              <a:ext uri="{FF2B5EF4-FFF2-40B4-BE49-F238E27FC236}">
                <a16:creationId xmlns:a16="http://schemas.microsoft.com/office/drawing/2014/main" id="{1D51CB77-D4D8-35FF-031D-4C5F688614B9}"/>
              </a:ext>
            </a:extLst>
          </p:cNvPr>
          <p:cNvCxnSpPr>
            <a:cxnSpLocks/>
          </p:cNvCxnSpPr>
          <p:nvPr/>
        </p:nvCxnSpPr>
        <p:spPr>
          <a:xfrm>
            <a:off x="9581909" y="1643108"/>
            <a:ext cx="0" cy="623574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Immagine 33">
            <a:extLst>
              <a:ext uri="{FF2B5EF4-FFF2-40B4-BE49-F238E27FC236}">
                <a16:creationId xmlns:a16="http://schemas.microsoft.com/office/drawing/2014/main" id="{4985E79F-AB60-8A84-76B1-EEB5AD28CB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1119" y="3341444"/>
            <a:ext cx="1104908" cy="390528"/>
          </a:xfrm>
          <a:prstGeom prst="rect">
            <a:avLst/>
          </a:prstGeom>
        </p:spPr>
      </p:pic>
      <p:pic>
        <p:nvPicPr>
          <p:cNvPr id="35" name="Immagine 34">
            <a:extLst>
              <a:ext uri="{FF2B5EF4-FFF2-40B4-BE49-F238E27FC236}">
                <a16:creationId xmlns:a16="http://schemas.microsoft.com/office/drawing/2014/main" id="{4E5DF379-00BE-C6A6-23FD-6740475FE0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53682" y="2293291"/>
            <a:ext cx="1104908" cy="390528"/>
          </a:xfrm>
          <a:prstGeom prst="rect">
            <a:avLst/>
          </a:prstGeom>
        </p:spPr>
      </p:pic>
      <p:pic>
        <p:nvPicPr>
          <p:cNvPr id="36" name="Immagine 35">
            <a:extLst>
              <a:ext uri="{FF2B5EF4-FFF2-40B4-BE49-F238E27FC236}">
                <a16:creationId xmlns:a16="http://schemas.microsoft.com/office/drawing/2014/main" id="{E369F427-49F6-3C1A-C3A8-AE0F4AA564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1665" y="2819214"/>
            <a:ext cx="1104908" cy="390528"/>
          </a:xfrm>
          <a:prstGeom prst="rect">
            <a:avLst/>
          </a:prstGeom>
        </p:spPr>
      </p:pic>
      <p:pic>
        <p:nvPicPr>
          <p:cNvPr id="37" name="Immagine 36">
            <a:extLst>
              <a:ext uri="{FF2B5EF4-FFF2-40B4-BE49-F238E27FC236}">
                <a16:creationId xmlns:a16="http://schemas.microsoft.com/office/drawing/2014/main" id="{DCD90649-4C2F-49F7-0642-ABC538651C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4567" y="1972284"/>
            <a:ext cx="1104908" cy="390528"/>
          </a:xfrm>
          <a:prstGeom prst="rect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:a16="http://schemas.microsoft.com/office/drawing/2014/main" id="{250E03E7-4FCB-B2C1-5741-BD46378139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57479" y="1527678"/>
            <a:ext cx="1104908" cy="390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3563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E02B1FF-B0E3-2BB8-7945-291488D2F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But can we afford mm-size cells?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FAEB9C3-B1DF-EE29-189B-F3697DB3D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Costly/unfeasible to have multi-million cell calorimeters. But is it also overkill, or are we limiting ourselves?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Also, in hadron colliders we strive for highest possible collision rate, 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which has three implications:</a:t>
            </a:r>
          </a:p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</a:rPr>
              <a:t>1 - Cannot afford to save all data</a:t>
            </a:r>
          </a:p>
          <a:p>
            <a:pPr lvl="1">
              <a:buFontTx/>
              <a:buChar char="-"/>
            </a:pPr>
            <a:r>
              <a:rPr lang="en-US" dirty="0">
                <a:solidFill>
                  <a:schemeClr val="bg1"/>
                </a:solidFill>
              </a:rPr>
              <a:t>Not a real issue, most collisions are un-interesting… but still a limitation</a:t>
            </a:r>
          </a:p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</a:rPr>
              <a:t>2 - Pileup complicates pattern recognition</a:t>
            </a:r>
          </a:p>
          <a:p>
            <a:pPr lvl="1">
              <a:buFontTx/>
              <a:buChar char="-"/>
            </a:pPr>
            <a:r>
              <a:rPr lang="en-US" dirty="0">
                <a:solidFill>
                  <a:schemeClr val="bg1"/>
                </a:solidFill>
              </a:rPr>
              <a:t>LHC challenged to retain performance as luminosity increases</a:t>
            </a:r>
          </a:p>
          <a:p>
            <a:pPr marL="0" indent="0">
              <a:buNone/>
            </a:pPr>
            <a:r>
              <a:rPr lang="en-US" dirty="0">
                <a:solidFill>
                  <a:srgbClr val="FFC000"/>
                </a:solidFill>
              </a:rPr>
              <a:t>3 - Have trouble using highest-granularity subdetectors for online selection</a:t>
            </a:r>
          </a:p>
          <a:p>
            <a:pPr lvl="1">
              <a:buFontTx/>
              <a:buChar char="-"/>
            </a:pPr>
            <a:r>
              <a:rPr lang="en-US" dirty="0">
                <a:solidFill>
                  <a:schemeClr val="bg1"/>
                </a:solidFill>
              </a:rPr>
              <a:t>Using pixel detectors inside ATLAS/CMS for triggering purposes is problematic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A2062C2-97E1-6F56-6883-11216A61E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9B97ECB-B8E8-92E7-320A-0B543B77A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B7C-41C6-413A-81DD-F073C27E12A1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001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114ED94A-C85D-4CD3-4205-438D21CE6B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9217" y="-1"/>
            <a:ext cx="5213267" cy="6883030"/>
            <a:chOff x="-19217" y="-1"/>
            <a:chExt cx="5213267" cy="688303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642BDB2-BF67-1D53-1C70-0B41D709E4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06" y="0"/>
              <a:ext cx="5204956" cy="6883029"/>
            </a:xfrm>
            <a:prstGeom prst="rect">
              <a:avLst/>
            </a:prstGeom>
            <a:gradFill>
              <a:gsLst>
                <a:gs pos="7000">
                  <a:schemeClr val="accent2"/>
                </a:gs>
                <a:gs pos="100000">
                  <a:schemeClr val="accent5"/>
                </a:gs>
              </a:gsLst>
              <a:lin ang="4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8E0D8CE-5DBF-B664-EB48-C29BF8AB48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-19217" y="1731909"/>
              <a:ext cx="5204963" cy="514440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60000">
                  <a:schemeClr val="accent5">
                    <a:lumMod val="60000"/>
                    <a:lumOff val="40000"/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FD140CE-7DE2-C88F-5EAE-F45EB69E6A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10" y="6723"/>
              <a:ext cx="3834567" cy="6876300"/>
            </a:xfrm>
            <a:prstGeom prst="rect">
              <a:avLst/>
            </a:prstGeom>
            <a:gradFill flip="none" rotWithShape="1">
              <a:gsLst>
                <a:gs pos="3000">
                  <a:schemeClr val="accent2">
                    <a:lumMod val="60000"/>
                    <a:lumOff val="40000"/>
                    <a:alpha val="78000"/>
                  </a:schemeClr>
                </a:gs>
                <a:gs pos="42000">
                  <a:schemeClr val="accent2"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57E87E3-413F-10EF-63D8-6016E986C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-844601" y="833689"/>
              <a:ext cx="6872341" cy="5204961"/>
            </a:xfrm>
            <a:prstGeom prst="rect">
              <a:avLst/>
            </a:prstGeom>
            <a:gradFill>
              <a:gsLst>
                <a:gs pos="0">
                  <a:schemeClr val="accent5">
                    <a:alpha val="86000"/>
                  </a:schemeClr>
                </a:gs>
                <a:gs pos="57000">
                  <a:schemeClr val="accent2">
                    <a:alpha val="0"/>
                  </a:schemeClr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621188" y="1450804"/>
            <a:ext cx="6168910" cy="181886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000" dirty="0"/>
              <a:t>The 2020 update of the European Strategy for Particle Physics (EUSUPP) encourages feasibility studies for new large, long-term projects which will once again push our technological skills to their limits. 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5746" y="4135542"/>
            <a:ext cx="7031490" cy="273878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5ADF2-D7A8-83B6-9EDC-B2B1A4A35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9792DB7C-41C6-413A-81DD-F073C27E12A1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3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37D03D-C298-64AD-D4BA-07917B4AD9F5}"/>
              </a:ext>
            </a:extLst>
          </p:cNvPr>
          <p:cNvSpPr/>
          <p:nvPr/>
        </p:nvSpPr>
        <p:spPr>
          <a:xfrm>
            <a:off x="-23038" y="-6723"/>
            <a:ext cx="5200483" cy="688974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7466" y="1907474"/>
            <a:ext cx="4059473" cy="2007782"/>
          </a:xfrm>
        </p:spPr>
        <p:txBody>
          <a:bodyPr anchor="b">
            <a:normAutofit/>
          </a:bodyPr>
          <a:lstStyle/>
          <a:p>
            <a:r>
              <a:rPr lang="it-IT" sz="4000" b="1" dirty="0">
                <a:solidFill>
                  <a:srgbClr val="C00000"/>
                </a:solidFill>
              </a:rPr>
              <a:t>1 –   A </a:t>
            </a:r>
            <a:r>
              <a:rPr lang="it-IT" sz="4000" b="1" dirty="0" err="1">
                <a:solidFill>
                  <a:srgbClr val="C00000"/>
                </a:solidFill>
              </a:rPr>
              <a:t>Challenging</a:t>
            </a:r>
            <a:r>
              <a:rPr lang="it-IT" sz="4000" b="1" dirty="0">
                <a:solidFill>
                  <a:srgbClr val="C00000"/>
                </a:solidFill>
              </a:rPr>
              <a:t> 	Future</a:t>
            </a:r>
            <a:endParaRPr lang="it-IT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8372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BA9547E-BA52-C394-829A-A44B102BA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A new, far-fetched idea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F13F07F-92AC-3CAB-9262-41291ACE75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761" y="1845734"/>
            <a:ext cx="11108028" cy="5175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</a:rPr>
              <a:t>Introduce fast online preprocessing of light signals by nanophotonic devices</a:t>
            </a:r>
            <a:r>
              <a:rPr lang="en-US" dirty="0">
                <a:solidFill>
                  <a:schemeClr val="bg1"/>
                </a:solidFill>
              </a:rPr>
              <a:t> embedded in the detector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FFC000"/>
                </a:solidFill>
                <a:sym typeface="Wingdings" panose="05000000000000000000" pitchFamily="2" charset="2"/>
              </a:rPr>
              <a:t>exploit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 timing structure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	 </a:t>
            </a:r>
            <a:r>
              <a:rPr lang="en-US" dirty="0">
                <a:solidFill>
                  <a:srgbClr val="FFC000"/>
                </a:solidFill>
                <a:sym typeface="Wingdings" panose="05000000000000000000" pitchFamily="2" charset="2"/>
              </a:rPr>
              <a:t>transmit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 to back end higher-level primitives 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	 </a:t>
            </a:r>
            <a:r>
              <a:rPr lang="en-US" dirty="0">
                <a:solidFill>
                  <a:srgbClr val="FFC000"/>
                </a:solidFill>
                <a:sym typeface="Wingdings" panose="05000000000000000000" pitchFamily="2" charset="2"/>
              </a:rPr>
              <a:t>enable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 smarter triggering 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	 </a:t>
            </a:r>
            <a:r>
              <a:rPr lang="en-US" dirty="0">
                <a:solidFill>
                  <a:srgbClr val="FFC000"/>
                </a:solidFill>
                <a:sym typeface="Wingdings" panose="05000000000000000000" pitchFamily="2" charset="2"/>
              </a:rPr>
              <a:t>improve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 information extraction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AE86A1E-C709-EFEC-B8E4-76B969BC1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B094767-95F3-3192-2D10-FBC2BAC92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B7C-41C6-413A-81DD-F073C27E12A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710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C0BD2AC-C3F2-9354-5A23-E90C77E62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Timing with Neuromorphic Computing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9CD61AC-B4E9-780C-C061-E4C8C99E61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Recent developments in </a:t>
            </a:r>
            <a:r>
              <a:rPr lang="en-US" dirty="0" err="1">
                <a:solidFill>
                  <a:schemeClr val="bg1"/>
                </a:solidFill>
              </a:rPr>
              <a:t>nanophotonics</a:t>
            </a:r>
            <a:r>
              <a:rPr lang="en-US" dirty="0">
                <a:solidFill>
                  <a:schemeClr val="bg1"/>
                </a:solidFill>
              </a:rPr>
              <a:t>: can use arrays of nanowires (light receivers/emitters) in micrometric substrates </a:t>
            </a:r>
          </a:p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  <a:sym typeface="Wingdings" panose="05000000000000000000" pitchFamily="2" charset="2"/>
              </a:rPr>
              <a:t> create neuromorphic network encoding and exploiting time structure of photon signals from scintillation/Cherenkov 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CF7047D-30C5-46E9-2722-996A75485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C29671A-4194-2282-8C45-6B9E16927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B7C-41C6-413A-81DD-F073C27E12A1}" type="slidenum">
              <a:rPr lang="en-US" smtClean="0"/>
              <a:t>31</a:t>
            </a:fld>
            <a:endParaRPr lang="en-US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77EC4BD9-A356-E48E-F8CC-E276545081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9524" y="3544956"/>
            <a:ext cx="6791049" cy="3089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8851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C0BD2AC-C3F2-9354-5A23-E90C77E62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Timing with Neuromorphic Computing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9CD61AC-B4E9-780C-C061-E4C8C99E61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Recent developments in </a:t>
            </a:r>
            <a:r>
              <a:rPr lang="en-US" dirty="0" err="1">
                <a:solidFill>
                  <a:schemeClr val="bg1"/>
                </a:solidFill>
              </a:rPr>
              <a:t>nanophotonics</a:t>
            </a:r>
            <a:r>
              <a:rPr lang="en-US" dirty="0">
                <a:solidFill>
                  <a:schemeClr val="bg1"/>
                </a:solidFill>
              </a:rPr>
              <a:t>: can use light receivers/emitters in micrometric substrates </a:t>
            </a:r>
          </a:p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  <a:sym typeface="Wingdings" panose="05000000000000000000" pitchFamily="2" charset="2"/>
              </a:rPr>
              <a:t> may create neuromorphic network encoding and exploiting time structure of photon signals from scintillation/Cherenkov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An avalanche of disruptive advancements: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FFC000"/>
                </a:solidFill>
                <a:sym typeface="Wingdings" panose="05000000000000000000" pitchFamily="2" charset="2"/>
              </a:rPr>
              <a:t>No transduction 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(PMT gone) – photons are the </a:t>
            </a:r>
            <a:r>
              <a:rPr lang="en-US" dirty="0">
                <a:solidFill>
                  <a:srgbClr val="FFC000"/>
                </a:solidFill>
                <a:sym typeface="Wingdings" panose="05000000000000000000" pitchFamily="2" charset="2"/>
              </a:rPr>
              <a:t>signal AND the computation 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tokens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FFC000"/>
                </a:solidFill>
                <a:sym typeface="Wingdings" panose="05000000000000000000" pitchFamily="2" charset="2"/>
              </a:rPr>
              <a:t>On-site fast computing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FFC000"/>
                </a:solidFill>
                <a:sym typeface="Wingdings" panose="05000000000000000000" pitchFamily="2" charset="2"/>
              </a:rPr>
              <a:t>Ultra-high energy efficiency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FFC000"/>
                </a:solidFill>
                <a:sym typeface="Wingdings" panose="05000000000000000000" pitchFamily="2" charset="2"/>
              </a:rPr>
              <a:t>Natural exploitation of time structure 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CF7047D-30C5-46E9-2722-996A75485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C29671A-4194-2282-8C45-6B9E16927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B7C-41C6-413A-81DD-F073C27E12A1}" type="slidenum">
              <a:rPr lang="en-US" smtClean="0"/>
              <a:t>32</a:t>
            </a:fld>
            <a:endParaRPr lang="en-US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77EC4BD9-A356-E48E-F8CC-E276545081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9508" y="4618383"/>
            <a:ext cx="4922492" cy="2239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9435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5E0966-E0A9-93D2-C0C9-D8D44CC3D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An AI problem to solve (if the rest works)</a:t>
            </a:r>
          </a:p>
        </p:txBody>
      </p:sp>
      <p:grpSp>
        <p:nvGrpSpPr>
          <p:cNvPr id="21" name="Gruppo 20">
            <a:extLst>
              <a:ext uri="{FF2B5EF4-FFF2-40B4-BE49-F238E27FC236}">
                <a16:creationId xmlns:a16="http://schemas.microsoft.com/office/drawing/2014/main" id="{493DA663-B92A-173D-B547-FF33D70CEE1B}"/>
              </a:ext>
            </a:extLst>
          </p:cNvPr>
          <p:cNvGrpSpPr/>
          <p:nvPr/>
        </p:nvGrpSpPr>
        <p:grpSpPr>
          <a:xfrm>
            <a:off x="5410345" y="2099683"/>
            <a:ext cx="5667810" cy="4419696"/>
            <a:chOff x="3259812" y="1404531"/>
            <a:chExt cx="5667810" cy="4419696"/>
          </a:xfrm>
        </p:grpSpPr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7D5F767A-8B74-9B48-CD7E-0F75FF212938}"/>
                </a:ext>
              </a:extLst>
            </p:cNvPr>
            <p:cNvSpPr/>
            <p:nvPr/>
          </p:nvSpPr>
          <p:spPr>
            <a:xfrm>
              <a:off x="3433234" y="1778877"/>
              <a:ext cx="4690532" cy="404535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5" name="Connettore diritto 4">
              <a:extLst>
                <a:ext uri="{FF2B5EF4-FFF2-40B4-BE49-F238E27FC236}">
                  <a16:creationId xmlns:a16="http://schemas.microsoft.com/office/drawing/2014/main" id="{4105FE66-0107-071A-B843-2B1D0A04067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59812" y="3932326"/>
              <a:ext cx="2636479" cy="529785"/>
            </a:xfrm>
            <a:prstGeom prst="line">
              <a:avLst/>
            </a:prstGeom>
            <a:ln w="34925"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ttore diritto 6">
              <a:extLst>
                <a:ext uri="{FF2B5EF4-FFF2-40B4-BE49-F238E27FC236}">
                  <a16:creationId xmlns:a16="http://schemas.microsoft.com/office/drawing/2014/main" id="{361EDE12-C68F-47D9-2BCF-53DD8B6280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06476" y="2218945"/>
              <a:ext cx="3021146" cy="170451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ttore diritto 7">
              <a:extLst>
                <a:ext uri="{FF2B5EF4-FFF2-40B4-BE49-F238E27FC236}">
                  <a16:creationId xmlns:a16="http://schemas.microsoft.com/office/drawing/2014/main" id="{C2C72FB5-ADE1-1ABB-A949-DAFBB25A9531}"/>
                </a:ext>
              </a:extLst>
            </p:cNvPr>
            <p:cNvCxnSpPr>
              <a:cxnSpLocks/>
            </p:cNvCxnSpPr>
            <p:nvPr/>
          </p:nvCxnSpPr>
          <p:spPr>
            <a:xfrm>
              <a:off x="5886106" y="3932326"/>
              <a:ext cx="2897474" cy="47281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diritto 8">
              <a:extLst>
                <a:ext uri="{FF2B5EF4-FFF2-40B4-BE49-F238E27FC236}">
                  <a16:creationId xmlns:a16="http://schemas.microsoft.com/office/drawing/2014/main" id="{9AEDD12B-B746-E936-AAA2-93354AF2A8EF}"/>
                </a:ext>
              </a:extLst>
            </p:cNvPr>
            <p:cNvCxnSpPr>
              <a:cxnSpLocks/>
            </p:cNvCxnSpPr>
            <p:nvPr/>
          </p:nvCxnSpPr>
          <p:spPr>
            <a:xfrm>
              <a:off x="5886106" y="3923459"/>
              <a:ext cx="477195" cy="78566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riangolo isoscele 9">
              <a:extLst>
                <a:ext uri="{FF2B5EF4-FFF2-40B4-BE49-F238E27FC236}">
                  <a16:creationId xmlns:a16="http://schemas.microsoft.com/office/drawing/2014/main" id="{BF4F0717-6B84-F41A-0C98-8B39BE463142}"/>
                </a:ext>
              </a:extLst>
            </p:cNvPr>
            <p:cNvSpPr/>
            <p:nvPr/>
          </p:nvSpPr>
          <p:spPr>
            <a:xfrm>
              <a:off x="3433233" y="1408988"/>
              <a:ext cx="469900" cy="369889"/>
            </a:xfrm>
            <a:prstGeom prst="triangl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riangolo isoscele 10">
              <a:extLst>
                <a:ext uri="{FF2B5EF4-FFF2-40B4-BE49-F238E27FC236}">
                  <a16:creationId xmlns:a16="http://schemas.microsoft.com/office/drawing/2014/main" id="{9E706BE0-5465-48FD-F7A9-816B13412249}"/>
                </a:ext>
              </a:extLst>
            </p:cNvPr>
            <p:cNvSpPr/>
            <p:nvPr/>
          </p:nvSpPr>
          <p:spPr>
            <a:xfrm>
              <a:off x="3903133" y="1408988"/>
              <a:ext cx="469900" cy="369889"/>
            </a:xfrm>
            <a:prstGeom prst="triangl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riangolo isoscele 11">
              <a:extLst>
                <a:ext uri="{FF2B5EF4-FFF2-40B4-BE49-F238E27FC236}">
                  <a16:creationId xmlns:a16="http://schemas.microsoft.com/office/drawing/2014/main" id="{4CC12C8E-7090-204E-F87C-86DEFF969587}"/>
                </a:ext>
              </a:extLst>
            </p:cNvPr>
            <p:cNvSpPr/>
            <p:nvPr/>
          </p:nvSpPr>
          <p:spPr>
            <a:xfrm>
              <a:off x="4373033" y="1408988"/>
              <a:ext cx="469900" cy="369889"/>
            </a:xfrm>
            <a:prstGeom prst="triangl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iangolo isoscele 12">
              <a:extLst>
                <a:ext uri="{FF2B5EF4-FFF2-40B4-BE49-F238E27FC236}">
                  <a16:creationId xmlns:a16="http://schemas.microsoft.com/office/drawing/2014/main" id="{EF36621E-75A9-EF27-A882-61BF24382CA5}"/>
                </a:ext>
              </a:extLst>
            </p:cNvPr>
            <p:cNvSpPr/>
            <p:nvPr/>
          </p:nvSpPr>
          <p:spPr>
            <a:xfrm>
              <a:off x="4842933" y="1408988"/>
              <a:ext cx="469900" cy="369889"/>
            </a:xfrm>
            <a:prstGeom prst="triangl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iangolo isoscele 13">
              <a:extLst>
                <a:ext uri="{FF2B5EF4-FFF2-40B4-BE49-F238E27FC236}">
                  <a16:creationId xmlns:a16="http://schemas.microsoft.com/office/drawing/2014/main" id="{0A9E4DB6-DD84-8D5F-A32E-2ECA504B5533}"/>
                </a:ext>
              </a:extLst>
            </p:cNvPr>
            <p:cNvSpPr/>
            <p:nvPr/>
          </p:nvSpPr>
          <p:spPr>
            <a:xfrm>
              <a:off x="5312833" y="1406760"/>
              <a:ext cx="469900" cy="369889"/>
            </a:xfrm>
            <a:prstGeom prst="triangl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iangolo isoscele 14">
              <a:extLst>
                <a:ext uri="{FF2B5EF4-FFF2-40B4-BE49-F238E27FC236}">
                  <a16:creationId xmlns:a16="http://schemas.microsoft.com/office/drawing/2014/main" id="{E435DD22-2BCA-8D09-1C87-95642AF8E67E}"/>
                </a:ext>
              </a:extLst>
            </p:cNvPr>
            <p:cNvSpPr/>
            <p:nvPr/>
          </p:nvSpPr>
          <p:spPr>
            <a:xfrm>
              <a:off x="5782733" y="1406760"/>
              <a:ext cx="469900" cy="369889"/>
            </a:xfrm>
            <a:prstGeom prst="triangl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iangolo isoscele 15">
              <a:extLst>
                <a:ext uri="{FF2B5EF4-FFF2-40B4-BE49-F238E27FC236}">
                  <a16:creationId xmlns:a16="http://schemas.microsoft.com/office/drawing/2014/main" id="{B8B39488-4383-4A29-B6F2-3C84D0B05F71}"/>
                </a:ext>
              </a:extLst>
            </p:cNvPr>
            <p:cNvSpPr/>
            <p:nvPr/>
          </p:nvSpPr>
          <p:spPr>
            <a:xfrm>
              <a:off x="6252633" y="1406760"/>
              <a:ext cx="469900" cy="369889"/>
            </a:xfrm>
            <a:prstGeom prst="triangl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iangolo isoscele 16">
              <a:extLst>
                <a:ext uri="{FF2B5EF4-FFF2-40B4-BE49-F238E27FC236}">
                  <a16:creationId xmlns:a16="http://schemas.microsoft.com/office/drawing/2014/main" id="{6EF1CCE0-B084-7E0C-FF65-5484D5DCFED4}"/>
                </a:ext>
              </a:extLst>
            </p:cNvPr>
            <p:cNvSpPr/>
            <p:nvPr/>
          </p:nvSpPr>
          <p:spPr>
            <a:xfrm>
              <a:off x="6722533" y="1404532"/>
              <a:ext cx="469900" cy="369889"/>
            </a:xfrm>
            <a:prstGeom prst="triangl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iangolo isoscele 17">
              <a:extLst>
                <a:ext uri="{FF2B5EF4-FFF2-40B4-BE49-F238E27FC236}">
                  <a16:creationId xmlns:a16="http://schemas.microsoft.com/office/drawing/2014/main" id="{8403FF93-A48C-765C-92E3-6FF65398054A}"/>
                </a:ext>
              </a:extLst>
            </p:cNvPr>
            <p:cNvSpPr/>
            <p:nvPr/>
          </p:nvSpPr>
          <p:spPr>
            <a:xfrm>
              <a:off x="7188199" y="1404531"/>
              <a:ext cx="469900" cy="369889"/>
            </a:xfrm>
            <a:prstGeom prst="triangl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riangolo isoscele 18">
              <a:extLst>
                <a:ext uri="{FF2B5EF4-FFF2-40B4-BE49-F238E27FC236}">
                  <a16:creationId xmlns:a16="http://schemas.microsoft.com/office/drawing/2014/main" id="{D9D4765E-430A-569C-C4C9-41982991EEC1}"/>
                </a:ext>
              </a:extLst>
            </p:cNvPr>
            <p:cNvSpPr/>
            <p:nvPr/>
          </p:nvSpPr>
          <p:spPr>
            <a:xfrm>
              <a:off x="7653865" y="1404784"/>
              <a:ext cx="469900" cy="369889"/>
            </a:xfrm>
            <a:prstGeom prst="triangl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D075D6FF-524B-9B40-95E2-18BFB28E1B53}"/>
              </a:ext>
            </a:extLst>
          </p:cNvPr>
          <p:cNvSpPr txBox="1"/>
          <p:nvPr/>
        </p:nvSpPr>
        <p:spPr>
          <a:xfrm>
            <a:off x="5958551" y="1690689"/>
            <a:ext cx="389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10x10 matrix of light-sensitive receivers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13873DBC-FFD4-5475-F821-737A2FC47DB9}"/>
              </a:ext>
            </a:extLst>
          </p:cNvPr>
          <p:cNvSpPr txBox="1"/>
          <p:nvPr/>
        </p:nvSpPr>
        <p:spPr>
          <a:xfrm>
            <a:off x="6001479" y="2974374"/>
            <a:ext cx="3857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Block of transparent scintillating crystal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E9D35A90-0A74-A695-7756-0ED3866D29FF}"/>
              </a:ext>
            </a:extLst>
          </p:cNvPr>
          <p:cNvSpPr txBox="1"/>
          <p:nvPr/>
        </p:nvSpPr>
        <p:spPr>
          <a:xfrm>
            <a:off x="7306789" y="4837379"/>
            <a:ext cx="2003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Particle trajectories</a:t>
            </a:r>
          </a:p>
        </p:txBody>
      </p:sp>
      <p:sp>
        <p:nvSpPr>
          <p:cNvPr id="25" name="Segnaposto contenuto 2">
            <a:extLst>
              <a:ext uri="{FF2B5EF4-FFF2-40B4-BE49-F238E27FC236}">
                <a16:creationId xmlns:a16="http://schemas.microsoft.com/office/drawing/2014/main" id="{3FD1791D-0275-575C-D2A9-47549EB0178F}"/>
              </a:ext>
            </a:extLst>
          </p:cNvPr>
          <p:cNvSpPr txBox="1">
            <a:spLocks/>
          </p:cNvSpPr>
          <p:nvPr/>
        </p:nvSpPr>
        <p:spPr>
          <a:xfrm>
            <a:off x="780534" y="2074703"/>
            <a:ext cx="3772095" cy="41360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bg1"/>
                </a:solidFill>
              </a:rPr>
              <a:t>Consider a small element of scintillating material in a calorimeter</a:t>
            </a: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bg1"/>
                </a:solidFill>
              </a:rPr>
              <a:t>(e.g., few cm</a:t>
            </a:r>
            <a:r>
              <a:rPr lang="en-US" baseline="30000" dirty="0">
                <a:solidFill>
                  <a:schemeClr val="bg1"/>
                </a:solidFill>
              </a:rPr>
              <a:t>3</a:t>
            </a:r>
            <a:r>
              <a:rPr lang="en-US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4A7CC10-5BDB-6530-3070-AFE07143E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B7C-41C6-413A-81DD-F073C27E12A1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53901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uppo 20">
            <a:extLst>
              <a:ext uri="{FF2B5EF4-FFF2-40B4-BE49-F238E27FC236}">
                <a16:creationId xmlns:a16="http://schemas.microsoft.com/office/drawing/2014/main" id="{493DA663-B92A-173D-B547-FF33D70CEE1B}"/>
              </a:ext>
            </a:extLst>
          </p:cNvPr>
          <p:cNvGrpSpPr/>
          <p:nvPr/>
        </p:nvGrpSpPr>
        <p:grpSpPr>
          <a:xfrm>
            <a:off x="5578054" y="2103729"/>
            <a:ext cx="5494389" cy="4419696"/>
            <a:chOff x="3433233" y="1404531"/>
            <a:chExt cx="5494389" cy="4419696"/>
          </a:xfrm>
        </p:grpSpPr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7D5F767A-8B74-9B48-CD7E-0F75FF212938}"/>
                </a:ext>
              </a:extLst>
            </p:cNvPr>
            <p:cNvSpPr/>
            <p:nvPr/>
          </p:nvSpPr>
          <p:spPr>
            <a:xfrm>
              <a:off x="3433234" y="1778877"/>
              <a:ext cx="4690532" cy="404535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7" name="Connettore diritto 6">
              <a:extLst>
                <a:ext uri="{FF2B5EF4-FFF2-40B4-BE49-F238E27FC236}">
                  <a16:creationId xmlns:a16="http://schemas.microsoft.com/office/drawing/2014/main" id="{361EDE12-C68F-47D9-2BCF-53DD8B6280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06476" y="2218945"/>
              <a:ext cx="3021146" cy="170451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ttore diritto 7">
              <a:extLst>
                <a:ext uri="{FF2B5EF4-FFF2-40B4-BE49-F238E27FC236}">
                  <a16:creationId xmlns:a16="http://schemas.microsoft.com/office/drawing/2014/main" id="{C2C72FB5-ADE1-1ABB-A949-DAFBB25A9531}"/>
                </a:ext>
              </a:extLst>
            </p:cNvPr>
            <p:cNvCxnSpPr>
              <a:cxnSpLocks/>
            </p:cNvCxnSpPr>
            <p:nvPr/>
          </p:nvCxnSpPr>
          <p:spPr>
            <a:xfrm>
              <a:off x="5886106" y="3932326"/>
              <a:ext cx="2897474" cy="47281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diritto 8">
              <a:extLst>
                <a:ext uri="{FF2B5EF4-FFF2-40B4-BE49-F238E27FC236}">
                  <a16:creationId xmlns:a16="http://schemas.microsoft.com/office/drawing/2014/main" id="{9AEDD12B-B746-E936-AAA2-93354AF2A8EF}"/>
                </a:ext>
              </a:extLst>
            </p:cNvPr>
            <p:cNvCxnSpPr>
              <a:cxnSpLocks/>
            </p:cNvCxnSpPr>
            <p:nvPr/>
          </p:nvCxnSpPr>
          <p:spPr>
            <a:xfrm>
              <a:off x="5886106" y="3923459"/>
              <a:ext cx="477195" cy="78566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riangolo isoscele 9">
              <a:extLst>
                <a:ext uri="{FF2B5EF4-FFF2-40B4-BE49-F238E27FC236}">
                  <a16:creationId xmlns:a16="http://schemas.microsoft.com/office/drawing/2014/main" id="{BF4F0717-6B84-F41A-0C98-8B39BE463142}"/>
                </a:ext>
              </a:extLst>
            </p:cNvPr>
            <p:cNvSpPr/>
            <p:nvPr/>
          </p:nvSpPr>
          <p:spPr>
            <a:xfrm>
              <a:off x="3433233" y="1408988"/>
              <a:ext cx="469900" cy="369889"/>
            </a:xfrm>
            <a:prstGeom prst="triangl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riangolo isoscele 10">
              <a:extLst>
                <a:ext uri="{FF2B5EF4-FFF2-40B4-BE49-F238E27FC236}">
                  <a16:creationId xmlns:a16="http://schemas.microsoft.com/office/drawing/2014/main" id="{9E706BE0-5465-48FD-F7A9-816B13412249}"/>
                </a:ext>
              </a:extLst>
            </p:cNvPr>
            <p:cNvSpPr/>
            <p:nvPr/>
          </p:nvSpPr>
          <p:spPr>
            <a:xfrm>
              <a:off x="3903133" y="1408988"/>
              <a:ext cx="469900" cy="369889"/>
            </a:xfrm>
            <a:prstGeom prst="triangl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riangolo isoscele 11">
              <a:extLst>
                <a:ext uri="{FF2B5EF4-FFF2-40B4-BE49-F238E27FC236}">
                  <a16:creationId xmlns:a16="http://schemas.microsoft.com/office/drawing/2014/main" id="{4CC12C8E-7090-204E-F87C-86DEFF969587}"/>
                </a:ext>
              </a:extLst>
            </p:cNvPr>
            <p:cNvSpPr/>
            <p:nvPr/>
          </p:nvSpPr>
          <p:spPr>
            <a:xfrm>
              <a:off x="4373033" y="1408988"/>
              <a:ext cx="469900" cy="369889"/>
            </a:xfrm>
            <a:prstGeom prst="triangl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iangolo isoscele 12">
              <a:extLst>
                <a:ext uri="{FF2B5EF4-FFF2-40B4-BE49-F238E27FC236}">
                  <a16:creationId xmlns:a16="http://schemas.microsoft.com/office/drawing/2014/main" id="{EF36621E-75A9-EF27-A882-61BF24382CA5}"/>
                </a:ext>
              </a:extLst>
            </p:cNvPr>
            <p:cNvSpPr/>
            <p:nvPr/>
          </p:nvSpPr>
          <p:spPr>
            <a:xfrm>
              <a:off x="4842933" y="1408988"/>
              <a:ext cx="469900" cy="369889"/>
            </a:xfrm>
            <a:prstGeom prst="triangl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iangolo isoscele 13">
              <a:extLst>
                <a:ext uri="{FF2B5EF4-FFF2-40B4-BE49-F238E27FC236}">
                  <a16:creationId xmlns:a16="http://schemas.microsoft.com/office/drawing/2014/main" id="{0A9E4DB6-DD84-8D5F-A32E-2ECA504B5533}"/>
                </a:ext>
              </a:extLst>
            </p:cNvPr>
            <p:cNvSpPr/>
            <p:nvPr/>
          </p:nvSpPr>
          <p:spPr>
            <a:xfrm>
              <a:off x="5312833" y="1406760"/>
              <a:ext cx="469900" cy="369889"/>
            </a:xfrm>
            <a:prstGeom prst="triangl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iangolo isoscele 14">
              <a:extLst>
                <a:ext uri="{FF2B5EF4-FFF2-40B4-BE49-F238E27FC236}">
                  <a16:creationId xmlns:a16="http://schemas.microsoft.com/office/drawing/2014/main" id="{E435DD22-2BCA-8D09-1C87-95642AF8E67E}"/>
                </a:ext>
              </a:extLst>
            </p:cNvPr>
            <p:cNvSpPr/>
            <p:nvPr/>
          </p:nvSpPr>
          <p:spPr>
            <a:xfrm>
              <a:off x="5782733" y="1406760"/>
              <a:ext cx="469900" cy="369889"/>
            </a:xfrm>
            <a:prstGeom prst="triangl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iangolo isoscele 15">
              <a:extLst>
                <a:ext uri="{FF2B5EF4-FFF2-40B4-BE49-F238E27FC236}">
                  <a16:creationId xmlns:a16="http://schemas.microsoft.com/office/drawing/2014/main" id="{B8B39488-4383-4A29-B6F2-3C84D0B05F71}"/>
                </a:ext>
              </a:extLst>
            </p:cNvPr>
            <p:cNvSpPr/>
            <p:nvPr/>
          </p:nvSpPr>
          <p:spPr>
            <a:xfrm>
              <a:off x="6252633" y="1406760"/>
              <a:ext cx="469900" cy="369889"/>
            </a:xfrm>
            <a:prstGeom prst="triangl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iangolo isoscele 16">
              <a:extLst>
                <a:ext uri="{FF2B5EF4-FFF2-40B4-BE49-F238E27FC236}">
                  <a16:creationId xmlns:a16="http://schemas.microsoft.com/office/drawing/2014/main" id="{6EF1CCE0-B084-7E0C-FF65-5484D5DCFED4}"/>
                </a:ext>
              </a:extLst>
            </p:cNvPr>
            <p:cNvSpPr/>
            <p:nvPr/>
          </p:nvSpPr>
          <p:spPr>
            <a:xfrm>
              <a:off x="6722533" y="1404532"/>
              <a:ext cx="469900" cy="369889"/>
            </a:xfrm>
            <a:prstGeom prst="triangl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iangolo isoscele 17">
              <a:extLst>
                <a:ext uri="{FF2B5EF4-FFF2-40B4-BE49-F238E27FC236}">
                  <a16:creationId xmlns:a16="http://schemas.microsoft.com/office/drawing/2014/main" id="{8403FF93-A48C-765C-92E3-6FF65398054A}"/>
                </a:ext>
              </a:extLst>
            </p:cNvPr>
            <p:cNvSpPr/>
            <p:nvPr/>
          </p:nvSpPr>
          <p:spPr>
            <a:xfrm>
              <a:off x="7188199" y="1404531"/>
              <a:ext cx="469900" cy="369889"/>
            </a:xfrm>
            <a:prstGeom prst="triangl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riangolo isoscele 18">
              <a:extLst>
                <a:ext uri="{FF2B5EF4-FFF2-40B4-BE49-F238E27FC236}">
                  <a16:creationId xmlns:a16="http://schemas.microsoft.com/office/drawing/2014/main" id="{D9D4765E-430A-569C-C4C9-41982991EEC1}"/>
                </a:ext>
              </a:extLst>
            </p:cNvPr>
            <p:cNvSpPr/>
            <p:nvPr/>
          </p:nvSpPr>
          <p:spPr>
            <a:xfrm>
              <a:off x="7653865" y="1404784"/>
              <a:ext cx="469900" cy="369889"/>
            </a:xfrm>
            <a:prstGeom prst="triangl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Esplosione: 8 punte 22">
            <a:extLst>
              <a:ext uri="{FF2B5EF4-FFF2-40B4-BE49-F238E27FC236}">
                <a16:creationId xmlns:a16="http://schemas.microsoft.com/office/drawing/2014/main" id="{67EBF164-B5D5-5743-0FCF-049A497B7EA6}"/>
              </a:ext>
            </a:extLst>
          </p:cNvPr>
          <p:cNvSpPr/>
          <p:nvPr/>
        </p:nvSpPr>
        <p:spPr>
          <a:xfrm>
            <a:off x="8451792" y="4595296"/>
            <a:ext cx="245205" cy="272635"/>
          </a:xfrm>
          <a:prstGeom prst="irregularSeal1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Esplosione: 8 punte 23">
            <a:extLst>
              <a:ext uri="{FF2B5EF4-FFF2-40B4-BE49-F238E27FC236}">
                <a16:creationId xmlns:a16="http://schemas.microsoft.com/office/drawing/2014/main" id="{CE6EFC58-AF4C-B3EA-B099-393A4CD27FE1}"/>
              </a:ext>
            </a:extLst>
          </p:cNvPr>
          <p:cNvSpPr/>
          <p:nvPr/>
        </p:nvSpPr>
        <p:spPr>
          <a:xfrm>
            <a:off x="8258784" y="5159429"/>
            <a:ext cx="417047" cy="400883"/>
          </a:xfrm>
          <a:prstGeom prst="irregularSeal1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Esplosione: 8 punte 24">
            <a:extLst>
              <a:ext uri="{FF2B5EF4-FFF2-40B4-BE49-F238E27FC236}">
                <a16:creationId xmlns:a16="http://schemas.microsoft.com/office/drawing/2014/main" id="{98F6E7FC-9B00-3844-0EC7-0158296A66D3}"/>
              </a:ext>
            </a:extLst>
          </p:cNvPr>
          <p:cNvSpPr/>
          <p:nvPr/>
        </p:nvSpPr>
        <p:spPr>
          <a:xfrm>
            <a:off x="8166829" y="4907575"/>
            <a:ext cx="245205" cy="272635"/>
          </a:xfrm>
          <a:prstGeom prst="irregularSeal1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Esplosione: 8 punte 25">
            <a:extLst>
              <a:ext uri="{FF2B5EF4-FFF2-40B4-BE49-F238E27FC236}">
                <a16:creationId xmlns:a16="http://schemas.microsoft.com/office/drawing/2014/main" id="{2F5B49DF-AB58-3A55-D4FD-19F93F797FCB}"/>
              </a:ext>
            </a:extLst>
          </p:cNvPr>
          <p:cNvSpPr/>
          <p:nvPr/>
        </p:nvSpPr>
        <p:spPr>
          <a:xfrm>
            <a:off x="8632404" y="4039641"/>
            <a:ext cx="301557" cy="352073"/>
          </a:xfrm>
          <a:prstGeom prst="irregularSeal1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Esplosione: 8 punte 26">
            <a:extLst>
              <a:ext uri="{FF2B5EF4-FFF2-40B4-BE49-F238E27FC236}">
                <a16:creationId xmlns:a16="http://schemas.microsoft.com/office/drawing/2014/main" id="{ECBE4DD3-9283-5396-22EC-E08D1E2F02C7}"/>
              </a:ext>
            </a:extLst>
          </p:cNvPr>
          <p:cNvSpPr/>
          <p:nvPr/>
        </p:nvSpPr>
        <p:spPr>
          <a:xfrm>
            <a:off x="9743655" y="3500994"/>
            <a:ext cx="193109" cy="241836"/>
          </a:xfrm>
          <a:prstGeom prst="irregularSeal1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Esplosione: 8 punte 27">
            <a:extLst>
              <a:ext uri="{FF2B5EF4-FFF2-40B4-BE49-F238E27FC236}">
                <a16:creationId xmlns:a16="http://schemas.microsoft.com/office/drawing/2014/main" id="{39EF81FC-D090-4E13-F7C9-9841CFFA6258}"/>
              </a:ext>
            </a:extLst>
          </p:cNvPr>
          <p:cNvSpPr/>
          <p:nvPr/>
        </p:nvSpPr>
        <p:spPr>
          <a:xfrm>
            <a:off x="9436270" y="4748256"/>
            <a:ext cx="245205" cy="272635"/>
          </a:xfrm>
          <a:prstGeom prst="irregularSeal1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id="{1A2BEEBE-17C4-B493-CA76-241080CC636A}"/>
              </a:ext>
            </a:extLst>
          </p:cNvPr>
          <p:cNvCxnSpPr>
            <a:cxnSpLocks/>
          </p:cNvCxnSpPr>
          <p:nvPr/>
        </p:nvCxnSpPr>
        <p:spPr>
          <a:xfrm flipV="1">
            <a:off x="5410346" y="4600974"/>
            <a:ext cx="2636479" cy="529785"/>
          </a:xfrm>
          <a:prstGeom prst="line">
            <a:avLst/>
          </a:prstGeom>
          <a:ln w="34925"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Esplosione: 8 punte 21">
            <a:extLst>
              <a:ext uri="{FF2B5EF4-FFF2-40B4-BE49-F238E27FC236}">
                <a16:creationId xmlns:a16="http://schemas.microsoft.com/office/drawing/2014/main" id="{E4A8CE5A-90AA-1D72-3D66-AA14EEF51F96}"/>
              </a:ext>
            </a:extLst>
          </p:cNvPr>
          <p:cNvSpPr/>
          <p:nvPr/>
        </p:nvSpPr>
        <p:spPr>
          <a:xfrm>
            <a:off x="7825955" y="4375692"/>
            <a:ext cx="518647" cy="545171"/>
          </a:xfrm>
          <a:prstGeom prst="irregularSeal1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splosione: 8 punte 5">
            <a:extLst>
              <a:ext uri="{FF2B5EF4-FFF2-40B4-BE49-F238E27FC236}">
                <a16:creationId xmlns:a16="http://schemas.microsoft.com/office/drawing/2014/main" id="{E9D5EC46-EEA9-F9F8-8B52-8381D53049D1}"/>
              </a:ext>
            </a:extLst>
          </p:cNvPr>
          <p:cNvSpPr/>
          <p:nvPr/>
        </p:nvSpPr>
        <p:spPr>
          <a:xfrm>
            <a:off x="6784555" y="4707494"/>
            <a:ext cx="217207" cy="316959"/>
          </a:xfrm>
          <a:prstGeom prst="irregularSeal1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Esplosione: 8 punte 49">
            <a:extLst>
              <a:ext uri="{FF2B5EF4-FFF2-40B4-BE49-F238E27FC236}">
                <a16:creationId xmlns:a16="http://schemas.microsoft.com/office/drawing/2014/main" id="{EAB28D15-868D-1353-7F8C-F52AD3B7055E}"/>
              </a:ext>
            </a:extLst>
          </p:cNvPr>
          <p:cNvSpPr/>
          <p:nvPr/>
        </p:nvSpPr>
        <p:spPr>
          <a:xfrm>
            <a:off x="5760405" y="4892006"/>
            <a:ext cx="301557" cy="352073"/>
          </a:xfrm>
          <a:prstGeom prst="irregularSeal1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8B2503C7-87C6-2438-571E-21CEB1FB57F5}"/>
              </a:ext>
            </a:extLst>
          </p:cNvPr>
          <p:cNvSpPr txBox="1"/>
          <p:nvPr/>
        </p:nvSpPr>
        <p:spPr>
          <a:xfrm>
            <a:off x="6127143" y="4093616"/>
            <a:ext cx="1997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Light emission sites</a:t>
            </a:r>
          </a:p>
        </p:txBody>
      </p:sp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AD064877-ACC0-692E-DAC1-34DF96C9D2E0}"/>
              </a:ext>
            </a:extLst>
          </p:cNvPr>
          <p:cNvSpPr txBox="1">
            <a:spLocks/>
          </p:cNvSpPr>
          <p:nvPr/>
        </p:nvSpPr>
        <p:spPr>
          <a:xfrm>
            <a:off x="780534" y="2074703"/>
            <a:ext cx="3772095" cy="41360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bg1"/>
                </a:solidFill>
              </a:rPr>
              <a:t>The space-time structure of photon emission contains information on the processes locally taking place in the </a:t>
            </a:r>
            <a:r>
              <a:rPr lang="en-US" dirty="0" err="1">
                <a:solidFill>
                  <a:schemeClr val="bg1"/>
                </a:solidFill>
              </a:rPr>
              <a:t>cubelet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62855FF-4D42-2A18-A08A-5F4FD6981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B7C-41C6-413A-81DD-F073C27E12A1}" type="slidenum">
              <a:rPr lang="en-US" smtClean="0"/>
              <a:t>34</a:t>
            </a:fld>
            <a:endParaRPr lang="en-US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AFCA92E1-B4D0-CF21-BAC2-4672219E9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An AI problem to solve (if the rest works)</a:t>
            </a:r>
          </a:p>
        </p:txBody>
      </p:sp>
    </p:spTree>
    <p:extLst>
      <p:ext uri="{BB962C8B-B14F-4D97-AF65-F5344CB8AC3E}">
        <p14:creationId xmlns:p14="http://schemas.microsoft.com/office/powerpoint/2010/main" val="40362676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A52CFED-F3FF-285F-7BF3-7EA1BD0477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0534" y="1476534"/>
            <a:ext cx="3772095" cy="4951159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Photon arrival front at interface provide for automatic (but not trivial) encoding </a:t>
            </a:r>
          </a:p>
          <a:p>
            <a:pPr marL="0" indent="0">
              <a:lnSpc>
                <a:spcPct val="120000"/>
              </a:lnSpc>
              <a:buNone/>
            </a:pPr>
            <a:endParaRPr lang="en-US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chemeClr val="bg1"/>
                </a:solidFill>
              </a:rPr>
              <a:t>May try using a neuromorphic network to </a:t>
            </a:r>
            <a:r>
              <a:rPr lang="en-US" dirty="0">
                <a:solidFill>
                  <a:srgbClr val="00B0F0"/>
                </a:solidFill>
              </a:rPr>
              <a:t>reconstruct the topology of interactions– </a:t>
            </a:r>
            <a:r>
              <a:rPr lang="en-US" dirty="0">
                <a:solidFill>
                  <a:schemeClr val="bg1"/>
                </a:solidFill>
              </a:rPr>
              <a:t>or simply </a:t>
            </a:r>
            <a:r>
              <a:rPr lang="en-US" dirty="0">
                <a:solidFill>
                  <a:srgbClr val="00B0F0"/>
                </a:solidFill>
              </a:rPr>
              <a:t>compress information into useful summaries</a:t>
            </a:r>
            <a:r>
              <a:rPr lang="en-US" dirty="0">
                <a:solidFill>
                  <a:schemeClr val="bg1"/>
                </a:solidFill>
              </a:rPr>
              <a:t>, given detected photons emitted along the path and their arrival times </a:t>
            </a:r>
          </a:p>
        </p:txBody>
      </p:sp>
      <p:grpSp>
        <p:nvGrpSpPr>
          <p:cNvPr id="156" name="Gruppo 155">
            <a:extLst>
              <a:ext uri="{FF2B5EF4-FFF2-40B4-BE49-F238E27FC236}">
                <a16:creationId xmlns:a16="http://schemas.microsoft.com/office/drawing/2014/main" id="{24F400B1-B0B7-0A2A-49BA-93AD8C3B7786}"/>
              </a:ext>
            </a:extLst>
          </p:cNvPr>
          <p:cNvGrpSpPr/>
          <p:nvPr/>
        </p:nvGrpSpPr>
        <p:grpSpPr>
          <a:xfrm>
            <a:off x="5588455" y="2095872"/>
            <a:ext cx="4690533" cy="4434400"/>
            <a:chOff x="3556455" y="1833405"/>
            <a:chExt cx="4690533" cy="4434400"/>
          </a:xfrm>
        </p:grpSpPr>
        <p:grpSp>
          <p:nvGrpSpPr>
            <p:cNvPr id="21" name="Gruppo 20">
              <a:extLst>
                <a:ext uri="{FF2B5EF4-FFF2-40B4-BE49-F238E27FC236}">
                  <a16:creationId xmlns:a16="http://schemas.microsoft.com/office/drawing/2014/main" id="{493DA663-B92A-173D-B547-FF33D70CEE1B}"/>
                </a:ext>
              </a:extLst>
            </p:cNvPr>
            <p:cNvGrpSpPr/>
            <p:nvPr/>
          </p:nvGrpSpPr>
          <p:grpSpPr>
            <a:xfrm>
              <a:off x="3556455" y="1833405"/>
              <a:ext cx="4690533" cy="4419696"/>
              <a:chOff x="3433233" y="1404531"/>
              <a:chExt cx="4690533" cy="4419696"/>
            </a:xfrm>
          </p:grpSpPr>
          <p:sp>
            <p:nvSpPr>
              <p:cNvPr id="4" name="Rettangolo 3">
                <a:extLst>
                  <a:ext uri="{FF2B5EF4-FFF2-40B4-BE49-F238E27FC236}">
                    <a16:creationId xmlns:a16="http://schemas.microsoft.com/office/drawing/2014/main" id="{7D5F767A-8B74-9B48-CD7E-0F75FF212938}"/>
                  </a:ext>
                </a:extLst>
              </p:cNvPr>
              <p:cNvSpPr/>
              <p:nvPr/>
            </p:nvSpPr>
            <p:spPr>
              <a:xfrm>
                <a:off x="3433234" y="1778877"/>
                <a:ext cx="4690532" cy="4045350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Triangolo isoscele 9">
                <a:extLst>
                  <a:ext uri="{FF2B5EF4-FFF2-40B4-BE49-F238E27FC236}">
                    <a16:creationId xmlns:a16="http://schemas.microsoft.com/office/drawing/2014/main" id="{BF4F0717-6B84-F41A-0C98-8B39BE463142}"/>
                  </a:ext>
                </a:extLst>
              </p:cNvPr>
              <p:cNvSpPr/>
              <p:nvPr/>
            </p:nvSpPr>
            <p:spPr>
              <a:xfrm>
                <a:off x="3433233" y="1408988"/>
                <a:ext cx="469900" cy="369889"/>
              </a:xfrm>
              <a:prstGeom prst="triangl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Triangolo isoscele 10">
                <a:extLst>
                  <a:ext uri="{FF2B5EF4-FFF2-40B4-BE49-F238E27FC236}">
                    <a16:creationId xmlns:a16="http://schemas.microsoft.com/office/drawing/2014/main" id="{9E706BE0-5465-48FD-F7A9-816B13412249}"/>
                  </a:ext>
                </a:extLst>
              </p:cNvPr>
              <p:cNvSpPr/>
              <p:nvPr/>
            </p:nvSpPr>
            <p:spPr>
              <a:xfrm>
                <a:off x="3903133" y="1408988"/>
                <a:ext cx="469900" cy="369889"/>
              </a:xfrm>
              <a:prstGeom prst="triangl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riangolo isoscele 11">
                <a:extLst>
                  <a:ext uri="{FF2B5EF4-FFF2-40B4-BE49-F238E27FC236}">
                    <a16:creationId xmlns:a16="http://schemas.microsoft.com/office/drawing/2014/main" id="{4CC12C8E-7090-204E-F87C-86DEFF969587}"/>
                  </a:ext>
                </a:extLst>
              </p:cNvPr>
              <p:cNvSpPr/>
              <p:nvPr/>
            </p:nvSpPr>
            <p:spPr>
              <a:xfrm>
                <a:off x="4373033" y="1408988"/>
                <a:ext cx="469900" cy="369889"/>
              </a:xfrm>
              <a:prstGeom prst="triangl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riangolo isoscele 12">
                <a:extLst>
                  <a:ext uri="{FF2B5EF4-FFF2-40B4-BE49-F238E27FC236}">
                    <a16:creationId xmlns:a16="http://schemas.microsoft.com/office/drawing/2014/main" id="{EF36621E-75A9-EF27-A882-61BF24382CA5}"/>
                  </a:ext>
                </a:extLst>
              </p:cNvPr>
              <p:cNvSpPr/>
              <p:nvPr/>
            </p:nvSpPr>
            <p:spPr>
              <a:xfrm>
                <a:off x="4842933" y="1408988"/>
                <a:ext cx="469900" cy="369889"/>
              </a:xfrm>
              <a:prstGeom prst="triangl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Triangolo isoscele 13">
                <a:extLst>
                  <a:ext uri="{FF2B5EF4-FFF2-40B4-BE49-F238E27FC236}">
                    <a16:creationId xmlns:a16="http://schemas.microsoft.com/office/drawing/2014/main" id="{0A9E4DB6-DD84-8D5F-A32E-2ECA504B5533}"/>
                  </a:ext>
                </a:extLst>
              </p:cNvPr>
              <p:cNvSpPr/>
              <p:nvPr/>
            </p:nvSpPr>
            <p:spPr>
              <a:xfrm>
                <a:off x="5312833" y="1406760"/>
                <a:ext cx="469900" cy="369889"/>
              </a:xfrm>
              <a:prstGeom prst="triangl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Triangolo isoscele 14">
                <a:extLst>
                  <a:ext uri="{FF2B5EF4-FFF2-40B4-BE49-F238E27FC236}">
                    <a16:creationId xmlns:a16="http://schemas.microsoft.com/office/drawing/2014/main" id="{E435DD22-2BCA-8D09-1C87-95642AF8E67E}"/>
                  </a:ext>
                </a:extLst>
              </p:cNvPr>
              <p:cNvSpPr/>
              <p:nvPr/>
            </p:nvSpPr>
            <p:spPr>
              <a:xfrm>
                <a:off x="5782733" y="1406760"/>
                <a:ext cx="469900" cy="369889"/>
              </a:xfrm>
              <a:prstGeom prst="triangl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riangolo isoscele 15">
                <a:extLst>
                  <a:ext uri="{FF2B5EF4-FFF2-40B4-BE49-F238E27FC236}">
                    <a16:creationId xmlns:a16="http://schemas.microsoft.com/office/drawing/2014/main" id="{B8B39488-4383-4A29-B6F2-3C84D0B05F71}"/>
                  </a:ext>
                </a:extLst>
              </p:cNvPr>
              <p:cNvSpPr/>
              <p:nvPr/>
            </p:nvSpPr>
            <p:spPr>
              <a:xfrm>
                <a:off x="6252633" y="1406760"/>
                <a:ext cx="469900" cy="369889"/>
              </a:xfrm>
              <a:prstGeom prst="triangl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iangolo isoscele 16">
                <a:extLst>
                  <a:ext uri="{FF2B5EF4-FFF2-40B4-BE49-F238E27FC236}">
                    <a16:creationId xmlns:a16="http://schemas.microsoft.com/office/drawing/2014/main" id="{6EF1CCE0-B084-7E0C-FF65-5484D5DCFED4}"/>
                  </a:ext>
                </a:extLst>
              </p:cNvPr>
              <p:cNvSpPr/>
              <p:nvPr/>
            </p:nvSpPr>
            <p:spPr>
              <a:xfrm>
                <a:off x="6722533" y="1404532"/>
                <a:ext cx="469900" cy="369889"/>
              </a:xfrm>
              <a:prstGeom prst="triangl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Triangolo isoscele 17">
                <a:extLst>
                  <a:ext uri="{FF2B5EF4-FFF2-40B4-BE49-F238E27FC236}">
                    <a16:creationId xmlns:a16="http://schemas.microsoft.com/office/drawing/2014/main" id="{8403FF93-A48C-765C-92E3-6FF65398054A}"/>
                  </a:ext>
                </a:extLst>
              </p:cNvPr>
              <p:cNvSpPr/>
              <p:nvPr/>
            </p:nvSpPr>
            <p:spPr>
              <a:xfrm>
                <a:off x="7188199" y="1404531"/>
                <a:ext cx="469900" cy="369889"/>
              </a:xfrm>
              <a:prstGeom prst="triangl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riangolo isoscele 18">
                <a:extLst>
                  <a:ext uri="{FF2B5EF4-FFF2-40B4-BE49-F238E27FC236}">
                    <a16:creationId xmlns:a16="http://schemas.microsoft.com/office/drawing/2014/main" id="{D9D4765E-430A-569C-C4C9-41982991EEC1}"/>
                  </a:ext>
                </a:extLst>
              </p:cNvPr>
              <p:cNvSpPr/>
              <p:nvPr/>
            </p:nvSpPr>
            <p:spPr>
              <a:xfrm>
                <a:off x="7653865" y="1404784"/>
                <a:ext cx="469900" cy="369889"/>
              </a:xfrm>
              <a:prstGeom prst="triangl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0" name="Esplosione: 8 punte 49">
              <a:extLst>
                <a:ext uri="{FF2B5EF4-FFF2-40B4-BE49-F238E27FC236}">
                  <a16:creationId xmlns:a16="http://schemas.microsoft.com/office/drawing/2014/main" id="{EAB28D15-868D-1353-7F8C-F52AD3B7055E}"/>
                </a:ext>
              </a:extLst>
            </p:cNvPr>
            <p:cNvSpPr/>
            <p:nvPr/>
          </p:nvSpPr>
          <p:spPr>
            <a:xfrm>
              <a:off x="3721417" y="4621045"/>
              <a:ext cx="301557" cy="352073"/>
            </a:xfrm>
            <a:prstGeom prst="irregularSeal1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Esplosione: 8 punte 5">
              <a:extLst>
                <a:ext uri="{FF2B5EF4-FFF2-40B4-BE49-F238E27FC236}">
                  <a16:creationId xmlns:a16="http://schemas.microsoft.com/office/drawing/2014/main" id="{E9D5EC46-EEA9-F9F8-8B52-8381D53049D1}"/>
                </a:ext>
              </a:extLst>
            </p:cNvPr>
            <p:cNvSpPr/>
            <p:nvPr/>
          </p:nvSpPr>
          <p:spPr>
            <a:xfrm>
              <a:off x="4745567" y="4436533"/>
              <a:ext cx="217207" cy="316959"/>
            </a:xfrm>
            <a:prstGeom prst="irregularSeal1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splosione: 8 punte 21">
              <a:extLst>
                <a:ext uri="{FF2B5EF4-FFF2-40B4-BE49-F238E27FC236}">
                  <a16:creationId xmlns:a16="http://schemas.microsoft.com/office/drawing/2014/main" id="{E4A8CE5A-90AA-1D72-3D66-AA14EEF51F96}"/>
                </a:ext>
              </a:extLst>
            </p:cNvPr>
            <p:cNvSpPr/>
            <p:nvPr/>
          </p:nvSpPr>
          <p:spPr>
            <a:xfrm>
              <a:off x="5786967" y="4104731"/>
              <a:ext cx="518647" cy="545171"/>
            </a:xfrm>
            <a:prstGeom prst="irregularSeal1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splosione: 8 punte 22">
              <a:extLst>
                <a:ext uri="{FF2B5EF4-FFF2-40B4-BE49-F238E27FC236}">
                  <a16:creationId xmlns:a16="http://schemas.microsoft.com/office/drawing/2014/main" id="{67EBF164-B5D5-5743-0FCF-049A497B7EA6}"/>
                </a:ext>
              </a:extLst>
            </p:cNvPr>
            <p:cNvSpPr/>
            <p:nvPr/>
          </p:nvSpPr>
          <p:spPr>
            <a:xfrm>
              <a:off x="6412804" y="4324335"/>
              <a:ext cx="245205" cy="272635"/>
            </a:xfrm>
            <a:prstGeom prst="irregularSeal1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splosione: 8 punte 23">
              <a:extLst>
                <a:ext uri="{FF2B5EF4-FFF2-40B4-BE49-F238E27FC236}">
                  <a16:creationId xmlns:a16="http://schemas.microsoft.com/office/drawing/2014/main" id="{CE6EFC58-AF4C-B3EA-B099-393A4CD27FE1}"/>
                </a:ext>
              </a:extLst>
            </p:cNvPr>
            <p:cNvSpPr/>
            <p:nvPr/>
          </p:nvSpPr>
          <p:spPr>
            <a:xfrm>
              <a:off x="6219796" y="4888468"/>
              <a:ext cx="417047" cy="400883"/>
            </a:xfrm>
            <a:prstGeom prst="irregularSeal1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splosione: 8 punte 24">
              <a:extLst>
                <a:ext uri="{FF2B5EF4-FFF2-40B4-BE49-F238E27FC236}">
                  <a16:creationId xmlns:a16="http://schemas.microsoft.com/office/drawing/2014/main" id="{98F6E7FC-9B00-3844-0EC7-0158296A66D3}"/>
                </a:ext>
              </a:extLst>
            </p:cNvPr>
            <p:cNvSpPr/>
            <p:nvPr/>
          </p:nvSpPr>
          <p:spPr>
            <a:xfrm>
              <a:off x="6127841" y="4636614"/>
              <a:ext cx="245205" cy="272635"/>
            </a:xfrm>
            <a:prstGeom prst="irregularSeal1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splosione: 8 punte 25">
              <a:extLst>
                <a:ext uri="{FF2B5EF4-FFF2-40B4-BE49-F238E27FC236}">
                  <a16:creationId xmlns:a16="http://schemas.microsoft.com/office/drawing/2014/main" id="{2F5B49DF-AB58-3A55-D4FD-19F93F797FCB}"/>
                </a:ext>
              </a:extLst>
            </p:cNvPr>
            <p:cNvSpPr/>
            <p:nvPr/>
          </p:nvSpPr>
          <p:spPr>
            <a:xfrm>
              <a:off x="6593416" y="3768680"/>
              <a:ext cx="301557" cy="352073"/>
            </a:xfrm>
            <a:prstGeom prst="irregularSeal1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splosione: 8 punte 26">
              <a:extLst>
                <a:ext uri="{FF2B5EF4-FFF2-40B4-BE49-F238E27FC236}">
                  <a16:creationId xmlns:a16="http://schemas.microsoft.com/office/drawing/2014/main" id="{ECBE4DD3-9283-5396-22EC-E08D1E2F02C7}"/>
                </a:ext>
              </a:extLst>
            </p:cNvPr>
            <p:cNvSpPr/>
            <p:nvPr/>
          </p:nvSpPr>
          <p:spPr>
            <a:xfrm>
              <a:off x="7704667" y="3230034"/>
              <a:ext cx="193109" cy="241836"/>
            </a:xfrm>
            <a:prstGeom prst="irregularSeal1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splosione: 8 punte 27">
              <a:extLst>
                <a:ext uri="{FF2B5EF4-FFF2-40B4-BE49-F238E27FC236}">
                  <a16:creationId xmlns:a16="http://schemas.microsoft.com/office/drawing/2014/main" id="{39EF81FC-D090-4E13-F7C9-9841CFFA6258}"/>
                </a:ext>
              </a:extLst>
            </p:cNvPr>
            <p:cNvSpPr/>
            <p:nvPr/>
          </p:nvSpPr>
          <p:spPr>
            <a:xfrm>
              <a:off x="7397282" y="4477295"/>
              <a:ext cx="245205" cy="272635"/>
            </a:xfrm>
            <a:prstGeom prst="irregularSeal1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Connettore 2 28">
              <a:extLst>
                <a:ext uri="{FF2B5EF4-FFF2-40B4-BE49-F238E27FC236}">
                  <a16:creationId xmlns:a16="http://schemas.microsoft.com/office/drawing/2014/main" id="{30EB9EA6-8D44-594C-7B73-341ACD569923}"/>
                </a:ext>
              </a:extLst>
            </p:cNvPr>
            <p:cNvCxnSpPr/>
            <p:nvPr/>
          </p:nvCxnSpPr>
          <p:spPr>
            <a:xfrm>
              <a:off x="3873500" y="4787900"/>
              <a:ext cx="787400" cy="1435100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ttore 2 29">
              <a:extLst>
                <a:ext uri="{FF2B5EF4-FFF2-40B4-BE49-F238E27FC236}">
                  <a16:creationId xmlns:a16="http://schemas.microsoft.com/office/drawing/2014/main" id="{54396297-0B06-C082-E6B5-DE881E8347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60900" y="2235683"/>
              <a:ext cx="1462642" cy="3987317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ttore 2 33">
              <a:extLst>
                <a:ext uri="{FF2B5EF4-FFF2-40B4-BE49-F238E27FC236}">
                  <a16:creationId xmlns:a16="http://schemas.microsoft.com/office/drawing/2014/main" id="{83FD2F6C-6801-1481-D61A-291E75C8E0D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69833" y="2221386"/>
              <a:ext cx="690034" cy="2375584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ttore 2 37">
              <a:extLst>
                <a:ext uri="{FF2B5EF4-FFF2-40B4-BE49-F238E27FC236}">
                  <a16:creationId xmlns:a16="http://schemas.microsoft.com/office/drawing/2014/main" id="{FA783C74-6C31-FE47-61AB-AA6E38E6311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99509" y="4571801"/>
              <a:ext cx="1259310" cy="1336099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2 39">
              <a:extLst>
                <a:ext uri="{FF2B5EF4-FFF2-40B4-BE49-F238E27FC236}">
                  <a16:creationId xmlns:a16="http://schemas.microsoft.com/office/drawing/2014/main" id="{AD8ECC7B-4379-C192-F66E-93ADCD2A2C6E}"/>
                </a:ext>
              </a:extLst>
            </p:cNvPr>
            <p:cNvCxnSpPr>
              <a:cxnSpLocks/>
            </p:cNvCxnSpPr>
            <p:nvPr/>
          </p:nvCxnSpPr>
          <p:spPr>
            <a:xfrm>
              <a:off x="3625486" y="5914770"/>
              <a:ext cx="423723" cy="310458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ttore 2 42">
              <a:extLst>
                <a:ext uri="{FF2B5EF4-FFF2-40B4-BE49-F238E27FC236}">
                  <a16:creationId xmlns:a16="http://schemas.microsoft.com/office/drawing/2014/main" id="{3DE1B9E5-4001-563A-6018-7BFABC1D89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66269" y="2221386"/>
              <a:ext cx="3831507" cy="4001614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2 56">
              <a:extLst>
                <a:ext uri="{FF2B5EF4-FFF2-40B4-BE49-F238E27FC236}">
                  <a16:creationId xmlns:a16="http://schemas.microsoft.com/office/drawing/2014/main" id="{9D3D6F1B-0B24-21E0-319F-DD614C9662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61101" y="2267376"/>
              <a:ext cx="3243746" cy="2529705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ttore 2 59">
              <a:extLst>
                <a:ext uri="{FF2B5EF4-FFF2-40B4-BE49-F238E27FC236}">
                  <a16:creationId xmlns:a16="http://schemas.microsoft.com/office/drawing/2014/main" id="{04E7A900-4533-9597-D681-FCFB738D42E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63291" y="2253105"/>
              <a:ext cx="1725847" cy="2318696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ttore 2 62">
              <a:extLst>
                <a:ext uri="{FF2B5EF4-FFF2-40B4-BE49-F238E27FC236}">
                  <a16:creationId xmlns:a16="http://schemas.microsoft.com/office/drawing/2014/main" id="{70435EAF-27FC-A782-9193-6E18335878B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71457" y="2228813"/>
              <a:ext cx="892610" cy="2568268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ttore 2 65">
              <a:extLst>
                <a:ext uri="{FF2B5EF4-FFF2-40B4-BE49-F238E27FC236}">
                  <a16:creationId xmlns:a16="http://schemas.microsoft.com/office/drawing/2014/main" id="{724638A0-27C9-3D67-8E60-26A9C8D91E3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840502" y="2233808"/>
              <a:ext cx="2188902" cy="2133911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ttore 2 68">
              <a:extLst>
                <a:ext uri="{FF2B5EF4-FFF2-40B4-BE49-F238E27FC236}">
                  <a16:creationId xmlns:a16="http://schemas.microsoft.com/office/drawing/2014/main" id="{DBD7064A-5CF0-5DCF-F2B8-9AFDB652D39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71820" y="2253105"/>
              <a:ext cx="870177" cy="2123921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ttore 2 71">
              <a:extLst>
                <a:ext uri="{FF2B5EF4-FFF2-40B4-BE49-F238E27FC236}">
                  <a16:creationId xmlns:a16="http://schemas.microsoft.com/office/drawing/2014/main" id="{591D6F77-8E8F-CD83-031C-AB9D966FBC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82178" y="4377026"/>
              <a:ext cx="471385" cy="1852844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ttore 2 74">
              <a:extLst>
                <a:ext uri="{FF2B5EF4-FFF2-40B4-BE49-F238E27FC236}">
                  <a16:creationId xmlns:a16="http://schemas.microsoft.com/office/drawing/2014/main" id="{ED09837F-0139-242B-6211-72FB92C1D90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06807" y="2235683"/>
              <a:ext cx="967994" cy="4001057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ttore 2 77">
              <a:extLst>
                <a:ext uri="{FF2B5EF4-FFF2-40B4-BE49-F238E27FC236}">
                  <a16:creationId xmlns:a16="http://schemas.microsoft.com/office/drawing/2014/main" id="{47FDA265-87C8-14CF-BEAA-10A6D7C56B1A}"/>
                </a:ext>
              </a:extLst>
            </p:cNvPr>
            <p:cNvCxnSpPr>
              <a:cxnSpLocks/>
            </p:cNvCxnSpPr>
            <p:nvPr/>
          </p:nvCxnSpPr>
          <p:spPr>
            <a:xfrm>
              <a:off x="6029404" y="4407560"/>
              <a:ext cx="655662" cy="1860245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ttore 2 81">
              <a:extLst>
                <a:ext uri="{FF2B5EF4-FFF2-40B4-BE49-F238E27FC236}">
                  <a16:creationId xmlns:a16="http://schemas.microsoft.com/office/drawing/2014/main" id="{BA446420-B019-BAF7-2609-9B694C1193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96328" y="2245447"/>
              <a:ext cx="1410930" cy="3961531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ttore 2 88">
              <a:extLst>
                <a:ext uri="{FF2B5EF4-FFF2-40B4-BE49-F238E27FC236}">
                  <a16:creationId xmlns:a16="http://schemas.microsoft.com/office/drawing/2014/main" id="{35555D5A-05FC-1388-8E8F-F382764210F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662075" y="2253105"/>
              <a:ext cx="1847050" cy="2352215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ttore 2 90">
              <a:extLst>
                <a:ext uri="{FF2B5EF4-FFF2-40B4-BE49-F238E27FC236}">
                  <a16:creationId xmlns:a16="http://schemas.microsoft.com/office/drawing/2014/main" id="{F0251958-B75C-39C6-64E2-4A9FD13921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02792" y="4571801"/>
              <a:ext cx="1125493" cy="1655839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ttore 2 92">
              <a:extLst>
                <a:ext uri="{FF2B5EF4-FFF2-40B4-BE49-F238E27FC236}">
                  <a16:creationId xmlns:a16="http://schemas.microsoft.com/office/drawing/2014/main" id="{D605FA23-AE77-41C9-40B6-B07049DDC9D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42546" y="2253105"/>
              <a:ext cx="2743475" cy="3976765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ttore 2 96">
              <a:extLst>
                <a:ext uri="{FF2B5EF4-FFF2-40B4-BE49-F238E27FC236}">
                  <a16:creationId xmlns:a16="http://schemas.microsoft.com/office/drawing/2014/main" id="{FABE721E-37D6-E4DD-6E07-F939B7F95A3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307505" y="2239979"/>
              <a:ext cx="1239716" cy="2220673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ttore 2 100">
              <a:extLst>
                <a:ext uri="{FF2B5EF4-FFF2-40B4-BE49-F238E27FC236}">
                  <a16:creationId xmlns:a16="http://schemas.microsoft.com/office/drawing/2014/main" id="{C6B585A3-23B7-C985-D7FB-17F58D007A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35233" y="2235683"/>
              <a:ext cx="816037" cy="1714597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ttore 2 102">
              <a:extLst>
                <a:ext uri="{FF2B5EF4-FFF2-40B4-BE49-F238E27FC236}">
                  <a16:creationId xmlns:a16="http://schemas.microsoft.com/office/drawing/2014/main" id="{669BA799-9F36-9411-BE97-FEA1CB65B25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41997" y="2257745"/>
              <a:ext cx="1147775" cy="2109974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ttore 2 104">
              <a:extLst>
                <a:ext uri="{FF2B5EF4-FFF2-40B4-BE49-F238E27FC236}">
                  <a16:creationId xmlns:a16="http://schemas.microsoft.com/office/drawing/2014/main" id="{D03F4B90-8036-7F54-902A-F6603F92A00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14930" y="3315065"/>
              <a:ext cx="1479854" cy="669584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ttore 2 107">
              <a:extLst>
                <a:ext uri="{FF2B5EF4-FFF2-40B4-BE49-F238E27FC236}">
                  <a16:creationId xmlns:a16="http://schemas.microsoft.com/office/drawing/2014/main" id="{E0506534-7A32-7F33-9972-F7845299C04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768106" y="2246235"/>
              <a:ext cx="2465583" cy="1068830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ttore 2 110">
              <a:extLst>
                <a:ext uri="{FF2B5EF4-FFF2-40B4-BE49-F238E27FC236}">
                  <a16:creationId xmlns:a16="http://schemas.microsoft.com/office/drawing/2014/main" id="{D33430CE-74D5-573D-8C29-07993AE248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49973" y="2248648"/>
              <a:ext cx="436691" cy="2523073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ttore 2 113">
              <a:extLst>
                <a:ext uri="{FF2B5EF4-FFF2-40B4-BE49-F238E27FC236}">
                  <a16:creationId xmlns:a16="http://schemas.microsoft.com/office/drawing/2014/main" id="{85A5E417-B344-E9C3-A07B-9C6BD9DDE51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19324" y="2245447"/>
              <a:ext cx="551393" cy="1038324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ttore 2 133">
              <a:extLst>
                <a:ext uri="{FF2B5EF4-FFF2-40B4-BE49-F238E27FC236}">
                  <a16:creationId xmlns:a16="http://schemas.microsoft.com/office/drawing/2014/main" id="{EC814822-CB1C-92A8-3A72-888473762F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25966" y="3893138"/>
              <a:ext cx="1780624" cy="1186771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ttore 2 137">
              <a:extLst>
                <a:ext uri="{FF2B5EF4-FFF2-40B4-BE49-F238E27FC236}">
                  <a16:creationId xmlns:a16="http://schemas.microsoft.com/office/drawing/2014/main" id="{BA4B4241-CF78-7E6B-6A7B-D03859A821D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451412" y="2245447"/>
              <a:ext cx="2759650" cy="1612641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ttore 2 140">
              <a:extLst>
                <a:ext uri="{FF2B5EF4-FFF2-40B4-BE49-F238E27FC236}">
                  <a16:creationId xmlns:a16="http://schemas.microsoft.com/office/drawing/2014/main" id="{4CFA122D-15B7-C672-B735-C263887DDAE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227346" y="2248114"/>
              <a:ext cx="200973" cy="2831795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ttore 2 143">
              <a:extLst>
                <a:ext uri="{FF2B5EF4-FFF2-40B4-BE49-F238E27FC236}">
                  <a16:creationId xmlns:a16="http://schemas.microsoft.com/office/drawing/2014/main" id="{7918A69D-82B5-366B-B55F-22AB4F72138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53563" y="5087312"/>
              <a:ext cx="378968" cy="1119666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Connettore 2 146">
              <a:extLst>
                <a:ext uri="{FF2B5EF4-FFF2-40B4-BE49-F238E27FC236}">
                  <a16:creationId xmlns:a16="http://schemas.microsoft.com/office/drawing/2014/main" id="{03F78088-5D53-A62B-43A9-3260AB73399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835240" y="2250877"/>
              <a:ext cx="1198683" cy="3956101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8" name="Connettore 2 157">
            <a:extLst>
              <a:ext uri="{FF2B5EF4-FFF2-40B4-BE49-F238E27FC236}">
                <a16:creationId xmlns:a16="http://schemas.microsoft.com/office/drawing/2014/main" id="{A35D1377-0937-66D6-9BFF-BA47ACE59ACF}"/>
              </a:ext>
            </a:extLst>
          </p:cNvPr>
          <p:cNvCxnSpPr/>
          <p:nvPr/>
        </p:nvCxnSpPr>
        <p:spPr>
          <a:xfrm flipV="1">
            <a:off x="5820833" y="410635"/>
            <a:ext cx="0" cy="17229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9" name="Connettore 2 158">
            <a:extLst>
              <a:ext uri="{FF2B5EF4-FFF2-40B4-BE49-F238E27FC236}">
                <a16:creationId xmlns:a16="http://schemas.microsoft.com/office/drawing/2014/main" id="{96FD7DCF-085F-DB28-DC50-0D43316639AF}"/>
              </a:ext>
            </a:extLst>
          </p:cNvPr>
          <p:cNvCxnSpPr/>
          <p:nvPr/>
        </p:nvCxnSpPr>
        <p:spPr>
          <a:xfrm flipV="1">
            <a:off x="6290733" y="410635"/>
            <a:ext cx="0" cy="17229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Connettore 2 159">
            <a:extLst>
              <a:ext uri="{FF2B5EF4-FFF2-40B4-BE49-F238E27FC236}">
                <a16:creationId xmlns:a16="http://schemas.microsoft.com/office/drawing/2014/main" id="{AC090BE8-026D-320B-7C1B-371CA0019CEF}"/>
              </a:ext>
            </a:extLst>
          </p:cNvPr>
          <p:cNvCxnSpPr/>
          <p:nvPr/>
        </p:nvCxnSpPr>
        <p:spPr>
          <a:xfrm flipV="1">
            <a:off x="6777566" y="410635"/>
            <a:ext cx="0" cy="17229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Connettore 2 160">
            <a:extLst>
              <a:ext uri="{FF2B5EF4-FFF2-40B4-BE49-F238E27FC236}">
                <a16:creationId xmlns:a16="http://schemas.microsoft.com/office/drawing/2014/main" id="{EFCDE2CC-BFED-B359-EF8D-548AB6078A89}"/>
              </a:ext>
            </a:extLst>
          </p:cNvPr>
          <p:cNvCxnSpPr/>
          <p:nvPr/>
        </p:nvCxnSpPr>
        <p:spPr>
          <a:xfrm flipV="1">
            <a:off x="7234766" y="410635"/>
            <a:ext cx="0" cy="17229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Connettore 2 161">
            <a:extLst>
              <a:ext uri="{FF2B5EF4-FFF2-40B4-BE49-F238E27FC236}">
                <a16:creationId xmlns:a16="http://schemas.microsoft.com/office/drawing/2014/main" id="{3173E61F-D880-431E-A69E-F582126AA962}"/>
              </a:ext>
            </a:extLst>
          </p:cNvPr>
          <p:cNvCxnSpPr/>
          <p:nvPr/>
        </p:nvCxnSpPr>
        <p:spPr>
          <a:xfrm flipV="1">
            <a:off x="7694074" y="410635"/>
            <a:ext cx="0" cy="17229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3" name="Connettore 2 162">
            <a:extLst>
              <a:ext uri="{FF2B5EF4-FFF2-40B4-BE49-F238E27FC236}">
                <a16:creationId xmlns:a16="http://schemas.microsoft.com/office/drawing/2014/main" id="{B05A441D-8051-419A-0110-40AB092C0BC2}"/>
              </a:ext>
            </a:extLst>
          </p:cNvPr>
          <p:cNvCxnSpPr/>
          <p:nvPr/>
        </p:nvCxnSpPr>
        <p:spPr>
          <a:xfrm flipV="1">
            <a:off x="8168241" y="410635"/>
            <a:ext cx="0" cy="17229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4" name="Connettore 2 163">
            <a:extLst>
              <a:ext uri="{FF2B5EF4-FFF2-40B4-BE49-F238E27FC236}">
                <a16:creationId xmlns:a16="http://schemas.microsoft.com/office/drawing/2014/main" id="{8E2F28DE-EEEA-6357-8FD9-90FABB722ED3}"/>
              </a:ext>
            </a:extLst>
          </p:cNvPr>
          <p:cNvCxnSpPr/>
          <p:nvPr/>
        </p:nvCxnSpPr>
        <p:spPr>
          <a:xfrm flipV="1">
            <a:off x="8660375" y="410635"/>
            <a:ext cx="0" cy="17229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Connettore 2 164">
            <a:extLst>
              <a:ext uri="{FF2B5EF4-FFF2-40B4-BE49-F238E27FC236}">
                <a16:creationId xmlns:a16="http://schemas.microsoft.com/office/drawing/2014/main" id="{40CA1B9B-271D-0355-06E8-CE8B97E48E19}"/>
              </a:ext>
            </a:extLst>
          </p:cNvPr>
          <p:cNvCxnSpPr/>
          <p:nvPr/>
        </p:nvCxnSpPr>
        <p:spPr>
          <a:xfrm flipV="1">
            <a:off x="9124146" y="410635"/>
            <a:ext cx="0" cy="17229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Connettore 2 165">
            <a:extLst>
              <a:ext uri="{FF2B5EF4-FFF2-40B4-BE49-F238E27FC236}">
                <a16:creationId xmlns:a16="http://schemas.microsoft.com/office/drawing/2014/main" id="{C793ABB8-9875-6079-C428-5B745F5F6E58}"/>
              </a:ext>
            </a:extLst>
          </p:cNvPr>
          <p:cNvCxnSpPr/>
          <p:nvPr/>
        </p:nvCxnSpPr>
        <p:spPr>
          <a:xfrm flipV="1">
            <a:off x="9583269" y="410635"/>
            <a:ext cx="0" cy="17229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Connettore 2 166">
            <a:extLst>
              <a:ext uri="{FF2B5EF4-FFF2-40B4-BE49-F238E27FC236}">
                <a16:creationId xmlns:a16="http://schemas.microsoft.com/office/drawing/2014/main" id="{60DAFF7E-9A09-B107-6E40-33EC6955CFFC}"/>
              </a:ext>
            </a:extLst>
          </p:cNvPr>
          <p:cNvCxnSpPr/>
          <p:nvPr/>
        </p:nvCxnSpPr>
        <p:spPr>
          <a:xfrm flipV="1">
            <a:off x="10039350" y="410635"/>
            <a:ext cx="0" cy="17229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Rettangolo 167">
            <a:extLst>
              <a:ext uri="{FF2B5EF4-FFF2-40B4-BE49-F238E27FC236}">
                <a16:creationId xmlns:a16="http://schemas.microsoft.com/office/drawing/2014/main" id="{194CD179-B0D6-8D91-E002-393D53F7023D}"/>
              </a:ext>
            </a:extLst>
          </p:cNvPr>
          <p:cNvSpPr/>
          <p:nvPr/>
        </p:nvSpPr>
        <p:spPr>
          <a:xfrm>
            <a:off x="5685837" y="1903143"/>
            <a:ext cx="275134" cy="1420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ttangolo 169">
            <a:extLst>
              <a:ext uri="{FF2B5EF4-FFF2-40B4-BE49-F238E27FC236}">
                <a16:creationId xmlns:a16="http://schemas.microsoft.com/office/drawing/2014/main" id="{6DB31700-AB7F-AA69-47F2-35DFA2ACF145}"/>
              </a:ext>
            </a:extLst>
          </p:cNvPr>
          <p:cNvSpPr/>
          <p:nvPr/>
        </p:nvSpPr>
        <p:spPr>
          <a:xfrm>
            <a:off x="5685837" y="939303"/>
            <a:ext cx="275134" cy="1420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ttangolo 170">
            <a:extLst>
              <a:ext uri="{FF2B5EF4-FFF2-40B4-BE49-F238E27FC236}">
                <a16:creationId xmlns:a16="http://schemas.microsoft.com/office/drawing/2014/main" id="{4E53220D-3C6F-5C9A-F82D-9B5E7B9A444D}"/>
              </a:ext>
            </a:extLst>
          </p:cNvPr>
          <p:cNvSpPr/>
          <p:nvPr/>
        </p:nvSpPr>
        <p:spPr>
          <a:xfrm>
            <a:off x="6155737" y="705184"/>
            <a:ext cx="275134" cy="1420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ttangolo 171">
            <a:extLst>
              <a:ext uri="{FF2B5EF4-FFF2-40B4-BE49-F238E27FC236}">
                <a16:creationId xmlns:a16="http://schemas.microsoft.com/office/drawing/2014/main" id="{36E5B4C1-32C6-F33C-C189-26AFFBCDC3BF}"/>
              </a:ext>
            </a:extLst>
          </p:cNvPr>
          <p:cNvSpPr/>
          <p:nvPr/>
        </p:nvSpPr>
        <p:spPr>
          <a:xfrm>
            <a:off x="6638806" y="1715464"/>
            <a:ext cx="275134" cy="1420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ttangolo 172">
            <a:extLst>
              <a:ext uri="{FF2B5EF4-FFF2-40B4-BE49-F238E27FC236}">
                <a16:creationId xmlns:a16="http://schemas.microsoft.com/office/drawing/2014/main" id="{C5E55528-D8DD-9C77-D633-D3413ED36372}"/>
              </a:ext>
            </a:extLst>
          </p:cNvPr>
          <p:cNvSpPr/>
          <p:nvPr/>
        </p:nvSpPr>
        <p:spPr>
          <a:xfrm>
            <a:off x="6639999" y="1533773"/>
            <a:ext cx="275134" cy="1420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ttangolo 173">
            <a:extLst>
              <a:ext uri="{FF2B5EF4-FFF2-40B4-BE49-F238E27FC236}">
                <a16:creationId xmlns:a16="http://schemas.microsoft.com/office/drawing/2014/main" id="{B400E914-87C1-D841-7E7C-3A519D01F30D}"/>
              </a:ext>
            </a:extLst>
          </p:cNvPr>
          <p:cNvSpPr/>
          <p:nvPr/>
        </p:nvSpPr>
        <p:spPr>
          <a:xfrm>
            <a:off x="6629903" y="563104"/>
            <a:ext cx="275134" cy="1420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ttangolo 174">
            <a:extLst>
              <a:ext uri="{FF2B5EF4-FFF2-40B4-BE49-F238E27FC236}">
                <a16:creationId xmlns:a16="http://schemas.microsoft.com/office/drawing/2014/main" id="{6117EB8C-BE6E-8EE6-32A7-1570DDBA5D55}"/>
              </a:ext>
            </a:extLst>
          </p:cNvPr>
          <p:cNvSpPr/>
          <p:nvPr/>
        </p:nvSpPr>
        <p:spPr>
          <a:xfrm>
            <a:off x="7092737" y="1032407"/>
            <a:ext cx="275134" cy="1420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ttangolo 175">
            <a:extLst>
              <a:ext uri="{FF2B5EF4-FFF2-40B4-BE49-F238E27FC236}">
                <a16:creationId xmlns:a16="http://schemas.microsoft.com/office/drawing/2014/main" id="{448E8699-FCE8-802C-A110-962EACF78B46}"/>
              </a:ext>
            </a:extLst>
          </p:cNvPr>
          <p:cNvSpPr/>
          <p:nvPr/>
        </p:nvSpPr>
        <p:spPr>
          <a:xfrm>
            <a:off x="7091090" y="1200544"/>
            <a:ext cx="275134" cy="1420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ttangolo 176">
            <a:extLst>
              <a:ext uri="{FF2B5EF4-FFF2-40B4-BE49-F238E27FC236}">
                <a16:creationId xmlns:a16="http://schemas.microsoft.com/office/drawing/2014/main" id="{DD53C47C-E712-5D29-4263-414890D464A7}"/>
              </a:ext>
            </a:extLst>
          </p:cNvPr>
          <p:cNvSpPr/>
          <p:nvPr/>
        </p:nvSpPr>
        <p:spPr>
          <a:xfrm>
            <a:off x="7099122" y="1792611"/>
            <a:ext cx="275134" cy="1420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ttangolo 177">
            <a:extLst>
              <a:ext uri="{FF2B5EF4-FFF2-40B4-BE49-F238E27FC236}">
                <a16:creationId xmlns:a16="http://schemas.microsoft.com/office/drawing/2014/main" id="{569FF6A3-9FDA-9509-A9E4-692403C17400}"/>
              </a:ext>
            </a:extLst>
          </p:cNvPr>
          <p:cNvSpPr/>
          <p:nvPr/>
        </p:nvSpPr>
        <p:spPr>
          <a:xfrm>
            <a:off x="7557222" y="1517430"/>
            <a:ext cx="275134" cy="1420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ttangolo 178">
            <a:extLst>
              <a:ext uri="{FF2B5EF4-FFF2-40B4-BE49-F238E27FC236}">
                <a16:creationId xmlns:a16="http://schemas.microsoft.com/office/drawing/2014/main" id="{A96BE3F3-BA00-946B-EFE7-9FE8ED2D47F2}"/>
              </a:ext>
            </a:extLst>
          </p:cNvPr>
          <p:cNvSpPr/>
          <p:nvPr/>
        </p:nvSpPr>
        <p:spPr>
          <a:xfrm>
            <a:off x="7560970" y="1914893"/>
            <a:ext cx="275134" cy="1420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ttangolo 179">
            <a:extLst>
              <a:ext uri="{FF2B5EF4-FFF2-40B4-BE49-F238E27FC236}">
                <a16:creationId xmlns:a16="http://schemas.microsoft.com/office/drawing/2014/main" id="{4EBC00DC-5723-589F-90B6-53F370431FF0}"/>
              </a:ext>
            </a:extLst>
          </p:cNvPr>
          <p:cNvSpPr/>
          <p:nvPr/>
        </p:nvSpPr>
        <p:spPr>
          <a:xfrm>
            <a:off x="8030674" y="708006"/>
            <a:ext cx="275134" cy="1420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Rettangolo 180">
            <a:extLst>
              <a:ext uri="{FF2B5EF4-FFF2-40B4-BE49-F238E27FC236}">
                <a16:creationId xmlns:a16="http://schemas.microsoft.com/office/drawing/2014/main" id="{B6C174DA-35ED-D9C1-0D64-F5646F9D1DEE}"/>
              </a:ext>
            </a:extLst>
          </p:cNvPr>
          <p:cNvSpPr/>
          <p:nvPr/>
        </p:nvSpPr>
        <p:spPr>
          <a:xfrm>
            <a:off x="8030674" y="1192375"/>
            <a:ext cx="275134" cy="1420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Rettangolo 181">
            <a:extLst>
              <a:ext uri="{FF2B5EF4-FFF2-40B4-BE49-F238E27FC236}">
                <a16:creationId xmlns:a16="http://schemas.microsoft.com/office/drawing/2014/main" id="{72F96B44-FDD2-19C1-175E-24EE25D821F6}"/>
              </a:ext>
            </a:extLst>
          </p:cNvPr>
          <p:cNvSpPr/>
          <p:nvPr/>
        </p:nvSpPr>
        <p:spPr>
          <a:xfrm>
            <a:off x="8504126" y="774813"/>
            <a:ext cx="275134" cy="1420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Rettangolo 182">
            <a:extLst>
              <a:ext uri="{FF2B5EF4-FFF2-40B4-BE49-F238E27FC236}">
                <a16:creationId xmlns:a16="http://schemas.microsoft.com/office/drawing/2014/main" id="{7CF17EAC-CA0B-9BE7-FCEC-ECC28F273151}"/>
              </a:ext>
            </a:extLst>
          </p:cNvPr>
          <p:cNvSpPr/>
          <p:nvPr/>
        </p:nvSpPr>
        <p:spPr>
          <a:xfrm>
            <a:off x="8515458" y="1334455"/>
            <a:ext cx="275134" cy="1420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Rettangolo 183">
            <a:extLst>
              <a:ext uri="{FF2B5EF4-FFF2-40B4-BE49-F238E27FC236}">
                <a16:creationId xmlns:a16="http://schemas.microsoft.com/office/drawing/2014/main" id="{905FDD6B-D726-7575-FB8C-8A33A2F60D31}"/>
              </a:ext>
            </a:extLst>
          </p:cNvPr>
          <p:cNvSpPr/>
          <p:nvPr/>
        </p:nvSpPr>
        <p:spPr>
          <a:xfrm>
            <a:off x="8992129" y="738977"/>
            <a:ext cx="275134" cy="1420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ttangolo 184">
            <a:extLst>
              <a:ext uri="{FF2B5EF4-FFF2-40B4-BE49-F238E27FC236}">
                <a16:creationId xmlns:a16="http://schemas.microsoft.com/office/drawing/2014/main" id="{79AC0BAB-EABC-29B2-8E2F-A2A22E04A498}"/>
              </a:ext>
            </a:extLst>
          </p:cNvPr>
          <p:cNvSpPr/>
          <p:nvPr/>
        </p:nvSpPr>
        <p:spPr>
          <a:xfrm>
            <a:off x="8999279" y="1121335"/>
            <a:ext cx="275134" cy="1420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ttangolo 185">
            <a:extLst>
              <a:ext uri="{FF2B5EF4-FFF2-40B4-BE49-F238E27FC236}">
                <a16:creationId xmlns:a16="http://schemas.microsoft.com/office/drawing/2014/main" id="{AEFED844-B111-EBF3-24D9-94D1483D3248}"/>
              </a:ext>
            </a:extLst>
          </p:cNvPr>
          <p:cNvSpPr/>
          <p:nvPr/>
        </p:nvSpPr>
        <p:spPr>
          <a:xfrm>
            <a:off x="8999279" y="1501622"/>
            <a:ext cx="275134" cy="1420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ttangolo 186">
            <a:extLst>
              <a:ext uri="{FF2B5EF4-FFF2-40B4-BE49-F238E27FC236}">
                <a16:creationId xmlns:a16="http://schemas.microsoft.com/office/drawing/2014/main" id="{347AB7DA-D8CD-6D93-FC68-6A710B85A4A5}"/>
              </a:ext>
            </a:extLst>
          </p:cNvPr>
          <p:cNvSpPr/>
          <p:nvPr/>
        </p:nvSpPr>
        <p:spPr>
          <a:xfrm>
            <a:off x="9440803" y="1484921"/>
            <a:ext cx="275134" cy="1420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ttangolo 187">
            <a:extLst>
              <a:ext uri="{FF2B5EF4-FFF2-40B4-BE49-F238E27FC236}">
                <a16:creationId xmlns:a16="http://schemas.microsoft.com/office/drawing/2014/main" id="{522943C9-2136-47DA-B14E-FB2348006533}"/>
              </a:ext>
            </a:extLst>
          </p:cNvPr>
          <p:cNvSpPr/>
          <p:nvPr/>
        </p:nvSpPr>
        <p:spPr>
          <a:xfrm>
            <a:off x="9899276" y="1932623"/>
            <a:ext cx="275134" cy="1420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ttangolo 189">
            <a:extLst>
              <a:ext uri="{FF2B5EF4-FFF2-40B4-BE49-F238E27FC236}">
                <a16:creationId xmlns:a16="http://schemas.microsoft.com/office/drawing/2014/main" id="{BED04B5A-2C28-64A0-C169-8F35C9C35A7F}"/>
              </a:ext>
            </a:extLst>
          </p:cNvPr>
          <p:cNvSpPr/>
          <p:nvPr/>
        </p:nvSpPr>
        <p:spPr>
          <a:xfrm>
            <a:off x="9899276" y="1736318"/>
            <a:ext cx="275134" cy="1420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CasellaDiTesto 193">
            <a:extLst>
              <a:ext uri="{FF2B5EF4-FFF2-40B4-BE49-F238E27FC236}">
                <a16:creationId xmlns:a16="http://schemas.microsoft.com/office/drawing/2014/main" id="{FDDB6B24-1D25-9634-D472-8FC5B810D767}"/>
              </a:ext>
            </a:extLst>
          </p:cNvPr>
          <p:cNvSpPr txBox="1"/>
          <p:nvPr/>
        </p:nvSpPr>
        <p:spPr>
          <a:xfrm>
            <a:off x="5301067" y="6496479"/>
            <a:ext cx="5133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Reflective side (increase yield of detectable photons)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80149DF-0853-20D9-1F6D-E2DBCD780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B7C-41C6-413A-81DD-F073C27E12A1}" type="slidenum">
              <a:rPr lang="en-US" smtClean="0"/>
              <a:t>35</a:t>
            </a:fld>
            <a:endParaRPr lang="en-US"/>
          </a:p>
        </p:txBody>
      </p:sp>
      <p:sp>
        <p:nvSpPr>
          <p:cNvPr id="7" name="Freccia in su 6">
            <a:extLst>
              <a:ext uri="{FF2B5EF4-FFF2-40B4-BE49-F238E27FC236}">
                <a16:creationId xmlns:a16="http://schemas.microsoft.com/office/drawing/2014/main" id="{C711C448-B081-1E59-2998-0B73EDA36995}"/>
              </a:ext>
            </a:extLst>
          </p:cNvPr>
          <p:cNvSpPr/>
          <p:nvPr/>
        </p:nvSpPr>
        <p:spPr>
          <a:xfrm>
            <a:off x="10122177" y="388555"/>
            <a:ext cx="2066802" cy="2088471"/>
          </a:xfrm>
          <a:prstGeom prst="upArrow">
            <a:avLst>
              <a:gd name="adj1" fmla="val 66808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Spike time-encoded information flows to neurons</a:t>
            </a:r>
          </a:p>
        </p:txBody>
      </p:sp>
    </p:spTree>
    <p:extLst>
      <p:ext uri="{BB962C8B-B14F-4D97-AF65-F5344CB8AC3E}">
        <p14:creationId xmlns:p14="http://schemas.microsoft.com/office/powerpoint/2010/main" val="388842189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27E50B-EA1A-B62D-461D-D0A7CCA56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An invitation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14BCF38-C062-D5A8-D130-4E43C53029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Within MODE we created a group that is looking into these matters:</a:t>
            </a:r>
          </a:p>
          <a:p>
            <a:pPr>
              <a:buFontTx/>
              <a:buChar char="-"/>
            </a:pPr>
            <a:r>
              <a:rPr lang="en-US" dirty="0">
                <a:solidFill>
                  <a:schemeClr val="bg1"/>
                </a:solidFill>
              </a:rPr>
              <a:t>Particle ID information extraction from high-granularity data</a:t>
            </a:r>
          </a:p>
          <a:p>
            <a:pPr>
              <a:buFontTx/>
              <a:buChar char="-"/>
            </a:pPr>
            <a:r>
              <a:rPr lang="en-US" dirty="0">
                <a:solidFill>
                  <a:schemeClr val="bg1"/>
                </a:solidFill>
              </a:rPr>
              <a:t>End-to-end modeling via differentiable programming, for optimization</a:t>
            </a:r>
          </a:p>
          <a:p>
            <a:pPr>
              <a:buFontTx/>
              <a:buChar char="-"/>
            </a:pPr>
            <a:r>
              <a:rPr lang="en-US" dirty="0">
                <a:solidFill>
                  <a:schemeClr val="bg1"/>
                </a:solidFill>
              </a:rPr>
              <a:t>Exploitation of neuromorphic computing to reconstruct space-time patterns</a:t>
            </a:r>
          </a:p>
          <a:p>
            <a:pPr>
              <a:buFontTx/>
              <a:buChar char="-"/>
            </a:pPr>
            <a:r>
              <a:rPr lang="en-US" dirty="0">
                <a:solidFill>
                  <a:schemeClr val="bg1"/>
                </a:solidFill>
              </a:rPr>
              <a:t>Readout and processing with nanowires</a:t>
            </a:r>
          </a:p>
          <a:p>
            <a:pPr>
              <a:buFontTx/>
              <a:buChar char="-"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Institutions involved:</a:t>
            </a:r>
          </a:p>
          <a:p>
            <a:pPr>
              <a:buFontTx/>
              <a:buChar char="-"/>
            </a:pPr>
            <a:r>
              <a:rPr lang="en-US" dirty="0">
                <a:solidFill>
                  <a:schemeClr val="bg1"/>
                </a:solidFill>
              </a:rPr>
              <a:t>INFN, Padova (Dorigo), RPTU (Gauger), LTU (</a:t>
            </a:r>
            <a:r>
              <a:rPr lang="en-US" dirty="0" err="1">
                <a:solidFill>
                  <a:schemeClr val="bg1"/>
                </a:solidFill>
              </a:rPr>
              <a:t>Sandin</a:t>
            </a:r>
            <a:r>
              <a:rPr lang="en-US" dirty="0">
                <a:solidFill>
                  <a:schemeClr val="bg1"/>
                </a:solidFill>
              </a:rPr>
              <a:t>), Lund (Mikkelsen), CMU (Lee)</a:t>
            </a:r>
          </a:p>
          <a:p>
            <a:pPr>
              <a:buFontTx/>
              <a:buChar char="-"/>
            </a:pPr>
            <a:r>
              <a:rPr lang="en-US" dirty="0">
                <a:solidFill>
                  <a:schemeClr val="bg1"/>
                </a:solidFill>
              </a:rPr>
              <a:t>Projects seeking funding: several</a:t>
            </a:r>
          </a:p>
          <a:p>
            <a:pPr>
              <a:buFontTx/>
              <a:buChar char="-"/>
            </a:pPr>
            <a:endParaRPr lang="en-US" dirty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en-US" dirty="0">
                <a:solidFill>
                  <a:schemeClr val="bg1"/>
                </a:solidFill>
              </a:rPr>
              <a:t>If you would like to participate, you are more than welcome!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46A4F27-E316-3DEC-FB09-91E89359C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56A9F31-1787-EB5A-C33D-71C17E629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B7C-41C6-413A-81DD-F073C27E12A1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6064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0C0A0EA-C9E8-E75E-AD24-4D2339299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A Workshop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351E7AB-07E4-585A-D826-5ADD9B0551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4255394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On September 23-25 we will hold the fourth MODE workshop in Valencia (Spain)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Please consider coming / presenting plans for detector design optimization there! </a:t>
            </a:r>
            <a:r>
              <a:rPr lang="en-US" dirty="0">
                <a:solidFill>
                  <a:srgbClr val="0070C0"/>
                </a:solidFill>
                <a:hlinkClick r:id="rId2"/>
              </a:rPr>
              <a:t>https://indico.cern.ch/event/1380163/overview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5BE5B72-3370-9757-92C3-772DF5249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9A1B17F-6320-62D2-0012-DE24DEEDB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B7C-41C6-413A-81DD-F073C27E12A1}" type="slidenum">
              <a:rPr lang="en-US" smtClean="0"/>
              <a:t>37</a:t>
            </a:fld>
            <a:endParaRPr lang="en-US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38620F14-2F12-3D88-9AC8-2194F61722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8999" y="1690688"/>
            <a:ext cx="6503201" cy="3671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5509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FF00"/>
                </a:solidFill>
                <a:latin typeface="+mn-lt"/>
              </a:rPr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6151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After the paradigm shift of 2012 (</a:t>
            </a:r>
            <a:r>
              <a:rPr lang="en-US" dirty="0" err="1">
                <a:solidFill>
                  <a:schemeClr val="bg1"/>
                </a:solidFill>
              </a:rPr>
              <a:t>AlexNet</a:t>
            </a:r>
            <a:r>
              <a:rPr lang="en-US" dirty="0">
                <a:solidFill>
                  <a:schemeClr val="bg1"/>
                </a:solidFill>
              </a:rPr>
              <a:t>, Higgs discovery) it is </a:t>
            </a:r>
            <a:r>
              <a:rPr lang="en-US" dirty="0">
                <a:solidFill>
                  <a:srgbClr val="FFC000"/>
                </a:solidFill>
              </a:rPr>
              <a:t>not reasonable any longer to do complex multidimensional inference without machine learning tools</a:t>
            </a:r>
          </a:p>
          <a:p>
            <a:r>
              <a:rPr lang="en-US" dirty="0">
                <a:solidFill>
                  <a:schemeClr val="bg1"/>
                </a:solidFill>
              </a:rPr>
              <a:t>The next paradigm shift enabled by AI is the assistance of properly interfaced tools in design of complex systems</a:t>
            </a:r>
          </a:p>
          <a:p>
            <a:r>
              <a:rPr lang="en-US" dirty="0">
                <a:solidFill>
                  <a:schemeClr val="bg1"/>
                </a:solidFill>
              </a:rPr>
              <a:t>We can do more with calorimeters tomorrow, provided that we ensure that extractable information is suitably generated </a:t>
            </a:r>
          </a:p>
          <a:p>
            <a:r>
              <a:rPr lang="en-US" dirty="0">
                <a:solidFill>
                  <a:srgbClr val="00B0F0"/>
                </a:solidFill>
              </a:rPr>
              <a:t>Some bold new ideas need to be investigated by considering the issue as an end-to-end optimization problem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B7C-41C6-413A-81DD-F073C27E12A1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71717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19C94C-192E-9170-9861-E62828032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0778" y="2766218"/>
            <a:ext cx="6826876" cy="1325563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rgbClr val="FFC000"/>
                </a:solidFill>
              </a:rPr>
              <a:t>Thank you for your time!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6BC40CD-3DAA-C159-DD7A-1445373BC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465DB90-6C30-67C9-A3C5-155355AD7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B7C-41C6-413A-81DD-F073C27E12A1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052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09412" y="1784264"/>
            <a:ext cx="3890634" cy="363265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But </a:t>
            </a:r>
            <a:r>
              <a:rPr lang="en-GB" dirty="0">
                <a:solidFill>
                  <a:srgbClr val="0070C0"/>
                </a:solidFill>
              </a:rPr>
              <a:t>humanity faces unprecedented global challenges</a:t>
            </a:r>
            <a:endParaRPr lang="en-GB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à"/>
            </a:pPr>
            <a:endParaRPr lang="en-GB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Resources must be devoted to </a:t>
            </a:r>
            <a:r>
              <a:rPr lang="en-GB" dirty="0">
                <a:solidFill>
                  <a:srgbClr val="FFC000"/>
                </a:solidFill>
              </a:rPr>
              <a:t>seek solutions through applied science innovations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rather than investing in fundamental research</a:t>
            </a:r>
            <a:r>
              <a:rPr lang="en-US" dirty="0">
                <a:solidFill>
                  <a:schemeClr val="bg1"/>
                </a:solidFill>
              </a:rPr>
              <a:t>. 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126" name="Picture 6" descr="https://cdn.shortpixel.ai/client/q_glossy,ret_img/https:/www.plasticcollectors.com/wp-content/uploads/2020/11/environmental-pollution-825x4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564" y="208270"/>
            <a:ext cx="4839591" cy="2716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1D16D8-6E14-78FB-81FA-93AC7CF72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EE7AB9-C8F9-6B67-A07D-8DF1C7393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B7C-41C6-413A-81DD-F073C27E12A1}" type="slidenum">
              <a:rPr lang="en-US" smtClean="0"/>
              <a:t>4</a:t>
            </a:fld>
            <a:endParaRPr lang="en-US"/>
          </a:p>
        </p:txBody>
      </p:sp>
      <p:pic>
        <p:nvPicPr>
          <p:cNvPr id="2" name="Picture 2" descr="Climate change - Wikipedia">
            <a:extLst>
              <a:ext uri="{FF2B5EF4-FFF2-40B4-BE49-F238E27FC236}">
                <a16:creationId xmlns:a16="http://schemas.microsoft.com/office/drawing/2014/main" id="{28FBFA6E-A71A-780B-D3EA-D788B601C7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6806" y="1478746"/>
            <a:ext cx="4226320" cy="3803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(Photo by K M Asad/LightRocket via Getty Images)">
            <a:extLst>
              <a:ext uri="{FF2B5EF4-FFF2-40B4-BE49-F238E27FC236}">
                <a16:creationId xmlns:a16="http://schemas.microsoft.com/office/drawing/2014/main" id="{437B2935-0CF9-F332-EE43-0832036EF9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600" y="3871556"/>
            <a:ext cx="4436810" cy="2957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25673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>
                <a:solidFill>
                  <a:srgbClr val="C00000"/>
                </a:solidFill>
              </a:rPr>
              <a:t>Optimal for </a:t>
            </a:r>
            <a:r>
              <a:rPr lang="it-IT" b="1" u="sng">
                <a:solidFill>
                  <a:srgbClr val="C00000"/>
                </a:solidFill>
              </a:rPr>
              <a:t>What</a:t>
            </a:r>
            <a:r>
              <a:rPr lang="it-IT" b="1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9744" y="1767577"/>
            <a:ext cx="7518621" cy="45118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dirty="0">
                <a:solidFill>
                  <a:schemeClr val="bg1"/>
                </a:solidFill>
              </a:rPr>
              <a:t>The </a:t>
            </a:r>
            <a:r>
              <a:rPr lang="it-IT" sz="2400" dirty="0" err="1">
                <a:solidFill>
                  <a:schemeClr val="bg1"/>
                </a:solidFill>
              </a:rPr>
              <a:t>reason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why</a:t>
            </a:r>
            <a:r>
              <a:rPr lang="it-IT" sz="2400" dirty="0">
                <a:solidFill>
                  <a:schemeClr val="bg1"/>
                </a:solidFill>
              </a:rPr>
              <a:t> detectors are </a:t>
            </a:r>
            <a:r>
              <a:rPr lang="it-IT" sz="2400" dirty="0" err="1">
                <a:solidFill>
                  <a:schemeClr val="bg1"/>
                </a:solidFill>
              </a:rPr>
              <a:t>complex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is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not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only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that</a:t>
            </a:r>
            <a:r>
              <a:rPr lang="it-IT" sz="2400" dirty="0">
                <a:solidFill>
                  <a:schemeClr val="bg1"/>
                </a:solidFill>
              </a:rPr>
              <a:t> the </a:t>
            </a:r>
            <a:r>
              <a:rPr lang="it-IT" sz="2400" dirty="0" err="1">
                <a:solidFill>
                  <a:schemeClr val="bg1"/>
                </a:solidFill>
              </a:rPr>
              <a:t>studied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physics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is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complex</a:t>
            </a:r>
            <a:r>
              <a:rPr lang="it-IT" sz="2400" dirty="0">
                <a:solidFill>
                  <a:schemeClr val="bg1"/>
                </a:solidFill>
              </a:rPr>
              <a:t>: Science </a:t>
            </a:r>
            <a:r>
              <a:rPr lang="it-IT" sz="2400" dirty="0" err="1">
                <a:solidFill>
                  <a:schemeClr val="bg1"/>
                </a:solidFill>
              </a:rPr>
              <a:t>is</a:t>
            </a:r>
            <a:r>
              <a:rPr lang="it-IT" sz="2400" dirty="0">
                <a:solidFill>
                  <a:schemeClr val="bg1"/>
                </a:solidFill>
              </a:rPr>
              <a:t> a </a:t>
            </a:r>
            <a:r>
              <a:rPr lang="it-IT" sz="2400" dirty="0" err="1">
                <a:solidFill>
                  <a:schemeClr val="bg1"/>
                </a:solidFill>
              </a:rPr>
              <a:t>demanding</a:t>
            </a:r>
            <a:r>
              <a:rPr lang="it-IT" sz="2400" dirty="0">
                <a:solidFill>
                  <a:schemeClr val="bg1"/>
                </a:solidFill>
              </a:rPr>
              <a:t> job. </a:t>
            </a:r>
            <a:r>
              <a:rPr lang="it-IT" sz="2400" dirty="0" err="1">
                <a:solidFill>
                  <a:srgbClr val="0070C0"/>
                </a:solidFill>
              </a:rPr>
              <a:t>Physicists</a:t>
            </a:r>
            <a:r>
              <a:rPr lang="it-IT" sz="2400" dirty="0">
                <a:solidFill>
                  <a:srgbClr val="0070C0"/>
                </a:solidFill>
              </a:rPr>
              <a:t> </a:t>
            </a:r>
            <a:r>
              <a:rPr lang="it-IT" sz="2400" dirty="0" err="1">
                <a:solidFill>
                  <a:srgbClr val="0070C0"/>
                </a:solidFill>
              </a:rPr>
              <a:t>want</a:t>
            </a:r>
            <a:r>
              <a:rPr lang="it-IT" sz="2400" dirty="0">
                <a:solidFill>
                  <a:srgbClr val="0070C0"/>
                </a:solidFill>
              </a:rPr>
              <a:t> to study </a:t>
            </a:r>
            <a:r>
              <a:rPr lang="it-IT" sz="2400" i="1" dirty="0" err="1">
                <a:solidFill>
                  <a:srgbClr val="0070C0"/>
                </a:solidFill>
              </a:rPr>
              <a:t>everything</a:t>
            </a:r>
            <a:r>
              <a:rPr lang="it-IT" sz="2400" i="1" dirty="0">
                <a:solidFill>
                  <a:srgbClr val="0070C0"/>
                </a:solidFill>
              </a:rPr>
              <a:t> </a:t>
            </a:r>
            <a:r>
              <a:rPr lang="it-IT" sz="2400" dirty="0">
                <a:solidFill>
                  <a:srgbClr val="0070C0"/>
                </a:solidFill>
              </a:rPr>
              <a:t>and do </a:t>
            </a:r>
            <a:r>
              <a:rPr lang="it-IT" sz="2400" dirty="0" err="1">
                <a:solidFill>
                  <a:srgbClr val="0070C0"/>
                </a:solidFill>
              </a:rPr>
              <a:t>it</a:t>
            </a:r>
            <a:r>
              <a:rPr lang="it-IT" sz="2400" dirty="0">
                <a:solidFill>
                  <a:srgbClr val="0070C0"/>
                </a:solidFill>
              </a:rPr>
              <a:t> </a:t>
            </a:r>
            <a:r>
              <a:rPr lang="it-IT" sz="2400" i="1" dirty="0" err="1">
                <a:solidFill>
                  <a:srgbClr val="0070C0"/>
                </a:solidFill>
              </a:rPr>
              <a:t>better</a:t>
            </a:r>
            <a:r>
              <a:rPr lang="it-IT" sz="2400" dirty="0">
                <a:solidFill>
                  <a:srgbClr val="0070C0"/>
                </a:solidFill>
              </a:rPr>
              <a:t> </a:t>
            </a:r>
            <a:r>
              <a:rPr lang="it-IT" sz="2400" dirty="0" err="1">
                <a:solidFill>
                  <a:srgbClr val="0070C0"/>
                </a:solidFill>
              </a:rPr>
              <a:t>than</a:t>
            </a:r>
            <a:r>
              <a:rPr lang="it-IT" sz="2400" dirty="0">
                <a:solidFill>
                  <a:srgbClr val="0070C0"/>
                </a:solidFill>
              </a:rPr>
              <a:t> </a:t>
            </a:r>
            <a:r>
              <a:rPr lang="it-IT" sz="2400" dirty="0" err="1">
                <a:solidFill>
                  <a:srgbClr val="0070C0"/>
                </a:solidFill>
              </a:rPr>
              <a:t>their</a:t>
            </a:r>
            <a:r>
              <a:rPr lang="it-IT" sz="2400" dirty="0">
                <a:solidFill>
                  <a:srgbClr val="0070C0"/>
                </a:solidFill>
              </a:rPr>
              <a:t> </a:t>
            </a:r>
            <a:r>
              <a:rPr lang="it-IT" sz="2400" dirty="0" err="1">
                <a:solidFill>
                  <a:srgbClr val="0070C0"/>
                </a:solidFill>
              </a:rPr>
              <a:t>predecessors</a:t>
            </a:r>
            <a:endParaRPr lang="it-IT" sz="2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CMS </a:t>
            </a:r>
            <a:r>
              <a:rPr lang="it-IT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has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 over 4000 </a:t>
            </a:r>
            <a:r>
              <a:rPr lang="it-IT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members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, </a:t>
            </a:r>
            <a:r>
              <a:rPr lang="it-IT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who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 use the data for a LARGE </a:t>
            </a:r>
            <a:r>
              <a:rPr lang="it-IT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number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 of </a:t>
            </a:r>
            <a:r>
              <a:rPr lang="it-IT" sz="2400" i="1" dirty="0" err="1">
                <a:solidFill>
                  <a:schemeClr val="bg1"/>
                </a:solidFill>
                <a:sym typeface="Wingdings" panose="05000000000000000000" pitchFamily="2" charset="2"/>
              </a:rPr>
              <a:t>different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measurements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 and </a:t>
            </a:r>
            <a:r>
              <a:rPr lang="it-IT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searches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...</a:t>
            </a:r>
          </a:p>
          <a:p>
            <a:pPr marL="0" indent="0">
              <a:buNone/>
            </a:pPr>
            <a:endParaRPr lang="it-IT" sz="24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So, </a:t>
            </a:r>
            <a:r>
              <a:rPr lang="it-IT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what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does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it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mean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 for a detector to be </a:t>
            </a:r>
            <a:r>
              <a:rPr lang="it-IT" sz="2400" i="1" dirty="0" err="1">
                <a:solidFill>
                  <a:schemeClr val="bg1"/>
                </a:solidFill>
                <a:sym typeface="Wingdings" panose="05000000000000000000" pitchFamily="2" charset="2"/>
              </a:rPr>
              <a:t>optimal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? </a:t>
            </a:r>
          </a:p>
          <a:p>
            <a:pPr marL="0" indent="0">
              <a:buNone/>
            </a:pPr>
            <a:r>
              <a:rPr lang="it-IT" sz="24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What</a:t>
            </a:r>
            <a:r>
              <a:rPr lang="it-IT" sz="2400" b="1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it-IT" sz="24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loss</a:t>
            </a:r>
            <a:r>
              <a:rPr lang="it-IT" sz="2400" b="1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it-IT" sz="24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function</a:t>
            </a:r>
            <a:r>
              <a:rPr lang="it-IT" sz="2400" b="1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do </a:t>
            </a:r>
            <a:r>
              <a:rPr lang="it-IT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we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aim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 to </a:t>
            </a:r>
            <a:r>
              <a:rPr lang="it-IT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minimize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? </a:t>
            </a:r>
          </a:p>
          <a:p>
            <a:pPr marL="0" indent="0">
              <a:buNone/>
            </a:pPr>
            <a:r>
              <a:rPr lang="it-IT" sz="2400" dirty="0">
                <a:solidFill>
                  <a:srgbClr val="C00000"/>
                </a:solidFill>
                <a:sym typeface="Wingdings" panose="05000000000000000000" pitchFamily="2" charset="2"/>
              </a:rPr>
              <a:t>Does </a:t>
            </a:r>
            <a:r>
              <a:rPr lang="it-IT" sz="2400" dirty="0" err="1">
                <a:solidFill>
                  <a:srgbClr val="C00000"/>
                </a:solidFill>
                <a:sym typeface="Wingdings" panose="05000000000000000000" pitchFamily="2" charset="2"/>
              </a:rPr>
              <a:t>it</a:t>
            </a:r>
            <a:r>
              <a:rPr lang="it-IT" sz="2400" dirty="0">
                <a:solidFill>
                  <a:srgbClr val="C00000"/>
                </a:solidFill>
                <a:sym typeface="Wingdings" panose="05000000000000000000" pitchFamily="2" charset="2"/>
              </a:rPr>
              <a:t> make </a:t>
            </a:r>
            <a:r>
              <a:rPr lang="it-IT" sz="2400" dirty="0" err="1">
                <a:solidFill>
                  <a:srgbClr val="C00000"/>
                </a:solidFill>
                <a:sym typeface="Wingdings" panose="05000000000000000000" pitchFamily="2" charset="2"/>
              </a:rPr>
              <a:t>sense</a:t>
            </a:r>
            <a:r>
              <a:rPr lang="it-IT" sz="2400" dirty="0">
                <a:solidFill>
                  <a:srgbClr val="C00000"/>
                </a:solidFill>
                <a:sym typeface="Wingdings" panose="05000000000000000000" pitchFamily="2" charset="2"/>
              </a:rPr>
              <a:t> to </a:t>
            </a:r>
            <a:r>
              <a:rPr lang="it-IT" sz="2400" dirty="0" err="1">
                <a:solidFill>
                  <a:srgbClr val="C00000"/>
                </a:solidFill>
                <a:sym typeface="Wingdings" panose="05000000000000000000" pitchFamily="2" charset="2"/>
              </a:rPr>
              <a:t>speak</a:t>
            </a:r>
            <a:r>
              <a:rPr lang="it-IT" sz="2400" dirty="0">
                <a:solidFill>
                  <a:srgbClr val="C00000"/>
                </a:solidFill>
                <a:sym typeface="Wingdings" panose="05000000000000000000" pitchFamily="2" charset="2"/>
              </a:rPr>
              <a:t> of an </a:t>
            </a:r>
            <a:r>
              <a:rPr lang="it-IT" sz="2400" dirty="0" err="1">
                <a:solidFill>
                  <a:srgbClr val="C00000"/>
                </a:solidFill>
                <a:sym typeface="Wingdings" panose="05000000000000000000" pitchFamily="2" charset="2"/>
              </a:rPr>
              <a:t>experiment</a:t>
            </a:r>
            <a:r>
              <a:rPr lang="it-IT" sz="2400" dirty="0">
                <a:solidFill>
                  <a:srgbClr val="C00000"/>
                </a:solidFill>
                <a:sym typeface="Wingdings" panose="05000000000000000000" pitchFamily="2" charset="2"/>
              </a:rPr>
              <a:t>-wide utility </a:t>
            </a:r>
            <a:r>
              <a:rPr lang="it-IT" sz="2400" dirty="0" err="1">
                <a:solidFill>
                  <a:srgbClr val="C00000"/>
                </a:solidFill>
                <a:sym typeface="Wingdings" panose="05000000000000000000" pitchFamily="2" charset="2"/>
              </a:rPr>
              <a:t>function</a:t>
            </a:r>
            <a:r>
              <a:rPr lang="it-IT" sz="2400" dirty="0">
                <a:solidFill>
                  <a:srgbClr val="C00000"/>
                </a:solidFill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endParaRPr lang="it-IT" sz="2400" dirty="0">
              <a:sym typeface="Wingdings" panose="05000000000000000000" pitchFamily="2" charset="2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B89-A023-4184-86DD-540BD0318D04}" type="slidenum">
              <a:rPr lang="en-US" smtClean="0"/>
              <a:t>40</a:t>
            </a:fld>
            <a:endParaRPr lang="en-US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0817" y="3837838"/>
            <a:ext cx="3752007" cy="2943271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8240817" y="3006841"/>
            <a:ext cx="39331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i="1"/>
              <a:t>Above</a:t>
            </a:r>
            <a:r>
              <a:rPr lang="it-IT" sz="1600" i="1"/>
              <a:t>: publication time of </a:t>
            </a:r>
            <a:r>
              <a:rPr lang="it-IT" sz="1600" b="1" i="1"/>
              <a:t>1125</a:t>
            </a:r>
            <a:r>
              <a:rPr lang="it-IT" sz="1600" i="1"/>
              <a:t> articles by the CMS collaboration (in blue). </a:t>
            </a:r>
          </a:p>
          <a:p>
            <a:r>
              <a:rPr lang="it-IT" sz="1600" b="1" i="1"/>
              <a:t>Below</a:t>
            </a:r>
            <a:r>
              <a:rPr lang="it-IT" sz="1600" i="1"/>
              <a:t>: a small fraction of the CMS members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7295" y="205518"/>
            <a:ext cx="3709327" cy="2730326"/>
          </a:xfrm>
          <a:prstGeom prst="rect">
            <a:avLst/>
          </a:prstGeom>
        </p:spPr>
      </p:pic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10" name="CasellaDiTesto 9"/>
          <p:cNvSpPr txBox="1"/>
          <p:nvPr/>
        </p:nvSpPr>
        <p:spPr>
          <a:xfrm rot="19654031">
            <a:off x="9590946" y="1407080"/>
            <a:ext cx="2347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>
                <a:solidFill>
                  <a:srgbClr val="FF0000"/>
                </a:solidFill>
              </a:rPr>
              <a:t>Over 1000 publications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126F0A2-2EEC-5F8F-F536-99ABFBBF0AE7}"/>
              </a:ext>
            </a:extLst>
          </p:cNvPr>
          <p:cNvSpPr/>
          <p:nvPr/>
        </p:nvSpPr>
        <p:spPr>
          <a:xfrm>
            <a:off x="432327" y="4347490"/>
            <a:ext cx="7374030" cy="251051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76649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>
                <a:solidFill>
                  <a:srgbClr val="C00000"/>
                </a:solidFill>
              </a:rPr>
              <a:t>Optimal for </a:t>
            </a:r>
            <a:r>
              <a:rPr lang="it-IT" b="1" u="sng">
                <a:solidFill>
                  <a:srgbClr val="C00000"/>
                </a:solidFill>
              </a:rPr>
              <a:t>What</a:t>
            </a:r>
            <a:r>
              <a:rPr lang="it-IT" b="1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9744" y="1767577"/>
            <a:ext cx="7518621" cy="45118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dirty="0">
                <a:solidFill>
                  <a:schemeClr val="bg1"/>
                </a:solidFill>
              </a:rPr>
              <a:t>The </a:t>
            </a:r>
            <a:r>
              <a:rPr lang="it-IT" sz="2400" dirty="0" err="1">
                <a:solidFill>
                  <a:schemeClr val="bg1"/>
                </a:solidFill>
              </a:rPr>
              <a:t>reason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why</a:t>
            </a:r>
            <a:r>
              <a:rPr lang="it-IT" sz="2400" dirty="0">
                <a:solidFill>
                  <a:schemeClr val="bg1"/>
                </a:solidFill>
              </a:rPr>
              <a:t> detectors are </a:t>
            </a:r>
            <a:r>
              <a:rPr lang="it-IT" sz="2400" dirty="0" err="1">
                <a:solidFill>
                  <a:schemeClr val="bg1"/>
                </a:solidFill>
              </a:rPr>
              <a:t>complex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is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not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only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that</a:t>
            </a:r>
            <a:r>
              <a:rPr lang="it-IT" sz="2400" dirty="0">
                <a:solidFill>
                  <a:schemeClr val="bg1"/>
                </a:solidFill>
              </a:rPr>
              <a:t> the </a:t>
            </a:r>
            <a:r>
              <a:rPr lang="it-IT" sz="2400" dirty="0" err="1">
                <a:solidFill>
                  <a:schemeClr val="bg1"/>
                </a:solidFill>
              </a:rPr>
              <a:t>studied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physics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is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complex</a:t>
            </a:r>
            <a:r>
              <a:rPr lang="it-IT" sz="2400" dirty="0">
                <a:solidFill>
                  <a:schemeClr val="bg1"/>
                </a:solidFill>
              </a:rPr>
              <a:t>: Science </a:t>
            </a:r>
            <a:r>
              <a:rPr lang="it-IT" sz="2400" dirty="0" err="1">
                <a:solidFill>
                  <a:schemeClr val="bg1"/>
                </a:solidFill>
              </a:rPr>
              <a:t>is</a:t>
            </a:r>
            <a:r>
              <a:rPr lang="it-IT" sz="2400" dirty="0">
                <a:solidFill>
                  <a:schemeClr val="bg1"/>
                </a:solidFill>
              </a:rPr>
              <a:t> a </a:t>
            </a:r>
            <a:r>
              <a:rPr lang="it-IT" sz="2400" dirty="0" err="1">
                <a:solidFill>
                  <a:schemeClr val="bg1"/>
                </a:solidFill>
              </a:rPr>
              <a:t>demanding</a:t>
            </a:r>
            <a:r>
              <a:rPr lang="it-IT" sz="2400" dirty="0">
                <a:solidFill>
                  <a:schemeClr val="bg1"/>
                </a:solidFill>
              </a:rPr>
              <a:t> job. </a:t>
            </a:r>
            <a:r>
              <a:rPr lang="it-IT" sz="2400" dirty="0" err="1">
                <a:solidFill>
                  <a:srgbClr val="0070C0"/>
                </a:solidFill>
              </a:rPr>
              <a:t>Physicists</a:t>
            </a:r>
            <a:r>
              <a:rPr lang="it-IT" sz="2400" dirty="0">
                <a:solidFill>
                  <a:srgbClr val="0070C0"/>
                </a:solidFill>
              </a:rPr>
              <a:t> </a:t>
            </a:r>
            <a:r>
              <a:rPr lang="it-IT" sz="2400" dirty="0" err="1">
                <a:solidFill>
                  <a:srgbClr val="0070C0"/>
                </a:solidFill>
              </a:rPr>
              <a:t>want</a:t>
            </a:r>
            <a:r>
              <a:rPr lang="it-IT" sz="2400" dirty="0">
                <a:solidFill>
                  <a:srgbClr val="0070C0"/>
                </a:solidFill>
              </a:rPr>
              <a:t> to study </a:t>
            </a:r>
            <a:r>
              <a:rPr lang="it-IT" sz="2400" i="1" dirty="0" err="1">
                <a:solidFill>
                  <a:srgbClr val="0070C0"/>
                </a:solidFill>
              </a:rPr>
              <a:t>everything</a:t>
            </a:r>
            <a:r>
              <a:rPr lang="it-IT" sz="2400" i="1" dirty="0">
                <a:solidFill>
                  <a:srgbClr val="0070C0"/>
                </a:solidFill>
              </a:rPr>
              <a:t> </a:t>
            </a:r>
            <a:r>
              <a:rPr lang="it-IT" sz="2400" dirty="0">
                <a:solidFill>
                  <a:srgbClr val="0070C0"/>
                </a:solidFill>
              </a:rPr>
              <a:t>and do </a:t>
            </a:r>
            <a:r>
              <a:rPr lang="it-IT" sz="2400" dirty="0" err="1">
                <a:solidFill>
                  <a:srgbClr val="0070C0"/>
                </a:solidFill>
              </a:rPr>
              <a:t>it</a:t>
            </a:r>
            <a:r>
              <a:rPr lang="it-IT" sz="2400" dirty="0">
                <a:solidFill>
                  <a:srgbClr val="0070C0"/>
                </a:solidFill>
              </a:rPr>
              <a:t> </a:t>
            </a:r>
            <a:r>
              <a:rPr lang="it-IT" sz="2400" i="1" dirty="0" err="1">
                <a:solidFill>
                  <a:srgbClr val="0070C0"/>
                </a:solidFill>
              </a:rPr>
              <a:t>better</a:t>
            </a:r>
            <a:r>
              <a:rPr lang="it-IT" sz="2400" dirty="0">
                <a:solidFill>
                  <a:srgbClr val="0070C0"/>
                </a:solidFill>
              </a:rPr>
              <a:t> </a:t>
            </a:r>
            <a:r>
              <a:rPr lang="it-IT" sz="2400" dirty="0" err="1">
                <a:solidFill>
                  <a:srgbClr val="0070C0"/>
                </a:solidFill>
              </a:rPr>
              <a:t>than</a:t>
            </a:r>
            <a:r>
              <a:rPr lang="it-IT" sz="2400" dirty="0">
                <a:solidFill>
                  <a:srgbClr val="0070C0"/>
                </a:solidFill>
              </a:rPr>
              <a:t> </a:t>
            </a:r>
            <a:r>
              <a:rPr lang="it-IT" sz="2400" dirty="0" err="1">
                <a:solidFill>
                  <a:srgbClr val="0070C0"/>
                </a:solidFill>
              </a:rPr>
              <a:t>their</a:t>
            </a:r>
            <a:r>
              <a:rPr lang="it-IT" sz="2400" dirty="0">
                <a:solidFill>
                  <a:srgbClr val="0070C0"/>
                </a:solidFill>
              </a:rPr>
              <a:t> </a:t>
            </a:r>
            <a:r>
              <a:rPr lang="it-IT" sz="2400" dirty="0" err="1">
                <a:solidFill>
                  <a:srgbClr val="0070C0"/>
                </a:solidFill>
              </a:rPr>
              <a:t>predecessors</a:t>
            </a:r>
            <a:endParaRPr lang="it-IT" sz="2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CMS </a:t>
            </a:r>
            <a:r>
              <a:rPr lang="it-IT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has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 over 4000 </a:t>
            </a:r>
            <a:r>
              <a:rPr lang="it-IT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members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, </a:t>
            </a:r>
            <a:r>
              <a:rPr lang="it-IT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who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 use the data for a LARGE </a:t>
            </a:r>
            <a:r>
              <a:rPr lang="it-IT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number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 of </a:t>
            </a:r>
            <a:r>
              <a:rPr lang="it-IT" sz="2400" i="1" dirty="0" err="1">
                <a:solidFill>
                  <a:schemeClr val="bg1"/>
                </a:solidFill>
                <a:sym typeface="Wingdings" panose="05000000000000000000" pitchFamily="2" charset="2"/>
              </a:rPr>
              <a:t>different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measurements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 and </a:t>
            </a:r>
            <a:r>
              <a:rPr lang="it-IT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searches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...</a:t>
            </a:r>
          </a:p>
          <a:p>
            <a:pPr marL="0" indent="0">
              <a:buNone/>
            </a:pPr>
            <a:endParaRPr lang="it-IT" sz="24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So, </a:t>
            </a:r>
            <a:r>
              <a:rPr lang="it-IT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what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does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it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mean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 for a detector to be </a:t>
            </a:r>
            <a:r>
              <a:rPr lang="it-IT" sz="2400" i="1" dirty="0" err="1">
                <a:solidFill>
                  <a:schemeClr val="bg1"/>
                </a:solidFill>
                <a:sym typeface="Wingdings" panose="05000000000000000000" pitchFamily="2" charset="2"/>
              </a:rPr>
              <a:t>optimal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? </a:t>
            </a:r>
          </a:p>
          <a:p>
            <a:pPr marL="0" indent="0">
              <a:buNone/>
            </a:pPr>
            <a:r>
              <a:rPr lang="it-IT" sz="24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What</a:t>
            </a:r>
            <a:r>
              <a:rPr lang="it-IT" sz="2400" b="1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it-IT" sz="24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loss</a:t>
            </a:r>
            <a:r>
              <a:rPr lang="it-IT" sz="2400" b="1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it-IT" sz="24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function</a:t>
            </a:r>
            <a:r>
              <a:rPr lang="it-IT" sz="2400" b="1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do </a:t>
            </a:r>
            <a:r>
              <a:rPr lang="it-IT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we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aim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 to </a:t>
            </a:r>
            <a:r>
              <a:rPr lang="it-IT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minimize</a:t>
            </a:r>
            <a:r>
              <a:rPr lang="it-IT" sz="2400" dirty="0">
                <a:solidFill>
                  <a:schemeClr val="bg1"/>
                </a:solidFill>
                <a:sym typeface="Wingdings" panose="05000000000000000000" pitchFamily="2" charset="2"/>
              </a:rPr>
              <a:t>? </a:t>
            </a:r>
          </a:p>
          <a:p>
            <a:pPr marL="0" indent="0">
              <a:buNone/>
            </a:pPr>
            <a:r>
              <a:rPr lang="it-IT" sz="2400" dirty="0">
                <a:solidFill>
                  <a:srgbClr val="FFC000"/>
                </a:solidFill>
                <a:sym typeface="Wingdings" panose="05000000000000000000" pitchFamily="2" charset="2"/>
              </a:rPr>
              <a:t>Does </a:t>
            </a:r>
            <a:r>
              <a:rPr lang="it-IT" sz="2400" dirty="0" err="1">
                <a:solidFill>
                  <a:srgbClr val="FFC000"/>
                </a:solidFill>
                <a:sym typeface="Wingdings" panose="05000000000000000000" pitchFamily="2" charset="2"/>
              </a:rPr>
              <a:t>it</a:t>
            </a:r>
            <a:r>
              <a:rPr lang="it-IT" sz="2400" dirty="0">
                <a:solidFill>
                  <a:srgbClr val="FFC000"/>
                </a:solidFill>
                <a:sym typeface="Wingdings" panose="05000000000000000000" pitchFamily="2" charset="2"/>
              </a:rPr>
              <a:t> make </a:t>
            </a:r>
            <a:r>
              <a:rPr lang="it-IT" sz="2400" dirty="0" err="1">
                <a:solidFill>
                  <a:srgbClr val="FFC000"/>
                </a:solidFill>
                <a:sym typeface="Wingdings" panose="05000000000000000000" pitchFamily="2" charset="2"/>
              </a:rPr>
              <a:t>sense</a:t>
            </a:r>
            <a:r>
              <a:rPr lang="it-IT" sz="2400" dirty="0">
                <a:solidFill>
                  <a:srgbClr val="FFC000"/>
                </a:solidFill>
                <a:sym typeface="Wingdings" panose="05000000000000000000" pitchFamily="2" charset="2"/>
              </a:rPr>
              <a:t> to </a:t>
            </a:r>
            <a:r>
              <a:rPr lang="it-IT" sz="2400" dirty="0" err="1">
                <a:solidFill>
                  <a:srgbClr val="FFC000"/>
                </a:solidFill>
                <a:sym typeface="Wingdings" panose="05000000000000000000" pitchFamily="2" charset="2"/>
              </a:rPr>
              <a:t>speak</a:t>
            </a:r>
            <a:r>
              <a:rPr lang="it-IT" sz="2400" dirty="0">
                <a:solidFill>
                  <a:srgbClr val="FFC000"/>
                </a:solidFill>
                <a:sym typeface="Wingdings" panose="05000000000000000000" pitchFamily="2" charset="2"/>
              </a:rPr>
              <a:t> of an </a:t>
            </a:r>
            <a:r>
              <a:rPr lang="it-IT" sz="2400" dirty="0" err="1">
                <a:solidFill>
                  <a:srgbClr val="FFC000"/>
                </a:solidFill>
                <a:sym typeface="Wingdings" panose="05000000000000000000" pitchFamily="2" charset="2"/>
              </a:rPr>
              <a:t>experiment</a:t>
            </a:r>
            <a:r>
              <a:rPr lang="it-IT" sz="2400" dirty="0">
                <a:solidFill>
                  <a:srgbClr val="FFC000"/>
                </a:solidFill>
                <a:sym typeface="Wingdings" panose="05000000000000000000" pitchFamily="2" charset="2"/>
              </a:rPr>
              <a:t>-wide utility </a:t>
            </a:r>
            <a:r>
              <a:rPr lang="it-IT" sz="2400" dirty="0" err="1">
                <a:solidFill>
                  <a:srgbClr val="FFC000"/>
                </a:solidFill>
                <a:sym typeface="Wingdings" panose="05000000000000000000" pitchFamily="2" charset="2"/>
              </a:rPr>
              <a:t>function</a:t>
            </a:r>
            <a:r>
              <a:rPr lang="it-IT" sz="2400" dirty="0">
                <a:solidFill>
                  <a:srgbClr val="FFC000"/>
                </a:solidFill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endParaRPr lang="it-IT" sz="2400" dirty="0">
              <a:sym typeface="Wingdings" panose="05000000000000000000" pitchFamily="2" charset="2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B89-A023-4184-86DD-540BD0318D04}" type="slidenum">
              <a:rPr lang="en-US" smtClean="0"/>
              <a:t>41</a:t>
            </a:fld>
            <a:endParaRPr lang="en-US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0817" y="3837838"/>
            <a:ext cx="3752007" cy="2943271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8240817" y="3006841"/>
            <a:ext cx="39331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i="1" dirty="0" err="1"/>
              <a:t>Above</a:t>
            </a:r>
            <a:r>
              <a:rPr lang="it-IT" sz="1600" i="1" dirty="0"/>
              <a:t>: </a:t>
            </a:r>
            <a:r>
              <a:rPr lang="it-IT" sz="1600" i="1" dirty="0" err="1"/>
              <a:t>publication</a:t>
            </a:r>
            <a:r>
              <a:rPr lang="it-IT" sz="1600" i="1" dirty="0"/>
              <a:t> time of </a:t>
            </a:r>
            <a:r>
              <a:rPr lang="it-IT" sz="1600" b="1" i="1" dirty="0"/>
              <a:t>1125</a:t>
            </a:r>
            <a:r>
              <a:rPr lang="it-IT" sz="1600" i="1" dirty="0"/>
              <a:t> </a:t>
            </a:r>
            <a:r>
              <a:rPr lang="it-IT" sz="1600" i="1" dirty="0" err="1"/>
              <a:t>articles</a:t>
            </a:r>
            <a:r>
              <a:rPr lang="it-IT" sz="1600" i="1" dirty="0"/>
              <a:t> by the CMS </a:t>
            </a:r>
            <a:r>
              <a:rPr lang="it-IT" sz="1600" i="1" dirty="0" err="1"/>
              <a:t>collaboration</a:t>
            </a:r>
            <a:r>
              <a:rPr lang="it-IT" sz="1600" i="1" dirty="0"/>
              <a:t> (in blue). </a:t>
            </a:r>
          </a:p>
          <a:p>
            <a:r>
              <a:rPr lang="it-IT" sz="1600" b="1" i="1" dirty="0" err="1"/>
              <a:t>Below</a:t>
            </a:r>
            <a:r>
              <a:rPr lang="it-IT" sz="1600" i="1" dirty="0"/>
              <a:t>: a small </a:t>
            </a:r>
            <a:r>
              <a:rPr lang="it-IT" sz="1600" i="1" dirty="0" err="1"/>
              <a:t>fraction</a:t>
            </a:r>
            <a:r>
              <a:rPr lang="it-IT" sz="1600" i="1" dirty="0"/>
              <a:t> of the CMS </a:t>
            </a:r>
            <a:r>
              <a:rPr lang="it-IT" sz="1600" i="1" dirty="0" err="1"/>
              <a:t>members</a:t>
            </a:r>
            <a:endParaRPr lang="it-IT" sz="1600" i="1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7295" y="205518"/>
            <a:ext cx="3709327" cy="2730326"/>
          </a:xfrm>
          <a:prstGeom prst="rect">
            <a:avLst/>
          </a:prstGeom>
        </p:spPr>
      </p:pic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10" name="CasellaDiTesto 9"/>
          <p:cNvSpPr txBox="1"/>
          <p:nvPr/>
        </p:nvSpPr>
        <p:spPr>
          <a:xfrm rot="19654031">
            <a:off x="9590946" y="1407080"/>
            <a:ext cx="2347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>
                <a:solidFill>
                  <a:srgbClr val="FF0000"/>
                </a:solidFill>
              </a:rPr>
              <a:t>Over 1000 publications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448A168-F038-FC87-FF63-EEDCED5A430E}"/>
              </a:ext>
            </a:extLst>
          </p:cNvPr>
          <p:cNvSpPr/>
          <p:nvPr/>
        </p:nvSpPr>
        <p:spPr>
          <a:xfrm>
            <a:off x="507227" y="1767577"/>
            <a:ext cx="7374030" cy="2453994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21264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3141" y="539296"/>
            <a:ext cx="6477000" cy="1325563"/>
          </a:xfrm>
        </p:spPr>
        <p:txBody>
          <a:bodyPr/>
          <a:lstStyle/>
          <a:p>
            <a:r>
              <a:rPr lang="it-IT" b="1" dirty="0">
                <a:solidFill>
                  <a:srgbClr val="C00000"/>
                </a:solidFill>
              </a:rPr>
              <a:t>Recipe for a Perfect </a:t>
            </a:r>
            <a:r>
              <a:rPr lang="it-IT" b="1" dirty="0" err="1">
                <a:solidFill>
                  <a:srgbClr val="C00000"/>
                </a:solidFill>
              </a:rPr>
              <a:t>Dinner</a:t>
            </a:r>
            <a:endParaRPr lang="it-IT" b="1" dirty="0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67624" y="5973606"/>
            <a:ext cx="11856752" cy="809833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sz="2000" dirty="0" err="1">
                <a:solidFill>
                  <a:schemeClr val="bg1"/>
                </a:solidFill>
              </a:rPr>
              <a:t>We</a:t>
            </a:r>
            <a:r>
              <a:rPr lang="it-IT" sz="2000" dirty="0">
                <a:solidFill>
                  <a:schemeClr val="bg1"/>
                </a:solidFill>
              </a:rPr>
              <a:t> are </a:t>
            </a:r>
            <a:r>
              <a:rPr lang="it-IT" sz="2000" dirty="0" err="1">
                <a:solidFill>
                  <a:schemeClr val="bg1"/>
                </a:solidFill>
              </a:rPr>
              <a:t>not</a:t>
            </a:r>
            <a:r>
              <a:rPr lang="it-IT" sz="2000" dirty="0">
                <a:solidFill>
                  <a:schemeClr val="bg1"/>
                </a:solidFill>
              </a:rPr>
              <a:t> </a:t>
            </a:r>
            <a:r>
              <a:rPr lang="it-IT" sz="2000" dirty="0" err="1">
                <a:solidFill>
                  <a:schemeClr val="bg1"/>
                </a:solidFill>
              </a:rPr>
              <a:t>alien</a:t>
            </a:r>
            <a:r>
              <a:rPr lang="it-IT" sz="2000" dirty="0">
                <a:solidFill>
                  <a:schemeClr val="bg1"/>
                </a:solidFill>
              </a:rPr>
              <a:t> to </a:t>
            </a:r>
            <a:r>
              <a:rPr lang="it-IT" sz="2000" dirty="0" err="1">
                <a:solidFill>
                  <a:schemeClr val="bg1"/>
                </a:solidFill>
              </a:rPr>
              <a:t>confidently</a:t>
            </a:r>
            <a:r>
              <a:rPr lang="it-IT" sz="2000" dirty="0">
                <a:solidFill>
                  <a:schemeClr val="bg1"/>
                </a:solidFill>
              </a:rPr>
              <a:t> </a:t>
            </a:r>
            <a:r>
              <a:rPr lang="it-IT" sz="2000" dirty="0" err="1">
                <a:solidFill>
                  <a:schemeClr val="bg1"/>
                </a:solidFill>
              </a:rPr>
              <a:t>taking</a:t>
            </a:r>
            <a:r>
              <a:rPr lang="it-IT" sz="2000" dirty="0">
                <a:solidFill>
                  <a:schemeClr val="bg1"/>
                </a:solidFill>
              </a:rPr>
              <a:t> </a:t>
            </a:r>
            <a:r>
              <a:rPr lang="it-IT" sz="2000" dirty="0" err="1">
                <a:solidFill>
                  <a:schemeClr val="bg1"/>
                </a:solidFill>
              </a:rPr>
              <a:t>complex</a:t>
            </a:r>
            <a:r>
              <a:rPr lang="it-IT" sz="2000" dirty="0">
                <a:solidFill>
                  <a:schemeClr val="bg1"/>
                </a:solidFill>
              </a:rPr>
              <a:t> </a:t>
            </a:r>
            <a:r>
              <a:rPr lang="it-IT" sz="2000" dirty="0" err="1">
                <a:solidFill>
                  <a:schemeClr val="bg1"/>
                </a:solidFill>
              </a:rPr>
              <a:t>decisions</a:t>
            </a:r>
            <a:r>
              <a:rPr lang="it-IT" sz="2000" dirty="0">
                <a:solidFill>
                  <a:schemeClr val="bg1"/>
                </a:solidFill>
              </a:rPr>
              <a:t> in a </a:t>
            </a:r>
            <a:r>
              <a:rPr lang="it-IT" sz="2000" b="1" dirty="0">
                <a:solidFill>
                  <a:schemeClr val="bg1"/>
                </a:solidFill>
              </a:rPr>
              <a:t>multi-</a:t>
            </a:r>
            <a:r>
              <a:rPr lang="it-IT" sz="2000" b="1" dirty="0" err="1">
                <a:solidFill>
                  <a:schemeClr val="bg1"/>
                </a:solidFill>
              </a:rPr>
              <a:t>objective</a:t>
            </a:r>
            <a:r>
              <a:rPr lang="it-IT" sz="2000" b="1" dirty="0">
                <a:solidFill>
                  <a:schemeClr val="bg1"/>
                </a:solidFill>
              </a:rPr>
              <a:t> </a:t>
            </a:r>
            <a:r>
              <a:rPr lang="it-IT" sz="2000" b="1" dirty="0" err="1">
                <a:solidFill>
                  <a:schemeClr val="bg1"/>
                </a:solidFill>
              </a:rPr>
              <a:t>space</a:t>
            </a:r>
            <a:r>
              <a:rPr lang="it-IT" sz="2000" dirty="0">
                <a:solidFill>
                  <a:schemeClr val="bg1"/>
                </a:solidFill>
              </a:rPr>
              <a:t>. </a:t>
            </a:r>
            <a:r>
              <a:rPr lang="it-IT" sz="2000" dirty="0" err="1">
                <a:solidFill>
                  <a:schemeClr val="bg1"/>
                </a:solidFill>
              </a:rPr>
              <a:t>We</a:t>
            </a:r>
            <a:r>
              <a:rPr lang="it-IT" sz="2000" dirty="0">
                <a:solidFill>
                  <a:schemeClr val="bg1"/>
                </a:solidFill>
              </a:rPr>
              <a:t> </a:t>
            </a:r>
            <a:r>
              <a:rPr lang="it-IT" sz="2000" dirty="0" err="1">
                <a:solidFill>
                  <a:schemeClr val="bg1"/>
                </a:solidFill>
              </a:rPr>
              <a:t>actually</a:t>
            </a:r>
            <a:r>
              <a:rPr lang="it-IT" sz="2000" dirty="0">
                <a:solidFill>
                  <a:schemeClr val="bg1"/>
                </a:solidFill>
              </a:rPr>
              <a:t> do </a:t>
            </a:r>
            <a:r>
              <a:rPr lang="it-IT" sz="2000" dirty="0" err="1">
                <a:solidFill>
                  <a:schemeClr val="bg1"/>
                </a:solidFill>
              </a:rPr>
              <a:t>it</a:t>
            </a:r>
            <a:r>
              <a:rPr lang="it-IT" sz="2000" dirty="0">
                <a:solidFill>
                  <a:schemeClr val="bg1"/>
                </a:solidFill>
              </a:rPr>
              <a:t> </a:t>
            </a:r>
            <a:r>
              <a:rPr lang="it-IT" sz="2000" dirty="0" err="1">
                <a:solidFill>
                  <a:schemeClr val="bg1"/>
                </a:solidFill>
              </a:rPr>
              <a:t>routinely</a:t>
            </a:r>
            <a:r>
              <a:rPr lang="it-IT" sz="2000" dirty="0">
                <a:solidFill>
                  <a:schemeClr val="bg1"/>
                </a:solidFill>
              </a:rPr>
              <a:t>...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sz="2000" dirty="0">
                <a:solidFill>
                  <a:schemeClr val="bg1"/>
                </a:solidFill>
              </a:rPr>
              <a:t>Of </a:t>
            </a:r>
            <a:r>
              <a:rPr lang="it-IT" sz="2000" dirty="0" err="1">
                <a:solidFill>
                  <a:schemeClr val="bg1"/>
                </a:solidFill>
              </a:rPr>
              <a:t>course</a:t>
            </a:r>
            <a:r>
              <a:rPr lang="it-IT" sz="2000" dirty="0">
                <a:solidFill>
                  <a:schemeClr val="bg1"/>
                </a:solidFill>
              </a:rPr>
              <a:t>, </a:t>
            </a:r>
            <a:r>
              <a:rPr lang="it-IT" sz="2000" dirty="0" err="1">
                <a:solidFill>
                  <a:schemeClr val="bg1"/>
                </a:solidFill>
              </a:rPr>
              <a:t>we</a:t>
            </a:r>
            <a:r>
              <a:rPr lang="it-IT" sz="2000" dirty="0">
                <a:solidFill>
                  <a:schemeClr val="bg1"/>
                </a:solidFill>
              </a:rPr>
              <a:t> are </a:t>
            </a:r>
            <a:r>
              <a:rPr lang="it-IT" sz="2000" dirty="0" err="1">
                <a:solidFill>
                  <a:schemeClr val="bg1"/>
                </a:solidFill>
              </a:rPr>
              <a:t>not</a:t>
            </a:r>
            <a:r>
              <a:rPr lang="it-IT" sz="2000" dirty="0">
                <a:solidFill>
                  <a:schemeClr val="bg1"/>
                </a:solidFill>
              </a:rPr>
              <a:t> </a:t>
            </a:r>
            <a:r>
              <a:rPr lang="it-IT" sz="2000" dirty="0" err="1">
                <a:solidFill>
                  <a:schemeClr val="bg1"/>
                </a:solidFill>
              </a:rPr>
              <a:t>deterred</a:t>
            </a:r>
            <a:r>
              <a:rPr lang="it-IT" sz="2000" dirty="0">
                <a:solidFill>
                  <a:schemeClr val="bg1"/>
                </a:solidFill>
              </a:rPr>
              <a:t> by </a:t>
            </a:r>
            <a:r>
              <a:rPr lang="it-IT" sz="2000" dirty="0" err="1">
                <a:solidFill>
                  <a:schemeClr val="bg1"/>
                </a:solidFill>
              </a:rPr>
              <a:t>knowing</a:t>
            </a:r>
            <a:r>
              <a:rPr lang="it-IT" sz="2000" dirty="0">
                <a:solidFill>
                  <a:schemeClr val="bg1"/>
                </a:solidFill>
              </a:rPr>
              <a:t> </a:t>
            </a:r>
            <a:r>
              <a:rPr lang="it-IT" sz="2000" dirty="0" err="1">
                <a:solidFill>
                  <a:schemeClr val="bg1"/>
                </a:solidFill>
              </a:rPr>
              <a:t>that</a:t>
            </a:r>
            <a:r>
              <a:rPr lang="it-IT" sz="2000" dirty="0">
                <a:solidFill>
                  <a:schemeClr val="bg1"/>
                </a:solidFill>
              </a:rPr>
              <a:t> the </a:t>
            </a:r>
            <a:r>
              <a:rPr lang="it-IT" sz="2000" dirty="0" err="1">
                <a:solidFill>
                  <a:schemeClr val="bg1"/>
                </a:solidFill>
              </a:rPr>
              <a:t>exact</a:t>
            </a:r>
            <a:r>
              <a:rPr lang="it-IT" sz="2000" dirty="0">
                <a:solidFill>
                  <a:schemeClr val="bg1"/>
                </a:solidFill>
              </a:rPr>
              <a:t> </a:t>
            </a:r>
            <a:r>
              <a:rPr lang="it-IT" sz="2000" dirty="0" err="1">
                <a:solidFill>
                  <a:schemeClr val="bg1"/>
                </a:solidFill>
              </a:rPr>
              <a:t>form</a:t>
            </a:r>
            <a:r>
              <a:rPr lang="it-IT" sz="2000" dirty="0">
                <a:solidFill>
                  <a:schemeClr val="bg1"/>
                </a:solidFill>
              </a:rPr>
              <a:t> of </a:t>
            </a:r>
            <a:r>
              <a:rPr lang="it-IT" sz="2000" dirty="0" err="1">
                <a:solidFill>
                  <a:srgbClr val="FFC000"/>
                </a:solidFill>
              </a:rPr>
              <a:t>our</a:t>
            </a:r>
            <a:r>
              <a:rPr lang="it-IT" sz="2000" dirty="0">
                <a:solidFill>
                  <a:srgbClr val="FFC000"/>
                </a:solidFill>
              </a:rPr>
              <a:t> </a:t>
            </a:r>
            <a:r>
              <a:rPr lang="it-IT" sz="2000" dirty="0" err="1">
                <a:solidFill>
                  <a:srgbClr val="FFC000"/>
                </a:solidFill>
              </a:rPr>
              <a:t>optimization</a:t>
            </a:r>
            <a:r>
              <a:rPr lang="it-IT" sz="2000" dirty="0">
                <a:solidFill>
                  <a:srgbClr val="FFC000"/>
                </a:solidFill>
              </a:rPr>
              <a:t> target </a:t>
            </a:r>
            <a:r>
              <a:rPr lang="it-IT" sz="2000" dirty="0" err="1">
                <a:solidFill>
                  <a:srgbClr val="FFC000"/>
                </a:solidFill>
              </a:rPr>
              <a:t>is</a:t>
            </a:r>
            <a:r>
              <a:rPr lang="it-IT" sz="2000" dirty="0">
                <a:solidFill>
                  <a:srgbClr val="FFC000"/>
                </a:solidFill>
              </a:rPr>
              <a:t> </a:t>
            </a:r>
            <a:r>
              <a:rPr lang="it-IT" sz="2000" dirty="0" err="1">
                <a:solidFill>
                  <a:srgbClr val="FFC000"/>
                </a:solidFill>
              </a:rPr>
              <a:t>arbitrary</a:t>
            </a:r>
            <a:endParaRPr lang="it-IT" sz="2000" dirty="0">
              <a:solidFill>
                <a:srgbClr val="FFC000"/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3758" y="78285"/>
            <a:ext cx="3287922" cy="1829072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9485" y="4223658"/>
            <a:ext cx="3642194" cy="1332741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141" y="2660238"/>
            <a:ext cx="1116929" cy="1510493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0246" y="1047370"/>
            <a:ext cx="1741900" cy="1516567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58250" y="2660238"/>
            <a:ext cx="2389231" cy="1518157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52809" y="4241829"/>
            <a:ext cx="2161252" cy="1330245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40248" y="4231235"/>
            <a:ext cx="1847137" cy="1340138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48148" y="4223658"/>
            <a:ext cx="2240180" cy="1340138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8691" y="4223656"/>
            <a:ext cx="1584033" cy="1340139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46215" y="2657317"/>
            <a:ext cx="2509962" cy="1519280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998767" y="2660237"/>
            <a:ext cx="2596162" cy="151049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0852AF8-BDB6-C54B-D73A-AC0C51F03917}"/>
              </a:ext>
            </a:extLst>
          </p:cNvPr>
          <p:cNvSpPr/>
          <p:nvPr/>
        </p:nvSpPr>
        <p:spPr>
          <a:xfrm>
            <a:off x="8782198" y="0"/>
            <a:ext cx="51560" cy="421286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833758" y="1962163"/>
            <a:ext cx="3287922" cy="2208810"/>
          </a:xfrm>
          <a:prstGeom prst="rect">
            <a:avLst/>
          </a:prstGeom>
        </p:spPr>
      </p:pic>
      <p:sp>
        <p:nvSpPr>
          <p:cNvPr id="18" name="Segnaposto numero diapositiva 17">
            <a:extLst>
              <a:ext uri="{FF2B5EF4-FFF2-40B4-BE49-F238E27FC236}">
                <a16:creationId xmlns:a16="http://schemas.microsoft.com/office/drawing/2014/main" id="{2EAF18E7-FCB6-89CA-FD2C-9AE63B87B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B7C-41C6-413A-81DD-F073C27E12A1}" type="slidenum">
              <a:rPr lang="en-US" smtClean="0"/>
              <a:t>42</a:t>
            </a:fld>
            <a:endParaRPr lang="en-US"/>
          </a:p>
        </p:txBody>
      </p:sp>
      <p:sp>
        <p:nvSpPr>
          <p:cNvPr id="16" name="Segnaposto piè di pagina 15">
            <a:extLst>
              <a:ext uri="{FF2B5EF4-FFF2-40B4-BE49-F238E27FC236}">
                <a16:creationId xmlns:a16="http://schemas.microsoft.com/office/drawing/2014/main" id="{D0A0268C-DC26-28E8-220F-2F5201DEC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09245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>
                <a:solidFill>
                  <a:srgbClr val="C00000"/>
                </a:solidFill>
              </a:rPr>
              <a:t>Recipe for a Perfect Detector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24158" y="1908585"/>
            <a:ext cx="6646682" cy="4016878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it-IT" dirty="0" err="1">
                <a:solidFill>
                  <a:schemeClr val="bg1"/>
                </a:solidFill>
              </a:rPr>
              <a:t>Assess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your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total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b="1" dirty="0">
                <a:solidFill>
                  <a:schemeClr val="bg1"/>
                </a:solidFill>
              </a:rPr>
              <a:t>budget</a:t>
            </a:r>
            <a:r>
              <a:rPr lang="it-IT" dirty="0">
                <a:solidFill>
                  <a:schemeClr val="bg1"/>
                </a:solidFill>
              </a:rPr>
              <a:t> and </a:t>
            </a:r>
            <a:r>
              <a:rPr lang="it-IT" b="1" dirty="0">
                <a:solidFill>
                  <a:schemeClr val="bg1"/>
                </a:solidFill>
              </a:rPr>
              <a:t>time</a:t>
            </a:r>
            <a:r>
              <a:rPr lang="it-IT" dirty="0">
                <a:solidFill>
                  <a:schemeClr val="bg1"/>
                </a:solidFill>
              </a:rPr>
              <a:t>-to-</a:t>
            </a:r>
            <a:r>
              <a:rPr lang="it-IT" dirty="0" err="1">
                <a:solidFill>
                  <a:schemeClr val="bg1"/>
                </a:solidFill>
              </a:rPr>
              <a:t>completion</a:t>
            </a:r>
            <a:endParaRPr lang="it-IT" dirty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it-IT" dirty="0">
                <a:solidFill>
                  <a:schemeClr val="bg1"/>
                </a:solidFill>
              </a:rPr>
              <a:t>Model </a:t>
            </a:r>
            <a:r>
              <a:rPr lang="it-IT" dirty="0" err="1">
                <a:solidFill>
                  <a:schemeClr val="bg1"/>
                </a:solidFill>
              </a:rPr>
              <a:t>as</a:t>
            </a:r>
            <a:r>
              <a:rPr lang="it-IT" dirty="0">
                <a:solidFill>
                  <a:schemeClr val="bg1"/>
                </a:solidFill>
              </a:rPr>
              <a:t> a </a:t>
            </a:r>
            <a:r>
              <a:rPr lang="it-IT" dirty="0" err="1">
                <a:solidFill>
                  <a:schemeClr val="bg1"/>
                </a:solidFill>
              </a:rPr>
              <a:t>steep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function</a:t>
            </a:r>
            <a:r>
              <a:rPr lang="it-IT" dirty="0">
                <a:solidFill>
                  <a:schemeClr val="bg1"/>
                </a:solidFill>
              </a:rPr>
              <a:t> the </a:t>
            </a:r>
            <a:r>
              <a:rPr lang="it-IT" b="1" dirty="0">
                <a:solidFill>
                  <a:schemeClr val="bg1"/>
                </a:solidFill>
              </a:rPr>
              <a:t>cost</a:t>
            </a:r>
            <a:r>
              <a:rPr lang="it-IT" dirty="0">
                <a:solidFill>
                  <a:schemeClr val="bg1"/>
                </a:solidFill>
              </a:rPr>
              <a:t> of </a:t>
            </a:r>
            <a:r>
              <a:rPr lang="it-IT" dirty="0" err="1">
                <a:solidFill>
                  <a:schemeClr val="bg1"/>
                </a:solidFill>
              </a:rPr>
              <a:t>overriding</a:t>
            </a:r>
            <a:r>
              <a:rPr lang="it-IT" dirty="0">
                <a:solidFill>
                  <a:schemeClr val="bg1"/>
                </a:solidFill>
              </a:rPr>
              <a:t> budget or time</a:t>
            </a:r>
          </a:p>
          <a:p>
            <a:pPr marL="514350" indent="-514350">
              <a:buFont typeface="+mj-lt"/>
              <a:buAutoNum type="arabicPeriod"/>
            </a:pPr>
            <a:r>
              <a:rPr lang="it-IT" dirty="0" err="1">
                <a:solidFill>
                  <a:schemeClr val="bg1"/>
                </a:solidFill>
              </a:rPr>
              <a:t>Assess</a:t>
            </a:r>
            <a:r>
              <a:rPr lang="it-IT" dirty="0">
                <a:solidFill>
                  <a:schemeClr val="bg1"/>
                </a:solidFill>
              </a:rPr>
              <a:t> the </a:t>
            </a:r>
            <a:r>
              <a:rPr lang="it-IT" b="1" dirty="0" err="1">
                <a:solidFill>
                  <a:schemeClr val="bg1"/>
                </a:solidFill>
              </a:rPr>
              <a:t>scientific</a:t>
            </a:r>
            <a:r>
              <a:rPr lang="it-IT" b="1" dirty="0">
                <a:solidFill>
                  <a:schemeClr val="bg1"/>
                </a:solidFill>
              </a:rPr>
              <a:t> impact</a:t>
            </a:r>
            <a:r>
              <a:rPr lang="it-IT" dirty="0">
                <a:solidFill>
                  <a:schemeClr val="bg1"/>
                </a:solidFill>
              </a:rPr>
              <a:t> of </a:t>
            </a:r>
            <a:r>
              <a:rPr lang="it-IT" dirty="0" err="1">
                <a:solidFill>
                  <a:schemeClr val="bg1"/>
                </a:solidFill>
              </a:rPr>
              <a:t>each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achievable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scientific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results</a:t>
            </a:r>
            <a:endParaRPr lang="it-IT" dirty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it-IT" b="1" dirty="0">
                <a:solidFill>
                  <a:schemeClr val="bg1"/>
                </a:solidFill>
              </a:rPr>
              <a:t>Create a </a:t>
            </a:r>
            <a:r>
              <a:rPr lang="it-IT" b="1" dirty="0" err="1">
                <a:solidFill>
                  <a:schemeClr val="bg1"/>
                </a:solidFill>
              </a:rPr>
              <a:t>differentiable</a:t>
            </a:r>
            <a:r>
              <a:rPr lang="it-IT" b="1" dirty="0">
                <a:solidFill>
                  <a:schemeClr val="bg1"/>
                </a:solidFill>
              </a:rPr>
              <a:t> model </a:t>
            </a:r>
            <a:r>
              <a:rPr lang="it-IT" dirty="0">
                <a:solidFill>
                  <a:schemeClr val="bg1"/>
                </a:solidFill>
              </a:rPr>
              <a:t>of the </a:t>
            </a:r>
            <a:r>
              <a:rPr lang="it-IT" dirty="0" err="1">
                <a:solidFill>
                  <a:schemeClr val="bg1"/>
                </a:solidFill>
              </a:rPr>
              <a:t>geometry</a:t>
            </a:r>
            <a:r>
              <a:rPr lang="it-IT" dirty="0">
                <a:solidFill>
                  <a:schemeClr val="bg1"/>
                </a:solidFill>
              </a:rPr>
              <a:t>, the </a:t>
            </a:r>
            <a:r>
              <a:rPr lang="it-IT" dirty="0" err="1">
                <a:solidFill>
                  <a:schemeClr val="bg1"/>
                </a:solidFill>
              </a:rPr>
              <a:t>components</a:t>
            </a:r>
            <a:r>
              <a:rPr lang="it-IT" dirty="0">
                <a:solidFill>
                  <a:schemeClr val="bg1"/>
                </a:solidFill>
              </a:rPr>
              <a:t>, the information-</a:t>
            </a:r>
            <a:r>
              <a:rPr lang="it-IT" dirty="0" err="1">
                <a:solidFill>
                  <a:schemeClr val="bg1"/>
                </a:solidFill>
              </a:rPr>
              <a:t>extraction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procedures</a:t>
            </a:r>
            <a:r>
              <a:rPr lang="it-IT" dirty="0">
                <a:solidFill>
                  <a:schemeClr val="bg1"/>
                </a:solidFill>
              </a:rPr>
              <a:t>, and the utility </a:t>
            </a:r>
            <a:r>
              <a:rPr lang="it-IT" dirty="0" err="1">
                <a:solidFill>
                  <a:schemeClr val="bg1"/>
                </a:solidFill>
              </a:rPr>
              <a:t>function</a:t>
            </a:r>
            <a:endParaRPr lang="it-IT" dirty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it-IT" dirty="0" err="1">
                <a:solidFill>
                  <a:srgbClr val="C00000"/>
                </a:solidFill>
              </a:rPr>
              <a:t>Construct</a:t>
            </a:r>
            <a:r>
              <a:rPr lang="it-IT" dirty="0">
                <a:solidFill>
                  <a:srgbClr val="C00000"/>
                </a:solidFill>
              </a:rPr>
              <a:t> a pipeline </a:t>
            </a:r>
            <a:r>
              <a:rPr lang="it-IT" dirty="0"/>
              <a:t>with </a:t>
            </a:r>
            <a:r>
              <a:rPr lang="it-IT" dirty="0" err="1"/>
              <a:t>those</a:t>
            </a:r>
            <a:r>
              <a:rPr lang="it-IT" dirty="0"/>
              <a:t> </a:t>
            </a:r>
            <a:r>
              <a:rPr lang="it-IT" dirty="0" err="1"/>
              <a:t>modules</a:t>
            </a:r>
            <a:r>
              <a:rPr lang="it-IT" dirty="0"/>
              <a:t>, </a:t>
            </a:r>
            <a:r>
              <a:rPr lang="it-IT" dirty="0" err="1"/>
              <a:t>enabling</a:t>
            </a:r>
            <a:r>
              <a:rPr lang="it-IT" dirty="0"/>
              <a:t> </a:t>
            </a:r>
            <a:r>
              <a:rPr lang="it-IT" dirty="0" err="1">
                <a:solidFill>
                  <a:srgbClr val="C00000"/>
                </a:solidFill>
              </a:rPr>
              <a:t>backpropagation</a:t>
            </a:r>
            <a:r>
              <a:rPr lang="it-IT" dirty="0">
                <a:solidFill>
                  <a:srgbClr val="C00000"/>
                </a:solidFill>
              </a:rPr>
              <a:t> and </a:t>
            </a:r>
            <a:r>
              <a:rPr lang="it-IT" dirty="0" err="1">
                <a:solidFill>
                  <a:srgbClr val="C00000"/>
                </a:solidFill>
              </a:rPr>
              <a:t>gradient</a:t>
            </a:r>
            <a:r>
              <a:rPr lang="it-IT" dirty="0">
                <a:solidFill>
                  <a:srgbClr val="C00000"/>
                </a:solidFill>
              </a:rPr>
              <a:t> </a:t>
            </a:r>
            <a:r>
              <a:rPr lang="it-IT" dirty="0" err="1">
                <a:solidFill>
                  <a:srgbClr val="C00000"/>
                </a:solidFill>
              </a:rPr>
              <a:t>descent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/>
              <a:t>functionality</a:t>
            </a:r>
            <a:endParaRPr lang="it-IT" dirty="0"/>
          </a:p>
          <a:p>
            <a:pPr marL="514350" indent="-514350">
              <a:buFont typeface="+mj-lt"/>
              <a:buAutoNum type="arabicPeriod"/>
            </a:pPr>
            <a:r>
              <a:rPr lang="it-IT" dirty="0" err="1">
                <a:solidFill>
                  <a:srgbClr val="0070C0"/>
                </a:solidFill>
              </a:rPr>
              <a:t>Let</a:t>
            </a:r>
            <a:r>
              <a:rPr lang="it-IT" dirty="0">
                <a:solidFill>
                  <a:srgbClr val="0070C0"/>
                </a:solidFill>
              </a:rPr>
              <a:t> the chain rule of </a:t>
            </a:r>
            <a:r>
              <a:rPr lang="it-IT" dirty="0" err="1">
                <a:solidFill>
                  <a:srgbClr val="0070C0"/>
                </a:solidFill>
              </a:rPr>
              <a:t>differential</a:t>
            </a:r>
            <a:r>
              <a:rPr lang="it-IT" dirty="0">
                <a:solidFill>
                  <a:srgbClr val="0070C0"/>
                </a:solidFill>
              </a:rPr>
              <a:t> </a:t>
            </a:r>
            <a:r>
              <a:rPr lang="it-IT" dirty="0" err="1">
                <a:solidFill>
                  <a:srgbClr val="0070C0"/>
                </a:solidFill>
              </a:rPr>
              <a:t>calculus</a:t>
            </a:r>
            <a:r>
              <a:rPr lang="it-IT" dirty="0">
                <a:solidFill>
                  <a:srgbClr val="0070C0"/>
                </a:solidFill>
              </a:rPr>
              <a:t> do the hard work for </a:t>
            </a:r>
            <a:r>
              <a:rPr lang="it-IT" dirty="0" err="1">
                <a:solidFill>
                  <a:srgbClr val="0070C0"/>
                </a:solidFill>
              </a:rPr>
              <a:t>you</a:t>
            </a:r>
            <a:r>
              <a:rPr lang="it-IT" dirty="0">
                <a:solidFill>
                  <a:srgbClr val="0070C0"/>
                </a:solidFill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B89-A023-4184-86DD-540BD0318D04}" type="slidenum">
              <a:rPr lang="en-US" smtClean="0"/>
              <a:t>43</a:t>
            </a:fld>
            <a:endParaRPr lang="en-US"/>
          </a:p>
        </p:txBody>
      </p:sp>
      <p:sp>
        <p:nvSpPr>
          <p:cNvPr id="8" name="CasellaDiTesto 7"/>
          <p:cNvSpPr txBox="1"/>
          <p:nvPr/>
        </p:nvSpPr>
        <p:spPr>
          <a:xfrm>
            <a:off x="534668" y="5809721"/>
            <a:ext cx="67174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>
                <a:solidFill>
                  <a:schemeClr val="bg1"/>
                </a:solidFill>
              </a:rPr>
              <a:t>We</a:t>
            </a:r>
            <a:r>
              <a:rPr lang="it-IT" sz="2200" dirty="0">
                <a:solidFill>
                  <a:schemeClr val="bg1"/>
                </a:solidFill>
              </a:rPr>
              <a:t> </a:t>
            </a:r>
            <a:r>
              <a:rPr lang="it-IT" sz="2200" dirty="0" err="1">
                <a:solidFill>
                  <a:schemeClr val="bg1"/>
                </a:solidFill>
              </a:rPr>
              <a:t>will</a:t>
            </a:r>
            <a:r>
              <a:rPr lang="it-IT" sz="2200" dirty="0">
                <a:solidFill>
                  <a:schemeClr val="bg1"/>
                </a:solidFill>
              </a:rPr>
              <a:t> </a:t>
            </a:r>
            <a:r>
              <a:rPr lang="it-IT" sz="2200" dirty="0" err="1">
                <a:solidFill>
                  <a:schemeClr val="bg1"/>
                </a:solidFill>
              </a:rPr>
              <a:t>discuss</a:t>
            </a:r>
            <a:r>
              <a:rPr lang="it-IT" sz="2200" dirty="0">
                <a:solidFill>
                  <a:schemeClr val="bg1"/>
                </a:solidFill>
              </a:rPr>
              <a:t> </a:t>
            </a:r>
            <a:r>
              <a:rPr lang="it-IT" sz="2200" dirty="0" err="1">
                <a:solidFill>
                  <a:schemeClr val="bg1"/>
                </a:solidFill>
              </a:rPr>
              <a:t>this</a:t>
            </a:r>
            <a:r>
              <a:rPr lang="it-IT" sz="2200" dirty="0">
                <a:solidFill>
                  <a:schemeClr val="bg1"/>
                </a:solidFill>
              </a:rPr>
              <a:t> in more </a:t>
            </a:r>
            <a:r>
              <a:rPr lang="it-IT" sz="2200" dirty="0" err="1">
                <a:solidFill>
                  <a:schemeClr val="bg1"/>
                </a:solidFill>
              </a:rPr>
              <a:t>detail</a:t>
            </a:r>
            <a:r>
              <a:rPr lang="it-IT" sz="2200" dirty="0">
                <a:solidFill>
                  <a:schemeClr val="bg1"/>
                </a:solidFill>
              </a:rPr>
              <a:t> </a:t>
            </a:r>
            <a:r>
              <a:rPr lang="it-IT" sz="2200" dirty="0" err="1">
                <a:solidFill>
                  <a:schemeClr val="bg1"/>
                </a:solidFill>
              </a:rPr>
              <a:t>below</a:t>
            </a:r>
            <a:r>
              <a:rPr lang="it-IT" sz="2200" dirty="0">
                <a:solidFill>
                  <a:schemeClr val="bg1"/>
                </a:solidFill>
              </a:rPr>
              <a:t>, with a </a:t>
            </a:r>
            <a:r>
              <a:rPr lang="it-IT" sz="2200" dirty="0" err="1">
                <a:solidFill>
                  <a:schemeClr val="bg1"/>
                </a:solidFill>
              </a:rPr>
              <a:t>couple</a:t>
            </a:r>
            <a:r>
              <a:rPr lang="it-IT" sz="2200" dirty="0">
                <a:solidFill>
                  <a:schemeClr val="bg1"/>
                </a:solidFill>
              </a:rPr>
              <a:t> of </a:t>
            </a:r>
            <a:r>
              <a:rPr lang="it-IT" sz="2200" dirty="0" err="1">
                <a:solidFill>
                  <a:schemeClr val="bg1"/>
                </a:solidFill>
              </a:rPr>
              <a:t>examples</a:t>
            </a:r>
            <a:r>
              <a:rPr lang="it-IT" sz="2200" dirty="0">
                <a:solidFill>
                  <a:schemeClr val="bg1"/>
                </a:solidFill>
              </a:rPr>
              <a:t> – </a:t>
            </a:r>
            <a:r>
              <a:rPr lang="it-IT" sz="2200" dirty="0" err="1">
                <a:solidFill>
                  <a:schemeClr val="bg1"/>
                </a:solidFill>
              </a:rPr>
              <a:t>but</a:t>
            </a:r>
            <a:r>
              <a:rPr lang="it-IT" sz="2200" dirty="0">
                <a:solidFill>
                  <a:schemeClr val="bg1"/>
                </a:solidFill>
              </a:rPr>
              <a:t> </a:t>
            </a:r>
            <a:r>
              <a:rPr lang="it-IT" sz="2200" dirty="0" err="1">
                <a:solidFill>
                  <a:schemeClr val="bg1"/>
                </a:solidFill>
              </a:rPr>
              <a:t>will</a:t>
            </a:r>
            <a:r>
              <a:rPr lang="it-IT" sz="2200" dirty="0">
                <a:solidFill>
                  <a:schemeClr val="bg1"/>
                </a:solidFill>
              </a:rPr>
              <a:t> first </a:t>
            </a:r>
            <a:r>
              <a:rPr lang="it-IT" sz="2200" dirty="0" err="1">
                <a:solidFill>
                  <a:schemeClr val="bg1"/>
                </a:solidFill>
              </a:rPr>
              <a:t>discuss</a:t>
            </a:r>
            <a:r>
              <a:rPr lang="it-IT" sz="2200" dirty="0">
                <a:solidFill>
                  <a:schemeClr val="bg1"/>
                </a:solidFill>
              </a:rPr>
              <a:t> the </a:t>
            </a:r>
            <a:r>
              <a:rPr lang="it-IT" sz="2200" dirty="0">
                <a:solidFill>
                  <a:srgbClr val="C00000"/>
                </a:solidFill>
              </a:rPr>
              <a:t>scale </a:t>
            </a:r>
            <a:r>
              <a:rPr lang="it-IT" sz="2200" dirty="0"/>
              <a:t>of </a:t>
            </a:r>
            <a:r>
              <a:rPr lang="it-IT" sz="2200" dirty="0" err="1"/>
              <a:t>our</a:t>
            </a:r>
            <a:r>
              <a:rPr lang="it-IT" sz="2200" dirty="0"/>
              <a:t> </a:t>
            </a:r>
            <a:r>
              <a:rPr lang="it-IT" sz="2200" dirty="0" err="1"/>
              <a:t>problems</a:t>
            </a:r>
            <a:endParaRPr lang="it-IT" sz="2200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13496" y="1134681"/>
            <a:ext cx="6229739" cy="4690628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9185187" y="735518"/>
            <a:ext cx="7970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/>
              <a:t>1, 2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10276115" y="2455462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/>
              <a:t>3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7422262" y="3850389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/>
              <a:t>4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10885715" y="4229834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/>
              <a:t>5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8414072" y="5694111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/>
              <a:t>6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670F3B2-42D1-BD43-C71C-2BBA9DE35DD1}"/>
              </a:ext>
            </a:extLst>
          </p:cNvPr>
          <p:cNvSpPr/>
          <p:nvPr/>
        </p:nvSpPr>
        <p:spPr>
          <a:xfrm>
            <a:off x="402855" y="2847243"/>
            <a:ext cx="6835977" cy="39347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D164983-8F70-C6D1-7360-879165E29BB8}"/>
              </a:ext>
            </a:extLst>
          </p:cNvPr>
          <p:cNvSpPr/>
          <p:nvPr/>
        </p:nvSpPr>
        <p:spPr>
          <a:xfrm>
            <a:off x="7302653" y="2142373"/>
            <a:ext cx="4889347" cy="452995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0CF6721-F8CB-6959-5E12-55FF64D5E733}"/>
              </a:ext>
            </a:extLst>
          </p:cNvPr>
          <p:cNvSpPr/>
          <p:nvPr/>
        </p:nvSpPr>
        <p:spPr>
          <a:xfrm>
            <a:off x="7251238" y="1904462"/>
            <a:ext cx="2632991" cy="70486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6" descr="800px-CMS_Silicon_Tracker_Arty_HiRes">
            <a:extLst>
              <a:ext uri="{FF2B5EF4-FFF2-40B4-BE49-F238E27FC236}">
                <a16:creationId xmlns:a16="http://schemas.microsoft.com/office/drawing/2014/main" id="{D6FB2DE7-3DD1-0421-B756-2E877A2AE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720" y="3296325"/>
            <a:ext cx="4983973" cy="333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0012CFB-40F5-57DE-D0AB-DB4844FE1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82559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>
                <a:solidFill>
                  <a:srgbClr val="C00000"/>
                </a:solidFill>
              </a:rPr>
              <a:t>Recipe for a Perfect Detector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24158" y="1908585"/>
            <a:ext cx="6646682" cy="4016878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it-IT" dirty="0" err="1">
                <a:solidFill>
                  <a:schemeClr val="bg1"/>
                </a:solidFill>
              </a:rPr>
              <a:t>Assess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your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total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b="1" dirty="0">
                <a:solidFill>
                  <a:schemeClr val="bg1"/>
                </a:solidFill>
              </a:rPr>
              <a:t>budget</a:t>
            </a:r>
            <a:r>
              <a:rPr lang="it-IT" dirty="0">
                <a:solidFill>
                  <a:schemeClr val="bg1"/>
                </a:solidFill>
              </a:rPr>
              <a:t> and </a:t>
            </a:r>
            <a:r>
              <a:rPr lang="it-IT" b="1" dirty="0">
                <a:solidFill>
                  <a:schemeClr val="bg1"/>
                </a:solidFill>
              </a:rPr>
              <a:t>time</a:t>
            </a:r>
            <a:r>
              <a:rPr lang="it-IT" dirty="0">
                <a:solidFill>
                  <a:schemeClr val="bg1"/>
                </a:solidFill>
              </a:rPr>
              <a:t>-to-</a:t>
            </a:r>
            <a:r>
              <a:rPr lang="it-IT" dirty="0" err="1">
                <a:solidFill>
                  <a:schemeClr val="bg1"/>
                </a:solidFill>
              </a:rPr>
              <a:t>completion</a:t>
            </a:r>
            <a:endParaRPr lang="it-IT" dirty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it-IT" dirty="0">
                <a:solidFill>
                  <a:schemeClr val="bg1"/>
                </a:solidFill>
              </a:rPr>
              <a:t>Model </a:t>
            </a:r>
            <a:r>
              <a:rPr lang="it-IT" dirty="0" err="1">
                <a:solidFill>
                  <a:schemeClr val="bg1"/>
                </a:solidFill>
              </a:rPr>
              <a:t>as</a:t>
            </a:r>
            <a:r>
              <a:rPr lang="it-IT" dirty="0">
                <a:solidFill>
                  <a:schemeClr val="bg1"/>
                </a:solidFill>
              </a:rPr>
              <a:t> a </a:t>
            </a:r>
            <a:r>
              <a:rPr lang="it-IT" dirty="0" err="1">
                <a:solidFill>
                  <a:schemeClr val="bg1"/>
                </a:solidFill>
              </a:rPr>
              <a:t>steep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function</a:t>
            </a:r>
            <a:r>
              <a:rPr lang="it-IT" dirty="0">
                <a:solidFill>
                  <a:schemeClr val="bg1"/>
                </a:solidFill>
              </a:rPr>
              <a:t> the </a:t>
            </a:r>
            <a:r>
              <a:rPr lang="it-IT" b="1" dirty="0">
                <a:solidFill>
                  <a:schemeClr val="bg1"/>
                </a:solidFill>
              </a:rPr>
              <a:t>cost</a:t>
            </a:r>
            <a:r>
              <a:rPr lang="it-IT" dirty="0">
                <a:solidFill>
                  <a:schemeClr val="bg1"/>
                </a:solidFill>
              </a:rPr>
              <a:t> of </a:t>
            </a:r>
            <a:r>
              <a:rPr lang="it-IT" dirty="0" err="1">
                <a:solidFill>
                  <a:schemeClr val="bg1"/>
                </a:solidFill>
              </a:rPr>
              <a:t>overriding</a:t>
            </a:r>
            <a:r>
              <a:rPr lang="it-IT" dirty="0">
                <a:solidFill>
                  <a:schemeClr val="bg1"/>
                </a:solidFill>
              </a:rPr>
              <a:t> budget or time</a:t>
            </a:r>
          </a:p>
          <a:p>
            <a:pPr marL="514350" indent="-514350">
              <a:buFont typeface="+mj-lt"/>
              <a:buAutoNum type="arabicPeriod"/>
            </a:pPr>
            <a:r>
              <a:rPr lang="it-IT" dirty="0" err="1">
                <a:solidFill>
                  <a:schemeClr val="bg1"/>
                </a:solidFill>
              </a:rPr>
              <a:t>Assess</a:t>
            </a:r>
            <a:r>
              <a:rPr lang="it-IT" dirty="0">
                <a:solidFill>
                  <a:schemeClr val="bg1"/>
                </a:solidFill>
              </a:rPr>
              <a:t> the </a:t>
            </a:r>
            <a:r>
              <a:rPr lang="it-IT" b="1" dirty="0" err="1">
                <a:solidFill>
                  <a:schemeClr val="bg1"/>
                </a:solidFill>
              </a:rPr>
              <a:t>scientific</a:t>
            </a:r>
            <a:r>
              <a:rPr lang="it-IT" b="1" dirty="0">
                <a:solidFill>
                  <a:schemeClr val="bg1"/>
                </a:solidFill>
              </a:rPr>
              <a:t> impact</a:t>
            </a:r>
            <a:r>
              <a:rPr lang="it-IT" dirty="0">
                <a:solidFill>
                  <a:schemeClr val="bg1"/>
                </a:solidFill>
              </a:rPr>
              <a:t> of </a:t>
            </a:r>
            <a:r>
              <a:rPr lang="it-IT" dirty="0" err="1">
                <a:solidFill>
                  <a:schemeClr val="bg1"/>
                </a:solidFill>
              </a:rPr>
              <a:t>each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achievable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scientific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results</a:t>
            </a:r>
            <a:endParaRPr lang="it-IT" dirty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it-IT" b="1" dirty="0">
                <a:solidFill>
                  <a:schemeClr val="bg1"/>
                </a:solidFill>
              </a:rPr>
              <a:t>Create a </a:t>
            </a:r>
            <a:r>
              <a:rPr lang="it-IT" b="1" dirty="0" err="1">
                <a:solidFill>
                  <a:schemeClr val="bg1"/>
                </a:solidFill>
              </a:rPr>
              <a:t>differentiable</a:t>
            </a:r>
            <a:r>
              <a:rPr lang="it-IT" b="1" dirty="0">
                <a:solidFill>
                  <a:schemeClr val="bg1"/>
                </a:solidFill>
              </a:rPr>
              <a:t> model </a:t>
            </a:r>
            <a:r>
              <a:rPr lang="it-IT" dirty="0">
                <a:solidFill>
                  <a:schemeClr val="bg1"/>
                </a:solidFill>
              </a:rPr>
              <a:t>of the </a:t>
            </a:r>
            <a:r>
              <a:rPr lang="it-IT" dirty="0" err="1">
                <a:solidFill>
                  <a:schemeClr val="bg1"/>
                </a:solidFill>
              </a:rPr>
              <a:t>geometry</a:t>
            </a:r>
            <a:r>
              <a:rPr lang="it-IT" dirty="0">
                <a:solidFill>
                  <a:schemeClr val="bg1"/>
                </a:solidFill>
              </a:rPr>
              <a:t>, the </a:t>
            </a:r>
            <a:r>
              <a:rPr lang="it-IT" dirty="0" err="1">
                <a:solidFill>
                  <a:schemeClr val="bg1"/>
                </a:solidFill>
              </a:rPr>
              <a:t>components</a:t>
            </a:r>
            <a:r>
              <a:rPr lang="it-IT" dirty="0">
                <a:solidFill>
                  <a:schemeClr val="bg1"/>
                </a:solidFill>
              </a:rPr>
              <a:t>, the information-</a:t>
            </a:r>
            <a:r>
              <a:rPr lang="it-IT" dirty="0" err="1">
                <a:solidFill>
                  <a:schemeClr val="bg1"/>
                </a:solidFill>
              </a:rPr>
              <a:t>extraction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procedures</a:t>
            </a:r>
            <a:r>
              <a:rPr lang="it-IT" dirty="0">
                <a:solidFill>
                  <a:schemeClr val="bg1"/>
                </a:solidFill>
              </a:rPr>
              <a:t>, and the utility </a:t>
            </a:r>
            <a:r>
              <a:rPr lang="it-IT" dirty="0" err="1">
                <a:solidFill>
                  <a:schemeClr val="bg1"/>
                </a:solidFill>
              </a:rPr>
              <a:t>function</a:t>
            </a:r>
            <a:endParaRPr lang="it-IT" dirty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it-IT" dirty="0" err="1">
                <a:solidFill>
                  <a:srgbClr val="C00000"/>
                </a:solidFill>
              </a:rPr>
              <a:t>Construct</a:t>
            </a:r>
            <a:r>
              <a:rPr lang="it-IT" dirty="0">
                <a:solidFill>
                  <a:srgbClr val="C00000"/>
                </a:solidFill>
              </a:rPr>
              <a:t> a pipeline </a:t>
            </a:r>
            <a:r>
              <a:rPr lang="it-IT" dirty="0"/>
              <a:t>with </a:t>
            </a:r>
            <a:r>
              <a:rPr lang="it-IT" dirty="0" err="1"/>
              <a:t>those</a:t>
            </a:r>
            <a:r>
              <a:rPr lang="it-IT" dirty="0"/>
              <a:t> </a:t>
            </a:r>
            <a:r>
              <a:rPr lang="it-IT" dirty="0" err="1"/>
              <a:t>modules</a:t>
            </a:r>
            <a:r>
              <a:rPr lang="it-IT" dirty="0"/>
              <a:t>, </a:t>
            </a:r>
            <a:r>
              <a:rPr lang="it-IT" dirty="0" err="1"/>
              <a:t>enabling</a:t>
            </a:r>
            <a:r>
              <a:rPr lang="it-IT" dirty="0"/>
              <a:t> </a:t>
            </a:r>
            <a:r>
              <a:rPr lang="it-IT" dirty="0" err="1">
                <a:solidFill>
                  <a:srgbClr val="C00000"/>
                </a:solidFill>
              </a:rPr>
              <a:t>backpropagation</a:t>
            </a:r>
            <a:r>
              <a:rPr lang="it-IT" dirty="0">
                <a:solidFill>
                  <a:srgbClr val="C00000"/>
                </a:solidFill>
              </a:rPr>
              <a:t> and </a:t>
            </a:r>
            <a:r>
              <a:rPr lang="it-IT" dirty="0" err="1">
                <a:solidFill>
                  <a:srgbClr val="C00000"/>
                </a:solidFill>
              </a:rPr>
              <a:t>gradient</a:t>
            </a:r>
            <a:r>
              <a:rPr lang="it-IT" dirty="0">
                <a:solidFill>
                  <a:srgbClr val="C00000"/>
                </a:solidFill>
              </a:rPr>
              <a:t> </a:t>
            </a:r>
            <a:r>
              <a:rPr lang="it-IT" dirty="0" err="1">
                <a:solidFill>
                  <a:srgbClr val="C00000"/>
                </a:solidFill>
              </a:rPr>
              <a:t>descent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/>
              <a:t>functionality</a:t>
            </a:r>
            <a:endParaRPr lang="it-IT" dirty="0"/>
          </a:p>
          <a:p>
            <a:pPr marL="514350" indent="-514350">
              <a:buFont typeface="+mj-lt"/>
              <a:buAutoNum type="arabicPeriod"/>
            </a:pPr>
            <a:r>
              <a:rPr lang="it-IT" dirty="0" err="1">
                <a:solidFill>
                  <a:srgbClr val="0070C0"/>
                </a:solidFill>
              </a:rPr>
              <a:t>Let</a:t>
            </a:r>
            <a:r>
              <a:rPr lang="it-IT" dirty="0">
                <a:solidFill>
                  <a:srgbClr val="0070C0"/>
                </a:solidFill>
              </a:rPr>
              <a:t> the chain rule of </a:t>
            </a:r>
            <a:r>
              <a:rPr lang="it-IT" dirty="0" err="1">
                <a:solidFill>
                  <a:srgbClr val="0070C0"/>
                </a:solidFill>
              </a:rPr>
              <a:t>differential</a:t>
            </a:r>
            <a:r>
              <a:rPr lang="it-IT" dirty="0">
                <a:solidFill>
                  <a:srgbClr val="0070C0"/>
                </a:solidFill>
              </a:rPr>
              <a:t> </a:t>
            </a:r>
            <a:r>
              <a:rPr lang="it-IT" dirty="0" err="1">
                <a:solidFill>
                  <a:srgbClr val="0070C0"/>
                </a:solidFill>
              </a:rPr>
              <a:t>calculus</a:t>
            </a:r>
            <a:r>
              <a:rPr lang="it-IT" dirty="0">
                <a:solidFill>
                  <a:srgbClr val="0070C0"/>
                </a:solidFill>
              </a:rPr>
              <a:t> do the hard work for </a:t>
            </a:r>
            <a:r>
              <a:rPr lang="it-IT" dirty="0" err="1">
                <a:solidFill>
                  <a:srgbClr val="0070C0"/>
                </a:solidFill>
              </a:rPr>
              <a:t>you</a:t>
            </a:r>
            <a:r>
              <a:rPr lang="it-IT" dirty="0">
                <a:solidFill>
                  <a:srgbClr val="0070C0"/>
                </a:solidFill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B89-A023-4184-86DD-540BD0318D04}" type="slidenum">
              <a:rPr lang="en-US" smtClean="0"/>
              <a:t>44</a:t>
            </a:fld>
            <a:endParaRPr lang="en-US"/>
          </a:p>
        </p:txBody>
      </p:sp>
      <p:sp>
        <p:nvSpPr>
          <p:cNvPr id="8" name="CasellaDiTesto 7"/>
          <p:cNvSpPr txBox="1"/>
          <p:nvPr/>
        </p:nvSpPr>
        <p:spPr>
          <a:xfrm>
            <a:off x="534668" y="5809721"/>
            <a:ext cx="67174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>
                <a:solidFill>
                  <a:schemeClr val="bg1"/>
                </a:solidFill>
              </a:rPr>
              <a:t>We</a:t>
            </a:r>
            <a:r>
              <a:rPr lang="it-IT" sz="2200" dirty="0">
                <a:solidFill>
                  <a:schemeClr val="bg1"/>
                </a:solidFill>
              </a:rPr>
              <a:t> </a:t>
            </a:r>
            <a:r>
              <a:rPr lang="it-IT" sz="2200" dirty="0" err="1">
                <a:solidFill>
                  <a:schemeClr val="bg1"/>
                </a:solidFill>
              </a:rPr>
              <a:t>will</a:t>
            </a:r>
            <a:r>
              <a:rPr lang="it-IT" sz="2200" dirty="0">
                <a:solidFill>
                  <a:schemeClr val="bg1"/>
                </a:solidFill>
              </a:rPr>
              <a:t> </a:t>
            </a:r>
            <a:r>
              <a:rPr lang="it-IT" sz="2200" dirty="0" err="1">
                <a:solidFill>
                  <a:schemeClr val="bg1"/>
                </a:solidFill>
              </a:rPr>
              <a:t>discuss</a:t>
            </a:r>
            <a:r>
              <a:rPr lang="it-IT" sz="2200" dirty="0">
                <a:solidFill>
                  <a:schemeClr val="bg1"/>
                </a:solidFill>
              </a:rPr>
              <a:t> </a:t>
            </a:r>
            <a:r>
              <a:rPr lang="it-IT" sz="2200" dirty="0" err="1">
                <a:solidFill>
                  <a:schemeClr val="bg1"/>
                </a:solidFill>
              </a:rPr>
              <a:t>this</a:t>
            </a:r>
            <a:r>
              <a:rPr lang="it-IT" sz="2200" dirty="0">
                <a:solidFill>
                  <a:schemeClr val="bg1"/>
                </a:solidFill>
              </a:rPr>
              <a:t> in more </a:t>
            </a:r>
            <a:r>
              <a:rPr lang="it-IT" sz="2200" dirty="0" err="1">
                <a:solidFill>
                  <a:schemeClr val="bg1"/>
                </a:solidFill>
              </a:rPr>
              <a:t>detail</a:t>
            </a:r>
            <a:r>
              <a:rPr lang="it-IT" sz="2200" dirty="0">
                <a:solidFill>
                  <a:schemeClr val="bg1"/>
                </a:solidFill>
              </a:rPr>
              <a:t> </a:t>
            </a:r>
            <a:r>
              <a:rPr lang="it-IT" sz="2200" dirty="0" err="1">
                <a:solidFill>
                  <a:schemeClr val="bg1"/>
                </a:solidFill>
              </a:rPr>
              <a:t>below</a:t>
            </a:r>
            <a:r>
              <a:rPr lang="it-IT" sz="2200" dirty="0">
                <a:solidFill>
                  <a:schemeClr val="bg1"/>
                </a:solidFill>
              </a:rPr>
              <a:t>, with a </a:t>
            </a:r>
            <a:r>
              <a:rPr lang="it-IT" sz="2200" dirty="0" err="1">
                <a:solidFill>
                  <a:schemeClr val="bg1"/>
                </a:solidFill>
              </a:rPr>
              <a:t>couple</a:t>
            </a:r>
            <a:r>
              <a:rPr lang="it-IT" sz="2200" dirty="0">
                <a:solidFill>
                  <a:schemeClr val="bg1"/>
                </a:solidFill>
              </a:rPr>
              <a:t> of </a:t>
            </a:r>
            <a:r>
              <a:rPr lang="it-IT" sz="2200" dirty="0" err="1">
                <a:solidFill>
                  <a:schemeClr val="bg1"/>
                </a:solidFill>
              </a:rPr>
              <a:t>examples</a:t>
            </a:r>
            <a:r>
              <a:rPr lang="it-IT" sz="2200" dirty="0">
                <a:solidFill>
                  <a:schemeClr val="bg1"/>
                </a:solidFill>
              </a:rPr>
              <a:t> – </a:t>
            </a:r>
            <a:r>
              <a:rPr lang="it-IT" sz="2200" dirty="0" err="1">
                <a:solidFill>
                  <a:schemeClr val="bg1"/>
                </a:solidFill>
              </a:rPr>
              <a:t>but</a:t>
            </a:r>
            <a:r>
              <a:rPr lang="it-IT" sz="2200" dirty="0">
                <a:solidFill>
                  <a:schemeClr val="bg1"/>
                </a:solidFill>
              </a:rPr>
              <a:t> </a:t>
            </a:r>
            <a:r>
              <a:rPr lang="it-IT" sz="2200" dirty="0" err="1">
                <a:solidFill>
                  <a:schemeClr val="bg1"/>
                </a:solidFill>
              </a:rPr>
              <a:t>will</a:t>
            </a:r>
            <a:r>
              <a:rPr lang="it-IT" sz="2200" dirty="0">
                <a:solidFill>
                  <a:schemeClr val="bg1"/>
                </a:solidFill>
              </a:rPr>
              <a:t> first </a:t>
            </a:r>
            <a:r>
              <a:rPr lang="it-IT" sz="2200" dirty="0" err="1">
                <a:solidFill>
                  <a:schemeClr val="bg1"/>
                </a:solidFill>
              </a:rPr>
              <a:t>discuss</a:t>
            </a:r>
            <a:r>
              <a:rPr lang="it-IT" sz="2200" dirty="0">
                <a:solidFill>
                  <a:schemeClr val="bg1"/>
                </a:solidFill>
              </a:rPr>
              <a:t> the </a:t>
            </a:r>
            <a:r>
              <a:rPr lang="it-IT" sz="2200" dirty="0">
                <a:solidFill>
                  <a:srgbClr val="C00000"/>
                </a:solidFill>
              </a:rPr>
              <a:t>scale </a:t>
            </a:r>
            <a:r>
              <a:rPr lang="it-IT" sz="2200" dirty="0"/>
              <a:t>of </a:t>
            </a:r>
            <a:r>
              <a:rPr lang="it-IT" sz="2200" dirty="0" err="1"/>
              <a:t>our</a:t>
            </a:r>
            <a:r>
              <a:rPr lang="it-IT" sz="2200" dirty="0"/>
              <a:t> </a:t>
            </a:r>
            <a:r>
              <a:rPr lang="it-IT" sz="2200" dirty="0" err="1"/>
              <a:t>problems</a:t>
            </a:r>
            <a:endParaRPr lang="it-IT" sz="2200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13496" y="1134681"/>
            <a:ext cx="6229739" cy="4690628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9185187" y="735518"/>
            <a:ext cx="7970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/>
              <a:t>1, 2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10276115" y="2455462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/>
              <a:t>3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7422262" y="3850389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/>
              <a:t>4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10885715" y="4229834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/>
              <a:t>5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8414072" y="5694111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/>
              <a:t>6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8D3A75-B786-85AF-BEEA-740ACD57B0E0}"/>
              </a:ext>
            </a:extLst>
          </p:cNvPr>
          <p:cNvSpPr/>
          <p:nvPr/>
        </p:nvSpPr>
        <p:spPr>
          <a:xfrm>
            <a:off x="402855" y="3428999"/>
            <a:ext cx="6835977" cy="33529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39DE484-F43F-09BF-19FC-855621FEE802}"/>
              </a:ext>
            </a:extLst>
          </p:cNvPr>
          <p:cNvSpPr/>
          <p:nvPr/>
        </p:nvSpPr>
        <p:spPr>
          <a:xfrm>
            <a:off x="389549" y="1461635"/>
            <a:ext cx="6835977" cy="1325564"/>
          </a:xfrm>
          <a:prstGeom prst="rect">
            <a:avLst/>
          </a:prstGeom>
          <a:solidFill>
            <a:schemeClr val="tx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76DACA0-964D-9E39-DF1E-1CA55AEEBFFF}"/>
              </a:ext>
            </a:extLst>
          </p:cNvPr>
          <p:cNvSpPr/>
          <p:nvPr/>
        </p:nvSpPr>
        <p:spPr>
          <a:xfrm>
            <a:off x="7360135" y="238516"/>
            <a:ext cx="4713545" cy="1670069"/>
          </a:xfrm>
          <a:prstGeom prst="rect">
            <a:avLst/>
          </a:prstGeom>
          <a:solidFill>
            <a:schemeClr val="tx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DA712D-5B4F-8E56-3BB5-3DE60D01BB6C}"/>
              </a:ext>
            </a:extLst>
          </p:cNvPr>
          <p:cNvSpPr/>
          <p:nvPr/>
        </p:nvSpPr>
        <p:spPr>
          <a:xfrm>
            <a:off x="7225526" y="3459787"/>
            <a:ext cx="4848154" cy="33529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0154B14-DF9B-94BA-C981-95343485188B}"/>
              </a:ext>
            </a:extLst>
          </p:cNvPr>
          <p:cNvSpPr/>
          <p:nvPr/>
        </p:nvSpPr>
        <p:spPr>
          <a:xfrm>
            <a:off x="9884229" y="1908586"/>
            <a:ext cx="2189451" cy="201652"/>
          </a:xfrm>
          <a:prstGeom prst="rect">
            <a:avLst/>
          </a:prstGeom>
          <a:solidFill>
            <a:schemeClr val="tx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 descr="The art of publishing a scientific article - El·lipse">
            <a:extLst>
              <a:ext uri="{FF2B5EF4-FFF2-40B4-BE49-F238E27FC236}">
                <a16:creationId xmlns:a16="http://schemas.microsoft.com/office/drawing/2014/main" id="{5439C5EF-C1AB-FC0E-2CA8-D084721B95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609" y="3810040"/>
            <a:ext cx="4790776" cy="2682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Segnaposto piè di pagina 16">
            <a:extLst>
              <a:ext uri="{FF2B5EF4-FFF2-40B4-BE49-F238E27FC236}">
                <a16:creationId xmlns:a16="http://schemas.microsoft.com/office/drawing/2014/main" id="{8B51B99F-1102-D081-B0E8-8E12E2618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21531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>
                <a:solidFill>
                  <a:srgbClr val="C00000"/>
                </a:solidFill>
              </a:rPr>
              <a:t>Recipe for a Perfect Detector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24158" y="1908585"/>
            <a:ext cx="6646682" cy="4016878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it-IT" dirty="0" err="1">
                <a:solidFill>
                  <a:schemeClr val="bg1"/>
                </a:solidFill>
              </a:rPr>
              <a:t>Assess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your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total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b="1" dirty="0">
                <a:solidFill>
                  <a:schemeClr val="bg1"/>
                </a:solidFill>
              </a:rPr>
              <a:t>budget</a:t>
            </a:r>
            <a:r>
              <a:rPr lang="it-IT" dirty="0">
                <a:solidFill>
                  <a:schemeClr val="bg1"/>
                </a:solidFill>
              </a:rPr>
              <a:t> and </a:t>
            </a:r>
            <a:r>
              <a:rPr lang="it-IT" b="1" dirty="0">
                <a:solidFill>
                  <a:schemeClr val="bg1"/>
                </a:solidFill>
              </a:rPr>
              <a:t>time</a:t>
            </a:r>
            <a:r>
              <a:rPr lang="it-IT" dirty="0">
                <a:solidFill>
                  <a:schemeClr val="bg1"/>
                </a:solidFill>
              </a:rPr>
              <a:t>-to-</a:t>
            </a:r>
            <a:r>
              <a:rPr lang="it-IT" dirty="0" err="1">
                <a:solidFill>
                  <a:schemeClr val="bg1"/>
                </a:solidFill>
              </a:rPr>
              <a:t>completion</a:t>
            </a:r>
            <a:endParaRPr lang="it-IT" dirty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it-IT" dirty="0">
                <a:solidFill>
                  <a:schemeClr val="bg1"/>
                </a:solidFill>
              </a:rPr>
              <a:t>Model </a:t>
            </a:r>
            <a:r>
              <a:rPr lang="it-IT" dirty="0" err="1">
                <a:solidFill>
                  <a:schemeClr val="bg1"/>
                </a:solidFill>
              </a:rPr>
              <a:t>as</a:t>
            </a:r>
            <a:r>
              <a:rPr lang="it-IT" dirty="0">
                <a:solidFill>
                  <a:schemeClr val="bg1"/>
                </a:solidFill>
              </a:rPr>
              <a:t> a </a:t>
            </a:r>
            <a:r>
              <a:rPr lang="it-IT" dirty="0" err="1">
                <a:solidFill>
                  <a:schemeClr val="bg1"/>
                </a:solidFill>
              </a:rPr>
              <a:t>steep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function</a:t>
            </a:r>
            <a:r>
              <a:rPr lang="it-IT" dirty="0">
                <a:solidFill>
                  <a:schemeClr val="bg1"/>
                </a:solidFill>
              </a:rPr>
              <a:t> the </a:t>
            </a:r>
            <a:r>
              <a:rPr lang="it-IT" b="1" dirty="0">
                <a:solidFill>
                  <a:schemeClr val="bg1"/>
                </a:solidFill>
              </a:rPr>
              <a:t>cost</a:t>
            </a:r>
            <a:r>
              <a:rPr lang="it-IT" dirty="0">
                <a:solidFill>
                  <a:schemeClr val="bg1"/>
                </a:solidFill>
              </a:rPr>
              <a:t> of </a:t>
            </a:r>
            <a:r>
              <a:rPr lang="it-IT" dirty="0" err="1">
                <a:solidFill>
                  <a:schemeClr val="bg1"/>
                </a:solidFill>
              </a:rPr>
              <a:t>overriding</a:t>
            </a:r>
            <a:r>
              <a:rPr lang="it-IT" dirty="0">
                <a:solidFill>
                  <a:schemeClr val="bg1"/>
                </a:solidFill>
              </a:rPr>
              <a:t> budget or time</a:t>
            </a:r>
          </a:p>
          <a:p>
            <a:pPr marL="514350" indent="-514350">
              <a:buFont typeface="+mj-lt"/>
              <a:buAutoNum type="arabicPeriod"/>
            </a:pPr>
            <a:r>
              <a:rPr lang="it-IT" dirty="0" err="1">
                <a:solidFill>
                  <a:schemeClr val="bg1"/>
                </a:solidFill>
              </a:rPr>
              <a:t>Assess</a:t>
            </a:r>
            <a:r>
              <a:rPr lang="it-IT" dirty="0">
                <a:solidFill>
                  <a:schemeClr val="bg1"/>
                </a:solidFill>
              </a:rPr>
              <a:t> the </a:t>
            </a:r>
            <a:r>
              <a:rPr lang="it-IT" b="1" dirty="0" err="1">
                <a:solidFill>
                  <a:schemeClr val="bg1"/>
                </a:solidFill>
              </a:rPr>
              <a:t>scientific</a:t>
            </a:r>
            <a:r>
              <a:rPr lang="it-IT" b="1" dirty="0">
                <a:solidFill>
                  <a:schemeClr val="bg1"/>
                </a:solidFill>
              </a:rPr>
              <a:t> impact</a:t>
            </a:r>
            <a:r>
              <a:rPr lang="it-IT" dirty="0">
                <a:solidFill>
                  <a:schemeClr val="bg1"/>
                </a:solidFill>
              </a:rPr>
              <a:t> of </a:t>
            </a:r>
            <a:r>
              <a:rPr lang="it-IT" dirty="0" err="1">
                <a:solidFill>
                  <a:schemeClr val="bg1"/>
                </a:solidFill>
              </a:rPr>
              <a:t>each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achievable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scientific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results</a:t>
            </a:r>
            <a:endParaRPr lang="it-IT" dirty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it-IT" b="1" dirty="0">
                <a:solidFill>
                  <a:schemeClr val="bg1"/>
                </a:solidFill>
              </a:rPr>
              <a:t>Create a </a:t>
            </a:r>
            <a:r>
              <a:rPr lang="it-IT" b="1" dirty="0" err="1">
                <a:solidFill>
                  <a:schemeClr val="bg1"/>
                </a:solidFill>
              </a:rPr>
              <a:t>differentiable</a:t>
            </a:r>
            <a:r>
              <a:rPr lang="it-IT" b="1" dirty="0">
                <a:solidFill>
                  <a:schemeClr val="bg1"/>
                </a:solidFill>
              </a:rPr>
              <a:t> model </a:t>
            </a:r>
            <a:r>
              <a:rPr lang="it-IT" dirty="0">
                <a:solidFill>
                  <a:schemeClr val="bg1"/>
                </a:solidFill>
              </a:rPr>
              <a:t>of the </a:t>
            </a:r>
            <a:r>
              <a:rPr lang="it-IT" dirty="0" err="1">
                <a:solidFill>
                  <a:schemeClr val="bg1"/>
                </a:solidFill>
              </a:rPr>
              <a:t>geometry</a:t>
            </a:r>
            <a:r>
              <a:rPr lang="it-IT" dirty="0">
                <a:solidFill>
                  <a:schemeClr val="bg1"/>
                </a:solidFill>
              </a:rPr>
              <a:t>, the </a:t>
            </a:r>
            <a:r>
              <a:rPr lang="it-IT" dirty="0" err="1">
                <a:solidFill>
                  <a:schemeClr val="bg1"/>
                </a:solidFill>
              </a:rPr>
              <a:t>components</a:t>
            </a:r>
            <a:r>
              <a:rPr lang="it-IT" dirty="0">
                <a:solidFill>
                  <a:schemeClr val="bg1"/>
                </a:solidFill>
              </a:rPr>
              <a:t>, the information-</a:t>
            </a:r>
            <a:r>
              <a:rPr lang="it-IT" dirty="0" err="1">
                <a:solidFill>
                  <a:schemeClr val="bg1"/>
                </a:solidFill>
              </a:rPr>
              <a:t>extraction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procedures</a:t>
            </a:r>
            <a:r>
              <a:rPr lang="it-IT" dirty="0">
                <a:solidFill>
                  <a:schemeClr val="bg1"/>
                </a:solidFill>
              </a:rPr>
              <a:t>, and the utility </a:t>
            </a:r>
            <a:r>
              <a:rPr lang="it-IT" dirty="0" err="1">
                <a:solidFill>
                  <a:schemeClr val="bg1"/>
                </a:solidFill>
              </a:rPr>
              <a:t>function</a:t>
            </a:r>
            <a:endParaRPr lang="it-IT" dirty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it-IT" dirty="0" err="1">
                <a:solidFill>
                  <a:srgbClr val="C00000"/>
                </a:solidFill>
              </a:rPr>
              <a:t>Construct</a:t>
            </a:r>
            <a:r>
              <a:rPr lang="it-IT" dirty="0">
                <a:solidFill>
                  <a:srgbClr val="C00000"/>
                </a:solidFill>
              </a:rPr>
              <a:t> a pipeline </a:t>
            </a:r>
            <a:r>
              <a:rPr lang="it-IT" dirty="0"/>
              <a:t>with </a:t>
            </a:r>
            <a:r>
              <a:rPr lang="it-IT" dirty="0" err="1"/>
              <a:t>those</a:t>
            </a:r>
            <a:r>
              <a:rPr lang="it-IT" dirty="0"/>
              <a:t> </a:t>
            </a:r>
            <a:r>
              <a:rPr lang="it-IT" dirty="0" err="1"/>
              <a:t>modules</a:t>
            </a:r>
            <a:r>
              <a:rPr lang="it-IT" dirty="0"/>
              <a:t>, </a:t>
            </a:r>
            <a:r>
              <a:rPr lang="it-IT" dirty="0" err="1"/>
              <a:t>enabling</a:t>
            </a:r>
            <a:r>
              <a:rPr lang="it-IT" dirty="0"/>
              <a:t> </a:t>
            </a:r>
            <a:r>
              <a:rPr lang="it-IT" dirty="0" err="1">
                <a:solidFill>
                  <a:srgbClr val="C00000"/>
                </a:solidFill>
              </a:rPr>
              <a:t>backpropagation</a:t>
            </a:r>
            <a:r>
              <a:rPr lang="it-IT" dirty="0">
                <a:solidFill>
                  <a:srgbClr val="C00000"/>
                </a:solidFill>
              </a:rPr>
              <a:t> and </a:t>
            </a:r>
            <a:r>
              <a:rPr lang="it-IT" dirty="0" err="1">
                <a:solidFill>
                  <a:srgbClr val="C00000"/>
                </a:solidFill>
              </a:rPr>
              <a:t>gradient</a:t>
            </a:r>
            <a:r>
              <a:rPr lang="it-IT" dirty="0">
                <a:solidFill>
                  <a:srgbClr val="C00000"/>
                </a:solidFill>
              </a:rPr>
              <a:t> </a:t>
            </a:r>
            <a:r>
              <a:rPr lang="it-IT" dirty="0" err="1">
                <a:solidFill>
                  <a:srgbClr val="C00000"/>
                </a:solidFill>
              </a:rPr>
              <a:t>descent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/>
              <a:t>functionality</a:t>
            </a:r>
            <a:endParaRPr lang="it-IT" dirty="0"/>
          </a:p>
          <a:p>
            <a:pPr marL="514350" indent="-514350">
              <a:buFont typeface="+mj-lt"/>
              <a:buAutoNum type="arabicPeriod"/>
            </a:pPr>
            <a:r>
              <a:rPr lang="it-IT" dirty="0" err="1">
                <a:solidFill>
                  <a:srgbClr val="0070C0"/>
                </a:solidFill>
              </a:rPr>
              <a:t>Let</a:t>
            </a:r>
            <a:r>
              <a:rPr lang="it-IT" dirty="0">
                <a:solidFill>
                  <a:srgbClr val="0070C0"/>
                </a:solidFill>
              </a:rPr>
              <a:t> the chain rule of </a:t>
            </a:r>
            <a:r>
              <a:rPr lang="it-IT" dirty="0" err="1">
                <a:solidFill>
                  <a:srgbClr val="0070C0"/>
                </a:solidFill>
              </a:rPr>
              <a:t>differential</a:t>
            </a:r>
            <a:r>
              <a:rPr lang="it-IT" dirty="0">
                <a:solidFill>
                  <a:srgbClr val="0070C0"/>
                </a:solidFill>
              </a:rPr>
              <a:t> </a:t>
            </a:r>
            <a:r>
              <a:rPr lang="it-IT" dirty="0" err="1">
                <a:solidFill>
                  <a:srgbClr val="0070C0"/>
                </a:solidFill>
              </a:rPr>
              <a:t>calculus</a:t>
            </a:r>
            <a:r>
              <a:rPr lang="it-IT" dirty="0">
                <a:solidFill>
                  <a:srgbClr val="0070C0"/>
                </a:solidFill>
              </a:rPr>
              <a:t> do the hard work for </a:t>
            </a:r>
            <a:r>
              <a:rPr lang="it-IT" dirty="0" err="1">
                <a:solidFill>
                  <a:srgbClr val="0070C0"/>
                </a:solidFill>
              </a:rPr>
              <a:t>you</a:t>
            </a:r>
            <a:r>
              <a:rPr lang="it-IT" dirty="0">
                <a:solidFill>
                  <a:srgbClr val="0070C0"/>
                </a:solidFill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B89-A023-4184-86DD-540BD0318D04}" type="slidenum">
              <a:rPr lang="en-US" smtClean="0"/>
              <a:t>45</a:t>
            </a:fld>
            <a:endParaRPr lang="en-US"/>
          </a:p>
        </p:txBody>
      </p:sp>
      <p:sp>
        <p:nvSpPr>
          <p:cNvPr id="8" name="CasellaDiTesto 7"/>
          <p:cNvSpPr txBox="1"/>
          <p:nvPr/>
        </p:nvSpPr>
        <p:spPr>
          <a:xfrm>
            <a:off x="534668" y="5809721"/>
            <a:ext cx="67174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>
                <a:solidFill>
                  <a:schemeClr val="bg1"/>
                </a:solidFill>
              </a:rPr>
              <a:t>We</a:t>
            </a:r>
            <a:r>
              <a:rPr lang="it-IT" sz="2200" dirty="0">
                <a:solidFill>
                  <a:schemeClr val="bg1"/>
                </a:solidFill>
              </a:rPr>
              <a:t> </a:t>
            </a:r>
            <a:r>
              <a:rPr lang="it-IT" sz="2200" dirty="0" err="1">
                <a:solidFill>
                  <a:schemeClr val="bg1"/>
                </a:solidFill>
              </a:rPr>
              <a:t>will</a:t>
            </a:r>
            <a:r>
              <a:rPr lang="it-IT" sz="2200" dirty="0">
                <a:solidFill>
                  <a:schemeClr val="bg1"/>
                </a:solidFill>
              </a:rPr>
              <a:t> </a:t>
            </a:r>
            <a:r>
              <a:rPr lang="it-IT" sz="2200" dirty="0" err="1">
                <a:solidFill>
                  <a:schemeClr val="bg1"/>
                </a:solidFill>
              </a:rPr>
              <a:t>discuss</a:t>
            </a:r>
            <a:r>
              <a:rPr lang="it-IT" sz="2200" dirty="0">
                <a:solidFill>
                  <a:schemeClr val="bg1"/>
                </a:solidFill>
              </a:rPr>
              <a:t> </a:t>
            </a:r>
            <a:r>
              <a:rPr lang="it-IT" sz="2200" dirty="0" err="1">
                <a:solidFill>
                  <a:schemeClr val="bg1"/>
                </a:solidFill>
              </a:rPr>
              <a:t>this</a:t>
            </a:r>
            <a:r>
              <a:rPr lang="it-IT" sz="2200" dirty="0">
                <a:solidFill>
                  <a:schemeClr val="bg1"/>
                </a:solidFill>
              </a:rPr>
              <a:t> in more </a:t>
            </a:r>
            <a:r>
              <a:rPr lang="it-IT" sz="2200" dirty="0" err="1">
                <a:solidFill>
                  <a:schemeClr val="bg1"/>
                </a:solidFill>
              </a:rPr>
              <a:t>detail</a:t>
            </a:r>
            <a:r>
              <a:rPr lang="it-IT" sz="2200" dirty="0">
                <a:solidFill>
                  <a:schemeClr val="bg1"/>
                </a:solidFill>
              </a:rPr>
              <a:t> </a:t>
            </a:r>
            <a:r>
              <a:rPr lang="it-IT" sz="2200" dirty="0" err="1">
                <a:solidFill>
                  <a:schemeClr val="bg1"/>
                </a:solidFill>
              </a:rPr>
              <a:t>below</a:t>
            </a:r>
            <a:r>
              <a:rPr lang="it-IT" sz="2200" dirty="0">
                <a:solidFill>
                  <a:schemeClr val="bg1"/>
                </a:solidFill>
              </a:rPr>
              <a:t>, with a </a:t>
            </a:r>
            <a:r>
              <a:rPr lang="it-IT" sz="2200" dirty="0" err="1">
                <a:solidFill>
                  <a:schemeClr val="bg1"/>
                </a:solidFill>
              </a:rPr>
              <a:t>couple</a:t>
            </a:r>
            <a:r>
              <a:rPr lang="it-IT" sz="2200" dirty="0">
                <a:solidFill>
                  <a:schemeClr val="bg1"/>
                </a:solidFill>
              </a:rPr>
              <a:t> of </a:t>
            </a:r>
            <a:r>
              <a:rPr lang="it-IT" sz="2200" dirty="0" err="1">
                <a:solidFill>
                  <a:schemeClr val="bg1"/>
                </a:solidFill>
              </a:rPr>
              <a:t>examples</a:t>
            </a:r>
            <a:r>
              <a:rPr lang="it-IT" sz="2200" dirty="0">
                <a:solidFill>
                  <a:schemeClr val="bg1"/>
                </a:solidFill>
              </a:rPr>
              <a:t> – </a:t>
            </a:r>
            <a:r>
              <a:rPr lang="it-IT" sz="2200" dirty="0" err="1">
                <a:solidFill>
                  <a:schemeClr val="bg1"/>
                </a:solidFill>
              </a:rPr>
              <a:t>but</a:t>
            </a:r>
            <a:r>
              <a:rPr lang="it-IT" sz="2200" dirty="0">
                <a:solidFill>
                  <a:schemeClr val="bg1"/>
                </a:solidFill>
              </a:rPr>
              <a:t> </a:t>
            </a:r>
            <a:r>
              <a:rPr lang="it-IT" sz="2200" dirty="0" err="1">
                <a:solidFill>
                  <a:schemeClr val="bg1"/>
                </a:solidFill>
              </a:rPr>
              <a:t>will</a:t>
            </a:r>
            <a:r>
              <a:rPr lang="it-IT" sz="2200" dirty="0">
                <a:solidFill>
                  <a:schemeClr val="bg1"/>
                </a:solidFill>
              </a:rPr>
              <a:t> first </a:t>
            </a:r>
            <a:r>
              <a:rPr lang="it-IT" sz="2200" dirty="0" err="1">
                <a:solidFill>
                  <a:schemeClr val="bg1"/>
                </a:solidFill>
              </a:rPr>
              <a:t>discuss</a:t>
            </a:r>
            <a:r>
              <a:rPr lang="it-IT" sz="2200" dirty="0">
                <a:solidFill>
                  <a:schemeClr val="bg1"/>
                </a:solidFill>
              </a:rPr>
              <a:t> the </a:t>
            </a:r>
            <a:r>
              <a:rPr lang="it-IT" sz="2200" dirty="0">
                <a:solidFill>
                  <a:srgbClr val="C00000"/>
                </a:solidFill>
              </a:rPr>
              <a:t>scale </a:t>
            </a:r>
            <a:r>
              <a:rPr lang="it-IT" sz="2200" dirty="0"/>
              <a:t>of </a:t>
            </a:r>
            <a:r>
              <a:rPr lang="it-IT" sz="2200" dirty="0" err="1"/>
              <a:t>our</a:t>
            </a:r>
            <a:r>
              <a:rPr lang="it-IT" sz="2200" dirty="0"/>
              <a:t> </a:t>
            </a:r>
            <a:r>
              <a:rPr lang="it-IT" sz="2200" dirty="0" err="1"/>
              <a:t>problems</a:t>
            </a:r>
            <a:endParaRPr lang="it-IT" sz="2200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13496" y="1134681"/>
            <a:ext cx="6229739" cy="4690628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9185187" y="735518"/>
            <a:ext cx="7970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/>
              <a:t>1, 2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10276115" y="2455462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/>
              <a:t>3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7422262" y="3850389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/>
              <a:t>4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10885715" y="4229834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/>
              <a:t>5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8414072" y="5694111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/>
              <a:t>6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9069295-A548-11B6-E88A-A2DA395B7170}"/>
              </a:ext>
            </a:extLst>
          </p:cNvPr>
          <p:cNvSpPr/>
          <p:nvPr/>
        </p:nvSpPr>
        <p:spPr>
          <a:xfrm>
            <a:off x="389549" y="1461634"/>
            <a:ext cx="6835977" cy="1967365"/>
          </a:xfrm>
          <a:prstGeom prst="rect">
            <a:avLst/>
          </a:prstGeom>
          <a:solidFill>
            <a:schemeClr val="tx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E00F1D5-1323-2519-115F-54B291229A17}"/>
              </a:ext>
            </a:extLst>
          </p:cNvPr>
          <p:cNvSpPr/>
          <p:nvPr/>
        </p:nvSpPr>
        <p:spPr>
          <a:xfrm>
            <a:off x="7360135" y="238516"/>
            <a:ext cx="4713545" cy="3295894"/>
          </a:xfrm>
          <a:prstGeom prst="rect">
            <a:avLst/>
          </a:prstGeom>
          <a:solidFill>
            <a:schemeClr val="tx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DCF255D-30AD-D662-7E94-ADE26BD202F2}"/>
              </a:ext>
            </a:extLst>
          </p:cNvPr>
          <p:cNvSpPr/>
          <p:nvPr/>
        </p:nvSpPr>
        <p:spPr>
          <a:xfrm>
            <a:off x="7302653" y="4299184"/>
            <a:ext cx="4889347" cy="23731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6C8459-6BE2-60D5-EBF7-BB462E4941CC}"/>
              </a:ext>
            </a:extLst>
          </p:cNvPr>
          <p:cNvSpPr/>
          <p:nvPr/>
        </p:nvSpPr>
        <p:spPr>
          <a:xfrm>
            <a:off x="367778" y="4299184"/>
            <a:ext cx="6835977" cy="23731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3749305-11B2-0AF3-07A4-3F227F83596A}"/>
                  </a:ext>
                </a:extLst>
              </p:cNvPr>
              <p:cNvSpPr txBox="1"/>
              <p:nvPr/>
            </p:nvSpPr>
            <p:spPr>
              <a:xfrm>
                <a:off x="5697664" y="3830133"/>
                <a:ext cx="1656287" cy="28091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9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9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en-US" sz="9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9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sz="96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3749305-11B2-0AF3-07A4-3F227F8359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7664" y="3830133"/>
                <a:ext cx="1656287" cy="280910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Segnaposto piè di pagina 16">
            <a:extLst>
              <a:ext uri="{FF2B5EF4-FFF2-40B4-BE49-F238E27FC236}">
                <a16:creationId xmlns:a16="http://schemas.microsoft.com/office/drawing/2014/main" id="{FF5CC178-AC5F-FDEB-1524-665C9F47E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583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>
                <a:solidFill>
                  <a:srgbClr val="C00000"/>
                </a:solidFill>
              </a:rPr>
              <a:t>Recipe for a Perfect Detector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24158" y="1908585"/>
            <a:ext cx="6646682" cy="4016878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it-IT" dirty="0" err="1">
                <a:solidFill>
                  <a:schemeClr val="bg1"/>
                </a:solidFill>
              </a:rPr>
              <a:t>Assess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your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total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b="1" dirty="0">
                <a:solidFill>
                  <a:schemeClr val="bg1"/>
                </a:solidFill>
              </a:rPr>
              <a:t>budget</a:t>
            </a:r>
            <a:r>
              <a:rPr lang="it-IT" dirty="0">
                <a:solidFill>
                  <a:schemeClr val="bg1"/>
                </a:solidFill>
              </a:rPr>
              <a:t> and </a:t>
            </a:r>
            <a:r>
              <a:rPr lang="it-IT" b="1" dirty="0">
                <a:solidFill>
                  <a:schemeClr val="bg1"/>
                </a:solidFill>
              </a:rPr>
              <a:t>time</a:t>
            </a:r>
            <a:r>
              <a:rPr lang="it-IT" dirty="0">
                <a:solidFill>
                  <a:schemeClr val="bg1"/>
                </a:solidFill>
              </a:rPr>
              <a:t>-to-</a:t>
            </a:r>
            <a:r>
              <a:rPr lang="it-IT" dirty="0" err="1">
                <a:solidFill>
                  <a:schemeClr val="bg1"/>
                </a:solidFill>
              </a:rPr>
              <a:t>completion</a:t>
            </a:r>
            <a:endParaRPr lang="it-IT" dirty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it-IT" dirty="0">
                <a:solidFill>
                  <a:schemeClr val="bg1"/>
                </a:solidFill>
              </a:rPr>
              <a:t>Model </a:t>
            </a:r>
            <a:r>
              <a:rPr lang="it-IT" dirty="0" err="1">
                <a:solidFill>
                  <a:schemeClr val="bg1"/>
                </a:solidFill>
              </a:rPr>
              <a:t>as</a:t>
            </a:r>
            <a:r>
              <a:rPr lang="it-IT" dirty="0">
                <a:solidFill>
                  <a:schemeClr val="bg1"/>
                </a:solidFill>
              </a:rPr>
              <a:t> a </a:t>
            </a:r>
            <a:r>
              <a:rPr lang="it-IT" dirty="0" err="1">
                <a:solidFill>
                  <a:schemeClr val="bg1"/>
                </a:solidFill>
              </a:rPr>
              <a:t>steep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function</a:t>
            </a:r>
            <a:r>
              <a:rPr lang="it-IT" dirty="0">
                <a:solidFill>
                  <a:schemeClr val="bg1"/>
                </a:solidFill>
              </a:rPr>
              <a:t> the </a:t>
            </a:r>
            <a:r>
              <a:rPr lang="it-IT" b="1" dirty="0">
                <a:solidFill>
                  <a:schemeClr val="bg1"/>
                </a:solidFill>
              </a:rPr>
              <a:t>cost</a:t>
            </a:r>
            <a:r>
              <a:rPr lang="it-IT" dirty="0">
                <a:solidFill>
                  <a:schemeClr val="bg1"/>
                </a:solidFill>
              </a:rPr>
              <a:t> of </a:t>
            </a:r>
            <a:r>
              <a:rPr lang="it-IT" dirty="0" err="1">
                <a:solidFill>
                  <a:schemeClr val="bg1"/>
                </a:solidFill>
              </a:rPr>
              <a:t>overriding</a:t>
            </a:r>
            <a:r>
              <a:rPr lang="it-IT" dirty="0">
                <a:solidFill>
                  <a:schemeClr val="bg1"/>
                </a:solidFill>
              </a:rPr>
              <a:t> budget or time</a:t>
            </a:r>
          </a:p>
          <a:p>
            <a:pPr marL="514350" indent="-514350">
              <a:buFont typeface="+mj-lt"/>
              <a:buAutoNum type="arabicPeriod"/>
            </a:pPr>
            <a:r>
              <a:rPr lang="it-IT" dirty="0" err="1">
                <a:solidFill>
                  <a:schemeClr val="bg1"/>
                </a:solidFill>
              </a:rPr>
              <a:t>Assess</a:t>
            </a:r>
            <a:r>
              <a:rPr lang="it-IT" dirty="0">
                <a:solidFill>
                  <a:schemeClr val="bg1"/>
                </a:solidFill>
              </a:rPr>
              <a:t> the </a:t>
            </a:r>
            <a:r>
              <a:rPr lang="it-IT" b="1" dirty="0" err="1">
                <a:solidFill>
                  <a:schemeClr val="bg1"/>
                </a:solidFill>
              </a:rPr>
              <a:t>scientific</a:t>
            </a:r>
            <a:r>
              <a:rPr lang="it-IT" b="1" dirty="0">
                <a:solidFill>
                  <a:schemeClr val="bg1"/>
                </a:solidFill>
              </a:rPr>
              <a:t> impact</a:t>
            </a:r>
            <a:r>
              <a:rPr lang="it-IT" dirty="0">
                <a:solidFill>
                  <a:schemeClr val="bg1"/>
                </a:solidFill>
              </a:rPr>
              <a:t> of </a:t>
            </a:r>
            <a:r>
              <a:rPr lang="it-IT" dirty="0" err="1">
                <a:solidFill>
                  <a:schemeClr val="bg1"/>
                </a:solidFill>
              </a:rPr>
              <a:t>each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achievable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scientific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results</a:t>
            </a:r>
            <a:endParaRPr lang="it-IT" dirty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it-IT" b="1" dirty="0">
                <a:solidFill>
                  <a:schemeClr val="bg1"/>
                </a:solidFill>
              </a:rPr>
              <a:t>Create a </a:t>
            </a:r>
            <a:r>
              <a:rPr lang="it-IT" b="1" dirty="0" err="1">
                <a:solidFill>
                  <a:schemeClr val="bg1"/>
                </a:solidFill>
              </a:rPr>
              <a:t>differentiable</a:t>
            </a:r>
            <a:r>
              <a:rPr lang="it-IT" b="1" dirty="0">
                <a:solidFill>
                  <a:schemeClr val="bg1"/>
                </a:solidFill>
              </a:rPr>
              <a:t> model </a:t>
            </a:r>
            <a:r>
              <a:rPr lang="it-IT" dirty="0">
                <a:solidFill>
                  <a:schemeClr val="bg1"/>
                </a:solidFill>
              </a:rPr>
              <a:t>of the </a:t>
            </a:r>
            <a:r>
              <a:rPr lang="it-IT" dirty="0" err="1">
                <a:solidFill>
                  <a:schemeClr val="bg1"/>
                </a:solidFill>
              </a:rPr>
              <a:t>geometry</a:t>
            </a:r>
            <a:r>
              <a:rPr lang="it-IT" dirty="0">
                <a:solidFill>
                  <a:schemeClr val="bg1"/>
                </a:solidFill>
              </a:rPr>
              <a:t>, the </a:t>
            </a:r>
            <a:r>
              <a:rPr lang="it-IT" dirty="0" err="1">
                <a:solidFill>
                  <a:schemeClr val="bg1"/>
                </a:solidFill>
              </a:rPr>
              <a:t>components</a:t>
            </a:r>
            <a:r>
              <a:rPr lang="it-IT" dirty="0">
                <a:solidFill>
                  <a:schemeClr val="bg1"/>
                </a:solidFill>
              </a:rPr>
              <a:t>, the information-</a:t>
            </a:r>
            <a:r>
              <a:rPr lang="it-IT" dirty="0" err="1">
                <a:solidFill>
                  <a:schemeClr val="bg1"/>
                </a:solidFill>
              </a:rPr>
              <a:t>extraction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procedures</a:t>
            </a:r>
            <a:r>
              <a:rPr lang="it-IT" dirty="0">
                <a:solidFill>
                  <a:schemeClr val="bg1"/>
                </a:solidFill>
              </a:rPr>
              <a:t>, and the utility </a:t>
            </a:r>
            <a:r>
              <a:rPr lang="it-IT" dirty="0" err="1">
                <a:solidFill>
                  <a:schemeClr val="bg1"/>
                </a:solidFill>
              </a:rPr>
              <a:t>function</a:t>
            </a:r>
            <a:endParaRPr lang="it-IT" dirty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it-IT" dirty="0" err="1">
                <a:solidFill>
                  <a:srgbClr val="FFC000"/>
                </a:solidFill>
              </a:rPr>
              <a:t>Construct</a:t>
            </a:r>
            <a:r>
              <a:rPr lang="it-IT" dirty="0">
                <a:solidFill>
                  <a:srgbClr val="FFC000"/>
                </a:solidFill>
              </a:rPr>
              <a:t> a pipeline with </a:t>
            </a:r>
            <a:r>
              <a:rPr lang="it-IT" dirty="0" err="1">
                <a:solidFill>
                  <a:srgbClr val="FFC000"/>
                </a:solidFill>
              </a:rPr>
              <a:t>those</a:t>
            </a:r>
            <a:r>
              <a:rPr lang="it-IT" dirty="0">
                <a:solidFill>
                  <a:srgbClr val="FFC000"/>
                </a:solidFill>
              </a:rPr>
              <a:t> </a:t>
            </a:r>
            <a:r>
              <a:rPr lang="it-IT" dirty="0" err="1">
                <a:solidFill>
                  <a:srgbClr val="FFC000"/>
                </a:solidFill>
              </a:rPr>
              <a:t>modules</a:t>
            </a:r>
            <a:r>
              <a:rPr lang="it-IT" dirty="0">
                <a:solidFill>
                  <a:srgbClr val="FFC000"/>
                </a:solidFill>
              </a:rPr>
              <a:t>, </a:t>
            </a:r>
            <a:r>
              <a:rPr lang="it-IT" dirty="0" err="1">
                <a:solidFill>
                  <a:srgbClr val="FFC000"/>
                </a:solidFill>
              </a:rPr>
              <a:t>enabling</a:t>
            </a:r>
            <a:r>
              <a:rPr lang="it-IT" dirty="0">
                <a:solidFill>
                  <a:srgbClr val="FFC000"/>
                </a:solidFill>
              </a:rPr>
              <a:t> </a:t>
            </a:r>
            <a:r>
              <a:rPr lang="it-IT" dirty="0" err="1">
                <a:solidFill>
                  <a:srgbClr val="FFC000"/>
                </a:solidFill>
              </a:rPr>
              <a:t>backpropagation</a:t>
            </a:r>
            <a:r>
              <a:rPr lang="it-IT" dirty="0">
                <a:solidFill>
                  <a:srgbClr val="FFC000"/>
                </a:solidFill>
              </a:rPr>
              <a:t> and </a:t>
            </a:r>
            <a:r>
              <a:rPr lang="it-IT" dirty="0" err="1">
                <a:solidFill>
                  <a:srgbClr val="FFC000"/>
                </a:solidFill>
              </a:rPr>
              <a:t>gradient</a:t>
            </a:r>
            <a:r>
              <a:rPr lang="it-IT" dirty="0">
                <a:solidFill>
                  <a:srgbClr val="FFC000"/>
                </a:solidFill>
              </a:rPr>
              <a:t> </a:t>
            </a:r>
            <a:r>
              <a:rPr lang="it-IT" dirty="0" err="1">
                <a:solidFill>
                  <a:srgbClr val="FFC000"/>
                </a:solidFill>
              </a:rPr>
              <a:t>descent</a:t>
            </a:r>
            <a:r>
              <a:rPr lang="it-IT" dirty="0">
                <a:solidFill>
                  <a:srgbClr val="FFC000"/>
                </a:solidFill>
              </a:rPr>
              <a:t> </a:t>
            </a:r>
            <a:r>
              <a:rPr lang="it-IT" dirty="0" err="1"/>
              <a:t>functionality</a:t>
            </a:r>
            <a:endParaRPr lang="it-IT" dirty="0"/>
          </a:p>
          <a:p>
            <a:pPr marL="514350" indent="-514350">
              <a:buFont typeface="+mj-lt"/>
              <a:buAutoNum type="arabicPeriod"/>
            </a:pPr>
            <a:r>
              <a:rPr lang="it-IT" dirty="0" err="1">
                <a:solidFill>
                  <a:srgbClr val="0070C0"/>
                </a:solidFill>
              </a:rPr>
              <a:t>Let</a:t>
            </a:r>
            <a:r>
              <a:rPr lang="it-IT" dirty="0">
                <a:solidFill>
                  <a:srgbClr val="0070C0"/>
                </a:solidFill>
              </a:rPr>
              <a:t> the chain rule of </a:t>
            </a:r>
            <a:r>
              <a:rPr lang="it-IT" dirty="0" err="1">
                <a:solidFill>
                  <a:srgbClr val="0070C0"/>
                </a:solidFill>
              </a:rPr>
              <a:t>differential</a:t>
            </a:r>
            <a:r>
              <a:rPr lang="it-IT" dirty="0">
                <a:solidFill>
                  <a:srgbClr val="0070C0"/>
                </a:solidFill>
              </a:rPr>
              <a:t> </a:t>
            </a:r>
            <a:r>
              <a:rPr lang="it-IT" dirty="0" err="1">
                <a:solidFill>
                  <a:srgbClr val="0070C0"/>
                </a:solidFill>
              </a:rPr>
              <a:t>calculus</a:t>
            </a:r>
            <a:r>
              <a:rPr lang="it-IT" dirty="0">
                <a:solidFill>
                  <a:srgbClr val="0070C0"/>
                </a:solidFill>
              </a:rPr>
              <a:t> do the hard work for </a:t>
            </a:r>
            <a:r>
              <a:rPr lang="it-IT" dirty="0" err="1">
                <a:solidFill>
                  <a:srgbClr val="0070C0"/>
                </a:solidFill>
              </a:rPr>
              <a:t>you</a:t>
            </a:r>
            <a:r>
              <a:rPr lang="it-IT" dirty="0">
                <a:solidFill>
                  <a:srgbClr val="0070C0"/>
                </a:solidFill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B89-A023-4184-86DD-540BD0318D04}" type="slidenum">
              <a:rPr lang="en-US" smtClean="0"/>
              <a:t>46</a:t>
            </a:fld>
            <a:endParaRPr lang="en-US"/>
          </a:p>
        </p:txBody>
      </p:sp>
      <p:sp>
        <p:nvSpPr>
          <p:cNvPr id="8" name="CasellaDiTesto 7"/>
          <p:cNvSpPr txBox="1"/>
          <p:nvPr/>
        </p:nvSpPr>
        <p:spPr>
          <a:xfrm>
            <a:off x="534668" y="5809721"/>
            <a:ext cx="67174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>
                <a:solidFill>
                  <a:schemeClr val="bg1"/>
                </a:solidFill>
              </a:rPr>
              <a:t>We</a:t>
            </a:r>
            <a:r>
              <a:rPr lang="it-IT" sz="2200" dirty="0">
                <a:solidFill>
                  <a:schemeClr val="bg1"/>
                </a:solidFill>
              </a:rPr>
              <a:t> </a:t>
            </a:r>
            <a:r>
              <a:rPr lang="it-IT" sz="2200" dirty="0" err="1">
                <a:solidFill>
                  <a:schemeClr val="bg1"/>
                </a:solidFill>
              </a:rPr>
              <a:t>will</a:t>
            </a:r>
            <a:r>
              <a:rPr lang="it-IT" sz="2200" dirty="0">
                <a:solidFill>
                  <a:schemeClr val="bg1"/>
                </a:solidFill>
              </a:rPr>
              <a:t> </a:t>
            </a:r>
            <a:r>
              <a:rPr lang="it-IT" sz="2200" dirty="0" err="1">
                <a:solidFill>
                  <a:schemeClr val="bg1"/>
                </a:solidFill>
              </a:rPr>
              <a:t>discuss</a:t>
            </a:r>
            <a:r>
              <a:rPr lang="it-IT" sz="2200" dirty="0">
                <a:solidFill>
                  <a:schemeClr val="bg1"/>
                </a:solidFill>
              </a:rPr>
              <a:t> </a:t>
            </a:r>
            <a:r>
              <a:rPr lang="it-IT" sz="2200" dirty="0" err="1">
                <a:solidFill>
                  <a:schemeClr val="bg1"/>
                </a:solidFill>
              </a:rPr>
              <a:t>this</a:t>
            </a:r>
            <a:r>
              <a:rPr lang="it-IT" sz="2200" dirty="0">
                <a:solidFill>
                  <a:schemeClr val="bg1"/>
                </a:solidFill>
              </a:rPr>
              <a:t> in more </a:t>
            </a:r>
            <a:r>
              <a:rPr lang="it-IT" sz="2200" dirty="0" err="1">
                <a:solidFill>
                  <a:schemeClr val="bg1"/>
                </a:solidFill>
              </a:rPr>
              <a:t>detail</a:t>
            </a:r>
            <a:r>
              <a:rPr lang="it-IT" sz="2200" dirty="0">
                <a:solidFill>
                  <a:schemeClr val="bg1"/>
                </a:solidFill>
              </a:rPr>
              <a:t> </a:t>
            </a:r>
            <a:r>
              <a:rPr lang="it-IT" sz="2200" dirty="0" err="1">
                <a:solidFill>
                  <a:schemeClr val="bg1"/>
                </a:solidFill>
              </a:rPr>
              <a:t>below</a:t>
            </a:r>
            <a:r>
              <a:rPr lang="it-IT" sz="2200" dirty="0">
                <a:solidFill>
                  <a:schemeClr val="bg1"/>
                </a:solidFill>
              </a:rPr>
              <a:t>, with a </a:t>
            </a:r>
            <a:r>
              <a:rPr lang="it-IT" sz="2200" dirty="0" err="1">
                <a:solidFill>
                  <a:schemeClr val="bg1"/>
                </a:solidFill>
              </a:rPr>
              <a:t>couple</a:t>
            </a:r>
            <a:r>
              <a:rPr lang="it-IT" sz="2200" dirty="0">
                <a:solidFill>
                  <a:schemeClr val="bg1"/>
                </a:solidFill>
              </a:rPr>
              <a:t> of </a:t>
            </a:r>
            <a:r>
              <a:rPr lang="it-IT" sz="2200" dirty="0" err="1">
                <a:solidFill>
                  <a:schemeClr val="bg1"/>
                </a:solidFill>
              </a:rPr>
              <a:t>examples</a:t>
            </a:r>
            <a:r>
              <a:rPr lang="it-IT" sz="2200" dirty="0">
                <a:solidFill>
                  <a:schemeClr val="bg1"/>
                </a:solidFill>
              </a:rPr>
              <a:t> – </a:t>
            </a:r>
            <a:r>
              <a:rPr lang="it-IT" sz="2200" dirty="0" err="1">
                <a:solidFill>
                  <a:schemeClr val="bg1"/>
                </a:solidFill>
              </a:rPr>
              <a:t>but</a:t>
            </a:r>
            <a:r>
              <a:rPr lang="it-IT" sz="2200" dirty="0">
                <a:solidFill>
                  <a:schemeClr val="bg1"/>
                </a:solidFill>
              </a:rPr>
              <a:t> </a:t>
            </a:r>
            <a:r>
              <a:rPr lang="it-IT" sz="2200" dirty="0" err="1">
                <a:solidFill>
                  <a:schemeClr val="bg1"/>
                </a:solidFill>
              </a:rPr>
              <a:t>will</a:t>
            </a:r>
            <a:r>
              <a:rPr lang="it-IT" sz="2200" dirty="0">
                <a:solidFill>
                  <a:schemeClr val="bg1"/>
                </a:solidFill>
              </a:rPr>
              <a:t> first </a:t>
            </a:r>
            <a:r>
              <a:rPr lang="it-IT" sz="2200" dirty="0" err="1">
                <a:solidFill>
                  <a:schemeClr val="bg1"/>
                </a:solidFill>
              </a:rPr>
              <a:t>discuss</a:t>
            </a:r>
            <a:r>
              <a:rPr lang="it-IT" sz="2200" dirty="0">
                <a:solidFill>
                  <a:schemeClr val="bg1"/>
                </a:solidFill>
              </a:rPr>
              <a:t> the </a:t>
            </a:r>
            <a:r>
              <a:rPr lang="it-IT" sz="2200" dirty="0">
                <a:solidFill>
                  <a:srgbClr val="C00000"/>
                </a:solidFill>
              </a:rPr>
              <a:t>scale </a:t>
            </a:r>
            <a:r>
              <a:rPr lang="it-IT" sz="2200" dirty="0"/>
              <a:t>of </a:t>
            </a:r>
            <a:r>
              <a:rPr lang="it-IT" sz="2200" dirty="0" err="1"/>
              <a:t>our</a:t>
            </a:r>
            <a:r>
              <a:rPr lang="it-IT" sz="2200" dirty="0"/>
              <a:t> </a:t>
            </a:r>
            <a:r>
              <a:rPr lang="it-IT" sz="2200" dirty="0" err="1"/>
              <a:t>problems</a:t>
            </a:r>
            <a:endParaRPr lang="it-IT" sz="2200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13496" y="1134681"/>
            <a:ext cx="6229739" cy="4690628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9185187" y="735518"/>
            <a:ext cx="7970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/>
              <a:t>1, 2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10276115" y="2455462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/>
              <a:t>3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7422262" y="3850389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/>
              <a:t>4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10885715" y="4229834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/>
              <a:t>5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8414072" y="5694111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/>
              <a:t>6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9069295-A548-11B6-E88A-A2DA395B7170}"/>
              </a:ext>
            </a:extLst>
          </p:cNvPr>
          <p:cNvSpPr/>
          <p:nvPr/>
        </p:nvSpPr>
        <p:spPr>
          <a:xfrm>
            <a:off x="389549" y="1461634"/>
            <a:ext cx="6835977" cy="2837550"/>
          </a:xfrm>
          <a:prstGeom prst="rect">
            <a:avLst/>
          </a:prstGeom>
          <a:solidFill>
            <a:schemeClr val="tx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E00F1D5-1323-2519-115F-54B291229A17}"/>
              </a:ext>
            </a:extLst>
          </p:cNvPr>
          <p:cNvSpPr/>
          <p:nvPr/>
        </p:nvSpPr>
        <p:spPr>
          <a:xfrm>
            <a:off x="7360135" y="238516"/>
            <a:ext cx="4713545" cy="4060668"/>
          </a:xfrm>
          <a:prstGeom prst="rect">
            <a:avLst/>
          </a:prstGeom>
          <a:solidFill>
            <a:schemeClr val="tx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6C8459-6BE2-60D5-EBF7-BB462E4941CC}"/>
              </a:ext>
            </a:extLst>
          </p:cNvPr>
          <p:cNvSpPr/>
          <p:nvPr/>
        </p:nvSpPr>
        <p:spPr>
          <a:xfrm>
            <a:off x="367778" y="5694110"/>
            <a:ext cx="6835977" cy="9782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egnaposto piè di pagina 13">
            <a:extLst>
              <a:ext uri="{FF2B5EF4-FFF2-40B4-BE49-F238E27FC236}">
                <a16:creationId xmlns:a16="http://schemas.microsoft.com/office/drawing/2014/main" id="{14DA67BF-4308-B7A9-D6E6-78181DB6E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99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D1D34770-47A8-402C-AF23-2B653F2D8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6680" y="2405067"/>
            <a:ext cx="6002110" cy="372903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à"/>
            </a:pPr>
            <a:r>
              <a:rPr lang="en-US" sz="3200" dirty="0">
                <a:solidFill>
                  <a:srgbClr val="FFFF00"/>
                </a:solidFill>
                <a:sym typeface="Wingdings" panose="05000000000000000000" pitchFamily="2" charset="2"/>
              </a:rPr>
              <a:t>E</a:t>
            </a:r>
            <a:r>
              <a:rPr lang="en-US" sz="3200" dirty="0">
                <a:solidFill>
                  <a:srgbClr val="FFFF00"/>
                </a:solidFill>
              </a:rPr>
              <a:t>nsuring the maximum exploitation of any resources spent on fundamental research is </a:t>
            </a:r>
            <a:r>
              <a:rPr lang="en-US" sz="3200" dirty="0">
                <a:solidFill>
                  <a:srgbClr val="FF0000"/>
                </a:solidFill>
              </a:rPr>
              <a:t>a moral imperative</a:t>
            </a:r>
            <a:endParaRPr lang="it-IT" sz="3200" dirty="0">
              <a:solidFill>
                <a:srgbClr val="FF0000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95473" y="6356350"/>
            <a:ext cx="3811437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pt-BR"/>
              <a:t>T. Dorigo, DRD6 CM, April 10 2024</a:t>
            </a:r>
            <a:endParaRPr lang="en-US"/>
          </a:p>
        </p:txBody>
      </p:sp>
      <p:pic>
        <p:nvPicPr>
          <p:cNvPr id="7" name="Picture 6" descr="One glowing light bulb in sea of unlit bulbs">
            <a:extLst>
              <a:ext uri="{FF2B5EF4-FFF2-40B4-BE49-F238E27FC236}">
                <a16:creationId xmlns:a16="http://schemas.microsoft.com/office/drawing/2014/main" id="{5BD1B182-F4FC-A556-7EA1-7F93204C85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087" r="20314"/>
          <a:stretch/>
        </p:blipFill>
        <p:spPr>
          <a:xfrm>
            <a:off x="7199440" y="10"/>
            <a:ext cx="4992560" cy="6857990"/>
          </a:xfrm>
          <a:prstGeom prst="rect">
            <a:avLst/>
          </a:prstGeom>
          <a:effectLst/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6657B89-A023-4184-86DD-540BD0318D04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43EC88-8D68-C5AD-8417-F8760BFA2726}"/>
              </a:ext>
            </a:extLst>
          </p:cNvPr>
          <p:cNvSpPr/>
          <p:nvPr/>
        </p:nvSpPr>
        <p:spPr>
          <a:xfrm>
            <a:off x="-2" y="0"/>
            <a:ext cx="719944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13806C08-CD5E-D322-DB6E-D2DD9C6BD31B}"/>
              </a:ext>
            </a:extLst>
          </p:cNvPr>
          <p:cNvSpPr txBox="1">
            <a:spLocks/>
          </p:cNvSpPr>
          <p:nvPr/>
        </p:nvSpPr>
        <p:spPr>
          <a:xfrm>
            <a:off x="989080" y="2557467"/>
            <a:ext cx="6002110" cy="37290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à"/>
            </a:pPr>
            <a:r>
              <a:rPr lang="en-US" sz="3200" dirty="0">
                <a:solidFill>
                  <a:srgbClr val="FFFF00"/>
                </a:solidFill>
                <a:sym typeface="Wingdings" panose="05000000000000000000" pitchFamily="2" charset="2"/>
              </a:rPr>
              <a:t>E</a:t>
            </a:r>
            <a:r>
              <a:rPr lang="en-US" sz="3200" dirty="0">
                <a:solidFill>
                  <a:srgbClr val="FFFF00"/>
                </a:solidFill>
              </a:rPr>
              <a:t>nsuring the maximum exploitation of any resources spent on fundamental research is a </a:t>
            </a:r>
            <a:r>
              <a:rPr lang="en-US" sz="3200" dirty="0">
                <a:solidFill>
                  <a:srgbClr val="FFC000"/>
                </a:solidFill>
              </a:rPr>
              <a:t>moral imperative</a:t>
            </a:r>
            <a:endParaRPr lang="it-IT" sz="3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683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40038D5-A8C0-A497-A793-DFE228DFADCF}"/>
              </a:ext>
            </a:extLst>
          </p:cNvPr>
          <p:cNvSpPr/>
          <p:nvPr/>
        </p:nvSpPr>
        <p:spPr>
          <a:xfrm>
            <a:off x="0" y="0"/>
            <a:ext cx="5786230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75DBB5-2E91-BA25-F901-865522D9F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891" y="1638930"/>
            <a:ext cx="4988339" cy="343387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 – Differentiable Optimization of Experiment Design and the MODE Project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C19D42-C6AF-3D27-E6D0-4E986A4E0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B7C-41C6-413A-81DD-F073C27E12A1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2" descr="Related image">
            <a:extLst>
              <a:ext uri="{FF2B5EF4-FFF2-40B4-BE49-F238E27FC236}">
                <a16:creationId xmlns:a16="http://schemas.microsoft.com/office/drawing/2014/main" id="{2163432A-A879-6E12-37D6-347AE5E7B70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487" y="1229049"/>
            <a:ext cx="5954274" cy="4788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094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>
                <a:solidFill>
                  <a:srgbClr val="FFFF00"/>
                </a:solidFill>
              </a:rPr>
              <a:t>Outstanding</a:t>
            </a:r>
            <a:r>
              <a:rPr lang="it-IT" b="1" dirty="0">
                <a:solidFill>
                  <a:srgbClr val="FFFF00"/>
                </a:solidFill>
              </a:rPr>
              <a:t> </a:t>
            </a:r>
            <a:r>
              <a:rPr lang="it-IT" b="1" dirty="0" err="1">
                <a:solidFill>
                  <a:srgbClr val="FFFF00"/>
                </a:solidFill>
              </a:rPr>
              <a:t>Problems</a:t>
            </a:r>
            <a:r>
              <a:rPr lang="it-IT" b="1" dirty="0">
                <a:solidFill>
                  <a:srgbClr val="FFFF00"/>
                </a:solidFill>
              </a:rPr>
              <a:t> in </a:t>
            </a:r>
            <a:r>
              <a:rPr lang="it-IT" b="1" dirty="0" err="1">
                <a:solidFill>
                  <a:srgbClr val="FFFF00"/>
                </a:solidFill>
              </a:rPr>
              <a:t>Fundamental</a:t>
            </a:r>
            <a:r>
              <a:rPr lang="it-IT" b="1" dirty="0">
                <a:solidFill>
                  <a:srgbClr val="FFFF00"/>
                </a:solidFill>
              </a:rPr>
              <a:t> Science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30725"/>
          </a:xfrm>
        </p:spPr>
        <p:txBody>
          <a:bodyPr>
            <a:normAutofit fontScale="92500" lnSpcReduction="10000"/>
          </a:bodyPr>
          <a:lstStyle/>
          <a:p>
            <a:r>
              <a:rPr lang="it-IT" dirty="0" err="1">
                <a:solidFill>
                  <a:schemeClr val="bg1"/>
                </a:solidFill>
              </a:rPr>
              <a:t>Formulating</a:t>
            </a:r>
            <a:r>
              <a:rPr lang="it-IT" dirty="0">
                <a:solidFill>
                  <a:schemeClr val="bg1"/>
                </a:solidFill>
              </a:rPr>
              <a:t> new theories of Nature</a:t>
            </a:r>
          </a:p>
          <a:p>
            <a:r>
              <a:rPr lang="it-IT" dirty="0" err="1">
                <a:solidFill>
                  <a:schemeClr val="bg1"/>
                </a:solidFill>
              </a:rPr>
              <a:t>Extracting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sufficient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statistics</a:t>
            </a:r>
            <a:r>
              <a:rPr lang="it-IT" dirty="0">
                <a:solidFill>
                  <a:schemeClr val="bg1"/>
                </a:solidFill>
              </a:rPr>
              <a:t> from high-D data </a:t>
            </a:r>
          </a:p>
          <a:p>
            <a:r>
              <a:rPr lang="it-IT" dirty="0" err="1">
                <a:solidFill>
                  <a:schemeClr val="bg1"/>
                </a:solidFill>
              </a:rPr>
              <a:t>Ensuring</a:t>
            </a:r>
            <a:r>
              <a:rPr lang="it-IT" dirty="0">
                <a:solidFill>
                  <a:schemeClr val="bg1"/>
                </a:solidFill>
              </a:rPr>
              <a:t> complete control of </a:t>
            </a:r>
            <a:r>
              <a:rPr lang="it-IT" dirty="0" err="1">
                <a:solidFill>
                  <a:schemeClr val="bg1"/>
                </a:solidFill>
              </a:rPr>
              <a:t>our</a:t>
            </a:r>
            <a:r>
              <a:rPr lang="it-IT" dirty="0">
                <a:solidFill>
                  <a:schemeClr val="bg1"/>
                </a:solidFill>
              </a:rPr>
              <a:t> type-1 </a:t>
            </a:r>
            <a:r>
              <a:rPr lang="it-IT" dirty="0" err="1">
                <a:solidFill>
                  <a:schemeClr val="bg1"/>
                </a:solidFill>
              </a:rPr>
              <a:t>error</a:t>
            </a:r>
            <a:r>
              <a:rPr lang="it-IT" dirty="0">
                <a:solidFill>
                  <a:schemeClr val="bg1"/>
                </a:solidFill>
              </a:rPr>
              <a:t> rates </a:t>
            </a:r>
          </a:p>
          <a:p>
            <a:r>
              <a:rPr lang="it-IT" dirty="0" err="1">
                <a:solidFill>
                  <a:schemeClr val="bg1"/>
                </a:solidFill>
              </a:rPr>
              <a:t>Explore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higher</a:t>
            </a:r>
            <a:r>
              <a:rPr lang="it-IT" dirty="0">
                <a:solidFill>
                  <a:schemeClr val="bg1"/>
                </a:solidFill>
              </a:rPr>
              <a:t> energy / </a:t>
            </a:r>
            <a:r>
              <a:rPr lang="it-IT" dirty="0" err="1">
                <a:solidFill>
                  <a:schemeClr val="bg1"/>
                </a:solidFill>
              </a:rPr>
              <a:t>higher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intensity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frontiers</a:t>
            </a:r>
            <a:r>
              <a:rPr lang="it-IT" dirty="0">
                <a:solidFill>
                  <a:schemeClr val="bg1"/>
                </a:solidFill>
              </a:rPr>
              <a:t>, </a:t>
            </a:r>
            <a:r>
              <a:rPr lang="it-IT" dirty="0" err="1">
                <a:solidFill>
                  <a:schemeClr val="bg1"/>
                </a:solidFill>
              </a:rPr>
              <a:t>ensuring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we</a:t>
            </a:r>
            <a:r>
              <a:rPr lang="it-IT" dirty="0">
                <a:solidFill>
                  <a:schemeClr val="bg1"/>
                </a:solidFill>
              </a:rPr>
              <a:t> do </a:t>
            </a:r>
            <a:r>
              <a:rPr lang="it-IT" dirty="0" err="1">
                <a:solidFill>
                  <a:schemeClr val="bg1"/>
                </a:solidFill>
              </a:rPr>
              <a:t>not</a:t>
            </a:r>
            <a:r>
              <a:rPr lang="it-IT" dirty="0">
                <a:solidFill>
                  <a:schemeClr val="bg1"/>
                </a:solidFill>
              </a:rPr>
              <a:t> miss new </a:t>
            </a:r>
            <a:r>
              <a:rPr lang="it-IT" dirty="0" err="1">
                <a:solidFill>
                  <a:schemeClr val="bg1"/>
                </a:solidFill>
              </a:rPr>
              <a:t>physics</a:t>
            </a:r>
            <a:endParaRPr lang="it-IT" dirty="0">
              <a:solidFill>
                <a:schemeClr val="bg1"/>
              </a:solidFill>
            </a:endParaRPr>
          </a:p>
          <a:p>
            <a:endParaRPr lang="it-IT" dirty="0">
              <a:solidFill>
                <a:schemeClr val="bg1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it-IT" dirty="0">
                <a:solidFill>
                  <a:schemeClr val="bg1"/>
                </a:solidFill>
              </a:rPr>
              <a:t>The </a:t>
            </a:r>
            <a:r>
              <a:rPr lang="it-IT" dirty="0" err="1">
                <a:solidFill>
                  <a:schemeClr val="bg1"/>
                </a:solidFill>
              </a:rPr>
              <a:t>above</a:t>
            </a:r>
            <a:r>
              <a:rPr lang="it-IT" dirty="0">
                <a:solidFill>
                  <a:schemeClr val="bg1"/>
                </a:solidFill>
              </a:rPr>
              <a:t> are </a:t>
            </a:r>
            <a:r>
              <a:rPr lang="it-IT" dirty="0" err="1">
                <a:solidFill>
                  <a:schemeClr val="bg1"/>
                </a:solidFill>
              </a:rPr>
              <a:t>all</a:t>
            </a:r>
            <a:r>
              <a:rPr lang="it-IT" dirty="0">
                <a:solidFill>
                  <a:schemeClr val="bg1"/>
                </a:solidFill>
              </a:rPr>
              <a:t> data </a:t>
            </a:r>
            <a:r>
              <a:rPr lang="it-IT" dirty="0" err="1">
                <a:solidFill>
                  <a:schemeClr val="bg1"/>
                </a:solidFill>
              </a:rPr>
              <a:t>analysis</a:t>
            </a:r>
            <a:r>
              <a:rPr lang="it-IT" dirty="0">
                <a:solidFill>
                  <a:schemeClr val="bg1"/>
                </a:solidFill>
              </a:rPr>
              <a:t> tasks. </a:t>
            </a:r>
            <a:r>
              <a:rPr lang="it-IT" dirty="0" err="1">
                <a:solidFill>
                  <a:schemeClr val="bg1"/>
                </a:solidFill>
              </a:rPr>
              <a:t>Looking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forward</a:t>
            </a:r>
            <a:r>
              <a:rPr lang="it-IT" dirty="0">
                <a:solidFill>
                  <a:schemeClr val="bg1"/>
                </a:solidFill>
              </a:rPr>
              <a:t>, </a:t>
            </a:r>
            <a:r>
              <a:rPr lang="it-IT" dirty="0" err="1">
                <a:solidFill>
                  <a:schemeClr val="bg1"/>
                </a:solidFill>
              </a:rPr>
              <a:t>we</a:t>
            </a:r>
            <a:r>
              <a:rPr lang="it-IT" dirty="0">
                <a:solidFill>
                  <a:schemeClr val="bg1"/>
                </a:solidFill>
              </a:rPr>
              <a:t> must look </a:t>
            </a:r>
            <a:r>
              <a:rPr lang="it-IT" dirty="0" err="1">
                <a:solidFill>
                  <a:schemeClr val="bg1"/>
                </a:solidFill>
              </a:rPr>
              <a:t>into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our</a:t>
            </a:r>
            <a:r>
              <a:rPr lang="it-IT" dirty="0">
                <a:solidFill>
                  <a:schemeClr val="bg1"/>
                </a:solidFill>
              </a:rPr>
              <a:t> design </a:t>
            </a:r>
            <a:r>
              <a:rPr lang="it-IT" dirty="0" err="1">
                <a:solidFill>
                  <a:schemeClr val="bg1"/>
                </a:solidFill>
              </a:rPr>
              <a:t>problems</a:t>
            </a:r>
            <a:r>
              <a:rPr lang="it-IT" dirty="0">
                <a:solidFill>
                  <a:schemeClr val="bg1"/>
                </a:solidFill>
              </a:rPr>
              <a:t>, </a:t>
            </a:r>
            <a:r>
              <a:rPr lang="it-IT" dirty="0" err="1">
                <a:solidFill>
                  <a:schemeClr val="bg1"/>
                </a:solidFill>
              </a:rPr>
              <a:t>as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>
                <a:solidFill>
                  <a:srgbClr val="FFC000"/>
                </a:solidFill>
              </a:rPr>
              <a:t>time from </a:t>
            </a:r>
            <a:r>
              <a:rPr lang="it-IT" dirty="0" err="1">
                <a:solidFill>
                  <a:srgbClr val="FFC000"/>
                </a:solidFill>
              </a:rPr>
              <a:t>blueprint</a:t>
            </a:r>
            <a:r>
              <a:rPr lang="it-IT" dirty="0">
                <a:solidFill>
                  <a:srgbClr val="FFC000"/>
                </a:solidFill>
              </a:rPr>
              <a:t> to </a:t>
            </a:r>
            <a:r>
              <a:rPr lang="it-IT" dirty="0" err="1">
                <a:solidFill>
                  <a:srgbClr val="FFC000"/>
                </a:solidFill>
              </a:rPr>
              <a:t>commissioning</a:t>
            </a:r>
            <a:r>
              <a:rPr lang="it-IT" dirty="0">
                <a:solidFill>
                  <a:srgbClr val="FFC000"/>
                </a:solidFill>
              </a:rPr>
              <a:t> </a:t>
            </a:r>
            <a:r>
              <a:rPr lang="it-IT" dirty="0" err="1">
                <a:solidFill>
                  <a:srgbClr val="FFC000"/>
                </a:solidFill>
              </a:rPr>
              <a:t>is</a:t>
            </a:r>
            <a:r>
              <a:rPr lang="it-IT" dirty="0">
                <a:solidFill>
                  <a:srgbClr val="FFC000"/>
                </a:solidFill>
              </a:rPr>
              <a:t> O(20) </a:t>
            </a:r>
            <a:r>
              <a:rPr lang="it-IT" dirty="0" err="1">
                <a:solidFill>
                  <a:srgbClr val="FFC000"/>
                </a:solidFill>
              </a:rPr>
              <a:t>years</a:t>
            </a:r>
            <a:r>
              <a:rPr lang="it-IT" dirty="0">
                <a:solidFill>
                  <a:schemeClr val="bg1"/>
                </a:solidFill>
              </a:rPr>
              <a:t>!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it-IT" dirty="0">
                <a:solidFill>
                  <a:schemeClr val="bg1"/>
                </a:solidFill>
              </a:rPr>
              <a:t>In market-</a:t>
            </a:r>
            <a:r>
              <a:rPr lang="it-IT" dirty="0" err="1">
                <a:solidFill>
                  <a:schemeClr val="bg1"/>
                </a:solidFill>
              </a:rPr>
              <a:t>driven</a:t>
            </a:r>
            <a:r>
              <a:rPr lang="it-IT" dirty="0">
                <a:solidFill>
                  <a:schemeClr val="bg1"/>
                </a:solidFill>
              </a:rPr>
              <a:t> human activities, </a:t>
            </a:r>
            <a:r>
              <a:rPr lang="it-IT" b="1" dirty="0">
                <a:solidFill>
                  <a:schemeClr val="bg1"/>
                </a:solidFill>
              </a:rPr>
              <a:t>co-design</a:t>
            </a:r>
            <a:r>
              <a:rPr lang="it-IT" dirty="0">
                <a:solidFill>
                  <a:schemeClr val="bg1"/>
                </a:solidFill>
              </a:rPr>
              <a:t> of hardware and software </a:t>
            </a:r>
            <a:r>
              <a:rPr lang="it-IT" dirty="0" err="1">
                <a:solidFill>
                  <a:schemeClr val="bg1"/>
                </a:solidFill>
              </a:rPr>
              <a:t>is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already</a:t>
            </a:r>
            <a:r>
              <a:rPr lang="it-IT" dirty="0">
                <a:solidFill>
                  <a:schemeClr val="bg1"/>
                </a:solidFill>
              </a:rPr>
              <a:t> happening. </a:t>
            </a:r>
            <a:r>
              <a:rPr lang="it-IT" dirty="0">
                <a:solidFill>
                  <a:srgbClr val="0070C0"/>
                </a:solidFill>
              </a:rPr>
              <a:t>In HEP </a:t>
            </a:r>
            <a:r>
              <a:rPr lang="it-IT" dirty="0" err="1">
                <a:solidFill>
                  <a:srgbClr val="0070C0"/>
                </a:solidFill>
              </a:rPr>
              <a:t>we</a:t>
            </a:r>
            <a:r>
              <a:rPr lang="it-IT" dirty="0">
                <a:solidFill>
                  <a:srgbClr val="0070C0"/>
                </a:solidFill>
              </a:rPr>
              <a:t> </a:t>
            </a:r>
            <a:r>
              <a:rPr lang="it-IT" dirty="0" err="1">
                <a:solidFill>
                  <a:srgbClr val="0070C0"/>
                </a:solidFill>
              </a:rPr>
              <a:t>still</a:t>
            </a:r>
            <a:r>
              <a:rPr lang="it-IT" dirty="0">
                <a:solidFill>
                  <a:srgbClr val="0070C0"/>
                </a:solidFill>
              </a:rPr>
              <a:t> </a:t>
            </a:r>
            <a:r>
              <a:rPr lang="it-IT" dirty="0" err="1">
                <a:solidFill>
                  <a:srgbClr val="0070C0"/>
                </a:solidFill>
              </a:rPr>
              <a:t>haven’t</a:t>
            </a:r>
            <a:r>
              <a:rPr lang="it-IT" dirty="0">
                <a:solidFill>
                  <a:srgbClr val="0070C0"/>
                </a:solidFill>
              </a:rPr>
              <a:t> </a:t>
            </a:r>
            <a:r>
              <a:rPr lang="it-IT" dirty="0" err="1">
                <a:solidFill>
                  <a:srgbClr val="0070C0"/>
                </a:solidFill>
              </a:rPr>
              <a:t>started</a:t>
            </a:r>
            <a:r>
              <a:rPr lang="it-IT" dirty="0">
                <a:solidFill>
                  <a:srgbClr val="0070C0"/>
                </a:solidFill>
              </a:rPr>
              <a:t> </a:t>
            </a:r>
            <a:r>
              <a:rPr lang="it-IT" dirty="0" err="1">
                <a:solidFill>
                  <a:srgbClr val="0070C0"/>
                </a:solidFill>
              </a:rPr>
              <a:t>doing</a:t>
            </a:r>
            <a:r>
              <a:rPr lang="it-IT" dirty="0">
                <a:solidFill>
                  <a:srgbClr val="0070C0"/>
                </a:solidFill>
              </a:rPr>
              <a:t> </a:t>
            </a:r>
            <a:r>
              <a:rPr lang="it-IT" dirty="0" err="1">
                <a:solidFill>
                  <a:srgbClr val="0070C0"/>
                </a:solidFill>
              </a:rPr>
              <a:t>it</a:t>
            </a:r>
            <a:r>
              <a:rPr lang="it-IT" dirty="0">
                <a:solidFill>
                  <a:srgbClr val="0070C0"/>
                </a:solidFill>
              </a:rPr>
              <a:t> </a:t>
            </a:r>
            <a:r>
              <a:rPr lang="it-IT" dirty="0" err="1">
                <a:solidFill>
                  <a:srgbClr val="0070C0"/>
                </a:solidFill>
              </a:rPr>
              <a:t>systematically</a:t>
            </a:r>
            <a:endParaRPr lang="it-IT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it-IT" dirty="0"/>
          </a:p>
          <a:p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B89-A023-4184-86DD-540BD0318D04}" type="slidenum">
              <a:rPr lang="en-US" smtClean="0"/>
              <a:t>7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6" name="Rettangolo 5"/>
          <p:cNvSpPr/>
          <p:nvPr/>
        </p:nvSpPr>
        <p:spPr>
          <a:xfrm rot="20582608">
            <a:off x="2967345" y="2371541"/>
            <a:ext cx="5923722" cy="874643"/>
          </a:xfrm>
          <a:prstGeom prst="rect">
            <a:avLst/>
          </a:prstGeom>
          <a:solidFill>
            <a:srgbClr val="FFC000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>
                <a:solidFill>
                  <a:schemeClr val="tx1"/>
                </a:solidFill>
              </a:rPr>
              <a:t>Nowadays we are doing all of that with deep learning</a:t>
            </a:r>
          </a:p>
        </p:txBody>
      </p:sp>
    </p:spTree>
    <p:extLst>
      <p:ext uri="{BB962C8B-B14F-4D97-AF65-F5344CB8AC3E}">
        <p14:creationId xmlns:p14="http://schemas.microsoft.com/office/powerpoint/2010/main" val="232797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7227" y="365125"/>
            <a:ext cx="10515600" cy="1325563"/>
          </a:xfrm>
        </p:spPr>
        <p:txBody>
          <a:bodyPr/>
          <a:lstStyle/>
          <a:p>
            <a:r>
              <a:rPr lang="it-IT" b="1" dirty="0" err="1">
                <a:solidFill>
                  <a:srgbClr val="FFFF00"/>
                </a:solidFill>
              </a:rPr>
              <a:t>Toward</a:t>
            </a:r>
            <a:r>
              <a:rPr lang="it-IT" b="1" dirty="0">
                <a:solidFill>
                  <a:srgbClr val="FFFF00"/>
                </a:solidFill>
              </a:rPr>
              <a:t> End-to-End </a:t>
            </a:r>
            <a:r>
              <a:rPr lang="it-IT" b="1" dirty="0" err="1">
                <a:solidFill>
                  <a:srgbClr val="FFFF00"/>
                </a:solidFill>
              </a:rPr>
              <a:t>Optimization</a:t>
            </a:r>
            <a:r>
              <a:rPr lang="it-IT" b="1" dirty="0">
                <a:solidFill>
                  <a:srgbClr val="FFFF00"/>
                </a:solidFill>
              </a:rPr>
              <a:t>: </a:t>
            </a:r>
            <a:br>
              <a:rPr lang="it-IT" b="1" dirty="0">
                <a:solidFill>
                  <a:srgbClr val="FFFF00"/>
                </a:solidFill>
              </a:rPr>
            </a:br>
            <a:r>
              <a:rPr lang="it-IT" b="1" dirty="0">
                <a:solidFill>
                  <a:srgbClr val="FFFF00"/>
                </a:solidFill>
              </a:rPr>
              <a:t>The </a:t>
            </a:r>
            <a:r>
              <a:rPr lang="it-IT" b="1" i="1" dirty="0">
                <a:solidFill>
                  <a:srgbClr val="FFFF00"/>
                </a:solidFill>
              </a:rPr>
              <a:t>Status Quo </a:t>
            </a:r>
            <a:r>
              <a:rPr lang="it-IT" b="1" dirty="0">
                <a:solidFill>
                  <a:srgbClr val="FFFF00"/>
                </a:solidFill>
              </a:rPr>
              <a:t>in HEP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07227" y="2075290"/>
            <a:ext cx="6910346" cy="464618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In the past 50+ years the design of new particle detectors leveraged cutting-edge technologies,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	yet </a:t>
            </a:r>
            <a:r>
              <a:rPr lang="en-GB" b="1" dirty="0">
                <a:solidFill>
                  <a:schemeClr val="bg1"/>
                </a:solidFill>
              </a:rPr>
              <a:t>a few crucial underlying global paradigms </a:t>
            </a:r>
            <a:r>
              <a:rPr lang="en-GB" dirty="0">
                <a:solidFill>
                  <a:schemeClr val="bg1"/>
                </a:solidFill>
              </a:rPr>
              <a:t>of experimental design have </a:t>
            </a:r>
            <a:r>
              <a:rPr lang="en-GB" b="1" dirty="0">
                <a:solidFill>
                  <a:schemeClr val="bg1"/>
                </a:solidFill>
              </a:rPr>
              <a:t>remained </a:t>
            </a:r>
            <a:r>
              <a:rPr lang="en-GB" b="1" dirty="0">
                <a:solidFill>
                  <a:srgbClr val="FFC000"/>
                </a:solidFill>
              </a:rPr>
              <a:t>mostly unchallenged</a:t>
            </a:r>
            <a:r>
              <a:rPr lang="en-GB" b="1" dirty="0">
                <a:solidFill>
                  <a:srgbClr val="C00000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across decades: </a:t>
            </a:r>
          </a:p>
          <a:p>
            <a:r>
              <a:rPr lang="en-GB" dirty="0">
                <a:solidFill>
                  <a:srgbClr val="00B0F0"/>
                </a:solidFill>
              </a:rPr>
              <a:t>“Track first, destroy later”</a:t>
            </a:r>
          </a:p>
          <a:p>
            <a:r>
              <a:rPr lang="en-GB" dirty="0">
                <a:solidFill>
                  <a:srgbClr val="00B0F0"/>
                </a:solidFill>
              </a:rPr>
              <a:t>Redundancy and robustness of detection systems</a:t>
            </a:r>
          </a:p>
          <a:p>
            <a:r>
              <a:rPr lang="en-GB" dirty="0">
                <a:solidFill>
                  <a:srgbClr val="00B0F0"/>
                </a:solidFill>
              </a:rPr>
              <a:t>Symmetrical layouts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  <a:sym typeface="Wingdings" panose="05000000000000000000" pitchFamily="2" charset="2"/>
              </a:rPr>
              <a:t>	</a:t>
            </a:r>
            <a:r>
              <a:rPr lang="en-GB" b="1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en-GB" dirty="0">
                <a:solidFill>
                  <a:schemeClr val="bg1"/>
                </a:solidFill>
                <a:sym typeface="Wingdings" panose="05000000000000000000" pitchFamily="2" charset="2"/>
              </a:rPr>
              <a:t>No guarantee of optimality! 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Those choices </a:t>
            </a:r>
            <a:r>
              <a:rPr lang="en-GB" b="1" dirty="0">
                <a:solidFill>
                  <a:srgbClr val="C00000"/>
                </a:solidFill>
              </a:rPr>
              <a:t>do not directly maximize a high-level utility function</a:t>
            </a:r>
            <a:r>
              <a:rPr lang="en-GB" dirty="0">
                <a:solidFill>
                  <a:schemeClr val="bg1"/>
                </a:solidFill>
              </a:rPr>
              <a:t>, such as the highest discovery reach for a physical process, or measurement precision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B89-A023-4184-86DD-540BD0318D04}" type="slidenum">
              <a:rPr lang="en-US" smtClean="0"/>
              <a:t>8</a:t>
            </a:fld>
            <a:endParaRPr lang="en-US"/>
          </a:p>
        </p:txBody>
      </p:sp>
      <p:pic>
        <p:nvPicPr>
          <p:cNvPr id="1026" name="Picture 2" descr="CMS Particle Detec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163" y="365124"/>
            <a:ext cx="3981959" cy="2044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cheme of a typical particle detector (transverse view) for colliding... |  Download Scientific Diagra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163" y="3619181"/>
            <a:ext cx="3962400" cy="317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8377418" y="2715548"/>
            <a:ext cx="3754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 err="1">
                <a:solidFill>
                  <a:schemeClr val="bg1"/>
                </a:solidFill>
              </a:rPr>
              <a:t>Above</a:t>
            </a:r>
            <a:r>
              <a:rPr lang="it-IT" b="1" i="1" dirty="0">
                <a:solidFill>
                  <a:schemeClr val="bg1"/>
                </a:solidFill>
              </a:rPr>
              <a:t>:</a:t>
            </a:r>
            <a:r>
              <a:rPr lang="it-IT" i="1" dirty="0">
                <a:solidFill>
                  <a:schemeClr val="bg1"/>
                </a:solidFill>
              </a:rPr>
              <a:t> a </a:t>
            </a:r>
            <a:r>
              <a:rPr lang="it-IT" i="1" dirty="0" err="1">
                <a:solidFill>
                  <a:schemeClr val="bg1"/>
                </a:solidFill>
              </a:rPr>
              <a:t>present</a:t>
            </a:r>
            <a:r>
              <a:rPr lang="it-IT" i="1" dirty="0">
                <a:solidFill>
                  <a:schemeClr val="bg1"/>
                </a:solidFill>
              </a:rPr>
              <a:t>-day detector (CMS)</a:t>
            </a:r>
          </a:p>
          <a:p>
            <a:r>
              <a:rPr lang="it-IT" b="1" i="1" dirty="0" err="1">
                <a:solidFill>
                  <a:schemeClr val="bg1"/>
                </a:solidFill>
              </a:rPr>
              <a:t>Below</a:t>
            </a:r>
            <a:r>
              <a:rPr lang="it-IT" b="1" i="1" dirty="0">
                <a:solidFill>
                  <a:schemeClr val="bg1"/>
                </a:solidFill>
              </a:rPr>
              <a:t>:</a:t>
            </a:r>
            <a:r>
              <a:rPr lang="it-IT" i="1" dirty="0">
                <a:solidFill>
                  <a:schemeClr val="bg1"/>
                </a:solidFill>
              </a:rPr>
              <a:t> a 30-years-old detector for LEP</a:t>
            </a:r>
          </a:p>
        </p:txBody>
      </p:sp>
      <p:sp>
        <p:nvSpPr>
          <p:cNvPr id="7" name="Rettangolo 6"/>
          <p:cNvSpPr/>
          <p:nvPr/>
        </p:nvSpPr>
        <p:spPr>
          <a:xfrm>
            <a:off x="8153399" y="3596053"/>
            <a:ext cx="3959163" cy="2901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7911B5-B711-E3CA-FBD0-BAF94DCFF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E729110-4FC0-C72F-B933-B6EEB48D08BF}"/>
              </a:ext>
            </a:extLst>
          </p:cNvPr>
          <p:cNvSpPr/>
          <p:nvPr/>
        </p:nvSpPr>
        <p:spPr>
          <a:xfrm>
            <a:off x="575040" y="5465444"/>
            <a:ext cx="7276797" cy="92997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279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7227" y="365125"/>
            <a:ext cx="10515600" cy="1325563"/>
          </a:xfrm>
        </p:spPr>
        <p:txBody>
          <a:bodyPr/>
          <a:lstStyle/>
          <a:p>
            <a:r>
              <a:rPr lang="it-IT" b="1" dirty="0" err="1">
                <a:solidFill>
                  <a:srgbClr val="FFFF00"/>
                </a:solidFill>
              </a:rPr>
              <a:t>Toward</a:t>
            </a:r>
            <a:r>
              <a:rPr lang="it-IT" b="1" dirty="0">
                <a:solidFill>
                  <a:srgbClr val="FFFF00"/>
                </a:solidFill>
              </a:rPr>
              <a:t> End-to-End </a:t>
            </a:r>
            <a:r>
              <a:rPr lang="it-IT" b="1" dirty="0" err="1">
                <a:solidFill>
                  <a:srgbClr val="FFFF00"/>
                </a:solidFill>
              </a:rPr>
              <a:t>Optimization</a:t>
            </a:r>
            <a:r>
              <a:rPr lang="it-IT" b="1" dirty="0">
                <a:solidFill>
                  <a:srgbClr val="FFFF00"/>
                </a:solidFill>
              </a:rPr>
              <a:t>: </a:t>
            </a:r>
            <a:br>
              <a:rPr lang="it-IT" b="1" dirty="0">
                <a:solidFill>
                  <a:srgbClr val="FFFF00"/>
                </a:solidFill>
              </a:rPr>
            </a:br>
            <a:r>
              <a:rPr lang="it-IT" b="1" dirty="0">
                <a:solidFill>
                  <a:srgbClr val="FFFF00"/>
                </a:solidFill>
              </a:rPr>
              <a:t>The </a:t>
            </a:r>
            <a:r>
              <a:rPr lang="it-IT" b="1" i="1" dirty="0">
                <a:solidFill>
                  <a:srgbClr val="FFFF00"/>
                </a:solidFill>
              </a:rPr>
              <a:t>Status Quo </a:t>
            </a:r>
            <a:r>
              <a:rPr lang="it-IT" b="1" dirty="0">
                <a:solidFill>
                  <a:srgbClr val="FFFF00"/>
                </a:solidFill>
              </a:rPr>
              <a:t>in HEP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07227" y="2075290"/>
            <a:ext cx="6910346" cy="464618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In the past 50+ years the design of new particle detectors leveraged cutting-edge technologies,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	yet </a:t>
            </a:r>
            <a:r>
              <a:rPr lang="en-GB" b="1" dirty="0">
                <a:solidFill>
                  <a:schemeClr val="bg1"/>
                </a:solidFill>
              </a:rPr>
              <a:t>a few crucial underlying global paradigms </a:t>
            </a:r>
            <a:r>
              <a:rPr lang="en-GB" dirty="0">
                <a:solidFill>
                  <a:schemeClr val="bg1"/>
                </a:solidFill>
              </a:rPr>
              <a:t>of experimental design have </a:t>
            </a:r>
            <a:r>
              <a:rPr lang="en-GB" b="1" dirty="0">
                <a:solidFill>
                  <a:schemeClr val="bg1"/>
                </a:solidFill>
              </a:rPr>
              <a:t>remained </a:t>
            </a:r>
            <a:r>
              <a:rPr lang="en-GB" b="1" dirty="0">
                <a:solidFill>
                  <a:srgbClr val="C00000"/>
                </a:solidFill>
              </a:rPr>
              <a:t>mostly unchallenged </a:t>
            </a:r>
            <a:r>
              <a:rPr lang="en-GB" dirty="0">
                <a:solidFill>
                  <a:schemeClr val="bg1"/>
                </a:solidFill>
              </a:rPr>
              <a:t>across decades: </a:t>
            </a:r>
          </a:p>
          <a:p>
            <a:r>
              <a:rPr lang="en-GB" dirty="0">
                <a:solidFill>
                  <a:srgbClr val="0070C0"/>
                </a:solidFill>
              </a:rPr>
              <a:t>“Track first, destroy later”</a:t>
            </a:r>
          </a:p>
          <a:p>
            <a:r>
              <a:rPr lang="en-GB" dirty="0">
                <a:solidFill>
                  <a:srgbClr val="0070C0"/>
                </a:solidFill>
              </a:rPr>
              <a:t>Redundancy and robustness of detection systems</a:t>
            </a:r>
            <a:endParaRPr lang="en-GB" dirty="0"/>
          </a:p>
          <a:p>
            <a:r>
              <a:rPr lang="en-GB" dirty="0">
                <a:solidFill>
                  <a:srgbClr val="0070C0"/>
                </a:solidFill>
              </a:rPr>
              <a:t>Symmetrical layouts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  <a:sym typeface="Wingdings" panose="05000000000000000000" pitchFamily="2" charset="2"/>
              </a:rPr>
              <a:t>	</a:t>
            </a:r>
            <a:r>
              <a:rPr lang="en-GB" b="1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en-GB" dirty="0">
                <a:solidFill>
                  <a:schemeClr val="bg1"/>
                </a:solidFill>
                <a:sym typeface="Wingdings" panose="05000000000000000000" pitchFamily="2" charset="2"/>
              </a:rPr>
              <a:t>No guarantee of optimality! 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Those choices </a:t>
            </a:r>
            <a:r>
              <a:rPr lang="en-GB" b="1" dirty="0">
                <a:solidFill>
                  <a:srgbClr val="FFC000"/>
                </a:solidFill>
              </a:rPr>
              <a:t>do not directly maximize a high-level utility function</a:t>
            </a:r>
            <a:r>
              <a:rPr lang="en-GB" dirty="0">
                <a:solidFill>
                  <a:schemeClr val="bg1"/>
                </a:solidFill>
              </a:rPr>
              <a:t>, such as the highest discovery reach for a physical process, or measurement precision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57B89-A023-4184-86DD-540BD0318D04}" type="slidenum">
              <a:rPr lang="en-US" smtClean="0"/>
              <a:t>9</a:t>
            </a:fld>
            <a:endParaRPr lang="en-US"/>
          </a:p>
        </p:txBody>
      </p:sp>
      <p:pic>
        <p:nvPicPr>
          <p:cNvPr id="1026" name="Picture 2" descr="CMS Particle Detec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163" y="365124"/>
            <a:ext cx="3981959" cy="2044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cheme of a typical particle detector (transverse view) for colliding... |  Download Scientific Diagra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163" y="3619181"/>
            <a:ext cx="3962400" cy="317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8333448" y="2824120"/>
            <a:ext cx="3754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 err="1"/>
              <a:t>Above</a:t>
            </a:r>
            <a:r>
              <a:rPr lang="it-IT" b="1" i="1" dirty="0"/>
              <a:t>:</a:t>
            </a:r>
            <a:r>
              <a:rPr lang="it-IT" i="1" dirty="0"/>
              <a:t> a </a:t>
            </a:r>
            <a:r>
              <a:rPr lang="it-IT" i="1" dirty="0" err="1"/>
              <a:t>present</a:t>
            </a:r>
            <a:r>
              <a:rPr lang="it-IT" i="1" dirty="0"/>
              <a:t>-day detector (CMS)</a:t>
            </a:r>
          </a:p>
          <a:p>
            <a:r>
              <a:rPr lang="it-IT" b="1" i="1" dirty="0" err="1"/>
              <a:t>Below</a:t>
            </a:r>
            <a:r>
              <a:rPr lang="it-IT" b="1" i="1" dirty="0"/>
              <a:t>:</a:t>
            </a:r>
            <a:r>
              <a:rPr lang="it-IT" i="1" dirty="0"/>
              <a:t> a 30-years-old detector for LEP</a:t>
            </a:r>
          </a:p>
        </p:txBody>
      </p:sp>
      <p:sp>
        <p:nvSpPr>
          <p:cNvPr id="7" name="Rettangolo 6"/>
          <p:cNvSpPr/>
          <p:nvPr/>
        </p:nvSpPr>
        <p:spPr>
          <a:xfrm>
            <a:off x="8153399" y="3596053"/>
            <a:ext cx="3959163" cy="2901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7911B5-B711-E3CA-FBD0-BAF94DCFF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Dorigo, DRD6 CM, April 10 2024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E729110-4FC0-C72F-B933-B6EEB48D08BF}"/>
              </a:ext>
            </a:extLst>
          </p:cNvPr>
          <p:cNvSpPr/>
          <p:nvPr/>
        </p:nvSpPr>
        <p:spPr>
          <a:xfrm>
            <a:off x="415428" y="2018250"/>
            <a:ext cx="7276797" cy="3445751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A735E8C6-3089-9E3A-EEF9-6FED9BF4E4A0}"/>
              </a:ext>
            </a:extLst>
          </p:cNvPr>
          <p:cNvSpPr txBox="1"/>
          <p:nvPr/>
        </p:nvSpPr>
        <p:spPr>
          <a:xfrm>
            <a:off x="8377418" y="2715548"/>
            <a:ext cx="3754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 err="1">
                <a:solidFill>
                  <a:schemeClr val="bg1"/>
                </a:solidFill>
              </a:rPr>
              <a:t>Above</a:t>
            </a:r>
            <a:r>
              <a:rPr lang="it-IT" b="1" i="1" dirty="0">
                <a:solidFill>
                  <a:schemeClr val="bg1"/>
                </a:solidFill>
              </a:rPr>
              <a:t>:</a:t>
            </a:r>
            <a:r>
              <a:rPr lang="it-IT" i="1" dirty="0">
                <a:solidFill>
                  <a:schemeClr val="bg1"/>
                </a:solidFill>
              </a:rPr>
              <a:t> a </a:t>
            </a:r>
            <a:r>
              <a:rPr lang="it-IT" i="1" dirty="0" err="1">
                <a:solidFill>
                  <a:schemeClr val="bg1"/>
                </a:solidFill>
              </a:rPr>
              <a:t>present</a:t>
            </a:r>
            <a:r>
              <a:rPr lang="it-IT" i="1" dirty="0">
                <a:solidFill>
                  <a:schemeClr val="bg1"/>
                </a:solidFill>
              </a:rPr>
              <a:t>-day detector (CMS)</a:t>
            </a:r>
          </a:p>
          <a:p>
            <a:r>
              <a:rPr lang="it-IT" b="1" i="1" dirty="0" err="1">
                <a:solidFill>
                  <a:schemeClr val="bg1"/>
                </a:solidFill>
              </a:rPr>
              <a:t>Below</a:t>
            </a:r>
            <a:r>
              <a:rPr lang="it-IT" b="1" i="1" dirty="0">
                <a:solidFill>
                  <a:schemeClr val="bg1"/>
                </a:solidFill>
              </a:rPr>
              <a:t>:</a:t>
            </a:r>
            <a:r>
              <a:rPr lang="it-IT" i="1" dirty="0">
                <a:solidFill>
                  <a:schemeClr val="bg1"/>
                </a:solidFill>
              </a:rPr>
              <a:t> a 30-years-old detector for LEP</a:t>
            </a:r>
          </a:p>
        </p:txBody>
      </p:sp>
    </p:spTree>
    <p:extLst>
      <p:ext uri="{BB962C8B-B14F-4D97-AF65-F5344CB8AC3E}">
        <p14:creationId xmlns:p14="http://schemas.microsoft.com/office/powerpoint/2010/main" val="36576143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4146</Words>
  <Application>Microsoft Office PowerPoint</Application>
  <PresentationFormat>Widescreen</PresentationFormat>
  <Paragraphs>481</Paragraphs>
  <Slides>46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46</vt:i4>
      </vt:variant>
    </vt:vector>
  </HeadingPairs>
  <TitlesOfParts>
    <vt:vector size="53" baseType="lpstr">
      <vt:lpstr>Arial</vt:lpstr>
      <vt:lpstr>Calibri</vt:lpstr>
      <vt:lpstr>Calibri Light</vt:lpstr>
      <vt:lpstr>Cambria Math</vt:lpstr>
      <vt:lpstr>Symbol</vt:lpstr>
      <vt:lpstr>Wingdings</vt:lpstr>
      <vt:lpstr>Office Theme</vt:lpstr>
      <vt:lpstr>Getting More  from Hadron Calorimeters</vt:lpstr>
      <vt:lpstr>Contents</vt:lpstr>
      <vt:lpstr>1 –   A Challenging  Future</vt:lpstr>
      <vt:lpstr>Presentazione standard di PowerPoint</vt:lpstr>
      <vt:lpstr>Presentazione standard di PowerPoint</vt:lpstr>
      <vt:lpstr>2 – Differentiable Optimization of Experiment Design and the MODE Project</vt:lpstr>
      <vt:lpstr>Outstanding Problems in Fundamental Science</vt:lpstr>
      <vt:lpstr>Toward End-to-End Optimization:  The Status Quo in HEP</vt:lpstr>
      <vt:lpstr>Toward End-to-End Optimization:  The Status Quo in HEP</vt:lpstr>
      <vt:lpstr>Putting a Pipeline Together</vt:lpstr>
      <vt:lpstr>Putting a Pipeline Together / 2</vt:lpstr>
      <vt:lpstr>Putting a Pipeline Together / 3</vt:lpstr>
      <vt:lpstr>Presentazione standard di PowerPoint</vt:lpstr>
      <vt:lpstr>Active Projects: a Pot-Pourri </vt:lpstr>
      <vt:lpstr>3 – Optimization of Future Calorimeters </vt:lpstr>
      <vt:lpstr>A necessary question: Hybridization</vt:lpstr>
      <vt:lpstr>A necessary question:  Hybridization / 2</vt:lpstr>
      <vt:lpstr>Asking for More to Calorimeters: Particle ID</vt:lpstr>
      <vt:lpstr>Asking for More to Calorimeters: Particle ID</vt:lpstr>
      <vt:lpstr>Asking for More to Calorimeters: Particle ID</vt:lpstr>
      <vt:lpstr>Asking for More to Calorimeters: Particle ID</vt:lpstr>
      <vt:lpstr>What Information Are We After?</vt:lpstr>
      <vt:lpstr>What Information Are We After?</vt:lpstr>
      <vt:lpstr>What Information Are We After?</vt:lpstr>
      <vt:lpstr>What Information Are We After?</vt:lpstr>
      <vt:lpstr>Research Questions and a Money Plot</vt:lpstr>
      <vt:lpstr>Research Questions / 2</vt:lpstr>
      <vt:lpstr>Research Questions: timing</vt:lpstr>
      <vt:lpstr>But can we afford mm-size cells?</vt:lpstr>
      <vt:lpstr>A new, far-fetched idea</vt:lpstr>
      <vt:lpstr>Timing with Neuromorphic Computing</vt:lpstr>
      <vt:lpstr>Timing with Neuromorphic Computing</vt:lpstr>
      <vt:lpstr>An AI problem to solve (if the rest works)</vt:lpstr>
      <vt:lpstr>An AI problem to solve (if the rest works)</vt:lpstr>
      <vt:lpstr>Presentazione standard di PowerPoint</vt:lpstr>
      <vt:lpstr>An invitation</vt:lpstr>
      <vt:lpstr>A Workshop</vt:lpstr>
      <vt:lpstr>Summary</vt:lpstr>
      <vt:lpstr>Thank you for your time!</vt:lpstr>
      <vt:lpstr>Optimal for What?</vt:lpstr>
      <vt:lpstr>Optimal for What?</vt:lpstr>
      <vt:lpstr>Recipe for a Perfect Dinner</vt:lpstr>
      <vt:lpstr>Recipe for a Perfect Detector</vt:lpstr>
      <vt:lpstr>Recipe for a Perfect Detector</vt:lpstr>
      <vt:lpstr>Recipe for a Perfect Detector</vt:lpstr>
      <vt:lpstr>Recipe for a Perfect Detector</vt:lpstr>
    </vt:vector>
  </TitlesOfParts>
  <Company>INFN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Dealing with Nuisance Parameters in Physics Analysis: the ML Way</dc:title>
  <dc:creator>Dorigo</dc:creator>
  <cp:lastModifiedBy>tommaso dorigo</cp:lastModifiedBy>
  <cp:revision>244</cp:revision>
  <dcterms:created xsi:type="dcterms:W3CDTF">2020-07-14T13:04:46Z</dcterms:created>
  <dcterms:modified xsi:type="dcterms:W3CDTF">2024-04-10T11:54:38Z</dcterms:modified>
</cp:coreProperties>
</file>