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28"/>
  </p:notesMasterIdLst>
  <p:handoutMasterIdLst>
    <p:handoutMasterId r:id="rId29"/>
  </p:handoutMasterIdLst>
  <p:sldIdLst>
    <p:sldId id="369" r:id="rId2"/>
    <p:sldId id="1678" r:id="rId3"/>
    <p:sldId id="1679" r:id="rId4"/>
    <p:sldId id="1748" r:id="rId5"/>
    <p:sldId id="1753" r:id="rId6"/>
    <p:sldId id="1736" r:id="rId7"/>
    <p:sldId id="1763" r:id="rId8"/>
    <p:sldId id="1743" r:id="rId9"/>
    <p:sldId id="1716" r:id="rId10"/>
    <p:sldId id="1747" r:id="rId11"/>
    <p:sldId id="1742" r:id="rId12"/>
    <p:sldId id="1746" r:id="rId13"/>
    <p:sldId id="1744" r:id="rId14"/>
    <p:sldId id="1717" r:id="rId15"/>
    <p:sldId id="1684" r:id="rId16"/>
    <p:sldId id="1765" r:id="rId17"/>
    <p:sldId id="1766" r:id="rId18"/>
    <p:sldId id="1767" r:id="rId19"/>
    <p:sldId id="1768" r:id="rId20"/>
    <p:sldId id="1769" r:id="rId21"/>
    <p:sldId id="1770" r:id="rId22"/>
    <p:sldId id="1771" r:id="rId23"/>
    <p:sldId id="1711" r:id="rId24"/>
    <p:sldId id="1703" r:id="rId25"/>
    <p:sldId id="1740" r:id="rId26"/>
    <p:sldId id="168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 Han" initials="KH" lastIdx="1" clrIdx="0">
    <p:extLst>
      <p:ext uri="{19B8F6BF-5375-455C-9EA6-DF929625EA0E}">
        <p15:presenceInfo xmlns:p15="http://schemas.microsoft.com/office/powerpoint/2012/main" userId="783daf45d4c679f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45D"/>
    <a:srgbClr val="FF2600"/>
    <a:srgbClr val="FFE699"/>
    <a:srgbClr val="F8CBAD"/>
    <a:srgbClr val="C6E0B4"/>
    <a:srgbClr val="0000FF"/>
    <a:srgbClr val="1A9ED3"/>
    <a:srgbClr val="6667AB"/>
    <a:srgbClr val="01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381" autoAdjust="0"/>
    <p:restoredTop sz="80913" autoAdjust="0"/>
  </p:normalViewPr>
  <p:slideViewPr>
    <p:cSldViewPr snapToGrid="0">
      <p:cViewPr varScale="1">
        <p:scale>
          <a:sx n="85" d="100"/>
          <a:sy n="85" d="100"/>
        </p:scale>
        <p:origin x="69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E3C9B9-635B-8147-ABF5-6EF72C60235C}" type="doc">
      <dgm:prSet loTypeId="urn:microsoft.com/office/officeart/2009/3/layout/StepUpProcess" loCatId="" qsTypeId="urn:microsoft.com/office/officeart/2005/8/quickstyle/simple2" qsCatId="simple" csTypeId="urn:microsoft.com/office/officeart/2005/8/colors/colorful1" csCatId="colorful" phldr="1"/>
      <dgm:spPr/>
    </dgm:pt>
    <dgm:pt modelId="{C67C50A3-FD71-0047-9313-1D0FB6D4E5BF}">
      <dgm:prSet phldrT="[文本]" custT="1"/>
      <dgm:spPr/>
      <dgm:t>
        <a:bodyPr/>
        <a:lstStyle/>
        <a:p>
          <a:endParaRPr lang="zh-CN" altLang="en-US" sz="2000" dirty="0">
            <a:solidFill>
              <a:srgbClr val="C00000"/>
            </a:solidFill>
          </a:endParaRPr>
        </a:p>
      </dgm:t>
    </dgm:pt>
    <dgm:pt modelId="{7C33216B-BA08-E041-A8AA-0B0452E2AE1D}" type="parTrans" cxnId="{1E21EFC8-5001-604A-A229-2183DA2965BA}">
      <dgm:prSet/>
      <dgm:spPr/>
      <dgm:t>
        <a:bodyPr/>
        <a:lstStyle/>
        <a:p>
          <a:endParaRPr lang="zh-CN" altLang="en-US"/>
        </a:p>
      </dgm:t>
    </dgm:pt>
    <dgm:pt modelId="{5901E336-5D71-A245-A15A-A71B0E08F004}" type="sibTrans" cxnId="{1E21EFC8-5001-604A-A229-2183DA2965BA}">
      <dgm:prSet/>
      <dgm:spPr/>
      <dgm:t>
        <a:bodyPr/>
        <a:lstStyle/>
        <a:p>
          <a:endParaRPr lang="zh-CN" altLang="en-US"/>
        </a:p>
      </dgm:t>
    </dgm:pt>
    <dgm:pt modelId="{6BAF7B1E-2174-2B43-85AC-AE211B41D211}">
      <dgm:prSet phldrT="[文本]" custT="1"/>
      <dgm:spPr/>
      <dgm:t>
        <a:bodyPr/>
        <a:lstStyle/>
        <a:p>
          <a:endParaRPr lang="zh-CN" altLang="en-US" sz="2000" dirty="0"/>
        </a:p>
      </dgm:t>
    </dgm:pt>
    <dgm:pt modelId="{E93EA096-063E-B343-A47F-F54AADE41350}" type="parTrans" cxnId="{1511E633-1759-AD4C-A372-CD46F49031A7}">
      <dgm:prSet/>
      <dgm:spPr/>
      <dgm:t>
        <a:bodyPr/>
        <a:lstStyle/>
        <a:p>
          <a:endParaRPr lang="zh-CN" altLang="en-US"/>
        </a:p>
      </dgm:t>
    </dgm:pt>
    <dgm:pt modelId="{898DF5F7-B91A-1142-A498-8AEE87AC9BEF}" type="sibTrans" cxnId="{1511E633-1759-AD4C-A372-CD46F49031A7}">
      <dgm:prSet/>
      <dgm:spPr/>
      <dgm:t>
        <a:bodyPr/>
        <a:lstStyle/>
        <a:p>
          <a:endParaRPr lang="zh-CN" altLang="en-US"/>
        </a:p>
      </dgm:t>
    </dgm:pt>
    <dgm:pt modelId="{250C190B-C99B-A946-9497-0102C1B3A86F}">
      <dgm:prSet phldrT="[文本]" custT="1"/>
      <dgm:spPr/>
      <dgm:t>
        <a:bodyPr/>
        <a:lstStyle/>
        <a:p>
          <a:endParaRPr lang="zh-CN" altLang="en-US" sz="2000" dirty="0"/>
        </a:p>
      </dgm:t>
    </dgm:pt>
    <dgm:pt modelId="{5C1DC8F4-F3B8-7848-972F-D7AC2427590B}" type="sibTrans" cxnId="{F9749F2B-0EB7-EC41-9A65-CA9D3F56FEC3}">
      <dgm:prSet/>
      <dgm:spPr/>
      <dgm:t>
        <a:bodyPr/>
        <a:lstStyle/>
        <a:p>
          <a:endParaRPr lang="zh-CN" altLang="en-US"/>
        </a:p>
      </dgm:t>
    </dgm:pt>
    <dgm:pt modelId="{AB94F96D-51C0-6042-AE5D-E2190EF151D1}" type="parTrans" cxnId="{F9749F2B-0EB7-EC41-9A65-CA9D3F56FEC3}">
      <dgm:prSet/>
      <dgm:spPr/>
      <dgm:t>
        <a:bodyPr/>
        <a:lstStyle/>
        <a:p>
          <a:endParaRPr lang="zh-CN" altLang="en-US"/>
        </a:p>
      </dgm:t>
    </dgm:pt>
    <dgm:pt modelId="{1A734B33-E8E2-F841-96F3-87D52B0FCE87}" type="pres">
      <dgm:prSet presAssocID="{38E3C9B9-635B-8147-ABF5-6EF72C60235C}" presName="rootnode" presStyleCnt="0">
        <dgm:presLayoutVars>
          <dgm:chMax/>
          <dgm:chPref/>
          <dgm:dir/>
          <dgm:animLvl val="lvl"/>
        </dgm:presLayoutVars>
      </dgm:prSet>
      <dgm:spPr/>
    </dgm:pt>
    <dgm:pt modelId="{61E1CCDF-12AC-0C48-BC5E-357EF11C28BB}" type="pres">
      <dgm:prSet presAssocID="{C67C50A3-FD71-0047-9313-1D0FB6D4E5BF}" presName="composite" presStyleCnt="0"/>
      <dgm:spPr/>
    </dgm:pt>
    <dgm:pt modelId="{8154B365-20A6-9248-9A1D-E366F0C688C9}" type="pres">
      <dgm:prSet presAssocID="{C67C50A3-FD71-0047-9313-1D0FB6D4E5BF}" presName="LShape" presStyleLbl="alignNode1" presStyleIdx="0" presStyleCnt="5" custLinFactNeighborY="-1358"/>
      <dgm:spPr>
        <a:solidFill>
          <a:srgbClr val="FFFF00"/>
        </a:solidFill>
      </dgm:spPr>
    </dgm:pt>
    <dgm:pt modelId="{CF660A44-89DA-1E4D-99FC-204A528CA2AF}" type="pres">
      <dgm:prSet presAssocID="{C67C50A3-FD71-0047-9313-1D0FB6D4E5BF}" presName="ParentText" presStyleLbl="revTx" presStyleIdx="0" presStyleCnt="3" custLinFactNeighborX="-6958" custLinFactNeighborY="-45892">
        <dgm:presLayoutVars>
          <dgm:chMax val="0"/>
          <dgm:chPref val="0"/>
          <dgm:bulletEnabled val="1"/>
        </dgm:presLayoutVars>
      </dgm:prSet>
      <dgm:spPr/>
    </dgm:pt>
    <dgm:pt modelId="{33F8E753-574F-CC48-B202-994D17A31686}" type="pres">
      <dgm:prSet presAssocID="{C67C50A3-FD71-0047-9313-1D0FB6D4E5BF}" presName="Triangle" presStyleLbl="alignNode1" presStyleIdx="1" presStyleCnt="5" custLinFactNeighborY="33558"/>
      <dgm:spPr>
        <a:solidFill>
          <a:srgbClr val="FFFF00"/>
        </a:solidFill>
      </dgm:spPr>
    </dgm:pt>
    <dgm:pt modelId="{DD2B12D9-FDB7-064F-BA8A-18EEFC03A04F}" type="pres">
      <dgm:prSet presAssocID="{5901E336-5D71-A245-A15A-A71B0E08F004}" presName="sibTrans" presStyleCnt="0"/>
      <dgm:spPr/>
    </dgm:pt>
    <dgm:pt modelId="{44F6E8AC-7AC4-AD4B-80BB-A0AD6EE89A4B}" type="pres">
      <dgm:prSet presAssocID="{5901E336-5D71-A245-A15A-A71B0E08F004}" presName="space" presStyleCnt="0"/>
      <dgm:spPr/>
    </dgm:pt>
    <dgm:pt modelId="{3775E253-E40F-1C42-805D-D5E045A974AA}" type="pres">
      <dgm:prSet presAssocID="{250C190B-C99B-A946-9497-0102C1B3A86F}" presName="composite" presStyleCnt="0"/>
      <dgm:spPr/>
    </dgm:pt>
    <dgm:pt modelId="{5E30A969-D4BD-AA4E-898C-9C5ECA7392F9}" type="pres">
      <dgm:prSet presAssocID="{250C190B-C99B-A946-9497-0102C1B3A86F}" presName="LShape" presStyleLbl="alignNode1" presStyleIdx="2" presStyleCnt="5" custLinFactNeighborY="4753"/>
      <dgm:spPr>
        <a:solidFill>
          <a:srgbClr val="FFFF00"/>
        </a:solidFill>
      </dgm:spPr>
    </dgm:pt>
    <dgm:pt modelId="{D75E2A91-1CD4-FC46-A908-A5A220BA6DBF}" type="pres">
      <dgm:prSet presAssocID="{250C190B-C99B-A946-9497-0102C1B3A86F}" presName="ParentText" presStyleLbl="revTx" presStyleIdx="1" presStyleCnt="3" custScaleX="119515" custLinFactNeighborX="9152" custLinFactNeighborY="-59312">
        <dgm:presLayoutVars>
          <dgm:chMax val="0"/>
          <dgm:chPref val="0"/>
          <dgm:bulletEnabled val="1"/>
        </dgm:presLayoutVars>
      </dgm:prSet>
      <dgm:spPr/>
    </dgm:pt>
    <dgm:pt modelId="{1468F0DA-59E7-7945-8E9D-D73FC744FE5F}" type="pres">
      <dgm:prSet presAssocID="{250C190B-C99B-A946-9497-0102C1B3A86F}" presName="Triangle" presStyleLbl="alignNode1" presStyleIdx="3" presStyleCnt="5" custLinFactNeighborY="55131"/>
      <dgm:spPr>
        <a:solidFill>
          <a:srgbClr val="FFFF00"/>
        </a:solidFill>
      </dgm:spPr>
    </dgm:pt>
    <dgm:pt modelId="{00A66E11-B838-2245-9F1D-054A70F97A7D}" type="pres">
      <dgm:prSet presAssocID="{5C1DC8F4-F3B8-7848-972F-D7AC2427590B}" presName="sibTrans" presStyleCnt="0"/>
      <dgm:spPr/>
    </dgm:pt>
    <dgm:pt modelId="{B08CE8BC-301E-364C-B649-56EF280F3757}" type="pres">
      <dgm:prSet presAssocID="{5C1DC8F4-F3B8-7848-972F-D7AC2427590B}" presName="space" presStyleCnt="0"/>
      <dgm:spPr/>
    </dgm:pt>
    <dgm:pt modelId="{C1F5E8EB-A621-7C4B-AD03-91483EF726AC}" type="pres">
      <dgm:prSet presAssocID="{6BAF7B1E-2174-2B43-85AC-AE211B41D211}" presName="composite" presStyleCnt="0"/>
      <dgm:spPr/>
    </dgm:pt>
    <dgm:pt modelId="{B7A1BC8E-BBE6-3A49-B42A-C5A939868945}" type="pres">
      <dgm:prSet presAssocID="{6BAF7B1E-2174-2B43-85AC-AE211B41D211}" presName="LShape" presStyleLbl="alignNode1" presStyleIdx="4" presStyleCnt="5" custScaleX="131830" custLinFactNeighborY="1185"/>
      <dgm:spPr>
        <a:solidFill>
          <a:srgbClr val="FFFF00"/>
        </a:solidFill>
      </dgm:spPr>
    </dgm:pt>
    <dgm:pt modelId="{0BFE0844-00B7-894E-A85D-2636F295EC46}" type="pres">
      <dgm:prSet presAssocID="{6BAF7B1E-2174-2B43-85AC-AE211B41D211}" presName="ParentText" presStyleLbl="revTx" presStyleIdx="2" presStyleCnt="3" custScaleX="126278" custLinFactNeighborX="7478" custLinFactNeighborY="-55021">
        <dgm:presLayoutVars>
          <dgm:chMax val="0"/>
          <dgm:chPref val="0"/>
          <dgm:bulletEnabled val="1"/>
        </dgm:presLayoutVars>
      </dgm:prSet>
      <dgm:spPr/>
    </dgm:pt>
  </dgm:ptLst>
  <dgm:cxnLst>
    <dgm:cxn modelId="{72624717-B2EC-E743-8EDD-83B3CDE4761A}" type="presOf" srcId="{6BAF7B1E-2174-2B43-85AC-AE211B41D211}" destId="{0BFE0844-00B7-894E-A85D-2636F295EC46}" srcOrd="0" destOrd="0" presId="urn:microsoft.com/office/officeart/2009/3/layout/StepUpProcess"/>
    <dgm:cxn modelId="{F9749F2B-0EB7-EC41-9A65-CA9D3F56FEC3}" srcId="{38E3C9B9-635B-8147-ABF5-6EF72C60235C}" destId="{250C190B-C99B-A946-9497-0102C1B3A86F}" srcOrd="1" destOrd="0" parTransId="{AB94F96D-51C0-6042-AE5D-E2190EF151D1}" sibTransId="{5C1DC8F4-F3B8-7848-972F-D7AC2427590B}"/>
    <dgm:cxn modelId="{B59F6D31-5F85-8A46-A574-0675B71344D2}" type="presOf" srcId="{38E3C9B9-635B-8147-ABF5-6EF72C60235C}" destId="{1A734B33-E8E2-F841-96F3-87D52B0FCE87}" srcOrd="0" destOrd="0" presId="urn:microsoft.com/office/officeart/2009/3/layout/StepUpProcess"/>
    <dgm:cxn modelId="{1511E633-1759-AD4C-A372-CD46F49031A7}" srcId="{38E3C9B9-635B-8147-ABF5-6EF72C60235C}" destId="{6BAF7B1E-2174-2B43-85AC-AE211B41D211}" srcOrd="2" destOrd="0" parTransId="{E93EA096-063E-B343-A47F-F54AADE41350}" sibTransId="{898DF5F7-B91A-1142-A498-8AEE87AC9BEF}"/>
    <dgm:cxn modelId="{1E21EFC8-5001-604A-A229-2183DA2965BA}" srcId="{38E3C9B9-635B-8147-ABF5-6EF72C60235C}" destId="{C67C50A3-FD71-0047-9313-1D0FB6D4E5BF}" srcOrd="0" destOrd="0" parTransId="{7C33216B-BA08-E041-A8AA-0B0452E2AE1D}" sibTransId="{5901E336-5D71-A245-A15A-A71B0E08F004}"/>
    <dgm:cxn modelId="{8E0595D5-9CD3-3E4E-A4E4-BFBE927B89D7}" type="presOf" srcId="{250C190B-C99B-A946-9497-0102C1B3A86F}" destId="{D75E2A91-1CD4-FC46-A908-A5A220BA6DBF}" srcOrd="0" destOrd="0" presId="urn:microsoft.com/office/officeart/2009/3/layout/StepUpProcess"/>
    <dgm:cxn modelId="{D97EF7EB-8340-FF47-A257-8C5A9106BAA7}" type="presOf" srcId="{C67C50A3-FD71-0047-9313-1D0FB6D4E5BF}" destId="{CF660A44-89DA-1E4D-99FC-204A528CA2AF}" srcOrd="0" destOrd="0" presId="urn:microsoft.com/office/officeart/2009/3/layout/StepUpProcess"/>
    <dgm:cxn modelId="{2F19231C-2881-8942-A544-C9AF51F58DD1}" type="presParOf" srcId="{1A734B33-E8E2-F841-96F3-87D52B0FCE87}" destId="{61E1CCDF-12AC-0C48-BC5E-357EF11C28BB}" srcOrd="0" destOrd="0" presId="urn:microsoft.com/office/officeart/2009/3/layout/StepUpProcess"/>
    <dgm:cxn modelId="{E71FA1C4-234D-8549-A20F-F3B03BFE0952}" type="presParOf" srcId="{61E1CCDF-12AC-0C48-BC5E-357EF11C28BB}" destId="{8154B365-20A6-9248-9A1D-E366F0C688C9}" srcOrd="0" destOrd="0" presId="urn:microsoft.com/office/officeart/2009/3/layout/StepUpProcess"/>
    <dgm:cxn modelId="{3D05DC8B-2E46-C143-8623-BDF7ECCD748F}" type="presParOf" srcId="{61E1CCDF-12AC-0C48-BC5E-357EF11C28BB}" destId="{CF660A44-89DA-1E4D-99FC-204A528CA2AF}" srcOrd="1" destOrd="0" presId="urn:microsoft.com/office/officeart/2009/3/layout/StepUpProcess"/>
    <dgm:cxn modelId="{C78D6E33-D2A3-EE45-9590-CBFE89385124}" type="presParOf" srcId="{61E1CCDF-12AC-0C48-BC5E-357EF11C28BB}" destId="{33F8E753-574F-CC48-B202-994D17A31686}" srcOrd="2" destOrd="0" presId="urn:microsoft.com/office/officeart/2009/3/layout/StepUpProcess"/>
    <dgm:cxn modelId="{AD0C1A88-7546-0B47-9207-E455D7F40EF9}" type="presParOf" srcId="{1A734B33-E8E2-F841-96F3-87D52B0FCE87}" destId="{DD2B12D9-FDB7-064F-BA8A-18EEFC03A04F}" srcOrd="1" destOrd="0" presId="urn:microsoft.com/office/officeart/2009/3/layout/StepUpProcess"/>
    <dgm:cxn modelId="{D0A4387E-5008-0241-AA3B-B75E7A8AFEE0}" type="presParOf" srcId="{DD2B12D9-FDB7-064F-BA8A-18EEFC03A04F}" destId="{44F6E8AC-7AC4-AD4B-80BB-A0AD6EE89A4B}" srcOrd="0" destOrd="0" presId="urn:microsoft.com/office/officeart/2009/3/layout/StepUpProcess"/>
    <dgm:cxn modelId="{33D0A922-583B-954C-941D-F8D8756B5046}" type="presParOf" srcId="{1A734B33-E8E2-F841-96F3-87D52B0FCE87}" destId="{3775E253-E40F-1C42-805D-D5E045A974AA}" srcOrd="2" destOrd="0" presId="urn:microsoft.com/office/officeart/2009/3/layout/StepUpProcess"/>
    <dgm:cxn modelId="{B0C6E794-DCB8-EE44-A76B-B9FAA84E5FA1}" type="presParOf" srcId="{3775E253-E40F-1C42-805D-D5E045A974AA}" destId="{5E30A969-D4BD-AA4E-898C-9C5ECA7392F9}" srcOrd="0" destOrd="0" presId="urn:microsoft.com/office/officeart/2009/3/layout/StepUpProcess"/>
    <dgm:cxn modelId="{99C37694-A733-3447-926D-E550CE9CE059}" type="presParOf" srcId="{3775E253-E40F-1C42-805D-D5E045A974AA}" destId="{D75E2A91-1CD4-FC46-A908-A5A220BA6DBF}" srcOrd="1" destOrd="0" presId="urn:microsoft.com/office/officeart/2009/3/layout/StepUpProcess"/>
    <dgm:cxn modelId="{91C45ED0-7954-9448-9BB8-2C6CCC891DB0}" type="presParOf" srcId="{3775E253-E40F-1C42-805D-D5E045A974AA}" destId="{1468F0DA-59E7-7945-8E9D-D73FC744FE5F}" srcOrd="2" destOrd="0" presId="urn:microsoft.com/office/officeart/2009/3/layout/StepUpProcess"/>
    <dgm:cxn modelId="{80B689A7-CCC8-9541-85D8-467036218612}" type="presParOf" srcId="{1A734B33-E8E2-F841-96F3-87D52B0FCE87}" destId="{00A66E11-B838-2245-9F1D-054A70F97A7D}" srcOrd="3" destOrd="0" presId="urn:microsoft.com/office/officeart/2009/3/layout/StepUpProcess"/>
    <dgm:cxn modelId="{BA065503-0A9D-B641-896D-0D1CDAC0CF48}" type="presParOf" srcId="{00A66E11-B838-2245-9F1D-054A70F97A7D}" destId="{B08CE8BC-301E-364C-B649-56EF280F3757}" srcOrd="0" destOrd="0" presId="urn:microsoft.com/office/officeart/2009/3/layout/StepUpProcess"/>
    <dgm:cxn modelId="{FF696112-85A0-0949-9FED-6EEA38CC9FB4}" type="presParOf" srcId="{1A734B33-E8E2-F841-96F3-87D52B0FCE87}" destId="{C1F5E8EB-A621-7C4B-AD03-91483EF726AC}" srcOrd="4" destOrd="0" presId="urn:microsoft.com/office/officeart/2009/3/layout/StepUpProcess"/>
    <dgm:cxn modelId="{AF6BE73A-4843-164A-B9E0-8940992691B4}" type="presParOf" srcId="{C1F5E8EB-A621-7C4B-AD03-91483EF726AC}" destId="{B7A1BC8E-BBE6-3A49-B42A-C5A939868945}" srcOrd="0" destOrd="0" presId="urn:microsoft.com/office/officeart/2009/3/layout/StepUpProcess"/>
    <dgm:cxn modelId="{C8B81EC4-C824-C144-AAEC-9F48DF4D9D88}" type="presParOf" srcId="{C1F5E8EB-A621-7C4B-AD03-91483EF726AC}" destId="{0BFE0844-00B7-894E-A85D-2636F295EC46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54B365-20A6-9248-9A1D-E366F0C688C9}">
      <dsp:nvSpPr>
        <dsp:cNvPr id="0" name=""/>
        <dsp:cNvSpPr/>
      </dsp:nvSpPr>
      <dsp:spPr>
        <a:xfrm rot="5400000">
          <a:off x="517866" y="875574"/>
          <a:ext cx="1547093" cy="2574328"/>
        </a:xfrm>
        <a:prstGeom prst="corner">
          <a:avLst>
            <a:gd name="adj1" fmla="val 16120"/>
            <a:gd name="adj2" fmla="val 16110"/>
          </a:avLst>
        </a:prstGeom>
        <a:solidFill>
          <a:srgbClr val="FFFF00"/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F660A44-89DA-1E4D-99FC-204A528CA2AF}">
      <dsp:nvSpPr>
        <dsp:cNvPr id="0" name=""/>
        <dsp:cNvSpPr/>
      </dsp:nvSpPr>
      <dsp:spPr>
        <a:xfrm>
          <a:off x="97906" y="730830"/>
          <a:ext cx="2324117" cy="203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 dirty="0">
            <a:solidFill>
              <a:srgbClr val="C00000"/>
            </a:solidFill>
          </a:endParaRPr>
        </a:p>
      </dsp:txBody>
      <dsp:txXfrm>
        <a:off x="97906" y="730830"/>
        <a:ext cx="2324117" cy="2037225"/>
      </dsp:txXfrm>
    </dsp:sp>
    <dsp:sp modelId="{33F8E753-574F-CC48-B202-994D17A31686}">
      <dsp:nvSpPr>
        <dsp:cNvPr id="0" name=""/>
        <dsp:cNvSpPr/>
      </dsp:nvSpPr>
      <dsp:spPr>
        <a:xfrm>
          <a:off x="2145223" y="854215"/>
          <a:ext cx="438512" cy="438512"/>
        </a:xfrm>
        <a:prstGeom prst="triangle">
          <a:avLst>
            <a:gd name="adj" fmla="val 100000"/>
          </a:avLst>
        </a:prstGeom>
        <a:solidFill>
          <a:srgbClr val="FFFF00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30A969-D4BD-AA4E-898C-9C5ECA7392F9}">
      <dsp:nvSpPr>
        <dsp:cNvPr id="0" name=""/>
        <dsp:cNvSpPr/>
      </dsp:nvSpPr>
      <dsp:spPr>
        <a:xfrm rot="5400000">
          <a:off x="3363041" y="266076"/>
          <a:ext cx="1547093" cy="2574328"/>
        </a:xfrm>
        <a:prstGeom prst="corner">
          <a:avLst>
            <a:gd name="adj1" fmla="val 16120"/>
            <a:gd name="adj2" fmla="val 16110"/>
          </a:avLst>
        </a:prstGeom>
        <a:solidFill>
          <a:srgbClr val="FFFF00"/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75E2A91-1CD4-FC46-A908-A5A220BA6DBF}">
      <dsp:nvSpPr>
        <dsp:cNvPr id="0" name=""/>
        <dsp:cNvSpPr/>
      </dsp:nvSpPr>
      <dsp:spPr>
        <a:xfrm>
          <a:off x="3090720" y="0"/>
          <a:ext cx="2777669" cy="203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 dirty="0"/>
        </a:p>
      </dsp:txBody>
      <dsp:txXfrm>
        <a:off x="3090720" y="0"/>
        <a:ext cx="2777669" cy="2037225"/>
      </dsp:txXfrm>
    </dsp:sp>
    <dsp:sp modelId="{1468F0DA-59E7-7945-8E9D-D73FC744FE5F}">
      <dsp:nvSpPr>
        <dsp:cNvPr id="0" name=""/>
        <dsp:cNvSpPr/>
      </dsp:nvSpPr>
      <dsp:spPr>
        <a:xfrm>
          <a:off x="4990397" y="244774"/>
          <a:ext cx="438512" cy="438512"/>
        </a:xfrm>
        <a:prstGeom prst="triangle">
          <a:avLst>
            <a:gd name="adj" fmla="val 100000"/>
          </a:avLst>
        </a:prstGeom>
        <a:solidFill>
          <a:srgbClr val="FFFF00"/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7A1BC8E-BBE6-3A49-B42A-C5A939868945}">
      <dsp:nvSpPr>
        <dsp:cNvPr id="0" name=""/>
        <dsp:cNvSpPr/>
      </dsp:nvSpPr>
      <dsp:spPr>
        <a:xfrm rot="5400000">
          <a:off x="6617919" y="-902869"/>
          <a:ext cx="1547093" cy="3393736"/>
        </a:xfrm>
        <a:prstGeom prst="corner">
          <a:avLst>
            <a:gd name="adj1" fmla="val 16120"/>
            <a:gd name="adj2" fmla="val 16110"/>
          </a:avLst>
        </a:prstGeom>
        <a:solidFill>
          <a:srgbClr val="FFFF00"/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BFE0844-00B7-894E-A85D-2636F295EC46}">
      <dsp:nvSpPr>
        <dsp:cNvPr id="0" name=""/>
        <dsp:cNvSpPr/>
      </dsp:nvSpPr>
      <dsp:spPr>
        <a:xfrm>
          <a:off x="6157734" y="0"/>
          <a:ext cx="2934849" cy="203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 dirty="0"/>
        </a:p>
      </dsp:txBody>
      <dsp:txXfrm>
        <a:off x="6157734" y="0"/>
        <a:ext cx="2934849" cy="2037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FFA1C-9739-45CE-B0CA-B97B98FAF6C9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F92D7-3826-4D03-8A0C-8BAF2FED6D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0522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162E2-F7FD-4743-BC8B-7A3DE1F0A169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611FF-D7E3-4770-BAB0-6197BD7B4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2077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3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93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0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045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197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78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348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236C6E-0021-5692-23D6-0E5193EFB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068A204-A32E-1E1E-2A0F-173F8AB378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A2249C0-C216-082D-8461-F9A30ED68A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>
              <a:solidFill>
                <a:srgbClr val="0070C0"/>
              </a:solidFill>
              <a:latin typeface="Helvetica" pitchFamily="2" charset="0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F5C310F-9927-7CAA-6466-7546F46B192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2E6A598-510A-1641-FAB3-BB6F80C24E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799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13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53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78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183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477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839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16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966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015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91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54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622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12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40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12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59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6611FF-D7E3-4770-BAB0-6197BD7B40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7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0D5F8-9610-E743-B966-FD378DAC4467}" type="datetime1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王少博，上海交通大学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4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658701" y="1685678"/>
            <a:ext cx="11162884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58701" y="975600"/>
            <a:ext cx="11162884" cy="576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" name="灯片编号占位符 5"/>
          <p:cNvSpPr txBox="1">
            <a:spLocks/>
          </p:cNvSpPr>
          <p:nvPr/>
        </p:nvSpPr>
        <p:spPr>
          <a:xfrm>
            <a:off x="11596801" y="311755"/>
            <a:ext cx="469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800" smtClean="0"/>
              <a:pPr lvl="0"/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0152096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9445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365760" y="1046747"/>
            <a:ext cx="11460480" cy="5390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557212"/>
            <a:ext cx="3657600" cy="30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557212"/>
            <a:ext cx="4114800" cy="30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 dirty="0"/>
              <a:t>王少博，上海交通大学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0560" y="6557212"/>
            <a:ext cx="3657600" cy="30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CB600-8B69-46EB-A96D-183261B68D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955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1051560"/>
            <a:ext cx="5608320" cy="53949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051560"/>
            <a:ext cx="5608320" cy="53949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5E570-579E-564B-9377-EA33435760EA}" type="datetime1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王少博，上海交通大学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0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1999D-11A8-414D-964D-525989030F16}" type="datetime1">
              <a:rPr lang="en-US" smtClean="0"/>
              <a:t>12/11/2024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王少博，上海交通大学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738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22FC5-5B89-7340-9D2F-9096A1CFB061}" type="datetime1">
              <a:rPr lang="en-US" smtClean="0"/>
              <a:t>12/11/2024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王少博，上海交通大学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0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2820-25AC-7848-A855-97EEA971AA82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王少博，上海交通大学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89EF-3787-42DE-8FA7-AE8739302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19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0138DE7-3982-C645-BB66-6FA8BDFCA62B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王少博，上海交通大学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0" y="-1"/>
            <a:ext cx="12192000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842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3057" cy="66452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12192000" cy="1036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725" y="6100772"/>
            <a:ext cx="2611396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801" y="235137"/>
            <a:ext cx="8632687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bg1"/>
                </a:solidFill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0" y="1"/>
            <a:ext cx="12192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240"/>
            <a:ext cx="12192000" cy="518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757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408">
          <p15:clr>
            <a:srgbClr val="FBAE40"/>
          </p15:clr>
        </p15:guide>
        <p15:guide id="2" pos="272">
          <p15:clr>
            <a:srgbClr val="FBAE40"/>
          </p15:clr>
        </p15:guide>
        <p15:guide id="3" pos="5556">
          <p15:clr>
            <a:srgbClr val="FBAE40"/>
          </p15:clr>
        </p15:guide>
        <p15:guide id="4" pos="20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658701" y="1685678"/>
            <a:ext cx="11162884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58699" y="974278"/>
            <a:ext cx="11162884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87879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-36000"/>
                    </a14:imgEffect>
                    <a14:imgEffect>
                      <a14:brightnessContrast bright="-38000" contrast="-1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60159"/>
            <a:ext cx="11460480" cy="7178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1046747"/>
            <a:ext cx="11460480" cy="5390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557212"/>
            <a:ext cx="3657600" cy="30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21C47-F2B8-1E49-A044-C12C43E43CFA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557212"/>
            <a:ext cx="4114800" cy="30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 dirty="0"/>
              <a:t>王少博，上海交通大学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0560" y="6557212"/>
            <a:ext cx="3657600" cy="30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CB600-8B69-46EB-A96D-183261B68D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8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80" r:id="rId6"/>
    <p:sldLayoutId id="2147483681" r:id="rId7"/>
    <p:sldLayoutId id="2147483683" r:id="rId8"/>
    <p:sldLayoutId id="2147483685" r:id="rId9"/>
    <p:sldLayoutId id="2147483686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E9445D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6667AB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667A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667A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6667A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6667A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49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0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9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4ABE86B-D330-3746-D403-80B5790D7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393578" cy="6905105"/>
          </a:xfrm>
          <a:prstGeom prst="rect">
            <a:avLst/>
          </a:prstGeom>
          <a:effectLst>
            <a:outerShdw blurRad="1257300" dist="50800" dir="5400000" algn="ctr" rotWithShape="0">
              <a:srgbClr val="000000">
                <a:alpha val="47000"/>
              </a:srgbClr>
            </a:outerShdw>
          </a:effectLst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F8E88D5C-602D-7AFA-737A-2B7A09DD1094}"/>
              </a:ext>
            </a:extLst>
          </p:cNvPr>
          <p:cNvSpPr txBox="1">
            <a:spLocks/>
          </p:cNvSpPr>
          <p:nvPr/>
        </p:nvSpPr>
        <p:spPr>
          <a:xfrm>
            <a:off x="264209" y="2038698"/>
            <a:ext cx="12129369" cy="8508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E9445D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4800" b="1" dirty="0">
                <a:solidFill>
                  <a:schemeClr val="tx1"/>
                </a:solidFill>
              </a:rPr>
              <a:t>Double weak decay searches in the </a:t>
            </a:r>
          </a:p>
          <a:p>
            <a:r>
              <a:rPr lang="en-US" altLang="zh-CN" sz="4800" b="1" dirty="0">
                <a:solidFill>
                  <a:schemeClr val="tx1"/>
                </a:solidFill>
              </a:rPr>
              <a:t>PandaX-4T experiment</a:t>
            </a:r>
            <a:endParaRPr lang="x-none" sz="5400" spc="1600" dirty="0">
              <a:solidFill>
                <a:schemeClr val="tx1"/>
              </a:solidFill>
            </a:endParaRP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569797A9-CFED-6BE1-0635-773E3F09B00B}"/>
              </a:ext>
            </a:extLst>
          </p:cNvPr>
          <p:cNvSpPr txBox="1"/>
          <p:nvPr/>
        </p:nvSpPr>
        <p:spPr>
          <a:xfrm>
            <a:off x="3173548" y="3030195"/>
            <a:ext cx="66867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/>
              <a:t>Shaobo Wang (</a:t>
            </a:r>
            <a:r>
              <a:rPr lang="zh-CN" altLang="en-US" sz="3200" b="1" dirty="0"/>
              <a:t>王少博</a:t>
            </a:r>
            <a:r>
              <a:rPr lang="en-US" altLang="zh-CN" sz="3200" b="1" dirty="0"/>
              <a:t>)</a:t>
            </a:r>
          </a:p>
          <a:p>
            <a:pPr algn="ctr"/>
            <a:r>
              <a:rPr lang="zh-CN" altLang="en-US" sz="3200" b="1" dirty="0"/>
              <a:t>（</a:t>
            </a:r>
            <a:r>
              <a:rPr lang="en-US" altLang="zh-CN" sz="3200" b="1" dirty="0"/>
              <a:t>shaobo.wang@sjtu.edu.cn</a:t>
            </a:r>
            <a:r>
              <a:rPr lang="zh-CN" altLang="en-US" sz="3200" b="1" dirty="0"/>
              <a:t>）</a:t>
            </a:r>
            <a:endParaRPr lang="en-US" altLang="zh-CN" sz="3200" b="1" dirty="0"/>
          </a:p>
          <a:p>
            <a:pPr algn="ctr"/>
            <a:endParaRPr lang="en-US" altLang="zh-CN" sz="3200" b="1" dirty="0"/>
          </a:p>
          <a:p>
            <a:pPr algn="ctr"/>
            <a:r>
              <a:rPr lang="en-US" altLang="zh-CN" sz="3200" b="1" dirty="0"/>
              <a:t>2024-12-12</a:t>
            </a:r>
          </a:p>
          <a:p>
            <a:pPr algn="ctr"/>
            <a:endParaRPr lang="en-US" altLang="zh-CN" sz="3200" b="1" dirty="0"/>
          </a:p>
          <a:p>
            <a:pPr algn="ctr"/>
            <a:r>
              <a:rPr lang="en-US" altLang="zh-CN" sz="3200" b="1" dirty="0"/>
              <a:t>On behalf of </a:t>
            </a:r>
            <a:r>
              <a:rPr lang="en-US" altLang="zh-CN" sz="3200" b="1" dirty="0" err="1"/>
              <a:t>PandaX</a:t>
            </a:r>
            <a:r>
              <a:rPr lang="en-US" altLang="zh-CN" sz="3200" b="1" dirty="0"/>
              <a:t> collaboration</a:t>
            </a:r>
          </a:p>
          <a:p>
            <a:pPr algn="ctr"/>
            <a:r>
              <a:rPr lang="en-US" altLang="zh-CN" sz="3200" b="1" dirty="0"/>
              <a:t>Shanghai Jiao Tong University, China</a:t>
            </a:r>
          </a:p>
        </p:txBody>
      </p:sp>
    </p:spTree>
    <p:extLst>
      <p:ext uri="{BB962C8B-B14F-4D97-AF65-F5344CB8AC3E}">
        <p14:creationId xmlns:p14="http://schemas.microsoft.com/office/powerpoint/2010/main" val="2922340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0ADCCB-387B-0789-4CB7-0A1437CC5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0"/>
            <a:ext cx="11460480" cy="717885"/>
          </a:xfrm>
        </p:spPr>
        <p:txBody>
          <a:bodyPr/>
          <a:lstStyle/>
          <a:p>
            <a:r>
              <a:rPr kumimoji="1" lang="en-US" altLang="zh-CN" sz="2800" dirty="0"/>
              <a:t>PandaX-4T experiment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A1AC9B-F3DF-ABA5-8295-255DC58122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2C18C70-85C7-D36E-EBA2-3C77E5631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组合 5">
            <a:extLst>
              <a:ext uri="{FF2B5EF4-FFF2-40B4-BE49-F238E27FC236}">
                <a16:creationId xmlns:a16="http://schemas.microsoft.com/office/drawing/2014/main" id="{FB49CFD0-B318-0A5D-DD88-ED8ACFB90C73}"/>
              </a:ext>
            </a:extLst>
          </p:cNvPr>
          <p:cNvGrpSpPr/>
          <p:nvPr/>
        </p:nvGrpSpPr>
        <p:grpSpPr>
          <a:xfrm>
            <a:off x="53581" y="1046747"/>
            <a:ext cx="7695717" cy="5390821"/>
            <a:chOff x="0" y="1054803"/>
            <a:chExt cx="7707465" cy="5483005"/>
          </a:xfrm>
        </p:grpSpPr>
        <p:pic>
          <p:nvPicPr>
            <p:cNvPr id="8" name="Picture 2" descr="https://docimg9.docs.qq.com/image/JV2Eavi98NiTNvVlXhZFVQ?w=2429&amp;h=1822&amp;_type=jpeg">
              <a:extLst>
                <a:ext uri="{FF2B5EF4-FFF2-40B4-BE49-F238E27FC236}">
                  <a16:creationId xmlns:a16="http://schemas.microsoft.com/office/drawing/2014/main" id="{0AF8781F-B109-8940-E7FB-02A6C940982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7774" r="25"/>
            <a:stretch/>
          </p:blipFill>
          <p:spPr bwMode="auto">
            <a:xfrm>
              <a:off x="0" y="1054803"/>
              <a:ext cx="7707465" cy="548300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</p:spPr>
        </p:pic>
        <p:sp>
          <p:nvSpPr>
            <p:cNvPr id="10" name="矩形 8">
              <a:extLst>
                <a:ext uri="{FF2B5EF4-FFF2-40B4-BE49-F238E27FC236}">
                  <a16:creationId xmlns:a16="http://schemas.microsoft.com/office/drawing/2014/main" id="{F04EE6E3-F692-1EFB-747F-A271709C1B7D}"/>
                </a:ext>
              </a:extLst>
            </p:cNvPr>
            <p:cNvSpPr/>
            <p:nvPr/>
          </p:nvSpPr>
          <p:spPr>
            <a:xfrm>
              <a:off x="0" y="3037987"/>
              <a:ext cx="2247900" cy="796048"/>
            </a:xfrm>
            <a:prstGeom prst="rect">
              <a:avLst/>
            </a:prstGeom>
            <a:solidFill>
              <a:srgbClr val="2327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Majorana neutrino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&gt; 2 MeV</a:t>
              </a:r>
              <a:endPara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1" name="矩形 9">
              <a:extLst>
                <a:ext uri="{FF2B5EF4-FFF2-40B4-BE49-F238E27FC236}">
                  <a16:creationId xmlns:a16="http://schemas.microsoft.com/office/drawing/2014/main" id="{365E5E88-D80A-72B2-CB94-E9577AA5F45A}"/>
                </a:ext>
              </a:extLst>
            </p:cNvPr>
            <p:cNvSpPr/>
            <p:nvPr/>
          </p:nvSpPr>
          <p:spPr>
            <a:xfrm>
              <a:off x="2448703" y="1120200"/>
              <a:ext cx="2247900" cy="796048"/>
            </a:xfrm>
            <a:prstGeom prst="rect">
              <a:avLst/>
            </a:prstGeom>
            <a:solidFill>
              <a:srgbClr val="2327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Dark Matter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1 keV – 10 keV</a:t>
              </a:r>
              <a:endPara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2" name="矩形 10">
              <a:extLst>
                <a:ext uri="{FF2B5EF4-FFF2-40B4-BE49-F238E27FC236}">
                  <a16:creationId xmlns:a16="http://schemas.microsoft.com/office/drawing/2014/main" id="{89ED569C-AEE2-E3F5-675B-3EA6B450A37F}"/>
                </a:ext>
              </a:extLst>
            </p:cNvPr>
            <p:cNvSpPr/>
            <p:nvPr/>
          </p:nvSpPr>
          <p:spPr>
            <a:xfrm>
              <a:off x="0" y="5910911"/>
              <a:ext cx="4057096" cy="626897"/>
            </a:xfrm>
            <a:prstGeom prst="rect">
              <a:avLst/>
            </a:prstGeom>
            <a:solidFill>
              <a:srgbClr val="2327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Astrophysics neutrino &lt; 300 keV</a:t>
              </a:r>
              <a:endPara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13" name="图片 11">
              <a:extLst>
                <a:ext uri="{FF2B5EF4-FFF2-40B4-BE49-F238E27FC236}">
                  <a16:creationId xmlns:a16="http://schemas.microsoft.com/office/drawing/2014/main" id="{2F8FC7AB-8316-3B7F-A072-BEB0D13902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358769" y="1981645"/>
              <a:ext cx="1537481" cy="1611875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</p:spPr>
        </p:pic>
      </p:grpSp>
      <p:sp>
        <p:nvSpPr>
          <p:cNvPr id="14" name="页脚占位符 4">
            <a:extLst>
              <a:ext uri="{FF2B5EF4-FFF2-40B4-BE49-F238E27FC236}">
                <a16:creationId xmlns:a16="http://schemas.microsoft.com/office/drawing/2014/main" id="{32D62AD9-69AA-C777-07BD-80A0B7A9F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212"/>
            <a:ext cx="4114800" cy="300789"/>
          </a:xfrm>
        </p:spPr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541E76ED-2F7C-846A-A0EB-D7B95A6AE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2935" y="1305842"/>
            <a:ext cx="4315484" cy="4946819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Third generation of the </a:t>
            </a:r>
            <a:r>
              <a:rPr lang="en-US" altLang="zh-CN" sz="2400" dirty="0" err="1">
                <a:solidFill>
                  <a:schemeClr val="bg1"/>
                </a:solidFill>
              </a:rPr>
              <a:t>PandaX</a:t>
            </a:r>
            <a:r>
              <a:rPr lang="en-US" altLang="zh-CN" sz="2400" dirty="0">
                <a:solidFill>
                  <a:schemeClr val="bg1"/>
                </a:solidFill>
              </a:rPr>
              <a:t> experiments located at CJPL-II</a:t>
            </a:r>
          </a:p>
          <a:p>
            <a:r>
              <a:rPr lang="en-US" altLang="zh-CN" sz="2400" dirty="0">
                <a:solidFill>
                  <a:schemeClr val="bg1"/>
                </a:solidFill>
              </a:rPr>
              <a:t>A multi-ton dual phase xenon TPC at CJPL</a:t>
            </a:r>
          </a:p>
          <a:p>
            <a:pPr lvl="1"/>
            <a:r>
              <a:rPr lang="en-US" altLang="zh-CN" sz="2200" dirty="0">
                <a:solidFill>
                  <a:schemeClr val="bg1"/>
                </a:solidFill>
              </a:rPr>
              <a:t>Dual-phase Xe TPC: 1.2 m (D) ×1.2 m (H)</a:t>
            </a:r>
          </a:p>
          <a:p>
            <a:pPr lvl="1"/>
            <a:r>
              <a:rPr lang="en-US" altLang="zh-CN" sz="2200" dirty="0">
                <a:solidFill>
                  <a:schemeClr val="bg1"/>
                </a:solidFill>
              </a:rPr>
              <a:t>Sensitive volume: 3.7 ton </a:t>
            </a:r>
            <a:r>
              <a:rPr lang="en-US" altLang="zh-CN" sz="2200" dirty="0" err="1">
                <a:solidFill>
                  <a:schemeClr val="bg1"/>
                </a:solidFill>
              </a:rPr>
              <a:t>LXe</a:t>
            </a:r>
            <a:endParaRPr lang="en-US" altLang="zh-CN" sz="2200" dirty="0">
              <a:solidFill>
                <a:schemeClr val="bg1"/>
              </a:solidFill>
            </a:endParaRPr>
          </a:p>
          <a:p>
            <a:pPr lvl="1"/>
            <a:r>
              <a:rPr lang="en-US" altLang="zh-CN" sz="2200" dirty="0">
                <a:solidFill>
                  <a:schemeClr val="bg1"/>
                </a:solidFill>
              </a:rPr>
              <a:t>Total volume: 5.6 ton </a:t>
            </a:r>
            <a:r>
              <a:rPr lang="en-US" altLang="zh-CN" sz="2200" dirty="0" err="1">
                <a:solidFill>
                  <a:schemeClr val="bg1"/>
                </a:solidFill>
              </a:rPr>
              <a:t>LXe</a:t>
            </a:r>
            <a:endParaRPr lang="en-US" altLang="zh-CN" sz="2200" dirty="0">
              <a:solidFill>
                <a:schemeClr val="bg1"/>
              </a:solidFill>
            </a:endParaRPr>
          </a:p>
          <a:p>
            <a:r>
              <a:rPr lang="en-US" altLang="zh-CN" sz="2400" dirty="0">
                <a:solidFill>
                  <a:schemeClr val="bg1"/>
                </a:solidFill>
              </a:rPr>
              <a:t>Commissioned since late 2020</a:t>
            </a:r>
          </a:p>
          <a:p>
            <a:r>
              <a:rPr lang="en-US" altLang="zh-CN" sz="2400" dirty="0">
                <a:solidFill>
                  <a:schemeClr val="bg1"/>
                </a:solidFill>
              </a:rPr>
              <a:t>Run 0 (∼ 95 d)+Run 1 (∼ 154 d)</a:t>
            </a:r>
          </a:p>
          <a:p>
            <a:endParaRPr lang="en-US" altLang="zh-CN" sz="2400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  <a:p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AE6DA0F-1D4A-A586-C936-7D1E90D841F3}"/>
              </a:ext>
            </a:extLst>
          </p:cNvPr>
          <p:cNvSpPr txBox="1"/>
          <p:nvPr/>
        </p:nvSpPr>
        <p:spPr>
          <a:xfrm>
            <a:off x="2435215" y="1893709"/>
            <a:ext cx="1645838" cy="173199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3" name="Picture 2" descr="Atomic Weight of Xenon | Commission on Isotopic Abundances and Atomic  Weights">
            <a:extLst>
              <a:ext uri="{FF2B5EF4-FFF2-40B4-BE49-F238E27FC236}">
                <a16:creationId xmlns:a16="http://schemas.microsoft.com/office/drawing/2014/main" id="{4B56598C-8DEC-EE5E-C7ED-AD4AF8835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8" y="1191638"/>
            <a:ext cx="1734941" cy="191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073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F736EAC7-9642-F882-7B8F-C2CAFC1003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656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627C2BFD-3913-FA10-9A0B-C24F948FA1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496" y="86560"/>
            <a:ext cx="2871114" cy="891968"/>
          </a:xfrm>
          <a:prstGeom prst="rect">
            <a:avLst/>
          </a:prstGeom>
        </p:spPr>
      </p:pic>
      <p:sp>
        <p:nvSpPr>
          <p:cNvPr id="15" name="TextBox 11">
            <a:extLst>
              <a:ext uri="{FF2B5EF4-FFF2-40B4-BE49-F238E27FC236}">
                <a16:creationId xmlns:a16="http://schemas.microsoft.com/office/drawing/2014/main" id="{F546E678-48C2-A9C4-6BFF-EB3E2B76CEA0}"/>
              </a:ext>
            </a:extLst>
          </p:cNvPr>
          <p:cNvSpPr txBox="1"/>
          <p:nvPr/>
        </p:nvSpPr>
        <p:spPr>
          <a:xfrm>
            <a:off x="3862503" y="336420"/>
            <a:ext cx="5373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institutions and ~100 members</a:t>
            </a:r>
            <a:endParaRPr kumimoji="1"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772590D-6F90-DF36-DBAC-8943AE1202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" y="1065088"/>
            <a:ext cx="4680141" cy="114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00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D96154-868A-56F9-F0BF-AE94032EB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zh-CN" dirty="0"/>
              <a:t>PandaX-4T @ CJPL-II</a:t>
            </a:r>
            <a:r>
              <a:rPr lang="en-US" altLang="zh-CN" dirty="0"/>
              <a:t> B2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A65306-740D-6CCA-B90F-BDD6B53159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9F5497-325A-D646-1589-A07157F2CD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22FA83-6C50-5F34-0D6A-4F5686BAC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E8F08C1-EEF0-A45A-424F-6D00D920A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7203" y="3802596"/>
            <a:ext cx="2042416" cy="2722685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6317F82C-14B3-7652-D2A1-E08D706BA5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396" r="19038"/>
          <a:stretch/>
        </p:blipFill>
        <p:spPr>
          <a:xfrm>
            <a:off x="9646126" y="967628"/>
            <a:ext cx="2042416" cy="2700000"/>
          </a:xfrm>
          <a:prstGeom prst="rect">
            <a:avLst/>
          </a:prstGeom>
        </p:spPr>
      </p:pic>
      <p:pic>
        <p:nvPicPr>
          <p:cNvPr id="10" name="Picture 1" descr="page16image12352960">
            <a:extLst>
              <a:ext uri="{FF2B5EF4-FFF2-40B4-BE49-F238E27FC236}">
                <a16:creationId xmlns:a16="http://schemas.microsoft.com/office/drawing/2014/main" id="{98D90738-E650-2784-2B4D-844688656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98" y="889801"/>
            <a:ext cx="8908796" cy="563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416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22FC5-5B89-7340-9D2F-9096A1CFB061}" type="datetime1">
              <a:rPr lang="en-US" smtClean="0"/>
              <a:t>12/11/2024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t>13</a:t>
            </a:fld>
            <a:endParaRPr lang="en-US"/>
          </a:p>
        </p:txBody>
      </p:sp>
      <p:sp>
        <p:nvSpPr>
          <p:cNvPr id="27" name="Title 7">
            <a:extLst>
              <a:ext uri="{FF2B5EF4-FFF2-40B4-BE49-F238E27FC236}">
                <a16:creationId xmlns:a16="http://schemas.microsoft.com/office/drawing/2014/main" id="{84CF4237-2820-29BA-39A0-39F20FAFEC4D}"/>
              </a:ext>
            </a:extLst>
          </p:cNvPr>
          <p:cNvSpPr txBox="1">
            <a:spLocks/>
          </p:cNvSpPr>
          <p:nvPr/>
        </p:nvSpPr>
        <p:spPr>
          <a:xfrm>
            <a:off x="140144" y="213474"/>
            <a:ext cx="3943801" cy="71788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E9445D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x-none" dirty="0"/>
              <a:t>PandaX-4T @ CJPL-II</a:t>
            </a:r>
            <a:r>
              <a:rPr lang="en-US" dirty="0"/>
              <a:t> B2</a:t>
            </a:r>
            <a:endParaRPr lang="x-none" dirty="0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E6AF7286-DD1C-475A-9917-70731BA3B63F}"/>
              </a:ext>
            </a:extLst>
          </p:cNvPr>
          <p:cNvGrpSpPr/>
          <p:nvPr/>
        </p:nvGrpSpPr>
        <p:grpSpPr>
          <a:xfrm>
            <a:off x="28875" y="1559293"/>
            <a:ext cx="12118206" cy="4629751"/>
            <a:chOff x="413195" y="1580623"/>
            <a:chExt cx="11464578" cy="4075989"/>
          </a:xfrm>
        </p:grpSpPr>
        <p:pic>
          <p:nvPicPr>
            <p:cNvPr id="28" name="内容占位符 3">
              <a:extLst>
                <a:ext uri="{FF2B5EF4-FFF2-40B4-BE49-F238E27FC236}">
                  <a16:creationId xmlns:a16="http://schemas.microsoft.com/office/drawing/2014/main" id="{3F96CD65-8C3B-49F5-9C18-4CA199C92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2117" y="1584163"/>
              <a:ext cx="1570445" cy="209579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29" name="内容占位符 5">
              <a:extLst>
                <a:ext uri="{FF2B5EF4-FFF2-40B4-BE49-F238E27FC236}">
                  <a16:creationId xmlns:a16="http://schemas.microsoft.com/office/drawing/2014/main" id="{9CE57F2A-341E-41F8-8092-48D86165B4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/>
            <a:srcRect l="6977" r="2741"/>
            <a:stretch>
              <a:fillRect/>
            </a:stretch>
          </p:blipFill>
          <p:spPr bwMode="auto">
            <a:xfrm>
              <a:off x="413195" y="1581853"/>
              <a:ext cx="2519774" cy="209406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0" name="内容占位符 7">
              <a:extLst>
                <a:ext uri="{FF2B5EF4-FFF2-40B4-BE49-F238E27FC236}">
                  <a16:creationId xmlns:a16="http://schemas.microsoft.com/office/drawing/2014/main" id="{436B327B-7A0B-4442-B477-70AC01D02A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/>
            <a:srcRect l="2368" r="4575"/>
            <a:stretch>
              <a:fillRect/>
            </a:stretch>
          </p:blipFill>
          <p:spPr>
            <a:xfrm>
              <a:off x="2932969" y="1581852"/>
              <a:ext cx="2605548" cy="20999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1" name="图片 6">
              <a:extLst>
                <a:ext uri="{FF2B5EF4-FFF2-40B4-BE49-F238E27FC236}">
                  <a16:creationId xmlns:a16="http://schemas.microsoft.com/office/drawing/2014/main" id="{FB9E8C18-DAF1-470C-8CDE-B399DC6DE3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/>
            <a:srcRect r="7438"/>
            <a:stretch>
              <a:fillRect/>
            </a:stretch>
          </p:blipFill>
          <p:spPr>
            <a:xfrm>
              <a:off x="5546201" y="1580623"/>
              <a:ext cx="2448233" cy="209406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2" name="内容占位符 6">
              <a:extLst>
                <a:ext uri="{FF2B5EF4-FFF2-40B4-BE49-F238E27FC236}">
                  <a16:creationId xmlns:a16="http://schemas.microsoft.com/office/drawing/2014/main" id="{E06311D1-0378-431C-95A5-482B8D8E75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/>
            <a:srcRect l="16622" r="14857"/>
            <a:stretch>
              <a:fillRect/>
            </a:stretch>
          </p:blipFill>
          <p:spPr>
            <a:xfrm>
              <a:off x="413760" y="3682367"/>
              <a:ext cx="4018678" cy="195379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99FD4BB6-9702-4AE3-BB8A-3145CDD6C7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/>
            <a:srcRect l="9026" r="8375"/>
            <a:stretch>
              <a:fillRect/>
            </a:stretch>
          </p:blipFill>
          <p:spPr>
            <a:xfrm>
              <a:off x="9557195" y="1581748"/>
              <a:ext cx="2320578" cy="2107074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0CF4E1AC-1BFE-4FAA-A022-B108F6C976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/>
            <a:srcRect l="-1" r="11216"/>
            <a:stretch>
              <a:fillRect/>
            </a:stretch>
          </p:blipFill>
          <p:spPr>
            <a:xfrm>
              <a:off x="4457424" y="3702815"/>
              <a:ext cx="2312893" cy="1953797"/>
            </a:xfrm>
            <a:prstGeom prst="rect">
              <a:avLst/>
            </a:prstGeom>
          </p:spPr>
        </p:pic>
        <p:pic>
          <p:nvPicPr>
            <p:cNvPr id="35" name="Picture 20">
              <a:extLst>
                <a:ext uri="{FF2B5EF4-FFF2-40B4-BE49-F238E27FC236}">
                  <a16:creationId xmlns:a16="http://schemas.microsoft.com/office/drawing/2014/main" id="{B96CCC98-C872-442C-98E3-1889EC10F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27149" y="3695623"/>
              <a:ext cx="3446298" cy="1940541"/>
            </a:xfrm>
            <a:prstGeom prst="rect">
              <a:avLst/>
            </a:prstGeom>
          </p:spPr>
        </p:pic>
        <p:pic>
          <p:nvPicPr>
            <p:cNvPr id="36" name="Picture 19">
              <a:extLst>
                <a:ext uri="{FF2B5EF4-FFF2-40B4-BE49-F238E27FC236}">
                  <a16:creationId xmlns:a16="http://schemas.microsoft.com/office/drawing/2014/main" id="{6F4120D2-5A99-44BB-98AA-5833E9704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795304" y="3695623"/>
              <a:ext cx="2137570" cy="19537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4361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492F58-049A-A3EB-1BA5-A73C207B5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PandaX-4T Physics Run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965FC6-B38C-9283-2ABD-29B10CD80C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B63E44-4F9D-BB00-B982-A70738CE4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7" name="表格 8">
            <a:extLst>
              <a:ext uri="{FF2B5EF4-FFF2-40B4-BE49-F238E27FC236}">
                <a16:creationId xmlns:a16="http://schemas.microsoft.com/office/drawing/2014/main" id="{74B14F3D-15BB-4BFE-6966-850E0897C8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450159"/>
              </p:ext>
            </p:extLst>
          </p:nvPr>
        </p:nvGraphicFramePr>
        <p:xfrm>
          <a:off x="232871" y="1067934"/>
          <a:ext cx="6833659" cy="55985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7341">
                  <a:extLst>
                    <a:ext uri="{9D8B030D-6E8A-4147-A177-3AD203B41FA5}">
                      <a16:colId xmlns:a16="http://schemas.microsoft.com/office/drawing/2014/main" val="2817654798"/>
                    </a:ext>
                  </a:extLst>
                </a:gridCol>
                <a:gridCol w="5566318">
                  <a:extLst>
                    <a:ext uri="{9D8B030D-6E8A-4147-A177-3AD203B41FA5}">
                      <a16:colId xmlns:a16="http://schemas.microsoft.com/office/drawing/2014/main" val="2303009363"/>
                    </a:ext>
                  </a:extLst>
                </a:gridCol>
              </a:tblGrid>
              <a:tr h="111971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2020/11</a:t>
                      </a:r>
                    </a:p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 – 2021/04 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  <a:cs typeface="Helvetica Neue" panose="02000503000000020004" pitchFamily="2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400" b="1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Commissioning (</a:t>
                      </a:r>
                      <a:r>
                        <a:rPr kumimoji="1" lang="en-US" altLang="zh-CN" sz="2400" b="1" dirty="0">
                          <a:solidFill>
                            <a:srgbClr val="0432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Run 0</a:t>
                      </a:r>
                      <a:r>
                        <a:rPr kumimoji="1" lang="en-US" altLang="zh-CN" sz="2400" b="1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400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95 days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8745180"/>
                  </a:ext>
                </a:extLst>
              </a:tr>
              <a:tr h="111971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2021/07</a:t>
                      </a:r>
                    </a:p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 – 2021/10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  <a:cs typeface="Helvetica Neue" panose="02000503000000020004" pitchFamily="2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400" b="1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Tritium removal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400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xenon distillation, gas flushing, etc.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207189"/>
                  </a:ext>
                </a:extLst>
              </a:tr>
              <a:tr h="111971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2021/11</a:t>
                      </a:r>
                    </a:p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 – 2022/05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  <a:cs typeface="Helvetica Neue" panose="02000503000000020004" pitchFamily="2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400" b="1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Physics run (</a:t>
                      </a:r>
                      <a:r>
                        <a:rPr kumimoji="1" lang="en-US" altLang="zh-CN" sz="2400" b="1" dirty="0">
                          <a:solidFill>
                            <a:srgbClr val="0432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Run 1</a:t>
                      </a:r>
                      <a:r>
                        <a:rPr kumimoji="1" lang="en-US" altLang="zh-CN" sz="2400" b="1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400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164 days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554182"/>
                  </a:ext>
                </a:extLst>
              </a:tr>
              <a:tr h="111971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2022/09</a:t>
                      </a:r>
                    </a:p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 – 2023/12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  <a:cs typeface="Helvetica Neue" panose="02000503000000020004" pitchFamily="2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400" b="1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CJPL B2 hall construction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2400" dirty="0"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xenon recuperation, detector upgrade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514008"/>
                  </a:ext>
                </a:extLst>
              </a:tr>
              <a:tr h="111971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Current </a:t>
                      </a:r>
                    </a:p>
                    <a:p>
                      <a:pPr algn="ctr"/>
                      <a:r>
                        <a:rPr lang="en-US" altLang="zh-CN" sz="2000" b="0" dirty="0">
                          <a:solidFill>
                            <a:schemeClr val="bg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Helvetica Neue" panose="02000503000000020004" pitchFamily="2" charset="0"/>
                        </a:rPr>
                        <a:t>Status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  <a:cs typeface="Helvetica Neue" panose="02000503000000020004" pitchFamily="2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>
                          <a:solidFill>
                            <a:srgbClr val="0432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Run2 physics data-taking</a:t>
                      </a:r>
                      <a:endParaRPr lang="zh-CN" altLang="en-US" sz="2400" b="1" dirty="0">
                        <a:solidFill>
                          <a:srgbClr val="0432FF"/>
                        </a:solidFill>
                        <a:latin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262285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136907F2-ED2C-2FB2-A267-14DBC7732C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7973" y="1741040"/>
            <a:ext cx="4860481" cy="4233303"/>
          </a:xfrm>
          <a:prstGeom prst="rect">
            <a:avLst/>
          </a:prstGeom>
          <a:ln>
            <a:noFill/>
          </a:ln>
        </p:spPr>
      </p:pic>
      <p:sp>
        <p:nvSpPr>
          <p:cNvPr id="3" name="页脚占位符 4">
            <a:extLst>
              <a:ext uri="{FF2B5EF4-FFF2-40B4-BE49-F238E27FC236}">
                <a16:creationId xmlns:a16="http://schemas.microsoft.com/office/drawing/2014/main" id="{F9C5BF30-026B-4721-696F-A177808EA7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212"/>
            <a:ext cx="4114800" cy="300789"/>
          </a:xfrm>
        </p:spPr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42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id="{B829978E-E420-AB32-9FA5-60D0A5416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60159"/>
            <a:ext cx="11460480" cy="717885"/>
          </a:xfrm>
        </p:spPr>
        <p:txBody>
          <a:bodyPr/>
          <a:lstStyle/>
          <a:p>
            <a:r>
              <a:rPr kumimoji="1" lang="en-US" altLang="zh-CN" sz="2800" dirty="0"/>
              <a:t>Multiple physics in a wide energy range</a:t>
            </a:r>
            <a:endParaRPr lang="zh-CN" altLang="en-US" dirty="0"/>
          </a:p>
        </p:txBody>
      </p:sp>
      <p:graphicFrame>
        <p:nvGraphicFramePr>
          <p:cNvPr id="21" name="Table 7">
            <a:extLst>
              <a:ext uri="{FF2B5EF4-FFF2-40B4-BE49-F238E27FC236}">
                <a16:creationId xmlns:a16="http://schemas.microsoft.com/office/drawing/2014/main" id="{6198AEE1-1790-2D0E-B1FE-7CF218DBF2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8852799"/>
              </p:ext>
            </p:extLst>
          </p:nvPr>
        </p:nvGraphicFramePr>
        <p:xfrm>
          <a:off x="0" y="1155032"/>
          <a:ext cx="12191998" cy="4272186"/>
        </p:xfrm>
        <a:graphic>
          <a:graphicData uri="http://schemas.openxmlformats.org/drawingml/2006/table">
            <a:tbl>
              <a:tblPr firstRow="1">
                <a:tableStyleId>{0660B408-B3CF-4A94-85FC-2B1E0A45F4A2}</a:tableStyleId>
              </a:tblPr>
              <a:tblGrid>
                <a:gridCol w="1741714">
                  <a:extLst>
                    <a:ext uri="{9D8B030D-6E8A-4147-A177-3AD203B41FA5}">
                      <a16:colId xmlns:a16="http://schemas.microsoft.com/office/drawing/2014/main" val="2366962397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3746546110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2098755748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2463769708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1017617802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2610534181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1789576754"/>
                    </a:ext>
                  </a:extLst>
                </a:gridCol>
              </a:tblGrid>
              <a:tr h="726678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199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</a:t>
                      </a:r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-keV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keV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alt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zh-CN" alt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MeV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alt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MeV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963249"/>
                  </a:ext>
                </a:extLst>
              </a:tr>
              <a:tr h="886377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Xe-136 </a:t>
                      </a:r>
                    </a:p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(~9%)</a:t>
                      </a:r>
                    </a:p>
                  </a:txBody>
                  <a:tcPr marL="251999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5692625"/>
                  </a:ext>
                </a:extLst>
              </a:tr>
              <a:tr h="886377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Xe-134 </a:t>
                      </a:r>
                    </a:p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(~10%)</a:t>
                      </a:r>
                    </a:p>
                  </a:txBody>
                  <a:tcPr marL="251999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5217589"/>
                  </a:ext>
                </a:extLst>
              </a:tr>
              <a:tr h="886377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Xe-124 </a:t>
                      </a:r>
                    </a:p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(~0.1%)</a:t>
                      </a:r>
                    </a:p>
                  </a:txBody>
                  <a:tcPr marL="251999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6192859"/>
                  </a:ext>
                </a:extLst>
              </a:tr>
              <a:tr h="886377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Xe all isotopes</a:t>
                      </a:r>
                    </a:p>
                  </a:txBody>
                  <a:tcPr marL="251999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417713"/>
                  </a:ext>
                </a:extLst>
              </a:tr>
            </a:tbl>
          </a:graphicData>
        </a:graphic>
      </p:graphicFrame>
      <p:sp>
        <p:nvSpPr>
          <p:cNvPr id="22" name="Rectangle 24">
            <a:extLst>
              <a:ext uri="{FF2B5EF4-FFF2-40B4-BE49-F238E27FC236}">
                <a16:creationId xmlns:a16="http://schemas.microsoft.com/office/drawing/2014/main" id="{4709C187-F32D-A624-9E8E-730FA7CBF819}"/>
              </a:ext>
            </a:extLst>
          </p:cNvPr>
          <p:cNvSpPr/>
          <p:nvPr/>
        </p:nvSpPr>
        <p:spPr>
          <a:xfrm>
            <a:off x="1761424" y="4548428"/>
            <a:ext cx="1288629" cy="8676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solar </a:t>
            </a:r>
            <a:r>
              <a:rPr lang="en-US" sz="20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light DM</a:t>
            </a:r>
          </a:p>
        </p:txBody>
      </p:sp>
      <p:sp>
        <p:nvSpPr>
          <p:cNvPr id="23" name="Rectangle 25">
            <a:extLst>
              <a:ext uri="{FF2B5EF4-FFF2-40B4-BE49-F238E27FC236}">
                <a16:creationId xmlns:a16="http://schemas.microsoft.com/office/drawing/2014/main" id="{5B491A79-5090-B9A3-CE37-C1672025740E}"/>
              </a:ext>
            </a:extLst>
          </p:cNvPr>
          <p:cNvSpPr/>
          <p:nvPr/>
        </p:nvSpPr>
        <p:spPr>
          <a:xfrm>
            <a:off x="3130970" y="4548428"/>
            <a:ext cx="2881611" cy="8676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WIMP and other DM models</a:t>
            </a:r>
          </a:p>
        </p:txBody>
      </p:sp>
      <p:sp>
        <p:nvSpPr>
          <p:cNvPr id="24" name="Rectangle 26">
            <a:extLst>
              <a:ext uri="{FF2B5EF4-FFF2-40B4-BE49-F238E27FC236}">
                <a16:creationId xmlns:a16="http://schemas.microsoft.com/office/drawing/2014/main" id="{5098154B-3362-EA71-C33A-F70A2FCFAB9B}"/>
              </a:ext>
            </a:extLst>
          </p:cNvPr>
          <p:cNvSpPr/>
          <p:nvPr/>
        </p:nvSpPr>
        <p:spPr>
          <a:xfrm>
            <a:off x="6093498" y="3659474"/>
            <a:ext cx="1291131" cy="86985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ECEC</a:t>
            </a:r>
          </a:p>
        </p:txBody>
      </p:sp>
      <p:sp>
        <p:nvSpPr>
          <p:cNvPr id="25" name="Rectangle 27">
            <a:extLst>
              <a:ext uri="{FF2B5EF4-FFF2-40B4-BE49-F238E27FC236}">
                <a16:creationId xmlns:a16="http://schemas.microsoft.com/office/drawing/2014/main" id="{7D3A98A4-E23E-5185-C753-D0EF5F65D9FA}"/>
              </a:ext>
            </a:extLst>
          </p:cNvPr>
          <p:cNvSpPr/>
          <p:nvPr/>
        </p:nvSpPr>
        <p:spPr>
          <a:xfrm>
            <a:off x="6093498" y="4548428"/>
            <a:ext cx="1866595" cy="867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pp </a:t>
            </a:r>
            <a:r>
              <a:rPr lang="en-US" sz="20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8">
            <a:extLst>
              <a:ext uri="{FF2B5EF4-FFF2-40B4-BE49-F238E27FC236}">
                <a16:creationId xmlns:a16="http://schemas.microsoft.com/office/drawing/2014/main" id="{B237CB34-0E8B-D1CF-139C-DA5646EBB2C2}"/>
              </a:ext>
            </a:extLst>
          </p:cNvPr>
          <p:cNvSpPr/>
          <p:nvPr/>
        </p:nvSpPr>
        <p:spPr>
          <a:xfrm>
            <a:off x="7748339" y="2779333"/>
            <a:ext cx="1505735" cy="86840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Symbol" pitchFamily="2" charset="2"/>
                <a:cs typeface="Times New Roman" panose="02020603050405020304" pitchFamily="18" charset="0"/>
              </a:rPr>
              <a:t>nbb / </a:t>
            </a:r>
            <a:r>
              <a:rPr lang="en-US" altLang="zh-CN" sz="2000" dirty="0">
                <a:latin typeface="Symbol" pitchFamily="2" charset="2"/>
                <a:cs typeface="Times New Roman" panose="02020603050405020304" pitchFamily="18" charset="0"/>
              </a:rPr>
              <a:t>0n</a:t>
            </a:r>
            <a:r>
              <a:rPr lang="en-US" sz="2000" dirty="0">
                <a:latin typeface="Symbol" pitchFamily="2" charset="2"/>
                <a:cs typeface="Times New Roman" panose="02020603050405020304" pitchFamily="18" charset="0"/>
              </a:rPr>
              <a:t>bb</a:t>
            </a:r>
          </a:p>
        </p:txBody>
      </p:sp>
      <p:sp>
        <p:nvSpPr>
          <p:cNvPr id="27" name="Rectangle 29">
            <a:extLst>
              <a:ext uri="{FF2B5EF4-FFF2-40B4-BE49-F238E27FC236}">
                <a16:creationId xmlns:a16="http://schemas.microsoft.com/office/drawing/2014/main" id="{F2F34884-FF8B-DED9-FC5C-299DE59AD760}"/>
              </a:ext>
            </a:extLst>
          </p:cNvPr>
          <p:cNvSpPr/>
          <p:nvPr/>
        </p:nvSpPr>
        <p:spPr>
          <a:xfrm>
            <a:off x="7748339" y="1889760"/>
            <a:ext cx="2270792" cy="86840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Symbol" pitchFamily="2" charset="2"/>
                <a:cs typeface="Times New Roman" panose="02020603050405020304" pitchFamily="18" charset="0"/>
              </a:rPr>
              <a:t>nbb / </a:t>
            </a:r>
            <a:r>
              <a:rPr lang="en-US" altLang="zh-CN" sz="2000" dirty="0">
                <a:latin typeface="Symbol" pitchFamily="2" charset="2"/>
                <a:cs typeface="Times New Roman" panose="02020603050405020304" pitchFamily="18" charset="0"/>
              </a:rPr>
              <a:t>0n</a:t>
            </a:r>
            <a:r>
              <a:rPr lang="en-US" sz="2000" dirty="0">
                <a:latin typeface="Symbol" pitchFamily="2" charset="2"/>
                <a:cs typeface="Times New Roman" panose="02020603050405020304" pitchFamily="18" charset="0"/>
              </a:rPr>
              <a:t>bb</a:t>
            </a:r>
          </a:p>
        </p:txBody>
      </p:sp>
      <p:sp>
        <p:nvSpPr>
          <p:cNvPr id="33" name="TextBox 20">
            <a:extLst>
              <a:ext uri="{FF2B5EF4-FFF2-40B4-BE49-F238E27FC236}">
                <a16:creationId xmlns:a16="http://schemas.microsoft.com/office/drawing/2014/main" id="{0B1EE7D0-E8D7-A98D-4045-C6D33A4DD49A}"/>
              </a:ext>
            </a:extLst>
          </p:cNvPr>
          <p:cNvSpPr txBox="1"/>
          <p:nvPr/>
        </p:nvSpPr>
        <p:spPr>
          <a:xfrm>
            <a:off x="7853690" y="5934670"/>
            <a:ext cx="28007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5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talk </a:t>
            </a:r>
            <a:endParaRPr kumimoji="1" lang="zh-CN" altLang="en-US" sz="5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直接箭头连接符 13">
            <a:extLst>
              <a:ext uri="{FF2B5EF4-FFF2-40B4-BE49-F238E27FC236}">
                <a16:creationId xmlns:a16="http://schemas.microsoft.com/office/drawing/2014/main" id="{DFE9E8FE-EDD8-86E9-DA7A-B44B294739CE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8385467" y="2498802"/>
            <a:ext cx="868607" cy="3435868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直接箭头连接符 13">
            <a:extLst>
              <a:ext uri="{FF2B5EF4-FFF2-40B4-BE49-F238E27FC236}">
                <a16:creationId xmlns:a16="http://schemas.microsoft.com/office/drawing/2014/main" id="{B31C24E1-6736-E6CC-F62C-633890C2826A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7013419" y="4262288"/>
            <a:ext cx="2240655" cy="1672382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" name="直接箭头连接符 13">
            <a:extLst>
              <a:ext uri="{FF2B5EF4-FFF2-40B4-BE49-F238E27FC236}">
                <a16:creationId xmlns:a16="http://schemas.microsoft.com/office/drawing/2014/main" id="{5020D2CF-BE64-3258-D2C3-C8B42C87BFCF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8880014" y="3380545"/>
            <a:ext cx="374060" cy="2554125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892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54859-E169-3E3F-E80C-2B07E1295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9AF9C4-9320-FD98-E5BD-0C405D5EF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aseline="30000" dirty="0"/>
              <a:t>136</a:t>
            </a:r>
            <a:r>
              <a:rPr lang="en-US" altLang="zh-CN" dirty="0"/>
              <a:t>Xe 0</a:t>
            </a:r>
            <a:r>
              <a:rPr lang="zh-CN" altLang="en-US" dirty="0"/>
              <a:t>𝜈𝛽𝛽 </a:t>
            </a:r>
            <a:r>
              <a:rPr lang="en-US" altLang="zh-CN" dirty="0"/>
              <a:t>search in </a:t>
            </a:r>
            <a:r>
              <a:rPr lang="en-US" altLang="zh-CN" dirty="0" err="1"/>
              <a:t>PandaX</a:t>
            </a:r>
            <a:r>
              <a:rPr lang="en-US" altLang="zh-CN" dirty="0"/>
              <a:t> experiment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11C6C6-B2B9-5BDF-6828-6774DA5384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026A83-CA52-076B-479C-29F195518E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143AB8-1CA7-BE19-293F-5D354A2DA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图片 2">
            <a:extLst>
              <a:ext uri="{FF2B5EF4-FFF2-40B4-BE49-F238E27FC236}">
                <a16:creationId xmlns:a16="http://schemas.microsoft.com/office/drawing/2014/main" id="{DBA0D0DE-1CBC-27D5-6146-B99FB6DC9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707" y="1153739"/>
            <a:ext cx="3148262" cy="2188836"/>
          </a:xfrm>
          <a:prstGeom prst="rect">
            <a:avLst/>
          </a:prstGeom>
        </p:spPr>
      </p:pic>
      <p:pic>
        <p:nvPicPr>
          <p:cNvPr id="12" name="内容占位符 3">
            <a:extLst>
              <a:ext uri="{FF2B5EF4-FFF2-40B4-BE49-F238E27FC236}">
                <a16:creationId xmlns:a16="http://schemas.microsoft.com/office/drawing/2014/main" id="{2CC834A1-19D6-FFFF-0DAE-A8A1AE4391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61" y="1118692"/>
            <a:ext cx="3485795" cy="2384167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D4948413-8CDB-6F9E-95F3-7E53457C0971}"/>
              </a:ext>
            </a:extLst>
          </p:cNvPr>
          <p:cNvSpPr/>
          <p:nvPr/>
        </p:nvSpPr>
        <p:spPr>
          <a:xfrm>
            <a:off x="4038600" y="1007067"/>
            <a:ext cx="7993566" cy="5410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2E351EB3-85F8-F8CD-502C-D233AF2FDC65}"/>
              </a:ext>
            </a:extLst>
          </p:cNvPr>
          <p:cNvSpPr/>
          <p:nvPr/>
        </p:nvSpPr>
        <p:spPr>
          <a:xfrm>
            <a:off x="142906" y="980216"/>
            <a:ext cx="3659660" cy="543718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5A5F97F-3DCD-CB1A-37F6-CBAC58300958}"/>
              </a:ext>
            </a:extLst>
          </p:cNvPr>
          <p:cNvSpPr/>
          <p:nvPr/>
        </p:nvSpPr>
        <p:spPr>
          <a:xfrm>
            <a:off x="7399891" y="3698807"/>
            <a:ext cx="4649203" cy="2595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800" baseline="30000" dirty="0">
              <a:solidFill>
                <a:srgbClr val="E9445D"/>
              </a:solidFill>
              <a:latin typeface="Helvetica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aseline="30000" dirty="0">
                <a:solidFill>
                  <a:schemeClr val="bg1"/>
                </a:solidFill>
                <a:latin typeface="Helvetica" pitchFamily="2" charset="0"/>
              </a:rPr>
              <a:t>136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Xe 2</a:t>
            </a:r>
            <a:r>
              <a:rPr lang="zh-CN" altLang="en-US" sz="1600" dirty="0">
                <a:solidFill>
                  <a:schemeClr val="bg1"/>
                </a:solidFill>
                <a:latin typeface="Helvetica" pitchFamily="2" charset="0"/>
              </a:rPr>
              <a:t>𝜈𝛽𝛽 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 half-life measured by PandaX-4T: </a:t>
            </a:r>
            <a:r>
              <a:rPr lang="en-US" altLang="zh-CN" sz="1600" dirty="0">
                <a:solidFill>
                  <a:srgbClr val="FFFF00"/>
                </a:solidFill>
                <a:latin typeface="Helvetica" pitchFamily="2" charset="0"/>
              </a:rPr>
              <a:t>2.27 ± 0.03(stat.) ± 0.10(syst.) × 10</a:t>
            </a:r>
            <a:r>
              <a:rPr lang="en-US" altLang="zh-CN" sz="1600" baseline="30000" dirty="0">
                <a:solidFill>
                  <a:srgbClr val="FFFF00"/>
                </a:solidFill>
                <a:latin typeface="Helvetica" pitchFamily="2" charset="0"/>
              </a:rPr>
              <a:t>21</a:t>
            </a:r>
            <a:r>
              <a:rPr lang="en-US" altLang="zh-CN" sz="1600" dirty="0">
                <a:solidFill>
                  <a:srgbClr val="FFFF00"/>
                </a:solidFill>
                <a:latin typeface="Helvetica" pitchFamily="2" charset="0"/>
              </a:rPr>
              <a:t> </a:t>
            </a:r>
            <a:r>
              <a:rPr lang="en-US" altLang="zh-CN" sz="1600" dirty="0" err="1">
                <a:solidFill>
                  <a:srgbClr val="FFFF00"/>
                </a:solidFill>
                <a:latin typeface="Helvetica" pitchFamily="2" charset="0"/>
              </a:rPr>
              <a:t>yr</a:t>
            </a:r>
            <a:endParaRPr lang="en-US" altLang="zh-CN" sz="1600" dirty="0">
              <a:solidFill>
                <a:srgbClr val="FFFF00"/>
              </a:solidFill>
              <a:latin typeface="Helvetica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Comparable precision with leading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First such measurement from a DM detector with natural xenon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440 </a:t>
            </a:r>
            <a:r>
              <a:rPr lang="en-US" altLang="zh-CN" sz="1600" dirty="0" err="1">
                <a:solidFill>
                  <a:schemeClr val="bg1"/>
                </a:solidFill>
                <a:latin typeface="Helvetica" pitchFamily="2" charset="0"/>
              </a:rPr>
              <a:t>keV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 – 2800 </a:t>
            </a:r>
            <a:r>
              <a:rPr lang="en-US" altLang="zh-CN" sz="1600" dirty="0" err="1">
                <a:solidFill>
                  <a:schemeClr val="bg1"/>
                </a:solidFill>
                <a:latin typeface="Helvetica" pitchFamily="2" charset="0"/>
              </a:rPr>
              <a:t>keV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 range is the widest ROI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41420068-0F19-FC9C-8DDA-6623B3E7C3DD}"/>
              </a:ext>
            </a:extLst>
          </p:cNvPr>
          <p:cNvSpPr/>
          <p:nvPr/>
        </p:nvSpPr>
        <p:spPr>
          <a:xfrm>
            <a:off x="355452" y="3452484"/>
            <a:ext cx="3391266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800" baseline="30000" dirty="0">
              <a:solidFill>
                <a:srgbClr val="E9445D"/>
              </a:solidFill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baseline="30000" dirty="0">
                <a:solidFill>
                  <a:schemeClr val="bg1"/>
                </a:solidFill>
                <a:latin typeface="Helvetica" pitchFamily="2" charset="0"/>
              </a:rPr>
              <a:t>136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Xe 0</a:t>
            </a:r>
            <a:r>
              <a:rPr lang="zh-CN" altLang="en-US" sz="1600" dirty="0">
                <a:solidFill>
                  <a:schemeClr val="bg1"/>
                </a:solidFill>
                <a:latin typeface="Helvetica" pitchFamily="2" charset="0"/>
              </a:rPr>
              <a:t>𝜈𝛽𝛽 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 search by </a:t>
            </a:r>
            <a:r>
              <a:rPr lang="en-US" altLang="zh-CN" sz="1600" dirty="0" err="1">
                <a:solidFill>
                  <a:schemeClr val="bg1"/>
                </a:solidFill>
                <a:latin typeface="Helvetica" pitchFamily="2" charset="0"/>
              </a:rPr>
              <a:t>PandaX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-II: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580kg natural xenon+403.1 day DM data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First </a:t>
            </a:r>
            <a:r>
              <a:rPr lang="en-US" altLang="zh-CN" sz="1600" baseline="30000" dirty="0">
                <a:solidFill>
                  <a:schemeClr val="bg1"/>
                </a:solidFill>
                <a:latin typeface="Helvetica" pitchFamily="2" charset="0"/>
              </a:rPr>
              <a:t>136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Xe 0</a:t>
            </a:r>
            <a:r>
              <a:rPr lang="zh-CN" altLang="en-US" sz="1600" dirty="0">
                <a:solidFill>
                  <a:schemeClr val="bg1"/>
                </a:solidFill>
                <a:latin typeface="Helvetica" pitchFamily="2" charset="0"/>
              </a:rPr>
              <a:t>𝜈𝛽𝛽 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 search from a DM detector (</a:t>
            </a:r>
            <a:r>
              <a:rPr lang="en-US" altLang="zh-CN" sz="1600" dirty="0">
                <a:solidFill>
                  <a:srgbClr val="FFFF00"/>
                </a:solidFill>
                <a:latin typeface="Helvetica" pitchFamily="2" charset="0"/>
              </a:rPr>
              <a:t>2.4×10</a:t>
            </a:r>
            <a:r>
              <a:rPr lang="en-US" altLang="zh-CN" sz="1600" baseline="30000" dirty="0">
                <a:solidFill>
                  <a:srgbClr val="FFFF00"/>
                </a:solidFill>
                <a:latin typeface="Helvetica" pitchFamily="2" charset="0"/>
              </a:rPr>
              <a:t>23</a:t>
            </a:r>
            <a:r>
              <a:rPr lang="en-US" altLang="zh-CN" sz="1600" dirty="0">
                <a:solidFill>
                  <a:srgbClr val="FFFF00"/>
                </a:solidFill>
                <a:latin typeface="Helvetica" pitchFamily="2" charset="0"/>
              </a:rPr>
              <a:t>yr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Verified feasibility and potential of DM detector for 0</a:t>
            </a:r>
            <a:r>
              <a:rPr lang="zh-CN" altLang="en-US" sz="1600" dirty="0">
                <a:solidFill>
                  <a:schemeClr val="bg1"/>
                </a:solidFill>
                <a:latin typeface="Helvetica" pitchFamily="2" charset="0"/>
              </a:rPr>
              <a:t>𝜈𝛽𝛽 </a:t>
            </a:r>
            <a:r>
              <a:rPr lang="en-US" altLang="zh-CN" sz="1600" dirty="0">
                <a:solidFill>
                  <a:schemeClr val="bg1"/>
                </a:solidFill>
                <a:latin typeface="Helvetica" pitchFamily="2" charset="0"/>
              </a:rPr>
              <a:t> search 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3B9E7468-2510-38A2-B471-3EBC393ADF26}"/>
              </a:ext>
            </a:extLst>
          </p:cNvPr>
          <p:cNvSpPr/>
          <p:nvPr/>
        </p:nvSpPr>
        <p:spPr>
          <a:xfrm>
            <a:off x="7976660" y="3546186"/>
            <a:ext cx="3902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FFFF00"/>
                </a:solidFill>
              </a:rPr>
              <a:t>PandaX</a:t>
            </a:r>
            <a:r>
              <a:rPr lang="en-US" altLang="zh-CN" dirty="0">
                <a:solidFill>
                  <a:srgbClr val="FFFF00"/>
                </a:solidFill>
              </a:rPr>
              <a:t>: Research 2022 (2022) 9798721</a:t>
            </a:r>
            <a:endParaRPr lang="zh-CN" altLang="en-US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6B6A1E16-DC49-8ADE-0F47-FD772AFFC869}"/>
              </a:ext>
            </a:extLst>
          </p:cNvPr>
          <p:cNvSpPr/>
          <p:nvPr/>
        </p:nvSpPr>
        <p:spPr>
          <a:xfrm>
            <a:off x="291478" y="3496648"/>
            <a:ext cx="3178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FFFF00"/>
                </a:solidFill>
              </a:rPr>
              <a:t>PandaX</a:t>
            </a:r>
            <a:r>
              <a:rPr lang="en-US" altLang="zh-CN" dirty="0">
                <a:solidFill>
                  <a:srgbClr val="FFFF00"/>
                </a:solidFill>
              </a:rPr>
              <a:t>: CPC 43, 113001 (2019)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6896C9C-8855-9289-6482-E3DD46E969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2477" y="3709065"/>
            <a:ext cx="3132723" cy="2318301"/>
          </a:xfrm>
          <a:prstGeom prst="rect">
            <a:avLst/>
          </a:prstGeom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E59B4868-0617-8BA1-BFEE-6210AC143FD1}"/>
              </a:ext>
            </a:extLst>
          </p:cNvPr>
          <p:cNvSpPr txBox="1"/>
          <p:nvPr/>
        </p:nvSpPr>
        <p:spPr>
          <a:xfrm>
            <a:off x="4475692" y="6078844"/>
            <a:ext cx="2345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Material, “Side” category </a:t>
            </a:r>
            <a:endParaRPr kumimoji="1" lang="zh-CN" alt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344081D-1208-3C65-6870-76956D6934FE}"/>
              </a:ext>
            </a:extLst>
          </p:cNvPr>
          <p:cNvSpPr/>
          <p:nvPr/>
        </p:nvSpPr>
        <p:spPr>
          <a:xfrm>
            <a:off x="7702276" y="1144534"/>
            <a:ext cx="4329889" cy="23521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94E501D9-F6D4-874A-B6F4-3BA9620115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48039" y="1118692"/>
            <a:ext cx="4484429" cy="25164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95B6B34-AB10-F292-AE69-959826FFEE27}"/>
                  </a:ext>
                </a:extLst>
              </p:cNvPr>
              <p:cNvSpPr txBox="1"/>
              <p:nvPr/>
            </p:nvSpPr>
            <p:spPr>
              <a:xfrm>
                <a:off x="6514440" y="674975"/>
                <a:ext cx="35051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136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Xe</m:t>
                      </m:r>
                      <m: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kumimoji="1" lang="en-US" altLang="zh-CN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136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Ba</m:t>
                      </m:r>
                      <m: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kumimoji="1" lang="en-US" altLang="zh-CN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+?</m:t>
                      </m:r>
                      <m:r>
                        <m:rPr>
                          <m:sty m:val="p"/>
                        </m:rP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oMath>
                  </m:oMathPara>
                </a14:m>
                <a:endParaRPr kumimoji="1" lang="zh-CN" altLang="en-US" sz="2400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95B6B34-AB10-F292-AE69-959826FFEE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4440" y="674975"/>
                <a:ext cx="3505190" cy="369332"/>
              </a:xfrm>
              <a:prstGeom prst="rect">
                <a:avLst/>
              </a:prstGeom>
              <a:blipFill>
                <a:blip r:embed="rId7"/>
                <a:stretch>
                  <a:fillRect t="-1667" r="-696" b="-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7559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669410-6EB4-AA89-031B-3AC9099F0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aseline="30000" dirty="0"/>
              <a:t>136</a:t>
            </a:r>
            <a:r>
              <a:rPr lang="en-US" altLang="zh-CN" dirty="0"/>
              <a:t>Xe 0</a:t>
            </a:r>
            <a:r>
              <a:rPr lang="zh-CN" altLang="en-US" dirty="0"/>
              <a:t>𝜈𝛽𝛽 </a:t>
            </a:r>
            <a:r>
              <a:rPr lang="en-US" altLang="zh-CN" dirty="0"/>
              <a:t>search in PandaX-4T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953FF7-F853-E68E-93C8-9561B4EF21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76E7623-46F2-D9B2-7A2A-59C3403BB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C46A96-5383-5774-5EAD-B4AE003D3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A7708A56-F203-AA5E-1E99-E42584E28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36" y="798086"/>
            <a:ext cx="5827051" cy="1949408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Run0+Run1 (~250 days’ data) blind analysis</a:t>
            </a:r>
          </a:p>
          <a:p>
            <a:r>
              <a:rPr lang="en-US" altLang="zh-CN" sz="2400" dirty="0">
                <a:solidFill>
                  <a:schemeClr val="bg1"/>
                </a:solidFill>
              </a:rPr>
              <a:t>735 kg FV in the center</a:t>
            </a:r>
          </a:p>
          <a:p>
            <a:r>
              <a:rPr lang="en-US" altLang="zh-CN" sz="2400" dirty="0">
                <a:solidFill>
                  <a:schemeClr val="bg1"/>
                </a:solidFill>
              </a:rPr>
              <a:t>The region outside the FV for detector response study</a:t>
            </a:r>
          </a:p>
          <a:p>
            <a:r>
              <a:rPr lang="en-US" altLang="zh-CN" sz="2400" dirty="0">
                <a:solidFill>
                  <a:schemeClr val="bg1"/>
                </a:solidFill>
              </a:rPr>
              <a:t>Unblind fitted counts </a:t>
            </a:r>
            <a:r>
              <a:rPr kumimoji="1" lang="en-US" altLang="zh-CN" sz="2400" b="1" dirty="0">
                <a:solidFill>
                  <a:srgbClr val="FFFF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14±55</a:t>
            </a:r>
            <a:r>
              <a:rPr kumimoji="1" lang="zh-CN" altLang="en-US" sz="2400" b="1" dirty="0">
                <a:solidFill>
                  <a:srgbClr val="FFFF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r>
              <a:rPr kumimoji="1" lang="en-US" altLang="zh-CN" sz="2400" b="1" dirty="0">
                <a:solidFill>
                  <a:srgbClr val="FFFF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ton</a:t>
            </a:r>
            <a:r>
              <a:rPr kumimoji="1" lang="en-US" altLang="zh-CN" sz="2400" b="1" baseline="30000" dirty="0">
                <a:solidFill>
                  <a:srgbClr val="FFFF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-1 </a:t>
            </a:r>
            <a:r>
              <a:rPr kumimoji="1" lang="en-US" altLang="zh-CN" sz="2400" b="1" dirty="0">
                <a:solidFill>
                  <a:srgbClr val="FFFF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yr</a:t>
            </a:r>
            <a:r>
              <a:rPr kumimoji="1" lang="en-US" altLang="zh-CN" sz="2400" b="1" baseline="30000" dirty="0">
                <a:solidFill>
                  <a:srgbClr val="FFFF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-1 </a:t>
            </a:r>
            <a:r>
              <a:rPr kumimoji="1" lang="en-US" altLang="zh-CN" sz="2400" b="1" dirty="0">
                <a:solidFill>
                  <a:schemeClr val="bg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, l</a:t>
            </a:r>
            <a:r>
              <a:rPr lang="en-US" altLang="zh-CN" sz="2400" dirty="0">
                <a:solidFill>
                  <a:schemeClr val="bg1"/>
                </a:solidFill>
              </a:rPr>
              <a:t>ower limit (preliminary): </a:t>
            </a:r>
            <a:r>
              <a:rPr lang="en-US" altLang="zh-CN" sz="2400" dirty="0">
                <a:solidFill>
                  <a:srgbClr val="FFFF00"/>
                </a:solidFill>
              </a:rPr>
              <a:t>&gt;2.1×10</a:t>
            </a:r>
            <a:r>
              <a:rPr lang="en-US" altLang="zh-CN" sz="2400" baseline="30000" dirty="0">
                <a:solidFill>
                  <a:srgbClr val="FFFF00"/>
                </a:solidFill>
              </a:rPr>
              <a:t>24</a:t>
            </a:r>
            <a:r>
              <a:rPr lang="en-US" altLang="zh-CN" sz="2400" dirty="0">
                <a:solidFill>
                  <a:srgbClr val="FFFF00"/>
                </a:solidFill>
              </a:rPr>
              <a:t> yr @90% CL</a:t>
            </a:r>
          </a:p>
          <a:p>
            <a:endParaRPr lang="en-US" altLang="zh-CN" sz="2800" dirty="0">
              <a:solidFill>
                <a:schemeClr val="bg1"/>
              </a:solidFill>
            </a:endParaRPr>
          </a:p>
          <a:p>
            <a:endParaRPr lang="zh-CN" altLang="en-US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E52819B1-E8DD-B141-4834-3016F40C8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297" y="2899864"/>
            <a:ext cx="4366396" cy="319223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4662B503-5AF1-469C-9560-1E6F05021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6687" y="2918518"/>
            <a:ext cx="4463425" cy="3154929"/>
          </a:xfrm>
          <a:prstGeom prst="rect">
            <a:avLst/>
          </a:prstGeom>
        </p:spPr>
      </p:pic>
      <p:sp>
        <p:nvSpPr>
          <p:cNvPr id="20" name="文本框 6">
            <a:extLst>
              <a:ext uri="{FF2B5EF4-FFF2-40B4-BE49-F238E27FC236}">
                <a16:creationId xmlns:a16="http://schemas.microsoft.com/office/drawing/2014/main" id="{B0B9672C-BD21-7D82-C487-81A070D8EC86}"/>
              </a:ext>
            </a:extLst>
          </p:cNvPr>
          <p:cNvSpPr txBox="1"/>
          <p:nvPr/>
        </p:nvSpPr>
        <p:spPr>
          <a:xfrm rot="19537720">
            <a:off x="7140177" y="4289581"/>
            <a:ext cx="2801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0" i="0" u="none" strike="noStrike" dirty="0">
                <a:solidFill>
                  <a:schemeClr val="bg2">
                    <a:lumMod val="75000"/>
                    <a:alpha val="62000"/>
                  </a:schemeClr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preliminary</a:t>
            </a:r>
            <a:endParaRPr lang="zh-CN" altLang="en-US" sz="2800" b="0" i="0" u="none" strike="noStrike" dirty="0">
              <a:solidFill>
                <a:schemeClr val="bg2">
                  <a:lumMod val="75000"/>
                  <a:alpha val="62000"/>
                </a:schemeClr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286DF90B-1076-AB69-1864-E7F5E4F414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6687" y="419101"/>
            <a:ext cx="4668882" cy="2386835"/>
          </a:xfrm>
          <a:prstGeom prst="rect">
            <a:avLst/>
          </a:prstGeom>
        </p:spPr>
      </p:pic>
      <p:sp>
        <p:nvSpPr>
          <p:cNvPr id="23" name="箭头: 右 22">
            <a:extLst>
              <a:ext uri="{FF2B5EF4-FFF2-40B4-BE49-F238E27FC236}">
                <a16:creationId xmlns:a16="http://schemas.microsoft.com/office/drawing/2014/main" id="{3C496A71-FF36-A110-B8F5-DBC92B54358A}"/>
              </a:ext>
            </a:extLst>
          </p:cNvPr>
          <p:cNvSpPr/>
          <p:nvPr/>
        </p:nvSpPr>
        <p:spPr>
          <a:xfrm>
            <a:off x="5515308" y="4136830"/>
            <a:ext cx="525294" cy="3599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6">
            <a:extLst>
              <a:ext uri="{FF2B5EF4-FFF2-40B4-BE49-F238E27FC236}">
                <a16:creationId xmlns:a16="http://schemas.microsoft.com/office/drawing/2014/main" id="{F4B025F3-1286-92E7-8531-37B4CEB2818D}"/>
              </a:ext>
            </a:extLst>
          </p:cNvPr>
          <p:cNvSpPr txBox="1"/>
          <p:nvPr/>
        </p:nvSpPr>
        <p:spPr>
          <a:xfrm rot="19537720">
            <a:off x="7140180" y="1115550"/>
            <a:ext cx="2801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0" i="0" u="none" strike="noStrike" dirty="0">
                <a:solidFill>
                  <a:schemeClr val="bg2">
                    <a:lumMod val="75000"/>
                    <a:alpha val="62000"/>
                  </a:schemeClr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preliminary</a:t>
            </a:r>
            <a:endParaRPr lang="zh-CN" altLang="en-US" sz="2800" b="0" i="0" u="none" strike="noStrike" dirty="0">
              <a:solidFill>
                <a:schemeClr val="bg2">
                  <a:lumMod val="75000"/>
                  <a:alpha val="62000"/>
                </a:schemeClr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文本框 6">
            <a:extLst>
              <a:ext uri="{FF2B5EF4-FFF2-40B4-BE49-F238E27FC236}">
                <a16:creationId xmlns:a16="http://schemas.microsoft.com/office/drawing/2014/main" id="{520C7A53-4E4C-4159-A824-2B877197EC87}"/>
              </a:ext>
            </a:extLst>
          </p:cNvPr>
          <p:cNvSpPr txBox="1"/>
          <p:nvPr/>
        </p:nvSpPr>
        <p:spPr>
          <a:xfrm rot="19537720">
            <a:off x="2128120" y="4326635"/>
            <a:ext cx="2801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0" i="0" u="none" strike="noStrike" dirty="0">
                <a:solidFill>
                  <a:schemeClr val="bg2">
                    <a:lumMod val="75000"/>
                    <a:alpha val="62000"/>
                  </a:schemeClr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preliminary</a:t>
            </a:r>
            <a:endParaRPr lang="zh-CN" altLang="en-US" sz="2800" b="0" i="0" u="none" strike="noStrike" dirty="0">
              <a:solidFill>
                <a:schemeClr val="bg2">
                  <a:lumMod val="75000"/>
                  <a:alpha val="62000"/>
                </a:schemeClr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箭头: 下 25">
            <a:extLst>
              <a:ext uri="{FF2B5EF4-FFF2-40B4-BE49-F238E27FC236}">
                <a16:creationId xmlns:a16="http://schemas.microsoft.com/office/drawing/2014/main" id="{BBFEF80A-413F-B05F-7674-E58701FB6516}"/>
              </a:ext>
            </a:extLst>
          </p:cNvPr>
          <p:cNvSpPr/>
          <p:nvPr/>
        </p:nvSpPr>
        <p:spPr>
          <a:xfrm>
            <a:off x="4255435" y="3785841"/>
            <a:ext cx="345332" cy="4572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F8D2313-BE4C-D057-C815-0FEC87993061}"/>
              </a:ext>
            </a:extLst>
          </p:cNvPr>
          <p:cNvSpPr txBox="1"/>
          <p:nvPr/>
        </p:nvSpPr>
        <p:spPr>
          <a:xfrm>
            <a:off x="4038600" y="3408600"/>
            <a:ext cx="97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Blinded</a:t>
            </a:r>
            <a:endParaRPr lang="zh-CN" altLang="en-US" dirty="0"/>
          </a:p>
        </p:txBody>
      </p:sp>
      <p:sp>
        <p:nvSpPr>
          <p:cNvPr id="28" name="箭头: 下 27">
            <a:extLst>
              <a:ext uri="{FF2B5EF4-FFF2-40B4-BE49-F238E27FC236}">
                <a16:creationId xmlns:a16="http://schemas.microsoft.com/office/drawing/2014/main" id="{FEEFD249-D0CF-2EC4-9714-CAAC8E90B8AB}"/>
              </a:ext>
            </a:extLst>
          </p:cNvPr>
          <p:cNvSpPr/>
          <p:nvPr/>
        </p:nvSpPr>
        <p:spPr>
          <a:xfrm>
            <a:off x="9566556" y="3813584"/>
            <a:ext cx="345332" cy="4572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985A4119-C74D-6BEC-1EDE-BABB6DA6C4F0}"/>
              </a:ext>
            </a:extLst>
          </p:cNvPr>
          <p:cNvSpPr txBox="1"/>
          <p:nvPr/>
        </p:nvSpPr>
        <p:spPr>
          <a:xfrm>
            <a:off x="9116055" y="3409985"/>
            <a:ext cx="1207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Unblinding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FFF6F27-B3C8-3724-9861-0478DC2D4F6D}"/>
              </a:ext>
            </a:extLst>
          </p:cNvPr>
          <p:cNvSpPr txBox="1"/>
          <p:nvPr/>
        </p:nvSpPr>
        <p:spPr>
          <a:xfrm>
            <a:off x="1982137" y="6124183"/>
            <a:ext cx="88934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Unblind fitted result is consistent with the projected sensitivity within 1.1 σ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30357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B1E925-98D7-BCAC-8770-BCC1F14AE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aseline="30000" dirty="0"/>
              <a:t>134</a:t>
            </a:r>
            <a:r>
              <a:rPr lang="en-US" altLang="zh-CN" dirty="0"/>
              <a:t>Xe 2</a:t>
            </a:r>
            <a:r>
              <a:rPr lang="zh-CN" altLang="en-US" dirty="0"/>
              <a:t>𝜈𝛽𝛽 </a:t>
            </a:r>
            <a:r>
              <a:rPr lang="en-US" altLang="zh-CN" dirty="0"/>
              <a:t>and 0</a:t>
            </a:r>
            <a:r>
              <a:rPr lang="zh-CN" altLang="en-US" dirty="0"/>
              <a:t>𝜈𝛽𝛽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FD728AB-FAB2-34A8-0608-C069EE65A4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5760" y="1046747"/>
                <a:ext cx="7304442" cy="539014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altLang="zh-CN" sz="2600" dirty="0">
                    <a:solidFill>
                      <a:schemeClr val="bg1"/>
                    </a:solidFill>
                  </a:rPr>
                  <a:t>Double beta decay of </a:t>
                </a:r>
                <a:r>
                  <a:rPr lang="en-US" altLang="zh-CN" sz="2600" baseline="30000" dirty="0">
                    <a:solidFill>
                      <a:schemeClr val="bg1"/>
                    </a:solidFill>
                  </a:rPr>
                  <a:t>134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Xe into </a:t>
                </a:r>
                <a:r>
                  <a:rPr lang="en-US" altLang="zh-CN" sz="2600" baseline="30000" dirty="0">
                    <a:solidFill>
                      <a:schemeClr val="bg1"/>
                    </a:solidFill>
                  </a:rPr>
                  <a:t>134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Ba:</a:t>
                </a:r>
              </a:p>
              <a:p>
                <a:endParaRPr lang="en-US" altLang="zh-CN" sz="2600" dirty="0">
                  <a:solidFill>
                    <a:schemeClr val="bg1"/>
                  </a:solidFill>
                </a:endParaRPr>
              </a:p>
              <a:p>
                <a:endParaRPr lang="en-US" altLang="zh-CN" sz="2600" dirty="0">
                  <a:solidFill>
                    <a:schemeClr val="bg1"/>
                  </a:solidFill>
                </a:endParaRPr>
              </a:p>
              <a:p>
                <a:endParaRPr lang="en-US" altLang="zh-CN" sz="2600" dirty="0">
                  <a:solidFill>
                    <a:schemeClr val="bg1"/>
                  </a:solidFill>
                </a:endParaRPr>
              </a:p>
              <a:p>
                <a:r>
                  <a:rPr lang="en-US" altLang="zh-CN" sz="2600" dirty="0">
                    <a:solidFill>
                      <a:schemeClr val="bg1"/>
                    </a:solidFill>
                  </a:rPr>
                  <a:t>Q-value is 825.8±0.9 keV</a:t>
                </a:r>
              </a:p>
              <a:p>
                <a:r>
                  <a:rPr lang="en-US" altLang="zh-CN" sz="2600" dirty="0">
                    <a:solidFill>
                      <a:schemeClr val="bg1"/>
                    </a:solidFill>
                  </a:rPr>
                  <a:t>Half-life from  theoretical predictions: </a:t>
                </a:r>
                <a:r>
                  <a:rPr lang="en-US" altLang="zh-CN" sz="2600" dirty="0">
                    <a:solidFill>
                      <a:srgbClr val="FFFF00"/>
                    </a:solidFill>
                  </a:rPr>
                  <a:t>~10</a:t>
                </a:r>
                <a:r>
                  <a:rPr lang="en-US" altLang="zh-CN" sz="2600" baseline="30000" dirty="0">
                    <a:solidFill>
                      <a:srgbClr val="FFFF00"/>
                    </a:solidFill>
                  </a:rPr>
                  <a:t>24</a:t>
                </a:r>
                <a:r>
                  <a:rPr lang="en-US" altLang="zh-CN" sz="2600" dirty="0">
                    <a:solidFill>
                      <a:srgbClr val="FFFF00"/>
                    </a:solidFill>
                  </a:rPr>
                  <a:t> </a:t>
                </a:r>
                <a:r>
                  <a:rPr lang="en-US" altLang="zh-CN" sz="2600" dirty="0" err="1">
                    <a:solidFill>
                      <a:srgbClr val="FFFF00"/>
                    </a:solidFill>
                  </a:rPr>
                  <a:t>yr</a:t>
                </a:r>
                <a:endParaRPr lang="en-US" altLang="zh-CN" sz="2600" dirty="0">
                  <a:solidFill>
                    <a:srgbClr val="FFFF00"/>
                  </a:solidFill>
                </a:endParaRPr>
              </a:p>
              <a:p>
                <a:r>
                  <a:rPr lang="en-US" altLang="zh-CN" sz="2600" dirty="0">
                    <a:solidFill>
                      <a:schemeClr val="bg1"/>
                    </a:solidFill>
                  </a:rPr>
                  <a:t>Best experiment limits from EXO-200 with 29.6 kg∙</a:t>
                </a:r>
                <a:r>
                  <a:rPr lang="zh-CN" altLang="en-US" sz="2600" dirty="0">
                    <a:solidFill>
                      <a:schemeClr val="bg1"/>
                    </a:solidFill>
                  </a:rPr>
                  <a:t>𝑦𝑟 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data of </a:t>
                </a:r>
                <a:r>
                  <a:rPr lang="en-US" altLang="zh-CN" sz="2600" baseline="30000" dirty="0">
                    <a:solidFill>
                      <a:schemeClr val="bg1"/>
                    </a:solidFill>
                  </a:rPr>
                  <a:t>134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Xe 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altLang="zh-CN" sz="2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zh-CN" altLang="en-US" sz="2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𝜈𝛽𝛽</m:t>
                        </m:r>
                      </m:sup>
                    </m:sSubSup>
                    <m:r>
                      <a:rPr lang="en-US" altLang="zh-CN" sz="2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&gt;8.7</m:t>
                    </m:r>
                    <m:r>
                      <a:rPr lang="en-US" altLang="zh-CN" sz="2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∙10</m:t>
                    </m:r>
                    <m:r>
                      <a:rPr lang="en-US" altLang="zh-CN" sz="2200" i="1" baseline="3000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</m:t>
                    </m:r>
                    <m:r>
                      <a:rPr lang="en-US" altLang="zh-CN" sz="2200" b="0" i="0" baseline="30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yr</m:t>
                    </m:r>
                  </m:oMath>
                </a14:m>
                <a:r>
                  <a:rPr lang="en-US" altLang="zh-CN" sz="2200" dirty="0">
                    <a:solidFill>
                      <a:srgbClr val="FFFF00"/>
                    </a:solidFill>
                  </a:rPr>
                  <a:t> at 90% CL</a:t>
                </a:r>
                <a:endParaRPr lang="en-US" altLang="zh-CN" sz="2200" dirty="0">
                  <a:solidFill>
                    <a:schemeClr val="bg1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altLang="zh-CN" sz="2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zh-CN" altLang="en-US" sz="22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𝜈𝛽𝛽</m:t>
                        </m:r>
                      </m:sup>
                    </m:sSubSup>
                    <m:r>
                      <a:rPr lang="en-US" altLang="zh-CN" sz="2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sz="2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1.1</m:t>
                    </m:r>
                    <m:r>
                      <a:rPr lang="en-US" altLang="zh-CN" sz="2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∙10</m:t>
                    </m:r>
                    <m:r>
                      <a:rPr lang="en-US" altLang="zh-CN" sz="2200" i="1" baseline="3000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altLang="zh-CN" sz="2200" b="0" i="0" baseline="30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altLang="zh-CN" sz="2200" baseline="3000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2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yr</m:t>
                    </m:r>
                  </m:oMath>
                </a14:m>
                <a:r>
                  <a:rPr lang="en-US" altLang="zh-CN" sz="2200" dirty="0">
                    <a:solidFill>
                      <a:srgbClr val="FFFF00"/>
                    </a:solidFill>
                  </a:rPr>
                  <a:t> at 90% CL</a:t>
                </a:r>
              </a:p>
              <a:p>
                <a:r>
                  <a:rPr lang="en-US" altLang="zh-CN" sz="2600" dirty="0">
                    <a:solidFill>
                      <a:schemeClr val="bg1"/>
                    </a:solidFill>
                  </a:rPr>
                  <a:t>Isotopic composition in EXO-200 : 80.7% </a:t>
                </a:r>
                <a:r>
                  <a:rPr lang="en-US" altLang="zh-CN" sz="2600" baseline="30000" dirty="0">
                    <a:solidFill>
                      <a:schemeClr val="bg1"/>
                    </a:solidFill>
                  </a:rPr>
                  <a:t>136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 Xe and 19.1% </a:t>
                </a:r>
                <a:r>
                  <a:rPr lang="en-US" altLang="zh-CN" sz="2600" baseline="30000" dirty="0">
                    <a:solidFill>
                      <a:schemeClr val="bg1"/>
                    </a:solidFill>
                  </a:rPr>
                  <a:t>134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Xe</a:t>
                </a:r>
              </a:p>
              <a:p>
                <a:r>
                  <a:rPr lang="en-US" altLang="zh-CN" sz="2600" dirty="0">
                    <a:solidFill>
                      <a:schemeClr val="bg1"/>
                    </a:solidFill>
                  </a:rPr>
                  <a:t>Energy spectrum: ROI between 460 keV and 740 keV for 2</a:t>
                </a:r>
                <a:r>
                  <a:rPr lang="zh-CN" altLang="en-US" sz="2600" dirty="0">
                    <a:solidFill>
                      <a:schemeClr val="bg1"/>
                    </a:solidFill>
                  </a:rPr>
                  <a:t>𝜈𝛽𝛽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, energy resolution </a:t>
                </a:r>
                <a:r>
                  <a:rPr lang="zh-CN" altLang="en-US" sz="2600" dirty="0">
                    <a:solidFill>
                      <a:schemeClr val="bg1"/>
                    </a:solidFill>
                  </a:rPr>
                  <a:t>𝜎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/</a:t>
                </a:r>
                <a:r>
                  <a:rPr lang="zh-CN" altLang="en-US" sz="2600" dirty="0">
                    <a:solidFill>
                      <a:schemeClr val="bg1"/>
                    </a:solidFill>
                  </a:rPr>
                  <a:t>𝐸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=3.56% @825.8 </a:t>
                </a:r>
                <a:r>
                  <a:rPr lang="zh-CN" altLang="en-US" sz="2600" dirty="0">
                    <a:solidFill>
                      <a:schemeClr val="bg1"/>
                    </a:solidFill>
                  </a:rPr>
                  <a:t>𝑘𝑒𝑉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FD728AB-FAB2-34A8-0608-C069EE65A4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5760" y="1046747"/>
                <a:ext cx="7304442" cy="5390148"/>
              </a:xfrm>
              <a:blipFill>
                <a:blip r:embed="rId3"/>
                <a:stretch>
                  <a:fillRect l="-1085" t="-26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1DF68B-3310-B271-B344-DDFC4489B6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E9E88F-B1C3-DCF4-6CD2-1DCC250437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F59D71-FF29-AA18-05FA-9663DF2962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0C5B567-6763-FA6E-82F8-FCDA982316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523" y="1600408"/>
            <a:ext cx="4334899" cy="57877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7BDEAE3A-FA67-4566-BA5C-AE2AFF32A1C7}"/>
              </a:ext>
            </a:extLst>
          </p:cNvPr>
          <p:cNvSpPr/>
          <p:nvPr/>
        </p:nvSpPr>
        <p:spPr>
          <a:xfrm>
            <a:off x="7325958" y="467391"/>
            <a:ext cx="4643533" cy="24635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04EC6F29-6859-D851-5D2B-98EB5F8982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184" y="651477"/>
            <a:ext cx="3200495" cy="2198354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24927A7E-DF5E-C8FB-82CA-10913A09BB52}"/>
              </a:ext>
            </a:extLst>
          </p:cNvPr>
          <p:cNvSpPr/>
          <p:nvPr/>
        </p:nvSpPr>
        <p:spPr>
          <a:xfrm>
            <a:off x="7910185" y="651477"/>
            <a:ext cx="1027486" cy="3287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aseline="30000" dirty="0">
                <a:solidFill>
                  <a:schemeClr val="tx1"/>
                </a:solidFill>
              </a:rPr>
              <a:t>134</a:t>
            </a:r>
            <a:r>
              <a:rPr lang="en-US" altLang="zh-CN" dirty="0">
                <a:solidFill>
                  <a:schemeClr val="tx1"/>
                </a:solidFill>
              </a:rPr>
              <a:t>Xe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84B193F-0486-83D1-48F6-4D0B026AB101}"/>
              </a:ext>
            </a:extLst>
          </p:cNvPr>
          <p:cNvSpPr/>
          <p:nvPr/>
        </p:nvSpPr>
        <p:spPr>
          <a:xfrm>
            <a:off x="9643916" y="651477"/>
            <a:ext cx="1027486" cy="3287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aseline="30000" dirty="0">
                <a:solidFill>
                  <a:schemeClr val="tx1"/>
                </a:solidFill>
              </a:rPr>
              <a:t>134</a:t>
            </a:r>
            <a:r>
              <a:rPr lang="en-US" altLang="zh-CN" dirty="0">
                <a:solidFill>
                  <a:schemeClr val="tx1"/>
                </a:solidFill>
              </a:rPr>
              <a:t>Ba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EE050D7-BCAC-E516-2EE3-7D54B8772B26}"/>
              </a:ext>
            </a:extLst>
          </p:cNvPr>
          <p:cNvSpPr/>
          <p:nvPr/>
        </p:nvSpPr>
        <p:spPr>
          <a:xfrm>
            <a:off x="10172964" y="2521083"/>
            <a:ext cx="1796527" cy="3287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>
                <a:solidFill>
                  <a:schemeClr val="tx1"/>
                </a:solidFill>
              </a:rPr>
              <a:t>E</a:t>
            </a:r>
            <a:r>
              <a:rPr lang="en-US" altLang="zh-CN" baseline="-25000" dirty="0" err="1">
                <a:solidFill>
                  <a:schemeClr val="tx1"/>
                </a:solidFill>
              </a:rPr>
              <a:t>max</a:t>
            </a:r>
            <a:r>
              <a:rPr lang="en-US" altLang="zh-CN" dirty="0">
                <a:solidFill>
                  <a:schemeClr val="tx1"/>
                </a:solidFill>
              </a:rPr>
              <a:t>=825.8 </a:t>
            </a:r>
            <a:r>
              <a:rPr lang="en-US" altLang="zh-CN" dirty="0" err="1">
                <a:solidFill>
                  <a:schemeClr val="tx1"/>
                </a:solidFill>
              </a:rPr>
              <a:t>keV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411AE3BB-E151-2FC4-9C26-E9A28C05F5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4979" y="3199596"/>
            <a:ext cx="4568717" cy="2830662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4EFF4EC6-D872-3819-8535-F40FF843B2BD}"/>
              </a:ext>
            </a:extLst>
          </p:cNvPr>
          <p:cNvSpPr txBox="1"/>
          <p:nvPr/>
        </p:nvSpPr>
        <p:spPr>
          <a:xfrm>
            <a:off x="8597350" y="6111320"/>
            <a:ext cx="3120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i="1" dirty="0" err="1">
                <a:solidFill>
                  <a:srgbClr val="FFFF00"/>
                </a:solidFill>
                <a:effectLst/>
                <a:latin typeface="-apple-system"/>
              </a:rPr>
              <a:t>Phys.Rev.D</a:t>
            </a:r>
            <a:r>
              <a:rPr lang="en-US" altLang="zh-CN" b="0" i="0" dirty="0">
                <a:solidFill>
                  <a:srgbClr val="FFFF00"/>
                </a:solidFill>
                <a:effectLst/>
                <a:latin typeface="-apple-system"/>
              </a:rPr>
              <a:t> 96 (2017) 9, 092001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979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08144C-74C5-877B-6154-0D2F3DDB5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aseline="30000" dirty="0"/>
              <a:t>134</a:t>
            </a:r>
            <a:r>
              <a:rPr lang="en-US" altLang="zh-CN" dirty="0"/>
              <a:t>Xe 2</a:t>
            </a:r>
            <a:r>
              <a:rPr lang="zh-CN" altLang="en-US" dirty="0"/>
              <a:t>𝜈𝛽𝛽 </a:t>
            </a:r>
            <a:r>
              <a:rPr lang="en-US" altLang="zh-CN" dirty="0"/>
              <a:t>and 0</a:t>
            </a:r>
            <a:r>
              <a:rPr lang="zh-CN" altLang="en-US" dirty="0"/>
              <a:t>𝜈𝛽𝛽 </a:t>
            </a:r>
            <a:r>
              <a:rPr lang="en-US" altLang="zh-CN" dirty="0"/>
              <a:t>search in PandaX-4T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49562ED-C765-7EAD-DE3F-5BF12EA6B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778044"/>
            <a:ext cx="11460480" cy="5390148"/>
          </a:xfrm>
        </p:spPr>
        <p:txBody>
          <a:bodyPr/>
          <a:lstStyle/>
          <a:p>
            <a:r>
              <a:rPr lang="en-US" altLang="zh-CN" sz="2400" dirty="0">
                <a:solidFill>
                  <a:schemeClr val="bg1"/>
                </a:solidFill>
              </a:rPr>
              <a:t>PandaX-4T: more </a:t>
            </a:r>
            <a:r>
              <a:rPr lang="en-US" altLang="zh-CN" sz="2400" baseline="30000" dirty="0">
                <a:solidFill>
                  <a:schemeClr val="bg1"/>
                </a:solidFill>
              </a:rPr>
              <a:t>134</a:t>
            </a:r>
            <a:r>
              <a:rPr lang="en-US" altLang="zh-CN" sz="2400" dirty="0">
                <a:solidFill>
                  <a:schemeClr val="bg1"/>
                </a:solidFill>
              </a:rPr>
              <a:t>Xe; much less </a:t>
            </a:r>
            <a:r>
              <a:rPr lang="en-US" altLang="zh-CN" sz="2400" baseline="30000" dirty="0">
                <a:solidFill>
                  <a:schemeClr val="bg1"/>
                </a:solidFill>
              </a:rPr>
              <a:t>136</a:t>
            </a:r>
            <a:r>
              <a:rPr lang="en-US" altLang="zh-CN" sz="2400" dirty="0">
                <a:solidFill>
                  <a:schemeClr val="bg1"/>
                </a:solidFill>
              </a:rPr>
              <a:t>Xe; wider energy range; self shielding effect; potential discovery </a:t>
            </a:r>
          </a:p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774D66-DF1A-DD55-07F4-B796DDFC67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21D56C-FCE9-FFF6-4480-274D347B3E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5C4A46-9AA2-95F9-D693-95D356749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7" name="Table 17">
            <a:extLst>
              <a:ext uri="{FF2B5EF4-FFF2-40B4-BE49-F238E27FC236}">
                <a16:creationId xmlns:a16="http://schemas.microsoft.com/office/drawing/2014/main" id="{CDE34848-6620-F926-DFAB-4B88F0C70730}"/>
              </a:ext>
            </a:extLst>
          </p:cNvPr>
          <p:cNvGraphicFramePr>
            <a:graphicFrameLocks noGrp="1"/>
          </p:cNvGraphicFramePr>
          <p:nvPr/>
        </p:nvGraphicFramePr>
        <p:xfrm>
          <a:off x="1022287" y="1590191"/>
          <a:ext cx="9917455" cy="1163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3491">
                  <a:extLst>
                    <a:ext uri="{9D8B030D-6E8A-4147-A177-3AD203B41FA5}">
                      <a16:colId xmlns:a16="http://schemas.microsoft.com/office/drawing/2014/main" val="2245928951"/>
                    </a:ext>
                  </a:extLst>
                </a:gridCol>
                <a:gridCol w="1983491">
                  <a:extLst>
                    <a:ext uri="{9D8B030D-6E8A-4147-A177-3AD203B41FA5}">
                      <a16:colId xmlns:a16="http://schemas.microsoft.com/office/drawing/2014/main" val="660696503"/>
                    </a:ext>
                  </a:extLst>
                </a:gridCol>
                <a:gridCol w="1983491">
                  <a:extLst>
                    <a:ext uri="{9D8B030D-6E8A-4147-A177-3AD203B41FA5}">
                      <a16:colId xmlns:a16="http://schemas.microsoft.com/office/drawing/2014/main" val="540988413"/>
                    </a:ext>
                  </a:extLst>
                </a:gridCol>
                <a:gridCol w="1983491">
                  <a:extLst>
                    <a:ext uri="{9D8B030D-6E8A-4147-A177-3AD203B41FA5}">
                      <a16:colId xmlns:a16="http://schemas.microsoft.com/office/drawing/2014/main" val="596121593"/>
                    </a:ext>
                  </a:extLst>
                </a:gridCol>
                <a:gridCol w="1983491">
                  <a:extLst>
                    <a:ext uri="{9D8B030D-6E8A-4147-A177-3AD203B41FA5}">
                      <a16:colId xmlns:a16="http://schemas.microsoft.com/office/drawing/2014/main" val="2718713610"/>
                    </a:ext>
                  </a:extLst>
                </a:gridCol>
              </a:tblGrid>
              <a:tr h="42220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/>
                        <a:t>134</a:t>
                      </a:r>
                      <a:r>
                        <a:rPr lang="en-US" dirty="0"/>
                        <a:t>Xe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/>
                        <a:t>136</a:t>
                      </a:r>
                      <a:r>
                        <a:rPr lang="en-US" dirty="0"/>
                        <a:t>Xe abundance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Analysis 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Live Time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832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PandaX</a:t>
                      </a:r>
                      <a:r>
                        <a:rPr lang="en-US" altLang="zh-CN" dirty="0"/>
                        <a:t>-4T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68.7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8.9%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200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94.9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625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EXO-200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18.1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r>
                        <a:rPr lang="en-US" altLang="zh-CN" dirty="0"/>
                        <a:t>7</a:t>
                      </a:r>
                      <a:r>
                        <a:rPr lang="en-US" dirty="0"/>
                        <a:t>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600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269769"/>
                  </a:ext>
                </a:extLst>
              </a:tr>
            </a:tbl>
          </a:graphicData>
        </a:graphic>
      </p:graphicFrame>
      <p:sp>
        <p:nvSpPr>
          <p:cNvPr id="10" name="矩形: 圆角 9">
            <a:extLst>
              <a:ext uri="{FF2B5EF4-FFF2-40B4-BE49-F238E27FC236}">
                <a16:creationId xmlns:a16="http://schemas.microsoft.com/office/drawing/2014/main" id="{648A4702-8D6B-CEC3-2DD1-AC08B76FD81B}"/>
              </a:ext>
            </a:extLst>
          </p:cNvPr>
          <p:cNvSpPr/>
          <p:nvPr/>
        </p:nvSpPr>
        <p:spPr>
          <a:xfrm>
            <a:off x="596276" y="2796561"/>
            <a:ext cx="10999447" cy="39090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13">
            <a:extLst>
              <a:ext uri="{FF2B5EF4-FFF2-40B4-BE49-F238E27FC236}">
                <a16:creationId xmlns:a16="http://schemas.microsoft.com/office/drawing/2014/main" id="{409AAAE5-6852-047A-0E1C-80BF600FD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67" y="2899612"/>
            <a:ext cx="5708979" cy="3805986"/>
          </a:xfrm>
          <a:prstGeom prst="rect">
            <a:avLst/>
          </a:prstGeom>
        </p:spPr>
      </p:pic>
      <p:pic>
        <p:nvPicPr>
          <p:cNvPr id="12" name="Picture 15">
            <a:extLst>
              <a:ext uri="{FF2B5EF4-FFF2-40B4-BE49-F238E27FC236}">
                <a16:creationId xmlns:a16="http://schemas.microsoft.com/office/drawing/2014/main" id="{CC54C139-8140-8077-4F6C-AA0ACE6CF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229" y="2995833"/>
            <a:ext cx="5211735" cy="3405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D3510124-CDB1-79B5-57EB-7778121A6B15}"/>
              </a:ext>
            </a:extLst>
          </p:cNvPr>
          <p:cNvSpPr txBox="1"/>
          <p:nvPr/>
        </p:nvSpPr>
        <p:spPr>
          <a:xfrm>
            <a:off x="2350737" y="3513740"/>
            <a:ext cx="767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2078B4"/>
                </a:solidFill>
              </a:rPr>
              <a:t>470 keV</a:t>
            </a:r>
            <a:endParaRPr lang="zh-CN" altLang="en-US" sz="1400" dirty="0">
              <a:solidFill>
                <a:srgbClr val="2078B4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D1E7F25-B9A6-2206-B86A-ABE80D3768DE}"/>
              </a:ext>
            </a:extLst>
          </p:cNvPr>
          <p:cNvSpPr txBox="1"/>
          <p:nvPr/>
        </p:nvSpPr>
        <p:spPr>
          <a:xfrm>
            <a:off x="1455365" y="3915307"/>
            <a:ext cx="767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A500"/>
                </a:solidFill>
              </a:rPr>
              <a:t>200 keV</a:t>
            </a:r>
            <a:endParaRPr lang="zh-CN" altLang="en-US" sz="1400" dirty="0">
              <a:solidFill>
                <a:srgbClr val="FFA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841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Neutrinos are Dirac or </a:t>
            </a:r>
            <a:r>
              <a:rPr lang="en-US" altLang="zh-CN" dirty="0" err="1"/>
              <a:t>Majorana</a:t>
            </a:r>
            <a:r>
              <a:rPr lang="en-US" altLang="zh-CN" dirty="0"/>
              <a:t>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6670" y="5404185"/>
            <a:ext cx="11460480" cy="978142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dirty="0" err="1">
                <a:solidFill>
                  <a:schemeClr val="bg1"/>
                </a:solidFill>
              </a:rPr>
              <a:t>Majorana</a:t>
            </a:r>
            <a:r>
              <a:rPr lang="en-US" altLang="zh-CN" sz="2800" dirty="0">
                <a:solidFill>
                  <a:schemeClr val="bg1"/>
                </a:solidFill>
              </a:rPr>
              <a:t> neutrino may be an important link in connecting to matter-antimatter asymmetry in our universe</a:t>
            </a:r>
          </a:p>
          <a:p>
            <a:endParaRPr lang="en-US" altLang="zh-CN" dirty="0">
              <a:solidFill>
                <a:schemeClr val="bg1"/>
              </a:solidFill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14"/>
          <p:cNvPicPr>
            <a:picLocks noChangeAspect="1"/>
          </p:cNvPicPr>
          <p:nvPr/>
        </p:nvPicPr>
        <p:blipFill rotWithShape="1">
          <a:blip r:embed="rId3"/>
          <a:srcRect r="53655"/>
          <a:stretch>
            <a:fillRect/>
          </a:stretch>
        </p:blipFill>
        <p:spPr>
          <a:xfrm>
            <a:off x="2501543" y="1883890"/>
            <a:ext cx="2710700" cy="3103298"/>
          </a:xfrm>
          <a:prstGeom prst="rect">
            <a:avLst/>
          </a:prstGeom>
        </p:spPr>
      </p:pic>
      <p:pic>
        <p:nvPicPr>
          <p:cNvPr id="8" name="Picture 16"/>
          <p:cNvPicPr>
            <a:picLocks noChangeAspect="1"/>
          </p:cNvPicPr>
          <p:nvPr/>
        </p:nvPicPr>
        <p:blipFill rotWithShape="1">
          <a:blip r:embed="rId3"/>
          <a:srcRect l="50702"/>
          <a:stretch>
            <a:fillRect/>
          </a:stretch>
        </p:blipFill>
        <p:spPr>
          <a:xfrm>
            <a:off x="5250708" y="1883890"/>
            <a:ext cx="2883440" cy="3103298"/>
          </a:xfrm>
          <a:prstGeom prst="rect">
            <a:avLst/>
          </a:prstGeom>
        </p:spPr>
      </p:pic>
      <p:pic>
        <p:nvPicPr>
          <p:cNvPr id="9" name="Picture 4" descr="UZH - Physik-Institut - GER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883890"/>
            <a:ext cx="3778670" cy="310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图片搜索结果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47" y="1883890"/>
            <a:ext cx="2174550" cy="310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202" y="1266619"/>
            <a:ext cx="1244345" cy="37774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092645" y="1017185"/>
            <a:ext cx="51995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FFF00"/>
                </a:solidFill>
              </a:rPr>
              <a:t>Double Beta Decay (2</a:t>
            </a:r>
            <a:r>
              <a:rPr lang="zh-CN" altLang="en-US" sz="2400" dirty="0">
                <a:solidFill>
                  <a:srgbClr val="FFFF00"/>
                </a:solidFill>
              </a:rPr>
              <a:t>𝜈𝛽𝛽 </a:t>
            </a:r>
            <a:r>
              <a:rPr lang="en-US" altLang="zh-CN" sz="2400" dirty="0">
                <a:solidFill>
                  <a:srgbClr val="FFFF00"/>
                </a:solidFill>
              </a:rPr>
              <a:t>)</a:t>
            </a:r>
          </a:p>
          <a:p>
            <a:r>
              <a:rPr lang="en-US" altLang="zh-CN" sz="2400" dirty="0" err="1">
                <a:solidFill>
                  <a:srgbClr val="FFFF00"/>
                </a:solidFill>
              </a:rPr>
              <a:t>Neutrinoless</a:t>
            </a:r>
            <a:r>
              <a:rPr lang="en-US" altLang="zh-CN" sz="2400" dirty="0">
                <a:solidFill>
                  <a:srgbClr val="FFFF00"/>
                </a:solidFill>
              </a:rPr>
              <a:t> Double Beta Decay (0</a:t>
            </a:r>
            <a:r>
              <a:rPr lang="zh-CN" altLang="en-US" sz="2400" dirty="0">
                <a:solidFill>
                  <a:srgbClr val="FFFF00"/>
                </a:solidFill>
              </a:rPr>
              <a:t>𝜈𝛽𝛽 </a:t>
            </a:r>
            <a:r>
              <a:rPr lang="en-US" altLang="zh-CN" sz="2400" dirty="0">
                <a:solidFill>
                  <a:srgbClr val="FFFF00"/>
                </a:solidFill>
              </a:rPr>
              <a:t>)</a:t>
            </a:r>
            <a:endParaRPr lang="zh-CN" alt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029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CDC181-1DB5-9CB4-3C06-DB0957EA5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aseline="30000" dirty="0">
                <a:latin typeface="Arial" panose="020B0604020202020204" pitchFamily="34" charset="0"/>
              </a:rPr>
              <a:t>134</a:t>
            </a:r>
            <a:r>
              <a:rPr lang="en-US" altLang="zh-CN" dirty="0">
                <a:latin typeface="Arial" panose="020B0604020202020204" pitchFamily="34" charset="0"/>
              </a:rPr>
              <a:t>Xe </a:t>
            </a:r>
            <a:r>
              <a:rPr lang="en-US" altLang="zh-CN" b="0" i="0" dirty="0">
                <a:effectLst/>
                <a:latin typeface="Arial" panose="020B0604020202020204" pitchFamily="34" charset="0"/>
              </a:rPr>
              <a:t>half-life limits @ PandaX-4T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F1C84B-5A26-2E81-4822-477D3DD178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A1A1D6-E54C-6C2A-2A34-8C6E9E2B7A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93373A-DC30-DDE4-001C-A0D1D9F86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2">
                <a:extLst>
                  <a:ext uri="{FF2B5EF4-FFF2-40B4-BE49-F238E27FC236}">
                    <a16:creationId xmlns:a16="http://schemas.microsoft.com/office/drawing/2014/main" id="{7A833B2E-EE96-F38F-C0FF-FCAB2AD9B87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0104" y="674616"/>
                <a:ext cx="11460480" cy="23333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6667AB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6667AB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rgbClr val="6667AB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rgbClr val="6667AB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rgbClr val="6667AB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chemeClr val="bg1"/>
                    </a:solidFill>
                  </a:rPr>
                  <a:t>Simultaneous fit for </a:t>
                </a:r>
                <a:r>
                  <a:rPr lang="en-US" altLang="zh-CN" sz="2400" baseline="30000" dirty="0">
                    <a:solidFill>
                      <a:schemeClr val="bg1"/>
                    </a:solidFill>
                  </a:rPr>
                  <a:t>134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Xe 2</a:t>
                </a:r>
                <a:r>
                  <a:rPr lang="zh-CN" altLang="en-US" sz="2400" dirty="0">
                    <a:solidFill>
                      <a:schemeClr val="bg1"/>
                    </a:solidFill>
                  </a:rPr>
                  <a:t>𝜈𝛽𝛽 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and 0</a:t>
                </a:r>
                <a:r>
                  <a:rPr lang="zh-CN" altLang="en-US" sz="2400" dirty="0">
                    <a:solidFill>
                      <a:schemeClr val="bg1"/>
                    </a:solidFill>
                  </a:rPr>
                  <a:t>𝜈𝛽𝛽 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using Run0</a:t>
                </a:r>
                <a:r>
                  <a:rPr lang="zh-CN" altLang="en-US" sz="2400" dirty="0">
                    <a:solidFill>
                      <a:schemeClr val="bg1"/>
                    </a:solidFill>
                  </a:rPr>
                  <a:t> </a:t>
                </a:r>
                <a:endParaRPr lang="en-US" altLang="zh-CN" sz="2400" dirty="0">
                  <a:solidFill>
                    <a:schemeClr val="bg1"/>
                  </a:solidFill>
                </a:endParaRPr>
              </a:p>
              <a:p>
                <a:r>
                  <a: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Final counts of 2</a:t>
                </a:r>
                <a:r>
                  <a:rPr lang="zh-CN" altLang="en-US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𝜈𝛽𝛽 </a:t>
                </a:r>
                <a:r>
                  <a: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and 0</a:t>
                </a:r>
                <a:r>
                  <a:rPr lang="zh-CN" altLang="en-US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𝜈𝛽𝛽</a:t>
                </a:r>
                <a:r>
                  <a: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: </a:t>
                </a:r>
                <a:r>
                  <a:rPr lang="en-US" altLang="zh-CN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10±269(stat.)±680(syst.) </a:t>
                </a:r>
                <a:r>
                  <a: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and </a:t>
                </a:r>
                <a:r>
                  <a:rPr lang="en-US" altLang="zh-CN" dirty="0">
                    <a:solidFill>
                      <a:srgbClr val="FFFF00"/>
                    </a:solidFill>
                    <a:latin typeface="Arial" panose="020B0604020202020204" pitchFamily="34" charset="0"/>
                  </a:rPr>
                  <a:t>105±48(stat.)±38(syst.)</a:t>
                </a:r>
              </a:p>
              <a:p>
                <a:r>
                  <a:rPr lang="en-US" altLang="zh-CN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90% CL lower limits on the half-life</a:t>
                </a:r>
                <a:r>
                  <a:rPr lang="zh-CN" altLang="en-US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rPr>
                  <a:t>：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altLang="zh-CN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zh-CN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𝜈𝛽𝛽</m:t>
                        </m:r>
                      </m:sup>
                    </m:sSubSup>
                    <m:r>
                      <a:rPr lang="en-US" altLang="zh-CN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&gt;2.8</m:t>
                    </m:r>
                    <m:r>
                      <a:rPr lang="en-US" altLang="zh-CN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∙10</m:t>
                    </m:r>
                    <m:r>
                      <a:rPr lang="en-US" altLang="zh-CN" sz="2400" i="1" baseline="30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altLang="zh-CN" sz="2400" b="0" i="0" baseline="30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2  </m:t>
                    </m:r>
                    <m:r>
                      <m:rPr>
                        <m:sty m:val="p"/>
                      </m:rPr>
                      <a:rPr lang="en-US" altLang="zh-CN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yr</m:t>
                    </m:r>
                  </m:oMath>
                </a14:m>
                <a:r>
                  <a:rPr lang="en-US" altLang="zh-CN" sz="2400" dirty="0">
                    <a:solidFill>
                      <a:srgbClr val="FFFF00"/>
                    </a:solidFill>
                  </a:rPr>
                  <a:t>  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altLang="zh-CN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zh-CN" alt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𝜈𝛽𝛽</m:t>
                        </m:r>
                      </m:sup>
                    </m:sSubSup>
                    <m:r>
                      <a:rPr lang="en-US" altLang="zh-CN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3.0</m:t>
                    </m:r>
                    <m:r>
                      <a:rPr lang="en-US" altLang="zh-CN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∙10</m:t>
                    </m:r>
                    <m:r>
                      <a:rPr lang="en-US" altLang="zh-CN" sz="2400" i="1" baseline="3000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altLang="zh-CN" sz="2400" b="0" i="0" baseline="30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altLang="zh-CN" sz="2400" baseline="3000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yr</m:t>
                    </m:r>
                  </m:oMath>
                </a14:m>
                <a:r>
                  <a:rPr lang="en-US" altLang="zh-CN" sz="2400" dirty="0">
                    <a:solidFill>
                      <a:srgbClr val="FFFF00"/>
                    </a:solidFill>
                  </a:rPr>
                  <a:t> </a:t>
                </a:r>
                <a:endParaRPr lang="zh-CN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内容占位符 2">
                <a:extLst>
                  <a:ext uri="{FF2B5EF4-FFF2-40B4-BE49-F238E27FC236}">
                    <a16:creationId xmlns:a16="http://schemas.microsoft.com/office/drawing/2014/main" id="{7A833B2E-EE96-F38F-C0FF-FCAB2AD9B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04" y="674616"/>
                <a:ext cx="11460480" cy="2333351"/>
              </a:xfrm>
              <a:prstGeom prst="rect">
                <a:avLst/>
              </a:prstGeom>
              <a:blipFill>
                <a:blip r:embed="rId3"/>
                <a:stretch>
                  <a:fillRect l="-691" t="-41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61CB0F3D-683E-0792-E832-1BC56E166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161" y="2290114"/>
            <a:ext cx="6096000" cy="385665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FBFAF36-3F31-A981-DF54-E9776AB6555B}"/>
              </a:ext>
            </a:extLst>
          </p:cNvPr>
          <p:cNvSpPr txBox="1"/>
          <p:nvPr/>
        </p:nvSpPr>
        <p:spPr>
          <a:xfrm>
            <a:off x="3852161" y="618338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PandaX</a:t>
            </a:r>
            <a:r>
              <a:rPr kumimoji="1" lang="en-US" altLang="zh-C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kumimoji="1" lang="en-US" altLang="zh-CN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Phys.Rev.Lett</a:t>
            </a:r>
            <a:r>
              <a:rPr kumimoji="1" lang="en-US" altLang="zh-C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132 (2024) 15, 152502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9C93FA2-AF7C-1284-2C8D-9923B51081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24218" y="2274426"/>
            <a:ext cx="3872342" cy="387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0277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baseline="30000" dirty="0"/>
              <a:t>124</a:t>
            </a:r>
            <a:r>
              <a:rPr kumimoji="1" lang="en-US" altLang="zh-CN" dirty="0"/>
              <a:t>Xe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ECEC half-life measurement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1892EDE-14E1-73FA-E5CC-5EBA4C1DA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943" y="1396063"/>
            <a:ext cx="4172404" cy="177055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D18824C-F67D-5A7D-06CC-5EC8E0481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068" y="953944"/>
            <a:ext cx="4241783" cy="353482"/>
          </a:xfrm>
          <a:prstGeom prst="rect">
            <a:avLst/>
          </a:prstGeom>
        </p:spPr>
      </p:pic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02B86332-2D3A-C5E6-57D4-1398A6078B1C}"/>
              </a:ext>
            </a:extLst>
          </p:cNvPr>
          <p:cNvSpPr txBox="1">
            <a:spLocks/>
          </p:cNvSpPr>
          <p:nvPr/>
        </p:nvSpPr>
        <p:spPr>
          <a:xfrm>
            <a:off x="5360030" y="1046747"/>
            <a:ext cx="6702384" cy="5390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>
                <a:solidFill>
                  <a:schemeClr val="bg1"/>
                </a:solidFill>
              </a:rPr>
              <a:t>2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/0 ECEC</a:t>
            </a:r>
          </a:p>
          <a:p>
            <a:pPr lvl="1"/>
            <a:r>
              <a:rPr lang="en-US" altLang="zh-CN" sz="2200" dirty="0">
                <a:solidFill>
                  <a:schemeClr val="bg1"/>
                </a:solidFill>
                <a:sym typeface="Symbol" panose="05050102010706020507" pitchFamily="18" charset="2"/>
              </a:rPr>
              <a:t>Q = 2857 keV</a:t>
            </a:r>
          </a:p>
          <a:p>
            <a:pPr lvl="1"/>
            <a:r>
              <a:rPr lang="en-US" altLang="zh-CN" sz="2200" dirty="0">
                <a:solidFill>
                  <a:schemeClr val="bg1"/>
                </a:solidFill>
              </a:rPr>
              <a:t>Auger electron &amp; X-ray cascades SS events</a:t>
            </a:r>
            <a:endParaRPr lang="zh-CN" altLang="en-US" sz="2200" dirty="0">
              <a:solidFill>
                <a:schemeClr val="bg1"/>
              </a:solidFill>
            </a:endParaRPr>
          </a:p>
          <a:p>
            <a:r>
              <a:rPr lang="en-US" altLang="zh-CN" sz="2400" dirty="0">
                <a:solidFill>
                  <a:schemeClr val="bg1"/>
                </a:solidFill>
              </a:rPr>
              <a:t>2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ECEC is a </a:t>
            </a:r>
            <a:r>
              <a:rPr lang="en-US" altLang="x-none" sz="2400" dirty="0">
                <a:solidFill>
                  <a:schemeClr val="bg1"/>
                </a:solidFill>
                <a:ea typeface="Microsoft YaHei UI" panose="020B0503020204020204" charset="-122"/>
                <a:sym typeface="+mn-ea"/>
              </a:rPr>
              <a:t>2</a:t>
            </a:r>
            <a:r>
              <a:rPr lang="en-US" altLang="x-none" sz="2400" baseline="30000" dirty="0">
                <a:solidFill>
                  <a:schemeClr val="bg1"/>
                </a:solidFill>
                <a:ea typeface="Microsoft YaHei UI" panose="020B0503020204020204" charset="-122"/>
                <a:sym typeface="+mn-ea"/>
              </a:rPr>
              <a:t>nd</a:t>
            </a:r>
            <a:r>
              <a:rPr lang="en-US" altLang="x-none" sz="2400" dirty="0">
                <a:solidFill>
                  <a:schemeClr val="bg1"/>
                </a:solidFill>
                <a:ea typeface="Microsoft YaHei UI" panose="020B0503020204020204" charset="-122"/>
                <a:sym typeface="+mn-ea"/>
              </a:rPr>
              <a:t> order weak process, with a longest measured half-life so far</a:t>
            </a:r>
            <a:endParaRPr lang="en-US" altLang="zh-CN" sz="2400" dirty="0">
              <a:solidFill>
                <a:schemeClr val="bg1"/>
              </a:solidFill>
              <a:sym typeface="Symbol" panose="05050102010706020507" pitchFamily="18" charset="2"/>
            </a:endParaRPr>
          </a:p>
          <a:p>
            <a:endParaRPr lang="en-US" altLang="zh-CN" sz="2400" dirty="0">
              <a:sym typeface="Symbol" panose="05050102010706020507" pitchFamily="18" charset="2"/>
            </a:endParaRPr>
          </a:p>
          <a:p>
            <a:r>
              <a:rPr lang="en-US" altLang="zh-CN" sz="2400" dirty="0" err="1">
                <a:solidFill>
                  <a:schemeClr val="bg1"/>
                </a:solidFill>
                <a:sym typeface="Symbol" panose="05050102010706020507" pitchFamily="18" charset="2"/>
              </a:rPr>
              <a:t>XENONnT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: T</a:t>
            </a:r>
            <a:r>
              <a:rPr lang="en-US" altLang="zh-CN" sz="2400" baseline="-25000" dirty="0">
                <a:solidFill>
                  <a:schemeClr val="bg1"/>
                </a:solidFill>
                <a:sym typeface="Symbol" panose="05050102010706020507" pitchFamily="18" charset="2"/>
              </a:rPr>
              <a:t>1/2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 = (1.18  0.13</a:t>
            </a:r>
            <a:r>
              <a:rPr lang="en-US" altLang="zh-CN" sz="2400" baseline="-25000" dirty="0">
                <a:solidFill>
                  <a:schemeClr val="bg1"/>
                </a:solidFill>
                <a:sym typeface="Symbol" panose="05050102010706020507" pitchFamily="18" charset="2"/>
              </a:rPr>
              <a:t>stat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  0.14</a:t>
            </a:r>
            <a:r>
              <a:rPr lang="en-US" altLang="zh-CN" sz="2400" baseline="-25000" dirty="0">
                <a:solidFill>
                  <a:schemeClr val="bg1"/>
                </a:solidFill>
                <a:sym typeface="Symbol" panose="05050102010706020507" pitchFamily="18" charset="2"/>
              </a:rPr>
              <a:t>sys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)  10</a:t>
            </a:r>
            <a:r>
              <a:rPr lang="en-US" altLang="zh-CN" sz="2400" baseline="30000" dirty="0">
                <a:solidFill>
                  <a:schemeClr val="bg1"/>
                </a:solidFill>
                <a:sym typeface="Symbol" panose="05050102010706020507" pitchFamily="18" charset="2"/>
              </a:rPr>
              <a:t>22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err="1">
                <a:solidFill>
                  <a:schemeClr val="bg1"/>
                </a:solidFill>
                <a:sym typeface="Symbol" panose="05050102010706020507" pitchFamily="18" charset="2"/>
              </a:rPr>
              <a:t>yr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FFFF00"/>
                </a:solidFill>
                <a:sym typeface="Symbol" panose="05050102010706020507" pitchFamily="18" charset="2"/>
              </a:rPr>
              <a:t>    </a:t>
            </a:r>
            <a:r>
              <a:rPr lang="en-US" altLang="zh-CN" dirty="0">
                <a:solidFill>
                  <a:srgbClr val="FFFF00"/>
                </a:solidFill>
                <a:sym typeface="Symbol" panose="05050102010706020507" pitchFamily="18" charset="2"/>
              </a:rPr>
              <a:t>[PRL 129, 161805 (2022)]</a:t>
            </a:r>
          </a:p>
          <a:p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LZ: T</a:t>
            </a:r>
            <a:r>
              <a:rPr lang="en-US" altLang="zh-CN" sz="2400" baseline="-25000" dirty="0">
                <a:solidFill>
                  <a:schemeClr val="bg1"/>
                </a:solidFill>
                <a:sym typeface="Symbol" panose="05050102010706020507" pitchFamily="18" charset="2"/>
              </a:rPr>
              <a:t>1/2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 = (1.09  0.14</a:t>
            </a:r>
            <a:r>
              <a:rPr lang="en-US" altLang="zh-CN" sz="2400" baseline="-25000" dirty="0">
                <a:solidFill>
                  <a:schemeClr val="bg1"/>
                </a:solidFill>
                <a:sym typeface="Symbol" panose="05050102010706020507" pitchFamily="18" charset="2"/>
              </a:rPr>
              <a:t>stat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  0.05</a:t>
            </a:r>
            <a:r>
              <a:rPr lang="en-US" altLang="zh-CN" sz="2400" baseline="-25000" dirty="0">
                <a:solidFill>
                  <a:schemeClr val="bg1"/>
                </a:solidFill>
                <a:sym typeface="Symbol" panose="05050102010706020507" pitchFamily="18" charset="2"/>
              </a:rPr>
              <a:t>sys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)  10</a:t>
            </a:r>
            <a:r>
              <a:rPr lang="en-US" altLang="zh-CN" sz="2400" baseline="30000" dirty="0">
                <a:solidFill>
                  <a:schemeClr val="bg1"/>
                </a:solidFill>
                <a:sym typeface="Symbol" panose="05050102010706020507" pitchFamily="18" charset="2"/>
              </a:rPr>
              <a:t>22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 yr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400" dirty="0">
                <a:sym typeface="Symbol" panose="05050102010706020507" pitchFamily="18" charset="2"/>
              </a:rPr>
              <a:t>    </a:t>
            </a:r>
            <a:r>
              <a:rPr lang="en-US" altLang="zh-CN" dirty="0">
                <a:solidFill>
                  <a:srgbClr val="FFFF00"/>
                </a:solidFill>
                <a:sym typeface="Symbol" panose="05050102010706020507" pitchFamily="18" charset="2"/>
              </a:rPr>
              <a:t>[ </a:t>
            </a:r>
            <a:r>
              <a:rPr lang="en-US" altLang="zh-CN" dirty="0" err="1">
                <a:solidFill>
                  <a:srgbClr val="FFFF00"/>
                </a:solidFill>
                <a:sym typeface="Symbol" panose="05050102010706020507" pitchFamily="18" charset="2"/>
              </a:rPr>
              <a:t>ArXiv</a:t>
            </a:r>
            <a:r>
              <a:rPr lang="en-US" altLang="zh-CN" dirty="0">
                <a:solidFill>
                  <a:srgbClr val="FFFF00"/>
                </a:solidFill>
                <a:sym typeface="Symbol" panose="05050102010706020507" pitchFamily="18" charset="2"/>
              </a:rPr>
              <a:t>:  2408.17391 (2024)]</a:t>
            </a:r>
            <a:endParaRPr lang="en-US" altLang="zh-CN" sz="2400" dirty="0">
              <a:solidFill>
                <a:srgbClr val="FFFF00"/>
              </a:solidFill>
              <a:sym typeface="Symbol" panose="05050102010706020507" pitchFamily="18" charset="2"/>
            </a:endParaRPr>
          </a:p>
          <a:p>
            <a:endParaRPr lang="en-US" altLang="zh-CN" sz="2400" dirty="0">
              <a:sym typeface="Symbol" panose="05050102010706020507" pitchFamily="18" charset="2"/>
            </a:endParaRPr>
          </a:p>
        </p:txBody>
      </p:sp>
      <p:pic>
        <p:nvPicPr>
          <p:cNvPr id="15" name="图片 7">
            <a:extLst>
              <a:ext uri="{FF2B5EF4-FFF2-40B4-BE49-F238E27FC236}">
                <a16:creationId xmlns:a16="http://schemas.microsoft.com/office/drawing/2014/main" id="{1E356957-FE09-FEA9-4304-FDBFB6F0CD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68" y="3385217"/>
            <a:ext cx="4208662" cy="287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1463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Energy spectrum + time evolution likelihood fit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70651051-DA59-AA3B-2ADD-2F060E2C3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0" y="1590900"/>
            <a:ext cx="5094301" cy="4769543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3B37CD9C-6FA2-C1E8-4840-8A87873063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8282" y="1590901"/>
            <a:ext cx="6993718" cy="4769543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68D387A2-B337-5E66-E673-87611ACC9473}"/>
              </a:ext>
            </a:extLst>
          </p:cNvPr>
          <p:cNvSpPr txBox="1"/>
          <p:nvPr/>
        </p:nvSpPr>
        <p:spPr>
          <a:xfrm>
            <a:off x="6848837" y="4418814"/>
            <a:ext cx="63277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1.03 ± 0.15(stat.) ± 0.06(syst.) × 10</a:t>
            </a:r>
            <a:r>
              <a:rPr lang="en-US" altLang="zh-CN" baseline="30000" dirty="0">
                <a:solidFill>
                  <a:srgbClr val="FF0000"/>
                </a:solidFill>
              </a:rPr>
              <a:t>22</a:t>
            </a:r>
            <a:r>
              <a:rPr lang="en-US" altLang="zh-CN" dirty="0">
                <a:solidFill>
                  <a:srgbClr val="FF0000"/>
                </a:solidFill>
              </a:rPr>
              <a:t> yr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8DC924AF-3310-7C3C-3D8F-4F88E4496F73}"/>
              </a:ext>
            </a:extLst>
          </p:cNvPr>
          <p:cNvSpPr txBox="1"/>
          <p:nvPr/>
        </p:nvSpPr>
        <p:spPr>
          <a:xfrm>
            <a:off x="3901440" y="637254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PandaX</a:t>
            </a:r>
            <a:r>
              <a:rPr kumimoji="1" lang="en-US" altLang="zh-C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kumimoji="1" lang="en-US" altLang="zh-CN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kumimoji="1" lang="en-US" altLang="zh-C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2411.14355 (2024)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35" name="内容占位符 2">
            <a:extLst>
              <a:ext uri="{FF2B5EF4-FFF2-40B4-BE49-F238E27FC236}">
                <a16:creationId xmlns:a16="http://schemas.microsoft.com/office/drawing/2014/main" id="{D57CCA0F-EF8F-AAB9-4BDD-E40057BD5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967" y="723901"/>
            <a:ext cx="10758509" cy="3197630"/>
          </a:xfrm>
        </p:spPr>
        <p:txBody>
          <a:bodyPr>
            <a:normAutofit/>
          </a:bodyPr>
          <a:lstStyle/>
          <a:p>
            <a:r>
              <a:rPr lang="en-US" altLang="zh-CN" sz="2400" dirty="0" err="1">
                <a:solidFill>
                  <a:schemeClr val="bg1"/>
                </a:solidFill>
              </a:rPr>
              <a:t>Unbinned</a:t>
            </a:r>
            <a:r>
              <a:rPr lang="en-US" altLang="zh-CN" sz="2400" dirty="0">
                <a:solidFill>
                  <a:schemeClr val="bg1"/>
                </a:solidFill>
              </a:rPr>
              <a:t> 2D fit to Run0+Run1 data in parameter space of (energy, time)</a:t>
            </a:r>
          </a:p>
          <a:p>
            <a:r>
              <a:rPr lang="en-US" altLang="zh-CN" sz="2400" dirty="0">
                <a:solidFill>
                  <a:schemeClr val="bg1"/>
                </a:solidFill>
              </a:rPr>
              <a:t>Measurement on </a:t>
            </a:r>
            <a:r>
              <a:rPr lang="en-US" altLang="zh-CN" sz="2400" baseline="30000" dirty="0">
                <a:solidFill>
                  <a:schemeClr val="bg1"/>
                </a:solidFill>
              </a:rPr>
              <a:t>124</a:t>
            </a:r>
            <a:r>
              <a:rPr lang="en-US" altLang="zh-CN" sz="2400" dirty="0">
                <a:solidFill>
                  <a:schemeClr val="bg1"/>
                </a:solidFill>
              </a:rPr>
              <a:t>Xe 2</a:t>
            </a:r>
            <a:r>
              <a:rPr lang="en-US" altLang="zh-CN" sz="2400" dirty="0">
                <a:solidFill>
                  <a:schemeClr val="bg1"/>
                </a:solidFill>
                <a:sym typeface="Symbol" panose="05050102010706020507" pitchFamily="18" charset="2"/>
              </a:rPr>
              <a:t>ECEC half-life: </a:t>
            </a:r>
            <a:r>
              <a:rPr lang="en-US" altLang="zh-CN" sz="2400" dirty="0">
                <a:solidFill>
                  <a:srgbClr val="FFFF00"/>
                </a:solidFill>
              </a:rPr>
              <a:t>1.03 ± 0.15(stat.) ± 0.06(syst.) × 10</a:t>
            </a:r>
            <a:r>
              <a:rPr lang="en-US" altLang="zh-CN" sz="2400" baseline="30000" dirty="0">
                <a:solidFill>
                  <a:srgbClr val="FFFF00"/>
                </a:solidFill>
              </a:rPr>
              <a:t>22</a:t>
            </a:r>
            <a:r>
              <a:rPr lang="en-US" altLang="zh-CN" sz="2400" dirty="0">
                <a:solidFill>
                  <a:srgbClr val="FFFF00"/>
                </a:solidFill>
              </a:rPr>
              <a:t> yr</a:t>
            </a:r>
            <a:endParaRPr lang="en-US" altLang="zh-CN" sz="2000" dirty="0">
              <a:solidFill>
                <a:srgbClr val="FFFF00"/>
              </a:solidFill>
            </a:endParaRPr>
          </a:p>
          <a:p>
            <a:endParaRPr lang="en-US" altLang="zh-CN" sz="2400" dirty="0">
              <a:solidFill>
                <a:schemeClr val="bg1"/>
              </a:solidFill>
              <a:sym typeface="Symbol" panose="05050102010706020507" pitchFamily="18" charset="2"/>
            </a:endParaRPr>
          </a:p>
          <a:p>
            <a:endParaRPr lang="en-US" altLang="zh-CN" sz="2400" dirty="0">
              <a:solidFill>
                <a:schemeClr val="bg1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304456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732BB5-6EAE-22EA-2EB5-04983D058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Future plan: </a:t>
            </a:r>
            <a:r>
              <a:rPr lang="en-US" altLang="zh-CN" dirty="0" err="1"/>
              <a:t>PandaX-xT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00E1C57-4605-F661-0BDA-04E358981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047" y="850554"/>
            <a:ext cx="11871023" cy="5390148"/>
          </a:xfrm>
        </p:spPr>
        <p:txBody>
          <a:bodyPr/>
          <a:lstStyle/>
          <a:p>
            <a:pPr lvl="1"/>
            <a:r>
              <a:rPr lang="en-US" altLang="zh-CN" sz="2800" dirty="0">
                <a:solidFill>
                  <a:schemeClr val="bg1"/>
                </a:solidFill>
              </a:rPr>
              <a:t>“</a:t>
            </a:r>
            <a:r>
              <a:rPr lang="en-US" altLang="zh-CN" sz="2800" dirty="0" err="1">
                <a:solidFill>
                  <a:schemeClr val="bg1"/>
                </a:solidFill>
              </a:rPr>
              <a:t>Ultimate”liquid</a:t>
            </a:r>
            <a:r>
              <a:rPr lang="en-US" altLang="zh-CN" sz="2800" dirty="0">
                <a:solidFill>
                  <a:schemeClr val="bg1"/>
                </a:solidFill>
              </a:rPr>
              <a:t> xenon experiment, </a:t>
            </a:r>
            <a:r>
              <a:rPr lang="fr-FR" altLang="zh-CN" sz="2800" dirty="0">
                <a:solidFill>
                  <a:schemeClr val="bg1"/>
                </a:solidFill>
              </a:rPr>
              <a:t>43-tonne liquid xenon active target</a:t>
            </a:r>
          </a:p>
          <a:p>
            <a:pPr lvl="1"/>
            <a:r>
              <a:rPr lang="en-US" altLang="zh-CN" sz="2800" dirty="0">
                <a:solidFill>
                  <a:schemeClr val="bg1"/>
                </a:solidFill>
              </a:rPr>
              <a:t>Projected sensitivity of </a:t>
            </a:r>
            <a:r>
              <a:rPr lang="en-US" altLang="zh-CN" sz="2800" baseline="30000" dirty="0">
                <a:solidFill>
                  <a:schemeClr val="bg1"/>
                </a:solidFill>
              </a:rPr>
              <a:t>136</a:t>
            </a:r>
            <a:r>
              <a:rPr lang="en-US" altLang="zh-CN" sz="2800" dirty="0">
                <a:solidFill>
                  <a:schemeClr val="bg1"/>
                </a:solidFill>
              </a:rPr>
              <a:t>Xe 0</a:t>
            </a:r>
            <a:r>
              <a:rPr lang="zh-CN" altLang="en-US" sz="2800" dirty="0">
                <a:solidFill>
                  <a:schemeClr val="bg1"/>
                </a:solidFill>
              </a:rPr>
              <a:t>𝜈𝛽𝛽</a:t>
            </a:r>
            <a:r>
              <a:rPr lang="en-US" altLang="zh-CN" sz="2800" dirty="0">
                <a:solidFill>
                  <a:schemeClr val="bg1"/>
                </a:solidFill>
              </a:rPr>
              <a:t>: &gt; 10</a:t>
            </a:r>
            <a:r>
              <a:rPr lang="en-US" altLang="zh-CN" sz="2800" baseline="30000" dirty="0">
                <a:solidFill>
                  <a:schemeClr val="bg1"/>
                </a:solidFill>
              </a:rPr>
              <a:t>27</a:t>
            </a:r>
            <a:r>
              <a:rPr lang="en-US" altLang="zh-CN" sz="2800" dirty="0">
                <a:solidFill>
                  <a:schemeClr val="bg1"/>
                </a:solidFill>
              </a:rPr>
              <a:t> yr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661D9F-D3E5-D4F3-7F7D-132F58FFD6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CED021-2BAB-FB62-D275-D5540C7F3A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CAF0CD-9235-D7EC-B1DA-F0752B3D5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BCC609F-C1DC-A9D3-6913-F8E0E2423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852" y="2121835"/>
            <a:ext cx="4281350" cy="422375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B469809-816D-2AC5-3E96-6B7BC5547EF6}"/>
              </a:ext>
            </a:extLst>
          </p:cNvPr>
          <p:cNvSpPr txBox="1"/>
          <p:nvPr/>
        </p:nvSpPr>
        <p:spPr>
          <a:xfrm>
            <a:off x="3008317" y="6338274"/>
            <a:ext cx="71110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PandaX</a:t>
            </a:r>
            <a:r>
              <a:rPr kumimoji="1" lang="en-US" altLang="zh-C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kumimoji="1" lang="en-US" altLang="zh-CN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Sci.China</a:t>
            </a:r>
            <a:r>
              <a:rPr kumimoji="1" lang="en-US" altLang="zh-C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Phys.Mech.Astron</a:t>
            </a:r>
            <a:r>
              <a:rPr kumimoji="1" lang="en-US" altLang="zh-C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68 (2025) 2, 221011</a:t>
            </a:r>
            <a:endParaRPr lang="zh-CN" altLang="en-US" dirty="0">
              <a:solidFill>
                <a:srgbClr val="FFFF00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BDC08D01-5643-6807-83B1-599F9D63F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8737" y="2121835"/>
            <a:ext cx="5103645" cy="424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260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zh-CN" sz="2600" dirty="0">
                    <a:solidFill>
                      <a:schemeClr val="bg1"/>
                    </a:solidFill>
                  </a:rPr>
                  <a:t>PandaX-4T has extended the energy range from keV to MeV, and therefore extended the physics reach from dark matter to double weak decays</a:t>
                </a:r>
              </a:p>
              <a:p>
                <a:r>
                  <a:rPr lang="en-US" altLang="zh-CN" sz="2600" baseline="30000" dirty="0">
                    <a:solidFill>
                      <a:schemeClr val="bg1"/>
                    </a:solidFill>
                  </a:rPr>
                  <a:t>136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Xe 2</a:t>
                </a:r>
                <a:r>
                  <a:rPr lang="zh-CN" altLang="en-US" sz="2600" dirty="0">
                    <a:solidFill>
                      <a:schemeClr val="bg1"/>
                    </a:solidFill>
                  </a:rPr>
                  <a:t>𝜈𝛽𝛽 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 half-life is precisely measured (</a:t>
                </a:r>
                <a:r>
                  <a:rPr lang="en-US" altLang="zh-CN" sz="2400" dirty="0">
                    <a:solidFill>
                      <a:srgbClr val="FFFF00"/>
                    </a:solidFill>
                  </a:rPr>
                  <a:t>2.27 ± 0.03(stat.) ± 0.10(syst.) × 10</a:t>
                </a:r>
                <a:r>
                  <a:rPr lang="en-US" altLang="zh-CN" sz="2400" baseline="30000" dirty="0">
                    <a:solidFill>
                      <a:srgbClr val="FFFF00"/>
                    </a:solidFill>
                  </a:rPr>
                  <a:t>21</a:t>
                </a:r>
                <a:r>
                  <a:rPr lang="en-US" altLang="zh-CN" sz="2400" dirty="0">
                    <a:solidFill>
                      <a:srgbClr val="FFFF00"/>
                    </a:solidFill>
                  </a:rPr>
                  <a:t> </a:t>
                </a:r>
                <a:r>
                  <a:rPr lang="en-US" altLang="zh-CN" sz="2400" dirty="0" err="1">
                    <a:solidFill>
                      <a:srgbClr val="FFFF00"/>
                    </a:solidFill>
                  </a:rPr>
                  <a:t>yr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)</a:t>
                </a:r>
                <a:r>
                  <a:rPr lang="en-US" altLang="zh-CN" sz="2600" dirty="0">
                    <a:solidFill>
                      <a:srgbClr val="FFFF00"/>
                    </a:solidFill>
                  </a:rPr>
                  <a:t> 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for the first time by a natural xenon detector</a:t>
                </a:r>
              </a:p>
              <a:p>
                <a:r>
                  <a:rPr lang="en-US" altLang="zh-CN" sz="2400" dirty="0">
                    <a:solidFill>
                      <a:schemeClr val="bg1"/>
                    </a:solidFill>
                  </a:rPr>
                  <a:t>Limits  for </a:t>
                </a:r>
                <a:r>
                  <a:rPr lang="en-US" altLang="zh-CN" sz="2400" baseline="30000" dirty="0">
                    <a:solidFill>
                      <a:schemeClr val="bg1"/>
                    </a:solidFill>
                  </a:rPr>
                  <a:t>134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Xe 2</a:t>
                </a:r>
                <a:r>
                  <a:rPr lang="zh-CN" altLang="en-US" sz="2400" dirty="0">
                    <a:solidFill>
                      <a:schemeClr val="bg1"/>
                    </a:solidFill>
                  </a:rPr>
                  <a:t>𝜈𝛽𝛽 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and 0</a:t>
                </a:r>
                <a:r>
                  <a:rPr lang="zh-CN" altLang="en-US" sz="2400" dirty="0">
                    <a:solidFill>
                      <a:schemeClr val="bg1"/>
                    </a:solidFill>
                  </a:rPr>
                  <a:t>𝜈𝛽𝛽  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with 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17.9 </a:t>
                </a:r>
                <a:r>
                  <a:rPr lang="en-US" altLang="zh-CN" sz="2400" dirty="0" err="1">
                    <a:solidFill>
                      <a:schemeClr val="bg1"/>
                    </a:solidFill>
                    <a:latin typeface="Arial" panose="020B0604020202020204" pitchFamily="34" charset="0"/>
                  </a:rPr>
                  <a:t>kg·yr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 exposure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 : </a:t>
                </a:r>
                <a:r>
                  <a:rPr lang="zh-CN" altLang="en-US" sz="2400" b="0" i="0" dirty="0">
                    <a:solidFill>
                      <a:schemeClr val="bg1"/>
                    </a:solidFill>
                    <a:effectLst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altLang="zh-CN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zh-CN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𝜈𝛽𝛽</m:t>
                        </m:r>
                      </m:sup>
                    </m:sSubSup>
                    <m:r>
                      <a:rPr lang="en-US" altLang="zh-CN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&gt;2.8</m:t>
                    </m:r>
                    <m:r>
                      <a:rPr lang="en-US" altLang="zh-CN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∙10</m:t>
                    </m:r>
                    <m:r>
                      <a:rPr lang="en-US" altLang="zh-CN" sz="2400" i="1" baseline="30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altLang="zh-CN" sz="2400" b="0" i="0" baseline="30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2  </m:t>
                    </m:r>
                    <m:r>
                      <m:rPr>
                        <m:sty m:val="p"/>
                      </m:rPr>
                      <a:rPr lang="en-US" altLang="zh-CN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yr</m:t>
                    </m:r>
                  </m:oMath>
                </a14:m>
                <a:r>
                  <a:rPr lang="en-US" altLang="zh-CN" sz="2400" dirty="0">
                    <a:solidFill>
                      <a:srgbClr val="FFFF00"/>
                    </a:solidFill>
                  </a:rPr>
                  <a:t>  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altLang="zh-CN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zh-CN" alt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𝜈𝛽𝛽</m:t>
                        </m:r>
                      </m:sup>
                    </m:sSubSup>
                    <m:r>
                      <a:rPr lang="en-US" altLang="zh-CN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3.0</m:t>
                    </m:r>
                    <m:r>
                      <a:rPr lang="en-US" altLang="zh-CN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∙10</m:t>
                    </m:r>
                    <m:r>
                      <a:rPr lang="en-US" altLang="zh-CN" sz="2400" i="1" baseline="3000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altLang="zh-CN" sz="2400" b="0" i="0" baseline="30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altLang="zh-CN" sz="2400" baseline="3000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yr</m:t>
                    </m:r>
                  </m:oMath>
                </a14:m>
                <a:r>
                  <a:rPr lang="en-US" altLang="zh-CN" sz="2400" dirty="0">
                    <a:solidFill>
                      <a:srgbClr val="FFFF00"/>
                    </a:solidFill>
                  </a:rPr>
                  <a:t>  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at 90% CL</a:t>
                </a:r>
              </a:p>
              <a:p>
                <a:r>
                  <a:rPr lang="en-US" altLang="zh-CN" sz="2400" baseline="30000" dirty="0">
                    <a:solidFill>
                      <a:schemeClr val="bg1"/>
                    </a:solidFill>
                  </a:rPr>
                  <a:t>124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Xe 2</a:t>
                </a:r>
                <a:r>
                  <a:rPr lang="zh-CN" altLang="en-US" sz="2400" dirty="0">
                    <a:solidFill>
                      <a:schemeClr val="bg1"/>
                    </a:solidFill>
                  </a:rPr>
                  <a:t>𝜈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ECEC half-life measurement: </a:t>
                </a:r>
                <a:r>
                  <a:rPr lang="en-US" altLang="zh-CN" sz="2400" dirty="0">
                    <a:solidFill>
                      <a:srgbClr val="FFFF00"/>
                    </a:solidFill>
                  </a:rPr>
                  <a:t>1.03 ± 0.15(stat.) ± 0.06(syst.) × 10</a:t>
                </a:r>
                <a:r>
                  <a:rPr lang="en-US" altLang="zh-CN" sz="2400" baseline="30000" dirty="0">
                    <a:solidFill>
                      <a:srgbClr val="FFFF00"/>
                    </a:solidFill>
                  </a:rPr>
                  <a:t>22</a:t>
                </a:r>
                <a:r>
                  <a:rPr lang="en-US" altLang="zh-CN" sz="2400" dirty="0">
                    <a:solidFill>
                      <a:srgbClr val="FFFF00"/>
                    </a:solidFill>
                  </a:rPr>
                  <a:t> yr</a:t>
                </a:r>
              </a:p>
              <a:p>
                <a:r>
                  <a:rPr lang="en-US" altLang="zh-CN" sz="2400" dirty="0">
                    <a:solidFill>
                      <a:schemeClr val="bg1"/>
                    </a:solidFill>
                  </a:rPr>
                  <a:t>Preliminary result of </a:t>
                </a:r>
                <a:r>
                  <a:rPr lang="en-US" altLang="zh-CN" sz="2400" baseline="30000" dirty="0">
                    <a:solidFill>
                      <a:schemeClr val="bg1"/>
                    </a:solidFill>
                  </a:rPr>
                  <a:t>136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Xe 0</a:t>
                </a:r>
                <a:r>
                  <a:rPr lang="zh-CN" altLang="en-US" sz="2400" dirty="0">
                    <a:solidFill>
                      <a:schemeClr val="bg1"/>
                    </a:solidFill>
                  </a:rPr>
                  <a:t>𝜈𝛽𝛽</a:t>
                </a:r>
                <a:r>
                  <a:rPr lang="en-US" altLang="zh-CN" sz="2400" dirty="0">
                    <a:solidFill>
                      <a:schemeClr val="bg1"/>
                    </a:solidFill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altLang="zh-CN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zh-CN" altLang="en-US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𝜈𝛽𝛽</m:t>
                        </m:r>
                      </m:sup>
                    </m:sSubSup>
                    <m:r>
                      <a:rPr lang="zh-CN" altLang="en-US" sz="24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400" dirty="0">
                    <a:solidFill>
                      <a:srgbClr val="FFFF00"/>
                    </a:solidFill>
                  </a:rPr>
                  <a:t>&gt;2.1×10</a:t>
                </a:r>
                <a:r>
                  <a:rPr lang="en-US" altLang="zh-CN" sz="2400" baseline="30000" dirty="0">
                    <a:solidFill>
                      <a:srgbClr val="FFFF00"/>
                    </a:solidFill>
                  </a:rPr>
                  <a:t>24</a:t>
                </a:r>
                <a:r>
                  <a:rPr lang="en-US" altLang="zh-CN" sz="2400" dirty="0">
                    <a:solidFill>
                      <a:srgbClr val="FFFF00"/>
                    </a:solidFill>
                  </a:rPr>
                  <a:t> yr</a:t>
                </a:r>
                <a:endParaRPr lang="en-US" altLang="zh-CN" sz="2600" dirty="0">
                  <a:solidFill>
                    <a:schemeClr val="bg1"/>
                  </a:solidFill>
                </a:endParaRPr>
              </a:p>
              <a:p>
                <a:r>
                  <a:rPr lang="en-US" altLang="zh-CN" sz="2600" dirty="0" err="1">
                    <a:solidFill>
                      <a:schemeClr val="bg1"/>
                    </a:solidFill>
                  </a:rPr>
                  <a:t>PandaX-xT</a:t>
                </a:r>
                <a:r>
                  <a:rPr lang="en-US" altLang="zh-CN" sz="2600" dirty="0">
                    <a:solidFill>
                      <a:schemeClr val="bg1"/>
                    </a:solidFill>
                  </a:rPr>
                  <a:t> is under R&amp;D</a:t>
                </a:r>
              </a:p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98" t="-1810" r="-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5BD4418-F213-974B-BBB6-1C7694025E4E}"/>
              </a:ext>
            </a:extLst>
          </p:cNvPr>
          <p:cNvSpPr txBox="1"/>
          <p:nvPr/>
        </p:nvSpPr>
        <p:spPr>
          <a:xfrm>
            <a:off x="3229583" y="5179979"/>
            <a:ext cx="54085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FF0000"/>
                </a:solidFill>
              </a:rPr>
              <a:t>Thanks</a:t>
            </a:r>
            <a:r>
              <a:rPr lang="zh-CN" altLang="en-US" sz="4400" dirty="0">
                <a:solidFill>
                  <a:srgbClr val="FF0000"/>
                </a:solidFill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87885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CDC181-1DB5-9CB4-3C06-DB0957EA5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</a:rPr>
              <a:t>Systematic uncertainties</a:t>
            </a:r>
            <a:endParaRPr lang="zh-CN" altLang="en-US" dirty="0"/>
          </a:p>
        </p:txBody>
      </p:sp>
      <p:graphicFrame>
        <p:nvGraphicFramePr>
          <p:cNvPr id="7" name="内容占位符 6">
            <a:extLst>
              <a:ext uri="{FF2B5EF4-FFF2-40B4-BE49-F238E27FC236}">
                <a16:creationId xmlns:a16="http://schemas.microsoft.com/office/drawing/2014/main" id="{2B50DC04-B363-D5A8-FC3B-A95FC1FC22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620" y="2129948"/>
          <a:ext cx="6424828" cy="3989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697">
                  <a:extLst>
                    <a:ext uri="{9D8B030D-6E8A-4147-A177-3AD203B41FA5}">
                      <a16:colId xmlns:a16="http://schemas.microsoft.com/office/drawing/2014/main" val="2526187619"/>
                    </a:ext>
                  </a:extLst>
                </a:gridCol>
                <a:gridCol w="1604377">
                  <a:extLst>
                    <a:ext uri="{9D8B030D-6E8A-4147-A177-3AD203B41FA5}">
                      <a16:colId xmlns:a16="http://schemas.microsoft.com/office/drawing/2014/main" val="2261112708"/>
                    </a:ext>
                  </a:extLst>
                </a:gridCol>
                <a:gridCol w="1604377">
                  <a:extLst>
                    <a:ext uri="{9D8B030D-6E8A-4147-A177-3AD203B41FA5}">
                      <a16:colId xmlns:a16="http://schemas.microsoft.com/office/drawing/2014/main" val="1530567829"/>
                    </a:ext>
                  </a:extLst>
                </a:gridCol>
                <a:gridCol w="1604377">
                  <a:extLst>
                    <a:ext uri="{9D8B030D-6E8A-4147-A177-3AD203B41FA5}">
                      <a16:colId xmlns:a16="http://schemas.microsoft.com/office/drawing/2014/main" val="1373393762"/>
                    </a:ext>
                  </a:extLst>
                </a:gridCol>
              </a:tblGrid>
              <a:tr h="411071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Sources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2</a:t>
                      </a:r>
                      <a:r>
                        <a:rPr lang="zh-CN" altLang="en-US" sz="2000" dirty="0"/>
                        <a:t>𝜈𝛽𝛽 </a:t>
                      </a:r>
                      <a:r>
                        <a:rPr lang="en-US" altLang="zh-CN" sz="2000" dirty="0"/>
                        <a:t>[counts]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0</a:t>
                      </a:r>
                      <a:r>
                        <a:rPr lang="zh-CN" altLang="en-US" sz="2000" dirty="0"/>
                        <a:t>𝜈𝛽𝛽 </a:t>
                      </a:r>
                      <a:r>
                        <a:rPr lang="en-US" altLang="zh-CN" sz="2000" dirty="0"/>
                        <a:t>[counts]</a:t>
                      </a:r>
                      <a:r>
                        <a:rPr lang="zh-CN" altLang="en-US" sz="20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4441643"/>
                  </a:ext>
                </a:extLst>
              </a:tr>
              <a:tr h="4110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Statistical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269</a:t>
                      </a:r>
                      <a:endParaRPr lang="zh-CN" alt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48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141947"/>
                  </a:ext>
                </a:extLst>
              </a:tr>
              <a:tr h="411071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Target mass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-</a:t>
                      </a:r>
                      <a:endParaRPr lang="zh-CN" alt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-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08698"/>
                  </a:ext>
                </a:extLst>
              </a:tr>
              <a:tr h="411071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Efficiency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119</a:t>
                      </a:r>
                      <a:endParaRPr lang="zh-CN" altLang="en-US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10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067858"/>
                  </a:ext>
                </a:extLst>
              </a:tr>
              <a:tr h="411071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Energy resolution 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-</a:t>
                      </a:r>
                      <a:endParaRPr lang="zh-CN" altLang="en-US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-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886132"/>
                  </a:ext>
                </a:extLst>
              </a:tr>
              <a:tr h="4110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Systematic</a:t>
                      </a:r>
                      <a:endParaRPr lang="zh-CN" alt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Background 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521</a:t>
                      </a:r>
                      <a:endParaRPr lang="zh-CN" altLang="en-US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19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780773"/>
                  </a:ext>
                </a:extLst>
              </a:tr>
              <a:tr h="411071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Bin size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85</a:t>
                      </a:r>
                      <a:endParaRPr lang="zh-CN" alt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13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018713"/>
                  </a:ext>
                </a:extLst>
              </a:tr>
              <a:tr h="411071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Energy scale</a:t>
                      </a:r>
                      <a:endParaRPr lang="zh-CN" alt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410</a:t>
                      </a:r>
                      <a:endParaRPr lang="zh-CN" altLang="en-US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28</a:t>
                      </a:r>
                      <a:endParaRPr lang="zh-CN" altLang="en-US" sz="20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399033"/>
                  </a:ext>
                </a:extLst>
              </a:tr>
              <a:tr h="411071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Total</a:t>
                      </a:r>
                      <a:endParaRPr lang="zh-CN" altLang="en-US" sz="2000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680</a:t>
                      </a:r>
                      <a:endParaRPr lang="zh-CN" alt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38</a:t>
                      </a:r>
                      <a:endParaRPr lang="zh-CN" alt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290523"/>
                  </a:ext>
                </a:extLst>
              </a:tr>
            </a:tbl>
          </a:graphicData>
        </a:graphic>
      </p:graphicFrame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F1C84B-5A26-2E81-4822-477D3DD178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A1A1D6-E54C-6C2A-2A34-8C6E9E2B7A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93373A-DC30-DDE4-001C-A0D1D9F86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7A833B2E-EE96-F38F-C0FF-FCAB2AD9B873}"/>
              </a:ext>
            </a:extLst>
          </p:cNvPr>
          <p:cNvSpPr txBox="1">
            <a:spLocks/>
          </p:cNvSpPr>
          <p:nvPr/>
        </p:nvSpPr>
        <p:spPr>
          <a:xfrm>
            <a:off x="19620" y="799203"/>
            <a:ext cx="11460480" cy="1521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</a:rPr>
              <a:t>Contributions from </a:t>
            </a:r>
            <a:r>
              <a:rPr lang="en-US" altLang="zh-CN" sz="2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target mass, efficiency, energy reconstruction and background are included in the likelihood function as Gaussian constraint</a:t>
            </a:r>
          </a:p>
          <a:p>
            <a:pPr lvl="1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</a:rPr>
              <a:t>Contributions from bin size and energy scale of energy spectrum are evaluated independently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F937E8C-845C-A537-E6B9-DB3C23B96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075" y="2118998"/>
            <a:ext cx="5503712" cy="398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4591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altLang="zh-CN" dirty="0"/>
              <a:t>Position reconstruction improvement with desaturation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4087" y="932451"/>
            <a:ext cx="7097287" cy="154028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Position reconstruction based on PAF (photon acceptance function) methods developed in DM analysis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Reconstruction at MeV energy range is significantly improved with desaturation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Removed the band structure in R</a:t>
            </a:r>
            <a:r>
              <a:rPr lang="en-US" altLang="zh-CN" baseline="30000" dirty="0">
                <a:solidFill>
                  <a:schemeClr val="bg1"/>
                </a:solidFill>
              </a:rPr>
              <a:t>2</a:t>
            </a:r>
            <a:r>
              <a:rPr lang="en-US" altLang="zh-CN" dirty="0">
                <a:solidFill>
                  <a:schemeClr val="bg1"/>
                </a:solidFill>
              </a:rPr>
              <a:t> distribution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467" y="685749"/>
            <a:ext cx="4431773" cy="61722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41" y="2627141"/>
            <a:ext cx="6775778" cy="367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29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0</a:t>
            </a:r>
            <a:r>
              <a:rPr lang="zh-CN" altLang="en-US" dirty="0"/>
              <a:t>𝜈𝛽𝛽 </a:t>
            </a:r>
            <a:r>
              <a:rPr lang="en-US" altLang="zh-CN" dirty="0"/>
              <a:t>: Golden channel for Majorana neutrino searches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2129" y="838259"/>
            <a:ext cx="8116998" cy="2075144"/>
          </a:xfrm>
        </p:spPr>
        <p:txBody>
          <a:bodyPr/>
          <a:lstStyle/>
          <a:p>
            <a:r>
              <a:rPr lang="en-US" altLang="zh-CN" sz="2400" dirty="0" err="1">
                <a:solidFill>
                  <a:schemeClr val="bg1"/>
                </a:solidFill>
              </a:rPr>
              <a:t>Majorana</a:t>
            </a:r>
            <a:r>
              <a:rPr lang="en-US" altLang="zh-CN" sz="2400" dirty="0">
                <a:solidFill>
                  <a:schemeClr val="bg1"/>
                </a:solidFill>
              </a:rPr>
              <a:t> or Dirac</a:t>
            </a:r>
          </a:p>
          <a:p>
            <a:r>
              <a:rPr lang="en-US" altLang="zh-CN" sz="2400" dirty="0">
                <a:solidFill>
                  <a:schemeClr val="bg1"/>
                </a:solidFill>
              </a:rPr>
              <a:t>Lepton number violation</a:t>
            </a:r>
          </a:p>
          <a:p>
            <a:r>
              <a:rPr lang="en-US" altLang="zh-CN" sz="2400" dirty="0">
                <a:solidFill>
                  <a:schemeClr val="bg1"/>
                </a:solidFill>
              </a:rPr>
              <a:t>Measures effective </a:t>
            </a:r>
            <a:r>
              <a:rPr lang="en-US" altLang="zh-CN" sz="2400" dirty="0" err="1">
                <a:solidFill>
                  <a:schemeClr val="bg1"/>
                </a:solidFill>
              </a:rPr>
              <a:t>Majorana</a:t>
            </a:r>
            <a:r>
              <a:rPr lang="en-US" altLang="zh-CN" sz="2400" dirty="0">
                <a:solidFill>
                  <a:schemeClr val="bg1"/>
                </a:solidFill>
              </a:rPr>
              <a:t> mass: relate 0</a:t>
            </a:r>
            <a:r>
              <a:rPr lang="zh-CN" altLang="en-US" sz="2400" dirty="0">
                <a:solidFill>
                  <a:schemeClr val="bg1"/>
                </a:solidFill>
              </a:rPr>
              <a:t>𝜈𝛽𝛽 </a:t>
            </a:r>
            <a:r>
              <a:rPr lang="en-US" altLang="zh-CN" sz="2400" dirty="0">
                <a:solidFill>
                  <a:schemeClr val="bg1"/>
                </a:solidFill>
              </a:rPr>
              <a:t> to the neutrino oscillation physics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7" name="矩形 16"/>
          <p:cNvSpPr/>
          <p:nvPr/>
        </p:nvSpPr>
        <p:spPr>
          <a:xfrm>
            <a:off x="25862" y="2537101"/>
            <a:ext cx="6604000" cy="3897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77059" y="2683391"/>
            <a:ext cx="5966494" cy="3264327"/>
            <a:chOff x="277059" y="2683391"/>
            <a:chExt cx="5966494" cy="3264327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5263" y="5166046"/>
              <a:ext cx="2456035" cy="781672"/>
            </a:xfrm>
            <a:prstGeom prst="rect">
              <a:avLst/>
            </a:prstGeom>
          </p:spPr>
        </p:pic>
        <p:pic>
          <p:nvPicPr>
            <p:cNvPr id="11" name="Picture 16">
              <a:extLst>
                <a:ext uri="{FF2B5EF4-FFF2-40B4-BE49-F238E27FC236}">
                  <a16:creationId xmlns:a16="http://schemas.microsoft.com/office/drawing/2014/main" id="{624082A1-BF2F-4836-B6BF-91C5044CF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6618" y="2683391"/>
              <a:ext cx="5176935" cy="797524"/>
            </a:xfrm>
            <a:prstGeom prst="rect">
              <a:avLst/>
            </a:prstGeom>
          </p:spPr>
        </p:pic>
        <p:sp>
          <p:nvSpPr>
            <p:cNvPr id="12" name="TextBox 17">
              <a:extLst>
                <a:ext uri="{FF2B5EF4-FFF2-40B4-BE49-F238E27FC236}">
                  <a16:creationId xmlns:a16="http://schemas.microsoft.com/office/drawing/2014/main" id="{11752EEF-4028-49F2-B876-280BD9164B49}"/>
                </a:ext>
              </a:extLst>
            </p:cNvPr>
            <p:cNvSpPr txBox="1"/>
            <p:nvPr/>
          </p:nvSpPr>
          <p:spPr>
            <a:xfrm>
              <a:off x="701687" y="3853985"/>
              <a:ext cx="2186555" cy="400110"/>
            </a:xfrm>
            <a:prstGeom prst="rect">
              <a:avLst/>
            </a:prstGeom>
            <a:noFill/>
            <a:ln>
              <a:solidFill>
                <a:srgbClr val="1CADE4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  <a:cs typeface="Myriad Pro"/>
                </a:rPr>
                <a:t>Phase space factor</a:t>
              </a:r>
            </a:p>
          </p:txBody>
        </p:sp>
        <p:sp>
          <p:nvSpPr>
            <p:cNvPr id="13" name="TextBox 18">
              <a:extLst>
                <a:ext uri="{FF2B5EF4-FFF2-40B4-BE49-F238E27FC236}">
                  <a16:creationId xmlns:a16="http://schemas.microsoft.com/office/drawing/2014/main" id="{6A45981A-2CD7-4C5E-B0F4-EB560667474F}"/>
                </a:ext>
              </a:extLst>
            </p:cNvPr>
            <p:cNvSpPr txBox="1"/>
            <p:nvPr/>
          </p:nvSpPr>
          <p:spPr>
            <a:xfrm>
              <a:off x="2945161" y="4285919"/>
              <a:ext cx="2734662" cy="400110"/>
            </a:xfrm>
            <a:prstGeom prst="rect">
              <a:avLst/>
            </a:prstGeom>
            <a:noFill/>
            <a:ln>
              <a:solidFill>
                <a:srgbClr val="1CADE4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/>
                  </a:solidFill>
                  <a:cs typeface="Myriad Pro"/>
                </a:rPr>
                <a:t>Nuclear matrix element</a:t>
              </a:r>
            </a:p>
          </p:txBody>
        </p:sp>
        <p:cxnSp>
          <p:nvCxnSpPr>
            <p:cNvPr id="14" name="Straight Arrow Connector 19">
              <a:extLst>
                <a:ext uri="{FF2B5EF4-FFF2-40B4-BE49-F238E27FC236}">
                  <a16:creationId xmlns:a16="http://schemas.microsoft.com/office/drawing/2014/main" id="{BBA4A68E-FD71-4E3B-97A6-47F30E75DBA5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1794965" y="3088906"/>
              <a:ext cx="856853" cy="7650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20">
              <a:extLst>
                <a:ext uri="{FF2B5EF4-FFF2-40B4-BE49-F238E27FC236}">
                  <a16:creationId xmlns:a16="http://schemas.microsoft.com/office/drawing/2014/main" id="{93E8EB40-E0BB-416E-B283-AC69595659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0521" y="3275091"/>
              <a:ext cx="134329" cy="10101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3">
              <a:extLst>
                <a:ext uri="{FF2B5EF4-FFF2-40B4-BE49-F238E27FC236}">
                  <a16:creationId xmlns:a16="http://schemas.microsoft.com/office/drawing/2014/main" id="{5EDECF4E-E5D3-4D8F-8626-1F4EA3FAC39F}"/>
                </a:ext>
              </a:extLst>
            </p:cNvPr>
            <p:cNvSpPr/>
            <p:nvPr/>
          </p:nvSpPr>
          <p:spPr>
            <a:xfrm>
              <a:off x="277059" y="4783127"/>
              <a:ext cx="21080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Effective Majorana neutrino mass:</a:t>
              </a: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9127" y="235927"/>
            <a:ext cx="3586243" cy="3388722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6330001" y="3624649"/>
            <a:ext cx="5673939" cy="2815061"/>
            <a:chOff x="5823681" y="3686642"/>
            <a:chExt cx="5673939" cy="2815061"/>
          </a:xfrm>
        </p:grpSpPr>
        <p:pic>
          <p:nvPicPr>
            <p:cNvPr id="20" name="Content Placeholder 6"/>
            <p:cNvPicPr>
              <a:picLocks noChangeAspect="1"/>
            </p:cNvPicPr>
            <p:nvPr/>
          </p:nvPicPr>
          <p:blipFill rotWithShape="1">
            <a:blip r:embed="rId6"/>
            <a:srcRect r="13928"/>
            <a:stretch/>
          </p:blipFill>
          <p:spPr>
            <a:xfrm>
              <a:off x="5823681" y="3686642"/>
              <a:ext cx="5673938" cy="2815061"/>
            </a:xfrm>
            <a:prstGeom prst="rect">
              <a:avLst/>
            </a:prstGeom>
          </p:spPr>
        </p:pic>
        <p:sp>
          <p:nvSpPr>
            <p:cNvPr id="21" name="Rectangle 6"/>
            <p:cNvSpPr/>
            <p:nvPr/>
          </p:nvSpPr>
          <p:spPr>
            <a:xfrm>
              <a:off x="6616343" y="3828875"/>
              <a:ext cx="4881277" cy="85715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50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Current Experiments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1923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7507AF-94BF-6A73-5F0F-F42C80B90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Experimental Searches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D9E432-DBE3-785F-5708-311771CE0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83" y="1196392"/>
            <a:ext cx="3764113" cy="1761766"/>
          </a:xfrm>
        </p:spPr>
        <p:txBody>
          <a:bodyPr>
            <a:norm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Detect the electron</a:t>
            </a:r>
          </a:p>
          <a:p>
            <a:pPr lvl="1"/>
            <a:r>
              <a:rPr lang="en-US" altLang="zh-CN" sz="2400" dirty="0">
                <a:solidFill>
                  <a:schemeClr val="bg1"/>
                </a:solidFill>
              </a:rPr>
              <a:t>Summed energy</a:t>
            </a:r>
          </a:p>
          <a:p>
            <a:pPr lvl="1"/>
            <a:r>
              <a:rPr lang="en-US" altLang="zh-CN" sz="2400" dirty="0">
                <a:solidFill>
                  <a:schemeClr val="bg1"/>
                </a:solidFill>
              </a:rPr>
              <a:t>Trajectories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F894A8-E271-F89E-F546-915FD59A3E3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6D60E6-2A28-ECB2-B31F-8DF96ADFB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2B3F8C4-7EEA-5D3C-3CB9-5871ECD556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4" descr="UZH - Physik-Institut - GERDA">
            <a:extLst>
              <a:ext uri="{FF2B5EF4-FFF2-40B4-BE49-F238E27FC236}">
                <a16:creationId xmlns:a16="http://schemas.microsoft.com/office/drawing/2014/main" id="{A1165743-EE17-F7CA-75F7-A4272FF99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" y="3130060"/>
            <a:ext cx="3602334" cy="295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08C9197-5016-334D-EDA2-BBB923B28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3130060"/>
            <a:ext cx="3433857" cy="297861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7AB237F-2A88-13C1-4CFF-13DC837B06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9285" y="3130060"/>
            <a:ext cx="4457416" cy="2989386"/>
          </a:xfrm>
          <a:prstGeom prst="rect">
            <a:avLst/>
          </a:prstGeom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4B509C2B-9961-F222-FFF7-FB7C996E1C39}"/>
              </a:ext>
            </a:extLst>
          </p:cNvPr>
          <p:cNvSpPr txBox="1">
            <a:spLocks/>
          </p:cNvSpPr>
          <p:nvPr/>
        </p:nvSpPr>
        <p:spPr>
          <a:xfrm>
            <a:off x="3640183" y="1216488"/>
            <a:ext cx="5181686" cy="1761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6667A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solidFill>
                  <a:schemeClr val="bg1"/>
                </a:solidFill>
              </a:rPr>
              <a:t>Detect the daughter nuclei</a:t>
            </a:r>
          </a:p>
          <a:p>
            <a:pPr lvl="1"/>
            <a:r>
              <a:rPr lang="en-US" altLang="zh-CN" sz="2400" dirty="0">
                <a:solidFill>
                  <a:schemeClr val="bg1"/>
                </a:solidFill>
              </a:rPr>
              <a:t>Geochemical and radiochemical</a:t>
            </a:r>
          </a:p>
          <a:p>
            <a:pPr lvl="1"/>
            <a:r>
              <a:rPr lang="en-US" altLang="zh-CN" sz="2400" dirty="0">
                <a:solidFill>
                  <a:schemeClr val="bg1"/>
                </a:solidFill>
              </a:rPr>
              <a:t> Imaging</a:t>
            </a:r>
          </a:p>
        </p:txBody>
      </p:sp>
      <p:pic>
        <p:nvPicPr>
          <p:cNvPr id="16" name="Picture 6" descr="Physics - Probing Majorana Neutrinos">
            <a:extLst>
              <a:ext uri="{FF2B5EF4-FFF2-40B4-BE49-F238E27FC236}">
                <a16:creationId xmlns:a16="http://schemas.microsoft.com/office/drawing/2014/main" id="{DF52D433-6A42-1B0B-884E-1451D0027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320" y="1277562"/>
            <a:ext cx="3376097" cy="159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3C1B946A-EBB7-4044-EB23-D22A9971697E}"/>
                  </a:ext>
                </a:extLst>
              </p:cNvPr>
              <p:cNvSpPr txBox="1"/>
              <p:nvPr/>
            </p:nvSpPr>
            <p:spPr>
              <a:xfrm>
                <a:off x="8442970" y="798140"/>
                <a:ext cx="35051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136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Xe</m:t>
                      </m:r>
                      <m: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kumimoji="1" lang="en-US" altLang="zh-CN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136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Ba</m:t>
                      </m:r>
                      <m: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kumimoji="1" lang="en-US" altLang="zh-CN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kumimoji="1" lang="en-US" altLang="zh-CN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+?</m:t>
                      </m:r>
                      <m:r>
                        <m:rPr>
                          <m:sty m:val="p"/>
                        </m:rPr>
                        <a:rPr kumimoji="1" lang="en-US" altLang="zh-CN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oMath>
                  </m:oMathPara>
                </a14:m>
                <a:endParaRPr kumimoji="1" lang="zh-CN" altLang="en-US" sz="2400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3C1B946A-EBB7-4044-EB23-D22A997169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2970" y="798140"/>
                <a:ext cx="3505190" cy="369332"/>
              </a:xfrm>
              <a:prstGeom prst="rect">
                <a:avLst/>
              </a:prstGeom>
              <a:blipFill>
                <a:blip r:embed="rId7"/>
                <a:stretch>
                  <a:fillRect r="-870" b="-4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5173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B9290F-1A63-814C-22A0-C5C704326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Half-life sensitivity from experiments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F8D2B0-B578-D5D5-5E25-F183609AB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046747"/>
            <a:ext cx="11460480" cy="1746941"/>
          </a:xfrm>
        </p:spPr>
        <p:txBody>
          <a:bodyPr>
            <a:norm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Small signals: Fewer than 1 event/year for ton-scale experiments</a:t>
            </a:r>
          </a:p>
          <a:p>
            <a:r>
              <a:rPr lang="en-US" altLang="zh-CN" sz="2800" dirty="0">
                <a:solidFill>
                  <a:schemeClr val="bg1"/>
                </a:solidFill>
              </a:rPr>
              <a:t>Number of signals over fluctuation of background for possible observation</a:t>
            </a:r>
          </a:p>
          <a:p>
            <a:r>
              <a:rPr lang="en-US" altLang="zh-CN" sz="2800" dirty="0">
                <a:solidFill>
                  <a:schemeClr val="bg1"/>
                </a:solidFill>
              </a:rPr>
              <a:t>Extreme requirements for detector performance and background control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E2DD86A-6533-8678-733F-53BFD0EA5B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74AF9D-3DCA-BA40-A20E-C2AF25C10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282BBE-1A22-A927-0DA6-9FC054478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DC12B46-182F-25B0-8F43-07C43D184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54" y="3062391"/>
            <a:ext cx="11253291" cy="243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247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955B5-B899-744B-B077-3799186A3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0𝜈𝛽𝛽</a:t>
            </a:r>
            <a:r>
              <a:rPr lang="en-US" dirty="0"/>
              <a:t> experiments</a:t>
            </a:r>
            <a:endParaRPr lang="x-none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3F7237A9-A208-E447-B305-C00D82392F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Wang, 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4340717D-2FCD-1B40-9DCC-11472F9841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0" y="974613"/>
            <a:ext cx="12192000" cy="5427609"/>
            <a:chOff x="234599" y="3529861"/>
            <a:chExt cx="8638945" cy="2880100"/>
          </a:xfrm>
        </p:grpSpPr>
        <p:pic>
          <p:nvPicPr>
            <p:cNvPr id="28" name="Picture 21">
              <a:extLst>
                <a:ext uri="{FF2B5EF4-FFF2-40B4-BE49-F238E27FC236}">
                  <a16:creationId xmlns:a16="http://schemas.microsoft.com/office/drawing/2014/main" id="{08CCD37E-397F-4649-BB76-0030814361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97" b="23635"/>
            <a:stretch/>
          </p:blipFill>
          <p:spPr>
            <a:xfrm>
              <a:off x="234599" y="3529861"/>
              <a:ext cx="8638945" cy="2880100"/>
            </a:xfrm>
            <a:prstGeom prst="rect">
              <a:avLst/>
            </a:prstGeom>
          </p:spPr>
        </p:pic>
        <p:sp>
          <p:nvSpPr>
            <p:cNvPr id="29" name="Rounded Rectangular Callout 7">
              <a:extLst>
                <a:ext uri="{FF2B5EF4-FFF2-40B4-BE49-F238E27FC236}">
                  <a16:creationId xmlns:a16="http://schemas.microsoft.com/office/drawing/2014/main" id="{5F7D27CE-744E-0E43-A0DC-A9C5B9205D16}"/>
                </a:ext>
              </a:extLst>
            </p:cNvPr>
            <p:cNvSpPr/>
            <p:nvPr/>
          </p:nvSpPr>
          <p:spPr>
            <a:xfrm>
              <a:off x="585290" y="5899782"/>
              <a:ext cx="812099" cy="409318"/>
            </a:xfrm>
            <a:prstGeom prst="wedgeRoundRectCallout">
              <a:avLst>
                <a:gd name="adj1" fmla="val 15131"/>
                <a:gd name="adj2" fmla="val -376160"/>
                <a:gd name="adj3" fmla="val 16667"/>
              </a:avLst>
            </a:prstGeom>
            <a:solidFill>
              <a:srgbClr val="1CADE4">
                <a:alpha val="30196"/>
              </a:srgbClr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u="sng" dirty="0">
                  <a:solidFill>
                    <a:srgbClr val="FF0000"/>
                  </a:solidFill>
                </a:rPr>
                <a:t>Canfranc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NEXT</a:t>
              </a:r>
            </a:p>
          </p:txBody>
        </p:sp>
        <p:sp>
          <p:nvSpPr>
            <p:cNvPr id="30" name="Rounded Rectangular Callout 8">
              <a:extLst>
                <a:ext uri="{FF2B5EF4-FFF2-40B4-BE49-F238E27FC236}">
                  <a16:creationId xmlns:a16="http://schemas.microsoft.com/office/drawing/2014/main" id="{0CD114DF-5497-2642-9D85-E48C54FABA73}"/>
                </a:ext>
              </a:extLst>
            </p:cNvPr>
            <p:cNvSpPr/>
            <p:nvPr/>
          </p:nvSpPr>
          <p:spPr>
            <a:xfrm>
              <a:off x="1557150" y="5898524"/>
              <a:ext cx="1014172" cy="410576"/>
            </a:xfrm>
            <a:prstGeom prst="wedgeRoundRectCallout">
              <a:avLst>
                <a:gd name="adj1" fmla="val -75849"/>
                <a:gd name="adj2" fmla="val -398666"/>
                <a:gd name="adj3" fmla="val 16667"/>
              </a:avLst>
            </a:prstGeom>
            <a:solidFill>
              <a:srgbClr val="1CADE4">
                <a:alpha val="30196"/>
              </a:srgbClr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u="sng" dirty="0">
                  <a:solidFill>
                    <a:srgbClr val="FF0000"/>
                  </a:solidFill>
                </a:rPr>
                <a:t>Modane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SuperNEMO</a:t>
              </a:r>
            </a:p>
          </p:txBody>
        </p:sp>
        <p:sp>
          <p:nvSpPr>
            <p:cNvPr id="31" name="Rounded Rectangular Callout 9">
              <a:extLst>
                <a:ext uri="{FF2B5EF4-FFF2-40B4-BE49-F238E27FC236}">
                  <a16:creationId xmlns:a16="http://schemas.microsoft.com/office/drawing/2014/main" id="{DB96891B-792A-4749-B878-1EDDE52108FB}"/>
                </a:ext>
              </a:extLst>
            </p:cNvPr>
            <p:cNvSpPr/>
            <p:nvPr/>
          </p:nvSpPr>
          <p:spPr>
            <a:xfrm>
              <a:off x="2731084" y="5538188"/>
              <a:ext cx="812099" cy="770912"/>
            </a:xfrm>
            <a:prstGeom prst="wedgeRoundRectCallout">
              <a:avLst>
                <a:gd name="adj1" fmla="val -198715"/>
                <a:gd name="adj2" fmla="val -177335"/>
                <a:gd name="adj3" fmla="val 16667"/>
              </a:avLst>
            </a:prstGeom>
            <a:solidFill>
              <a:srgbClr val="1CADE4">
                <a:alpha val="30196"/>
              </a:srgbClr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u="sng" dirty="0">
                  <a:solidFill>
                    <a:srgbClr val="FF0000"/>
                  </a:solidFill>
                </a:rPr>
                <a:t>LNGS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CUORE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GERDA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LEGEND</a:t>
              </a:r>
            </a:p>
          </p:txBody>
        </p:sp>
        <p:sp>
          <p:nvSpPr>
            <p:cNvPr id="32" name="Rounded Rectangular Callout 10">
              <a:extLst>
                <a:ext uri="{FF2B5EF4-FFF2-40B4-BE49-F238E27FC236}">
                  <a16:creationId xmlns:a16="http://schemas.microsoft.com/office/drawing/2014/main" id="{89591B47-7376-B448-B6E3-C09E87DDCE74}"/>
                </a:ext>
              </a:extLst>
            </p:cNvPr>
            <p:cNvSpPr/>
            <p:nvPr/>
          </p:nvSpPr>
          <p:spPr>
            <a:xfrm>
              <a:off x="1697133" y="3597607"/>
              <a:ext cx="1454470" cy="584427"/>
            </a:xfrm>
            <a:prstGeom prst="wedgeRoundRectCallout">
              <a:avLst>
                <a:gd name="adj1" fmla="val 66209"/>
                <a:gd name="adj2" fmla="val 161927"/>
                <a:gd name="adj3" fmla="val 16667"/>
              </a:avLst>
            </a:prstGeom>
            <a:solidFill>
              <a:srgbClr val="1CADE4">
                <a:alpha val="30196"/>
              </a:srgbClr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u="sng" dirty="0">
                  <a:solidFill>
                    <a:srgbClr val="FF0000"/>
                  </a:solidFill>
                </a:rPr>
                <a:t>CJPL</a:t>
              </a:r>
            </a:p>
            <a:p>
              <a:r>
                <a:rPr lang="en-US" sz="1400" dirty="0" err="1">
                  <a:solidFill>
                    <a:schemeClr val="tx1"/>
                  </a:solidFill>
                </a:rPr>
                <a:t>PandaX</a:t>
              </a:r>
              <a:r>
                <a:rPr lang="en-US" sz="1400" dirty="0">
                  <a:solidFill>
                    <a:schemeClr val="tx1"/>
                  </a:solidFill>
                </a:rPr>
                <a:t>, CDEX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CUPID-C</a:t>
              </a:r>
              <a:r>
                <a:rPr lang="en-US" altLang="zh-CN" sz="1400" dirty="0">
                  <a:solidFill>
                    <a:schemeClr val="tx1"/>
                  </a:solidFill>
                </a:rPr>
                <a:t>hina</a:t>
              </a:r>
              <a:r>
                <a:rPr lang="en-US" sz="1400" dirty="0">
                  <a:solidFill>
                    <a:schemeClr val="tx1"/>
                  </a:solidFill>
                </a:rPr>
                <a:t>, </a:t>
              </a:r>
              <a:r>
                <a:rPr lang="en-US" sz="1400" dirty="0" err="1">
                  <a:solidFill>
                    <a:schemeClr val="tx1"/>
                  </a:solidFill>
                </a:rPr>
                <a:t>NvDEX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33" name="Rounded Rectangular Callout 11">
              <a:extLst>
                <a:ext uri="{FF2B5EF4-FFF2-40B4-BE49-F238E27FC236}">
                  <a16:creationId xmlns:a16="http://schemas.microsoft.com/office/drawing/2014/main" id="{5AB92DD5-AB20-F34F-9F15-CE29DE8AB3BE}"/>
                </a:ext>
              </a:extLst>
            </p:cNvPr>
            <p:cNvSpPr/>
            <p:nvPr/>
          </p:nvSpPr>
          <p:spPr>
            <a:xfrm>
              <a:off x="3400936" y="3613284"/>
              <a:ext cx="812099" cy="425595"/>
            </a:xfrm>
            <a:prstGeom prst="wedgeRoundRectCallout">
              <a:avLst>
                <a:gd name="adj1" fmla="val 30293"/>
                <a:gd name="adj2" fmla="val 150177"/>
                <a:gd name="adj3" fmla="val 16667"/>
              </a:avLst>
            </a:prstGeom>
            <a:solidFill>
              <a:srgbClr val="1CADE4">
                <a:alpha val="30196"/>
              </a:srgbClr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u="sng" dirty="0">
                  <a:solidFill>
                    <a:srgbClr val="FF0000"/>
                  </a:solidFill>
                </a:rPr>
                <a:t>Y2L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AMoRE</a:t>
              </a:r>
            </a:p>
          </p:txBody>
        </p:sp>
        <p:sp>
          <p:nvSpPr>
            <p:cNvPr id="34" name="Rounded Rectangular Callout 12">
              <a:extLst>
                <a:ext uri="{FF2B5EF4-FFF2-40B4-BE49-F238E27FC236}">
                  <a16:creationId xmlns:a16="http://schemas.microsoft.com/office/drawing/2014/main" id="{E66A66F0-3916-F742-8380-5F602924AC3B}"/>
                </a:ext>
              </a:extLst>
            </p:cNvPr>
            <p:cNvSpPr/>
            <p:nvPr/>
          </p:nvSpPr>
          <p:spPr>
            <a:xfrm>
              <a:off x="4462369" y="3597608"/>
              <a:ext cx="1131607" cy="584426"/>
            </a:xfrm>
            <a:prstGeom prst="wedgeRoundRectCallout">
              <a:avLst>
                <a:gd name="adj1" fmla="val -59732"/>
                <a:gd name="adj2" fmla="val 113318"/>
                <a:gd name="adj3" fmla="val 16667"/>
              </a:avLst>
            </a:prstGeom>
            <a:solidFill>
              <a:srgbClr val="1CADE4">
                <a:alpha val="30196"/>
              </a:srgbClr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u="sng" dirty="0">
                  <a:solidFill>
                    <a:srgbClr val="FF0000"/>
                  </a:solidFill>
                </a:rPr>
                <a:t>Kamioka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KamLAND-Zen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CANDLES</a:t>
              </a:r>
            </a:p>
          </p:txBody>
        </p:sp>
        <p:sp>
          <p:nvSpPr>
            <p:cNvPr id="35" name="Rounded Rectangular Callout 13">
              <a:extLst>
                <a:ext uri="{FF2B5EF4-FFF2-40B4-BE49-F238E27FC236}">
                  <a16:creationId xmlns:a16="http://schemas.microsoft.com/office/drawing/2014/main" id="{354C6499-8B20-0E49-B435-6FEA844DE506}"/>
                </a:ext>
              </a:extLst>
            </p:cNvPr>
            <p:cNvSpPr/>
            <p:nvPr/>
          </p:nvSpPr>
          <p:spPr>
            <a:xfrm>
              <a:off x="7007541" y="5898525"/>
              <a:ext cx="892212" cy="410576"/>
            </a:xfrm>
            <a:prstGeom prst="wedgeRoundRectCallout">
              <a:avLst>
                <a:gd name="adj1" fmla="val -45096"/>
                <a:gd name="adj2" fmla="val -386423"/>
                <a:gd name="adj3" fmla="val 16667"/>
              </a:avLst>
            </a:prstGeom>
            <a:solidFill>
              <a:srgbClr val="1CADE4">
                <a:alpha val="30196"/>
              </a:srgbClr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u="sng" dirty="0">
                  <a:solidFill>
                    <a:srgbClr val="FF0000"/>
                  </a:solidFill>
                </a:rPr>
                <a:t>SURF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Majorana</a:t>
              </a:r>
            </a:p>
          </p:txBody>
        </p:sp>
        <p:sp>
          <p:nvSpPr>
            <p:cNvPr id="36" name="Rounded Rectangular Callout 14">
              <a:extLst>
                <a:ext uri="{FF2B5EF4-FFF2-40B4-BE49-F238E27FC236}">
                  <a16:creationId xmlns:a16="http://schemas.microsoft.com/office/drawing/2014/main" id="{79D110A5-1329-C140-81DA-8CCAD944E0EB}"/>
                </a:ext>
              </a:extLst>
            </p:cNvPr>
            <p:cNvSpPr/>
            <p:nvPr/>
          </p:nvSpPr>
          <p:spPr>
            <a:xfrm>
              <a:off x="6094334" y="5898524"/>
              <a:ext cx="812098" cy="410576"/>
            </a:xfrm>
            <a:prstGeom prst="wedgeRoundRectCallout">
              <a:avLst>
                <a:gd name="adj1" fmla="val 59439"/>
                <a:gd name="adj2" fmla="val -297170"/>
                <a:gd name="adj3" fmla="val 16667"/>
              </a:avLst>
            </a:prstGeom>
            <a:solidFill>
              <a:srgbClr val="1CADE4">
                <a:alpha val="30196"/>
              </a:srgbClr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u="sng" dirty="0">
                  <a:solidFill>
                    <a:srgbClr val="FF0000"/>
                  </a:solidFill>
                </a:rPr>
                <a:t>WIPP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EXO-200</a:t>
              </a:r>
            </a:p>
          </p:txBody>
        </p:sp>
        <p:sp>
          <p:nvSpPr>
            <p:cNvPr id="37" name="Rounded Rectangular Callout 15">
              <a:extLst>
                <a:ext uri="{FF2B5EF4-FFF2-40B4-BE49-F238E27FC236}">
                  <a16:creationId xmlns:a16="http://schemas.microsoft.com/office/drawing/2014/main" id="{1EB28029-CEB8-694E-94F4-4116383B195E}"/>
                </a:ext>
              </a:extLst>
            </p:cNvPr>
            <p:cNvSpPr/>
            <p:nvPr/>
          </p:nvSpPr>
          <p:spPr>
            <a:xfrm>
              <a:off x="7997051" y="5649285"/>
              <a:ext cx="812098" cy="659815"/>
            </a:xfrm>
            <a:prstGeom prst="wedgeRoundRectCallout">
              <a:avLst>
                <a:gd name="adj1" fmla="val -97259"/>
                <a:gd name="adj2" fmla="val -230608"/>
                <a:gd name="adj3" fmla="val 16667"/>
              </a:avLst>
            </a:prstGeom>
            <a:solidFill>
              <a:srgbClr val="1CADE4">
                <a:alpha val="30196"/>
              </a:srgbClr>
            </a:solidFill>
            <a:ln>
              <a:solidFill>
                <a:srgbClr val="1CAD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u="sng" dirty="0">
                  <a:solidFill>
                    <a:srgbClr val="FF0000"/>
                  </a:solidFill>
                </a:rPr>
                <a:t>SNOLAB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SNO+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(</a:t>
              </a:r>
              <a:r>
                <a:rPr lang="en-US" sz="1200" dirty="0" err="1">
                  <a:solidFill>
                    <a:schemeClr val="tx1"/>
                  </a:solidFill>
                </a:rPr>
                <a:t>nEXO</a:t>
              </a:r>
              <a:r>
                <a:rPr lang="en-US" sz="1200" dirty="0">
                  <a:solidFill>
                    <a:schemeClr val="tx1"/>
                  </a:solidFill>
                </a:rPr>
                <a:t>)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5854270" y="3171970"/>
            <a:ext cx="36313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CUORE (2024)</a:t>
            </a:r>
          </a:p>
          <a:p>
            <a:r>
              <a:rPr lang="en-GB" altLang="zh-CN" baseline="30000" dirty="0">
                <a:latin typeface="Cambria" panose="02040503050406030204" pitchFamily="18" charset="0"/>
                <a:ea typeface="Cambria" panose="02040503050406030204" pitchFamily="18" charset="0"/>
              </a:rPr>
              <a:t>130</a:t>
            </a:r>
            <a:r>
              <a:rPr lang="en-GB" altLang="zh-CN" dirty="0">
                <a:latin typeface="Cambria" panose="02040503050406030204" pitchFamily="18" charset="0"/>
                <a:ea typeface="Cambria" panose="02040503050406030204" pitchFamily="18" charset="0"/>
              </a:rPr>
              <a:t>TeO</a:t>
            </a:r>
            <a:r>
              <a:rPr lang="en-GB" altLang="zh-CN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altLang="zh-CN" dirty="0">
                <a:latin typeface="Cambria" panose="02040503050406030204" pitchFamily="18" charset="0"/>
                <a:ea typeface="Cambria" panose="02040503050406030204" pitchFamily="18" charset="0"/>
              </a:rPr>
              <a:t>, T</a:t>
            </a:r>
            <a:r>
              <a:rPr lang="en-GB" altLang="zh-CN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1/2</a:t>
            </a:r>
            <a:r>
              <a:rPr lang="en-GB" altLang="zh-CN" dirty="0">
                <a:latin typeface="Cambria" panose="02040503050406030204" pitchFamily="18" charset="0"/>
                <a:ea typeface="Cambria" panose="02040503050406030204" pitchFamily="18" charset="0"/>
              </a:rPr>
              <a:t>&gt;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3.8×10</a:t>
            </a:r>
            <a:r>
              <a:rPr lang="en-US" altLang="zh-CN" baseline="30000" dirty="0">
                <a:latin typeface="Cambria" panose="02040503050406030204" pitchFamily="18" charset="0"/>
                <a:ea typeface="Cambria" panose="02040503050406030204" pitchFamily="18" charset="0"/>
              </a:rPr>
              <a:t>25 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yr </a:t>
            </a:r>
            <a:endParaRPr lang="en-GB" altLang="zh-CN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GB" altLang="zh-CN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GERDA (2020)</a:t>
            </a:r>
          </a:p>
          <a:p>
            <a:r>
              <a:rPr lang="en-GB" altLang="zh-CN" baseline="30000" dirty="0">
                <a:latin typeface="Cambria" panose="02040503050406030204" pitchFamily="18" charset="0"/>
                <a:ea typeface="Cambria" panose="02040503050406030204" pitchFamily="18" charset="0"/>
              </a:rPr>
              <a:t>76</a:t>
            </a:r>
            <a:r>
              <a:rPr lang="en-GB" altLang="zh-CN" dirty="0">
                <a:latin typeface="Cambria" panose="02040503050406030204" pitchFamily="18" charset="0"/>
                <a:ea typeface="Cambria" panose="02040503050406030204" pitchFamily="18" charset="0"/>
              </a:rPr>
              <a:t>Ge, T</a:t>
            </a:r>
            <a:r>
              <a:rPr lang="en-GB" altLang="zh-CN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1/2</a:t>
            </a:r>
            <a:r>
              <a:rPr lang="en-GB" altLang="zh-CN" dirty="0">
                <a:latin typeface="Cambria" panose="02040503050406030204" pitchFamily="18" charset="0"/>
                <a:ea typeface="Cambria" panose="02040503050406030204" pitchFamily="18" charset="0"/>
              </a:rPr>
              <a:t>&gt;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1.8×10</a:t>
            </a:r>
            <a:r>
              <a:rPr lang="en-US" altLang="zh-CN" baseline="30000" dirty="0">
                <a:latin typeface="Cambria" panose="02040503050406030204" pitchFamily="18" charset="0"/>
                <a:ea typeface="Cambria" panose="02040503050406030204" pitchFamily="18" charset="0"/>
              </a:rPr>
              <a:t>26 </a:t>
            </a:r>
            <a:r>
              <a:rPr lang="en-US" altLang="zh-CN" dirty="0" err="1">
                <a:latin typeface="Cambria" panose="02040503050406030204" pitchFamily="18" charset="0"/>
                <a:ea typeface="Cambria" panose="02040503050406030204" pitchFamily="18" charset="0"/>
              </a:rPr>
              <a:t>yr</a:t>
            </a:r>
            <a:endParaRPr lang="en-US" altLang="zh-CN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GB" altLang="zh-CN" dirty="0" err="1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Kamland</a:t>
            </a:r>
            <a:r>
              <a:rPr lang="en-GB" altLang="zh-CN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-Zen (2024)</a:t>
            </a:r>
          </a:p>
          <a:p>
            <a:r>
              <a:rPr lang="en-GB" altLang="zh-CN" baseline="30000" dirty="0">
                <a:latin typeface="Cambria" panose="02040503050406030204" pitchFamily="18" charset="0"/>
                <a:ea typeface="Cambria" panose="02040503050406030204" pitchFamily="18" charset="0"/>
              </a:rPr>
              <a:t>136</a:t>
            </a:r>
            <a:r>
              <a:rPr lang="en-GB" altLang="zh-CN" dirty="0">
                <a:latin typeface="Cambria" panose="02040503050406030204" pitchFamily="18" charset="0"/>
                <a:ea typeface="Cambria" panose="02040503050406030204" pitchFamily="18" charset="0"/>
              </a:rPr>
              <a:t>Xe, T</a:t>
            </a:r>
            <a:r>
              <a:rPr lang="en-GB" altLang="zh-CN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1/2</a:t>
            </a:r>
            <a:r>
              <a:rPr lang="en-GB" altLang="zh-CN" dirty="0">
                <a:latin typeface="Cambria" panose="02040503050406030204" pitchFamily="18" charset="0"/>
                <a:ea typeface="Cambria" panose="02040503050406030204" pitchFamily="18" charset="0"/>
              </a:rPr>
              <a:t>&gt;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3.8 ×10</a:t>
            </a:r>
            <a:r>
              <a:rPr lang="en-US" altLang="zh-CN" baseline="30000" dirty="0">
                <a:latin typeface="Cambria" panose="02040503050406030204" pitchFamily="18" charset="0"/>
                <a:ea typeface="Cambria" panose="02040503050406030204" pitchFamily="18" charset="0"/>
              </a:rPr>
              <a:t>26 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yr</a:t>
            </a:r>
            <a:endParaRPr lang="zh-CN" altLang="en-US" baseline="-25000" dirty="0">
              <a:latin typeface="Cambria" panose="02040503050406030204" pitchFamily="18" charset="0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1F0E2F39-7980-427B-BEF7-1965181F7E14}"/>
              </a:ext>
            </a:extLst>
          </p:cNvPr>
          <p:cNvSpPr/>
          <p:nvPr/>
        </p:nvSpPr>
        <p:spPr>
          <a:xfrm>
            <a:off x="5854270" y="3125037"/>
            <a:ext cx="2787312" cy="19493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118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7FFED9-2F52-8334-FD33-8553AD5D9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big three xenon DM experiments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7E36CF-8DA2-A421-CA12-D47A468974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AFD21F-FFD0-EDCA-FF2C-4A6A1B2BCB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F27847-457C-5A2A-DE6E-725B576D2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0EC9725-1D23-9CA4-FFBC-A7456D8FB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340092"/>
            <a:ext cx="12191999" cy="532568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E85338C-DE9C-8AE8-9904-94026AC10C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8504" y="4344597"/>
            <a:ext cx="3296660" cy="2214715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F81BFECA-C4A7-C6A9-1184-1D691B4507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02" y="3610105"/>
            <a:ext cx="2571894" cy="2949208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5D367DCA-F2F2-75DA-7765-701CDA917C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3816" y="3821405"/>
            <a:ext cx="2008668" cy="2804696"/>
          </a:xfrm>
          <a:prstGeom prst="rect">
            <a:avLst/>
          </a:prstGeom>
        </p:spPr>
      </p:pic>
      <p:sp>
        <p:nvSpPr>
          <p:cNvPr id="11" name="文本框 9">
            <a:extLst>
              <a:ext uri="{FF2B5EF4-FFF2-40B4-BE49-F238E27FC236}">
                <a16:creationId xmlns:a16="http://schemas.microsoft.com/office/drawing/2014/main" id="{8BA88B34-5EB3-13A7-68D8-4E77EF8AF802}"/>
              </a:ext>
            </a:extLst>
          </p:cNvPr>
          <p:cNvSpPr txBox="1"/>
          <p:nvPr/>
        </p:nvSpPr>
        <p:spPr>
          <a:xfrm>
            <a:off x="6096000" y="2942777"/>
            <a:ext cx="1171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XENON</a:t>
            </a:r>
            <a:endParaRPr lang="en-US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9">
            <a:extLst>
              <a:ext uri="{FF2B5EF4-FFF2-40B4-BE49-F238E27FC236}">
                <a16:creationId xmlns:a16="http://schemas.microsoft.com/office/drawing/2014/main" id="{74AB2DE2-2550-0935-07AF-E43270998DDA}"/>
              </a:ext>
            </a:extLst>
          </p:cNvPr>
          <p:cNvSpPr txBox="1"/>
          <p:nvPr/>
        </p:nvSpPr>
        <p:spPr>
          <a:xfrm>
            <a:off x="9533701" y="3579320"/>
            <a:ext cx="1171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PandaX</a:t>
            </a:r>
            <a:endParaRPr lang="en-US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9">
            <a:extLst>
              <a:ext uri="{FF2B5EF4-FFF2-40B4-BE49-F238E27FC236}">
                <a16:creationId xmlns:a16="http://schemas.microsoft.com/office/drawing/2014/main" id="{7EDAA4B7-0A58-173F-D5EA-6939DDD6E9C8}"/>
              </a:ext>
            </a:extLst>
          </p:cNvPr>
          <p:cNvSpPr txBox="1"/>
          <p:nvPr/>
        </p:nvSpPr>
        <p:spPr>
          <a:xfrm>
            <a:off x="2157919" y="2775083"/>
            <a:ext cx="1171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</a:t>
            </a:r>
            <a:endParaRPr lang="en-US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C2B131C9-1240-7791-6197-6661CC681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821198"/>
            <a:ext cx="7546394" cy="1761846"/>
          </a:xfrm>
        </p:spPr>
        <p:txBody>
          <a:bodyPr>
            <a:norm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Multi-ton natural xenon experiments for DM search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04BA113-BB30-F737-C0E4-A6B3D50228A7}"/>
              </a:ext>
            </a:extLst>
          </p:cNvPr>
          <p:cNvSpPr/>
          <p:nvPr/>
        </p:nvSpPr>
        <p:spPr>
          <a:xfrm>
            <a:off x="8020455" y="2942777"/>
            <a:ext cx="3730558" cy="37229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5380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/>
              <a:t>PandaX</a:t>
            </a:r>
            <a:r>
              <a:rPr lang="en-US" altLang="zh-CN" dirty="0"/>
              <a:t>: Particle and Astrophysical  Xenon Observatory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0" y="869486"/>
            <a:ext cx="8755244" cy="3806548"/>
          </a:xfrm>
        </p:spPr>
        <p:txBody>
          <a:bodyPr>
            <a:norm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</a:rPr>
              <a:t>PandaX</a:t>
            </a:r>
            <a:r>
              <a:rPr lang="en-US" altLang="zh-CN" sz="2400" b="1" dirty="0">
                <a:solidFill>
                  <a:schemeClr val="bg1"/>
                </a:solidFill>
              </a:rPr>
              <a:t>: </a:t>
            </a:r>
            <a:r>
              <a:rPr lang="en-US" altLang="zh-CN" sz="2400" b="1" dirty="0">
                <a:solidFill>
                  <a:srgbClr val="FF0000"/>
                </a:solidFill>
              </a:rPr>
              <a:t>P</a:t>
            </a:r>
            <a:r>
              <a:rPr lang="en-US" altLang="zh-CN" sz="2400" b="1" dirty="0">
                <a:solidFill>
                  <a:schemeClr val="bg1"/>
                </a:solidFill>
              </a:rPr>
              <a:t>article</a:t>
            </a:r>
            <a:r>
              <a:rPr lang="en-US" altLang="zh-CN" sz="2400" b="1" dirty="0">
                <a:solidFill>
                  <a:srgbClr val="FF0000"/>
                </a:solidFill>
              </a:rPr>
              <a:t> and A</a:t>
            </a:r>
            <a:r>
              <a:rPr lang="en-US" altLang="zh-CN" sz="2400" b="1" dirty="0">
                <a:solidFill>
                  <a:schemeClr val="bg1"/>
                </a:solidFill>
              </a:rPr>
              <a:t>strophysical  </a:t>
            </a:r>
            <a:r>
              <a:rPr lang="en-US" altLang="zh-CN" sz="2400" b="1" dirty="0">
                <a:solidFill>
                  <a:srgbClr val="FF0000"/>
                </a:solidFill>
              </a:rPr>
              <a:t>X</a:t>
            </a:r>
            <a:r>
              <a:rPr lang="en-US" altLang="zh-CN" sz="2400" b="1" dirty="0">
                <a:solidFill>
                  <a:schemeClr val="bg1"/>
                </a:solidFill>
              </a:rPr>
              <a:t>enon Observatory</a:t>
            </a:r>
          </a:p>
          <a:p>
            <a:pPr lvl="1"/>
            <a:r>
              <a:rPr lang="en-US" altLang="zh-CN" sz="2000" dirty="0">
                <a:solidFill>
                  <a:schemeClr val="bg1"/>
                </a:solidFill>
              </a:rPr>
              <a:t>Incoming DM scattering off xenon atom (nucleus or electrons)</a:t>
            </a:r>
          </a:p>
          <a:p>
            <a:r>
              <a:rPr lang="en-US" altLang="zh-CN" sz="2400" b="1" dirty="0">
                <a:solidFill>
                  <a:schemeClr val="bg1"/>
                </a:solidFill>
              </a:rPr>
              <a:t>TPC: paired scintillation (S1) and ionization (S2) signals</a:t>
            </a:r>
          </a:p>
          <a:p>
            <a:pPr lvl="1"/>
            <a:r>
              <a:rPr lang="en-US" altLang="zh-CN" sz="2000" dirty="0">
                <a:solidFill>
                  <a:schemeClr val="bg1"/>
                </a:solidFill>
              </a:rPr>
              <a:t>Precise energy measurement</a:t>
            </a:r>
          </a:p>
          <a:p>
            <a:pPr lvl="1"/>
            <a:r>
              <a:rPr lang="en-US" altLang="zh-CN" sz="2000" dirty="0">
                <a:solidFill>
                  <a:schemeClr val="bg1"/>
                </a:solidFill>
              </a:rPr>
              <a:t>3D position reconstruction</a:t>
            </a:r>
          </a:p>
          <a:p>
            <a:pPr lvl="1"/>
            <a:r>
              <a:rPr lang="en-US" altLang="zh-CN" sz="2000" dirty="0">
                <a:solidFill>
                  <a:schemeClr val="bg1"/>
                </a:solidFill>
              </a:rPr>
              <a:t>Discrimination between nuclear recoil and electron recoil signals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FE2BC77-5F46-D4AC-18B7-D4B9BF721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73" y="1130347"/>
            <a:ext cx="3652855" cy="5074562"/>
          </a:xfrm>
          <a:prstGeom prst="rect">
            <a:avLst/>
          </a:prstGeom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7C1B898B-143C-61C5-4521-F4D2A4ABF04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997"/>
          <a:stretch/>
        </p:blipFill>
        <p:spPr bwMode="auto">
          <a:xfrm>
            <a:off x="5156140" y="3203370"/>
            <a:ext cx="6596721" cy="3353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D78B602-331A-8829-AF96-73A2CD3D54E1}"/>
              </a:ext>
            </a:extLst>
          </p:cNvPr>
          <p:cNvSpPr txBox="1"/>
          <p:nvPr/>
        </p:nvSpPr>
        <p:spPr>
          <a:xfrm>
            <a:off x="1160960" y="6204909"/>
            <a:ext cx="66640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Dual-phase xenon TPC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41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291873-9996-0D6F-6ADD-3719D2181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/>
              <a:t>PandaX</a:t>
            </a:r>
            <a:r>
              <a:rPr kumimoji="1" lang="en-US" altLang="zh-CN" dirty="0"/>
              <a:t> Detectors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C2A2EE-E3B8-9205-FFB6-79CA3A71F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sz="2800" dirty="0">
                <a:solidFill>
                  <a:schemeClr val="bg1"/>
                </a:solidFill>
                <a:ea typeface="Helvetica Neue" panose="02000503000000020004" pitchFamily="2" charset="0"/>
              </a:rPr>
              <a:t>Increasing</a:t>
            </a:r>
            <a:r>
              <a:rPr kumimoji="1" lang="zh-CN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zh-CN" sz="2800" dirty="0">
                <a:solidFill>
                  <a:schemeClr val="bg1"/>
                </a:solidFill>
                <a:ea typeface="Helvetica Neue" panose="02000503000000020004" pitchFamily="2" charset="0"/>
              </a:rPr>
              <a:t>the detector sensitive target volume</a:t>
            </a:r>
          </a:p>
          <a:p>
            <a:r>
              <a:rPr kumimoji="1" lang="en-US" altLang="zh-CN" sz="2800" dirty="0">
                <a:solidFill>
                  <a:schemeClr val="bg1"/>
                </a:solidFill>
                <a:ea typeface="Helvetica Neue" panose="02000503000000020004" pitchFamily="2" charset="0"/>
              </a:rPr>
              <a:t>Lowering radioactive background</a:t>
            </a:r>
            <a:endParaRPr kumimoji="1" lang="en-US" altLang="zh-CN" sz="2800" b="0" dirty="0">
              <a:solidFill>
                <a:schemeClr val="bg1"/>
              </a:solidFill>
              <a:ea typeface="Helvetica Neue" panose="02000503000000020004" pitchFamily="2" charset="0"/>
            </a:endParaRPr>
          </a:p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0EBB87-0111-CD9D-498C-C2F1A3B11D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D0ACC-CB12-0648-99CB-FE9F344823AC}" type="datetime1">
              <a:rPr lang="en-US" smtClean="0"/>
              <a:t>12/11/2024</a:t>
            </a:fld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B62365-C57C-5C03-05E6-7C70911FF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0CB600-8B69-46EB-A96D-183261B68DAA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12014155-B865-FFB7-C46A-BF0A69157E07}"/>
              </a:ext>
            </a:extLst>
          </p:cNvPr>
          <p:cNvGrpSpPr/>
          <p:nvPr/>
        </p:nvGrpSpPr>
        <p:grpSpPr>
          <a:xfrm>
            <a:off x="76627" y="1641387"/>
            <a:ext cx="12038745" cy="4795508"/>
            <a:chOff x="-13855" y="1652716"/>
            <a:chExt cx="12038745" cy="4795508"/>
          </a:xfrm>
        </p:grpSpPr>
        <p:graphicFrame>
          <p:nvGraphicFramePr>
            <p:cNvPr id="8" name="图示 4">
              <a:extLst>
                <a:ext uri="{FF2B5EF4-FFF2-40B4-BE49-F238E27FC236}">
                  <a16:creationId xmlns:a16="http://schemas.microsoft.com/office/drawing/2014/main" id="{89134DA1-8778-DE6F-E5CB-BFBAEB17FFD6}"/>
                </a:ext>
              </a:extLst>
            </p:cNvPr>
            <p:cNvGraphicFramePr/>
            <p:nvPr/>
          </p:nvGraphicFramePr>
          <p:xfrm>
            <a:off x="2389579" y="1652716"/>
            <a:ext cx="9092584" cy="370509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9" name="矩形 9">
              <a:extLst>
                <a:ext uri="{FF2B5EF4-FFF2-40B4-BE49-F238E27FC236}">
                  <a16:creationId xmlns:a16="http://schemas.microsoft.com/office/drawing/2014/main" id="{A87A0888-C12C-4384-9844-A9272E688693}"/>
                </a:ext>
              </a:extLst>
            </p:cNvPr>
            <p:cNvSpPr/>
            <p:nvPr/>
          </p:nvSpPr>
          <p:spPr>
            <a:xfrm>
              <a:off x="156951" y="3531243"/>
              <a:ext cx="2009903" cy="35377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000" b="1" dirty="0" err="1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PandaX</a:t>
              </a:r>
              <a:r>
                <a:rPr kumimoji="1" lang="en-US" altLang="zh-CN" sz="2000" b="1" dirty="0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 start</a:t>
              </a:r>
              <a:endParaRPr kumimoji="1" lang="zh-CN" altLang="en-US" sz="2000" b="1" dirty="0">
                <a:solidFill>
                  <a:srgbClr val="FF0000"/>
                </a:solidFill>
                <a:latin typeface="Helvetica Neue" panose="02000503000000020004" pitchFamily="2" charset="0"/>
                <a:ea typeface="等线" panose="02010600030101010101" pitchFamily="2" charset="-122"/>
                <a:cs typeface="Helvetica Neue" panose="02000503000000020004" pitchFamily="2" charset="0"/>
              </a:endParaRPr>
            </a:p>
          </p:txBody>
        </p:sp>
        <p:sp>
          <p:nvSpPr>
            <p:cNvPr id="10" name="矩形 16">
              <a:extLst>
                <a:ext uri="{FF2B5EF4-FFF2-40B4-BE49-F238E27FC236}">
                  <a16:creationId xmlns:a16="http://schemas.microsoft.com/office/drawing/2014/main" id="{6513B060-98E5-C923-38A3-760CC87F329B}"/>
                </a:ext>
              </a:extLst>
            </p:cNvPr>
            <p:cNvSpPr/>
            <p:nvPr/>
          </p:nvSpPr>
          <p:spPr>
            <a:xfrm>
              <a:off x="2786547" y="3365303"/>
              <a:ext cx="1928911" cy="589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000" b="1" dirty="0" err="1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PandaX</a:t>
              </a:r>
              <a:r>
                <a:rPr kumimoji="1" lang="en-US" altLang="zh-CN" sz="2000" b="1" dirty="0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-I 120kg</a:t>
              </a:r>
              <a:endParaRPr kumimoji="1" lang="zh-CN" altLang="en-US" sz="2000" b="1" dirty="0">
                <a:solidFill>
                  <a:srgbClr val="FF0000"/>
                </a:solidFill>
                <a:latin typeface="Helvetica Neue" panose="02000503000000020004" pitchFamily="2" charset="0"/>
                <a:ea typeface="等线" panose="02010600030101010101" pitchFamily="2" charset="-122"/>
                <a:cs typeface="Helvetica Neue" panose="02000503000000020004" pitchFamily="2" charset="0"/>
              </a:endParaRPr>
            </a:p>
          </p:txBody>
        </p:sp>
        <p:sp>
          <p:nvSpPr>
            <p:cNvPr id="11" name="矩形 17">
              <a:extLst>
                <a:ext uri="{FF2B5EF4-FFF2-40B4-BE49-F238E27FC236}">
                  <a16:creationId xmlns:a16="http://schemas.microsoft.com/office/drawing/2014/main" id="{E1FC268E-F921-8529-F591-FA3DF9C84B51}"/>
                </a:ext>
              </a:extLst>
            </p:cNvPr>
            <p:cNvSpPr/>
            <p:nvPr/>
          </p:nvSpPr>
          <p:spPr>
            <a:xfrm>
              <a:off x="5871692" y="2767330"/>
              <a:ext cx="1892884" cy="54625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000" b="1" dirty="0" err="1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PandaX</a:t>
              </a:r>
              <a:r>
                <a:rPr kumimoji="1" lang="en-US" altLang="zh-CN" sz="2000" b="1" dirty="0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-II 580kg</a:t>
              </a:r>
              <a:endParaRPr kumimoji="1" lang="zh-CN" altLang="en-US" sz="2000" b="1" dirty="0">
                <a:solidFill>
                  <a:srgbClr val="FF0000"/>
                </a:solidFill>
                <a:latin typeface="Helvetica Neue" panose="02000503000000020004" pitchFamily="2" charset="0"/>
                <a:ea typeface="等线" panose="02010600030101010101" pitchFamily="2" charset="-122"/>
                <a:cs typeface="Helvetica Neue" panose="02000503000000020004" pitchFamily="2" charset="0"/>
              </a:endParaRPr>
            </a:p>
          </p:txBody>
        </p:sp>
        <p:sp>
          <p:nvSpPr>
            <p:cNvPr id="12" name="矩形 18">
              <a:extLst>
                <a:ext uri="{FF2B5EF4-FFF2-40B4-BE49-F238E27FC236}">
                  <a16:creationId xmlns:a16="http://schemas.microsoft.com/office/drawing/2014/main" id="{D86F903E-6AE8-4987-4AF1-2E97A7F7E884}"/>
                </a:ext>
              </a:extLst>
            </p:cNvPr>
            <p:cNvSpPr/>
            <p:nvPr/>
          </p:nvSpPr>
          <p:spPr>
            <a:xfrm>
              <a:off x="9036113" y="2017439"/>
              <a:ext cx="1892884" cy="5995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000" b="1" dirty="0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PandaX-4T</a:t>
              </a:r>
            </a:p>
            <a:p>
              <a:pPr algn="ctr"/>
              <a:r>
                <a:rPr kumimoji="1" lang="en-US" altLang="zh-CN" sz="2000" b="1" dirty="0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(3.7 </a:t>
              </a:r>
              <a:r>
                <a:rPr kumimoji="1" lang="en-US" altLang="zh-CN" sz="2000" b="1" dirty="0" err="1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tonne</a:t>
              </a:r>
              <a:r>
                <a:rPr kumimoji="1" lang="en-US" altLang="zh-CN" sz="2000" b="1" dirty="0">
                  <a:solidFill>
                    <a:srgbClr val="FF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)</a:t>
              </a:r>
              <a:endParaRPr kumimoji="1" lang="zh-CN" altLang="en-US" sz="2000" b="1" dirty="0">
                <a:solidFill>
                  <a:srgbClr val="FF0000"/>
                </a:solidFill>
                <a:latin typeface="Helvetica Neue" panose="02000503000000020004" pitchFamily="2" charset="0"/>
                <a:ea typeface="等线" panose="02010600030101010101" pitchFamily="2" charset="-122"/>
                <a:cs typeface="Helvetica Neue" panose="02000503000000020004" pitchFamily="2" charset="0"/>
              </a:endParaRPr>
            </a:p>
          </p:txBody>
        </p:sp>
        <p:cxnSp>
          <p:nvCxnSpPr>
            <p:cNvPr id="13" name="直接箭头连接符 3">
              <a:extLst>
                <a:ext uri="{FF2B5EF4-FFF2-40B4-BE49-F238E27FC236}">
                  <a16:creationId xmlns:a16="http://schemas.microsoft.com/office/drawing/2014/main" id="{0F1D9E9F-9093-7F63-3C1F-AD7534DAC9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3855" y="6246452"/>
              <a:ext cx="12038745" cy="0"/>
            </a:xfrm>
            <a:prstGeom prst="straightConnector1">
              <a:avLst/>
            </a:prstGeom>
            <a:ln w="457200">
              <a:solidFill>
                <a:srgbClr val="FF0000"/>
              </a:solidFill>
              <a:headEnd type="stealth" w="sm" len="sm"/>
              <a:tailEnd type="none"/>
            </a:ln>
            <a:effectLst>
              <a:outerShdw blurRad="508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5AAACED3-12CA-3474-6439-5935A62CEF9D}"/>
                </a:ext>
              </a:extLst>
            </p:cNvPr>
            <p:cNvSpPr txBox="1"/>
            <p:nvPr/>
          </p:nvSpPr>
          <p:spPr>
            <a:xfrm>
              <a:off x="9217051" y="6048114"/>
              <a:ext cx="1855195" cy="400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 anchor="b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n-ea"/>
                  <a:cs typeface="Times New Roman" pitchFamily="18" charset="0"/>
                </a:rPr>
                <a:t>2020-</a:t>
              </a:r>
              <a:endParaRPr lang="zh-CN" altLang="en-US" sz="2000" b="1" dirty="0">
                <a:solidFill>
                  <a:schemeClr val="bg1"/>
                </a:solidFill>
                <a:latin typeface="+mn-ea"/>
                <a:cs typeface="Times New Roman" pitchFamily="18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85B0BF6-990A-2A9B-CFA0-5CA4FEE9E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908" y="3406411"/>
              <a:ext cx="1855194" cy="223231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4">
              <a:extLst>
                <a:ext uri="{FF2B5EF4-FFF2-40B4-BE49-F238E27FC236}">
                  <a16:creationId xmlns:a16="http://schemas.microsoft.com/office/drawing/2014/main" id="{7C39BCA8-D71F-495F-F9A1-767B8A3D6D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401" r="14178"/>
            <a:stretch/>
          </p:blipFill>
          <p:spPr>
            <a:xfrm>
              <a:off x="8408775" y="3026346"/>
              <a:ext cx="3073385" cy="261803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7" name="TextBox 12">
              <a:extLst>
                <a:ext uri="{FF2B5EF4-FFF2-40B4-BE49-F238E27FC236}">
                  <a16:creationId xmlns:a16="http://schemas.microsoft.com/office/drawing/2014/main" id="{A689C558-754C-08AC-588E-C4C5A27A5C18}"/>
                </a:ext>
              </a:extLst>
            </p:cNvPr>
            <p:cNvSpPr txBox="1"/>
            <p:nvPr/>
          </p:nvSpPr>
          <p:spPr>
            <a:xfrm>
              <a:off x="715927" y="6034623"/>
              <a:ext cx="1233478" cy="400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 anchor="b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n-ea"/>
                  <a:cs typeface="Times New Roman" pitchFamily="18" charset="0"/>
                </a:rPr>
                <a:t>2009</a:t>
              </a:r>
              <a:endParaRPr lang="zh-CN" altLang="en-US" sz="2000" b="1" dirty="0">
                <a:solidFill>
                  <a:schemeClr val="bg1"/>
                </a:solidFill>
                <a:latin typeface="+mn-ea"/>
                <a:cs typeface="Times New Roman" pitchFamily="18" charset="0"/>
              </a:endParaRPr>
            </a:p>
          </p:txBody>
        </p:sp>
        <p:sp>
          <p:nvSpPr>
            <p:cNvPr id="18" name="TextBox 12">
              <a:extLst>
                <a:ext uri="{FF2B5EF4-FFF2-40B4-BE49-F238E27FC236}">
                  <a16:creationId xmlns:a16="http://schemas.microsoft.com/office/drawing/2014/main" id="{031CF20B-7FA5-3552-E9AB-24E6550B199A}"/>
                </a:ext>
              </a:extLst>
            </p:cNvPr>
            <p:cNvSpPr txBox="1"/>
            <p:nvPr/>
          </p:nvSpPr>
          <p:spPr>
            <a:xfrm>
              <a:off x="3102310" y="6028517"/>
              <a:ext cx="1932285" cy="400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 anchor="b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n-ea"/>
                  <a:cs typeface="Times New Roman" pitchFamily="18" charset="0"/>
                </a:rPr>
                <a:t>2010-2014</a:t>
              </a:r>
              <a:endParaRPr lang="zh-CN" altLang="en-US" sz="2000" b="1" dirty="0">
                <a:solidFill>
                  <a:schemeClr val="bg1"/>
                </a:solidFill>
                <a:latin typeface="+mn-ea"/>
                <a:cs typeface="Times New Roman" pitchFamily="18" charset="0"/>
              </a:endParaRPr>
            </a:p>
          </p:txBody>
        </p:sp>
        <p:sp>
          <p:nvSpPr>
            <p:cNvPr id="19" name="TextBox 12">
              <a:extLst>
                <a:ext uri="{FF2B5EF4-FFF2-40B4-BE49-F238E27FC236}">
                  <a16:creationId xmlns:a16="http://schemas.microsoft.com/office/drawing/2014/main" id="{541D74DA-1E45-B78D-822C-9372C9A87827}"/>
                </a:ext>
              </a:extLst>
            </p:cNvPr>
            <p:cNvSpPr txBox="1"/>
            <p:nvPr/>
          </p:nvSpPr>
          <p:spPr>
            <a:xfrm>
              <a:off x="5835722" y="6048114"/>
              <a:ext cx="1902006" cy="4001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 anchor="b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n-ea"/>
                  <a:cs typeface="Times New Roman" pitchFamily="18" charset="0"/>
                </a:rPr>
                <a:t>2015-2019</a:t>
              </a:r>
              <a:endParaRPr lang="zh-CN" altLang="en-US" sz="2000" b="1" dirty="0">
                <a:solidFill>
                  <a:schemeClr val="bg1"/>
                </a:solidFill>
                <a:latin typeface="+mn-ea"/>
                <a:cs typeface="Times New Roman" pitchFamily="18" charset="0"/>
              </a:endParaRPr>
            </a:p>
          </p:txBody>
        </p:sp>
        <p:cxnSp>
          <p:nvCxnSpPr>
            <p:cNvPr id="20" name="Straight Connector 99">
              <a:extLst>
                <a:ext uri="{FF2B5EF4-FFF2-40B4-BE49-F238E27FC236}">
                  <a16:creationId xmlns:a16="http://schemas.microsoft.com/office/drawing/2014/main" id="{B07805BF-EDD1-88AC-1EF9-F791387F68C4}"/>
                </a:ext>
              </a:extLst>
            </p:cNvPr>
            <p:cNvCxnSpPr>
              <a:cxnSpLocks/>
            </p:cNvCxnSpPr>
            <p:nvPr/>
          </p:nvCxnSpPr>
          <p:spPr>
            <a:xfrm>
              <a:off x="1101337" y="5487063"/>
              <a:ext cx="0" cy="541454"/>
            </a:xfrm>
            <a:prstGeom prst="line">
              <a:avLst/>
            </a:prstGeom>
            <a:ln w="635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99">
              <a:extLst>
                <a:ext uri="{FF2B5EF4-FFF2-40B4-BE49-F238E27FC236}">
                  <a16:creationId xmlns:a16="http://schemas.microsoft.com/office/drawing/2014/main" id="{0B3AF2D3-E82B-46DF-BA1B-F0E10759DC3A}"/>
                </a:ext>
              </a:extLst>
            </p:cNvPr>
            <p:cNvCxnSpPr>
              <a:cxnSpLocks/>
            </p:cNvCxnSpPr>
            <p:nvPr/>
          </p:nvCxnSpPr>
          <p:spPr>
            <a:xfrm>
              <a:off x="3844816" y="5487063"/>
              <a:ext cx="0" cy="541454"/>
            </a:xfrm>
            <a:prstGeom prst="line">
              <a:avLst/>
            </a:prstGeom>
            <a:ln w="635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99">
              <a:extLst>
                <a:ext uri="{FF2B5EF4-FFF2-40B4-BE49-F238E27FC236}">
                  <a16:creationId xmlns:a16="http://schemas.microsoft.com/office/drawing/2014/main" id="{8769DBF8-A943-2055-E6CD-327ABFBC3A48}"/>
                </a:ext>
              </a:extLst>
            </p:cNvPr>
            <p:cNvCxnSpPr>
              <a:cxnSpLocks/>
            </p:cNvCxnSpPr>
            <p:nvPr/>
          </p:nvCxnSpPr>
          <p:spPr>
            <a:xfrm>
              <a:off x="6577339" y="5638728"/>
              <a:ext cx="0" cy="541454"/>
            </a:xfrm>
            <a:prstGeom prst="line">
              <a:avLst/>
            </a:prstGeom>
            <a:ln w="635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99">
              <a:extLst>
                <a:ext uri="{FF2B5EF4-FFF2-40B4-BE49-F238E27FC236}">
                  <a16:creationId xmlns:a16="http://schemas.microsoft.com/office/drawing/2014/main" id="{F6246BE9-9FDA-6713-C1EA-44C00A743081}"/>
                </a:ext>
              </a:extLst>
            </p:cNvPr>
            <p:cNvCxnSpPr>
              <a:cxnSpLocks/>
            </p:cNvCxnSpPr>
            <p:nvPr/>
          </p:nvCxnSpPr>
          <p:spPr>
            <a:xfrm>
              <a:off x="9982555" y="5638728"/>
              <a:ext cx="0" cy="541454"/>
            </a:xfrm>
            <a:prstGeom prst="line">
              <a:avLst/>
            </a:prstGeom>
            <a:ln w="635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图片 40">
              <a:extLst>
                <a:ext uri="{FF2B5EF4-FFF2-40B4-BE49-F238E27FC236}">
                  <a16:creationId xmlns:a16="http://schemas.microsoft.com/office/drawing/2014/main" id="{801EEF87-E21E-F85F-C5DF-80AD3628F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547" y="4045530"/>
              <a:ext cx="1965662" cy="154008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329D05EC-195E-E837-9129-A3ACA42803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25" y="4100205"/>
              <a:ext cx="2288484" cy="149009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1" name="页脚占位符 4">
            <a:extLst>
              <a:ext uri="{FF2B5EF4-FFF2-40B4-BE49-F238E27FC236}">
                <a16:creationId xmlns:a16="http://schemas.microsoft.com/office/drawing/2014/main" id="{D6FBB6EF-5CC9-127C-792D-2015190A8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212"/>
            <a:ext cx="4114800" cy="300789"/>
          </a:xfrm>
        </p:spPr>
        <p:txBody>
          <a:bodyPr/>
          <a:lstStyle/>
          <a:p>
            <a:r>
              <a:rPr lang="en-US" altLang="zh-CN" dirty="0"/>
              <a:t>Shaobo Wang</a:t>
            </a:r>
            <a:r>
              <a:rPr lang="zh-CN" altLang="en-US" dirty="0"/>
              <a:t>，</a:t>
            </a:r>
            <a:r>
              <a:rPr lang="en-US" altLang="zh-CN" dirty="0" err="1"/>
              <a:t>PandaX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819025"/>
      </p:ext>
    </p:extLst>
  </p:cSld>
  <p:clrMapOvr>
    <a:masterClrMapping/>
  </p:clrMapOvr>
</p:sld>
</file>

<file path=ppt/theme/theme1.xml><?xml version="1.0" encoding="utf-8"?>
<a:theme xmlns:a="http://schemas.openxmlformats.org/drawingml/2006/main" name="PandaX-Red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ndaX-Red" id="{6BD75C0C-7C4A-4EE7-940C-194874760D3A}" vid="{7528A061-AD41-4D64-B434-54E90F95274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43201</TotalTime>
  <Words>1597</Words>
  <Application>Microsoft Office PowerPoint</Application>
  <PresentationFormat>宽屏</PresentationFormat>
  <Paragraphs>372</Paragraphs>
  <Slides>26</Slides>
  <Notes>25</Notes>
  <HiddenSlides>2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-apple-system</vt:lpstr>
      <vt:lpstr>Helvetica Neue</vt:lpstr>
      <vt:lpstr>Microsoft YaHei UI</vt:lpstr>
      <vt:lpstr>Myriad Pro</vt:lpstr>
      <vt:lpstr>KaiTi</vt:lpstr>
      <vt:lpstr>Microsoft YaHei</vt:lpstr>
      <vt:lpstr>Arial</vt:lpstr>
      <vt:lpstr>Calibri</vt:lpstr>
      <vt:lpstr>Cambria</vt:lpstr>
      <vt:lpstr>Cambria Math</vt:lpstr>
      <vt:lpstr>Helvetica</vt:lpstr>
      <vt:lpstr>Symbol</vt:lpstr>
      <vt:lpstr>Times New Roman</vt:lpstr>
      <vt:lpstr>PandaX-Red</vt:lpstr>
      <vt:lpstr>PowerPoint 演示文稿</vt:lpstr>
      <vt:lpstr>Neutrinos are Dirac or Majorana?</vt:lpstr>
      <vt:lpstr>0𝜈𝛽𝛽 : Golden channel for Majorana neutrino searches</vt:lpstr>
      <vt:lpstr>Experimental Searches</vt:lpstr>
      <vt:lpstr>Half-life sensitivity from experiments</vt:lpstr>
      <vt:lpstr>0𝜈𝛽𝛽 experiments</vt:lpstr>
      <vt:lpstr>The big three xenon DM experiments</vt:lpstr>
      <vt:lpstr>PandaX: Particle and Astrophysical  Xenon Observatory</vt:lpstr>
      <vt:lpstr>PandaX Detectors</vt:lpstr>
      <vt:lpstr>PandaX-4T experiment</vt:lpstr>
      <vt:lpstr>PowerPoint 演示文稿</vt:lpstr>
      <vt:lpstr>PandaX-4T @ CJPL-II B2</vt:lpstr>
      <vt:lpstr>PowerPoint 演示文稿</vt:lpstr>
      <vt:lpstr>PandaX-4T Physics Run</vt:lpstr>
      <vt:lpstr>Multiple physics in a wide energy range</vt:lpstr>
      <vt:lpstr>136Xe 0𝜈𝛽𝛽 search in PandaX experiment</vt:lpstr>
      <vt:lpstr>136Xe 0𝜈𝛽𝛽 search in PandaX-4T</vt:lpstr>
      <vt:lpstr>134Xe 2𝜈𝛽𝛽 and 0𝜈𝛽𝛽 </vt:lpstr>
      <vt:lpstr>134Xe 2𝜈𝛽𝛽 and 0𝜈𝛽𝛽 search in PandaX-4T</vt:lpstr>
      <vt:lpstr>134Xe half-life limits @ PandaX-4T</vt:lpstr>
      <vt:lpstr>124Xe 2nECEC half-life measurement</vt:lpstr>
      <vt:lpstr>Energy spectrum + time evolution likelihood fit</vt:lpstr>
      <vt:lpstr>Future plan: PandaX-xT</vt:lpstr>
      <vt:lpstr>Summary</vt:lpstr>
      <vt:lpstr>Systematic uncertainties</vt:lpstr>
      <vt:lpstr>Position reconstruction improvement with desaturation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PandaX-4T Calibration</dc:title>
  <dc:creator>Ke Han</dc:creator>
  <cp:lastModifiedBy>Shaobo wang</cp:lastModifiedBy>
  <cp:revision>924</cp:revision>
  <dcterms:created xsi:type="dcterms:W3CDTF">2017-07-22T01:46:21Z</dcterms:created>
  <dcterms:modified xsi:type="dcterms:W3CDTF">2024-12-11T11:22:20Z</dcterms:modified>
</cp:coreProperties>
</file>