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6"/>
  </p:notesMasterIdLst>
  <p:sldIdLst>
    <p:sldId id="388" r:id="rId2"/>
    <p:sldId id="389" r:id="rId3"/>
    <p:sldId id="482" r:id="rId4"/>
    <p:sldId id="390" r:id="rId5"/>
    <p:sldId id="420" r:id="rId6"/>
    <p:sldId id="483" r:id="rId7"/>
    <p:sldId id="474" r:id="rId8"/>
    <p:sldId id="391" r:id="rId9"/>
    <p:sldId id="455" r:id="rId10"/>
    <p:sldId id="456" r:id="rId11"/>
    <p:sldId id="414" r:id="rId12"/>
    <p:sldId id="452" r:id="rId13"/>
    <p:sldId id="475" r:id="rId14"/>
    <p:sldId id="422" r:id="rId15"/>
    <p:sldId id="400" r:id="rId16"/>
    <p:sldId id="481" r:id="rId17"/>
    <p:sldId id="471" r:id="rId18"/>
    <p:sldId id="479" r:id="rId19"/>
    <p:sldId id="464" r:id="rId20"/>
    <p:sldId id="465" r:id="rId21"/>
    <p:sldId id="448" r:id="rId22"/>
    <p:sldId id="435" r:id="rId23"/>
    <p:sldId id="478" r:id="rId24"/>
    <p:sldId id="449"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淳 中根" initials="淳中" lastIdx="2" clrIdx="0">
    <p:extLst>
      <p:ext uri="{19B8F6BF-5375-455C-9EA6-DF929625EA0E}">
        <p15:presenceInfo xmlns:p15="http://schemas.microsoft.com/office/powerpoint/2012/main" userId="5070cf413cc549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EFE00"/>
    <a:srgbClr val="0000FF"/>
    <a:srgbClr val="FF9900"/>
    <a:srgbClr val="FF40FF"/>
    <a:srgbClr val="33CC33"/>
    <a:srgbClr val="00F900"/>
    <a:srgbClr val="75C4FF"/>
    <a:srgbClr val="6699FF"/>
    <a:srgbClr val="E3DE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58" autoAdjust="0"/>
    <p:restoredTop sz="75314" autoAdjust="0"/>
  </p:normalViewPr>
  <p:slideViewPr>
    <p:cSldViewPr snapToGrid="0">
      <p:cViewPr varScale="1">
        <p:scale>
          <a:sx n="58" d="100"/>
          <a:sy n="58" d="100"/>
        </p:scale>
        <p:origin x="786" y="7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01F60F-E057-4741-888C-C8F6BBA84A9D}" type="datetimeFigureOut">
              <a:rPr kumimoji="1" lang="ja-JP" altLang="en-US" smtClean="0"/>
              <a:t>2024/12/9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11F915-05BF-4CBB-B367-ED54EF869F40}" type="slidenum">
              <a:rPr kumimoji="1" lang="ja-JP" altLang="en-US" smtClean="0"/>
              <a:t>‹#›</a:t>
            </a:fld>
            <a:endParaRPr kumimoji="1" lang="ja-JP" altLang="en-US"/>
          </a:p>
        </p:txBody>
      </p:sp>
    </p:spTree>
    <p:extLst>
      <p:ext uri="{BB962C8B-B14F-4D97-AF65-F5344CB8AC3E}">
        <p14:creationId xmlns:p14="http://schemas.microsoft.com/office/powerpoint/2010/main" val="185088507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a:spcBef>
                <a:spcPts val="0"/>
              </a:spcBef>
              <a:spcAft>
                <a:spcPts val="0"/>
              </a:spcAft>
            </a:pPr>
            <a:endParaRPr lang="en-US" altLang="ja-JP" sz="1800" dirty="0">
              <a:effectLst/>
              <a:ea typeface="游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1</a:t>
            </a:fld>
            <a:endParaRPr kumimoji="1" lang="ja-JP" altLang="en-US"/>
          </a:p>
        </p:txBody>
      </p:sp>
    </p:spTree>
    <p:extLst>
      <p:ext uri="{BB962C8B-B14F-4D97-AF65-F5344CB8AC3E}">
        <p14:creationId xmlns:p14="http://schemas.microsoft.com/office/powerpoint/2010/main" val="4046171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reflectivity of the light-collection mirrors exceeds 80%.</a:t>
            </a:r>
            <a:endParaRPr kumimoji="1" lang="en-US" altLang="ja-JP" dirty="0"/>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10</a:t>
            </a:fld>
            <a:endParaRPr kumimoji="1" lang="ja-JP" altLang="en-US"/>
          </a:p>
        </p:txBody>
      </p:sp>
    </p:spTree>
    <p:extLst>
      <p:ext uri="{BB962C8B-B14F-4D97-AF65-F5344CB8AC3E}">
        <p14:creationId xmlns:p14="http://schemas.microsoft.com/office/powerpoint/2010/main" val="1808550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2800" dirty="0"/>
              <a:t>In this section, I will discuss the method of performance evaluation using the prototype detector and provide an overview of the constructed this detector.</a:t>
            </a:r>
            <a:endParaRPr lang="en-US" altLang="ja-JP" sz="1800" dirty="0">
              <a:effectLst/>
              <a:ea typeface="游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11</a:t>
            </a:fld>
            <a:endParaRPr kumimoji="1" lang="ja-JP" altLang="en-US"/>
          </a:p>
        </p:txBody>
      </p:sp>
    </p:spTree>
    <p:extLst>
      <p:ext uri="{BB962C8B-B14F-4D97-AF65-F5344CB8AC3E}">
        <p14:creationId xmlns:p14="http://schemas.microsoft.com/office/powerpoint/2010/main" val="33510664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In the KamLAND-Zen experiment, measurements are conducted alongside simulations tuned to match these measurements. While it has been simulated that KamLAND2-Zen will achieve five times the light yield of KamLAND-Zen, I wanted to verify this by evaluating the actual performance. To do so, I tuned the simulation similarly to these and compared this with measurements using the prototype detector. This allowed me to predict the performance of KamLAND2-Zen.</a:t>
            </a:r>
            <a:endParaRPr kumimoji="1" lang="en-US" altLang="ja-JP" dirty="0"/>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12</a:t>
            </a:fld>
            <a:endParaRPr kumimoji="1" lang="ja-JP" altLang="en-US"/>
          </a:p>
        </p:txBody>
      </p:sp>
    </p:spTree>
    <p:extLst>
      <p:ext uri="{BB962C8B-B14F-4D97-AF65-F5344CB8AC3E}">
        <p14:creationId xmlns:p14="http://schemas.microsoft.com/office/powerpoint/2010/main" val="8739688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B52B0C-376E-B229-85CD-79CD55E7DA1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C5320D2-A0E1-B64B-C217-0CD6229BA50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5A79F1-DBEC-B810-933B-E3ED8A711283}"/>
              </a:ext>
            </a:extLst>
          </p:cNvPr>
          <p:cNvSpPr>
            <a:spLocks noGrp="1"/>
          </p:cNvSpPr>
          <p:nvPr>
            <p:ph type="body" idx="1"/>
          </p:nvPr>
        </p:nvSpPr>
        <p:spPr/>
        <p:txBody>
          <a:bodyPr/>
          <a:lstStyle/>
          <a:p>
            <a:r>
              <a:rPr lang="en-US" altLang="ja-JP" dirty="0"/>
              <a:t>The comparison method using the prototype detector was as follows:</a:t>
            </a:r>
            <a:br>
              <a:rPr lang="en-US" altLang="ja-JP" dirty="0"/>
            </a:br>
            <a:r>
              <a:rPr lang="en-US" altLang="ja-JP" dirty="0"/>
              <a:t>First, during the construction process, I performed single photoelectron measurements using the scintillation ball both with and without light-collection mirrors. By comparing the results, I evaluated the light-collection performance of the mirrors. I calibrated the PMT gains through the similarly measurements. In addition, I conducted radiation source measurements using cesium and cobalt, measuring the Compton edges of gamma rays emitted by these sources. I simulated the expected observational data to reproduce these measurements by setting up the simulation under the same conditions. Finally, I compared the simulated data with the actual measured data to evaluate the number of observed photons.</a:t>
            </a:r>
            <a:endParaRPr kumimoji="1" lang="en-US" altLang="ja-JP" dirty="0"/>
          </a:p>
        </p:txBody>
      </p:sp>
      <p:sp>
        <p:nvSpPr>
          <p:cNvPr id="4" name="スライド番号プレースホルダー 3">
            <a:extLst>
              <a:ext uri="{FF2B5EF4-FFF2-40B4-BE49-F238E27FC236}">
                <a16:creationId xmlns:a16="http://schemas.microsoft.com/office/drawing/2014/main" id="{A65BB2D7-8B70-0B71-E2CF-700C74F140C8}"/>
              </a:ext>
            </a:extLst>
          </p:cNvPr>
          <p:cNvSpPr>
            <a:spLocks noGrp="1"/>
          </p:cNvSpPr>
          <p:nvPr>
            <p:ph type="sldNum" sz="quarter" idx="5"/>
          </p:nvPr>
        </p:nvSpPr>
        <p:spPr/>
        <p:txBody>
          <a:bodyPr/>
          <a:lstStyle/>
          <a:p>
            <a:fld id="{9F11F915-05BF-4CBB-B367-ED54EF869F40}" type="slidenum">
              <a:rPr kumimoji="1" lang="ja-JP" altLang="en-US" smtClean="0"/>
              <a:t>13</a:t>
            </a:fld>
            <a:endParaRPr kumimoji="1" lang="ja-JP" altLang="en-US"/>
          </a:p>
        </p:txBody>
      </p:sp>
    </p:spTree>
    <p:extLst>
      <p:ext uri="{BB962C8B-B14F-4D97-AF65-F5344CB8AC3E}">
        <p14:creationId xmlns:p14="http://schemas.microsoft.com/office/powerpoint/2010/main" val="29949496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construction of the prototype detector was carried out in several stages over one year, and measurements were conducted continuously for another year.</a:t>
            </a:r>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14</a:t>
            </a:fld>
            <a:endParaRPr kumimoji="1" lang="ja-JP" altLang="en-US"/>
          </a:p>
        </p:txBody>
      </p:sp>
    </p:spTree>
    <p:extLst>
      <p:ext uri="{BB962C8B-B14F-4D97-AF65-F5344CB8AC3E}">
        <p14:creationId xmlns:p14="http://schemas.microsoft.com/office/powerpoint/2010/main" val="3917967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comparison between the prototype detector and KamLAND2-Zen can be summarized as follows:</a:t>
            </a:r>
            <a:br>
              <a:rPr lang="en-US" altLang="ja-JP" dirty="0"/>
            </a:br>
            <a:r>
              <a:rPr lang="en-US" altLang="ja-JP" dirty="0"/>
              <a:t>The two major differences are the reflective sheets attached to the inner walls and the distance between the light emission position in the liquid scintillator and the </a:t>
            </a:r>
            <a:r>
              <a:rPr lang="en-US" altLang="ja-JP" dirty="0" err="1"/>
              <a:t>PMTs.</a:t>
            </a:r>
            <a:r>
              <a:rPr lang="en-US" altLang="ja-JP" dirty="0"/>
              <a:t> </a:t>
            </a:r>
          </a:p>
          <a:p>
            <a:r>
              <a:rPr lang="en-US" altLang="ja-JP" dirty="0"/>
              <a:t>The KamLAND2 detector uses low-reflectivity black sheets to avoid interference from reflected light during analysis. On the other hand, the prototype detector uses high-reflectivity Tyvek sheets to maximize photon detection. This is necessary to improve energy resolution, which is critical for evaluating the thorium concentration in new LS, another goal of the prototype detector.</a:t>
            </a:r>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15</a:t>
            </a:fld>
            <a:endParaRPr kumimoji="1" lang="ja-JP" altLang="en-US"/>
          </a:p>
        </p:txBody>
      </p:sp>
    </p:spTree>
    <p:extLst>
      <p:ext uri="{BB962C8B-B14F-4D97-AF65-F5344CB8AC3E}">
        <p14:creationId xmlns:p14="http://schemas.microsoft.com/office/powerpoint/2010/main" val="252360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17DD73-C833-B7A7-4F3E-C691B3B2DF7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7DEC753-C0DA-6ABC-1250-711E70F2B5E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3077813-BA69-7D3D-6305-0A0F6CFA7221}"/>
              </a:ext>
            </a:extLst>
          </p:cNvPr>
          <p:cNvSpPr>
            <a:spLocks noGrp="1"/>
          </p:cNvSpPr>
          <p:nvPr>
            <p:ph type="body" idx="1"/>
          </p:nvPr>
        </p:nvSpPr>
        <p:spPr/>
        <p:txBody>
          <a:bodyPr/>
          <a:lstStyle/>
          <a:p>
            <a:r>
              <a:rPr lang="en-US" altLang="ja-JP" sz="2800" dirty="0"/>
              <a:t>Next, let me discuss the evaluation results of the light-collection performance of the mirrors.</a:t>
            </a:r>
            <a:endParaRPr lang="en-US" altLang="ja-JP" sz="1800" dirty="0">
              <a:effectLst/>
              <a:ea typeface="游ゴシック" panose="020B0400000000000000" pitchFamily="50" charset="-128"/>
            </a:endParaRPr>
          </a:p>
        </p:txBody>
      </p:sp>
      <p:sp>
        <p:nvSpPr>
          <p:cNvPr id="4" name="スライド番号プレースホルダー 3">
            <a:extLst>
              <a:ext uri="{FF2B5EF4-FFF2-40B4-BE49-F238E27FC236}">
                <a16:creationId xmlns:a16="http://schemas.microsoft.com/office/drawing/2014/main" id="{A715A1C9-D7C8-713B-97D6-C365D6226CD9}"/>
              </a:ext>
            </a:extLst>
          </p:cNvPr>
          <p:cNvSpPr>
            <a:spLocks noGrp="1"/>
          </p:cNvSpPr>
          <p:nvPr>
            <p:ph type="sldNum" sz="quarter" idx="5"/>
          </p:nvPr>
        </p:nvSpPr>
        <p:spPr/>
        <p:txBody>
          <a:bodyPr/>
          <a:lstStyle/>
          <a:p>
            <a:fld id="{9F11F915-05BF-4CBB-B367-ED54EF869F40}" type="slidenum">
              <a:rPr kumimoji="1" lang="ja-JP" altLang="en-US" smtClean="0"/>
              <a:t>16</a:t>
            </a:fld>
            <a:endParaRPr kumimoji="1" lang="ja-JP" altLang="en-US"/>
          </a:p>
        </p:txBody>
      </p:sp>
    </p:spTree>
    <p:extLst>
      <p:ext uri="{BB962C8B-B14F-4D97-AF65-F5344CB8AC3E}">
        <p14:creationId xmlns:p14="http://schemas.microsoft.com/office/powerpoint/2010/main" val="3107935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light-collection performance of the mirrors was evaluated as the ratio of effective light yield with and without the mirrors for each PMT. In the KamLAND2-Zen experiment, considering the incidence angle of photons emitted inside the mini-balloon onto the mirrors, only the central mirrors in the prototype detector accurately reproduce this incidence angle. Therefore, this study focused on evaluating the performance of only the four central mirrors.</a:t>
            </a:r>
          </a:p>
          <a:p>
            <a:r>
              <a:rPr lang="en-US" altLang="ja-JP" dirty="0"/>
              <a:t>The evaluation results showed that the light-collection performance ranged from 1.7 to 2.6 times. However, when compared to the simulations, the measured performance was about 80% of the expected value. Despite this, we were able to experimentally demonstrate that introducing light-collection mirrors into the KamLAND2-Zen increases its effective light yield.</a:t>
            </a:r>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17</a:t>
            </a:fld>
            <a:endParaRPr kumimoji="1" lang="ja-JP" altLang="en-US"/>
          </a:p>
        </p:txBody>
      </p:sp>
    </p:spTree>
    <p:extLst>
      <p:ext uri="{BB962C8B-B14F-4D97-AF65-F5344CB8AC3E}">
        <p14:creationId xmlns:p14="http://schemas.microsoft.com/office/powerpoint/2010/main" val="28678480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7A6CF0-7B14-54C5-0170-8D22C61A2AC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DE75E98-97FD-170C-AC39-256AC1AD724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0E81634-EF0B-252D-4A40-A33AA48C418F}"/>
              </a:ext>
            </a:extLst>
          </p:cNvPr>
          <p:cNvSpPr>
            <a:spLocks noGrp="1"/>
          </p:cNvSpPr>
          <p:nvPr>
            <p:ph type="body" idx="1"/>
          </p:nvPr>
        </p:nvSpPr>
        <p:spPr/>
        <p:txBody>
          <a:bodyPr/>
          <a:lstStyle/>
          <a:p>
            <a:r>
              <a:rPr lang="en-US" altLang="ja-JP" sz="2800" dirty="0"/>
              <a:t>Finally, I will discuss the performance evaluation results of the prototype detector.</a:t>
            </a:r>
            <a:endParaRPr lang="en-US" altLang="ja-JP" sz="1800" dirty="0">
              <a:effectLst/>
              <a:ea typeface="游ゴシック" panose="020B0400000000000000" pitchFamily="50" charset="-128"/>
            </a:endParaRPr>
          </a:p>
        </p:txBody>
      </p:sp>
      <p:sp>
        <p:nvSpPr>
          <p:cNvPr id="4" name="スライド番号プレースホルダー 3">
            <a:extLst>
              <a:ext uri="{FF2B5EF4-FFF2-40B4-BE49-F238E27FC236}">
                <a16:creationId xmlns:a16="http://schemas.microsoft.com/office/drawing/2014/main" id="{3EC6B3A8-1F4C-B53A-78A8-36BDDA2A5E1A}"/>
              </a:ext>
            </a:extLst>
          </p:cNvPr>
          <p:cNvSpPr>
            <a:spLocks noGrp="1"/>
          </p:cNvSpPr>
          <p:nvPr>
            <p:ph type="sldNum" sz="quarter" idx="5"/>
          </p:nvPr>
        </p:nvSpPr>
        <p:spPr/>
        <p:txBody>
          <a:bodyPr/>
          <a:lstStyle/>
          <a:p>
            <a:fld id="{9F11F915-05BF-4CBB-B367-ED54EF869F40}" type="slidenum">
              <a:rPr kumimoji="1" lang="ja-JP" altLang="en-US" smtClean="0"/>
              <a:t>18</a:t>
            </a:fld>
            <a:endParaRPr kumimoji="1" lang="ja-JP" altLang="en-US"/>
          </a:p>
        </p:txBody>
      </p:sp>
    </p:spTree>
    <p:extLst>
      <p:ext uri="{BB962C8B-B14F-4D97-AF65-F5344CB8AC3E}">
        <p14:creationId xmlns:p14="http://schemas.microsoft.com/office/powerpoint/2010/main" val="1660659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I used data from six radiation source measurements conducted about every two months. During these measurements, gamma-ray-induced scintillation light from the New LS was observed by all </a:t>
            </a:r>
            <a:r>
              <a:rPr lang="en-US" altLang="ja-JP" dirty="0" err="1"/>
              <a:t>PMTs.</a:t>
            </a:r>
            <a:r>
              <a:rPr lang="en-US" altLang="ja-JP" dirty="0"/>
              <a:t> The signals obtained using this circuit correspond to this waveforms. On the other hand, the simulation was used to select signals from direct light because the reflectivity of the Tyvek sheet and the transmittance of pure water, which are not part of the evaluation, significantly affect indirect light. Based on this simulation, the interval of integration for direct light signals was set to 35 ns.</a:t>
            </a:r>
            <a:endParaRPr kumimoji="1" lang="ja-JP" altLang="en-US" dirty="0"/>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19</a:t>
            </a:fld>
            <a:endParaRPr kumimoji="1" lang="ja-JP" altLang="en-US"/>
          </a:p>
        </p:txBody>
      </p:sp>
    </p:spTree>
    <p:extLst>
      <p:ext uri="{BB962C8B-B14F-4D97-AF65-F5344CB8AC3E}">
        <p14:creationId xmlns:p14="http://schemas.microsoft.com/office/powerpoint/2010/main" val="1349008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800" dirty="0">
                <a:effectLst/>
                <a:ea typeface="游ゴシック" panose="020B0400000000000000" pitchFamily="50" charset="-128"/>
              </a:rPr>
              <a:t>The contents of this presentation are </a:t>
            </a:r>
            <a:r>
              <a:rPr lang="en-US" altLang="ja-JP" sz="1800">
                <a:effectLst/>
                <a:ea typeface="游ゴシック" panose="020B0400000000000000" pitchFamily="50" charset="-128"/>
              </a:rPr>
              <a:t>as follows</a:t>
            </a:r>
            <a:endParaRPr lang="en-US" altLang="ja-JP" sz="1800" dirty="0">
              <a:effectLst/>
              <a:ea typeface="游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2</a:t>
            </a:fld>
            <a:endParaRPr kumimoji="1" lang="ja-JP" altLang="en-US"/>
          </a:p>
        </p:txBody>
      </p:sp>
    </p:spTree>
    <p:extLst>
      <p:ext uri="{BB962C8B-B14F-4D97-AF65-F5344CB8AC3E}">
        <p14:creationId xmlns:p14="http://schemas.microsoft.com/office/powerpoint/2010/main" val="9838081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Using this integration range determined from the simulation, the total photon count was calculated as follows. The mean value of the peak in the distribution was defined as the total observed photons. The results were compared between the measurements and the simulation, and the trends across the six measurements were analyzed to evaluate performance and stability.</a:t>
            </a:r>
            <a:endParaRPr kumimoji="1" lang="ja-JP" altLang="en-US" dirty="0"/>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20</a:t>
            </a:fld>
            <a:endParaRPr kumimoji="1" lang="ja-JP" altLang="en-US"/>
          </a:p>
        </p:txBody>
      </p:sp>
    </p:spTree>
    <p:extLst>
      <p:ext uri="{BB962C8B-B14F-4D97-AF65-F5344CB8AC3E}">
        <p14:creationId xmlns:p14="http://schemas.microsoft.com/office/powerpoint/2010/main" val="36482768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summarized results of the total observed photons are shown in the graph on the left. Comparing the measurements with the simulation, the measured results were about 40% lower than the simulation. Possible reasons for this result are under consideration, and further detailed simulations are necessary to investigate the cause.</a:t>
            </a:r>
          </a:p>
          <a:p>
            <a:r>
              <a:rPr lang="en-US" altLang="ja-JP" dirty="0"/>
              <a:t>On the other hand, the long-term stability of the total observed photons was very stable. This result indicates that KamLAND2-Zen, which is planned for long-term operation, can maintain its light yield over time.</a:t>
            </a:r>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21</a:t>
            </a:fld>
            <a:endParaRPr kumimoji="1" lang="ja-JP" altLang="en-US"/>
          </a:p>
        </p:txBody>
      </p:sp>
    </p:spTree>
    <p:extLst>
      <p:ext uri="{BB962C8B-B14F-4D97-AF65-F5344CB8AC3E}">
        <p14:creationId xmlns:p14="http://schemas.microsoft.com/office/powerpoint/2010/main" val="22635253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Lastly, I will talk about the problems encountered during the construction and operation of the prototype detector. Regarding the PMTs, some PMTs failed, and misalignment of PMT fixtures was observed. For the light-collection mirrors, neighboring mirrors were found to be in contact and deformed, and some mirrors showed spot-like peeling of aluminum coating. These issues could become more significant in the KamLAND2-Zen experiment, so further research and improvements are necessary to address each of them.</a:t>
            </a:r>
            <a:endParaRPr kumimoji="1" lang="ja-JP" altLang="en-US" dirty="0"/>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22</a:t>
            </a:fld>
            <a:endParaRPr kumimoji="1" lang="ja-JP" altLang="en-US"/>
          </a:p>
        </p:txBody>
      </p:sp>
    </p:spTree>
    <p:extLst>
      <p:ext uri="{BB962C8B-B14F-4D97-AF65-F5344CB8AC3E}">
        <p14:creationId xmlns:p14="http://schemas.microsoft.com/office/powerpoint/2010/main" val="10577626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10BDA1-624F-705F-A451-483271778F3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95E995F-C992-9AE4-487F-B62B3D5E36E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0A80DB-D843-2085-B267-66F3FCD2F67F}"/>
              </a:ext>
            </a:extLst>
          </p:cNvPr>
          <p:cNvSpPr>
            <a:spLocks noGrp="1"/>
          </p:cNvSpPr>
          <p:nvPr>
            <p:ph type="body" idx="1"/>
          </p:nvPr>
        </p:nvSpPr>
        <p:spPr/>
        <p:txBody>
          <a:bodyPr/>
          <a:lstStyle/>
          <a:p>
            <a:r>
              <a:rPr lang="ja-JP" altLang="en-US" sz="1800" dirty="0">
                <a:effectLst/>
                <a:ea typeface="游ゴシック" panose="020B0400000000000000" pitchFamily="50" charset="-128"/>
              </a:rPr>
              <a:t>まず、本研究の背景についてお話します。</a:t>
            </a:r>
            <a:endParaRPr lang="en-US" altLang="ja-JP" sz="1800" dirty="0">
              <a:effectLst/>
              <a:ea typeface="游ゴシック" panose="020B0400000000000000" pitchFamily="50" charset="-128"/>
            </a:endParaRPr>
          </a:p>
        </p:txBody>
      </p:sp>
      <p:sp>
        <p:nvSpPr>
          <p:cNvPr id="4" name="スライド番号プレースホルダー 3">
            <a:extLst>
              <a:ext uri="{FF2B5EF4-FFF2-40B4-BE49-F238E27FC236}">
                <a16:creationId xmlns:a16="http://schemas.microsoft.com/office/drawing/2014/main" id="{8E255B6D-ABC8-7374-EE1F-0AC18FBFE393}"/>
              </a:ext>
            </a:extLst>
          </p:cNvPr>
          <p:cNvSpPr>
            <a:spLocks noGrp="1"/>
          </p:cNvSpPr>
          <p:nvPr>
            <p:ph type="sldNum" sz="quarter" idx="5"/>
          </p:nvPr>
        </p:nvSpPr>
        <p:spPr/>
        <p:txBody>
          <a:bodyPr/>
          <a:lstStyle/>
          <a:p>
            <a:fld id="{9F11F915-05BF-4CBB-B367-ED54EF869F40}" type="slidenum">
              <a:rPr kumimoji="1" lang="ja-JP" altLang="en-US" smtClean="0"/>
              <a:t>23</a:t>
            </a:fld>
            <a:endParaRPr kumimoji="1" lang="ja-JP" altLang="en-US"/>
          </a:p>
        </p:txBody>
      </p:sp>
    </p:spTree>
    <p:extLst>
      <p:ext uri="{BB962C8B-B14F-4D97-AF65-F5344CB8AC3E}">
        <p14:creationId xmlns:p14="http://schemas.microsoft.com/office/powerpoint/2010/main" val="34096044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In summary, the KamLAND2-Zen experiment, planned as a next-generation experiment, aims to achieve a fivefold increase in effective light yield by introducing HQE-PMTs, light-collection mirrors, and New LS. To evaluate these upgrades, a prototype detector was constructed, operated for one year, and their devises was tested.</a:t>
            </a:r>
          </a:p>
          <a:p>
            <a:r>
              <a:rPr lang="en-US" altLang="ja-JP" dirty="0"/>
              <a:t>As a result, the light-collection mirrors alone were shown to increase the observed light yield by 1.7 to 2.6 times. Additionally, the prototype detector demonstrated highly stable light yield for one year.</a:t>
            </a:r>
          </a:p>
          <a:p>
            <a:r>
              <a:rPr lang="en-US" altLang="ja-JP" dirty="0"/>
              <a:t>These results indicate that KamLAND2-Zen will be able to achieve both an increase in observed light yield and maintain its stability over time.</a:t>
            </a:r>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24</a:t>
            </a:fld>
            <a:endParaRPr kumimoji="1" lang="ja-JP" altLang="en-US"/>
          </a:p>
        </p:txBody>
      </p:sp>
    </p:spTree>
    <p:extLst>
      <p:ext uri="{BB962C8B-B14F-4D97-AF65-F5344CB8AC3E}">
        <p14:creationId xmlns:p14="http://schemas.microsoft.com/office/powerpoint/2010/main" val="1919149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81C9A0-0AE0-50BE-C22C-9C71FACFA86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EA8C650-A051-1F8C-0579-2AABFD687D1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29A0C4C-E844-46A2-8B7D-7841EED8F571}"/>
              </a:ext>
            </a:extLst>
          </p:cNvPr>
          <p:cNvSpPr>
            <a:spLocks noGrp="1"/>
          </p:cNvSpPr>
          <p:nvPr>
            <p:ph type="body" idx="1"/>
          </p:nvPr>
        </p:nvSpPr>
        <p:spPr/>
        <p:txBody>
          <a:bodyPr/>
          <a:lstStyle/>
          <a:p>
            <a:r>
              <a:rPr lang="en-US" altLang="ja-JP" sz="2800" dirty="0"/>
              <a:t>First, let me talk about the motivation for my research.</a:t>
            </a:r>
            <a:endParaRPr lang="en-US" altLang="ja-JP" sz="1800" dirty="0">
              <a:effectLst/>
              <a:ea typeface="游ゴシック" panose="020B0400000000000000" pitchFamily="50" charset="-128"/>
            </a:endParaRPr>
          </a:p>
        </p:txBody>
      </p:sp>
      <p:sp>
        <p:nvSpPr>
          <p:cNvPr id="4" name="スライド番号プレースホルダー 3">
            <a:extLst>
              <a:ext uri="{FF2B5EF4-FFF2-40B4-BE49-F238E27FC236}">
                <a16:creationId xmlns:a16="http://schemas.microsoft.com/office/drawing/2014/main" id="{ADBFF6D6-9E73-312C-7DE6-EAD65C238172}"/>
              </a:ext>
            </a:extLst>
          </p:cNvPr>
          <p:cNvSpPr>
            <a:spLocks noGrp="1"/>
          </p:cNvSpPr>
          <p:nvPr>
            <p:ph type="sldNum" sz="quarter" idx="5"/>
          </p:nvPr>
        </p:nvSpPr>
        <p:spPr/>
        <p:txBody>
          <a:bodyPr/>
          <a:lstStyle/>
          <a:p>
            <a:fld id="{9F11F915-05BF-4CBB-B367-ED54EF869F40}" type="slidenum">
              <a:rPr kumimoji="1" lang="ja-JP" altLang="en-US" smtClean="0"/>
              <a:t>3</a:t>
            </a:fld>
            <a:endParaRPr kumimoji="1" lang="ja-JP" altLang="en-US"/>
          </a:p>
        </p:txBody>
      </p:sp>
    </p:spTree>
    <p:extLst>
      <p:ext uri="{BB962C8B-B14F-4D97-AF65-F5344CB8AC3E}">
        <p14:creationId xmlns:p14="http://schemas.microsoft.com/office/powerpoint/2010/main" val="1869762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4000" dirty="0"/>
              <a:t>Neutrinos may be Majorana particles, meaning they are their own antiparticles. Due to their unique nature, Majorana particles are considered a key component to understanding the small neutrino mass and the matter-dominated universe. </a:t>
            </a:r>
          </a:p>
          <a:p>
            <a:r>
              <a:rPr lang="en-US" altLang="ja-JP" sz="4000" dirty="0" err="1"/>
              <a:t>Neutrinoless</a:t>
            </a:r>
            <a:r>
              <a:rPr lang="en-US" altLang="ja-JP" sz="4000" dirty="0"/>
              <a:t> double-beta decay (0νββ) happens only if neutrino is Majorana particle, so this is the only way to verify this property. A detector searching for 0νββ must meet the following requirements. KamLAND is a suitable detector for these.</a:t>
            </a:r>
            <a:endParaRPr lang="en-US" altLang="ja-JP" sz="2800" dirty="0"/>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4</a:t>
            </a:fld>
            <a:endParaRPr kumimoji="1" lang="ja-JP" altLang="en-US"/>
          </a:p>
        </p:txBody>
      </p:sp>
    </p:spTree>
    <p:extLst>
      <p:ext uri="{BB962C8B-B14F-4D97-AF65-F5344CB8AC3E}">
        <p14:creationId xmlns:p14="http://schemas.microsoft.com/office/powerpoint/2010/main" val="319191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a:spcBef>
                <a:spcPts val="0"/>
              </a:spcBef>
              <a:spcAft>
                <a:spcPts val="0"/>
              </a:spcAft>
            </a:pPr>
            <a:r>
              <a:rPr lang="en-US" altLang="ja-JP" sz="2800" dirty="0"/>
              <a:t>KamLAND is located 1,000 meters underground in a mountain in </a:t>
            </a:r>
            <a:r>
              <a:rPr lang="en-US" altLang="ja-JP" sz="2800" dirty="0" err="1"/>
              <a:t>Kamioka</a:t>
            </a:r>
            <a:r>
              <a:rPr lang="en-US" altLang="ja-JP" sz="2800" dirty="0"/>
              <a:t>, Japan. This inner detector contains about 1,000 tons of purified liquid scintillator and is equipped with about 2,000 </a:t>
            </a:r>
            <a:r>
              <a:rPr lang="en-US" altLang="ja-JP" sz="2800" dirty="0" err="1"/>
              <a:t>PMTs.</a:t>
            </a:r>
            <a:r>
              <a:rPr lang="en-US" altLang="ja-JP" sz="2800" dirty="0"/>
              <a:t> The advantages of this detector include extremely low background radiation due to the surrounding rock and the purification of the LS, as well as its high sensitivity enabled by its large LS volume. Therefore, KamLAND is an ideal detector for rare decay search. </a:t>
            </a:r>
          </a:p>
          <a:p>
            <a:pPr marL="0" marR="0">
              <a:spcBef>
                <a:spcPts val="0"/>
              </a:spcBef>
              <a:spcAft>
                <a:spcPts val="0"/>
              </a:spcAft>
            </a:pPr>
            <a:r>
              <a:rPr lang="en-US" altLang="ja-JP" sz="2800" dirty="0"/>
              <a:t>Indeed, the KamLAND experiment has achieved various results and had scientific objectives. Among these, this presentation will focus on the KamLAND-Zen experiment, which aims to search for 0νββ.</a:t>
            </a:r>
            <a:endParaRPr lang="en-US" altLang="ja-JP" sz="1800" dirty="0">
              <a:effectLst/>
              <a:ea typeface="Yu Gothic" panose="020B0400000000000000" pitchFamily="50" charset="-128"/>
            </a:endParaRPr>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5</a:t>
            </a:fld>
            <a:endParaRPr kumimoji="1" lang="ja-JP" altLang="en-US"/>
          </a:p>
        </p:txBody>
      </p:sp>
    </p:spTree>
    <p:extLst>
      <p:ext uri="{BB962C8B-B14F-4D97-AF65-F5344CB8AC3E}">
        <p14:creationId xmlns:p14="http://schemas.microsoft.com/office/powerpoint/2010/main" val="2935733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F94421-D53D-8B62-2E55-DE3608A5FDD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76D001B-553F-032F-25E5-ABAAA27AED6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C3FB122-AEE5-03B7-874B-E776DADD6E60}"/>
              </a:ext>
            </a:extLst>
          </p:cNvPr>
          <p:cNvSpPr>
            <a:spLocks noGrp="1"/>
          </p:cNvSpPr>
          <p:nvPr>
            <p:ph type="body" idx="1"/>
          </p:nvPr>
        </p:nvSpPr>
        <p:spPr/>
        <p:txBody>
          <a:bodyPr/>
          <a:lstStyle/>
          <a:p>
            <a:pPr marL="0" marR="0">
              <a:spcBef>
                <a:spcPts val="0"/>
              </a:spcBef>
              <a:spcAft>
                <a:spcPts val="0"/>
              </a:spcAft>
            </a:pPr>
            <a:r>
              <a:rPr lang="en-US" altLang="ja-JP" sz="2800" dirty="0"/>
              <a:t>The KamLAND-Zen experiment involves adding LS dissolved with xenon (a double-beta decay nucleus) to the KamLAND detector to search for 0νββ. This experiment has set the world’s most stringent limits on the 0νββ half-life and effective Majorana mass by increasing the amount of xenon. Currently, to achieve significantly improved sensitivity, the KamLAND detector is being upgraded to the KamLAND2 detector.</a:t>
            </a:r>
            <a:endParaRPr lang="en-US" altLang="ja-JP" sz="1800" dirty="0">
              <a:effectLst/>
              <a:ea typeface="Yu Gothic" panose="020B0400000000000000" pitchFamily="50" charset="-128"/>
            </a:endParaRPr>
          </a:p>
        </p:txBody>
      </p:sp>
      <p:sp>
        <p:nvSpPr>
          <p:cNvPr id="4" name="スライド番号プレースホルダー 3">
            <a:extLst>
              <a:ext uri="{FF2B5EF4-FFF2-40B4-BE49-F238E27FC236}">
                <a16:creationId xmlns:a16="http://schemas.microsoft.com/office/drawing/2014/main" id="{181A4440-CB6D-4A93-ED82-A6531F2C3751}"/>
              </a:ext>
            </a:extLst>
          </p:cNvPr>
          <p:cNvSpPr>
            <a:spLocks noGrp="1"/>
          </p:cNvSpPr>
          <p:nvPr>
            <p:ph type="sldNum" sz="quarter" idx="5"/>
          </p:nvPr>
        </p:nvSpPr>
        <p:spPr/>
        <p:txBody>
          <a:bodyPr/>
          <a:lstStyle/>
          <a:p>
            <a:fld id="{9F11F915-05BF-4CBB-B367-ED54EF869F40}" type="slidenum">
              <a:rPr kumimoji="1" lang="ja-JP" altLang="en-US" smtClean="0"/>
              <a:t>6</a:t>
            </a:fld>
            <a:endParaRPr kumimoji="1" lang="ja-JP" altLang="en-US"/>
          </a:p>
        </p:txBody>
      </p:sp>
    </p:spTree>
    <p:extLst>
      <p:ext uri="{BB962C8B-B14F-4D97-AF65-F5344CB8AC3E}">
        <p14:creationId xmlns:p14="http://schemas.microsoft.com/office/powerpoint/2010/main" val="29423000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A9838C-739C-0C7A-911E-887A222B5F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C7BEA48-0B2A-391F-963F-AF4DBE8605A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A81E71-0C8D-4217-4A2B-30FAB673808B}"/>
              </a:ext>
            </a:extLst>
          </p:cNvPr>
          <p:cNvSpPr>
            <a:spLocks noGrp="1"/>
          </p:cNvSpPr>
          <p:nvPr>
            <p:ph type="body" idx="1"/>
          </p:nvPr>
        </p:nvSpPr>
        <p:spPr/>
        <p:txBody>
          <a:bodyPr/>
          <a:lstStyle/>
          <a:p>
            <a:pPr marL="0" marR="0">
              <a:spcBef>
                <a:spcPts val="0"/>
              </a:spcBef>
              <a:spcAft>
                <a:spcPts val="0"/>
              </a:spcAft>
            </a:pPr>
            <a:r>
              <a:rPr lang="en-US" altLang="ja-JP" sz="2800" dirty="0"/>
              <a:t>Based on the results of KamLAND-Zen 400 and 800, the upper limit of the effective Majorana mass reached the inverted ordering region for the first time in the world. The KamLAND2-Zen experiment aims to increase the target sensitivity by 10 times to explore almost the entire IO region. </a:t>
            </a:r>
          </a:p>
          <a:p>
            <a:pPr marL="0" marR="0">
              <a:spcBef>
                <a:spcPts val="0"/>
              </a:spcBef>
              <a:spcAft>
                <a:spcPts val="0"/>
              </a:spcAft>
            </a:pPr>
            <a:r>
              <a:rPr lang="en-US" altLang="ja-JP" sz="2800" dirty="0"/>
              <a:t>Two major background sources need to be reduced for 0νββ, and my research focuses on one of them: 2νββ. This background can only be separated by improving energy resolution. Thus, I aimed to increase the number of observed photons to improve energy resolution and reduce the 2νββ background by a factor of 100.</a:t>
            </a:r>
            <a:endParaRPr lang="en-US" altLang="ja-JP" sz="1800" dirty="0">
              <a:effectLst/>
              <a:ea typeface="Yu Gothic" panose="020B0400000000000000" pitchFamily="50" charset="-128"/>
            </a:endParaRPr>
          </a:p>
        </p:txBody>
      </p:sp>
      <p:sp>
        <p:nvSpPr>
          <p:cNvPr id="4" name="スライド番号プレースホルダー 3">
            <a:extLst>
              <a:ext uri="{FF2B5EF4-FFF2-40B4-BE49-F238E27FC236}">
                <a16:creationId xmlns:a16="http://schemas.microsoft.com/office/drawing/2014/main" id="{22FB6167-D9B3-D1B7-D443-ADAA885E2FFE}"/>
              </a:ext>
            </a:extLst>
          </p:cNvPr>
          <p:cNvSpPr>
            <a:spLocks noGrp="1"/>
          </p:cNvSpPr>
          <p:nvPr>
            <p:ph type="sldNum" sz="quarter" idx="5"/>
          </p:nvPr>
        </p:nvSpPr>
        <p:spPr/>
        <p:txBody>
          <a:bodyPr/>
          <a:lstStyle/>
          <a:p>
            <a:fld id="{9F11F915-05BF-4CBB-B367-ED54EF869F40}" type="slidenum">
              <a:rPr kumimoji="1" lang="ja-JP" altLang="en-US" smtClean="0"/>
              <a:t>7</a:t>
            </a:fld>
            <a:endParaRPr kumimoji="1" lang="ja-JP" altLang="en-US"/>
          </a:p>
        </p:txBody>
      </p:sp>
    </p:spTree>
    <p:extLst>
      <p:ext uri="{BB962C8B-B14F-4D97-AF65-F5344CB8AC3E}">
        <p14:creationId xmlns:p14="http://schemas.microsoft.com/office/powerpoint/2010/main" val="2998406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a:spcBef>
                <a:spcPts val="0"/>
              </a:spcBef>
              <a:spcAft>
                <a:spcPts val="0"/>
              </a:spcAft>
            </a:pPr>
            <a:r>
              <a:rPr lang="en-US" altLang="ja-JP" sz="2800" dirty="0"/>
              <a:t>To achieve the target sensitivity, KamLAND2-Zen involves several upgrades. Among these, these three upgrades are related to increasing the number of observed photons. These upgrades collectively aim to achieve a fivefold improvement in effective light yield. As a result, the energy resolution is expected to improve from 4% to below 2.5%, reducing the 2νββ background by the orders of 2. My research tested these new devices using a prototype detector and evaluated their actual performance.</a:t>
            </a:r>
            <a:endParaRPr lang="en-US" altLang="ja-JP" sz="1800" dirty="0">
              <a:effectLst/>
              <a:ea typeface="Yu Gothic" panose="020B0400000000000000" pitchFamily="50" charset="-128"/>
            </a:endParaRPr>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8</a:t>
            </a:fld>
            <a:endParaRPr kumimoji="1" lang="ja-JP" altLang="en-US"/>
          </a:p>
        </p:txBody>
      </p:sp>
    </p:spTree>
    <p:extLst>
      <p:ext uri="{BB962C8B-B14F-4D97-AF65-F5344CB8AC3E}">
        <p14:creationId xmlns:p14="http://schemas.microsoft.com/office/powerpoint/2010/main" val="1635726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optical properties of the new devices have been measured as follows:</a:t>
            </a:r>
          </a:p>
          <a:p>
            <a:pPr>
              <a:buFont typeface="Arial" panose="020B0604020202020204" pitchFamily="34" charset="0"/>
              <a:buNone/>
            </a:pPr>
            <a:r>
              <a:rPr lang="en-US" altLang="ja-JP" dirty="0"/>
              <a:t>The new LS achieves a light yield 1.365 times higher than conventional.</a:t>
            </a:r>
          </a:p>
          <a:p>
            <a:pPr>
              <a:buFont typeface="Arial" panose="020B0604020202020204" pitchFamily="34" charset="0"/>
              <a:buNone/>
            </a:pPr>
            <a:r>
              <a:rPr lang="en-US" altLang="ja-JP" dirty="0"/>
              <a:t>The quantum efficiency of the HQE-PMT is 1.5 times higher than conventional.</a:t>
            </a:r>
          </a:p>
        </p:txBody>
      </p:sp>
      <p:sp>
        <p:nvSpPr>
          <p:cNvPr id="4" name="スライド番号プレースホルダー 3"/>
          <p:cNvSpPr>
            <a:spLocks noGrp="1"/>
          </p:cNvSpPr>
          <p:nvPr>
            <p:ph type="sldNum" sz="quarter" idx="5"/>
          </p:nvPr>
        </p:nvSpPr>
        <p:spPr/>
        <p:txBody>
          <a:bodyPr/>
          <a:lstStyle/>
          <a:p>
            <a:fld id="{9F11F915-05BF-4CBB-B367-ED54EF869F40}" type="slidenum">
              <a:rPr kumimoji="1" lang="ja-JP" altLang="en-US" smtClean="0"/>
              <a:t>9</a:t>
            </a:fld>
            <a:endParaRPr kumimoji="1" lang="ja-JP" altLang="en-US"/>
          </a:p>
        </p:txBody>
      </p:sp>
    </p:spTree>
    <p:extLst>
      <p:ext uri="{BB962C8B-B14F-4D97-AF65-F5344CB8AC3E}">
        <p14:creationId xmlns:p14="http://schemas.microsoft.com/office/powerpoint/2010/main" val="650463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a:t>2024/12/14</a:t>
            </a:r>
            <a:endParaRPr kumimoji="1" lang="ja-JP" altLang="en-US"/>
          </a:p>
        </p:txBody>
      </p:sp>
      <p:sp>
        <p:nvSpPr>
          <p:cNvPr id="5" name="Footer Placeholder 4"/>
          <p:cNvSpPr>
            <a:spLocks noGrp="1"/>
          </p:cNvSpPr>
          <p:nvPr>
            <p:ph type="ftr" sz="quarter" idx="11"/>
          </p:nvPr>
        </p:nvSpPr>
        <p:spPr/>
        <p:txBody>
          <a:bodyPr/>
          <a:lstStyle/>
          <a:p>
            <a:r>
              <a:rPr kumimoji="1" lang="en-US" altLang="ja-JP"/>
              <a:t>NuDM-2024  Jun Nakane</a:t>
            </a:r>
            <a:endParaRPr kumimoji="1" lang="ja-JP" altLang="en-US"/>
          </a:p>
        </p:txBody>
      </p:sp>
      <p:sp>
        <p:nvSpPr>
          <p:cNvPr id="6" name="Slide Number Placeholder 5"/>
          <p:cNvSpPr>
            <a:spLocks noGrp="1"/>
          </p:cNvSpPr>
          <p:nvPr>
            <p:ph type="sldNum" sz="quarter" idx="12"/>
          </p:nvPr>
        </p:nvSpPr>
        <p:spPr/>
        <p:txBody>
          <a:bodyPr/>
          <a:lstStyle/>
          <a:p>
            <a:fld id="{D392765E-C324-42ED-9A7B-7C1C78C74078}"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3737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2024/12/14</a:t>
            </a:r>
            <a:endParaRPr kumimoji="1" lang="ja-JP" altLang="en-US"/>
          </a:p>
        </p:txBody>
      </p:sp>
      <p:sp>
        <p:nvSpPr>
          <p:cNvPr id="5" name="Footer Placeholder 4"/>
          <p:cNvSpPr>
            <a:spLocks noGrp="1"/>
          </p:cNvSpPr>
          <p:nvPr>
            <p:ph type="ftr" sz="quarter" idx="11"/>
          </p:nvPr>
        </p:nvSpPr>
        <p:spPr/>
        <p:txBody>
          <a:bodyPr/>
          <a:lstStyle/>
          <a:p>
            <a:r>
              <a:rPr kumimoji="1" lang="en-US" altLang="ja-JP"/>
              <a:t>NuDM-2024  Jun Nakane</a:t>
            </a:r>
            <a:endParaRPr kumimoji="1" lang="ja-JP" altLang="en-US"/>
          </a:p>
        </p:txBody>
      </p:sp>
      <p:sp>
        <p:nvSpPr>
          <p:cNvPr id="6" name="Slide Number Placeholder 5"/>
          <p:cNvSpPr>
            <a:spLocks noGrp="1"/>
          </p:cNvSpPr>
          <p:nvPr>
            <p:ph type="sldNum" sz="quarter" idx="12"/>
          </p:nvPr>
        </p:nvSpPr>
        <p:spPr/>
        <p:txBody>
          <a:bodyPr/>
          <a:lstStyle/>
          <a:p>
            <a:fld id="{D392765E-C324-42ED-9A7B-7C1C78C74078}" type="slidenum">
              <a:rPr kumimoji="1" lang="ja-JP" altLang="en-US" smtClean="0"/>
              <a:t>‹#›</a:t>
            </a:fld>
            <a:endParaRPr kumimoji="1" lang="ja-JP" altLang="en-US"/>
          </a:p>
        </p:txBody>
      </p:sp>
    </p:spTree>
    <p:extLst>
      <p:ext uri="{BB962C8B-B14F-4D97-AF65-F5344CB8AC3E}">
        <p14:creationId xmlns:p14="http://schemas.microsoft.com/office/powerpoint/2010/main" val="2174029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2024/12/14</a:t>
            </a:r>
            <a:endParaRPr kumimoji="1" lang="ja-JP" altLang="en-US"/>
          </a:p>
        </p:txBody>
      </p:sp>
      <p:sp>
        <p:nvSpPr>
          <p:cNvPr id="5" name="Footer Placeholder 4"/>
          <p:cNvSpPr>
            <a:spLocks noGrp="1"/>
          </p:cNvSpPr>
          <p:nvPr>
            <p:ph type="ftr" sz="quarter" idx="11"/>
          </p:nvPr>
        </p:nvSpPr>
        <p:spPr/>
        <p:txBody>
          <a:bodyPr/>
          <a:lstStyle/>
          <a:p>
            <a:r>
              <a:rPr kumimoji="1" lang="en-US" altLang="ja-JP"/>
              <a:t>NuDM-2024  Jun Nakane</a:t>
            </a:r>
            <a:endParaRPr kumimoji="1" lang="ja-JP" altLang="en-US"/>
          </a:p>
        </p:txBody>
      </p:sp>
      <p:sp>
        <p:nvSpPr>
          <p:cNvPr id="6" name="Slide Number Placeholder 5"/>
          <p:cNvSpPr>
            <a:spLocks noGrp="1"/>
          </p:cNvSpPr>
          <p:nvPr>
            <p:ph type="sldNum" sz="quarter" idx="12"/>
          </p:nvPr>
        </p:nvSpPr>
        <p:spPr/>
        <p:txBody>
          <a:bodyPr/>
          <a:lstStyle/>
          <a:p>
            <a:fld id="{D392765E-C324-42ED-9A7B-7C1C78C74078}" type="slidenum">
              <a:rPr kumimoji="1" lang="ja-JP" altLang="en-US" smtClean="0"/>
              <a:t>‹#›</a:t>
            </a:fld>
            <a:endParaRPr kumimoji="1" lang="ja-JP" altLang="en-US"/>
          </a:p>
        </p:txBody>
      </p:sp>
    </p:spTree>
    <p:extLst>
      <p:ext uri="{BB962C8B-B14F-4D97-AF65-F5344CB8AC3E}">
        <p14:creationId xmlns:p14="http://schemas.microsoft.com/office/powerpoint/2010/main" val="3161423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2024/12/14</a:t>
            </a:r>
            <a:endParaRPr kumimoji="1" lang="ja-JP" altLang="en-US"/>
          </a:p>
        </p:txBody>
      </p:sp>
      <p:sp>
        <p:nvSpPr>
          <p:cNvPr id="5" name="Footer Placeholder 4"/>
          <p:cNvSpPr>
            <a:spLocks noGrp="1"/>
          </p:cNvSpPr>
          <p:nvPr>
            <p:ph type="ftr" sz="quarter" idx="11"/>
          </p:nvPr>
        </p:nvSpPr>
        <p:spPr/>
        <p:txBody>
          <a:bodyPr/>
          <a:lstStyle/>
          <a:p>
            <a:r>
              <a:rPr kumimoji="1" lang="en-US" altLang="ja-JP"/>
              <a:t>NuDM-2024  Jun Nakane</a:t>
            </a:r>
            <a:endParaRPr kumimoji="1" lang="ja-JP" altLang="en-US"/>
          </a:p>
        </p:txBody>
      </p:sp>
      <p:sp>
        <p:nvSpPr>
          <p:cNvPr id="6" name="Slide Number Placeholder 5"/>
          <p:cNvSpPr>
            <a:spLocks noGrp="1"/>
          </p:cNvSpPr>
          <p:nvPr>
            <p:ph type="sldNum" sz="quarter" idx="12"/>
          </p:nvPr>
        </p:nvSpPr>
        <p:spPr/>
        <p:txBody>
          <a:bodyPr/>
          <a:lstStyle/>
          <a:p>
            <a:fld id="{D392765E-C324-42ED-9A7B-7C1C78C74078}" type="slidenum">
              <a:rPr kumimoji="1" lang="ja-JP" altLang="en-US" smtClean="0"/>
              <a:t>‹#›</a:t>
            </a:fld>
            <a:endParaRPr kumimoji="1" lang="ja-JP" altLang="en-US"/>
          </a:p>
        </p:txBody>
      </p:sp>
    </p:spTree>
    <p:extLst>
      <p:ext uri="{BB962C8B-B14F-4D97-AF65-F5344CB8AC3E}">
        <p14:creationId xmlns:p14="http://schemas.microsoft.com/office/powerpoint/2010/main" val="3126058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r>
              <a:rPr kumimoji="1" lang="en-US" altLang="ja-JP"/>
              <a:t>2024/12/14</a:t>
            </a:r>
            <a:endParaRPr kumimoji="1" lang="ja-JP" altLang="en-US"/>
          </a:p>
        </p:txBody>
      </p:sp>
      <p:sp>
        <p:nvSpPr>
          <p:cNvPr id="5" name="Footer Placeholder 4"/>
          <p:cNvSpPr>
            <a:spLocks noGrp="1"/>
          </p:cNvSpPr>
          <p:nvPr>
            <p:ph type="ftr" sz="quarter" idx="11"/>
          </p:nvPr>
        </p:nvSpPr>
        <p:spPr/>
        <p:txBody>
          <a:bodyPr/>
          <a:lstStyle/>
          <a:p>
            <a:r>
              <a:rPr kumimoji="1" lang="en-US" altLang="ja-JP"/>
              <a:t>NuDM-2024  Jun Nakane</a:t>
            </a:r>
            <a:endParaRPr kumimoji="1" lang="ja-JP" altLang="en-US"/>
          </a:p>
        </p:txBody>
      </p:sp>
      <p:sp>
        <p:nvSpPr>
          <p:cNvPr id="6" name="Slide Number Placeholder 5"/>
          <p:cNvSpPr>
            <a:spLocks noGrp="1"/>
          </p:cNvSpPr>
          <p:nvPr>
            <p:ph type="sldNum" sz="quarter" idx="12"/>
          </p:nvPr>
        </p:nvSpPr>
        <p:spPr/>
        <p:txBody>
          <a:bodyPr/>
          <a:lstStyle/>
          <a:p>
            <a:fld id="{D392765E-C324-42ED-9A7B-7C1C78C74078}"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374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r>
              <a:rPr kumimoji="1" lang="en-US" altLang="ja-JP"/>
              <a:t>2024/12/14</a:t>
            </a:r>
            <a:endParaRPr kumimoji="1" lang="ja-JP" altLang="en-US"/>
          </a:p>
        </p:txBody>
      </p:sp>
      <p:sp>
        <p:nvSpPr>
          <p:cNvPr id="6" name="Footer Placeholder 5"/>
          <p:cNvSpPr>
            <a:spLocks noGrp="1"/>
          </p:cNvSpPr>
          <p:nvPr>
            <p:ph type="ftr" sz="quarter" idx="11"/>
          </p:nvPr>
        </p:nvSpPr>
        <p:spPr/>
        <p:txBody>
          <a:bodyPr/>
          <a:lstStyle/>
          <a:p>
            <a:r>
              <a:rPr kumimoji="1" lang="en-US" altLang="ja-JP"/>
              <a:t>NuDM-2024  Jun Nakane</a:t>
            </a:r>
            <a:endParaRPr kumimoji="1" lang="ja-JP" altLang="en-US"/>
          </a:p>
        </p:txBody>
      </p:sp>
      <p:sp>
        <p:nvSpPr>
          <p:cNvPr id="7" name="Slide Number Placeholder 6"/>
          <p:cNvSpPr>
            <a:spLocks noGrp="1"/>
          </p:cNvSpPr>
          <p:nvPr>
            <p:ph type="sldNum" sz="quarter" idx="12"/>
          </p:nvPr>
        </p:nvSpPr>
        <p:spPr/>
        <p:txBody>
          <a:bodyPr/>
          <a:lstStyle/>
          <a:p>
            <a:fld id="{D392765E-C324-42ED-9A7B-7C1C78C74078}" type="slidenum">
              <a:rPr kumimoji="1" lang="ja-JP" altLang="en-US" smtClean="0"/>
              <a:t>‹#›</a:t>
            </a:fld>
            <a:endParaRPr kumimoji="1" lang="ja-JP" altLang="en-US"/>
          </a:p>
        </p:txBody>
      </p:sp>
    </p:spTree>
    <p:extLst>
      <p:ext uri="{BB962C8B-B14F-4D97-AF65-F5344CB8AC3E}">
        <p14:creationId xmlns:p14="http://schemas.microsoft.com/office/powerpoint/2010/main" val="3365159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5"/>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r>
              <a:rPr kumimoji="1" lang="en-US" altLang="ja-JP"/>
              <a:t>2024/12/14</a:t>
            </a:r>
            <a:endParaRPr kumimoji="1" lang="ja-JP" altLang="en-US"/>
          </a:p>
        </p:txBody>
      </p:sp>
      <p:sp>
        <p:nvSpPr>
          <p:cNvPr id="8" name="Footer Placeholder 7"/>
          <p:cNvSpPr>
            <a:spLocks noGrp="1"/>
          </p:cNvSpPr>
          <p:nvPr>
            <p:ph type="ftr" sz="quarter" idx="11"/>
          </p:nvPr>
        </p:nvSpPr>
        <p:spPr/>
        <p:txBody>
          <a:bodyPr/>
          <a:lstStyle/>
          <a:p>
            <a:r>
              <a:rPr kumimoji="1" lang="en-US" altLang="ja-JP"/>
              <a:t>NuDM-2024  Jun Nakane</a:t>
            </a:r>
            <a:endParaRPr kumimoji="1" lang="ja-JP" altLang="en-US"/>
          </a:p>
        </p:txBody>
      </p:sp>
      <p:sp>
        <p:nvSpPr>
          <p:cNvPr id="9" name="Slide Number Placeholder 8"/>
          <p:cNvSpPr>
            <a:spLocks noGrp="1"/>
          </p:cNvSpPr>
          <p:nvPr>
            <p:ph type="sldNum" sz="quarter" idx="12"/>
          </p:nvPr>
        </p:nvSpPr>
        <p:spPr/>
        <p:txBody>
          <a:bodyPr/>
          <a:lstStyle/>
          <a:p>
            <a:fld id="{D392765E-C324-42ED-9A7B-7C1C78C74078}" type="slidenum">
              <a:rPr kumimoji="1" lang="ja-JP" altLang="en-US" smtClean="0"/>
              <a:t>‹#›</a:t>
            </a:fld>
            <a:endParaRPr kumimoji="1" lang="ja-JP" altLang="en-US"/>
          </a:p>
        </p:txBody>
      </p:sp>
    </p:spTree>
    <p:extLst>
      <p:ext uri="{BB962C8B-B14F-4D97-AF65-F5344CB8AC3E}">
        <p14:creationId xmlns:p14="http://schemas.microsoft.com/office/powerpoint/2010/main" val="214394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r>
              <a:rPr kumimoji="1" lang="en-US" altLang="ja-JP"/>
              <a:t>2024/12/14</a:t>
            </a:r>
            <a:endParaRPr kumimoji="1" lang="ja-JP" altLang="en-US"/>
          </a:p>
        </p:txBody>
      </p:sp>
      <p:sp>
        <p:nvSpPr>
          <p:cNvPr id="4" name="Footer Placeholder 3"/>
          <p:cNvSpPr>
            <a:spLocks noGrp="1"/>
          </p:cNvSpPr>
          <p:nvPr>
            <p:ph type="ftr" sz="quarter" idx="11"/>
          </p:nvPr>
        </p:nvSpPr>
        <p:spPr/>
        <p:txBody>
          <a:bodyPr/>
          <a:lstStyle/>
          <a:p>
            <a:r>
              <a:rPr kumimoji="1" lang="en-US" altLang="ja-JP"/>
              <a:t>NuDM-2024  Jun Nakane</a:t>
            </a:r>
            <a:endParaRPr kumimoji="1" lang="ja-JP" altLang="en-US"/>
          </a:p>
        </p:txBody>
      </p:sp>
      <p:sp>
        <p:nvSpPr>
          <p:cNvPr id="5" name="Slide Number Placeholder 4"/>
          <p:cNvSpPr>
            <a:spLocks noGrp="1"/>
          </p:cNvSpPr>
          <p:nvPr>
            <p:ph type="sldNum" sz="quarter" idx="12"/>
          </p:nvPr>
        </p:nvSpPr>
        <p:spPr/>
        <p:txBody>
          <a:bodyPr/>
          <a:lstStyle/>
          <a:p>
            <a:fld id="{D392765E-C324-42ED-9A7B-7C1C78C74078}" type="slidenum">
              <a:rPr kumimoji="1" lang="ja-JP" altLang="en-US" smtClean="0"/>
              <a:t>‹#›</a:t>
            </a:fld>
            <a:endParaRPr kumimoji="1" lang="ja-JP" altLang="en-US"/>
          </a:p>
        </p:txBody>
      </p:sp>
    </p:spTree>
    <p:extLst>
      <p:ext uri="{BB962C8B-B14F-4D97-AF65-F5344CB8AC3E}">
        <p14:creationId xmlns:p14="http://schemas.microsoft.com/office/powerpoint/2010/main" val="59095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kumimoji="1" lang="en-US" altLang="ja-JP"/>
              <a:t>2024/12/14</a:t>
            </a:r>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kumimoji="1" lang="en-US" altLang="ja-JP"/>
              <a:t>NuDM-2024  Jun Nakane</a:t>
            </a:r>
            <a:endParaRPr kumimoji="1" lang="ja-JP" altLang="en-US"/>
          </a:p>
        </p:txBody>
      </p:sp>
      <p:sp>
        <p:nvSpPr>
          <p:cNvPr id="9" name="Slide Number Placeholder 8"/>
          <p:cNvSpPr>
            <a:spLocks noGrp="1"/>
          </p:cNvSpPr>
          <p:nvPr>
            <p:ph type="sldNum" sz="quarter" idx="12"/>
          </p:nvPr>
        </p:nvSpPr>
        <p:spPr/>
        <p:txBody>
          <a:bodyPr/>
          <a:lstStyle/>
          <a:p>
            <a:fld id="{D392765E-C324-42ED-9A7B-7C1C78C74078}" type="slidenum">
              <a:rPr kumimoji="1" lang="ja-JP" altLang="en-US" smtClean="0"/>
              <a:t>‹#›</a:t>
            </a:fld>
            <a:endParaRPr kumimoji="1" lang="ja-JP" altLang="en-US"/>
          </a:p>
        </p:txBody>
      </p:sp>
    </p:spTree>
    <p:extLst>
      <p:ext uri="{BB962C8B-B14F-4D97-AF65-F5344CB8AC3E}">
        <p14:creationId xmlns:p14="http://schemas.microsoft.com/office/powerpoint/2010/main" val="259657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kumimoji="1" lang="en-US" altLang="ja-JP"/>
              <a:t>2024/12/14</a:t>
            </a:r>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kumimoji="1" lang="en-US" altLang="ja-JP"/>
              <a:t>NuDM-2024  Jun Nakane</a:t>
            </a:r>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392765E-C324-42ED-9A7B-7C1C78C74078}" type="slidenum">
              <a:rPr kumimoji="1" lang="ja-JP" altLang="en-US" smtClean="0"/>
              <a:t>‹#›</a:t>
            </a:fld>
            <a:endParaRPr kumimoji="1" lang="ja-JP" altLang="en-US"/>
          </a:p>
        </p:txBody>
      </p:sp>
    </p:spTree>
    <p:extLst>
      <p:ext uri="{BB962C8B-B14F-4D97-AF65-F5344CB8AC3E}">
        <p14:creationId xmlns:p14="http://schemas.microsoft.com/office/powerpoint/2010/main" val="592383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2024/12/14</a:t>
            </a:r>
            <a:endParaRPr kumimoji="1" lang="ja-JP" altLang="en-US"/>
          </a:p>
        </p:txBody>
      </p:sp>
      <p:sp>
        <p:nvSpPr>
          <p:cNvPr id="6" name="Footer Placeholder 5"/>
          <p:cNvSpPr>
            <a:spLocks noGrp="1"/>
          </p:cNvSpPr>
          <p:nvPr>
            <p:ph type="ftr" sz="quarter" idx="11"/>
          </p:nvPr>
        </p:nvSpPr>
        <p:spPr/>
        <p:txBody>
          <a:bodyPr/>
          <a:lstStyle/>
          <a:p>
            <a:r>
              <a:rPr kumimoji="1" lang="en-US" altLang="ja-JP"/>
              <a:t>NuDM-2024  Jun Nakane</a:t>
            </a:r>
            <a:endParaRPr kumimoji="1" lang="ja-JP" altLang="en-US"/>
          </a:p>
        </p:txBody>
      </p:sp>
      <p:sp>
        <p:nvSpPr>
          <p:cNvPr id="7" name="Slide Number Placeholder 6"/>
          <p:cNvSpPr>
            <a:spLocks noGrp="1"/>
          </p:cNvSpPr>
          <p:nvPr>
            <p:ph type="sldNum" sz="quarter" idx="12"/>
          </p:nvPr>
        </p:nvSpPr>
        <p:spPr/>
        <p:txBody>
          <a:bodyPr/>
          <a:lstStyle/>
          <a:p>
            <a:fld id="{D392765E-C324-42ED-9A7B-7C1C78C74078}" type="slidenum">
              <a:rPr kumimoji="1" lang="ja-JP" altLang="en-US" smtClean="0"/>
              <a:t>‹#›</a:t>
            </a:fld>
            <a:endParaRPr kumimoji="1" lang="ja-JP" altLang="en-US"/>
          </a:p>
        </p:txBody>
      </p:sp>
    </p:spTree>
    <p:extLst>
      <p:ext uri="{BB962C8B-B14F-4D97-AF65-F5344CB8AC3E}">
        <p14:creationId xmlns:p14="http://schemas.microsoft.com/office/powerpoint/2010/main" val="37575900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kumimoji="1" lang="en-US" altLang="ja-JP"/>
              <a:t>2024/12/14</a:t>
            </a:r>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kumimoji="1" lang="en-US" altLang="ja-JP"/>
              <a:t>NuDM-2024  Jun Nakane</a:t>
            </a:r>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392765E-C324-42ED-9A7B-7C1C78C74078}" type="slidenum">
              <a:rPr kumimoji="1" lang="ja-JP" altLang="en-US" smtClean="0"/>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81022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png"/><Relationship Id="rId7"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39.jpeg"/><Relationship Id="rId4" Type="http://schemas.openxmlformats.org/officeDocument/2006/relationships/image" Target="../media/image38.jpe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2.png"/><Relationship Id="rId7"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2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20.png"/><Relationship Id="rId5" Type="http://schemas.openxmlformats.org/officeDocument/2006/relationships/image" Target="../media/image47.png"/><Relationship Id="rId10" Type="http://schemas.openxmlformats.org/officeDocument/2006/relationships/image" Target="../media/image50.png"/><Relationship Id="rId4" Type="http://schemas.openxmlformats.org/officeDocument/2006/relationships/image" Target="../media/image46.png"/><Relationship Id="rId9" Type="http://schemas.openxmlformats.org/officeDocument/2006/relationships/image" Target="../media/image550.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51.png"/><Relationship Id="rId7" Type="http://schemas.openxmlformats.org/officeDocument/2006/relationships/image" Target="../media/image52.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88.png"/><Relationship Id="rId11" Type="http://schemas.openxmlformats.org/officeDocument/2006/relationships/image" Target="../media/image63.png"/><Relationship Id="rId5" Type="http://schemas.openxmlformats.org/officeDocument/2006/relationships/image" Target="../media/image47.png"/><Relationship Id="rId10" Type="http://schemas.openxmlformats.org/officeDocument/2006/relationships/image" Target="../media/image62.png"/><Relationship Id="rId4" Type="http://schemas.openxmlformats.org/officeDocument/2006/relationships/image" Target="../media/image58.png"/><Relationship Id="rId9"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7.png"/><Relationship Id="rId7" Type="http://schemas.microsoft.com/office/2007/relationships/hdphoto" Target="../media/hdphoto3.wdp"/><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jpeg"/><Relationship Id="rId10" Type="http://schemas.openxmlformats.org/officeDocument/2006/relationships/image" Target="../media/image65.png"/><Relationship Id="rId4" Type="http://schemas.openxmlformats.org/officeDocument/2006/relationships/image" Target="../media/image58.jpeg"/><Relationship Id="rId9" Type="http://schemas.openxmlformats.org/officeDocument/2006/relationships/image" Target="../media/image64.pn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microsoft.com/office/2007/relationships/hdphoto" Target="../media/hdphoto1.wdp"/><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15.e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oleObject" Target="../embeddings/oleObject1.bin"/><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2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17.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90.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C4895DE3-72E4-E4EB-AF06-FDE4B63AAC79}"/>
              </a:ext>
            </a:extLst>
          </p:cNvPr>
          <p:cNvPicPr>
            <a:picLocks noChangeAspect="1"/>
          </p:cNvPicPr>
          <p:nvPr/>
        </p:nvPicPr>
        <p:blipFill rotWithShape="1">
          <a:blip r:embed="rId3">
            <a:extLst>
              <a:ext uri="{28A0092B-C50C-407E-A947-70E740481C1C}">
                <a14:useLocalDpi xmlns:a14="http://schemas.microsoft.com/office/drawing/2010/main" val="0"/>
              </a:ext>
            </a:extLst>
          </a:blip>
          <a:srcRect t="7812" b="7812"/>
          <a:stretch/>
        </p:blipFill>
        <p:spPr>
          <a:xfrm>
            <a:off x="0" y="0"/>
            <a:ext cx="12192000" cy="6858000"/>
          </a:xfrm>
          <a:prstGeom prst="rect">
            <a:avLst/>
          </a:prstGeom>
        </p:spPr>
      </p:pic>
      <p:sp>
        <p:nvSpPr>
          <p:cNvPr id="2" name="タイトル 1">
            <a:extLst>
              <a:ext uri="{FF2B5EF4-FFF2-40B4-BE49-F238E27FC236}">
                <a16:creationId xmlns:a16="http://schemas.microsoft.com/office/drawing/2014/main" id="{180AD343-298C-40A3-A66F-F641DFF876EA}"/>
              </a:ext>
            </a:extLst>
          </p:cNvPr>
          <p:cNvSpPr>
            <a:spLocks noGrp="1"/>
          </p:cNvSpPr>
          <p:nvPr>
            <p:ph type="ctrTitle"/>
          </p:nvPr>
        </p:nvSpPr>
        <p:spPr>
          <a:xfrm>
            <a:off x="1097280" y="758952"/>
            <a:ext cx="10058400" cy="3600000"/>
          </a:xfrm>
          <a:solidFill>
            <a:schemeClr val="accent1">
              <a:alpha val="50000"/>
            </a:schemeClr>
          </a:solidFill>
        </p:spPr>
        <p:txBody>
          <a:bodyPr>
            <a:normAutofit/>
          </a:bodyPr>
          <a:lstStyle/>
          <a:p>
            <a:pPr algn="ctr"/>
            <a:r>
              <a:rPr lang="en-US" altLang="ja-JP" sz="4400" b="0" i="0" dirty="0">
                <a:solidFill>
                  <a:schemeClr val="bg1"/>
                </a:solidFill>
                <a:effectLst/>
                <a:latin typeface="Arial" panose="020B0604020202020204" pitchFamily="34" charset="0"/>
              </a:rPr>
              <a:t>Development of calibration method</a:t>
            </a:r>
            <a:br>
              <a:rPr lang="en-US" altLang="ja-JP" sz="4400" b="0" i="0" dirty="0">
                <a:solidFill>
                  <a:schemeClr val="bg1"/>
                </a:solidFill>
                <a:effectLst/>
                <a:latin typeface="Arial" panose="020B0604020202020204" pitchFamily="34" charset="0"/>
              </a:rPr>
            </a:br>
            <a:r>
              <a:rPr lang="en-US" altLang="ja-JP" sz="4400" b="0" i="0" dirty="0">
                <a:solidFill>
                  <a:schemeClr val="bg1"/>
                </a:solidFill>
                <a:effectLst/>
                <a:latin typeface="Arial" panose="020B0604020202020204" pitchFamily="34" charset="0"/>
              </a:rPr>
              <a:t>and performance evaluation</a:t>
            </a:r>
            <a:br>
              <a:rPr lang="en-US" altLang="ja-JP" sz="4400" b="0" i="0" dirty="0">
                <a:solidFill>
                  <a:schemeClr val="bg1"/>
                </a:solidFill>
                <a:effectLst/>
                <a:latin typeface="Arial" panose="020B0604020202020204" pitchFamily="34" charset="0"/>
              </a:rPr>
            </a:br>
            <a:r>
              <a:rPr lang="en-US" altLang="ja-JP" sz="4400" b="0" i="0" dirty="0">
                <a:solidFill>
                  <a:schemeClr val="bg1"/>
                </a:solidFill>
                <a:effectLst/>
                <a:latin typeface="Arial" panose="020B0604020202020204" pitchFamily="34" charset="0"/>
              </a:rPr>
              <a:t>for KamLAND2 prototype detector</a:t>
            </a:r>
            <a:br>
              <a:rPr lang="en-US" altLang="ja-JP" sz="4400" b="0" i="0" dirty="0">
                <a:solidFill>
                  <a:schemeClr val="bg1"/>
                </a:solidFill>
                <a:effectLst/>
                <a:latin typeface="Arial" panose="020B0604020202020204" pitchFamily="34" charset="0"/>
              </a:rPr>
            </a:br>
            <a:br>
              <a:rPr lang="en-US" altLang="ja-JP" sz="4400" b="0" i="0" dirty="0">
                <a:solidFill>
                  <a:schemeClr val="bg1"/>
                </a:solidFill>
                <a:effectLst/>
                <a:latin typeface="Arial" panose="020B0604020202020204" pitchFamily="34" charset="0"/>
              </a:rPr>
            </a:br>
            <a:r>
              <a:rPr lang="en-US" altLang="ja-JP" sz="4400" b="0" i="0" dirty="0">
                <a:solidFill>
                  <a:schemeClr val="bg1"/>
                </a:solidFill>
                <a:effectLst/>
                <a:latin typeface="Arial" panose="020B0604020202020204" pitchFamily="34" charset="0"/>
              </a:rPr>
              <a:t>NuDM-2024</a:t>
            </a:r>
            <a:endParaRPr kumimoji="1" lang="ja-JP" altLang="en-US" sz="4000" dirty="0">
              <a:solidFill>
                <a:schemeClr val="bg1"/>
              </a:solidFill>
            </a:endParaRPr>
          </a:p>
        </p:txBody>
      </p:sp>
      <p:sp>
        <p:nvSpPr>
          <p:cNvPr id="3" name="字幕 2">
            <a:extLst>
              <a:ext uri="{FF2B5EF4-FFF2-40B4-BE49-F238E27FC236}">
                <a16:creationId xmlns:a16="http://schemas.microsoft.com/office/drawing/2014/main" id="{DE61FF14-C824-47DF-9D63-8010CA4526B0}"/>
              </a:ext>
            </a:extLst>
          </p:cNvPr>
          <p:cNvSpPr>
            <a:spLocks noGrp="1"/>
          </p:cNvSpPr>
          <p:nvPr>
            <p:ph type="subTitle" idx="1"/>
          </p:nvPr>
        </p:nvSpPr>
        <p:spPr>
          <a:xfrm>
            <a:off x="1097280" y="4956048"/>
            <a:ext cx="10058400" cy="1143000"/>
          </a:xfrm>
          <a:solidFill>
            <a:schemeClr val="accent2"/>
          </a:solidFill>
        </p:spPr>
        <p:txBody>
          <a:bodyPr>
            <a:normAutofit fontScale="85000" lnSpcReduction="20000"/>
          </a:bodyPr>
          <a:lstStyle/>
          <a:p>
            <a:endParaRPr lang="en-US" altLang="ja-JP" cap="none" dirty="0"/>
          </a:p>
          <a:p>
            <a:pPr algn="ctr"/>
            <a:r>
              <a:rPr lang="en-US" altLang="ja-JP" b="1" cap="none" dirty="0">
                <a:solidFill>
                  <a:schemeClr val="bg1"/>
                </a:solidFill>
              </a:rPr>
              <a:t>Research Center for Neutrino Science, Tohoku University</a:t>
            </a:r>
          </a:p>
          <a:p>
            <a:pPr algn="ctr"/>
            <a:r>
              <a:rPr lang="en-US" altLang="ja-JP" b="1" cap="none" dirty="0">
                <a:solidFill>
                  <a:schemeClr val="bg1"/>
                </a:solidFill>
              </a:rPr>
              <a:t>Jun Nakane</a:t>
            </a:r>
          </a:p>
        </p:txBody>
      </p:sp>
    </p:spTree>
    <p:extLst>
      <p:ext uri="{BB962C8B-B14F-4D97-AF65-F5344CB8AC3E}">
        <p14:creationId xmlns:p14="http://schemas.microsoft.com/office/powerpoint/2010/main" val="3138641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2">
            <a:extLst>
              <a:ext uri="{FF2B5EF4-FFF2-40B4-BE49-F238E27FC236}">
                <a16:creationId xmlns:a16="http://schemas.microsoft.com/office/drawing/2014/main" id="{0E9D49B8-B973-ED8E-600F-63C698E6A7DA}"/>
              </a:ext>
            </a:extLst>
          </p:cNvPr>
          <p:cNvSpPr txBox="1">
            <a:spLocks/>
          </p:cNvSpPr>
          <p:nvPr/>
        </p:nvSpPr>
        <p:spPr>
          <a:xfrm>
            <a:off x="360000"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400" dirty="0">
                <a:sym typeface="Wingdings" panose="05000000000000000000" pitchFamily="2" charset="2"/>
              </a:rPr>
              <a:t>Optical properties </a:t>
            </a:r>
            <a:r>
              <a:rPr lang="en-US" altLang="ja-JP" sz="2000" dirty="0">
                <a:sym typeface="Wingdings" panose="05000000000000000000" pitchFamily="2" charset="2"/>
              </a:rPr>
              <a:t>registered in </a:t>
            </a:r>
            <a:r>
              <a:rPr lang="en-US" altLang="ja-JP" sz="2000" dirty="0">
                <a:solidFill>
                  <a:srgbClr val="FF9900"/>
                </a:solidFill>
                <a:sym typeface="Wingdings" panose="05000000000000000000" pitchFamily="2" charset="2"/>
              </a:rPr>
              <a:t>the simulation </a:t>
            </a:r>
            <a:r>
              <a:rPr lang="en-US" altLang="ja-JP" sz="2000" dirty="0">
                <a:sym typeface="Wingdings" panose="05000000000000000000" pitchFamily="2" charset="2"/>
              </a:rPr>
              <a:t>(     : Emission wavelength of </a:t>
            </a:r>
            <a:r>
              <a:rPr lang="en-US" altLang="ja-JP" dirty="0">
                <a:sym typeface="Wingdings" panose="05000000000000000000" pitchFamily="2" charset="2"/>
              </a:rPr>
              <a:t>New</a:t>
            </a:r>
            <a:r>
              <a:rPr lang="en-US" altLang="ja-JP" sz="2000" dirty="0">
                <a:sym typeface="Wingdings" panose="05000000000000000000" pitchFamily="2" charset="2"/>
              </a:rPr>
              <a:t>-LS)</a:t>
            </a:r>
            <a:endParaRPr lang="en-US" altLang="ja-JP" sz="3200" dirty="0">
              <a:sym typeface="Wingdings" panose="05000000000000000000" pitchFamily="2" charset="2"/>
            </a:endParaRPr>
          </a:p>
          <a:p>
            <a:pPr>
              <a:buClr>
                <a:schemeClr val="tx1"/>
              </a:buClr>
              <a:buFont typeface="Arial" panose="020B0604020202020204" pitchFamily="34" charset="0"/>
              <a:buChar char="•"/>
            </a:pPr>
            <a:r>
              <a:rPr lang="ja-JP" altLang="en-US" dirty="0">
                <a:sym typeface="Wingdings" panose="05000000000000000000" pitchFamily="2" charset="2"/>
              </a:rPr>
              <a:t> </a:t>
            </a:r>
            <a:r>
              <a:rPr lang="en-US" altLang="ja-JP" u="sng" dirty="0">
                <a:sym typeface="Wingdings" panose="05000000000000000000" pitchFamily="2" charset="2"/>
              </a:rPr>
              <a:t>L</a:t>
            </a:r>
            <a:r>
              <a:rPr lang="en-US" altLang="ja-JP" u="sng" dirty="0"/>
              <a:t>ight-collecting </a:t>
            </a:r>
            <a:r>
              <a:rPr lang="en-US" altLang="ja-JP" u="sng" dirty="0">
                <a:sym typeface="Wingdings" panose="05000000000000000000" pitchFamily="2" charset="2"/>
              </a:rPr>
              <a:t>mirror</a:t>
            </a:r>
          </a:p>
          <a:p>
            <a:pPr marL="0" indent="0">
              <a:buClr>
                <a:schemeClr val="tx1"/>
              </a:buClr>
              <a:buNone/>
            </a:pPr>
            <a:endParaRPr lang="en-US" altLang="ja-JP" dirty="0">
              <a:sym typeface="Wingdings" panose="05000000000000000000" pitchFamily="2" charset="2"/>
            </a:endParaRPr>
          </a:p>
          <a:p>
            <a:pPr marL="0" indent="0">
              <a:buClr>
                <a:schemeClr val="tx1"/>
              </a:buClr>
              <a:buNone/>
            </a:pPr>
            <a:endParaRPr lang="en-US" altLang="ja-JP" dirty="0">
              <a:sym typeface="Wingdings" panose="05000000000000000000" pitchFamily="2" charset="2"/>
            </a:endParaRPr>
          </a:p>
          <a:p>
            <a:pPr marL="0" indent="0">
              <a:buClr>
                <a:schemeClr val="tx1"/>
              </a:buClr>
              <a:buNone/>
            </a:pPr>
            <a:endParaRPr lang="en-US" altLang="ja-JP" dirty="0">
              <a:sym typeface="Wingdings" panose="05000000000000000000" pitchFamily="2" charset="2"/>
            </a:endParaRPr>
          </a:p>
          <a:p>
            <a:pPr marL="0" indent="0">
              <a:buClr>
                <a:schemeClr val="tx1"/>
              </a:buClr>
              <a:buNone/>
            </a:pPr>
            <a:r>
              <a:rPr lang="en-US" altLang="ja-JP" dirty="0">
                <a:sym typeface="Wingdings" panose="05000000000000000000" pitchFamily="2" charset="2"/>
              </a:rPr>
              <a:t>													</a:t>
            </a:r>
          </a:p>
          <a:p>
            <a:pPr marL="0" indent="0">
              <a:buClr>
                <a:schemeClr val="tx1"/>
              </a:buClr>
              <a:buNone/>
            </a:pPr>
            <a:r>
              <a:rPr lang="ja-JP" altLang="en-US" dirty="0">
                <a:sym typeface="Wingdings" panose="05000000000000000000" pitchFamily="2" charset="2"/>
              </a:rPr>
              <a:t>    </a:t>
            </a:r>
            <a:r>
              <a:rPr lang="en-US" altLang="ja-JP" dirty="0" err="1">
                <a:sym typeface="Wingdings" panose="05000000000000000000" pitchFamily="2" charset="2"/>
              </a:rPr>
              <a:t>Reflectace</a:t>
            </a:r>
            <a:r>
              <a:rPr lang="en-US" altLang="ja-JP" dirty="0">
                <a:sym typeface="Wingdings" panose="05000000000000000000" pitchFamily="2" charset="2"/>
              </a:rPr>
              <a:t>:</a:t>
            </a:r>
          </a:p>
          <a:p>
            <a:pPr marL="0" indent="0">
              <a:buClr>
                <a:schemeClr val="tx1"/>
              </a:buClr>
              <a:buNone/>
            </a:pPr>
            <a:endParaRPr lang="en-US" altLang="ja-JP" dirty="0">
              <a:sym typeface="Wingdings" panose="05000000000000000000" pitchFamily="2" charset="2"/>
            </a:endParaRPr>
          </a:p>
          <a:p>
            <a:pPr marL="0" indent="0">
              <a:buClr>
                <a:schemeClr val="tx1"/>
              </a:buClr>
              <a:buNone/>
            </a:pPr>
            <a:endParaRPr lang="en-US" altLang="ja-JP" dirty="0">
              <a:sym typeface="Wingdings" panose="05000000000000000000" pitchFamily="2" charset="2"/>
            </a:endParaRPr>
          </a:p>
        </p:txBody>
      </p:sp>
      <p:pic>
        <p:nvPicPr>
          <p:cNvPr id="17" name="図 16" descr="グラフ&#10;&#10;自動的に生成された説明">
            <a:extLst>
              <a:ext uri="{FF2B5EF4-FFF2-40B4-BE49-F238E27FC236}">
                <a16:creationId xmlns:a16="http://schemas.microsoft.com/office/drawing/2014/main" id="{93CDBA07-4CFE-DAE7-8DAA-8C6F2EAEB92E}"/>
              </a:ext>
            </a:extLst>
          </p:cNvPr>
          <p:cNvPicPr>
            <a:picLocks noChangeAspect="1"/>
          </p:cNvPicPr>
          <p:nvPr/>
        </p:nvPicPr>
        <p:blipFill rotWithShape="1">
          <a:blip r:embed="rId3">
            <a:extLst>
              <a:ext uri="{28A0092B-C50C-407E-A947-70E740481C1C}">
                <a14:useLocalDpi xmlns:a14="http://schemas.microsoft.com/office/drawing/2010/main" val="0"/>
              </a:ext>
            </a:extLst>
          </a:blip>
          <a:srcRect t="7940"/>
          <a:stretch/>
        </p:blipFill>
        <p:spPr>
          <a:xfrm>
            <a:off x="1947193" y="4473410"/>
            <a:ext cx="3271104" cy="2384590"/>
          </a:xfrm>
          <a:prstGeom prst="rect">
            <a:avLst/>
          </a:prstGeom>
        </p:spPr>
      </p:pic>
      <p:sp>
        <p:nvSpPr>
          <p:cNvPr id="2" name="日付プレースホルダー 1">
            <a:extLst>
              <a:ext uri="{FF2B5EF4-FFF2-40B4-BE49-F238E27FC236}">
                <a16:creationId xmlns:a16="http://schemas.microsoft.com/office/drawing/2014/main" id="{F9D97841-A004-02CF-88B9-FB5441EE9A8B}"/>
              </a:ext>
            </a:extLst>
          </p:cNvPr>
          <p:cNvSpPr>
            <a:spLocks noGrp="1"/>
          </p:cNvSpPr>
          <p:nvPr>
            <p:ph type="dt" sz="half" idx="10"/>
          </p:nvPr>
        </p:nvSpPr>
        <p:spPr/>
        <p:txBody>
          <a:bodyPr/>
          <a:lstStyle/>
          <a:p>
            <a:r>
              <a:rPr kumimoji="1" lang="en-US" altLang="ja-JP"/>
              <a:t>2024/12/14</a:t>
            </a:r>
            <a:endParaRPr kumimoji="1" lang="ja-JP" altLang="en-US"/>
          </a:p>
        </p:txBody>
      </p:sp>
      <p:sp>
        <p:nvSpPr>
          <p:cNvPr id="3" name="フッター プレースホルダー 2">
            <a:extLst>
              <a:ext uri="{FF2B5EF4-FFF2-40B4-BE49-F238E27FC236}">
                <a16:creationId xmlns:a16="http://schemas.microsoft.com/office/drawing/2014/main" id="{22BCC3E7-9A50-FC8C-D5F5-EF4C84BD1912}"/>
              </a:ext>
            </a:extLst>
          </p:cNvPr>
          <p:cNvSpPr>
            <a:spLocks noGrp="1"/>
          </p:cNvSpPr>
          <p:nvPr>
            <p:ph type="ftr" sz="quarter" idx="11"/>
          </p:nvPr>
        </p:nvSpPr>
        <p:spPr/>
        <p:txBody>
          <a:bodyPr/>
          <a:lstStyle/>
          <a:p>
            <a:r>
              <a:rPr kumimoji="1" lang="en-US" altLang="ja-JP"/>
              <a:t>NuDM-2024  Jun Nakane</a:t>
            </a:r>
            <a:endParaRPr kumimoji="1" lang="ja-JP" altLang="en-US" dirty="0"/>
          </a:p>
        </p:txBody>
      </p:sp>
      <p:sp>
        <p:nvSpPr>
          <p:cNvPr id="4" name="スライド番号プレースホルダー 3">
            <a:extLst>
              <a:ext uri="{FF2B5EF4-FFF2-40B4-BE49-F238E27FC236}">
                <a16:creationId xmlns:a16="http://schemas.microsoft.com/office/drawing/2014/main" id="{DF373AC4-8CC4-FA03-9AE9-BFB3F2AD6420}"/>
              </a:ext>
            </a:extLst>
          </p:cNvPr>
          <p:cNvSpPr>
            <a:spLocks noGrp="1"/>
          </p:cNvSpPr>
          <p:nvPr>
            <p:ph type="sldNum" sz="quarter" idx="12"/>
          </p:nvPr>
        </p:nvSpPr>
        <p:spPr/>
        <p:txBody>
          <a:bodyPr/>
          <a:lstStyle/>
          <a:p>
            <a:fld id="{D392765E-C324-42ED-9A7B-7C1C78C74078}" type="slidenum">
              <a:rPr kumimoji="1" lang="ja-JP" altLang="en-US" smtClean="0"/>
              <a:t>10</a:t>
            </a:fld>
            <a:endParaRPr kumimoji="1" lang="ja-JP" altLang="en-US"/>
          </a:p>
        </p:txBody>
      </p:sp>
      <p:sp>
        <p:nvSpPr>
          <p:cNvPr id="5" name="タイトル 1">
            <a:extLst>
              <a:ext uri="{FF2B5EF4-FFF2-40B4-BE49-F238E27FC236}">
                <a16:creationId xmlns:a16="http://schemas.microsoft.com/office/drawing/2014/main" id="{EDB72168-6B1F-8DF4-7F76-9DDCB4185655}"/>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4000" b="0" i="0" u="none" strike="noStrike" kern="1200" cap="none" spc="0" normalizeH="0" baseline="0" noProof="0" dirty="0">
                <a:ln>
                  <a:noFill/>
                </a:ln>
                <a:effectLst/>
                <a:uLnTx/>
                <a:uFillTx/>
                <a:ea typeface="ＭＳ Ｐゴシック" panose="020B0600070205080204" pitchFamily="50" charset="-128"/>
                <a:cs typeface="+mn-cs"/>
              </a:rPr>
              <a:t>Upgrade contents</a:t>
            </a:r>
          </a:p>
        </p:txBody>
      </p:sp>
      <p:cxnSp>
        <p:nvCxnSpPr>
          <p:cNvPr id="7" name="直線コネクタ 6">
            <a:extLst>
              <a:ext uri="{FF2B5EF4-FFF2-40B4-BE49-F238E27FC236}">
                <a16:creationId xmlns:a16="http://schemas.microsoft.com/office/drawing/2014/main" id="{23C87E54-9BBF-2DBC-B994-FD2B0AFB6F88}"/>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2" name="コンテンツ プレースホルダー 2">
            <a:extLst>
              <a:ext uri="{FF2B5EF4-FFF2-40B4-BE49-F238E27FC236}">
                <a16:creationId xmlns:a16="http://schemas.microsoft.com/office/drawing/2014/main" id="{8BFF4A18-F66D-07AC-D1C7-9378A0DA45CA}"/>
              </a:ext>
            </a:extLst>
          </p:cNvPr>
          <p:cNvSpPr txBox="1">
            <a:spLocks/>
          </p:cNvSpPr>
          <p:nvPr/>
        </p:nvSpPr>
        <p:spPr>
          <a:xfrm>
            <a:off x="6095138" y="1079999"/>
            <a:ext cx="5737724"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endParaRPr lang="en-US" altLang="ja-JP" sz="2400" dirty="0">
              <a:sym typeface="Wingdings" panose="05000000000000000000" pitchFamily="2" charset="2"/>
            </a:endParaRPr>
          </a:p>
          <a:p>
            <a:pPr marL="0" indent="0">
              <a:buClr>
                <a:schemeClr val="tx1"/>
              </a:buClr>
              <a:buNone/>
            </a:pPr>
            <a:endParaRPr lang="en-US" altLang="ja-JP" sz="2000" dirty="0">
              <a:sym typeface="Wingdings" panose="05000000000000000000" pitchFamily="2" charset="2"/>
            </a:endParaRPr>
          </a:p>
        </p:txBody>
      </p:sp>
      <p:sp>
        <p:nvSpPr>
          <p:cNvPr id="13" name="正方形/長方形 12">
            <a:extLst>
              <a:ext uri="{FF2B5EF4-FFF2-40B4-BE49-F238E27FC236}">
                <a16:creationId xmlns:a16="http://schemas.microsoft.com/office/drawing/2014/main" id="{D248E70E-5CC5-2FD9-19D9-FC0B4AB5F537}"/>
              </a:ext>
            </a:extLst>
          </p:cNvPr>
          <p:cNvSpPr/>
          <p:nvPr/>
        </p:nvSpPr>
        <p:spPr>
          <a:xfrm>
            <a:off x="3121219" y="4521999"/>
            <a:ext cx="585486" cy="2095219"/>
          </a:xfrm>
          <a:prstGeom prst="rect">
            <a:avLst/>
          </a:prstGeom>
          <a:solidFill>
            <a:schemeClr val="accent1">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コネクタ 14">
            <a:extLst>
              <a:ext uri="{FF2B5EF4-FFF2-40B4-BE49-F238E27FC236}">
                <a16:creationId xmlns:a16="http://schemas.microsoft.com/office/drawing/2014/main" id="{3B6CAA81-C455-7E70-22BE-124FBB37FF9F}"/>
              </a:ext>
            </a:extLst>
          </p:cNvPr>
          <p:cNvCxnSpPr>
            <a:cxnSpLocks/>
          </p:cNvCxnSpPr>
          <p:nvPr/>
        </p:nvCxnSpPr>
        <p:spPr>
          <a:xfrm>
            <a:off x="2254440" y="5565699"/>
            <a:ext cx="2894705" cy="0"/>
          </a:xfrm>
          <a:prstGeom prst="line">
            <a:avLst/>
          </a:prstGeom>
          <a:ln w="19050"/>
        </p:spPr>
        <p:style>
          <a:lnRef idx="1">
            <a:schemeClr val="dk1"/>
          </a:lnRef>
          <a:fillRef idx="0">
            <a:schemeClr val="dk1"/>
          </a:fillRef>
          <a:effectRef idx="0">
            <a:schemeClr val="dk1"/>
          </a:effectRef>
          <a:fontRef idx="minor">
            <a:schemeClr val="tx1"/>
          </a:fontRef>
        </p:style>
      </p:cxnSp>
      <p:sp>
        <p:nvSpPr>
          <p:cNvPr id="18" name="正方形/長方形 17">
            <a:extLst>
              <a:ext uri="{FF2B5EF4-FFF2-40B4-BE49-F238E27FC236}">
                <a16:creationId xmlns:a16="http://schemas.microsoft.com/office/drawing/2014/main" id="{625AE794-8908-1391-41A0-B533898FAF1D}"/>
              </a:ext>
            </a:extLst>
          </p:cNvPr>
          <p:cNvSpPr/>
          <p:nvPr/>
        </p:nvSpPr>
        <p:spPr>
          <a:xfrm>
            <a:off x="5652730" y="1211509"/>
            <a:ext cx="246862" cy="217318"/>
          </a:xfrm>
          <a:prstGeom prst="rect">
            <a:avLst/>
          </a:prstGeom>
          <a:solidFill>
            <a:schemeClr val="accent1">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コンテンツ プレースホルダー 2">
            <a:extLst>
              <a:ext uri="{FF2B5EF4-FFF2-40B4-BE49-F238E27FC236}">
                <a16:creationId xmlns:a16="http://schemas.microsoft.com/office/drawing/2014/main" id="{C55E790B-F6CC-5904-4C03-42857B246253}"/>
              </a:ext>
            </a:extLst>
          </p:cNvPr>
          <p:cNvSpPr txBox="1">
            <a:spLocks/>
          </p:cNvSpPr>
          <p:nvPr/>
        </p:nvSpPr>
        <p:spPr>
          <a:xfrm>
            <a:off x="6095138" y="1079999"/>
            <a:ext cx="5737724"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endParaRPr lang="en-US" altLang="ja-JP" sz="2400" dirty="0">
              <a:sym typeface="Wingdings" panose="05000000000000000000" pitchFamily="2" charset="2"/>
            </a:endParaRPr>
          </a:p>
          <a:p>
            <a:pPr marL="0" indent="0">
              <a:buClr>
                <a:schemeClr val="tx1"/>
              </a:buClr>
              <a:buNone/>
            </a:pPr>
            <a:endParaRPr lang="en-US" altLang="ja-JP" sz="2000" dirty="0">
              <a:sym typeface="Wingdings" panose="05000000000000000000" pitchFamily="2" charset="2"/>
            </a:endParaRPr>
          </a:p>
          <a:p>
            <a:pPr marL="0" indent="0">
              <a:buClr>
                <a:schemeClr val="tx1"/>
              </a:buClr>
              <a:buNone/>
            </a:pPr>
            <a:r>
              <a:rPr lang="en-US" altLang="ja-JP" sz="2000" dirty="0">
                <a:sym typeface="Wingdings" panose="05000000000000000000" pitchFamily="2" charset="2"/>
              </a:rPr>
              <a:t>Long-term stability:</a:t>
            </a:r>
          </a:p>
          <a:p>
            <a:pPr marL="0" indent="0">
              <a:buClr>
                <a:schemeClr val="tx1"/>
              </a:buClr>
              <a:buNone/>
            </a:pPr>
            <a:r>
              <a:rPr lang="en-US" altLang="ja-JP" dirty="0">
                <a:sym typeface="Wingdings" panose="05000000000000000000" pitchFamily="2" charset="2"/>
              </a:rPr>
              <a:t>        </a:t>
            </a:r>
            <a:r>
              <a:rPr lang="en-US" altLang="ja-JP" sz="2000" dirty="0"/>
              <a:t>20 days at 41℃					(≒ 6 months at 10℃ (usage environment)) 		       </a:t>
            </a:r>
            <a:r>
              <a:rPr kumimoji="1" lang="en-US" altLang="ja-JP" sz="2000" dirty="0">
                <a:solidFill>
                  <a:srgbClr val="0070C0"/>
                </a:solidFill>
              </a:rPr>
              <a:t>In pure water	</a:t>
            </a:r>
            <a:r>
              <a:rPr kumimoji="1" lang="en-US" altLang="ja-JP" sz="2000" dirty="0"/>
              <a:t>: </a:t>
            </a:r>
            <a:r>
              <a:rPr kumimoji="1" lang="en-US" altLang="ja-JP" sz="2000" dirty="0">
                <a:solidFill>
                  <a:srgbClr val="FFC000"/>
                </a:solidFill>
              </a:rPr>
              <a:t>Reduction</a:t>
            </a:r>
            <a:r>
              <a:rPr kumimoji="1" lang="en-US" altLang="ja-JP" sz="2000" dirty="0"/>
              <a:t> in reflectance </a:t>
            </a:r>
            <a:r>
              <a:rPr kumimoji="1" lang="en-US" altLang="ja-JP" sz="2000" dirty="0">
                <a:solidFill>
                  <a:srgbClr val="FFC000"/>
                </a:solidFill>
              </a:rPr>
              <a:t>	</a:t>
            </a:r>
            <a:r>
              <a:rPr kumimoji="1" lang="en-US" altLang="ja-JP" sz="2000" dirty="0"/>
              <a:t>		In LS	: </a:t>
            </a:r>
            <a:r>
              <a:rPr kumimoji="1" lang="en-US" altLang="ja-JP" sz="2000" dirty="0">
                <a:solidFill>
                  <a:srgbClr val="00B050"/>
                </a:solidFill>
              </a:rPr>
              <a:t>Stable</a:t>
            </a:r>
          </a:p>
          <a:p>
            <a:pPr marL="0" indent="0">
              <a:buClr>
                <a:schemeClr val="tx1"/>
              </a:buClr>
              <a:buNone/>
            </a:pPr>
            <a:endParaRPr kumimoji="1" lang="en-US" altLang="ja-JP" sz="2000" dirty="0">
              <a:solidFill>
                <a:srgbClr val="00B050"/>
              </a:solidFill>
            </a:endParaRPr>
          </a:p>
          <a:p>
            <a:pPr marL="0" indent="0">
              <a:buClr>
                <a:schemeClr val="tx1"/>
              </a:buClr>
              <a:buNone/>
            </a:pPr>
            <a:r>
              <a:rPr lang="en-US" altLang="ja-JP" dirty="0"/>
              <a:t>        </a:t>
            </a:r>
            <a:r>
              <a:rPr kumimoji="1" lang="en-US" altLang="ja-JP" sz="2000" dirty="0"/>
              <a:t>3 months at 20℃				(≒ 6 months at 10℃, by contractor) </a:t>
            </a:r>
            <a:r>
              <a:rPr lang="en-US" altLang="ja-JP" sz="2000" dirty="0"/>
              <a:t>		</a:t>
            </a:r>
            <a:r>
              <a:rPr lang="en-US" altLang="ja-JP" dirty="0"/>
              <a:t>       </a:t>
            </a:r>
            <a:r>
              <a:rPr kumimoji="1" lang="en-US" altLang="ja-JP" sz="2000" dirty="0">
                <a:solidFill>
                  <a:srgbClr val="0070C0"/>
                </a:solidFill>
              </a:rPr>
              <a:t>In pure water	</a:t>
            </a:r>
            <a:r>
              <a:rPr lang="en-US" altLang="ja-JP" sz="2000" dirty="0"/>
              <a:t>: </a:t>
            </a:r>
            <a:r>
              <a:rPr kumimoji="1" lang="en-US" altLang="ja-JP" sz="2000" dirty="0">
                <a:solidFill>
                  <a:srgbClr val="00B050"/>
                </a:solidFill>
              </a:rPr>
              <a:t>Stable</a:t>
            </a:r>
            <a:endParaRPr lang="en-US" altLang="ja-JP" sz="2400" dirty="0">
              <a:solidFill>
                <a:srgbClr val="00B050"/>
              </a:solidFill>
              <a:sym typeface="Wingdings" panose="05000000000000000000" pitchFamily="2" charset="2"/>
            </a:endParaRPr>
          </a:p>
          <a:p>
            <a:pPr marL="0" indent="0">
              <a:buClr>
                <a:schemeClr val="tx1"/>
              </a:buClr>
              <a:buNone/>
            </a:pPr>
            <a:endParaRPr lang="en-US" altLang="ja-JP" sz="2000" dirty="0">
              <a:sym typeface="Wingdings" panose="05000000000000000000" pitchFamily="2" charset="2"/>
            </a:endParaRPr>
          </a:p>
        </p:txBody>
      </p:sp>
      <p:pic>
        <p:nvPicPr>
          <p:cNvPr id="16" name="図 15">
            <a:extLst>
              <a:ext uri="{FF2B5EF4-FFF2-40B4-BE49-F238E27FC236}">
                <a16:creationId xmlns:a16="http://schemas.microsoft.com/office/drawing/2014/main" id="{9B7B2790-A6C0-FF7F-7D82-B56534483545}"/>
              </a:ext>
            </a:extLst>
          </p:cNvPr>
          <p:cNvPicPr>
            <a:picLocks noChangeAspect="1"/>
          </p:cNvPicPr>
          <p:nvPr/>
        </p:nvPicPr>
        <p:blipFill>
          <a:blip r:embed="rId4"/>
          <a:stretch>
            <a:fillRect/>
          </a:stretch>
        </p:blipFill>
        <p:spPr>
          <a:xfrm>
            <a:off x="9900458" y="3360955"/>
            <a:ext cx="1540766" cy="646688"/>
          </a:xfrm>
          <a:prstGeom prst="rect">
            <a:avLst/>
          </a:prstGeom>
        </p:spPr>
      </p:pic>
      <p:pic>
        <p:nvPicPr>
          <p:cNvPr id="25" name="図 24" descr="グラフ, 箱ひげ図&#10;&#10;自動的に生成された説明">
            <a:extLst>
              <a:ext uri="{FF2B5EF4-FFF2-40B4-BE49-F238E27FC236}">
                <a16:creationId xmlns:a16="http://schemas.microsoft.com/office/drawing/2014/main" id="{07EDFE8F-6105-128E-21B9-561318FAB9C1}"/>
              </a:ext>
            </a:extLst>
          </p:cNvPr>
          <p:cNvPicPr>
            <a:picLocks noChangeAspect="1"/>
          </p:cNvPicPr>
          <p:nvPr/>
        </p:nvPicPr>
        <p:blipFill rotWithShape="1">
          <a:blip r:embed="rId5">
            <a:extLst>
              <a:ext uri="{BEBA8EAE-BF5A-486C-A8C5-ECC9F3942E4B}">
                <a14:imgProps xmlns:a14="http://schemas.microsoft.com/office/drawing/2010/main">
                  <a14:imgLayer r:embed="rId6">
                    <a14:imgEffect>
                      <a14:saturation sat="300000"/>
                    </a14:imgEffect>
                    <a14:imgEffect>
                      <a14:brightnessContrast contrast="-40000"/>
                    </a14:imgEffect>
                  </a14:imgLayer>
                </a14:imgProps>
              </a:ext>
              <a:ext uri="{28A0092B-C50C-407E-A947-70E740481C1C}">
                <a14:useLocalDpi xmlns:a14="http://schemas.microsoft.com/office/drawing/2010/main" val="0"/>
              </a:ext>
            </a:extLst>
          </a:blip>
          <a:srcRect l="4711" b="7185"/>
          <a:stretch/>
        </p:blipFill>
        <p:spPr>
          <a:xfrm>
            <a:off x="2101266" y="2075724"/>
            <a:ext cx="3117031" cy="2225400"/>
          </a:xfrm>
          <a:prstGeom prst="rect">
            <a:avLst/>
          </a:prstGeom>
        </p:spPr>
      </p:pic>
      <p:cxnSp>
        <p:nvCxnSpPr>
          <p:cNvPr id="31" name="直線コネクタ 30">
            <a:extLst>
              <a:ext uri="{FF2B5EF4-FFF2-40B4-BE49-F238E27FC236}">
                <a16:creationId xmlns:a16="http://schemas.microsoft.com/office/drawing/2014/main" id="{51C7D9FD-FE6F-B167-7E80-CC734204E35C}"/>
              </a:ext>
            </a:extLst>
          </p:cNvPr>
          <p:cNvCxnSpPr>
            <a:cxnSpLocks/>
          </p:cNvCxnSpPr>
          <p:nvPr/>
        </p:nvCxnSpPr>
        <p:spPr>
          <a:xfrm>
            <a:off x="2322670" y="3506938"/>
            <a:ext cx="2791550" cy="0"/>
          </a:xfrm>
          <a:prstGeom prst="line">
            <a:avLst/>
          </a:prstGeom>
          <a:ln w="19050"/>
        </p:spPr>
        <p:style>
          <a:lnRef idx="1">
            <a:schemeClr val="dk1"/>
          </a:lnRef>
          <a:fillRef idx="0">
            <a:schemeClr val="dk1"/>
          </a:fillRef>
          <a:effectRef idx="0">
            <a:schemeClr val="dk1"/>
          </a:effectRef>
          <a:fontRef idx="minor">
            <a:schemeClr val="tx1"/>
          </a:fontRef>
        </p:style>
      </p:cxnSp>
      <p:sp>
        <p:nvSpPr>
          <p:cNvPr id="41" name="テキスト ボックス 40">
            <a:extLst>
              <a:ext uri="{FF2B5EF4-FFF2-40B4-BE49-F238E27FC236}">
                <a16:creationId xmlns:a16="http://schemas.microsoft.com/office/drawing/2014/main" id="{24949245-7F6D-51D4-FCA6-2DDB83F9EAE7}"/>
              </a:ext>
            </a:extLst>
          </p:cNvPr>
          <p:cNvSpPr txBox="1"/>
          <p:nvPr/>
        </p:nvSpPr>
        <p:spPr>
          <a:xfrm>
            <a:off x="3181676" y="4225867"/>
            <a:ext cx="953550" cy="246221"/>
          </a:xfrm>
          <a:prstGeom prst="rect">
            <a:avLst/>
          </a:prstGeom>
          <a:noFill/>
        </p:spPr>
        <p:txBody>
          <a:bodyPr wrap="square" rtlCol="0">
            <a:spAutoFit/>
          </a:bodyPr>
          <a:lstStyle/>
          <a:p>
            <a:pPr algn="ctr"/>
            <a:r>
              <a:rPr kumimoji="1" lang="en-US" altLang="ja-JP" sz="1000" dirty="0"/>
              <a:t>Incident angle</a:t>
            </a:r>
            <a:endParaRPr kumimoji="1" lang="ja-JP" altLang="en-US" sz="1000" dirty="0"/>
          </a:p>
        </p:txBody>
      </p:sp>
      <p:pic>
        <p:nvPicPr>
          <p:cNvPr id="43" name="図 42" descr="グラフ&#10;&#10;自動的に生成された説明">
            <a:extLst>
              <a:ext uri="{FF2B5EF4-FFF2-40B4-BE49-F238E27FC236}">
                <a16:creationId xmlns:a16="http://schemas.microsoft.com/office/drawing/2014/main" id="{A227C45C-3C51-18D0-7629-03CFD78C6BCE}"/>
              </a:ext>
            </a:extLst>
          </p:cNvPr>
          <p:cNvPicPr>
            <a:picLocks noChangeAspect="1"/>
          </p:cNvPicPr>
          <p:nvPr/>
        </p:nvPicPr>
        <p:blipFill rotWithShape="1">
          <a:blip r:embed="rId3">
            <a:extLst>
              <a:ext uri="{28A0092B-C50C-407E-A947-70E740481C1C}">
                <a14:useLocalDpi xmlns:a14="http://schemas.microsoft.com/office/drawing/2010/main" val="0"/>
              </a:ext>
            </a:extLst>
          </a:blip>
          <a:srcRect t="7940" r="95485" b="57963"/>
          <a:stretch/>
        </p:blipFill>
        <p:spPr>
          <a:xfrm>
            <a:off x="2022831" y="2137409"/>
            <a:ext cx="147684" cy="883196"/>
          </a:xfrm>
          <a:prstGeom prst="rect">
            <a:avLst/>
          </a:prstGeom>
        </p:spPr>
      </p:pic>
      <p:sp>
        <p:nvSpPr>
          <p:cNvPr id="44" name="テキスト ボックス 43">
            <a:extLst>
              <a:ext uri="{FF2B5EF4-FFF2-40B4-BE49-F238E27FC236}">
                <a16:creationId xmlns:a16="http://schemas.microsoft.com/office/drawing/2014/main" id="{4B9AA67C-DCC3-353C-8D23-9ABC6BC814DC}"/>
              </a:ext>
            </a:extLst>
          </p:cNvPr>
          <p:cNvSpPr txBox="1"/>
          <p:nvPr/>
        </p:nvSpPr>
        <p:spPr>
          <a:xfrm>
            <a:off x="3815026" y="4479872"/>
            <a:ext cx="1540376" cy="523220"/>
          </a:xfrm>
          <a:prstGeom prst="rect">
            <a:avLst/>
          </a:prstGeom>
          <a:noFill/>
        </p:spPr>
        <p:txBody>
          <a:bodyPr wrap="square" rtlCol="0">
            <a:spAutoFit/>
          </a:bodyPr>
          <a:lstStyle/>
          <a:p>
            <a:r>
              <a:rPr kumimoji="1" lang="en-US" altLang="ja-JP" sz="1400" dirty="0">
                <a:solidFill>
                  <a:srgbClr val="00B0F0"/>
                </a:solidFill>
              </a:rPr>
              <a:t>Measured value</a:t>
            </a:r>
            <a:r>
              <a:rPr kumimoji="1" lang="ja-JP" altLang="en-US" sz="1400" dirty="0">
                <a:solidFill>
                  <a:srgbClr val="00B0F0"/>
                </a:solidFill>
              </a:rPr>
              <a:t> </a:t>
            </a:r>
            <a:r>
              <a:rPr kumimoji="1" lang="en-US" altLang="ja-JP" sz="1400" dirty="0">
                <a:solidFill>
                  <a:srgbClr val="00B0F0"/>
                </a:solidFill>
              </a:rPr>
              <a:t>	       </a:t>
            </a:r>
            <a:r>
              <a:rPr kumimoji="1" lang="en-US" altLang="ja-JP" sz="1400" dirty="0"/>
              <a:t>@ 45°</a:t>
            </a:r>
            <a:endParaRPr kumimoji="1" lang="ja-JP" altLang="en-US" sz="1400" dirty="0"/>
          </a:p>
        </p:txBody>
      </p:sp>
      <p:sp>
        <p:nvSpPr>
          <p:cNvPr id="9" name="正方形/長方形 8">
            <a:extLst>
              <a:ext uri="{FF2B5EF4-FFF2-40B4-BE49-F238E27FC236}">
                <a16:creationId xmlns:a16="http://schemas.microsoft.com/office/drawing/2014/main" id="{E230FDE7-A8AA-3891-68D1-3A7FA1DD8874}"/>
              </a:ext>
            </a:extLst>
          </p:cNvPr>
          <p:cNvSpPr/>
          <p:nvPr/>
        </p:nvSpPr>
        <p:spPr>
          <a:xfrm>
            <a:off x="2415470" y="2204354"/>
            <a:ext cx="776288" cy="30453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55B69586-CE8A-024F-A226-4667B1473D46}"/>
              </a:ext>
            </a:extLst>
          </p:cNvPr>
          <p:cNvSpPr txBox="1"/>
          <p:nvPr/>
        </p:nvSpPr>
        <p:spPr>
          <a:xfrm>
            <a:off x="3413962" y="2637765"/>
            <a:ext cx="1389291" cy="307777"/>
          </a:xfrm>
          <a:prstGeom prst="rect">
            <a:avLst/>
          </a:prstGeom>
          <a:noFill/>
        </p:spPr>
        <p:txBody>
          <a:bodyPr wrap="none" rtlCol="0">
            <a:spAutoFit/>
          </a:bodyPr>
          <a:lstStyle/>
          <a:p>
            <a:r>
              <a:rPr kumimoji="1" lang="en-US" altLang="ja-JP" sz="1400" dirty="0">
                <a:solidFill>
                  <a:srgbClr val="7030A0"/>
                </a:solidFill>
              </a:rPr>
              <a:t>Registered value</a:t>
            </a:r>
            <a:endParaRPr kumimoji="1" lang="ja-JP" altLang="en-US" sz="1400" dirty="0">
              <a:solidFill>
                <a:srgbClr val="7030A0"/>
              </a:solidFill>
            </a:endParaRPr>
          </a:p>
        </p:txBody>
      </p:sp>
      <p:sp>
        <p:nvSpPr>
          <p:cNvPr id="14" name="テキスト ボックス 13">
            <a:extLst>
              <a:ext uri="{FF2B5EF4-FFF2-40B4-BE49-F238E27FC236}">
                <a16:creationId xmlns:a16="http://schemas.microsoft.com/office/drawing/2014/main" id="{BFC4BB81-1A79-B3E6-FD03-A7EB0C2264B0}"/>
              </a:ext>
            </a:extLst>
          </p:cNvPr>
          <p:cNvSpPr txBox="1"/>
          <p:nvPr/>
        </p:nvSpPr>
        <p:spPr>
          <a:xfrm>
            <a:off x="4039404" y="2918041"/>
            <a:ext cx="992579" cy="246221"/>
          </a:xfrm>
          <a:prstGeom prst="rect">
            <a:avLst/>
          </a:prstGeom>
          <a:noFill/>
        </p:spPr>
        <p:txBody>
          <a:bodyPr wrap="none" rtlCol="0">
            <a:spAutoFit/>
          </a:bodyPr>
          <a:lstStyle/>
          <a:p>
            <a:r>
              <a:rPr kumimoji="1" lang="en-US" altLang="ja-JP" sz="1000" dirty="0">
                <a:solidFill>
                  <a:schemeClr val="accent4"/>
                </a:solidFill>
              </a:rPr>
              <a:t>Predicted value</a:t>
            </a:r>
            <a:endParaRPr kumimoji="1" lang="ja-JP" altLang="en-US" sz="1000" dirty="0">
              <a:solidFill>
                <a:schemeClr val="accent4"/>
              </a:solidFill>
            </a:endParaRPr>
          </a:p>
        </p:txBody>
      </p:sp>
      <p:sp>
        <p:nvSpPr>
          <p:cNvPr id="24" name="テキスト ボックス 23">
            <a:extLst>
              <a:ext uri="{FF2B5EF4-FFF2-40B4-BE49-F238E27FC236}">
                <a16:creationId xmlns:a16="http://schemas.microsoft.com/office/drawing/2014/main" id="{D81DFAF7-BB4E-F67F-C389-88CA780B8F80}"/>
              </a:ext>
            </a:extLst>
          </p:cNvPr>
          <p:cNvSpPr txBox="1"/>
          <p:nvPr/>
        </p:nvSpPr>
        <p:spPr>
          <a:xfrm>
            <a:off x="3040309" y="3566217"/>
            <a:ext cx="1356269" cy="307777"/>
          </a:xfrm>
          <a:prstGeom prst="rect">
            <a:avLst/>
          </a:prstGeom>
          <a:noFill/>
        </p:spPr>
        <p:txBody>
          <a:bodyPr wrap="none" rtlCol="0">
            <a:spAutoFit/>
          </a:bodyPr>
          <a:lstStyle/>
          <a:p>
            <a:r>
              <a:rPr kumimoji="1" lang="en-US" altLang="ja-JP" sz="1400" dirty="0">
                <a:solidFill>
                  <a:srgbClr val="00B0F0"/>
                </a:solidFill>
              </a:rPr>
              <a:t>Measured value</a:t>
            </a:r>
            <a:endParaRPr kumimoji="1" lang="ja-JP" altLang="en-US" sz="1400" dirty="0">
              <a:solidFill>
                <a:srgbClr val="00B0F0"/>
              </a:solidFill>
            </a:endParaRPr>
          </a:p>
        </p:txBody>
      </p:sp>
      <p:sp>
        <p:nvSpPr>
          <p:cNvPr id="34" name="テキスト ボックス 33">
            <a:extLst>
              <a:ext uri="{FF2B5EF4-FFF2-40B4-BE49-F238E27FC236}">
                <a16:creationId xmlns:a16="http://schemas.microsoft.com/office/drawing/2014/main" id="{891891DA-EEC4-758A-0EE9-FB5948F5C2A6}"/>
              </a:ext>
            </a:extLst>
          </p:cNvPr>
          <p:cNvSpPr txBox="1"/>
          <p:nvPr/>
        </p:nvSpPr>
        <p:spPr>
          <a:xfrm>
            <a:off x="2837422" y="2103309"/>
            <a:ext cx="1644006" cy="523220"/>
          </a:xfrm>
          <a:prstGeom prst="rect">
            <a:avLst/>
          </a:prstGeom>
          <a:noFill/>
        </p:spPr>
        <p:txBody>
          <a:bodyPr wrap="square" rtlCol="0">
            <a:spAutoFit/>
          </a:bodyPr>
          <a:lstStyle/>
          <a:p>
            <a:r>
              <a:rPr lang="en-US" altLang="ja-JP" sz="1400" dirty="0">
                <a:sym typeface="Wingdings" panose="05000000000000000000" pitchFamily="2" charset="2"/>
              </a:rPr>
              <a:t>Al</a:t>
            </a:r>
            <a:r>
              <a:rPr lang="ja-JP" altLang="en-US" sz="1400" dirty="0">
                <a:sym typeface="Wingdings" panose="05000000000000000000" pitchFamily="2" charset="2"/>
              </a:rPr>
              <a:t> </a:t>
            </a:r>
            <a:r>
              <a:rPr lang="en-US" altLang="ja-JP" sz="1400" dirty="0">
                <a:sym typeface="Wingdings" panose="05000000000000000000" pitchFamily="2" charset="2"/>
              </a:rPr>
              <a:t>–</a:t>
            </a:r>
            <a:r>
              <a:rPr lang="ja-JP" altLang="en-US" sz="1400" dirty="0">
                <a:sym typeface="Wingdings" panose="05000000000000000000" pitchFamily="2" charset="2"/>
              </a:rPr>
              <a:t> </a:t>
            </a:r>
            <a:r>
              <a:rPr lang="en-US" altLang="ja-JP" sz="1400" dirty="0">
                <a:sym typeface="Wingdings" panose="05000000000000000000" pitchFamily="2" charset="2"/>
              </a:rPr>
              <a:t>Acrylic</a:t>
            </a:r>
          </a:p>
          <a:p>
            <a:r>
              <a:rPr lang="en-US" altLang="ja-JP" sz="1400" dirty="0">
                <a:sym typeface="Wingdings" panose="05000000000000000000" pitchFamily="2" charset="2"/>
              </a:rPr>
              <a:t>    boundary surface</a:t>
            </a:r>
            <a:endParaRPr kumimoji="1" lang="ja-JP" altLang="en-US" sz="1400" dirty="0"/>
          </a:p>
        </p:txBody>
      </p:sp>
      <p:pic>
        <p:nvPicPr>
          <p:cNvPr id="27" name="図 26">
            <a:extLst>
              <a:ext uri="{FF2B5EF4-FFF2-40B4-BE49-F238E27FC236}">
                <a16:creationId xmlns:a16="http://schemas.microsoft.com/office/drawing/2014/main" id="{0F208746-ED1F-9B57-3A7F-F36AB04772C2}"/>
              </a:ext>
            </a:extLst>
          </p:cNvPr>
          <p:cNvPicPr>
            <a:picLocks noChangeAspect="1"/>
          </p:cNvPicPr>
          <p:nvPr/>
        </p:nvPicPr>
        <p:blipFill>
          <a:blip r:embed="rId7"/>
          <a:stretch>
            <a:fillRect/>
          </a:stretch>
        </p:blipFill>
        <p:spPr>
          <a:xfrm rot="5400000">
            <a:off x="9509101" y="4645977"/>
            <a:ext cx="646688" cy="1540375"/>
          </a:xfrm>
          <a:prstGeom prst="rect">
            <a:avLst/>
          </a:prstGeom>
        </p:spPr>
      </p:pic>
      <p:pic>
        <p:nvPicPr>
          <p:cNvPr id="8" name="図 7">
            <a:extLst>
              <a:ext uri="{FF2B5EF4-FFF2-40B4-BE49-F238E27FC236}">
                <a16:creationId xmlns:a16="http://schemas.microsoft.com/office/drawing/2014/main" id="{2A82DD82-989E-5ACD-7578-A5E225845B74}"/>
              </a:ext>
            </a:extLst>
          </p:cNvPr>
          <p:cNvPicPr>
            <a:picLocks noChangeAspect="1"/>
          </p:cNvPicPr>
          <p:nvPr/>
        </p:nvPicPr>
        <p:blipFill rotWithShape="1">
          <a:blip r:embed="rId8"/>
          <a:srcRect l="47379" r="30763" b="74587"/>
          <a:stretch/>
        </p:blipFill>
        <p:spPr>
          <a:xfrm>
            <a:off x="9747618" y="1345364"/>
            <a:ext cx="1681344" cy="1043894"/>
          </a:xfrm>
          <a:prstGeom prst="corner">
            <a:avLst>
              <a:gd name="adj1" fmla="val 50000"/>
              <a:gd name="adj2" fmla="val 122896"/>
            </a:avLst>
          </a:prstGeom>
        </p:spPr>
      </p:pic>
      <p:sp>
        <p:nvSpPr>
          <p:cNvPr id="10" name="テキスト ボックス 9">
            <a:extLst>
              <a:ext uri="{FF2B5EF4-FFF2-40B4-BE49-F238E27FC236}">
                <a16:creationId xmlns:a16="http://schemas.microsoft.com/office/drawing/2014/main" id="{22902C81-5CDE-A4E4-BCB6-D54214E57544}"/>
              </a:ext>
            </a:extLst>
          </p:cNvPr>
          <p:cNvSpPr txBox="1"/>
          <p:nvPr/>
        </p:nvSpPr>
        <p:spPr>
          <a:xfrm>
            <a:off x="9516573" y="2163840"/>
            <a:ext cx="1793608" cy="430887"/>
          </a:xfrm>
          <a:prstGeom prst="rect">
            <a:avLst/>
          </a:prstGeom>
          <a:noFill/>
        </p:spPr>
        <p:txBody>
          <a:bodyPr wrap="square" rtlCol="0">
            <a:spAutoFit/>
          </a:bodyPr>
          <a:lstStyle/>
          <a:p>
            <a:pPr algn="ctr"/>
            <a:r>
              <a:rPr kumimoji="1" lang="en-US" altLang="ja-JP" sz="1100" dirty="0"/>
              <a:t>Acrylic plate + Al deposition + acrylic resin</a:t>
            </a:r>
            <a:endParaRPr kumimoji="1" lang="ja-JP" altLang="en-US" sz="1100" dirty="0"/>
          </a:p>
        </p:txBody>
      </p:sp>
      <p:sp>
        <p:nvSpPr>
          <p:cNvPr id="23" name="テキスト ボックス 22">
            <a:extLst>
              <a:ext uri="{FF2B5EF4-FFF2-40B4-BE49-F238E27FC236}">
                <a16:creationId xmlns:a16="http://schemas.microsoft.com/office/drawing/2014/main" id="{D11C52E2-F1DA-4560-1774-12CDC7D13136}"/>
              </a:ext>
            </a:extLst>
          </p:cNvPr>
          <p:cNvSpPr txBox="1"/>
          <p:nvPr/>
        </p:nvSpPr>
        <p:spPr>
          <a:xfrm>
            <a:off x="10810930" y="1538880"/>
            <a:ext cx="782004" cy="276999"/>
          </a:xfrm>
          <a:prstGeom prst="rect">
            <a:avLst/>
          </a:prstGeom>
          <a:noFill/>
        </p:spPr>
        <p:txBody>
          <a:bodyPr wrap="square" rtlCol="0">
            <a:spAutoFit/>
          </a:bodyPr>
          <a:lstStyle/>
          <a:p>
            <a:r>
              <a:rPr kumimoji="1" lang="en-US" altLang="ja-JP" sz="1200" dirty="0"/>
              <a:t>Top coat</a:t>
            </a:r>
            <a:endParaRPr kumimoji="1" lang="ja-JP" altLang="en-US" sz="1200" dirty="0"/>
          </a:p>
        </p:txBody>
      </p:sp>
    </p:spTree>
    <p:extLst>
      <p:ext uri="{BB962C8B-B14F-4D97-AF65-F5344CB8AC3E}">
        <p14:creationId xmlns:p14="http://schemas.microsoft.com/office/powerpoint/2010/main" val="1150084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t="-9000" b="-9000"/>
          </a:stretch>
        </a:blipFill>
        <a:effectLst/>
      </p:bgPr>
    </p:bg>
    <p:spTree>
      <p:nvGrpSpPr>
        <p:cNvPr id="1" name=""/>
        <p:cNvGrpSpPr/>
        <p:nvPr/>
      </p:nvGrpSpPr>
      <p:grpSpPr>
        <a:xfrm>
          <a:off x="0" y="0"/>
          <a:ext cx="0" cy="0"/>
          <a:chOff x="0" y="0"/>
          <a:chExt cx="0" cy="0"/>
        </a:xfrm>
      </p:grpSpPr>
      <p:sp>
        <p:nvSpPr>
          <p:cNvPr id="6" name="日付プレースホルダー 5">
            <a:extLst>
              <a:ext uri="{FF2B5EF4-FFF2-40B4-BE49-F238E27FC236}">
                <a16:creationId xmlns:a16="http://schemas.microsoft.com/office/drawing/2014/main" id="{54DD3440-D5CE-6196-42FD-E478122797B5}"/>
              </a:ext>
            </a:extLst>
          </p:cNvPr>
          <p:cNvSpPr>
            <a:spLocks noGrp="1"/>
          </p:cNvSpPr>
          <p:nvPr>
            <p:ph type="dt" sz="half" idx="10"/>
          </p:nvPr>
        </p:nvSpPr>
        <p:spPr/>
        <p:txBody>
          <a:bodyPr/>
          <a:lstStyle/>
          <a:p>
            <a:r>
              <a:rPr kumimoji="1" lang="en-US" altLang="ja-JP" sz="1050"/>
              <a:t>2024/12/14</a:t>
            </a:r>
            <a:endParaRPr kumimoji="1" lang="ja-JP" altLang="en-US" sz="1050" dirty="0"/>
          </a:p>
        </p:txBody>
      </p:sp>
      <p:sp>
        <p:nvSpPr>
          <p:cNvPr id="7" name="フッター プレースホルダー 6">
            <a:extLst>
              <a:ext uri="{FF2B5EF4-FFF2-40B4-BE49-F238E27FC236}">
                <a16:creationId xmlns:a16="http://schemas.microsoft.com/office/drawing/2014/main" id="{E4C92DBE-C589-4940-64B2-465F5243B8F4}"/>
              </a:ext>
            </a:extLst>
          </p:cNvPr>
          <p:cNvSpPr>
            <a:spLocks noGrp="1"/>
          </p:cNvSpPr>
          <p:nvPr>
            <p:ph type="ftr" sz="quarter" idx="11"/>
          </p:nvPr>
        </p:nvSpPr>
        <p:spPr/>
        <p:txBody>
          <a:bodyPr/>
          <a:lstStyle/>
          <a:p>
            <a:r>
              <a:rPr kumimoji="1" lang="en-US" altLang="ja-JP" sz="1200"/>
              <a:t>NuDM-2024  Jun Nakane</a:t>
            </a:r>
            <a:endParaRPr kumimoji="1" lang="ja-JP" altLang="en-US" sz="1200" dirty="0"/>
          </a:p>
        </p:txBody>
      </p:sp>
      <p:sp>
        <p:nvSpPr>
          <p:cNvPr id="4" name="スライド番号プレースホルダー 3">
            <a:extLst>
              <a:ext uri="{FF2B5EF4-FFF2-40B4-BE49-F238E27FC236}">
                <a16:creationId xmlns:a16="http://schemas.microsoft.com/office/drawing/2014/main" id="{5B115825-0F4A-4C42-982E-B9B3DB4B086E}"/>
              </a:ext>
            </a:extLst>
          </p:cNvPr>
          <p:cNvSpPr>
            <a:spLocks noGrp="1"/>
          </p:cNvSpPr>
          <p:nvPr>
            <p:ph type="sldNum" sz="quarter" idx="12"/>
          </p:nvPr>
        </p:nvSpPr>
        <p:spPr/>
        <p:txBody>
          <a:bodyPr/>
          <a:lstStyle/>
          <a:p>
            <a:fld id="{D392765E-C324-42ED-9A7B-7C1C78C74078}" type="slidenum">
              <a:rPr kumimoji="1" lang="ja-JP" altLang="en-US" smtClean="0"/>
              <a:t>11</a:t>
            </a:fld>
            <a:endParaRPr kumimoji="1" lang="ja-JP" altLang="en-US" dirty="0"/>
          </a:p>
        </p:txBody>
      </p:sp>
      <p:sp>
        <p:nvSpPr>
          <p:cNvPr id="2" name="タイトル 1">
            <a:extLst>
              <a:ext uri="{FF2B5EF4-FFF2-40B4-BE49-F238E27FC236}">
                <a16:creationId xmlns:a16="http://schemas.microsoft.com/office/drawing/2014/main" id="{762EEF87-B045-428F-BFFB-AE1ED5DF9FA0}"/>
              </a:ext>
            </a:extLst>
          </p:cNvPr>
          <p:cNvSpPr>
            <a:spLocks noGrp="1"/>
          </p:cNvSpPr>
          <p:nvPr>
            <p:ph type="title" idx="4294967295"/>
          </p:nvPr>
        </p:nvSpPr>
        <p:spPr>
          <a:xfrm>
            <a:off x="360000" y="360363"/>
            <a:ext cx="11472862" cy="719137"/>
          </a:xfrm>
        </p:spPr>
        <p:txBody>
          <a:bodyPr>
            <a:normAutofit/>
          </a:bodyPr>
          <a:lstStyle/>
          <a:p>
            <a:r>
              <a:rPr lang="en-US" altLang="ja-JP" sz="4400" dirty="0">
                <a:solidFill>
                  <a:schemeClr val="tx1"/>
                </a:solidFill>
                <a:latin typeface="+mn-lt"/>
              </a:rPr>
              <a:t>CONTENTS</a:t>
            </a:r>
            <a:endParaRPr lang="ja-JP" altLang="en-US" sz="4400" dirty="0">
              <a:solidFill>
                <a:schemeClr val="tx1"/>
              </a:solidFill>
              <a:latin typeface="+mn-lt"/>
            </a:endParaRPr>
          </a:p>
        </p:txBody>
      </p:sp>
      <p:sp>
        <p:nvSpPr>
          <p:cNvPr id="3" name="コンテンツ プレースホルダー 2">
            <a:extLst>
              <a:ext uri="{FF2B5EF4-FFF2-40B4-BE49-F238E27FC236}">
                <a16:creationId xmlns:a16="http://schemas.microsoft.com/office/drawing/2014/main" id="{EB03CDCE-5074-4D6B-9832-F0C33CB3078A}"/>
              </a:ext>
            </a:extLst>
          </p:cNvPr>
          <p:cNvSpPr>
            <a:spLocks noGrp="1"/>
          </p:cNvSpPr>
          <p:nvPr>
            <p:ph idx="4294967295"/>
          </p:nvPr>
        </p:nvSpPr>
        <p:spPr>
          <a:xfrm>
            <a:off x="360000" y="1439863"/>
            <a:ext cx="11472862" cy="4986337"/>
          </a:xfrm>
        </p:spPr>
        <p:txBody>
          <a:bodyPr/>
          <a:lstStyle/>
          <a:p>
            <a:pPr marL="514350" indent="-514350">
              <a:buFont typeface="+mj-lt"/>
              <a:buAutoNum type="arabicPeriod"/>
            </a:pPr>
            <a:endParaRPr lang="en-US" altLang="ja-JP" sz="2800" dirty="0">
              <a:solidFill>
                <a:schemeClr val="tx1"/>
              </a:solidFill>
            </a:endParaRPr>
          </a:p>
          <a:p>
            <a:pPr marL="514350" indent="-514350">
              <a:buFont typeface="+mj-lt"/>
              <a:buAutoNum type="arabicPeriod"/>
            </a:pPr>
            <a:r>
              <a:rPr lang="en-US" altLang="ja-JP" sz="2800" dirty="0">
                <a:solidFill>
                  <a:schemeClr val="tx1">
                    <a:lumMod val="50000"/>
                    <a:lumOff val="50000"/>
                  </a:schemeClr>
                </a:solidFill>
              </a:rPr>
              <a:t>Motivation</a:t>
            </a:r>
          </a:p>
          <a:p>
            <a:pPr marL="514350" indent="-514350">
              <a:buFont typeface="+mj-lt"/>
              <a:buAutoNum type="arabicPeriod"/>
            </a:pPr>
            <a:r>
              <a:rPr lang="en-US" altLang="ja-JP" sz="2800" dirty="0">
                <a:solidFill>
                  <a:schemeClr val="tx1"/>
                </a:solidFill>
              </a:rPr>
              <a:t>KamLAND2</a:t>
            </a:r>
            <a:r>
              <a:rPr lang="ja-JP" altLang="en-US" sz="2800" dirty="0">
                <a:solidFill>
                  <a:schemeClr val="tx1"/>
                </a:solidFill>
              </a:rPr>
              <a:t> </a:t>
            </a:r>
            <a:r>
              <a:rPr lang="en-US" altLang="ja-JP" sz="2800" dirty="0">
                <a:solidFill>
                  <a:schemeClr val="tx1"/>
                </a:solidFill>
              </a:rPr>
              <a:t>Prototype Detector</a:t>
            </a:r>
          </a:p>
          <a:p>
            <a:pPr marL="514350" indent="-514350">
              <a:buFont typeface="+mj-lt"/>
              <a:buAutoNum type="arabicPeriod"/>
            </a:pPr>
            <a:r>
              <a:rPr lang="en-US" altLang="ja-JP" sz="2800" dirty="0">
                <a:solidFill>
                  <a:schemeClr val="tx1">
                    <a:lumMod val="50000"/>
                    <a:lumOff val="50000"/>
                  </a:schemeClr>
                </a:solidFill>
              </a:rPr>
              <a:t>Evaluation of Light Collection Performance of Mirrors </a:t>
            </a:r>
          </a:p>
          <a:p>
            <a:pPr marL="514350" indent="-514350">
              <a:buFont typeface="+mj-lt"/>
              <a:buAutoNum type="arabicPeriod"/>
            </a:pPr>
            <a:r>
              <a:rPr lang="en-US" altLang="ja-JP" sz="2800" dirty="0">
                <a:solidFill>
                  <a:schemeClr val="tx1">
                    <a:lumMod val="50000"/>
                    <a:lumOff val="50000"/>
                  </a:schemeClr>
                </a:solidFill>
              </a:rPr>
              <a:t>Evaluation of Prototype Detector Total Observed Photons</a:t>
            </a:r>
          </a:p>
          <a:p>
            <a:pPr marL="514350" indent="-514350">
              <a:buFont typeface="+mj-lt"/>
              <a:buAutoNum type="arabicPeriod"/>
            </a:pPr>
            <a:r>
              <a:rPr lang="en-US" altLang="ja-JP" sz="2800" dirty="0">
                <a:solidFill>
                  <a:schemeClr val="tx1">
                    <a:lumMod val="50000"/>
                    <a:lumOff val="50000"/>
                  </a:schemeClr>
                </a:solidFill>
              </a:rPr>
              <a:t>Summary</a:t>
            </a:r>
          </a:p>
          <a:p>
            <a:pPr marL="514350" indent="-514350">
              <a:buFont typeface="+mj-lt"/>
              <a:buAutoNum type="arabicPeriod"/>
            </a:pPr>
            <a:endParaRPr lang="en-US" altLang="ja-JP" sz="2800" dirty="0"/>
          </a:p>
        </p:txBody>
      </p:sp>
    </p:spTree>
    <p:extLst>
      <p:ext uri="{BB962C8B-B14F-4D97-AF65-F5344CB8AC3E}">
        <p14:creationId xmlns:p14="http://schemas.microsoft.com/office/powerpoint/2010/main" val="1489212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9D97841-A004-02CF-88B9-FB5441EE9A8B}"/>
              </a:ext>
            </a:extLst>
          </p:cNvPr>
          <p:cNvSpPr>
            <a:spLocks noGrp="1"/>
          </p:cNvSpPr>
          <p:nvPr>
            <p:ph type="dt" sz="half" idx="10"/>
          </p:nvPr>
        </p:nvSpPr>
        <p:spPr/>
        <p:txBody>
          <a:bodyPr/>
          <a:lstStyle/>
          <a:p>
            <a:r>
              <a:rPr kumimoji="1" lang="en-US" altLang="ja-JP"/>
              <a:t>2024/12/14</a:t>
            </a:r>
            <a:endParaRPr kumimoji="1" lang="ja-JP" altLang="en-US"/>
          </a:p>
        </p:txBody>
      </p:sp>
      <p:sp>
        <p:nvSpPr>
          <p:cNvPr id="3" name="フッター プレースホルダー 2">
            <a:extLst>
              <a:ext uri="{FF2B5EF4-FFF2-40B4-BE49-F238E27FC236}">
                <a16:creationId xmlns:a16="http://schemas.microsoft.com/office/drawing/2014/main" id="{22BCC3E7-9A50-FC8C-D5F5-EF4C84BD1912}"/>
              </a:ext>
            </a:extLst>
          </p:cNvPr>
          <p:cNvSpPr>
            <a:spLocks noGrp="1"/>
          </p:cNvSpPr>
          <p:nvPr>
            <p:ph type="ftr" sz="quarter" idx="11"/>
          </p:nvPr>
        </p:nvSpPr>
        <p:spPr/>
        <p:txBody>
          <a:bodyPr/>
          <a:lstStyle/>
          <a:p>
            <a:r>
              <a:rPr kumimoji="1" lang="en-US" altLang="ja-JP"/>
              <a:t>NuDM-2024  Jun Nakane</a:t>
            </a:r>
            <a:endParaRPr kumimoji="1" lang="ja-JP" altLang="en-US" dirty="0"/>
          </a:p>
        </p:txBody>
      </p:sp>
      <p:sp>
        <p:nvSpPr>
          <p:cNvPr id="4" name="スライド番号プレースホルダー 3">
            <a:extLst>
              <a:ext uri="{FF2B5EF4-FFF2-40B4-BE49-F238E27FC236}">
                <a16:creationId xmlns:a16="http://schemas.microsoft.com/office/drawing/2014/main" id="{DF373AC4-8CC4-FA03-9AE9-BFB3F2AD6420}"/>
              </a:ext>
            </a:extLst>
          </p:cNvPr>
          <p:cNvSpPr>
            <a:spLocks noGrp="1"/>
          </p:cNvSpPr>
          <p:nvPr>
            <p:ph type="sldNum" sz="quarter" idx="12"/>
          </p:nvPr>
        </p:nvSpPr>
        <p:spPr/>
        <p:txBody>
          <a:bodyPr/>
          <a:lstStyle/>
          <a:p>
            <a:fld id="{D392765E-C324-42ED-9A7B-7C1C78C74078}" type="slidenum">
              <a:rPr kumimoji="1" lang="ja-JP" altLang="en-US" smtClean="0"/>
              <a:t>12</a:t>
            </a:fld>
            <a:endParaRPr kumimoji="1" lang="ja-JP" altLang="en-US"/>
          </a:p>
        </p:txBody>
      </p:sp>
      <p:sp>
        <p:nvSpPr>
          <p:cNvPr id="5" name="タイトル 1">
            <a:extLst>
              <a:ext uri="{FF2B5EF4-FFF2-40B4-BE49-F238E27FC236}">
                <a16:creationId xmlns:a16="http://schemas.microsoft.com/office/drawing/2014/main" id="{EDB72168-6B1F-8DF4-7F76-9DDCB4185655}"/>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4000" dirty="0"/>
              <a:t>Flow of performance evaluation</a:t>
            </a:r>
            <a:endParaRPr lang="ja-JP" altLang="en-US" sz="4000" dirty="0"/>
          </a:p>
        </p:txBody>
      </p:sp>
      <p:sp>
        <p:nvSpPr>
          <p:cNvPr id="6" name="コンテンツ プレースホルダー 2">
            <a:extLst>
              <a:ext uri="{FF2B5EF4-FFF2-40B4-BE49-F238E27FC236}">
                <a16:creationId xmlns:a16="http://schemas.microsoft.com/office/drawing/2014/main" id="{0E9D49B8-B973-ED8E-600F-63C698E6A7DA}"/>
              </a:ext>
            </a:extLst>
          </p:cNvPr>
          <p:cNvSpPr txBox="1">
            <a:spLocks/>
          </p:cNvSpPr>
          <p:nvPr/>
        </p:nvSpPr>
        <p:spPr>
          <a:xfrm>
            <a:off x="360000"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400" dirty="0">
                <a:solidFill>
                  <a:srgbClr val="00B050"/>
                </a:solidFill>
                <a:sym typeface="Wingdings" panose="05000000000000000000" pitchFamily="2" charset="2"/>
              </a:rPr>
              <a:t>				Measurement	</a:t>
            </a:r>
            <a:r>
              <a:rPr lang="en-US" altLang="ja-JP" sz="2400" dirty="0">
                <a:sym typeface="Wingdings" panose="05000000000000000000" pitchFamily="2" charset="2"/>
              </a:rPr>
              <a:t>	</a:t>
            </a:r>
            <a:r>
              <a:rPr lang="en-US" altLang="ja-JP" sz="2400" dirty="0">
                <a:solidFill>
                  <a:srgbClr val="00B050"/>
                </a:solidFill>
                <a:sym typeface="Wingdings" panose="05000000000000000000" pitchFamily="2" charset="2"/>
              </a:rPr>
              <a:t>	         </a:t>
            </a:r>
            <a:r>
              <a:rPr lang="en-US" altLang="ja-JP" sz="2400" dirty="0">
                <a:solidFill>
                  <a:srgbClr val="FF9900"/>
                </a:solidFill>
                <a:sym typeface="Wingdings" panose="05000000000000000000" pitchFamily="2" charset="2"/>
              </a:rPr>
              <a:t>Simulation</a:t>
            </a:r>
            <a:r>
              <a:rPr lang="en-US" altLang="ja-JP" sz="2400" dirty="0">
                <a:sym typeface="Wingdings" panose="05000000000000000000" pitchFamily="2" charset="2"/>
              </a:rPr>
              <a:t> </a:t>
            </a:r>
            <a:r>
              <a:rPr lang="en-US" altLang="ja-JP" dirty="0">
                <a:sym typeface="Wingdings" panose="05000000000000000000" pitchFamily="2" charset="2"/>
              </a:rPr>
              <a:t>(</a:t>
            </a:r>
            <a:r>
              <a:rPr kumimoji="1" lang="en-US" altLang="ja-JP" b="1" dirty="0">
                <a:solidFill>
                  <a:schemeClr val="tx1">
                    <a:lumMod val="75000"/>
                    <a:lumOff val="25000"/>
                  </a:schemeClr>
                </a:solidFill>
              </a:rPr>
              <a:t>Geant4</a:t>
            </a:r>
            <a:r>
              <a:rPr kumimoji="1" lang="en-US" altLang="ja-JP" dirty="0">
                <a:solidFill>
                  <a:schemeClr val="tx1">
                    <a:lumMod val="75000"/>
                    <a:lumOff val="25000"/>
                  </a:schemeClr>
                </a:solidFill>
              </a:rPr>
              <a:t>)</a:t>
            </a:r>
            <a:endParaRPr lang="en-US" altLang="ja-JP" sz="2400" dirty="0">
              <a:solidFill>
                <a:srgbClr val="FF9900"/>
              </a:solidFill>
              <a:sym typeface="Wingdings" panose="05000000000000000000" pitchFamily="2" charset="2"/>
            </a:endParaRPr>
          </a:p>
          <a:p>
            <a:pPr marL="0" indent="0">
              <a:buClr>
                <a:schemeClr val="tx1"/>
              </a:buClr>
              <a:buNone/>
            </a:pPr>
            <a:endParaRPr lang="en-US" altLang="ja-JP" sz="2400" dirty="0">
              <a:sym typeface="Wingdings" panose="05000000000000000000" pitchFamily="2" charset="2"/>
            </a:endParaRPr>
          </a:p>
          <a:p>
            <a:pPr marL="0" indent="0">
              <a:buClr>
                <a:schemeClr val="tx1"/>
              </a:buClr>
              <a:buNone/>
            </a:pPr>
            <a:endParaRPr lang="en-US" altLang="ja-JP" sz="2400" dirty="0">
              <a:sym typeface="Wingdings" panose="05000000000000000000" pitchFamily="2" charset="2"/>
            </a:endParaRPr>
          </a:p>
          <a:p>
            <a:pPr marL="0" indent="0">
              <a:buClr>
                <a:schemeClr val="tx1"/>
              </a:buClr>
              <a:buNone/>
            </a:pPr>
            <a:r>
              <a:rPr lang="en-US" altLang="ja-JP" sz="2400" dirty="0">
                <a:sym typeface="Wingdings" panose="05000000000000000000" pitchFamily="2" charset="2"/>
              </a:rPr>
              <a:t>        KamLAND</a:t>
            </a:r>
          </a:p>
          <a:p>
            <a:pPr marL="0" indent="0">
              <a:buClr>
                <a:schemeClr val="tx1"/>
              </a:buClr>
              <a:buNone/>
            </a:pPr>
            <a:endParaRPr lang="en-US" altLang="ja-JP" sz="2400" dirty="0">
              <a:sym typeface="Wingdings" panose="05000000000000000000" pitchFamily="2" charset="2"/>
            </a:endParaRPr>
          </a:p>
          <a:p>
            <a:pPr marL="0" indent="0">
              <a:buClr>
                <a:schemeClr val="tx1"/>
              </a:buClr>
              <a:buNone/>
            </a:pPr>
            <a:endParaRPr lang="en-US" altLang="ja-JP" sz="2400" dirty="0">
              <a:sym typeface="Wingdings" panose="05000000000000000000" pitchFamily="2" charset="2"/>
            </a:endParaRPr>
          </a:p>
          <a:p>
            <a:pPr marL="0" indent="0">
              <a:buClr>
                <a:schemeClr val="tx1"/>
              </a:buClr>
              <a:buNone/>
            </a:pPr>
            <a:r>
              <a:rPr lang="en-US" altLang="ja-JP" sz="2400" dirty="0">
                <a:sym typeface="Wingdings" panose="05000000000000000000" pitchFamily="2" charset="2"/>
              </a:rPr>
              <a:t>													</a:t>
            </a:r>
          </a:p>
          <a:p>
            <a:pPr marL="0" indent="0">
              <a:buClr>
                <a:schemeClr val="tx1"/>
              </a:buClr>
              <a:buNone/>
            </a:pPr>
            <a:r>
              <a:rPr lang="en-US" altLang="ja-JP" sz="2400" dirty="0">
                <a:sym typeface="Wingdings" panose="05000000000000000000" pitchFamily="2" charset="2"/>
              </a:rPr>
              <a:t>Prototype detector</a:t>
            </a:r>
          </a:p>
        </p:txBody>
      </p:sp>
      <p:cxnSp>
        <p:nvCxnSpPr>
          <p:cNvPr id="7" name="直線コネクタ 6">
            <a:extLst>
              <a:ext uri="{FF2B5EF4-FFF2-40B4-BE49-F238E27FC236}">
                <a16:creationId xmlns:a16="http://schemas.microsoft.com/office/drawing/2014/main" id="{23C87E54-9BBF-2DBC-B994-FD2B0AFB6F88}"/>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四角形: 角を丸くする 9">
            <a:extLst>
              <a:ext uri="{FF2B5EF4-FFF2-40B4-BE49-F238E27FC236}">
                <a16:creationId xmlns:a16="http://schemas.microsoft.com/office/drawing/2014/main" id="{9AB95EF0-6CE4-469E-A24A-D7365C9AC4D3}"/>
              </a:ext>
            </a:extLst>
          </p:cNvPr>
          <p:cNvSpPr/>
          <p:nvPr/>
        </p:nvSpPr>
        <p:spPr>
          <a:xfrm>
            <a:off x="7480664" y="1593909"/>
            <a:ext cx="3892135" cy="4488110"/>
          </a:xfrm>
          <a:prstGeom prst="roundRect">
            <a:avLst/>
          </a:prstGeom>
          <a:solidFill>
            <a:schemeClr val="bg1"/>
          </a:solidFill>
          <a:ln w="38100">
            <a:solidFill>
              <a:srgbClr val="FF990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a:solidFill>
                  <a:schemeClr val="tx1">
                    <a:lumMod val="75000"/>
                    <a:lumOff val="25000"/>
                  </a:schemeClr>
                </a:solidFill>
              </a:rPr>
              <a:t>KamLAND-Zen 800</a:t>
            </a:r>
          </a:p>
          <a:p>
            <a:pPr algn="ctr"/>
            <a:endParaRPr kumimoji="1" lang="en-US" altLang="ja-JP" sz="2400" dirty="0">
              <a:solidFill>
                <a:schemeClr val="tx1">
                  <a:lumMod val="75000"/>
                  <a:lumOff val="25000"/>
                </a:schemeClr>
              </a:solidFill>
            </a:endParaRPr>
          </a:p>
          <a:p>
            <a:pPr algn="ctr"/>
            <a:r>
              <a:rPr kumimoji="1" lang="en-US" altLang="ja-JP" sz="2400" dirty="0">
                <a:solidFill>
                  <a:schemeClr val="tx1">
                    <a:lumMod val="75000"/>
                    <a:lumOff val="25000"/>
                  </a:schemeClr>
                </a:solidFill>
              </a:rPr>
              <a:t>Light yield   </a:t>
            </a:r>
            <a:r>
              <a:rPr kumimoji="1" lang="en-US" altLang="ja-JP" sz="2400" b="1" dirty="0">
                <a:solidFill>
                  <a:schemeClr val="tx1">
                    <a:lumMod val="75000"/>
                    <a:lumOff val="25000"/>
                  </a:schemeClr>
                </a:solidFill>
              </a:rPr>
              <a:t>x5	</a:t>
            </a:r>
            <a:r>
              <a:rPr kumimoji="1" lang="en-US" altLang="ja-JP" sz="2400" dirty="0">
                <a:solidFill>
                  <a:schemeClr val="tx1">
                    <a:lumMod val="75000"/>
                    <a:lumOff val="25000"/>
                  </a:schemeClr>
                </a:solidFill>
              </a:rPr>
              <a:t>		</a:t>
            </a:r>
          </a:p>
          <a:p>
            <a:pPr algn="ctr"/>
            <a:endParaRPr kumimoji="1" lang="en-US" altLang="ja-JP" sz="2400" dirty="0">
              <a:solidFill>
                <a:schemeClr val="tx1">
                  <a:lumMod val="75000"/>
                  <a:lumOff val="25000"/>
                </a:schemeClr>
              </a:solidFill>
            </a:endParaRPr>
          </a:p>
          <a:p>
            <a:pPr algn="ctr"/>
            <a:r>
              <a:rPr kumimoji="1" lang="en-US" altLang="ja-JP" sz="2400" dirty="0">
                <a:solidFill>
                  <a:schemeClr val="tx1">
                    <a:lumMod val="75000"/>
                    <a:lumOff val="25000"/>
                  </a:schemeClr>
                </a:solidFill>
              </a:rPr>
              <a:t>KamLAND2-Zen</a:t>
            </a:r>
          </a:p>
          <a:p>
            <a:pPr algn="ctr"/>
            <a:endParaRPr kumimoji="1" lang="en-US" altLang="ja-JP" sz="2400" dirty="0">
              <a:solidFill>
                <a:schemeClr val="tx1">
                  <a:lumMod val="75000"/>
                  <a:lumOff val="25000"/>
                </a:schemeClr>
              </a:solidFill>
            </a:endParaRPr>
          </a:p>
          <a:p>
            <a:pPr algn="ctr"/>
            <a:endParaRPr kumimoji="1" lang="en-US" altLang="ja-JP" sz="2400" dirty="0">
              <a:solidFill>
                <a:schemeClr val="tx1">
                  <a:lumMod val="75000"/>
                  <a:lumOff val="25000"/>
                </a:schemeClr>
              </a:solidFill>
            </a:endParaRPr>
          </a:p>
          <a:p>
            <a:pPr algn="ctr"/>
            <a:r>
              <a:rPr kumimoji="1" lang="en-US" altLang="ja-JP" sz="2400" dirty="0">
                <a:solidFill>
                  <a:schemeClr val="tx1">
                    <a:lumMod val="75000"/>
                    <a:lumOff val="25000"/>
                  </a:schemeClr>
                </a:solidFill>
              </a:rPr>
              <a:t>Reproduce </a:t>
            </a:r>
          </a:p>
          <a:p>
            <a:pPr algn="ctr"/>
            <a:r>
              <a:rPr kumimoji="1" lang="en-US" altLang="ja-JP" sz="2400" dirty="0">
                <a:solidFill>
                  <a:schemeClr val="tx1">
                    <a:lumMod val="75000"/>
                    <a:lumOff val="25000"/>
                  </a:schemeClr>
                </a:solidFill>
              </a:rPr>
              <a:t>the prototype detector</a:t>
            </a:r>
          </a:p>
        </p:txBody>
      </p:sp>
      <p:sp>
        <p:nvSpPr>
          <p:cNvPr id="8" name="四角形: 角を丸くする 7">
            <a:extLst>
              <a:ext uri="{FF2B5EF4-FFF2-40B4-BE49-F238E27FC236}">
                <a16:creationId xmlns:a16="http://schemas.microsoft.com/office/drawing/2014/main" id="{12F7326A-506F-5EDA-86BA-CA3CA08F5A1D}"/>
              </a:ext>
            </a:extLst>
          </p:cNvPr>
          <p:cNvSpPr/>
          <p:nvPr/>
        </p:nvSpPr>
        <p:spPr>
          <a:xfrm>
            <a:off x="2994870" y="1593908"/>
            <a:ext cx="3892135" cy="4488110"/>
          </a:xfrm>
          <a:prstGeom prst="roundRect">
            <a:avLst/>
          </a:prstGeom>
          <a:solidFill>
            <a:schemeClr val="bg1"/>
          </a:solidFill>
          <a:ln w="38100">
            <a:solidFill>
              <a:srgbClr val="00B05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a:solidFill>
                  <a:schemeClr val="tx1">
                    <a:lumMod val="75000"/>
                    <a:lumOff val="25000"/>
                  </a:schemeClr>
                </a:solidFill>
              </a:rPr>
              <a:t>KamLAND-Zen 800</a:t>
            </a:r>
          </a:p>
          <a:p>
            <a:pPr algn="ctr"/>
            <a:endParaRPr kumimoji="1" lang="en-US" altLang="ja-JP" sz="2400" dirty="0">
              <a:solidFill>
                <a:schemeClr val="tx1">
                  <a:lumMod val="75000"/>
                  <a:lumOff val="25000"/>
                </a:schemeClr>
              </a:solidFill>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2400" b="1" dirty="0">
                <a:solidFill>
                  <a:schemeClr val="tx1">
                    <a:lumMod val="75000"/>
                    <a:lumOff val="25000"/>
                  </a:schemeClr>
                </a:solidFill>
                <a:latin typeface="Calibri" panose="020F0502020204030204"/>
                <a:ea typeface="ＭＳ Ｐゴシック" panose="020B0600070205080204" pitchFamily="50" charset="-128"/>
              </a:rPr>
              <a:t>L</a:t>
            </a:r>
            <a:r>
              <a:rPr kumimoji="1" lang="en-US" altLang="ja-JP" sz="2400" b="1" i="0" u="none" strike="noStrike" kern="1200" cap="none" spc="0" normalizeH="0" baseline="0" noProof="0" dirty="0" err="1">
                <a:ln>
                  <a:noFill/>
                </a:ln>
                <a:solidFill>
                  <a:schemeClr val="tx1">
                    <a:lumMod val="75000"/>
                    <a:lumOff val="25000"/>
                  </a:schemeClr>
                </a:solidFill>
                <a:effectLst/>
                <a:uLnTx/>
                <a:uFillTx/>
                <a:latin typeface="Calibri" panose="020F0502020204030204"/>
                <a:ea typeface="ＭＳ Ｐゴシック" panose="020B0600070205080204" pitchFamily="50" charset="-128"/>
                <a:cs typeface="+mn-cs"/>
              </a:rPr>
              <a:t>ight</a:t>
            </a:r>
            <a:r>
              <a:rPr kumimoji="1" lang="en-US" altLang="ja-JP" sz="2400" b="1" i="0" u="none" strike="noStrike" kern="1200" cap="none" spc="0" normalizeH="0" baseline="0" noProof="0" dirty="0">
                <a:ln>
                  <a:noFill/>
                </a:ln>
                <a:solidFill>
                  <a:schemeClr val="tx1">
                    <a:lumMod val="75000"/>
                    <a:lumOff val="25000"/>
                  </a:schemeClr>
                </a:solidFill>
                <a:effectLst/>
                <a:uLnTx/>
                <a:uFillTx/>
                <a:latin typeface="Calibri" panose="020F0502020204030204"/>
                <a:ea typeface="ＭＳ Ｐゴシック" panose="020B0600070205080204" pitchFamily="50" charset="-128"/>
                <a:cs typeface="+mn-cs"/>
              </a:rPr>
              <a:t> yield  </a:t>
            </a:r>
            <a:r>
              <a:rPr kumimoji="1" lang="en-US" altLang="ja-JP" sz="2400" b="1" i="0" u="none" strike="noStrike" kern="1200" cap="none" spc="0" normalizeH="0" baseline="0" noProof="0" dirty="0">
                <a:ln>
                  <a:noFill/>
                </a:ln>
                <a:solidFill>
                  <a:srgbClr val="FF0000"/>
                </a:solidFill>
                <a:effectLst/>
                <a:uLnTx/>
                <a:uFillTx/>
                <a:latin typeface="Calibri" panose="020F0502020204030204"/>
                <a:ea typeface="ＭＳ Ｐゴシック" panose="020B0600070205080204" pitchFamily="50" charset="-128"/>
                <a:cs typeface="+mn-cs"/>
              </a:rPr>
              <a:t>x??</a:t>
            </a:r>
            <a:r>
              <a:rPr kumimoji="1" lang="en-US" altLang="ja-JP" sz="2400" b="0" i="0" u="none" strike="noStrike" kern="1200" cap="none" spc="0" normalizeH="0" baseline="0" noProof="0" dirty="0">
                <a:ln>
                  <a:noFill/>
                </a:ln>
                <a:solidFill>
                  <a:srgbClr val="FF0000"/>
                </a:solidFill>
                <a:effectLst/>
                <a:uLnTx/>
                <a:uFillTx/>
                <a:latin typeface="Calibri" panose="020F0502020204030204"/>
                <a:ea typeface="ＭＳ Ｐゴシック" panose="020B0600070205080204" pitchFamily="50" charset="-128"/>
                <a:cs typeface="+mn-cs"/>
              </a:rPr>
              <a:t>	</a:t>
            </a:r>
            <a:r>
              <a:rPr kumimoji="1" lang="en-US" altLang="ja-JP" sz="2400" b="0" i="0" u="none" strike="noStrike" kern="1200" cap="none" spc="0" normalizeH="0" baseline="0" noProof="0" dirty="0">
                <a:ln>
                  <a:noFill/>
                </a:ln>
                <a:solidFill>
                  <a:prstClr val="black">
                    <a:lumMod val="75000"/>
                    <a:lumOff val="25000"/>
                  </a:prstClr>
                </a:solidFill>
                <a:effectLst/>
                <a:uLnTx/>
                <a:uFillTx/>
                <a:latin typeface="Calibri" panose="020F0502020204030204"/>
                <a:ea typeface="ＭＳ Ｐゴシック" panose="020B0600070205080204" pitchFamily="50" charset="-128"/>
                <a:cs typeface="+mn-cs"/>
              </a:rPr>
              <a:t>	</a:t>
            </a:r>
            <a:endParaRPr kumimoji="1" lang="en-US" altLang="ja-JP" sz="2400" dirty="0">
              <a:solidFill>
                <a:schemeClr val="tx1">
                  <a:lumMod val="75000"/>
                  <a:lumOff val="25000"/>
                </a:schemeClr>
              </a:solidFill>
            </a:endParaRPr>
          </a:p>
          <a:p>
            <a:pPr algn="ctr"/>
            <a:endParaRPr kumimoji="1" lang="en-US" altLang="ja-JP" sz="2400" dirty="0">
              <a:solidFill>
                <a:schemeClr val="tx1">
                  <a:lumMod val="75000"/>
                  <a:lumOff val="25000"/>
                </a:schemeClr>
              </a:solidFill>
            </a:endParaRPr>
          </a:p>
          <a:p>
            <a:pPr algn="ctr"/>
            <a:r>
              <a:rPr kumimoji="1" lang="en-US" altLang="ja-JP" sz="2400" dirty="0">
                <a:solidFill>
                  <a:schemeClr val="tx1">
                    <a:lumMod val="75000"/>
                    <a:lumOff val="25000"/>
                  </a:schemeClr>
                </a:solidFill>
              </a:rPr>
              <a:t>KamLAND2-Zen</a:t>
            </a:r>
          </a:p>
          <a:p>
            <a:pPr algn="ctr"/>
            <a:endParaRPr kumimoji="1" lang="en-US" altLang="ja-JP" sz="2400" dirty="0">
              <a:solidFill>
                <a:schemeClr val="tx1">
                  <a:lumMod val="75000"/>
                  <a:lumOff val="25000"/>
                </a:schemeClr>
              </a:solidFill>
            </a:endParaRPr>
          </a:p>
          <a:p>
            <a:pPr algn="ctr"/>
            <a:endParaRPr kumimoji="1" lang="en-US" altLang="ja-JP" sz="2400" dirty="0">
              <a:solidFill>
                <a:schemeClr val="tx1">
                  <a:lumMod val="75000"/>
                  <a:lumOff val="25000"/>
                </a:schemeClr>
              </a:solidFill>
            </a:endParaRPr>
          </a:p>
          <a:p>
            <a:pPr algn="ctr"/>
            <a:r>
              <a:rPr kumimoji="1" lang="en-US" altLang="ja-JP" sz="2400" dirty="0">
                <a:solidFill>
                  <a:schemeClr val="tx1">
                    <a:lumMod val="75000"/>
                    <a:lumOff val="25000"/>
                  </a:schemeClr>
                </a:solidFill>
              </a:rPr>
              <a:t>Actual measurement with the prototype detector</a:t>
            </a:r>
          </a:p>
        </p:txBody>
      </p:sp>
      <p:cxnSp>
        <p:nvCxnSpPr>
          <p:cNvPr id="32" name="直線矢印コネクタ 31">
            <a:extLst>
              <a:ext uri="{FF2B5EF4-FFF2-40B4-BE49-F238E27FC236}">
                <a16:creationId xmlns:a16="http://schemas.microsoft.com/office/drawing/2014/main" id="{075FACAF-7EE0-FDC1-24AF-67987E444FD5}"/>
              </a:ext>
            </a:extLst>
          </p:cNvPr>
          <p:cNvCxnSpPr>
            <a:cxnSpLocks/>
          </p:cNvCxnSpPr>
          <p:nvPr/>
        </p:nvCxnSpPr>
        <p:spPr>
          <a:xfrm>
            <a:off x="6526635" y="5125817"/>
            <a:ext cx="1300293" cy="0"/>
          </a:xfrm>
          <a:prstGeom prst="straightConnector1">
            <a:avLst/>
          </a:prstGeom>
          <a:ln w="762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271723D8-71B2-1B69-BA03-B6EA8A42B796}"/>
              </a:ext>
            </a:extLst>
          </p:cNvPr>
          <p:cNvCxnSpPr>
            <a:cxnSpLocks/>
          </p:cNvCxnSpPr>
          <p:nvPr/>
        </p:nvCxnSpPr>
        <p:spPr>
          <a:xfrm>
            <a:off x="5735047" y="3126585"/>
            <a:ext cx="2135466" cy="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1952A828-C13B-1D4B-A6DD-7B2C1EBEECC0}"/>
              </a:ext>
            </a:extLst>
          </p:cNvPr>
          <p:cNvCxnSpPr>
            <a:cxnSpLocks/>
          </p:cNvCxnSpPr>
          <p:nvPr/>
        </p:nvCxnSpPr>
        <p:spPr>
          <a:xfrm flipH="1">
            <a:off x="359569" y="4328719"/>
            <a:ext cx="11013230"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A370A810-9C8B-4630-DB30-FF180069A735}"/>
              </a:ext>
            </a:extLst>
          </p:cNvPr>
          <p:cNvCxnSpPr/>
          <p:nvPr/>
        </p:nvCxnSpPr>
        <p:spPr>
          <a:xfrm>
            <a:off x="9413640" y="2696105"/>
            <a:ext cx="0" cy="86096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C39D82E0-6789-87F2-9CB5-A8C6F30672EE}"/>
              </a:ext>
            </a:extLst>
          </p:cNvPr>
          <p:cNvCxnSpPr/>
          <p:nvPr/>
        </p:nvCxnSpPr>
        <p:spPr>
          <a:xfrm>
            <a:off x="4935329" y="2696105"/>
            <a:ext cx="0" cy="86096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1E8899E2-BCF6-472E-79F1-98649ED4C013}"/>
              </a:ext>
            </a:extLst>
          </p:cNvPr>
          <p:cNvSpPr txBox="1"/>
          <p:nvPr/>
        </p:nvSpPr>
        <p:spPr>
          <a:xfrm>
            <a:off x="6526635" y="4631713"/>
            <a:ext cx="1343878" cy="369332"/>
          </a:xfrm>
          <a:prstGeom prst="rect">
            <a:avLst/>
          </a:prstGeom>
          <a:noFill/>
        </p:spPr>
        <p:txBody>
          <a:bodyPr wrap="square" tIns="0" bIns="0" rtlCol="0">
            <a:spAutoFit/>
          </a:bodyPr>
          <a:lstStyle/>
          <a:p>
            <a:pPr algn="ctr"/>
            <a:r>
              <a:rPr kumimoji="1" lang="en-US" altLang="ja-JP" sz="2400" b="1" dirty="0">
                <a:solidFill>
                  <a:schemeClr val="tx1">
                    <a:lumMod val="75000"/>
                    <a:lumOff val="25000"/>
                  </a:schemeClr>
                </a:solidFill>
              </a:rPr>
              <a:t>Compare</a:t>
            </a:r>
            <a:endParaRPr kumimoji="1" lang="ja-JP" altLang="en-US" sz="2400" b="1" dirty="0">
              <a:solidFill>
                <a:schemeClr val="tx1">
                  <a:lumMod val="75000"/>
                  <a:lumOff val="25000"/>
                </a:schemeClr>
              </a:solidFill>
            </a:endParaRPr>
          </a:p>
        </p:txBody>
      </p:sp>
      <p:cxnSp>
        <p:nvCxnSpPr>
          <p:cNvPr id="35" name="直線矢印コネクタ 34">
            <a:extLst>
              <a:ext uri="{FF2B5EF4-FFF2-40B4-BE49-F238E27FC236}">
                <a16:creationId xmlns:a16="http://schemas.microsoft.com/office/drawing/2014/main" id="{1838F3E3-D1D7-3C8C-845B-1F722A0FB746}"/>
              </a:ext>
            </a:extLst>
          </p:cNvPr>
          <p:cNvCxnSpPr>
            <a:cxnSpLocks/>
          </p:cNvCxnSpPr>
          <p:nvPr/>
        </p:nvCxnSpPr>
        <p:spPr>
          <a:xfrm flipH="1" flipV="1">
            <a:off x="7154989" y="3306584"/>
            <a:ext cx="4020" cy="132512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D58E8E31-6664-6AD5-DCFE-8DA6CEE32F74}"/>
              </a:ext>
            </a:extLst>
          </p:cNvPr>
          <p:cNvSpPr txBox="1"/>
          <p:nvPr/>
        </p:nvSpPr>
        <p:spPr>
          <a:xfrm>
            <a:off x="6483050" y="3778525"/>
            <a:ext cx="1343878" cy="369332"/>
          </a:xfrm>
          <a:prstGeom prst="rect">
            <a:avLst/>
          </a:prstGeom>
          <a:noFill/>
        </p:spPr>
        <p:txBody>
          <a:bodyPr wrap="square" tIns="0" bIns="0" rtlCol="0">
            <a:spAutoFit/>
          </a:bodyPr>
          <a:lstStyle/>
          <a:p>
            <a:pPr algn="ctr"/>
            <a:r>
              <a:rPr kumimoji="1" lang="en-US" altLang="ja-JP" sz="2400" b="1" dirty="0">
                <a:solidFill>
                  <a:schemeClr val="tx1">
                    <a:lumMod val="75000"/>
                    <a:lumOff val="25000"/>
                  </a:schemeClr>
                </a:solidFill>
              </a:rPr>
              <a:t>Apply</a:t>
            </a:r>
            <a:endParaRPr kumimoji="1" lang="ja-JP" altLang="en-US" sz="2400" b="1" dirty="0">
              <a:solidFill>
                <a:schemeClr val="tx1">
                  <a:lumMod val="75000"/>
                  <a:lumOff val="25000"/>
                </a:schemeClr>
              </a:solidFill>
            </a:endParaRPr>
          </a:p>
        </p:txBody>
      </p:sp>
      <p:cxnSp>
        <p:nvCxnSpPr>
          <p:cNvPr id="41" name="直線矢印コネクタ 40">
            <a:extLst>
              <a:ext uri="{FF2B5EF4-FFF2-40B4-BE49-F238E27FC236}">
                <a16:creationId xmlns:a16="http://schemas.microsoft.com/office/drawing/2014/main" id="{9B727613-C024-E8F4-C695-2E1214A64E9D}"/>
              </a:ext>
            </a:extLst>
          </p:cNvPr>
          <p:cNvCxnSpPr>
            <a:cxnSpLocks/>
          </p:cNvCxnSpPr>
          <p:nvPr/>
        </p:nvCxnSpPr>
        <p:spPr>
          <a:xfrm>
            <a:off x="9414832" y="4080745"/>
            <a:ext cx="0" cy="68573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8873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7A13F1-327A-2EF4-A92F-C7B4137F7F71}"/>
            </a:ext>
          </a:extLst>
        </p:cNvPr>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CA6624D-287D-BAD3-584E-5EEFBCC76BAF}"/>
              </a:ext>
            </a:extLst>
          </p:cNvPr>
          <p:cNvSpPr>
            <a:spLocks noGrp="1"/>
          </p:cNvSpPr>
          <p:nvPr>
            <p:ph type="dt" sz="half" idx="10"/>
          </p:nvPr>
        </p:nvSpPr>
        <p:spPr/>
        <p:txBody>
          <a:bodyPr/>
          <a:lstStyle/>
          <a:p>
            <a:r>
              <a:rPr kumimoji="1" lang="en-US" altLang="ja-JP"/>
              <a:t>2024/12/14</a:t>
            </a:r>
            <a:endParaRPr kumimoji="1" lang="ja-JP" altLang="en-US"/>
          </a:p>
        </p:txBody>
      </p:sp>
      <p:sp>
        <p:nvSpPr>
          <p:cNvPr id="3" name="フッター プレースホルダー 2">
            <a:extLst>
              <a:ext uri="{FF2B5EF4-FFF2-40B4-BE49-F238E27FC236}">
                <a16:creationId xmlns:a16="http://schemas.microsoft.com/office/drawing/2014/main" id="{675FFC43-5DF5-1B9B-01CC-0528F08F74EA}"/>
              </a:ext>
            </a:extLst>
          </p:cNvPr>
          <p:cNvSpPr>
            <a:spLocks noGrp="1"/>
          </p:cNvSpPr>
          <p:nvPr>
            <p:ph type="ftr" sz="quarter" idx="11"/>
          </p:nvPr>
        </p:nvSpPr>
        <p:spPr/>
        <p:txBody>
          <a:bodyPr/>
          <a:lstStyle/>
          <a:p>
            <a:r>
              <a:rPr kumimoji="1" lang="en-US" altLang="ja-JP"/>
              <a:t>NuDM-2024  Jun Nakane</a:t>
            </a:r>
            <a:endParaRPr kumimoji="1" lang="ja-JP" altLang="en-US" dirty="0"/>
          </a:p>
        </p:txBody>
      </p:sp>
      <p:sp>
        <p:nvSpPr>
          <p:cNvPr id="4" name="スライド番号プレースホルダー 3">
            <a:extLst>
              <a:ext uri="{FF2B5EF4-FFF2-40B4-BE49-F238E27FC236}">
                <a16:creationId xmlns:a16="http://schemas.microsoft.com/office/drawing/2014/main" id="{CF99DE91-9838-999F-3D56-6BA1CBFEEBE3}"/>
              </a:ext>
            </a:extLst>
          </p:cNvPr>
          <p:cNvSpPr>
            <a:spLocks noGrp="1"/>
          </p:cNvSpPr>
          <p:nvPr>
            <p:ph type="sldNum" sz="quarter" idx="12"/>
          </p:nvPr>
        </p:nvSpPr>
        <p:spPr/>
        <p:txBody>
          <a:bodyPr/>
          <a:lstStyle/>
          <a:p>
            <a:fld id="{D392765E-C324-42ED-9A7B-7C1C78C74078}" type="slidenum">
              <a:rPr kumimoji="1" lang="ja-JP" altLang="en-US" smtClean="0"/>
              <a:t>13</a:t>
            </a:fld>
            <a:endParaRPr kumimoji="1" lang="ja-JP" altLang="en-US"/>
          </a:p>
        </p:txBody>
      </p:sp>
      <p:sp>
        <p:nvSpPr>
          <p:cNvPr id="5" name="タイトル 1">
            <a:extLst>
              <a:ext uri="{FF2B5EF4-FFF2-40B4-BE49-F238E27FC236}">
                <a16:creationId xmlns:a16="http://schemas.microsoft.com/office/drawing/2014/main" id="{81008439-BC98-D774-A616-7C206C42AC0D}"/>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4000" dirty="0"/>
              <a:t>Flow of performance evaluation</a:t>
            </a:r>
            <a:endParaRPr lang="ja-JP" altLang="en-US" sz="4000" dirty="0"/>
          </a:p>
        </p:txBody>
      </p:sp>
      <p:sp>
        <p:nvSpPr>
          <p:cNvPr id="6" name="コンテンツ プレースホルダー 2">
            <a:extLst>
              <a:ext uri="{FF2B5EF4-FFF2-40B4-BE49-F238E27FC236}">
                <a16:creationId xmlns:a16="http://schemas.microsoft.com/office/drawing/2014/main" id="{45F87FC7-C125-6B1E-4BBC-E5A5ACC0E28A}"/>
              </a:ext>
            </a:extLst>
          </p:cNvPr>
          <p:cNvSpPr txBox="1">
            <a:spLocks/>
          </p:cNvSpPr>
          <p:nvPr/>
        </p:nvSpPr>
        <p:spPr>
          <a:xfrm>
            <a:off x="360000"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400" dirty="0">
                <a:solidFill>
                  <a:srgbClr val="00B050"/>
                </a:solidFill>
                <a:sym typeface="Wingdings" panose="05000000000000000000" pitchFamily="2" charset="2"/>
              </a:rPr>
              <a:t>		          Measurement</a:t>
            </a:r>
            <a:r>
              <a:rPr lang="en-US" altLang="ja-JP" sz="2400" dirty="0">
                <a:sym typeface="Wingdings" panose="05000000000000000000" pitchFamily="2" charset="2"/>
              </a:rPr>
              <a:t>			</a:t>
            </a:r>
            <a:r>
              <a:rPr lang="en-US" altLang="ja-JP" sz="2400" dirty="0">
                <a:solidFill>
                  <a:srgbClr val="00B050"/>
                </a:solidFill>
                <a:sym typeface="Wingdings" panose="05000000000000000000" pitchFamily="2" charset="2"/>
              </a:rPr>
              <a:t>		      </a:t>
            </a:r>
            <a:r>
              <a:rPr lang="en-US" altLang="ja-JP" sz="2400" dirty="0">
                <a:solidFill>
                  <a:srgbClr val="FF9900"/>
                </a:solidFill>
                <a:sym typeface="Wingdings" panose="05000000000000000000" pitchFamily="2" charset="2"/>
              </a:rPr>
              <a:t>Simulation</a:t>
            </a:r>
          </a:p>
          <a:p>
            <a:pPr marL="0" indent="0">
              <a:buClr>
                <a:schemeClr val="tx1"/>
              </a:buClr>
              <a:buNone/>
            </a:pPr>
            <a:endParaRPr lang="en-US" altLang="ja-JP" sz="2000" u="sng" dirty="0">
              <a:sym typeface="Wingdings" panose="05000000000000000000" pitchFamily="2" charset="2"/>
            </a:endParaRPr>
          </a:p>
        </p:txBody>
      </p:sp>
      <p:cxnSp>
        <p:nvCxnSpPr>
          <p:cNvPr id="7" name="直線コネクタ 6">
            <a:extLst>
              <a:ext uri="{FF2B5EF4-FFF2-40B4-BE49-F238E27FC236}">
                <a16:creationId xmlns:a16="http://schemas.microsoft.com/office/drawing/2014/main" id="{499EEC79-1B51-3989-786B-3770FAB9DAE5}"/>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6" name="テキスト ボックス 55">
            <a:extLst>
              <a:ext uri="{FF2B5EF4-FFF2-40B4-BE49-F238E27FC236}">
                <a16:creationId xmlns:a16="http://schemas.microsoft.com/office/drawing/2014/main" id="{B1EE6A38-38A0-45CD-6659-1FF089CC296C}"/>
              </a:ext>
            </a:extLst>
          </p:cNvPr>
          <p:cNvSpPr txBox="1"/>
          <p:nvPr/>
        </p:nvSpPr>
        <p:spPr>
          <a:xfrm>
            <a:off x="6430580" y="826408"/>
            <a:ext cx="1340033" cy="461665"/>
          </a:xfrm>
          <a:prstGeom prst="rect">
            <a:avLst/>
          </a:prstGeom>
          <a:noFill/>
        </p:spPr>
        <p:txBody>
          <a:bodyPr wrap="square" rtlCol="0">
            <a:spAutoFit/>
          </a:bodyPr>
          <a:lstStyle/>
          <a:p>
            <a:pPr algn="ctr"/>
            <a:r>
              <a:rPr kumimoji="1" lang="en-US" altLang="ja-JP" sz="2400" b="1" dirty="0">
                <a:solidFill>
                  <a:schemeClr val="accent1"/>
                </a:solidFill>
              </a:rPr>
              <a:t>Compare</a:t>
            </a:r>
            <a:endParaRPr kumimoji="1" lang="ja-JP" altLang="en-US" sz="2400" b="1" dirty="0">
              <a:solidFill>
                <a:schemeClr val="accent1"/>
              </a:solidFill>
            </a:endParaRPr>
          </a:p>
        </p:txBody>
      </p:sp>
      <p:sp>
        <p:nvSpPr>
          <p:cNvPr id="10" name="四角形: 角を丸くする 9">
            <a:extLst>
              <a:ext uri="{FF2B5EF4-FFF2-40B4-BE49-F238E27FC236}">
                <a16:creationId xmlns:a16="http://schemas.microsoft.com/office/drawing/2014/main" id="{F899AC6B-3564-46DD-7A72-9342F69365C1}"/>
              </a:ext>
            </a:extLst>
          </p:cNvPr>
          <p:cNvSpPr/>
          <p:nvPr/>
        </p:nvSpPr>
        <p:spPr>
          <a:xfrm>
            <a:off x="7480663" y="1470256"/>
            <a:ext cx="4351335" cy="4754373"/>
          </a:xfrm>
          <a:prstGeom prst="roundRect">
            <a:avLst/>
          </a:prstGeom>
          <a:solidFill>
            <a:schemeClr val="bg1"/>
          </a:solidFill>
          <a:ln w="38100">
            <a:solidFill>
              <a:srgbClr val="FF990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lumMod val="75000"/>
                    <a:lumOff val="25000"/>
                  </a:schemeClr>
                </a:solidFill>
              </a:rPr>
              <a:t>Reproduce the prototype detector with Geant4</a:t>
            </a:r>
            <a:endParaRPr kumimoji="1" lang="en-US" altLang="ja-JP" sz="2000" dirty="0">
              <a:solidFill>
                <a:srgbClr val="FF9900"/>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r>
              <a:rPr kumimoji="1" lang="en-US" altLang="ja-JP" dirty="0">
                <a:solidFill>
                  <a:schemeClr val="tx1">
                    <a:lumMod val="75000"/>
                    <a:lumOff val="25000"/>
                  </a:schemeClr>
                </a:solidFill>
              </a:rPr>
              <a:t>Register the values ​​measured </a:t>
            </a:r>
          </a:p>
          <a:p>
            <a:pPr algn="ctr"/>
            <a:r>
              <a:rPr kumimoji="1" lang="en-US" altLang="ja-JP" dirty="0">
                <a:solidFill>
                  <a:schemeClr val="tx1">
                    <a:lumMod val="75000"/>
                    <a:lumOff val="25000"/>
                  </a:schemeClr>
                </a:solidFill>
              </a:rPr>
              <a:t>in individual studies for the composition and optical properties of the materials</a:t>
            </a:r>
          </a:p>
          <a:p>
            <a:pPr algn="ctr"/>
            <a:endParaRPr kumimoji="1" lang="en-US" altLang="ja-JP" dirty="0">
              <a:solidFill>
                <a:schemeClr val="tx1">
                  <a:lumMod val="75000"/>
                  <a:lumOff val="25000"/>
                </a:schemeClr>
              </a:solidFill>
            </a:endParaRPr>
          </a:p>
          <a:p>
            <a:pPr algn="ctr"/>
            <a:r>
              <a:rPr kumimoji="1" lang="en-US" altLang="ja-JP" sz="2000" b="1" dirty="0">
                <a:solidFill>
                  <a:schemeClr val="tx1">
                    <a:lumMod val="75000"/>
                    <a:lumOff val="25000"/>
                  </a:schemeClr>
                </a:solidFill>
              </a:rPr>
              <a:t>Simulation to reproduce </a:t>
            </a:r>
          </a:p>
          <a:p>
            <a:pPr algn="ctr"/>
            <a:r>
              <a:rPr kumimoji="1" lang="en-US" altLang="ja-JP" sz="2000" b="1" dirty="0">
                <a:solidFill>
                  <a:schemeClr val="tx1">
                    <a:lumMod val="75000"/>
                    <a:lumOff val="25000"/>
                  </a:schemeClr>
                </a:solidFill>
              </a:rPr>
              <a:t>the actual measurement</a:t>
            </a:r>
          </a:p>
        </p:txBody>
      </p:sp>
      <mc:AlternateContent xmlns:mc="http://schemas.openxmlformats.org/markup-compatibility/2006">
        <mc:Choice xmlns:a14="http://schemas.microsoft.com/office/drawing/2010/main" Requires="a14">
          <p:sp>
            <p:nvSpPr>
              <p:cNvPr id="8" name="四角形: 角を丸くする 7">
                <a:extLst>
                  <a:ext uri="{FF2B5EF4-FFF2-40B4-BE49-F238E27FC236}">
                    <a16:creationId xmlns:a16="http://schemas.microsoft.com/office/drawing/2014/main" id="{524FDA0F-9A0A-773F-03C9-72442C8E4EF9}"/>
                  </a:ext>
                </a:extLst>
              </p:cNvPr>
              <p:cNvSpPr/>
              <p:nvPr/>
            </p:nvSpPr>
            <p:spPr>
              <a:xfrm>
                <a:off x="360003" y="1470256"/>
                <a:ext cx="6740594" cy="4754373"/>
              </a:xfrm>
              <a:prstGeom prst="roundRect">
                <a:avLst/>
              </a:prstGeom>
              <a:solidFill>
                <a:schemeClr val="bg1"/>
              </a:solidFill>
              <a:ln w="38100">
                <a:solidFill>
                  <a:srgbClr val="00B05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2000" dirty="0">
                  <a:solidFill>
                    <a:schemeClr val="tx1">
                      <a:lumMod val="75000"/>
                      <a:lumOff val="25000"/>
                    </a:schemeClr>
                  </a:solidFill>
                </a:endParaRPr>
              </a:p>
              <a:p>
                <a:pPr algn="ctr"/>
                <a:r>
                  <a:rPr kumimoji="1" lang="en-US" altLang="ja-JP" sz="2000" b="1" dirty="0">
                    <a:solidFill>
                      <a:schemeClr val="tx1">
                        <a:lumMod val="75000"/>
                        <a:lumOff val="25000"/>
                      </a:schemeClr>
                    </a:solidFill>
                  </a:rPr>
                  <a:t>Actual measurement </a:t>
                </a:r>
                <a:r>
                  <a:rPr kumimoji="1" lang="en-US" altLang="ja-JP" sz="2000" dirty="0">
                    <a:solidFill>
                      <a:schemeClr val="tx1">
                        <a:lumMod val="75000"/>
                        <a:lumOff val="25000"/>
                      </a:schemeClr>
                    </a:solidFill>
                  </a:rPr>
                  <a:t>with the prototype detector</a:t>
                </a: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r>
                  <a:rPr kumimoji="1" lang="en-US" altLang="ja-JP" sz="2000" dirty="0">
                    <a:solidFill>
                      <a:schemeClr val="tx1">
                        <a:lumMod val="75000"/>
                        <a:lumOff val="25000"/>
                      </a:schemeClr>
                    </a:solidFill>
                  </a:rPr>
                  <a:t>			1. Light yield w/ or w/o mirrors			</a:t>
                </a:r>
              </a:p>
              <a:p>
                <a:pPr algn="ctr"/>
                <a:r>
                  <a:rPr kumimoji="1" lang="en-US" altLang="ja-JP" sz="2000" dirty="0">
                    <a:solidFill>
                      <a:schemeClr val="tx1">
                        <a:lumMod val="75000"/>
                        <a:lumOff val="25000"/>
                      </a:schemeClr>
                    </a:solidFill>
                    <a:sym typeface="Wingdings" panose="05000000000000000000" pitchFamily="2" charset="2"/>
                  </a:rPr>
                  <a:t>				 </a:t>
                </a:r>
                <a:r>
                  <a:rPr kumimoji="1" lang="en-US" altLang="ja-JP" sz="2000" b="1" dirty="0">
                    <a:solidFill>
                      <a:schemeClr val="tx1">
                        <a:lumMod val="75000"/>
                        <a:lumOff val="25000"/>
                      </a:schemeClr>
                    </a:solidFill>
                    <a:sym typeface="Wingdings" panose="05000000000000000000" pitchFamily="2" charset="2"/>
                  </a:rPr>
                  <a:t>Evaluate the collecting performance</a:t>
                </a:r>
                <a:endParaRPr kumimoji="1" lang="en-US" altLang="ja-JP" sz="2000" dirty="0">
                  <a:solidFill>
                    <a:schemeClr val="tx1">
                      <a:lumMod val="75000"/>
                      <a:lumOff val="25000"/>
                    </a:schemeClr>
                  </a:solidFill>
                  <a:sym typeface="Wingdings" panose="05000000000000000000" pitchFamily="2" charset="2"/>
                </a:endParaRPr>
              </a:p>
              <a:p>
                <a:pPr algn="ctr"/>
                <a:endParaRPr kumimoji="1" lang="en-US" altLang="ja-JP" sz="2000" dirty="0">
                  <a:solidFill>
                    <a:schemeClr val="tx1">
                      <a:lumMod val="75000"/>
                      <a:lumOff val="25000"/>
                    </a:schemeClr>
                  </a:solidFill>
                  <a:sym typeface="Wingdings" panose="05000000000000000000" pitchFamily="2" charset="2"/>
                </a:endParaRPr>
              </a:p>
              <a:p>
                <a:pPr algn="ctr"/>
                <a:endParaRPr kumimoji="1" lang="en-US" altLang="ja-JP" sz="2000" dirty="0">
                  <a:solidFill>
                    <a:schemeClr val="tx1">
                      <a:lumMod val="75000"/>
                      <a:lumOff val="25000"/>
                    </a:schemeClr>
                  </a:solidFill>
                  <a:sym typeface="Wingdings" panose="05000000000000000000" pitchFamily="2" charset="2"/>
                </a:endParaRPr>
              </a:p>
              <a:p>
                <a:pPr algn="ctr"/>
                <a:endParaRPr kumimoji="1" lang="en-US" altLang="ja-JP" sz="2000" dirty="0">
                  <a:solidFill>
                    <a:schemeClr val="tx1">
                      <a:lumMod val="75000"/>
                      <a:lumOff val="25000"/>
                    </a:schemeClr>
                  </a:solidFill>
                  <a:sym typeface="Wingdings" panose="05000000000000000000" pitchFamily="2" charset="2"/>
                </a:endParaRPr>
              </a:p>
              <a:p>
                <a:pPr algn="ctr"/>
                <a:r>
                  <a:rPr kumimoji="1" lang="en-US" altLang="ja-JP" sz="2000" dirty="0">
                    <a:solidFill>
                      <a:schemeClr val="tx1">
                        <a:lumMod val="75000"/>
                        <a:lumOff val="25000"/>
                      </a:schemeClr>
                    </a:solidFill>
                  </a:rPr>
                  <a:t>			    3. Measure Compton edge by </a:t>
                </a:r>
                <a14:m>
                  <m:oMath xmlns:m="http://schemas.openxmlformats.org/officeDocument/2006/math">
                    <m:sPre>
                      <m:sPrePr>
                        <m:ctrlPr>
                          <a:rPr kumimoji="0" lang="en-US" altLang="ja-JP" b="0" i="1" u="none" strike="noStrike" kern="1200" cap="none" spc="0" normalizeH="0" baseline="0" noProof="0" smtClean="0">
                            <a:ln>
                              <a:noFill/>
                            </a:ln>
                            <a:solidFill>
                              <a:schemeClr val="tx1">
                                <a:lumMod val="75000"/>
                                <a:lumOff val="25000"/>
                              </a:schemeClr>
                            </a:solidFill>
                            <a:effectLst/>
                            <a:uLnTx/>
                            <a:uFillTx/>
                            <a:latin typeface="Cambria Math" panose="02040503050406030204" pitchFamily="18" charset="0"/>
                          </a:rPr>
                        </m:ctrlPr>
                      </m:sPrePr>
                      <m:sub/>
                      <m:sup>
                        <m:r>
                          <a:rPr kumimoji="0" lang="en-US" altLang="ja-JP" b="0" i="1" u="none" strike="noStrike" kern="1200" cap="none" spc="0" normalizeH="0" baseline="0" noProof="0" smtClean="0">
                            <a:ln>
                              <a:noFill/>
                            </a:ln>
                            <a:solidFill>
                              <a:schemeClr val="tx1">
                                <a:lumMod val="75000"/>
                                <a:lumOff val="25000"/>
                              </a:schemeClr>
                            </a:solidFill>
                            <a:effectLst/>
                            <a:uLnTx/>
                            <a:uFillTx/>
                            <a:latin typeface="Cambria Math" panose="02040503050406030204" pitchFamily="18" charset="0"/>
                          </a:rPr>
                          <m:t>137</m:t>
                        </m:r>
                      </m:sup>
                      <m:e>
                        <m:r>
                          <m:rPr>
                            <m:sty m:val="p"/>
                          </m:rPr>
                          <a:rPr kumimoji="0" lang="en-US" altLang="ja-JP" b="0" i="0" u="none" strike="noStrike" kern="1200" cap="none" spc="0" normalizeH="0" baseline="0" noProof="0" smtClean="0">
                            <a:ln>
                              <a:noFill/>
                            </a:ln>
                            <a:solidFill>
                              <a:schemeClr val="tx1">
                                <a:lumMod val="75000"/>
                                <a:lumOff val="25000"/>
                              </a:schemeClr>
                            </a:solidFill>
                            <a:effectLst/>
                            <a:uLnTx/>
                            <a:uFillTx/>
                            <a:latin typeface="Cambria Math" panose="02040503050406030204" pitchFamily="18" charset="0"/>
                          </a:rPr>
                          <m:t>Cs</m:t>
                        </m:r>
                      </m:e>
                    </m:sPre>
                    <m:r>
                      <a:rPr kumimoji="0" lang="en-US" altLang="ja-JP" b="0" i="1" u="none" strike="noStrike" kern="1200" cap="none" spc="0" normalizeH="0" baseline="0" noProof="0" smtClean="0">
                        <a:ln>
                          <a:noFill/>
                        </a:ln>
                        <a:solidFill>
                          <a:schemeClr val="tx1">
                            <a:lumMod val="75000"/>
                            <a:lumOff val="25000"/>
                          </a:schemeClr>
                        </a:solidFill>
                        <a:effectLst/>
                        <a:uLnTx/>
                        <a:uFillTx/>
                        <a:latin typeface="Cambria Math" panose="02040503050406030204" pitchFamily="18" charset="0"/>
                      </a:rPr>
                      <m:t> &amp; </m:t>
                    </m:r>
                    <m:sPre>
                      <m:sPrePr>
                        <m:ctrlPr>
                          <a:rPr lang="en-US" altLang="ja-JP" i="1">
                            <a:solidFill>
                              <a:schemeClr val="tx1">
                                <a:lumMod val="75000"/>
                                <a:lumOff val="25000"/>
                              </a:schemeClr>
                            </a:solidFill>
                            <a:latin typeface="Cambria Math" panose="02040503050406030204" pitchFamily="18" charset="0"/>
                          </a:rPr>
                        </m:ctrlPr>
                      </m:sPrePr>
                      <m:sub/>
                      <m:sup>
                        <m:r>
                          <a:rPr lang="en-US" altLang="ja-JP" b="0" i="1" smtClean="0">
                            <a:solidFill>
                              <a:schemeClr val="tx1">
                                <a:lumMod val="75000"/>
                                <a:lumOff val="25000"/>
                              </a:schemeClr>
                            </a:solidFill>
                            <a:latin typeface="Cambria Math" panose="02040503050406030204" pitchFamily="18" charset="0"/>
                          </a:rPr>
                          <m:t>60</m:t>
                        </m:r>
                      </m:sup>
                      <m:e>
                        <m:r>
                          <m:rPr>
                            <m:sty m:val="p"/>
                          </m:rPr>
                          <a:rPr lang="en-US" altLang="ja-JP">
                            <a:solidFill>
                              <a:schemeClr val="tx1">
                                <a:lumMod val="75000"/>
                                <a:lumOff val="25000"/>
                              </a:schemeClr>
                            </a:solidFill>
                            <a:latin typeface="Cambria Math" panose="02040503050406030204" pitchFamily="18" charset="0"/>
                          </a:rPr>
                          <m:t>C</m:t>
                        </m:r>
                        <m:r>
                          <m:rPr>
                            <m:sty m:val="p"/>
                          </m:rPr>
                          <a:rPr lang="en-US" altLang="ja-JP" b="0" i="0" smtClean="0">
                            <a:solidFill>
                              <a:schemeClr val="tx1">
                                <a:lumMod val="75000"/>
                                <a:lumOff val="25000"/>
                              </a:schemeClr>
                            </a:solidFill>
                            <a:latin typeface="Cambria Math" panose="02040503050406030204" pitchFamily="18" charset="0"/>
                          </a:rPr>
                          <m:t>o</m:t>
                        </m:r>
                      </m:e>
                    </m:sPre>
                  </m:oMath>
                </a14:m>
                <a:r>
                  <a:rPr kumimoji="1" lang="en-US" altLang="ja-JP" sz="2000" dirty="0">
                    <a:solidFill>
                      <a:schemeClr val="tx1">
                        <a:lumMod val="75000"/>
                        <a:lumOff val="25000"/>
                      </a:schemeClr>
                    </a:solidFill>
                  </a:rPr>
                  <a:t>	</a:t>
                </a:r>
              </a:p>
              <a:p>
                <a:pPr algn="ctr"/>
                <a:r>
                  <a:rPr kumimoji="1" lang="en-US" altLang="ja-JP" sz="2000" dirty="0">
                    <a:solidFill>
                      <a:schemeClr val="tx1">
                        <a:lumMod val="75000"/>
                        <a:lumOff val="25000"/>
                      </a:schemeClr>
                    </a:solidFill>
                    <a:sym typeface="Wingdings" panose="05000000000000000000" pitchFamily="2" charset="2"/>
                  </a:rPr>
                  <a:t>			</a:t>
                </a:r>
                <a:r>
                  <a:rPr kumimoji="1" lang="ja-JP" altLang="en-US" sz="2000" dirty="0">
                    <a:solidFill>
                      <a:schemeClr val="tx1">
                        <a:lumMod val="75000"/>
                        <a:lumOff val="25000"/>
                      </a:schemeClr>
                    </a:solidFill>
                    <a:sym typeface="Wingdings" panose="05000000000000000000" pitchFamily="2" charset="2"/>
                  </a:rPr>
                  <a:t> </a:t>
                </a:r>
                <a:r>
                  <a:rPr kumimoji="1" lang="en-US" altLang="ja-JP" sz="2000" b="1" dirty="0">
                    <a:solidFill>
                      <a:schemeClr val="tx1">
                        <a:lumMod val="75000"/>
                        <a:lumOff val="25000"/>
                      </a:schemeClr>
                    </a:solidFill>
                    <a:sym typeface="Wingdings" panose="05000000000000000000" pitchFamily="2" charset="2"/>
                  </a:rPr>
                  <a:t>Evaluate the observed photons</a:t>
                </a:r>
                <a:endParaRPr kumimoji="1" lang="en-US" altLang="ja-JP" sz="2000" b="1" u="sng" dirty="0">
                  <a:solidFill>
                    <a:schemeClr val="tx1">
                      <a:lumMod val="75000"/>
                      <a:lumOff val="25000"/>
                    </a:schemeClr>
                  </a:solidFill>
                  <a:sym typeface="Wingdings" panose="05000000000000000000" pitchFamily="2" charset="2"/>
                </a:endParaRPr>
              </a:p>
              <a:p>
                <a:pPr algn="ctr"/>
                <a:endParaRPr kumimoji="1" lang="en-US" altLang="ja-JP" sz="2000" dirty="0">
                  <a:solidFill>
                    <a:schemeClr val="tx1">
                      <a:lumMod val="75000"/>
                      <a:lumOff val="25000"/>
                    </a:schemeClr>
                  </a:solidFill>
                  <a:sym typeface="Wingdings" panose="05000000000000000000" pitchFamily="2" charset="2"/>
                </a:endParaRPr>
              </a:p>
            </p:txBody>
          </p:sp>
        </mc:Choice>
        <mc:Fallback>
          <p:sp>
            <p:nvSpPr>
              <p:cNvPr id="8" name="四角形: 角を丸くする 7">
                <a:extLst>
                  <a:ext uri="{FF2B5EF4-FFF2-40B4-BE49-F238E27FC236}">
                    <a16:creationId xmlns:a16="http://schemas.microsoft.com/office/drawing/2014/main" id="{524FDA0F-9A0A-773F-03C9-72442C8E4EF9}"/>
                  </a:ext>
                </a:extLst>
              </p:cNvPr>
              <p:cNvSpPr>
                <a:spLocks noRot="1" noChangeAspect="1" noMove="1" noResize="1" noEditPoints="1" noAdjustHandles="1" noChangeArrowheads="1" noChangeShapeType="1" noTextEdit="1"/>
              </p:cNvSpPr>
              <p:nvPr/>
            </p:nvSpPr>
            <p:spPr>
              <a:xfrm>
                <a:off x="360003" y="1470256"/>
                <a:ext cx="6740594" cy="4754373"/>
              </a:xfrm>
              <a:prstGeom prst="roundRect">
                <a:avLst/>
              </a:prstGeom>
              <a:blipFill>
                <a:blip r:embed="rId3"/>
                <a:stretch>
                  <a:fillRect/>
                </a:stretch>
              </a:blipFill>
              <a:ln w="38100">
                <a:solidFill>
                  <a:srgbClr val="00B050"/>
                </a:solidFill>
              </a:ln>
              <a:effectLst>
                <a:outerShdw blurRad="63500" sx="102000" sy="102000" algn="ctr" rotWithShape="0">
                  <a:prstClr val="black">
                    <a:alpha val="40000"/>
                  </a:prstClr>
                </a:outerShdw>
              </a:effectLst>
            </p:spPr>
            <p:txBody>
              <a:bodyPr/>
              <a:lstStyle/>
              <a:p>
                <a:r>
                  <a:rPr lang="ja-JP" altLang="en-US">
                    <a:noFill/>
                  </a:rPr>
                  <a:t> </a:t>
                </a:r>
              </a:p>
            </p:txBody>
          </p:sp>
        </mc:Fallback>
      </mc:AlternateContent>
      <p:pic>
        <p:nvPicPr>
          <p:cNvPr id="11" name="図 10">
            <a:extLst>
              <a:ext uri="{FF2B5EF4-FFF2-40B4-BE49-F238E27FC236}">
                <a16:creationId xmlns:a16="http://schemas.microsoft.com/office/drawing/2014/main" id="{12F9AEC5-0674-CF09-AAF6-44C6AA569E2E}"/>
              </a:ext>
            </a:extLst>
          </p:cNvPr>
          <p:cNvPicPr>
            <a:picLocks noChangeAspect="1"/>
          </p:cNvPicPr>
          <p:nvPr/>
        </p:nvPicPr>
        <p:blipFill rotWithShape="1">
          <a:blip r:embed="rId4">
            <a:extLst>
              <a:ext uri="{28A0092B-C50C-407E-A947-70E740481C1C}">
                <a14:useLocalDpi xmlns:a14="http://schemas.microsoft.com/office/drawing/2010/main" val="0"/>
              </a:ext>
            </a:extLst>
          </a:blip>
          <a:srcRect l="28099" r="27671"/>
          <a:stretch/>
        </p:blipFill>
        <p:spPr>
          <a:xfrm>
            <a:off x="8686801" y="2348373"/>
            <a:ext cx="1968758" cy="1889324"/>
          </a:xfrm>
          <a:prstGeom prst="rect">
            <a:avLst/>
          </a:prstGeom>
        </p:spPr>
      </p:pic>
      <p:cxnSp>
        <p:nvCxnSpPr>
          <p:cNvPr id="18" name="直線矢印コネクタ 17">
            <a:extLst>
              <a:ext uri="{FF2B5EF4-FFF2-40B4-BE49-F238E27FC236}">
                <a16:creationId xmlns:a16="http://schemas.microsoft.com/office/drawing/2014/main" id="{3697B5D1-0971-58C1-7626-8FAD9E02F69F}"/>
              </a:ext>
            </a:extLst>
          </p:cNvPr>
          <p:cNvCxnSpPr>
            <a:cxnSpLocks/>
          </p:cNvCxnSpPr>
          <p:nvPr/>
        </p:nvCxnSpPr>
        <p:spPr>
          <a:xfrm>
            <a:off x="5285064" y="1279305"/>
            <a:ext cx="3327091" cy="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四角形: 角を丸くする 20">
            <a:extLst>
              <a:ext uri="{FF2B5EF4-FFF2-40B4-BE49-F238E27FC236}">
                <a16:creationId xmlns:a16="http://schemas.microsoft.com/office/drawing/2014/main" id="{D46B3791-8E64-1B08-C13E-5E23157CCD83}"/>
              </a:ext>
            </a:extLst>
          </p:cNvPr>
          <p:cNvSpPr/>
          <p:nvPr/>
        </p:nvSpPr>
        <p:spPr>
          <a:xfrm>
            <a:off x="2218356" y="4693235"/>
            <a:ext cx="4711960" cy="694509"/>
          </a:xfrm>
          <a:prstGeom prst="roundRect">
            <a:avLst/>
          </a:prstGeom>
          <a:noFill/>
          <a:ln w="25400">
            <a:solidFill>
              <a:srgbClr val="00B050"/>
            </a:solidFill>
          </a:ln>
          <a:effectLst>
            <a:outerShdw blurRad="50800" dist="38100" algn="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矢印コネクタ 31">
            <a:extLst>
              <a:ext uri="{FF2B5EF4-FFF2-40B4-BE49-F238E27FC236}">
                <a16:creationId xmlns:a16="http://schemas.microsoft.com/office/drawing/2014/main" id="{257A4E03-DBE0-8977-03DE-DA5ABB01335A}"/>
              </a:ext>
            </a:extLst>
          </p:cNvPr>
          <p:cNvCxnSpPr>
            <a:cxnSpLocks/>
          </p:cNvCxnSpPr>
          <p:nvPr/>
        </p:nvCxnSpPr>
        <p:spPr>
          <a:xfrm>
            <a:off x="6623872" y="5071536"/>
            <a:ext cx="855928" cy="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四角形: 角を丸くする 22">
            <a:extLst>
              <a:ext uri="{FF2B5EF4-FFF2-40B4-BE49-F238E27FC236}">
                <a16:creationId xmlns:a16="http://schemas.microsoft.com/office/drawing/2014/main" id="{7D089AE2-9D5E-47B1-72BC-318016FB5E8A}"/>
              </a:ext>
            </a:extLst>
          </p:cNvPr>
          <p:cNvSpPr/>
          <p:nvPr/>
        </p:nvSpPr>
        <p:spPr>
          <a:xfrm>
            <a:off x="2218356" y="3187742"/>
            <a:ext cx="4711960" cy="694508"/>
          </a:xfrm>
          <a:prstGeom prst="roundRect">
            <a:avLst/>
          </a:prstGeom>
          <a:noFill/>
          <a:ln w="25400">
            <a:solidFill>
              <a:srgbClr val="00B050"/>
            </a:solidFill>
          </a:ln>
          <a:effectLst>
            <a:outerShdw blurRad="50800" dist="38100" algn="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四角形: 角を丸くする 26">
            <a:extLst>
              <a:ext uri="{FF2B5EF4-FFF2-40B4-BE49-F238E27FC236}">
                <a16:creationId xmlns:a16="http://schemas.microsoft.com/office/drawing/2014/main" id="{A5FFD7CD-D7F5-AF22-1845-F1A8BFD05226}"/>
              </a:ext>
            </a:extLst>
          </p:cNvPr>
          <p:cNvSpPr/>
          <p:nvPr/>
        </p:nvSpPr>
        <p:spPr>
          <a:xfrm>
            <a:off x="539081" y="3187742"/>
            <a:ext cx="1678412" cy="694508"/>
          </a:xfrm>
          <a:prstGeom prst="roundRect">
            <a:avLst>
              <a:gd name="adj" fmla="val 9138"/>
            </a:avLst>
          </a:prstGeom>
          <a:solidFill>
            <a:srgbClr val="00B050">
              <a:alpha val="30000"/>
            </a:srgbClr>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kumimoji="1" lang="en-US" altLang="ja-JP" dirty="0">
                <a:solidFill>
                  <a:srgbClr val="FF40FF"/>
                </a:solidFill>
              </a:rPr>
              <a:t>Scintillation ball</a:t>
            </a:r>
            <a:endParaRPr kumimoji="1" lang="en-US" altLang="ja-JP" dirty="0">
              <a:solidFill>
                <a:schemeClr val="tx1">
                  <a:lumMod val="75000"/>
                  <a:lumOff val="25000"/>
                </a:schemeClr>
              </a:solidFill>
            </a:endParaRPr>
          </a:p>
          <a:p>
            <a:pPr algn="ctr"/>
            <a:r>
              <a:rPr kumimoji="1" lang="en-US" altLang="ja-JP" dirty="0">
                <a:solidFill>
                  <a:schemeClr val="tx1">
                    <a:lumMod val="75000"/>
                    <a:lumOff val="25000"/>
                  </a:schemeClr>
                </a:solidFill>
              </a:rPr>
              <a:t>measurement</a:t>
            </a:r>
            <a:endParaRPr kumimoji="1" lang="ja-JP" altLang="en-US" dirty="0">
              <a:solidFill>
                <a:schemeClr val="tx1">
                  <a:lumMod val="75000"/>
                  <a:lumOff val="25000"/>
                </a:schemeClr>
              </a:solidFill>
            </a:endParaRPr>
          </a:p>
        </p:txBody>
      </p:sp>
      <p:sp>
        <p:nvSpPr>
          <p:cNvPr id="28" name="四角形: 角を丸くする 27">
            <a:extLst>
              <a:ext uri="{FF2B5EF4-FFF2-40B4-BE49-F238E27FC236}">
                <a16:creationId xmlns:a16="http://schemas.microsoft.com/office/drawing/2014/main" id="{C78CA93D-2FD1-FE11-D75A-D6F4249C422F}"/>
              </a:ext>
            </a:extLst>
          </p:cNvPr>
          <p:cNvSpPr/>
          <p:nvPr/>
        </p:nvSpPr>
        <p:spPr>
          <a:xfrm>
            <a:off x="539081" y="4693235"/>
            <a:ext cx="1678412" cy="694509"/>
          </a:xfrm>
          <a:prstGeom prst="roundRect">
            <a:avLst/>
          </a:prstGeom>
          <a:solidFill>
            <a:srgbClr val="00B050">
              <a:alpha val="30000"/>
            </a:srgbClr>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800" dirty="0">
                <a:solidFill>
                  <a:srgbClr val="FF0000"/>
                </a:solidFill>
              </a:rPr>
              <a:t>Radiation source</a:t>
            </a:r>
            <a:endParaRPr kumimoji="1" lang="ja-JP" altLang="en-US" sz="1800" dirty="0">
              <a:solidFill>
                <a:srgbClr val="FF0000"/>
              </a:solidFill>
            </a:endParaRPr>
          </a:p>
          <a:p>
            <a:pPr algn="ctr"/>
            <a:r>
              <a:rPr kumimoji="1" lang="en-US" altLang="ja-JP" dirty="0">
                <a:solidFill>
                  <a:schemeClr val="tx1">
                    <a:lumMod val="75000"/>
                    <a:lumOff val="25000"/>
                  </a:schemeClr>
                </a:solidFill>
              </a:rPr>
              <a:t>measurement</a:t>
            </a:r>
            <a:endParaRPr kumimoji="1" lang="ja-JP" altLang="en-US" dirty="0">
              <a:solidFill>
                <a:schemeClr val="tx1">
                  <a:lumMod val="75000"/>
                  <a:lumOff val="25000"/>
                </a:schemeClr>
              </a:solidFill>
            </a:endParaRPr>
          </a:p>
        </p:txBody>
      </p:sp>
      <p:cxnSp>
        <p:nvCxnSpPr>
          <p:cNvPr id="12" name="直線矢印コネクタ 11">
            <a:extLst>
              <a:ext uri="{FF2B5EF4-FFF2-40B4-BE49-F238E27FC236}">
                <a16:creationId xmlns:a16="http://schemas.microsoft.com/office/drawing/2014/main" id="{5FB73D62-06A8-5A7D-BF50-999943CCBC23}"/>
              </a:ext>
            </a:extLst>
          </p:cNvPr>
          <p:cNvCxnSpPr>
            <a:cxnSpLocks/>
          </p:cNvCxnSpPr>
          <p:nvPr/>
        </p:nvCxnSpPr>
        <p:spPr>
          <a:xfrm>
            <a:off x="9707254" y="5182533"/>
            <a:ext cx="0" cy="33278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5627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9D97841-A004-02CF-88B9-FB5441EE9A8B}"/>
              </a:ext>
            </a:extLst>
          </p:cNvPr>
          <p:cNvSpPr>
            <a:spLocks noGrp="1"/>
          </p:cNvSpPr>
          <p:nvPr>
            <p:ph type="dt" sz="half" idx="10"/>
          </p:nvPr>
        </p:nvSpPr>
        <p:spPr/>
        <p:txBody>
          <a:bodyPr/>
          <a:lstStyle/>
          <a:p>
            <a:r>
              <a:rPr kumimoji="1" lang="en-US" altLang="ja-JP"/>
              <a:t>2024/12/14</a:t>
            </a:r>
            <a:endParaRPr kumimoji="1" lang="ja-JP" altLang="en-US"/>
          </a:p>
        </p:txBody>
      </p:sp>
      <p:sp>
        <p:nvSpPr>
          <p:cNvPr id="3" name="フッター プレースホルダー 2">
            <a:extLst>
              <a:ext uri="{FF2B5EF4-FFF2-40B4-BE49-F238E27FC236}">
                <a16:creationId xmlns:a16="http://schemas.microsoft.com/office/drawing/2014/main" id="{22BCC3E7-9A50-FC8C-D5F5-EF4C84BD1912}"/>
              </a:ext>
            </a:extLst>
          </p:cNvPr>
          <p:cNvSpPr>
            <a:spLocks noGrp="1"/>
          </p:cNvSpPr>
          <p:nvPr>
            <p:ph type="ftr" sz="quarter" idx="11"/>
          </p:nvPr>
        </p:nvSpPr>
        <p:spPr/>
        <p:txBody>
          <a:bodyPr/>
          <a:lstStyle/>
          <a:p>
            <a:r>
              <a:rPr kumimoji="1" lang="en-US" altLang="ja-JP"/>
              <a:t>NuDM-2024  Jun Nakane</a:t>
            </a:r>
            <a:endParaRPr kumimoji="1" lang="ja-JP" altLang="en-US"/>
          </a:p>
        </p:txBody>
      </p:sp>
      <p:sp>
        <p:nvSpPr>
          <p:cNvPr id="4" name="スライド番号プレースホルダー 3">
            <a:extLst>
              <a:ext uri="{FF2B5EF4-FFF2-40B4-BE49-F238E27FC236}">
                <a16:creationId xmlns:a16="http://schemas.microsoft.com/office/drawing/2014/main" id="{DF373AC4-8CC4-FA03-9AE9-BFB3F2AD6420}"/>
              </a:ext>
            </a:extLst>
          </p:cNvPr>
          <p:cNvSpPr>
            <a:spLocks noGrp="1"/>
          </p:cNvSpPr>
          <p:nvPr>
            <p:ph type="sldNum" sz="quarter" idx="12"/>
          </p:nvPr>
        </p:nvSpPr>
        <p:spPr/>
        <p:txBody>
          <a:bodyPr/>
          <a:lstStyle/>
          <a:p>
            <a:fld id="{D392765E-C324-42ED-9A7B-7C1C78C74078}" type="slidenum">
              <a:rPr kumimoji="1" lang="ja-JP" altLang="en-US" smtClean="0"/>
              <a:t>14</a:t>
            </a:fld>
            <a:endParaRPr kumimoji="1" lang="ja-JP" altLang="en-US"/>
          </a:p>
        </p:txBody>
      </p:sp>
      <p:sp>
        <p:nvSpPr>
          <p:cNvPr id="5" name="タイトル 1">
            <a:extLst>
              <a:ext uri="{FF2B5EF4-FFF2-40B4-BE49-F238E27FC236}">
                <a16:creationId xmlns:a16="http://schemas.microsoft.com/office/drawing/2014/main" id="{EDB72168-6B1F-8DF4-7F76-9DDCB4185655}"/>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4000" dirty="0"/>
              <a:t>Construction: </a:t>
            </a:r>
            <a:r>
              <a:rPr lang="en-US" altLang="ja-JP" sz="3200" dirty="0"/>
              <a:t>timeline</a:t>
            </a:r>
            <a:endParaRPr lang="ja-JP" altLang="en-US" sz="4000" dirty="0"/>
          </a:p>
        </p:txBody>
      </p:sp>
      <p:sp>
        <p:nvSpPr>
          <p:cNvPr id="6" name="コンテンツ プレースホルダー 2">
            <a:extLst>
              <a:ext uri="{FF2B5EF4-FFF2-40B4-BE49-F238E27FC236}">
                <a16:creationId xmlns:a16="http://schemas.microsoft.com/office/drawing/2014/main" id="{0E9D49B8-B973-ED8E-600F-63C698E6A7DA}"/>
              </a:ext>
            </a:extLst>
          </p:cNvPr>
          <p:cNvSpPr txBox="1">
            <a:spLocks/>
          </p:cNvSpPr>
          <p:nvPr/>
        </p:nvSpPr>
        <p:spPr>
          <a:xfrm>
            <a:off x="360000"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Tx/>
              <a:buNone/>
            </a:pPr>
            <a:r>
              <a:rPr kumimoji="1" lang="en-US" altLang="ja-JP" dirty="0"/>
              <a:t>	2021/</a:t>
            </a:r>
            <a:r>
              <a:rPr lang="en-US" altLang="ja-JP" dirty="0"/>
              <a:t>11		</a:t>
            </a:r>
            <a:r>
              <a:rPr kumimoji="1" lang="en-US" altLang="ja-JP" dirty="0"/>
              <a:t>Construct stainless steel tank</a:t>
            </a:r>
          </a:p>
          <a:p>
            <a:pPr marL="0" indent="0">
              <a:buClrTx/>
              <a:buNone/>
            </a:pPr>
            <a:r>
              <a:rPr lang="en-US" altLang="ja-JP" dirty="0"/>
              <a:t>	2021/12		Clean inside of the detector									Install: Tyvek sheet,</a:t>
            </a:r>
            <a:r>
              <a:rPr lang="ja-JP" altLang="en-US" dirty="0"/>
              <a:t> </a:t>
            </a:r>
            <a:r>
              <a:rPr lang="en-US" altLang="ja-JP" dirty="0"/>
              <a:t>7 HQE-PMTs									Construct measurement hut</a:t>
            </a:r>
          </a:p>
          <a:p>
            <a:pPr marL="0" indent="0">
              <a:buClrTx/>
              <a:buNone/>
            </a:pPr>
            <a:r>
              <a:rPr lang="en-US" altLang="ja-JP" dirty="0"/>
              <a:t>	2022/2		manufacture light-collecting mirrors</a:t>
            </a:r>
          </a:p>
          <a:p>
            <a:pPr marL="0" indent="0">
              <a:buClrTx/>
              <a:buNone/>
            </a:pPr>
            <a:r>
              <a:rPr lang="en-US" altLang="ja-JP" dirty="0"/>
              <a:t>	</a:t>
            </a:r>
            <a:r>
              <a:rPr kumimoji="1" lang="en-US" altLang="ja-JP" dirty="0"/>
              <a:t>2022/</a:t>
            </a:r>
            <a:r>
              <a:rPr lang="en-US" altLang="ja-JP" dirty="0"/>
              <a:t>7</a:t>
            </a:r>
            <a:r>
              <a:rPr kumimoji="1" lang="en-US" altLang="ja-JP" dirty="0"/>
              <a:t>		</a:t>
            </a:r>
            <a:r>
              <a:rPr lang="en-US" altLang="ja-JP" dirty="0"/>
              <a:t>Install: 7 mirrors</a:t>
            </a:r>
            <a:endParaRPr kumimoji="1" lang="en-US" altLang="ja-JP" dirty="0"/>
          </a:p>
          <a:p>
            <a:pPr marL="0" indent="0">
              <a:buClrTx/>
              <a:buNone/>
            </a:pPr>
            <a:r>
              <a:rPr lang="en-US" altLang="ja-JP" dirty="0"/>
              <a:t>	2022/8		Replace defective PMT 										Install: 5 HQE-PMTs,</a:t>
            </a:r>
            <a:r>
              <a:rPr lang="ja-JP" altLang="en-US" dirty="0"/>
              <a:t> </a:t>
            </a:r>
            <a:r>
              <a:rPr lang="en-US" altLang="ja-JP" dirty="0"/>
              <a:t>5 mirrors</a:t>
            </a:r>
          </a:p>
          <a:p>
            <a:pPr marL="0" indent="0">
              <a:buClrTx/>
              <a:buNone/>
            </a:pPr>
            <a:r>
              <a:rPr lang="en-US" altLang="ja-JP" dirty="0"/>
              <a:t>	</a:t>
            </a:r>
            <a:r>
              <a:rPr kumimoji="1" lang="en-US" altLang="ja-JP" dirty="0"/>
              <a:t>2022/</a:t>
            </a:r>
            <a:r>
              <a:rPr lang="en-US" altLang="ja-JP" dirty="0"/>
              <a:t>10</a:t>
            </a:r>
            <a:r>
              <a:rPr kumimoji="1" lang="en-US" altLang="ja-JP" dirty="0"/>
              <a:t>		</a:t>
            </a:r>
            <a:r>
              <a:rPr lang="en-US" altLang="ja-JP" dirty="0"/>
              <a:t>Install: 2 HQE-PMTs,</a:t>
            </a:r>
            <a:r>
              <a:rPr lang="ja-JP" altLang="en-US" dirty="0"/>
              <a:t> </a:t>
            </a:r>
            <a:r>
              <a:rPr lang="en-US" altLang="ja-JP" dirty="0"/>
              <a:t>2 mirrors</a:t>
            </a:r>
            <a:endParaRPr kumimoji="1" lang="en-US" altLang="ja-JP" dirty="0"/>
          </a:p>
          <a:p>
            <a:pPr marL="0" indent="0">
              <a:buClrTx/>
              <a:buNone/>
            </a:pPr>
            <a:r>
              <a:rPr lang="en-US" altLang="ja-JP" dirty="0"/>
              <a:t>	2022/11		Inject pure water</a:t>
            </a:r>
          </a:p>
          <a:p>
            <a:pPr marL="0" indent="0">
              <a:buClrTx/>
              <a:buNone/>
            </a:pPr>
            <a:r>
              <a:rPr lang="en-US" altLang="ja-JP" dirty="0"/>
              <a:t>	</a:t>
            </a:r>
            <a:r>
              <a:rPr kumimoji="1" lang="en-US" altLang="ja-JP" dirty="0"/>
              <a:t>2022/</a:t>
            </a:r>
            <a:r>
              <a:rPr lang="en-US" altLang="ja-JP" dirty="0"/>
              <a:t>12</a:t>
            </a:r>
            <a:r>
              <a:rPr kumimoji="1" lang="en-US" altLang="ja-JP" dirty="0"/>
              <a:t>		Prepare </a:t>
            </a:r>
            <a:r>
              <a:rPr lang="en-US" altLang="ja-JP" dirty="0"/>
              <a:t>New</a:t>
            </a:r>
            <a:r>
              <a:rPr kumimoji="1" lang="en-US" altLang="ja-JP" dirty="0"/>
              <a:t>-LS											Install: </a:t>
            </a:r>
            <a:r>
              <a:rPr lang="en-US" altLang="ja-JP" dirty="0"/>
              <a:t>New</a:t>
            </a:r>
            <a:r>
              <a:rPr kumimoji="1" lang="en-US" altLang="ja-JP" dirty="0"/>
              <a:t>-LS</a:t>
            </a:r>
          </a:p>
          <a:p>
            <a:pPr marL="0" indent="0">
              <a:lnSpc>
                <a:spcPct val="150000"/>
              </a:lnSpc>
              <a:buClrTx/>
              <a:buNone/>
            </a:pPr>
            <a:r>
              <a:rPr lang="en-US" altLang="ja-JP" dirty="0">
                <a:sym typeface="Wingdings" panose="05000000000000000000" pitchFamily="2" charset="2"/>
              </a:rPr>
              <a:t>	</a:t>
            </a:r>
            <a:r>
              <a:rPr lang="en-US" altLang="ja-JP" sz="2000" dirty="0">
                <a:sym typeface="Wingdings" panose="05000000000000000000" pitchFamily="2" charset="2"/>
              </a:rPr>
              <a:t>2024/1		Dismantle</a:t>
            </a:r>
          </a:p>
        </p:txBody>
      </p:sp>
      <p:cxnSp>
        <p:nvCxnSpPr>
          <p:cNvPr id="7" name="直線コネクタ 6">
            <a:extLst>
              <a:ext uri="{FF2B5EF4-FFF2-40B4-BE49-F238E27FC236}">
                <a16:creationId xmlns:a16="http://schemas.microsoft.com/office/drawing/2014/main" id="{23C87E54-9BBF-2DBC-B994-FD2B0AFB6F88}"/>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F4D8DF01-B89E-D085-5E93-4D1AAA4652AD}"/>
              </a:ext>
            </a:extLst>
          </p:cNvPr>
          <p:cNvCxnSpPr>
            <a:cxnSpLocks/>
          </p:cNvCxnSpPr>
          <p:nvPr/>
        </p:nvCxnSpPr>
        <p:spPr>
          <a:xfrm>
            <a:off x="2612571" y="5902805"/>
            <a:ext cx="0" cy="436227"/>
          </a:xfrm>
          <a:prstGeom prst="straightConnector1">
            <a:avLst/>
          </a:prstGeom>
          <a:ln w="762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1AAF780D-D35B-09E0-B54B-EE941B310AB9}"/>
              </a:ext>
            </a:extLst>
          </p:cNvPr>
          <p:cNvCxnSpPr>
            <a:cxnSpLocks/>
          </p:cNvCxnSpPr>
          <p:nvPr/>
        </p:nvCxnSpPr>
        <p:spPr>
          <a:xfrm>
            <a:off x="2612571" y="1079135"/>
            <a:ext cx="0" cy="4681057"/>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20" name="フリーフォーム: 図形 19">
            <a:extLst>
              <a:ext uri="{FF2B5EF4-FFF2-40B4-BE49-F238E27FC236}">
                <a16:creationId xmlns:a16="http://schemas.microsoft.com/office/drawing/2014/main" id="{6A0F3445-583C-95E2-5EB7-2CF5822210CD}"/>
              </a:ext>
            </a:extLst>
          </p:cNvPr>
          <p:cNvSpPr/>
          <p:nvPr/>
        </p:nvSpPr>
        <p:spPr>
          <a:xfrm>
            <a:off x="2448986" y="5707652"/>
            <a:ext cx="327170" cy="82564"/>
          </a:xfrm>
          <a:custGeom>
            <a:avLst/>
            <a:gdLst>
              <a:gd name="connsiteX0" fmla="*/ 0 w 570452"/>
              <a:gd name="connsiteY0" fmla="*/ 184708 h 184708"/>
              <a:gd name="connsiteX1" fmla="*/ 192947 w 570452"/>
              <a:gd name="connsiteY1" fmla="*/ 150 h 184708"/>
              <a:gd name="connsiteX2" fmla="*/ 394283 w 570452"/>
              <a:gd name="connsiteY2" fmla="*/ 151152 h 184708"/>
              <a:gd name="connsiteX3" fmla="*/ 570452 w 570452"/>
              <a:gd name="connsiteY3" fmla="*/ 25317 h 184708"/>
              <a:gd name="connsiteX0" fmla="*/ 0 w 570452"/>
              <a:gd name="connsiteY0" fmla="*/ 184560 h 184560"/>
              <a:gd name="connsiteX1" fmla="*/ 192947 w 570452"/>
              <a:gd name="connsiteY1" fmla="*/ 2 h 184560"/>
              <a:gd name="connsiteX2" fmla="*/ 378866 w 570452"/>
              <a:gd name="connsiteY2" fmla="*/ 182476 h 184560"/>
              <a:gd name="connsiteX3" fmla="*/ 570452 w 570452"/>
              <a:gd name="connsiteY3" fmla="*/ 25169 h 184560"/>
              <a:gd name="connsiteX0" fmla="*/ 0 w 601287"/>
              <a:gd name="connsiteY0" fmla="*/ 184558 h 184558"/>
              <a:gd name="connsiteX1" fmla="*/ 192947 w 601287"/>
              <a:gd name="connsiteY1" fmla="*/ 0 h 184558"/>
              <a:gd name="connsiteX2" fmla="*/ 378866 w 601287"/>
              <a:gd name="connsiteY2" fmla="*/ 182474 h 184558"/>
              <a:gd name="connsiteX3" fmla="*/ 601287 w 601287"/>
              <a:gd name="connsiteY3" fmla="*/ 25167 h 184558"/>
            </a:gdLst>
            <a:ahLst/>
            <a:cxnLst>
              <a:cxn ang="0">
                <a:pos x="connsiteX0" y="connsiteY0"/>
              </a:cxn>
              <a:cxn ang="0">
                <a:pos x="connsiteX1" y="connsiteY1"/>
              </a:cxn>
              <a:cxn ang="0">
                <a:pos x="connsiteX2" y="connsiteY2"/>
              </a:cxn>
              <a:cxn ang="0">
                <a:pos x="connsiteX3" y="connsiteY3"/>
              </a:cxn>
            </a:cxnLst>
            <a:rect l="l" t="t" r="r" b="b"/>
            <a:pathLst>
              <a:path w="601287" h="184558">
                <a:moveTo>
                  <a:pt x="0" y="184558"/>
                </a:moveTo>
                <a:cubicBezTo>
                  <a:pt x="63616" y="95075"/>
                  <a:pt x="129803" y="347"/>
                  <a:pt x="192947" y="0"/>
                </a:cubicBezTo>
                <a:cubicBezTo>
                  <a:pt x="256091" y="-347"/>
                  <a:pt x="315949" y="178280"/>
                  <a:pt x="378866" y="182474"/>
                </a:cubicBezTo>
                <a:cubicBezTo>
                  <a:pt x="441783" y="186668"/>
                  <a:pt x="544661" y="90181"/>
                  <a:pt x="601287" y="25167"/>
                </a:cubicBezTo>
              </a:path>
            </a:pathLst>
          </a:custGeom>
          <a:ln w="38100"/>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sp>
        <p:nvSpPr>
          <p:cNvPr id="22" name="フリーフォーム: 図形 21">
            <a:extLst>
              <a:ext uri="{FF2B5EF4-FFF2-40B4-BE49-F238E27FC236}">
                <a16:creationId xmlns:a16="http://schemas.microsoft.com/office/drawing/2014/main" id="{9E7405F9-1D29-5F0B-B352-90577F54BFF0}"/>
              </a:ext>
            </a:extLst>
          </p:cNvPr>
          <p:cNvSpPr/>
          <p:nvPr/>
        </p:nvSpPr>
        <p:spPr>
          <a:xfrm>
            <a:off x="2448986" y="5868625"/>
            <a:ext cx="327170" cy="82564"/>
          </a:xfrm>
          <a:custGeom>
            <a:avLst/>
            <a:gdLst>
              <a:gd name="connsiteX0" fmla="*/ 0 w 570452"/>
              <a:gd name="connsiteY0" fmla="*/ 184708 h 184708"/>
              <a:gd name="connsiteX1" fmla="*/ 192947 w 570452"/>
              <a:gd name="connsiteY1" fmla="*/ 150 h 184708"/>
              <a:gd name="connsiteX2" fmla="*/ 394283 w 570452"/>
              <a:gd name="connsiteY2" fmla="*/ 151152 h 184708"/>
              <a:gd name="connsiteX3" fmla="*/ 570452 w 570452"/>
              <a:gd name="connsiteY3" fmla="*/ 25317 h 184708"/>
              <a:gd name="connsiteX0" fmla="*/ 0 w 570452"/>
              <a:gd name="connsiteY0" fmla="*/ 184560 h 184560"/>
              <a:gd name="connsiteX1" fmla="*/ 192947 w 570452"/>
              <a:gd name="connsiteY1" fmla="*/ 2 h 184560"/>
              <a:gd name="connsiteX2" fmla="*/ 378866 w 570452"/>
              <a:gd name="connsiteY2" fmla="*/ 182476 h 184560"/>
              <a:gd name="connsiteX3" fmla="*/ 570452 w 570452"/>
              <a:gd name="connsiteY3" fmla="*/ 25169 h 184560"/>
              <a:gd name="connsiteX0" fmla="*/ 0 w 601287"/>
              <a:gd name="connsiteY0" fmla="*/ 184558 h 184558"/>
              <a:gd name="connsiteX1" fmla="*/ 192947 w 601287"/>
              <a:gd name="connsiteY1" fmla="*/ 0 h 184558"/>
              <a:gd name="connsiteX2" fmla="*/ 378866 w 601287"/>
              <a:gd name="connsiteY2" fmla="*/ 182474 h 184558"/>
              <a:gd name="connsiteX3" fmla="*/ 601287 w 601287"/>
              <a:gd name="connsiteY3" fmla="*/ 25167 h 184558"/>
            </a:gdLst>
            <a:ahLst/>
            <a:cxnLst>
              <a:cxn ang="0">
                <a:pos x="connsiteX0" y="connsiteY0"/>
              </a:cxn>
              <a:cxn ang="0">
                <a:pos x="connsiteX1" y="connsiteY1"/>
              </a:cxn>
              <a:cxn ang="0">
                <a:pos x="connsiteX2" y="connsiteY2"/>
              </a:cxn>
              <a:cxn ang="0">
                <a:pos x="connsiteX3" y="connsiteY3"/>
              </a:cxn>
            </a:cxnLst>
            <a:rect l="l" t="t" r="r" b="b"/>
            <a:pathLst>
              <a:path w="601287" h="184558">
                <a:moveTo>
                  <a:pt x="0" y="184558"/>
                </a:moveTo>
                <a:cubicBezTo>
                  <a:pt x="63616" y="95075"/>
                  <a:pt x="129803" y="347"/>
                  <a:pt x="192947" y="0"/>
                </a:cubicBezTo>
                <a:cubicBezTo>
                  <a:pt x="256091" y="-347"/>
                  <a:pt x="315949" y="178280"/>
                  <a:pt x="378866" y="182474"/>
                </a:cubicBezTo>
                <a:cubicBezTo>
                  <a:pt x="441783" y="186668"/>
                  <a:pt x="544661" y="90181"/>
                  <a:pt x="601287" y="25167"/>
                </a:cubicBezTo>
              </a:path>
            </a:pathLst>
          </a:custGeom>
          <a:ln w="38100"/>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pic>
        <p:nvPicPr>
          <p:cNvPr id="8" name="図 7">
            <a:extLst>
              <a:ext uri="{FF2B5EF4-FFF2-40B4-BE49-F238E27FC236}">
                <a16:creationId xmlns:a16="http://schemas.microsoft.com/office/drawing/2014/main" id="{CC5C73E4-271C-8811-1EE2-3AB1CF2680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7927" y="-8807"/>
            <a:ext cx="1943172" cy="2117990"/>
          </a:xfrm>
          <a:prstGeom prst="rect">
            <a:avLst/>
          </a:prstGeom>
        </p:spPr>
      </p:pic>
      <p:pic>
        <p:nvPicPr>
          <p:cNvPr id="11" name="図 10">
            <a:extLst>
              <a:ext uri="{FF2B5EF4-FFF2-40B4-BE49-F238E27FC236}">
                <a16:creationId xmlns:a16="http://schemas.microsoft.com/office/drawing/2014/main" id="{21EC52F4-1354-9B8C-0A74-D9A4877F07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51535" y="-8806"/>
            <a:ext cx="2823986" cy="2117990"/>
          </a:xfrm>
          <a:prstGeom prst="rect">
            <a:avLst/>
          </a:prstGeom>
        </p:spPr>
      </p:pic>
      <p:sp>
        <p:nvSpPr>
          <p:cNvPr id="12" name="吹き出し: 線 (枠なし) 11">
            <a:extLst>
              <a:ext uri="{FF2B5EF4-FFF2-40B4-BE49-F238E27FC236}">
                <a16:creationId xmlns:a16="http://schemas.microsoft.com/office/drawing/2014/main" id="{0430670A-DC6D-1BD7-FF76-134D3ED486DE}"/>
              </a:ext>
            </a:extLst>
          </p:cNvPr>
          <p:cNvSpPr/>
          <p:nvPr/>
        </p:nvSpPr>
        <p:spPr>
          <a:xfrm>
            <a:off x="11449041" y="1153518"/>
            <a:ext cx="742959" cy="534907"/>
          </a:xfrm>
          <a:prstGeom prst="callout1">
            <a:avLst>
              <a:gd name="adj1" fmla="val 57576"/>
              <a:gd name="adj2" fmla="val 8865"/>
              <a:gd name="adj3" fmla="val 56041"/>
              <a:gd name="adj4" fmla="val -129822"/>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kumimoji="1" lang="en-US" altLang="ja-JP" dirty="0">
                <a:solidFill>
                  <a:schemeClr val="tx1">
                    <a:lumMod val="75000"/>
                    <a:lumOff val="25000"/>
                  </a:schemeClr>
                </a:solidFill>
              </a:rPr>
              <a:t>Acrylic base</a:t>
            </a:r>
            <a:endParaRPr kumimoji="1" lang="ja-JP" altLang="en-US" dirty="0">
              <a:solidFill>
                <a:schemeClr val="tx1">
                  <a:lumMod val="75000"/>
                  <a:lumOff val="25000"/>
                </a:schemeClr>
              </a:solidFill>
            </a:endParaRPr>
          </a:p>
        </p:txBody>
      </p:sp>
      <p:sp>
        <p:nvSpPr>
          <p:cNvPr id="13" name="吹き出し: 線 (枠なし) 12">
            <a:extLst>
              <a:ext uri="{FF2B5EF4-FFF2-40B4-BE49-F238E27FC236}">
                <a16:creationId xmlns:a16="http://schemas.microsoft.com/office/drawing/2014/main" id="{1F72D1D3-2435-CEEC-1C33-E1EE67786D5A}"/>
              </a:ext>
            </a:extLst>
          </p:cNvPr>
          <p:cNvSpPr/>
          <p:nvPr/>
        </p:nvSpPr>
        <p:spPr>
          <a:xfrm>
            <a:off x="11375521" y="553494"/>
            <a:ext cx="816479" cy="534907"/>
          </a:xfrm>
          <a:prstGeom prst="callout1">
            <a:avLst>
              <a:gd name="adj1" fmla="val 55981"/>
              <a:gd name="adj2" fmla="val 9374"/>
              <a:gd name="adj3" fmla="val 56041"/>
              <a:gd name="adj4" fmla="val -85441"/>
            </a:avLst>
          </a:prstGeom>
          <a:solidFill>
            <a:schemeClr val="bg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kumimoji="1" lang="en-US" altLang="ja-JP" dirty="0">
                <a:solidFill>
                  <a:schemeClr val="tx1">
                    <a:lumMod val="75000"/>
                    <a:lumOff val="25000"/>
                  </a:schemeClr>
                </a:solidFill>
              </a:rPr>
              <a:t>Mirror</a:t>
            </a:r>
            <a:endParaRPr kumimoji="1" lang="ja-JP" altLang="en-US" dirty="0">
              <a:solidFill>
                <a:schemeClr val="tx1">
                  <a:lumMod val="75000"/>
                  <a:lumOff val="25000"/>
                </a:schemeClr>
              </a:solidFill>
            </a:endParaRPr>
          </a:p>
        </p:txBody>
      </p:sp>
      <p:pic>
        <p:nvPicPr>
          <p:cNvPr id="24" name="図 23">
            <a:extLst>
              <a:ext uri="{FF2B5EF4-FFF2-40B4-BE49-F238E27FC236}">
                <a16:creationId xmlns:a16="http://schemas.microsoft.com/office/drawing/2014/main" id="{EEE43DB7-6FBA-1D4F-EC22-4B190A297CA4}"/>
              </a:ext>
            </a:extLst>
          </p:cNvPr>
          <p:cNvPicPr>
            <a:picLocks noChangeAspect="1"/>
          </p:cNvPicPr>
          <p:nvPr/>
        </p:nvPicPr>
        <p:blipFill rotWithShape="1">
          <a:blip r:embed="rId5">
            <a:extLst>
              <a:ext uri="{28A0092B-C50C-407E-A947-70E740481C1C}">
                <a14:useLocalDpi xmlns:a14="http://schemas.microsoft.com/office/drawing/2010/main" val="0"/>
              </a:ext>
            </a:extLst>
          </a:blip>
          <a:srcRect l="19609" t="9369" r="20800" b="9429"/>
          <a:stretch/>
        </p:blipFill>
        <p:spPr>
          <a:xfrm rot="5400000">
            <a:off x="6858121" y="2340600"/>
            <a:ext cx="4748817" cy="4285983"/>
          </a:xfrm>
          <a:prstGeom prst="rect">
            <a:avLst/>
          </a:prstGeom>
        </p:spPr>
      </p:pic>
      <p:cxnSp>
        <p:nvCxnSpPr>
          <p:cNvPr id="25" name="コネクタ: カギ線 24">
            <a:extLst>
              <a:ext uri="{FF2B5EF4-FFF2-40B4-BE49-F238E27FC236}">
                <a16:creationId xmlns:a16="http://schemas.microsoft.com/office/drawing/2014/main" id="{0E4334E1-F01F-C166-3D6E-DBE833FC826E}"/>
              </a:ext>
            </a:extLst>
          </p:cNvPr>
          <p:cNvCxnSpPr>
            <a:cxnSpLocks/>
          </p:cNvCxnSpPr>
          <p:nvPr/>
        </p:nvCxnSpPr>
        <p:spPr>
          <a:xfrm rot="16200000" flipH="1">
            <a:off x="9409367" y="3968843"/>
            <a:ext cx="246831" cy="217473"/>
          </a:xfrm>
          <a:prstGeom prst="bentConnector3">
            <a:avLst>
              <a:gd name="adj1" fmla="val 858"/>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AD849433-ECE3-9DFE-22E4-973CDF7ABEDD}"/>
              </a:ext>
            </a:extLst>
          </p:cNvPr>
          <p:cNvCxnSpPr>
            <a:cxnSpLocks/>
          </p:cNvCxnSpPr>
          <p:nvPr/>
        </p:nvCxnSpPr>
        <p:spPr>
          <a:xfrm rot="5400000">
            <a:off x="8785912" y="3968844"/>
            <a:ext cx="246831" cy="217473"/>
          </a:xfrm>
          <a:prstGeom prst="bentConnector3">
            <a:avLst>
              <a:gd name="adj1" fmla="val 4638"/>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7" name="コネクタ: カギ線 26">
            <a:extLst>
              <a:ext uri="{FF2B5EF4-FFF2-40B4-BE49-F238E27FC236}">
                <a16:creationId xmlns:a16="http://schemas.microsoft.com/office/drawing/2014/main" id="{0942E499-14C7-EEF1-D09B-DF411490C97C}"/>
              </a:ext>
            </a:extLst>
          </p:cNvPr>
          <p:cNvCxnSpPr>
            <a:cxnSpLocks/>
          </p:cNvCxnSpPr>
          <p:nvPr/>
        </p:nvCxnSpPr>
        <p:spPr>
          <a:xfrm rot="5400000">
            <a:off x="9427527" y="4597448"/>
            <a:ext cx="246831" cy="217473"/>
          </a:xfrm>
          <a:prstGeom prst="bentConnector3">
            <a:avLst>
              <a:gd name="adj1" fmla="val 99142"/>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8" name="コネクタ: カギ線 27">
            <a:extLst>
              <a:ext uri="{FF2B5EF4-FFF2-40B4-BE49-F238E27FC236}">
                <a16:creationId xmlns:a16="http://schemas.microsoft.com/office/drawing/2014/main" id="{D9351C81-3589-D148-8A77-4EBA3F959865}"/>
              </a:ext>
            </a:extLst>
          </p:cNvPr>
          <p:cNvCxnSpPr>
            <a:cxnSpLocks/>
          </p:cNvCxnSpPr>
          <p:nvPr/>
        </p:nvCxnSpPr>
        <p:spPr>
          <a:xfrm rot="16200000" flipH="1">
            <a:off x="8783085" y="4618988"/>
            <a:ext cx="246831" cy="217473"/>
          </a:xfrm>
          <a:prstGeom prst="bentConnector3">
            <a:avLst>
              <a:gd name="adj1" fmla="val 102922"/>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8526FDD3-07D9-DD93-2A59-E76CAF07A291}"/>
              </a:ext>
            </a:extLst>
          </p:cNvPr>
          <p:cNvCxnSpPr/>
          <p:nvPr/>
        </p:nvCxnSpPr>
        <p:spPr>
          <a:xfrm flipV="1">
            <a:off x="4871258" y="4754880"/>
            <a:ext cx="3906982" cy="615142"/>
          </a:xfrm>
          <a:prstGeom prst="line">
            <a:avLst/>
          </a:prstGeom>
          <a:ln w="38100">
            <a:solidFill>
              <a:srgbClr val="FEFE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2224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6A10638-2313-61D0-01AC-ECAFB09FEA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3795" y="2961523"/>
            <a:ext cx="3248587" cy="2780100"/>
          </a:xfrm>
          <a:prstGeom prst="rect">
            <a:avLst/>
          </a:prstGeom>
        </p:spPr>
      </p:pic>
      <p:sp>
        <p:nvSpPr>
          <p:cNvPr id="6" name="日付プレースホルダー 5">
            <a:extLst>
              <a:ext uri="{FF2B5EF4-FFF2-40B4-BE49-F238E27FC236}">
                <a16:creationId xmlns:a16="http://schemas.microsoft.com/office/drawing/2014/main" id="{DCED4483-1B9E-0C82-BD70-371E105AC789}"/>
              </a:ext>
            </a:extLst>
          </p:cNvPr>
          <p:cNvSpPr>
            <a:spLocks noGrp="1"/>
          </p:cNvSpPr>
          <p:nvPr>
            <p:ph type="dt" sz="half" idx="10"/>
          </p:nvPr>
        </p:nvSpPr>
        <p:spPr/>
        <p:txBody>
          <a:bodyPr/>
          <a:lstStyle/>
          <a:p>
            <a:r>
              <a:rPr kumimoji="1" lang="en-US" altLang="ja-JP"/>
              <a:t>2024/12/14</a:t>
            </a:r>
            <a:endParaRPr kumimoji="1" lang="ja-JP" altLang="en-US"/>
          </a:p>
        </p:txBody>
      </p:sp>
      <p:sp>
        <p:nvSpPr>
          <p:cNvPr id="8" name="フッター プレースホルダー 7">
            <a:extLst>
              <a:ext uri="{FF2B5EF4-FFF2-40B4-BE49-F238E27FC236}">
                <a16:creationId xmlns:a16="http://schemas.microsoft.com/office/drawing/2014/main" id="{C739E9A6-0649-D86A-B200-508FBB78C733}"/>
              </a:ext>
            </a:extLst>
          </p:cNvPr>
          <p:cNvSpPr>
            <a:spLocks noGrp="1"/>
          </p:cNvSpPr>
          <p:nvPr>
            <p:ph type="ftr" sz="quarter" idx="11"/>
          </p:nvPr>
        </p:nvSpPr>
        <p:spPr/>
        <p:txBody>
          <a:bodyPr/>
          <a:lstStyle/>
          <a:p>
            <a:r>
              <a:rPr kumimoji="1" lang="en-US" altLang="ja-JP"/>
              <a:t>NuDM-2024  Jun Nakane</a:t>
            </a:r>
            <a:endParaRPr kumimoji="1" lang="ja-JP" altLang="en-US"/>
          </a:p>
        </p:txBody>
      </p:sp>
      <p:sp>
        <p:nvSpPr>
          <p:cNvPr id="5" name="スライド番号プレースホルダー 4">
            <a:extLst>
              <a:ext uri="{FF2B5EF4-FFF2-40B4-BE49-F238E27FC236}">
                <a16:creationId xmlns:a16="http://schemas.microsoft.com/office/drawing/2014/main" id="{493002AA-CA9E-7A16-F2D5-A4DAAF0A4C07}"/>
              </a:ext>
            </a:extLst>
          </p:cNvPr>
          <p:cNvSpPr>
            <a:spLocks noGrp="1"/>
          </p:cNvSpPr>
          <p:nvPr>
            <p:ph type="sldNum" sz="quarter" idx="12"/>
          </p:nvPr>
        </p:nvSpPr>
        <p:spPr/>
        <p:txBody>
          <a:bodyPr/>
          <a:lstStyle/>
          <a:p>
            <a:fld id="{D392765E-C324-42ED-9A7B-7C1C78C74078}" type="slidenum">
              <a:rPr kumimoji="1" lang="ja-JP" altLang="en-US" smtClean="0"/>
              <a:t>15</a:t>
            </a:fld>
            <a:endParaRPr kumimoji="1" lang="ja-JP" altLang="en-US"/>
          </a:p>
        </p:txBody>
      </p:sp>
      <p:sp>
        <p:nvSpPr>
          <p:cNvPr id="10" name="正方形/長方形 9">
            <a:extLst>
              <a:ext uri="{FF2B5EF4-FFF2-40B4-BE49-F238E27FC236}">
                <a16:creationId xmlns:a16="http://schemas.microsoft.com/office/drawing/2014/main" id="{BF7D84D5-6211-CC45-C892-593A44F274F8}"/>
              </a:ext>
            </a:extLst>
          </p:cNvPr>
          <p:cNvSpPr/>
          <p:nvPr/>
        </p:nvSpPr>
        <p:spPr>
          <a:xfrm>
            <a:off x="0" y="1778726"/>
            <a:ext cx="2141951" cy="24112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descr="黒い背景に白い文字のロゴ&#10;&#10;中程度の精度で自動的に生成された説明">
            <a:extLst>
              <a:ext uri="{FF2B5EF4-FFF2-40B4-BE49-F238E27FC236}">
                <a16:creationId xmlns:a16="http://schemas.microsoft.com/office/drawing/2014/main" id="{CB892F59-8328-E6B5-EC09-A55799690C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618" y="2961523"/>
            <a:ext cx="2023017" cy="2278512"/>
          </a:xfrm>
          <a:prstGeom prst="rect">
            <a:avLst/>
          </a:prstGeom>
        </p:spPr>
      </p:pic>
      <p:sp>
        <p:nvSpPr>
          <p:cNvPr id="12" name="タイトル 1">
            <a:extLst>
              <a:ext uri="{FF2B5EF4-FFF2-40B4-BE49-F238E27FC236}">
                <a16:creationId xmlns:a16="http://schemas.microsoft.com/office/drawing/2014/main" id="{01162DFA-E445-C939-D332-3F74D2832CA8}"/>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algn="ctr"/>
            <a:r>
              <a:rPr lang="en-US" altLang="ja-JP" sz="4000" dirty="0"/>
              <a:t>KamLAND2-Zen vs Prototype detector</a:t>
            </a:r>
            <a:endParaRPr lang="ja-JP" altLang="en-US" sz="4000" dirty="0"/>
          </a:p>
        </p:txBody>
      </p:sp>
      <p:sp>
        <p:nvSpPr>
          <p:cNvPr id="13" name="コンテンツ プレースホルダー 2">
            <a:extLst>
              <a:ext uri="{FF2B5EF4-FFF2-40B4-BE49-F238E27FC236}">
                <a16:creationId xmlns:a16="http://schemas.microsoft.com/office/drawing/2014/main" id="{4B39CDF0-09B8-E3B4-5454-A68C6CF55C80}"/>
              </a:ext>
            </a:extLst>
          </p:cNvPr>
          <p:cNvSpPr txBox="1">
            <a:spLocks/>
          </p:cNvSpPr>
          <p:nvPr/>
        </p:nvSpPr>
        <p:spPr>
          <a:xfrm>
            <a:off x="359571" y="1079999"/>
            <a:ext cx="4598323"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gn="r">
              <a:buNone/>
            </a:pPr>
            <a:endParaRPr kumimoji="1" lang="en-US" altLang="ja-JP" sz="2400" dirty="0"/>
          </a:p>
          <a:p>
            <a:pPr marL="0" indent="0" algn="r">
              <a:buNone/>
            </a:pPr>
            <a:r>
              <a:rPr lang="en-US" altLang="ja-JP" sz="2400" dirty="0"/>
              <a:t>KamLAND2-Zen</a:t>
            </a:r>
            <a:endParaRPr kumimoji="1" lang="en-US" altLang="ja-JP" sz="2400" dirty="0"/>
          </a:p>
          <a:p>
            <a:pPr marL="0" indent="0" algn="r">
              <a:buNone/>
            </a:pPr>
            <a:r>
              <a:rPr lang="en-US" altLang="ja-JP" dirty="0"/>
              <a:t>Spherical</a:t>
            </a:r>
          </a:p>
          <a:p>
            <a:pPr marL="0" indent="0" algn="r">
              <a:buNone/>
            </a:pPr>
            <a:r>
              <a:rPr kumimoji="1" lang="en-US" altLang="ja-JP" dirty="0"/>
              <a:t>18</a:t>
            </a:r>
            <a:r>
              <a:rPr kumimoji="1" lang="ja-JP" altLang="en-US" dirty="0"/>
              <a:t> </a:t>
            </a:r>
            <a:r>
              <a:rPr kumimoji="1" lang="en-US" altLang="ja-JP" dirty="0"/>
              <a:t>[m] in diameter</a:t>
            </a:r>
          </a:p>
          <a:p>
            <a:pPr marL="0" indent="0" algn="r">
              <a:buNone/>
            </a:pPr>
            <a:r>
              <a:rPr lang="en-US" altLang="ja-JP" dirty="0">
                <a:solidFill>
                  <a:srgbClr val="FF0000"/>
                </a:solidFill>
              </a:rPr>
              <a:t>Black sheet</a:t>
            </a:r>
          </a:p>
          <a:p>
            <a:pPr marL="0" indent="0" algn="r">
              <a:buNone/>
            </a:pPr>
            <a:r>
              <a:rPr lang="en-US" altLang="ja-JP" dirty="0"/>
              <a:t>1879</a:t>
            </a:r>
          </a:p>
          <a:p>
            <a:pPr marL="0" indent="0" algn="r">
              <a:lnSpc>
                <a:spcPct val="180000"/>
              </a:lnSpc>
              <a:buNone/>
            </a:pPr>
            <a:r>
              <a:rPr lang="en-US" altLang="ja-JP" dirty="0">
                <a:solidFill>
                  <a:srgbClr val="FF0000"/>
                </a:solidFill>
              </a:rPr>
              <a:t>7</a:t>
            </a:r>
            <a:r>
              <a:rPr lang="ja-JP" altLang="en-US" dirty="0">
                <a:solidFill>
                  <a:srgbClr val="FF0000"/>
                </a:solidFill>
              </a:rPr>
              <a:t>～</a:t>
            </a:r>
            <a:r>
              <a:rPr lang="en-US" altLang="ja-JP" dirty="0">
                <a:solidFill>
                  <a:srgbClr val="FF0000"/>
                </a:solidFill>
              </a:rPr>
              <a:t>11</a:t>
            </a:r>
            <a:r>
              <a:rPr lang="en-US" altLang="ja-JP" dirty="0"/>
              <a:t> [m]</a:t>
            </a:r>
          </a:p>
          <a:p>
            <a:pPr marL="0" indent="0" algn="r">
              <a:lnSpc>
                <a:spcPct val="100000"/>
              </a:lnSpc>
              <a:buNone/>
            </a:pPr>
            <a:r>
              <a:rPr lang="en-US" altLang="ja-JP" dirty="0"/>
              <a:t>Buffer</a:t>
            </a:r>
            <a:r>
              <a:rPr lang="ja-JP" altLang="en-US" dirty="0"/>
              <a:t> </a:t>
            </a:r>
            <a:r>
              <a:rPr lang="en-US" altLang="ja-JP" dirty="0"/>
              <a:t>oil</a:t>
            </a:r>
            <a:r>
              <a:rPr lang="ja-JP" altLang="en-US" dirty="0"/>
              <a:t> </a:t>
            </a:r>
            <a:r>
              <a:rPr lang="en-US" altLang="ja-JP" dirty="0"/>
              <a:t>(BO)</a:t>
            </a:r>
          </a:p>
          <a:p>
            <a:pPr marL="0" indent="0" algn="r">
              <a:buNone/>
            </a:pPr>
            <a:r>
              <a:rPr lang="en-US" altLang="ja-JP" dirty="0"/>
              <a:t>Nylon balloon</a:t>
            </a:r>
          </a:p>
          <a:p>
            <a:pPr marL="0" indent="0" algn="r">
              <a:buNone/>
            </a:pPr>
            <a:r>
              <a:rPr lang="en-US" altLang="ja-JP" dirty="0"/>
              <a:t>1x10</a:t>
            </a:r>
            <a:r>
              <a:rPr lang="en-US" altLang="ja-JP" baseline="30000" dirty="0"/>
              <a:t>6</a:t>
            </a:r>
            <a:r>
              <a:rPr lang="en-US" altLang="ja-JP" dirty="0"/>
              <a:t> [kg]</a:t>
            </a:r>
            <a:endParaRPr kumimoji="1" lang="en-US" altLang="ja-JP" dirty="0"/>
          </a:p>
          <a:p>
            <a:pPr algn="r"/>
            <a:endParaRPr kumimoji="1" lang="en-US" altLang="ja-JP" dirty="0"/>
          </a:p>
        </p:txBody>
      </p:sp>
      <p:cxnSp>
        <p:nvCxnSpPr>
          <p:cNvPr id="14" name="直線コネクタ 13">
            <a:extLst>
              <a:ext uri="{FF2B5EF4-FFF2-40B4-BE49-F238E27FC236}">
                <a16:creationId xmlns:a16="http://schemas.microsoft.com/office/drawing/2014/main" id="{5B7D392D-5EA0-3512-F5C0-29B57804FB7F}"/>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コンテンツ プレースホルダー 2">
            <a:extLst>
              <a:ext uri="{FF2B5EF4-FFF2-40B4-BE49-F238E27FC236}">
                <a16:creationId xmlns:a16="http://schemas.microsoft.com/office/drawing/2014/main" id="{9DD489B2-B251-9B7E-4EDA-ED1494AACF55}"/>
              </a:ext>
            </a:extLst>
          </p:cNvPr>
          <p:cNvSpPr txBox="1">
            <a:spLocks/>
          </p:cNvSpPr>
          <p:nvPr/>
        </p:nvSpPr>
        <p:spPr>
          <a:xfrm>
            <a:off x="7233675" y="1079999"/>
            <a:ext cx="4598324"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None/>
            </a:pPr>
            <a:endParaRPr kumimoji="1" lang="en-US" altLang="ja-JP" sz="2400" dirty="0"/>
          </a:p>
          <a:p>
            <a:pPr marL="0" indent="0">
              <a:buNone/>
            </a:pPr>
            <a:r>
              <a:rPr kumimoji="1" lang="en-US" altLang="ja-JP" sz="2400" dirty="0"/>
              <a:t>Prototype detector</a:t>
            </a:r>
          </a:p>
          <a:p>
            <a:pPr marL="0" indent="0">
              <a:buNone/>
            </a:pPr>
            <a:r>
              <a:rPr lang="en-US" altLang="ja-JP" dirty="0"/>
              <a:t>Cylindrical</a:t>
            </a:r>
          </a:p>
          <a:p>
            <a:pPr marL="0" indent="0">
              <a:buNone/>
            </a:pPr>
            <a:r>
              <a:rPr lang="en-US" altLang="ja-JP" dirty="0"/>
              <a:t>4</a:t>
            </a:r>
            <a:r>
              <a:rPr lang="ja-JP" altLang="en-US" dirty="0"/>
              <a:t> </a:t>
            </a:r>
            <a:r>
              <a:rPr lang="en-US" altLang="ja-JP" dirty="0"/>
              <a:t>[m] in diameter &amp; 4</a:t>
            </a:r>
            <a:r>
              <a:rPr lang="ja-JP" altLang="en-US" dirty="0"/>
              <a:t> </a:t>
            </a:r>
            <a:r>
              <a:rPr lang="en-US" altLang="ja-JP" dirty="0"/>
              <a:t>[m] in height</a:t>
            </a:r>
          </a:p>
          <a:p>
            <a:pPr marL="0" indent="0">
              <a:buNone/>
            </a:pPr>
            <a:r>
              <a:rPr lang="en-US" altLang="ja-JP" dirty="0">
                <a:solidFill>
                  <a:srgbClr val="FF0000"/>
                </a:solidFill>
              </a:rPr>
              <a:t>Tyvek sheet</a:t>
            </a:r>
          </a:p>
          <a:p>
            <a:pPr marL="0" indent="0">
              <a:buNone/>
            </a:pPr>
            <a:r>
              <a:rPr lang="en-US" altLang="ja-JP" dirty="0"/>
              <a:t>14</a:t>
            </a:r>
          </a:p>
          <a:p>
            <a:pPr marL="0" indent="0">
              <a:lnSpc>
                <a:spcPct val="180000"/>
              </a:lnSpc>
              <a:buNone/>
            </a:pPr>
            <a:r>
              <a:rPr lang="en-US" altLang="ja-JP" dirty="0">
                <a:solidFill>
                  <a:srgbClr val="FF0000"/>
                </a:solidFill>
              </a:rPr>
              <a:t>1</a:t>
            </a:r>
            <a:r>
              <a:rPr lang="ja-JP" altLang="en-US" dirty="0">
                <a:solidFill>
                  <a:srgbClr val="FF0000"/>
                </a:solidFill>
              </a:rPr>
              <a:t>～</a:t>
            </a:r>
            <a:r>
              <a:rPr lang="en-US" altLang="ja-JP" dirty="0">
                <a:solidFill>
                  <a:srgbClr val="FF0000"/>
                </a:solidFill>
              </a:rPr>
              <a:t>2</a:t>
            </a:r>
            <a:r>
              <a:rPr lang="en-US" altLang="ja-JP" dirty="0"/>
              <a:t> [m]</a:t>
            </a:r>
          </a:p>
          <a:p>
            <a:pPr marL="0" indent="0">
              <a:buNone/>
            </a:pPr>
            <a:r>
              <a:rPr lang="en-US" altLang="ja-JP" dirty="0"/>
              <a:t>Pure water</a:t>
            </a:r>
          </a:p>
          <a:p>
            <a:pPr marL="0" indent="0">
              <a:buNone/>
            </a:pPr>
            <a:r>
              <a:rPr lang="en-US" altLang="ja-JP" dirty="0"/>
              <a:t>Acrylic vessel</a:t>
            </a:r>
          </a:p>
          <a:p>
            <a:pPr marL="0" indent="0">
              <a:buNone/>
            </a:pPr>
            <a:r>
              <a:rPr lang="en-US" altLang="ja-JP" dirty="0"/>
              <a:t>23 [kg]</a:t>
            </a:r>
          </a:p>
          <a:p>
            <a:pPr marL="0" indent="0">
              <a:buNone/>
            </a:pPr>
            <a:endParaRPr kumimoji="1" lang="en-US" altLang="ja-JP" dirty="0"/>
          </a:p>
        </p:txBody>
      </p:sp>
      <p:sp>
        <p:nvSpPr>
          <p:cNvPr id="18" name="コンテンツ プレースホルダー 2">
            <a:extLst>
              <a:ext uri="{FF2B5EF4-FFF2-40B4-BE49-F238E27FC236}">
                <a16:creationId xmlns:a16="http://schemas.microsoft.com/office/drawing/2014/main" id="{BB513536-1267-988E-DC32-5DB6A4E72CD7}"/>
              </a:ext>
            </a:extLst>
          </p:cNvPr>
          <p:cNvSpPr txBox="1">
            <a:spLocks/>
          </p:cNvSpPr>
          <p:nvPr/>
        </p:nvSpPr>
        <p:spPr>
          <a:xfrm>
            <a:off x="5151013" y="899137"/>
            <a:ext cx="1889544" cy="5459717"/>
          </a:xfrm>
          <a:prstGeom prst="rect">
            <a:avLst/>
          </a:prstGeom>
          <a:ln w="38100">
            <a:solidFill>
              <a:schemeClr val="accent1"/>
            </a:solidFill>
          </a:ln>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gn="ctr">
              <a:buNone/>
            </a:pPr>
            <a:endParaRPr kumimoji="1" lang="en-US" altLang="ja-JP" sz="3200" dirty="0"/>
          </a:p>
          <a:p>
            <a:pPr marL="0" indent="0" algn="ctr">
              <a:buNone/>
            </a:pPr>
            <a:endParaRPr kumimoji="1" lang="en-US" altLang="ja-JP" sz="3000" dirty="0"/>
          </a:p>
          <a:p>
            <a:pPr marL="0" indent="0" algn="ctr">
              <a:buNone/>
            </a:pPr>
            <a:r>
              <a:rPr lang="en-US" altLang="ja-JP" dirty="0"/>
              <a:t>Shape</a:t>
            </a:r>
          </a:p>
          <a:p>
            <a:pPr marL="0" indent="0" algn="ctr">
              <a:buNone/>
            </a:pPr>
            <a:r>
              <a:rPr lang="en-US" altLang="ja-JP" dirty="0"/>
              <a:t>Size</a:t>
            </a:r>
          </a:p>
          <a:p>
            <a:pPr marL="0" indent="0" algn="ctr">
              <a:buNone/>
            </a:pPr>
            <a:r>
              <a:rPr kumimoji="1" lang="en-US" altLang="ja-JP" b="1" dirty="0"/>
              <a:t>Inside</a:t>
            </a:r>
          </a:p>
          <a:p>
            <a:pPr marL="0" indent="0" algn="ctr">
              <a:buNone/>
            </a:pPr>
            <a:r>
              <a:rPr kumimoji="1" lang="en-US" altLang="ja-JP" dirty="0"/>
              <a:t>PMTs,</a:t>
            </a:r>
            <a:r>
              <a:rPr kumimoji="1" lang="ja-JP" altLang="en-US" dirty="0"/>
              <a:t> </a:t>
            </a:r>
            <a:r>
              <a:rPr lang="en-US" altLang="ja-JP" dirty="0"/>
              <a:t>Mirrors</a:t>
            </a:r>
          </a:p>
          <a:p>
            <a:pPr marL="0" indent="0" algn="ctr">
              <a:buNone/>
            </a:pPr>
            <a:r>
              <a:rPr lang="en-US" altLang="ja-JP" b="1" dirty="0"/>
              <a:t>Emission</a:t>
            </a:r>
            <a:r>
              <a:rPr lang="ja-JP" altLang="en-US" b="1" dirty="0"/>
              <a:t> </a:t>
            </a:r>
            <a:r>
              <a:rPr lang="en-US" altLang="ja-JP" b="1" dirty="0"/>
              <a:t>point</a:t>
            </a:r>
            <a:r>
              <a:rPr lang="ja-JP" altLang="en-US" b="1" dirty="0"/>
              <a:t>    </a:t>
            </a:r>
            <a:r>
              <a:rPr kumimoji="1" lang="ja-JP" altLang="en-US" b="1" dirty="0"/>
              <a:t>↔  </a:t>
            </a:r>
            <a:r>
              <a:rPr lang="en-US" altLang="ja-JP" b="1" dirty="0"/>
              <a:t>PMT</a:t>
            </a:r>
          </a:p>
          <a:p>
            <a:pPr marL="0" indent="0" algn="ctr">
              <a:buNone/>
            </a:pPr>
            <a:r>
              <a:rPr lang="en-US" altLang="ja-JP" dirty="0"/>
              <a:t>Buffer</a:t>
            </a:r>
          </a:p>
          <a:p>
            <a:pPr marL="0" indent="0" algn="ctr">
              <a:buNone/>
            </a:pPr>
            <a:r>
              <a:rPr lang="en-US" altLang="ja-JP" dirty="0"/>
              <a:t>LS container</a:t>
            </a:r>
          </a:p>
          <a:p>
            <a:pPr marL="0" indent="0" algn="ctr">
              <a:buNone/>
            </a:pPr>
            <a:r>
              <a:rPr kumimoji="1" lang="en-US" altLang="ja-JP" dirty="0"/>
              <a:t>LS volume</a:t>
            </a:r>
            <a:endParaRPr kumimoji="1" lang="ja-JP" altLang="en-US" dirty="0"/>
          </a:p>
        </p:txBody>
      </p:sp>
      <p:sp>
        <p:nvSpPr>
          <p:cNvPr id="20" name="四角形: 角を丸くする 19">
            <a:extLst>
              <a:ext uri="{FF2B5EF4-FFF2-40B4-BE49-F238E27FC236}">
                <a16:creationId xmlns:a16="http://schemas.microsoft.com/office/drawing/2014/main" id="{605C6618-7226-42FE-2D3C-A99E3F73ACF3}"/>
              </a:ext>
            </a:extLst>
          </p:cNvPr>
          <p:cNvSpPr/>
          <p:nvPr/>
        </p:nvSpPr>
        <p:spPr>
          <a:xfrm>
            <a:off x="358708" y="1519620"/>
            <a:ext cx="4695745" cy="4517281"/>
          </a:xfrm>
          <a:prstGeom prst="roundRect">
            <a:avLst>
              <a:gd name="adj" fmla="val 9308"/>
            </a:avLst>
          </a:prstGeom>
          <a:noFill/>
          <a:ln w="28575">
            <a:solidFill>
              <a:schemeClr val="accent2"/>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四角形: 角を丸くする 20">
            <a:extLst>
              <a:ext uri="{FF2B5EF4-FFF2-40B4-BE49-F238E27FC236}">
                <a16:creationId xmlns:a16="http://schemas.microsoft.com/office/drawing/2014/main" id="{1E44B909-B3C9-6F32-BC98-64E60669F00B}"/>
              </a:ext>
            </a:extLst>
          </p:cNvPr>
          <p:cNvSpPr/>
          <p:nvPr/>
        </p:nvSpPr>
        <p:spPr>
          <a:xfrm>
            <a:off x="7143870" y="1519621"/>
            <a:ext cx="4687700" cy="4517280"/>
          </a:xfrm>
          <a:prstGeom prst="roundRect">
            <a:avLst>
              <a:gd name="adj" fmla="val 8115"/>
            </a:avLst>
          </a:prstGeom>
          <a:noFill/>
          <a:ln w="28575">
            <a:solidFill>
              <a:srgbClr val="00B05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413256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t="-9000" b="-9000"/>
          </a:stretch>
        </a:blipFill>
        <a:effectLst/>
      </p:bgPr>
    </p:bg>
    <p:spTree>
      <p:nvGrpSpPr>
        <p:cNvPr id="1" name="">
          <a:extLst>
            <a:ext uri="{FF2B5EF4-FFF2-40B4-BE49-F238E27FC236}">
              <a16:creationId xmlns:a16="http://schemas.microsoft.com/office/drawing/2014/main" id="{6F5EBFC3-F0AA-47DA-0110-C4FEA37D8E50}"/>
            </a:ext>
          </a:extLst>
        </p:cNvPr>
        <p:cNvGrpSpPr/>
        <p:nvPr/>
      </p:nvGrpSpPr>
      <p:grpSpPr>
        <a:xfrm>
          <a:off x="0" y="0"/>
          <a:ext cx="0" cy="0"/>
          <a:chOff x="0" y="0"/>
          <a:chExt cx="0" cy="0"/>
        </a:xfrm>
      </p:grpSpPr>
      <p:sp>
        <p:nvSpPr>
          <p:cNvPr id="6" name="日付プレースホルダー 5">
            <a:extLst>
              <a:ext uri="{FF2B5EF4-FFF2-40B4-BE49-F238E27FC236}">
                <a16:creationId xmlns:a16="http://schemas.microsoft.com/office/drawing/2014/main" id="{0AE6A099-12F3-91D1-A9BB-B170791A1D5E}"/>
              </a:ext>
            </a:extLst>
          </p:cNvPr>
          <p:cNvSpPr>
            <a:spLocks noGrp="1"/>
          </p:cNvSpPr>
          <p:nvPr>
            <p:ph type="dt" sz="half" idx="10"/>
          </p:nvPr>
        </p:nvSpPr>
        <p:spPr/>
        <p:txBody>
          <a:bodyPr/>
          <a:lstStyle/>
          <a:p>
            <a:r>
              <a:rPr kumimoji="1" lang="en-US" altLang="ja-JP" sz="1050"/>
              <a:t>2024/12/14</a:t>
            </a:r>
            <a:endParaRPr kumimoji="1" lang="ja-JP" altLang="en-US" sz="1050" dirty="0"/>
          </a:p>
        </p:txBody>
      </p:sp>
      <p:sp>
        <p:nvSpPr>
          <p:cNvPr id="7" name="フッター プレースホルダー 6">
            <a:extLst>
              <a:ext uri="{FF2B5EF4-FFF2-40B4-BE49-F238E27FC236}">
                <a16:creationId xmlns:a16="http://schemas.microsoft.com/office/drawing/2014/main" id="{6F0F4E46-EE48-7A88-3670-37FEDBEED353}"/>
              </a:ext>
            </a:extLst>
          </p:cNvPr>
          <p:cNvSpPr>
            <a:spLocks noGrp="1"/>
          </p:cNvSpPr>
          <p:nvPr>
            <p:ph type="ftr" sz="quarter" idx="11"/>
          </p:nvPr>
        </p:nvSpPr>
        <p:spPr/>
        <p:txBody>
          <a:bodyPr/>
          <a:lstStyle/>
          <a:p>
            <a:r>
              <a:rPr kumimoji="1" lang="en-US" altLang="ja-JP" sz="1200"/>
              <a:t>NuDM-2024  Jun Nakane</a:t>
            </a:r>
            <a:endParaRPr kumimoji="1" lang="ja-JP" altLang="en-US" sz="1200" dirty="0"/>
          </a:p>
        </p:txBody>
      </p:sp>
      <p:sp>
        <p:nvSpPr>
          <p:cNvPr id="4" name="スライド番号プレースホルダー 3">
            <a:extLst>
              <a:ext uri="{FF2B5EF4-FFF2-40B4-BE49-F238E27FC236}">
                <a16:creationId xmlns:a16="http://schemas.microsoft.com/office/drawing/2014/main" id="{110A2381-2498-B367-68CA-9150D2D8F4A2}"/>
              </a:ext>
            </a:extLst>
          </p:cNvPr>
          <p:cNvSpPr>
            <a:spLocks noGrp="1"/>
          </p:cNvSpPr>
          <p:nvPr>
            <p:ph type="sldNum" sz="quarter" idx="12"/>
          </p:nvPr>
        </p:nvSpPr>
        <p:spPr/>
        <p:txBody>
          <a:bodyPr/>
          <a:lstStyle/>
          <a:p>
            <a:fld id="{D392765E-C324-42ED-9A7B-7C1C78C74078}" type="slidenum">
              <a:rPr kumimoji="1" lang="ja-JP" altLang="en-US" smtClean="0"/>
              <a:t>16</a:t>
            </a:fld>
            <a:endParaRPr kumimoji="1" lang="ja-JP" altLang="en-US" dirty="0"/>
          </a:p>
        </p:txBody>
      </p:sp>
      <p:sp>
        <p:nvSpPr>
          <p:cNvPr id="2" name="タイトル 1">
            <a:extLst>
              <a:ext uri="{FF2B5EF4-FFF2-40B4-BE49-F238E27FC236}">
                <a16:creationId xmlns:a16="http://schemas.microsoft.com/office/drawing/2014/main" id="{812C7C28-ACEB-3376-A75B-F7B1B9C55DF1}"/>
              </a:ext>
            </a:extLst>
          </p:cNvPr>
          <p:cNvSpPr>
            <a:spLocks noGrp="1"/>
          </p:cNvSpPr>
          <p:nvPr>
            <p:ph type="title" idx="4294967295"/>
          </p:nvPr>
        </p:nvSpPr>
        <p:spPr>
          <a:xfrm>
            <a:off x="360000" y="360363"/>
            <a:ext cx="11472862" cy="719137"/>
          </a:xfrm>
        </p:spPr>
        <p:txBody>
          <a:bodyPr>
            <a:normAutofit/>
          </a:bodyPr>
          <a:lstStyle/>
          <a:p>
            <a:r>
              <a:rPr lang="en-US" altLang="ja-JP" sz="4400" dirty="0">
                <a:solidFill>
                  <a:schemeClr val="tx1"/>
                </a:solidFill>
                <a:latin typeface="+mn-lt"/>
              </a:rPr>
              <a:t>CONTENTS</a:t>
            </a:r>
            <a:endParaRPr lang="ja-JP" altLang="en-US" sz="4400" dirty="0">
              <a:solidFill>
                <a:schemeClr val="tx1"/>
              </a:solidFill>
              <a:latin typeface="+mn-lt"/>
            </a:endParaRPr>
          </a:p>
        </p:txBody>
      </p:sp>
      <p:sp>
        <p:nvSpPr>
          <p:cNvPr id="3" name="コンテンツ プレースホルダー 2">
            <a:extLst>
              <a:ext uri="{FF2B5EF4-FFF2-40B4-BE49-F238E27FC236}">
                <a16:creationId xmlns:a16="http://schemas.microsoft.com/office/drawing/2014/main" id="{BDA4429D-345D-78CD-3758-99D9A910A7B5}"/>
              </a:ext>
            </a:extLst>
          </p:cNvPr>
          <p:cNvSpPr>
            <a:spLocks noGrp="1"/>
          </p:cNvSpPr>
          <p:nvPr>
            <p:ph idx="4294967295"/>
          </p:nvPr>
        </p:nvSpPr>
        <p:spPr>
          <a:xfrm>
            <a:off x="360000" y="1439863"/>
            <a:ext cx="11472862" cy="4986337"/>
          </a:xfrm>
        </p:spPr>
        <p:txBody>
          <a:bodyPr/>
          <a:lstStyle/>
          <a:p>
            <a:pPr marL="514350" indent="-514350">
              <a:buFont typeface="+mj-lt"/>
              <a:buAutoNum type="arabicPeriod"/>
            </a:pPr>
            <a:endParaRPr lang="en-US" altLang="ja-JP" sz="2800" dirty="0">
              <a:solidFill>
                <a:schemeClr val="tx1"/>
              </a:solidFill>
            </a:endParaRPr>
          </a:p>
          <a:p>
            <a:pPr marL="514350" indent="-514350">
              <a:buFont typeface="+mj-lt"/>
              <a:buAutoNum type="arabicPeriod"/>
            </a:pPr>
            <a:r>
              <a:rPr lang="en-US" altLang="ja-JP" sz="2800" dirty="0">
                <a:solidFill>
                  <a:schemeClr val="tx1">
                    <a:lumMod val="50000"/>
                    <a:lumOff val="50000"/>
                  </a:schemeClr>
                </a:solidFill>
              </a:rPr>
              <a:t>Motivation</a:t>
            </a:r>
          </a:p>
          <a:p>
            <a:pPr marL="514350" indent="-514350">
              <a:buFont typeface="+mj-lt"/>
              <a:buAutoNum type="arabicPeriod"/>
            </a:pPr>
            <a:r>
              <a:rPr lang="en-US" altLang="ja-JP" sz="2800" dirty="0">
                <a:solidFill>
                  <a:schemeClr val="tx1">
                    <a:lumMod val="50000"/>
                    <a:lumOff val="50000"/>
                  </a:schemeClr>
                </a:solidFill>
              </a:rPr>
              <a:t>KamLAND2</a:t>
            </a:r>
            <a:r>
              <a:rPr lang="ja-JP" altLang="en-US" sz="2800" dirty="0">
                <a:solidFill>
                  <a:schemeClr val="tx1">
                    <a:lumMod val="50000"/>
                    <a:lumOff val="50000"/>
                  </a:schemeClr>
                </a:solidFill>
              </a:rPr>
              <a:t> </a:t>
            </a:r>
            <a:r>
              <a:rPr lang="en-US" altLang="ja-JP" sz="2800" dirty="0">
                <a:solidFill>
                  <a:schemeClr val="tx1">
                    <a:lumMod val="50000"/>
                    <a:lumOff val="50000"/>
                  </a:schemeClr>
                </a:solidFill>
              </a:rPr>
              <a:t>Prototype Detector</a:t>
            </a:r>
          </a:p>
          <a:p>
            <a:pPr marL="514350" indent="-514350">
              <a:buFont typeface="+mj-lt"/>
              <a:buAutoNum type="arabicPeriod"/>
            </a:pPr>
            <a:r>
              <a:rPr lang="en-US" altLang="ja-JP" sz="2800" dirty="0">
                <a:solidFill>
                  <a:schemeClr val="tx1"/>
                </a:solidFill>
              </a:rPr>
              <a:t>Evaluation of Light Collection Performance of Mirrors </a:t>
            </a:r>
          </a:p>
          <a:p>
            <a:pPr marL="514350" indent="-514350">
              <a:buFont typeface="+mj-lt"/>
              <a:buAutoNum type="arabicPeriod"/>
            </a:pPr>
            <a:r>
              <a:rPr lang="en-US" altLang="ja-JP" sz="2800" dirty="0">
                <a:solidFill>
                  <a:schemeClr val="tx1">
                    <a:lumMod val="50000"/>
                    <a:lumOff val="50000"/>
                  </a:schemeClr>
                </a:solidFill>
              </a:rPr>
              <a:t>Evaluation of Prototype Detector Total Observed Photons</a:t>
            </a:r>
          </a:p>
          <a:p>
            <a:pPr marL="514350" indent="-514350">
              <a:buFont typeface="+mj-lt"/>
              <a:buAutoNum type="arabicPeriod"/>
            </a:pPr>
            <a:r>
              <a:rPr lang="en-US" altLang="ja-JP" sz="2800" dirty="0">
                <a:solidFill>
                  <a:schemeClr val="tx1">
                    <a:lumMod val="50000"/>
                    <a:lumOff val="50000"/>
                  </a:schemeClr>
                </a:solidFill>
              </a:rPr>
              <a:t>Summary</a:t>
            </a:r>
          </a:p>
          <a:p>
            <a:pPr marL="514350" indent="-514350">
              <a:buFont typeface="+mj-lt"/>
              <a:buAutoNum type="arabicPeriod"/>
            </a:pPr>
            <a:endParaRPr lang="en-US" altLang="ja-JP" sz="2800" dirty="0"/>
          </a:p>
        </p:txBody>
      </p:sp>
    </p:spTree>
    <p:extLst>
      <p:ext uri="{BB962C8B-B14F-4D97-AF65-F5344CB8AC3E}">
        <p14:creationId xmlns:p14="http://schemas.microsoft.com/office/powerpoint/2010/main" val="19082757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9D97841-A004-02CF-88B9-FB5441EE9A8B}"/>
              </a:ext>
            </a:extLst>
          </p:cNvPr>
          <p:cNvSpPr>
            <a:spLocks noGrp="1"/>
          </p:cNvSpPr>
          <p:nvPr>
            <p:ph type="dt" sz="half" idx="10"/>
          </p:nvPr>
        </p:nvSpPr>
        <p:spPr/>
        <p:txBody>
          <a:bodyPr/>
          <a:lstStyle/>
          <a:p>
            <a:r>
              <a:rPr kumimoji="1" lang="en-US" altLang="ja-JP"/>
              <a:t>2024/12/14</a:t>
            </a:r>
            <a:endParaRPr kumimoji="1" lang="ja-JP" altLang="en-US"/>
          </a:p>
        </p:txBody>
      </p:sp>
      <p:sp>
        <p:nvSpPr>
          <p:cNvPr id="3" name="フッター プレースホルダー 2">
            <a:extLst>
              <a:ext uri="{FF2B5EF4-FFF2-40B4-BE49-F238E27FC236}">
                <a16:creationId xmlns:a16="http://schemas.microsoft.com/office/drawing/2014/main" id="{22BCC3E7-9A50-FC8C-D5F5-EF4C84BD1912}"/>
              </a:ext>
            </a:extLst>
          </p:cNvPr>
          <p:cNvSpPr>
            <a:spLocks noGrp="1"/>
          </p:cNvSpPr>
          <p:nvPr>
            <p:ph type="ftr" sz="quarter" idx="11"/>
          </p:nvPr>
        </p:nvSpPr>
        <p:spPr/>
        <p:txBody>
          <a:bodyPr/>
          <a:lstStyle/>
          <a:p>
            <a:r>
              <a:rPr kumimoji="1" lang="en-US" altLang="ja-JP"/>
              <a:t>NuDM-2024  Jun Nakane</a:t>
            </a:r>
            <a:endParaRPr kumimoji="1" lang="ja-JP" altLang="en-US"/>
          </a:p>
        </p:txBody>
      </p:sp>
      <p:sp>
        <p:nvSpPr>
          <p:cNvPr id="4" name="スライド番号プレースホルダー 3">
            <a:extLst>
              <a:ext uri="{FF2B5EF4-FFF2-40B4-BE49-F238E27FC236}">
                <a16:creationId xmlns:a16="http://schemas.microsoft.com/office/drawing/2014/main" id="{DF373AC4-8CC4-FA03-9AE9-BFB3F2AD6420}"/>
              </a:ext>
            </a:extLst>
          </p:cNvPr>
          <p:cNvSpPr>
            <a:spLocks noGrp="1"/>
          </p:cNvSpPr>
          <p:nvPr>
            <p:ph type="sldNum" sz="quarter" idx="12"/>
          </p:nvPr>
        </p:nvSpPr>
        <p:spPr/>
        <p:txBody>
          <a:bodyPr/>
          <a:lstStyle/>
          <a:p>
            <a:fld id="{D392765E-C324-42ED-9A7B-7C1C78C74078}" type="slidenum">
              <a:rPr kumimoji="1" lang="ja-JP" altLang="en-US" smtClean="0"/>
              <a:t>17</a:t>
            </a:fld>
            <a:endParaRPr kumimoji="1" lang="ja-JP" altLang="en-US"/>
          </a:p>
        </p:txBody>
      </p:sp>
      <p:sp>
        <p:nvSpPr>
          <p:cNvPr id="5" name="タイトル 1">
            <a:extLst>
              <a:ext uri="{FF2B5EF4-FFF2-40B4-BE49-F238E27FC236}">
                <a16:creationId xmlns:a16="http://schemas.microsoft.com/office/drawing/2014/main" id="{EDB72168-6B1F-8DF4-7F76-9DDCB4185655}"/>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4000" dirty="0"/>
              <a:t>Light collection performance</a:t>
            </a:r>
            <a:endParaRPr lang="ja-JP" altLang="en-US" sz="4000" dirty="0"/>
          </a:p>
        </p:txBody>
      </p:sp>
      <mc:AlternateContent xmlns:mc="http://schemas.openxmlformats.org/markup-compatibility/2006" xmlns:a14="http://schemas.microsoft.com/office/drawing/2010/main">
        <mc:Choice Requires="a14">
          <p:sp>
            <p:nvSpPr>
              <p:cNvPr id="6" name="コンテンツ プレースホルダー 2">
                <a:extLst>
                  <a:ext uri="{FF2B5EF4-FFF2-40B4-BE49-F238E27FC236}">
                    <a16:creationId xmlns:a16="http://schemas.microsoft.com/office/drawing/2014/main" id="{0E9D49B8-B973-ED8E-600F-63C698E6A7DA}"/>
                  </a:ext>
                </a:extLst>
              </p:cNvPr>
              <p:cNvSpPr txBox="1">
                <a:spLocks/>
              </p:cNvSpPr>
              <p:nvPr/>
            </p:nvSpPr>
            <p:spPr>
              <a:xfrm>
                <a:off x="360000"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400" u="sng" dirty="0">
                    <a:sym typeface="Wingdings" panose="05000000000000000000" pitchFamily="2" charset="2"/>
                  </a:rPr>
                  <a:t>Light collection performance</a:t>
                </a:r>
                <a:r>
                  <a:rPr lang="en-US" altLang="ja-JP" sz="2400" dirty="0">
                    <a:sym typeface="Wingdings" panose="05000000000000000000" pitchFamily="2" charset="2"/>
                  </a:rPr>
                  <a:t>: </a:t>
                </a:r>
                <a14:m>
                  <m:oMath xmlns:m="http://schemas.openxmlformats.org/officeDocument/2006/math">
                    <m:f>
                      <m:fPr>
                        <m:ctrlPr>
                          <a:rPr lang="en-US" altLang="ja-JP" i="1" smtClean="0">
                            <a:latin typeface="Cambria Math" panose="02040503050406030204" pitchFamily="18" charset="0"/>
                            <a:sym typeface="Wingdings" panose="05000000000000000000" pitchFamily="2" charset="2"/>
                          </a:rPr>
                        </m:ctrlPr>
                      </m:fPr>
                      <m:num>
                        <m:r>
                          <m:rPr>
                            <m:sty m:val="p"/>
                          </m:rPr>
                          <a:rPr lang="en-US" altLang="ja-JP">
                            <a:latin typeface="Cambria Math" panose="02040503050406030204" pitchFamily="18" charset="0"/>
                            <a:sym typeface="Wingdings" panose="05000000000000000000" pitchFamily="2" charset="2"/>
                          </a:rPr>
                          <m:t>Effective</m:t>
                        </m:r>
                        <m:r>
                          <a:rPr lang="en-US" altLang="ja-JP">
                            <a:latin typeface="Cambria Math" panose="02040503050406030204" pitchFamily="18" charset="0"/>
                            <a:sym typeface="Wingdings" panose="05000000000000000000" pitchFamily="2" charset="2"/>
                          </a:rPr>
                          <m:t> </m:t>
                        </m:r>
                        <m:r>
                          <m:rPr>
                            <m:sty m:val="p"/>
                          </m:rPr>
                          <a:rPr lang="en-US" altLang="ja-JP">
                            <a:latin typeface="Cambria Math" panose="02040503050406030204" pitchFamily="18" charset="0"/>
                            <a:sym typeface="Wingdings" panose="05000000000000000000" pitchFamily="2" charset="2"/>
                          </a:rPr>
                          <m:t>light</m:t>
                        </m:r>
                        <m:r>
                          <a:rPr lang="en-US" altLang="ja-JP">
                            <a:latin typeface="Cambria Math" panose="02040503050406030204" pitchFamily="18" charset="0"/>
                            <a:sym typeface="Wingdings" panose="05000000000000000000" pitchFamily="2" charset="2"/>
                          </a:rPr>
                          <m:t> </m:t>
                        </m:r>
                        <m:r>
                          <m:rPr>
                            <m:sty m:val="p"/>
                          </m:rPr>
                          <a:rPr lang="en-US" altLang="ja-JP">
                            <a:latin typeface="Cambria Math" panose="02040503050406030204" pitchFamily="18" charset="0"/>
                            <a:sym typeface="Wingdings" panose="05000000000000000000" pitchFamily="2" charset="2"/>
                          </a:rPr>
                          <m:t>yield</m:t>
                        </m:r>
                        <m:r>
                          <a:rPr lang="en-US" altLang="ja-JP" b="0" i="0" smtClean="0">
                            <a:latin typeface="Cambria Math" panose="02040503050406030204" pitchFamily="18" charset="0"/>
                            <a:sym typeface="Wingdings" panose="05000000000000000000" pitchFamily="2" charset="2"/>
                          </a:rPr>
                          <m:t> </m:t>
                        </m:r>
                        <m:r>
                          <m:rPr>
                            <m:sty m:val="p"/>
                          </m:rPr>
                          <a:rPr lang="en-US" altLang="ja-JP">
                            <a:latin typeface="Cambria Math" panose="02040503050406030204" pitchFamily="18" charset="0"/>
                            <a:sym typeface="Wingdings" panose="05000000000000000000" pitchFamily="2" charset="2"/>
                          </a:rPr>
                          <m:t>w</m:t>
                        </m:r>
                        <m:r>
                          <m:rPr>
                            <m:lit/>
                          </m:rPr>
                          <a:rPr lang="en-US" altLang="ja-JP">
                            <a:latin typeface="Cambria Math" panose="02040503050406030204" pitchFamily="18" charset="0"/>
                            <a:sym typeface="Wingdings" panose="05000000000000000000" pitchFamily="2" charset="2"/>
                          </a:rPr>
                          <m:t>/</m:t>
                        </m:r>
                        <m:r>
                          <a:rPr lang="en-US" altLang="ja-JP">
                            <a:latin typeface="Cambria Math" panose="02040503050406030204" pitchFamily="18" charset="0"/>
                            <a:sym typeface="Wingdings" panose="05000000000000000000" pitchFamily="2" charset="2"/>
                          </a:rPr>
                          <m:t>   </m:t>
                        </m:r>
                        <m:r>
                          <m:rPr>
                            <m:sty m:val="p"/>
                          </m:rPr>
                          <a:rPr lang="en-US" altLang="ja-JP">
                            <a:latin typeface="Cambria Math" panose="02040503050406030204" pitchFamily="18" charset="0"/>
                            <a:sym typeface="Wingdings" panose="05000000000000000000" pitchFamily="2" charset="2"/>
                          </a:rPr>
                          <m:t>mirror</m:t>
                        </m:r>
                        <m:r>
                          <a:rPr lang="en-US" altLang="ja-JP" b="0" i="1" smtClean="0">
                            <a:latin typeface="Cambria Math" panose="02040503050406030204" pitchFamily="18" charset="0"/>
                            <a:sym typeface="Wingdings" panose="05000000000000000000" pitchFamily="2" charset="2"/>
                          </a:rPr>
                          <m:t>:  </m:t>
                        </m:r>
                        <m:sSub>
                          <m:sSubPr>
                            <m:ctrlPr>
                              <a:rPr lang="en-US" altLang="ja-JP" b="0" i="1" smtClean="0">
                                <a:latin typeface="Cambria Math" panose="02040503050406030204" pitchFamily="18" charset="0"/>
                                <a:sym typeface="Wingdings" panose="05000000000000000000" pitchFamily="2" charset="2"/>
                              </a:rPr>
                            </m:ctrlPr>
                          </m:sSubPr>
                          <m:e>
                            <m:r>
                              <a:rPr lang="en-US" altLang="ja-JP" b="0" i="1" smtClean="0">
                                <a:latin typeface="Cambria Math" panose="02040503050406030204" pitchFamily="18" charset="0"/>
                                <a:sym typeface="Wingdings" panose="05000000000000000000" pitchFamily="2" charset="2"/>
                              </a:rPr>
                              <m:t>𝜆</m:t>
                            </m:r>
                          </m:e>
                          <m:sub>
                            <m:r>
                              <m:rPr>
                                <m:sty m:val="p"/>
                              </m:rPr>
                              <a:rPr lang="en-US" altLang="ja-JP" b="0" i="0" smtClean="0">
                                <a:latin typeface="Cambria Math" panose="02040503050406030204" pitchFamily="18" charset="0"/>
                                <a:sym typeface="Wingdings" panose="05000000000000000000" pitchFamily="2" charset="2"/>
                              </a:rPr>
                              <m:t>w</m:t>
                            </m:r>
                            <m:r>
                              <a:rPr lang="en-US" altLang="ja-JP" b="0" i="0" smtClean="0">
                                <a:latin typeface="Cambria Math" panose="02040503050406030204" pitchFamily="18" charset="0"/>
                                <a:sym typeface="Wingdings" panose="05000000000000000000" pitchFamily="2" charset="2"/>
                              </a:rPr>
                              <m:t>/</m:t>
                            </m:r>
                          </m:sub>
                        </m:sSub>
                        <m:r>
                          <a:rPr lang="ja-JP" altLang="en-US" i="1">
                            <a:latin typeface="Cambria Math" panose="02040503050406030204" pitchFamily="18" charset="0"/>
                            <a:sym typeface="Wingdings" panose="05000000000000000000" pitchFamily="2" charset="2"/>
                          </a:rPr>
                          <m:t> </m:t>
                        </m:r>
                      </m:num>
                      <m:den>
                        <m:r>
                          <m:rPr>
                            <m:sty m:val="p"/>
                          </m:rPr>
                          <a:rPr lang="en-US" altLang="ja-JP">
                            <a:latin typeface="Cambria Math" panose="02040503050406030204" pitchFamily="18" charset="0"/>
                            <a:sym typeface="Wingdings" panose="05000000000000000000" pitchFamily="2" charset="2"/>
                          </a:rPr>
                          <m:t>Effective</m:t>
                        </m:r>
                        <m:r>
                          <a:rPr lang="en-US" altLang="ja-JP">
                            <a:latin typeface="Cambria Math" panose="02040503050406030204" pitchFamily="18" charset="0"/>
                            <a:sym typeface="Wingdings" panose="05000000000000000000" pitchFamily="2" charset="2"/>
                          </a:rPr>
                          <m:t> </m:t>
                        </m:r>
                        <m:r>
                          <m:rPr>
                            <m:sty m:val="p"/>
                          </m:rPr>
                          <a:rPr lang="en-US" altLang="ja-JP">
                            <a:latin typeface="Cambria Math" panose="02040503050406030204" pitchFamily="18" charset="0"/>
                            <a:sym typeface="Wingdings" panose="05000000000000000000" pitchFamily="2" charset="2"/>
                          </a:rPr>
                          <m:t>light</m:t>
                        </m:r>
                        <m:r>
                          <a:rPr lang="en-US" altLang="ja-JP">
                            <a:latin typeface="Cambria Math" panose="02040503050406030204" pitchFamily="18" charset="0"/>
                            <a:sym typeface="Wingdings" panose="05000000000000000000" pitchFamily="2" charset="2"/>
                          </a:rPr>
                          <m:t> </m:t>
                        </m:r>
                        <m:r>
                          <m:rPr>
                            <m:sty m:val="p"/>
                          </m:rPr>
                          <a:rPr lang="en-US" altLang="ja-JP">
                            <a:latin typeface="Cambria Math" panose="02040503050406030204" pitchFamily="18" charset="0"/>
                            <a:sym typeface="Wingdings" panose="05000000000000000000" pitchFamily="2" charset="2"/>
                          </a:rPr>
                          <m:t>yield</m:t>
                        </m:r>
                        <m:r>
                          <a:rPr lang="en-US" altLang="ja-JP" b="0" i="0" smtClean="0">
                            <a:latin typeface="Cambria Math" panose="02040503050406030204" pitchFamily="18" charset="0"/>
                            <a:sym typeface="Wingdings" panose="05000000000000000000" pitchFamily="2" charset="2"/>
                          </a:rPr>
                          <m:t> </m:t>
                        </m:r>
                        <m:r>
                          <m:rPr>
                            <m:sty m:val="p"/>
                          </m:rPr>
                          <a:rPr lang="en-US" altLang="ja-JP">
                            <a:latin typeface="Cambria Math" panose="02040503050406030204" pitchFamily="18" charset="0"/>
                            <a:sym typeface="Wingdings" panose="05000000000000000000" pitchFamily="2" charset="2"/>
                          </a:rPr>
                          <m:t>w</m:t>
                        </m:r>
                        <m:r>
                          <m:rPr>
                            <m:lit/>
                          </m:rPr>
                          <a:rPr lang="en-US" altLang="ja-JP">
                            <a:latin typeface="Cambria Math" panose="02040503050406030204" pitchFamily="18" charset="0"/>
                            <a:sym typeface="Wingdings" panose="05000000000000000000" pitchFamily="2" charset="2"/>
                          </a:rPr>
                          <m:t>/</m:t>
                        </m:r>
                        <m:r>
                          <m:rPr>
                            <m:sty m:val="p"/>
                          </m:rPr>
                          <a:rPr lang="en-US" altLang="ja-JP">
                            <a:latin typeface="Cambria Math" panose="02040503050406030204" pitchFamily="18" charset="0"/>
                            <a:sym typeface="Wingdings" panose="05000000000000000000" pitchFamily="2" charset="2"/>
                          </a:rPr>
                          <m:t>o</m:t>
                        </m:r>
                        <m:r>
                          <a:rPr lang="en-US" altLang="ja-JP">
                            <a:latin typeface="Cambria Math" panose="02040503050406030204" pitchFamily="18" charset="0"/>
                            <a:sym typeface="Wingdings" panose="05000000000000000000" pitchFamily="2" charset="2"/>
                          </a:rPr>
                          <m:t> </m:t>
                        </m:r>
                        <m:r>
                          <m:rPr>
                            <m:sty m:val="p"/>
                          </m:rPr>
                          <a:rPr lang="en-US" altLang="ja-JP">
                            <a:latin typeface="Cambria Math" panose="02040503050406030204" pitchFamily="18" charset="0"/>
                            <a:sym typeface="Wingdings" panose="05000000000000000000" pitchFamily="2" charset="2"/>
                          </a:rPr>
                          <m:t>mirror</m:t>
                        </m:r>
                        <m:r>
                          <a:rPr lang="en-US" altLang="ja-JP" b="0" i="1" smtClean="0">
                            <a:latin typeface="Cambria Math" panose="02040503050406030204" pitchFamily="18" charset="0"/>
                            <a:sym typeface="Wingdings" panose="05000000000000000000" pitchFamily="2" charset="2"/>
                          </a:rPr>
                          <m:t>: </m:t>
                        </m:r>
                        <m:sSub>
                          <m:sSubPr>
                            <m:ctrlPr>
                              <a:rPr lang="en-US" altLang="ja-JP" b="0" i="1" smtClean="0">
                                <a:latin typeface="Cambria Math" panose="02040503050406030204" pitchFamily="18" charset="0"/>
                                <a:sym typeface="Wingdings" panose="05000000000000000000" pitchFamily="2" charset="2"/>
                              </a:rPr>
                            </m:ctrlPr>
                          </m:sSubPr>
                          <m:e>
                            <m:r>
                              <a:rPr lang="en-US" altLang="ja-JP" b="0" i="1" smtClean="0">
                                <a:latin typeface="Cambria Math" panose="02040503050406030204" pitchFamily="18" charset="0"/>
                                <a:sym typeface="Wingdings" panose="05000000000000000000" pitchFamily="2" charset="2"/>
                              </a:rPr>
                              <m:t>𝜆</m:t>
                            </m:r>
                          </m:e>
                          <m:sub>
                            <m:r>
                              <m:rPr>
                                <m:sty m:val="p"/>
                              </m:rPr>
                              <a:rPr lang="en-US" altLang="ja-JP" b="0" i="0" smtClean="0">
                                <a:latin typeface="Cambria Math" panose="02040503050406030204" pitchFamily="18" charset="0"/>
                                <a:sym typeface="Wingdings" panose="05000000000000000000" pitchFamily="2" charset="2"/>
                              </a:rPr>
                              <m:t>w</m:t>
                            </m:r>
                            <m:r>
                              <a:rPr lang="en-US" altLang="ja-JP" b="0" i="0" smtClean="0">
                                <a:latin typeface="Cambria Math" panose="02040503050406030204" pitchFamily="18" charset="0"/>
                                <a:sym typeface="Wingdings" panose="05000000000000000000" pitchFamily="2" charset="2"/>
                              </a:rPr>
                              <m:t>/</m:t>
                            </m:r>
                            <m:r>
                              <m:rPr>
                                <m:sty m:val="p"/>
                              </m:rPr>
                              <a:rPr lang="en-US" altLang="ja-JP" b="0" i="0" smtClean="0">
                                <a:latin typeface="Cambria Math" panose="02040503050406030204" pitchFamily="18" charset="0"/>
                                <a:sym typeface="Wingdings" panose="05000000000000000000" pitchFamily="2" charset="2"/>
                              </a:rPr>
                              <m:t>o</m:t>
                            </m:r>
                          </m:sub>
                        </m:sSub>
                      </m:den>
                    </m:f>
                  </m:oMath>
                </a14:m>
                <a:r>
                  <a:rPr lang="en-US" altLang="ja-JP" sz="2000" dirty="0">
                    <a:sym typeface="Wingdings" panose="05000000000000000000" pitchFamily="2" charset="2"/>
                  </a:rPr>
                  <a:t>					</a:t>
                </a:r>
              </a:p>
              <a:p>
                <a:pPr marL="0" indent="0">
                  <a:buClr>
                    <a:schemeClr val="tx1"/>
                  </a:buClr>
                  <a:buNone/>
                </a:pPr>
                <a:r>
                  <a:rPr lang="en-US" altLang="ja-JP" dirty="0">
                    <a:sym typeface="Wingdings" panose="05000000000000000000" pitchFamily="2" charset="2"/>
                  </a:rPr>
                  <a:t>          *Evaluate only the </a:t>
                </a:r>
                <a:r>
                  <a:rPr lang="en-US" altLang="ja-JP" u="sng" dirty="0">
                    <a:solidFill>
                      <a:srgbClr val="FF0000"/>
                    </a:solidFill>
                    <a:sym typeface="Wingdings" panose="05000000000000000000" pitchFamily="2" charset="2"/>
                  </a:rPr>
                  <a:t>central 4 PMTs</a:t>
                </a:r>
                <a:r>
                  <a:rPr lang="en-US" altLang="ja-JP" u="sng" dirty="0">
                    <a:sym typeface="Wingdings" panose="05000000000000000000" pitchFamily="2" charset="2"/>
                  </a:rPr>
                  <a:t> </a:t>
                </a:r>
                <a:r>
                  <a:rPr lang="en-US" altLang="ja-JP" sz="1800" u="sng" dirty="0">
                    <a:sym typeface="Wingdings" panose="05000000000000000000" pitchFamily="2" charset="2"/>
                  </a:rPr>
                  <a:t>(</a:t>
                </a:r>
                <a:r>
                  <a:rPr lang="en-US" altLang="ja-JP" sz="1800" u="sng" dirty="0">
                    <a:solidFill>
                      <a:srgbClr val="FF0000"/>
                    </a:solidFill>
                    <a:sym typeface="Wingdings" panose="05000000000000000000" pitchFamily="2" charset="2"/>
                  </a:rPr>
                  <a:t>No.4,5,8,9</a:t>
                </a:r>
                <a:r>
                  <a:rPr lang="en-US" altLang="ja-JP" sz="1800" u="sng" dirty="0">
                    <a:sym typeface="Wingdings" panose="05000000000000000000" pitchFamily="2" charset="2"/>
                  </a:rPr>
                  <a:t>)</a:t>
                </a:r>
                <a:r>
                  <a:rPr lang="en-US" altLang="ja-JP" sz="1800" dirty="0">
                    <a:sym typeface="Wingdings" panose="05000000000000000000" pitchFamily="2" charset="2"/>
                  </a:rPr>
                  <a:t>										</a:t>
                </a:r>
                <a:r>
                  <a:rPr lang="en-US" altLang="ja-JP" dirty="0">
                    <a:sym typeface="Wingdings" panose="05000000000000000000" pitchFamily="2" charset="2"/>
                  </a:rPr>
                  <a:t>Reproduce the angle of incidence of 2-Zen</a:t>
                </a:r>
              </a:p>
              <a:p>
                <a:pPr marL="0" indent="0">
                  <a:buClr>
                    <a:schemeClr val="tx1"/>
                  </a:buClr>
                  <a:buNone/>
                </a:pPr>
                <a:endParaRPr lang="en-US" altLang="ja-JP" dirty="0">
                  <a:sym typeface="Wingdings" panose="05000000000000000000" pitchFamily="2" charset="2"/>
                </a:endParaRPr>
              </a:p>
            </p:txBody>
          </p:sp>
        </mc:Choice>
        <mc:Fallback xmlns="">
          <p:sp>
            <p:nvSpPr>
              <p:cNvPr id="6" name="コンテンツ プレースホルダー 2">
                <a:extLst>
                  <a:ext uri="{FF2B5EF4-FFF2-40B4-BE49-F238E27FC236}">
                    <a16:creationId xmlns:a16="http://schemas.microsoft.com/office/drawing/2014/main" id="{0E9D49B8-B973-ED8E-600F-63C698E6A7DA}"/>
                  </a:ext>
                </a:extLst>
              </p:cNvPr>
              <p:cNvSpPr txBox="1">
                <a:spLocks noRot="1" noChangeAspect="1" noMove="1" noResize="1" noEditPoints="1" noAdjustHandles="1" noChangeArrowheads="1" noChangeShapeType="1" noTextEdit="1"/>
              </p:cNvSpPr>
              <p:nvPr/>
            </p:nvSpPr>
            <p:spPr>
              <a:xfrm>
                <a:off x="360000" y="1079999"/>
                <a:ext cx="11472862" cy="5346000"/>
              </a:xfrm>
              <a:prstGeom prst="rect">
                <a:avLst/>
              </a:prstGeom>
              <a:blipFill>
                <a:blip r:embed="rId3"/>
                <a:stretch>
                  <a:fillRect l="-1594" t="-684"/>
                </a:stretch>
              </a:blipFill>
            </p:spPr>
            <p:txBody>
              <a:bodyPr/>
              <a:lstStyle/>
              <a:p>
                <a:r>
                  <a:rPr lang="ja-JP" altLang="en-US">
                    <a:noFill/>
                  </a:rPr>
                  <a:t> </a:t>
                </a:r>
              </a:p>
            </p:txBody>
          </p:sp>
        </mc:Fallback>
      </mc:AlternateContent>
      <p:cxnSp>
        <p:nvCxnSpPr>
          <p:cNvPr id="7" name="直線コネクタ 6">
            <a:extLst>
              <a:ext uri="{FF2B5EF4-FFF2-40B4-BE49-F238E27FC236}">
                <a16:creationId xmlns:a16="http://schemas.microsoft.com/office/drawing/2014/main" id="{23C87E54-9BBF-2DBC-B994-FD2B0AFB6F88}"/>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5" name="図 14" descr="グラフ, 箱ひげ図&#10;&#10;自動的に生成された説明">
            <a:extLst>
              <a:ext uri="{FF2B5EF4-FFF2-40B4-BE49-F238E27FC236}">
                <a16:creationId xmlns:a16="http://schemas.microsoft.com/office/drawing/2014/main" id="{4A70A6F8-DDFB-FED1-29FB-78221595B715}"/>
              </a:ext>
            </a:extLst>
          </p:cNvPr>
          <p:cNvPicPr>
            <a:picLocks noChangeAspect="1"/>
          </p:cNvPicPr>
          <p:nvPr/>
        </p:nvPicPr>
        <p:blipFill rotWithShape="1">
          <a:blip r:embed="rId4">
            <a:extLst>
              <a:ext uri="{28A0092B-C50C-407E-A947-70E740481C1C}">
                <a14:useLocalDpi xmlns:a14="http://schemas.microsoft.com/office/drawing/2010/main" val="0"/>
              </a:ext>
            </a:extLst>
          </a:blip>
          <a:srcRect t="7375" r="4788" b="1773"/>
          <a:stretch/>
        </p:blipFill>
        <p:spPr>
          <a:xfrm>
            <a:off x="2404" y="2599565"/>
            <a:ext cx="5420310" cy="3733251"/>
          </a:xfrm>
          <a:prstGeom prst="rect">
            <a:avLst/>
          </a:prstGeom>
        </p:spPr>
      </p:pic>
      <p:cxnSp>
        <p:nvCxnSpPr>
          <p:cNvPr id="22" name="直線コネクタ 21">
            <a:extLst>
              <a:ext uri="{FF2B5EF4-FFF2-40B4-BE49-F238E27FC236}">
                <a16:creationId xmlns:a16="http://schemas.microsoft.com/office/drawing/2014/main" id="{9038BC72-E152-F6B7-8D9E-3993A3F8DFCD}"/>
              </a:ext>
            </a:extLst>
          </p:cNvPr>
          <p:cNvCxnSpPr/>
          <p:nvPr/>
        </p:nvCxnSpPr>
        <p:spPr>
          <a:xfrm>
            <a:off x="575899" y="4884285"/>
            <a:ext cx="4553339" cy="0"/>
          </a:xfrm>
          <a:prstGeom prst="line">
            <a:avLst/>
          </a:prstGeom>
        </p:spPr>
        <p:style>
          <a:lnRef idx="1">
            <a:schemeClr val="dk1"/>
          </a:lnRef>
          <a:fillRef idx="0">
            <a:schemeClr val="dk1"/>
          </a:fillRef>
          <a:effectRef idx="0">
            <a:schemeClr val="dk1"/>
          </a:effectRef>
          <a:fontRef idx="minor">
            <a:schemeClr val="tx1"/>
          </a:fontRef>
        </p:style>
      </p:cxnSp>
      <p:sp>
        <p:nvSpPr>
          <p:cNvPr id="24" name="正方形/長方形 23">
            <a:extLst>
              <a:ext uri="{FF2B5EF4-FFF2-40B4-BE49-F238E27FC236}">
                <a16:creationId xmlns:a16="http://schemas.microsoft.com/office/drawing/2014/main" id="{D6DC7F82-35EC-1265-CA4E-5C8AA66C1AEE}"/>
              </a:ext>
            </a:extLst>
          </p:cNvPr>
          <p:cNvSpPr/>
          <p:nvPr/>
        </p:nvSpPr>
        <p:spPr>
          <a:xfrm>
            <a:off x="1897414" y="2689074"/>
            <a:ext cx="639880" cy="3505400"/>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C5F5E08E-2B63-5F39-7C3B-E0CE7E5086CA}"/>
              </a:ext>
            </a:extLst>
          </p:cNvPr>
          <p:cNvSpPr/>
          <p:nvPr/>
        </p:nvSpPr>
        <p:spPr>
          <a:xfrm>
            <a:off x="3179141" y="2690173"/>
            <a:ext cx="639880" cy="3503601"/>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E1AADC39-229C-8CB2-2E64-2B06FB78D3BB}"/>
              </a:ext>
            </a:extLst>
          </p:cNvPr>
          <p:cNvSpPr/>
          <p:nvPr/>
        </p:nvSpPr>
        <p:spPr>
          <a:xfrm>
            <a:off x="1897414" y="3133045"/>
            <a:ext cx="639880" cy="989045"/>
          </a:xfrm>
          <a:prstGeom prst="rect">
            <a:avLst/>
          </a:prstGeom>
          <a:solidFill>
            <a:srgbClr val="FF0000">
              <a:alpha val="20000"/>
            </a:srgbClr>
          </a:solidFill>
          <a:ln w="254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644CE569-34A1-3321-B6C1-05B29D66F5EF}"/>
              </a:ext>
            </a:extLst>
          </p:cNvPr>
          <p:cNvSpPr/>
          <p:nvPr/>
        </p:nvSpPr>
        <p:spPr>
          <a:xfrm>
            <a:off x="3179141" y="3133158"/>
            <a:ext cx="639880" cy="989045"/>
          </a:xfrm>
          <a:prstGeom prst="rect">
            <a:avLst/>
          </a:prstGeom>
          <a:solidFill>
            <a:srgbClr val="FF0000">
              <a:alpha val="20000"/>
            </a:srgbClr>
          </a:solidFill>
          <a:ln w="254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9410F704-9A00-F9E5-2BBE-16813D360456}"/>
              </a:ext>
            </a:extLst>
          </p:cNvPr>
          <p:cNvSpPr/>
          <p:nvPr/>
        </p:nvSpPr>
        <p:spPr>
          <a:xfrm>
            <a:off x="1235996" y="5225143"/>
            <a:ext cx="1535196" cy="59935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kumimoji="1" lang="en-US" altLang="ja-JP" sz="1600" dirty="0">
                <a:solidFill>
                  <a:srgbClr val="00B050"/>
                </a:solidFill>
              </a:rPr>
              <a:t>Measurement</a:t>
            </a:r>
          </a:p>
          <a:p>
            <a:pPr algn="ctr"/>
            <a:r>
              <a:rPr kumimoji="1" lang="en-US" altLang="ja-JP" sz="1600" dirty="0">
                <a:solidFill>
                  <a:schemeClr val="tx1">
                    <a:lumMod val="75000"/>
                    <a:lumOff val="25000"/>
                  </a:schemeClr>
                </a:solidFill>
              </a:rPr>
              <a:t>(</a:t>
            </a:r>
            <a:r>
              <a:rPr kumimoji="1" lang="en-US" altLang="ja-JP" sz="1600" dirty="0">
                <a:solidFill>
                  <a:srgbClr val="FF9900"/>
                </a:solidFill>
              </a:rPr>
              <a:t>Simulation</a:t>
            </a:r>
            <a:r>
              <a:rPr kumimoji="1" lang="en-US" altLang="ja-JP" sz="1600" dirty="0">
                <a:solidFill>
                  <a:schemeClr val="tx1">
                    <a:lumMod val="75000"/>
                    <a:lumOff val="25000"/>
                  </a:schemeClr>
                </a:solidFill>
              </a:rPr>
              <a:t>)</a:t>
            </a:r>
            <a:endParaRPr kumimoji="1" lang="ja-JP" altLang="en-US" sz="1600" dirty="0">
              <a:solidFill>
                <a:schemeClr val="tx1">
                  <a:lumMod val="75000"/>
                  <a:lumOff val="25000"/>
                </a:schemeClr>
              </a:solidFill>
            </a:endParaRPr>
          </a:p>
        </p:txBody>
      </p:sp>
      <p:sp>
        <p:nvSpPr>
          <p:cNvPr id="36" name="正方形/長方形 35">
            <a:extLst>
              <a:ext uri="{FF2B5EF4-FFF2-40B4-BE49-F238E27FC236}">
                <a16:creationId xmlns:a16="http://schemas.microsoft.com/office/drawing/2014/main" id="{47538010-94B0-FBE5-9283-EE5333716C79}"/>
              </a:ext>
            </a:extLst>
          </p:cNvPr>
          <p:cNvSpPr/>
          <p:nvPr/>
        </p:nvSpPr>
        <p:spPr>
          <a:xfrm>
            <a:off x="741885" y="3244870"/>
            <a:ext cx="152400" cy="9863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56B8791C-7879-02AB-CD65-3B17698F1DE1}"/>
              </a:ext>
            </a:extLst>
          </p:cNvPr>
          <p:cNvSpPr/>
          <p:nvPr/>
        </p:nvSpPr>
        <p:spPr>
          <a:xfrm>
            <a:off x="3889048" y="3242133"/>
            <a:ext cx="121956" cy="9890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1EB80C90-5676-3B80-4F46-F82F7A071AE3}"/>
              </a:ext>
            </a:extLst>
          </p:cNvPr>
          <p:cNvSpPr/>
          <p:nvPr/>
        </p:nvSpPr>
        <p:spPr>
          <a:xfrm>
            <a:off x="4467239" y="3244868"/>
            <a:ext cx="188349" cy="9890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D9A7F368-1DE4-105B-2300-4B1C21461792}"/>
              </a:ext>
            </a:extLst>
          </p:cNvPr>
          <p:cNvSpPr/>
          <p:nvPr/>
        </p:nvSpPr>
        <p:spPr>
          <a:xfrm>
            <a:off x="4847570" y="3244869"/>
            <a:ext cx="188349" cy="9890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descr="黒い背景に白い文字のロゴ&#10;&#10;中程度の精度で自動的に生成された説明">
            <a:extLst>
              <a:ext uri="{FF2B5EF4-FFF2-40B4-BE49-F238E27FC236}">
                <a16:creationId xmlns:a16="http://schemas.microsoft.com/office/drawing/2014/main" id="{52057609-6113-0998-E39E-F6554F2938BA}"/>
              </a:ext>
            </a:extLst>
          </p:cNvPr>
          <p:cNvPicPr>
            <a:picLocks noChangeAspect="1"/>
          </p:cNvPicPr>
          <p:nvPr/>
        </p:nvPicPr>
        <p:blipFill rotWithShape="1">
          <a:blip r:embed="rId5">
            <a:extLst>
              <a:ext uri="{28A0092B-C50C-407E-A947-70E740481C1C}">
                <a14:useLocalDpi xmlns:a14="http://schemas.microsoft.com/office/drawing/2010/main" val="0"/>
              </a:ext>
            </a:extLst>
          </a:blip>
          <a:srcRect t="34689" b="4831"/>
          <a:stretch/>
        </p:blipFill>
        <p:spPr>
          <a:xfrm>
            <a:off x="7491108" y="355118"/>
            <a:ext cx="2345714" cy="1597857"/>
          </a:xfrm>
          <a:prstGeom prst="rect">
            <a:avLst/>
          </a:prstGeom>
        </p:spPr>
      </p:pic>
      <p:pic>
        <p:nvPicPr>
          <p:cNvPr id="18" name="図 17" descr="ダイアグラム&#10;&#10;自動的に生成された説明">
            <a:extLst>
              <a:ext uri="{FF2B5EF4-FFF2-40B4-BE49-F238E27FC236}">
                <a16:creationId xmlns:a16="http://schemas.microsoft.com/office/drawing/2014/main" id="{53313FF7-DDFC-CF46-310A-0D4CB4926C6C}"/>
              </a:ext>
            </a:extLst>
          </p:cNvPr>
          <p:cNvPicPr>
            <a:picLocks noChangeAspect="1"/>
          </p:cNvPicPr>
          <p:nvPr/>
        </p:nvPicPr>
        <p:blipFill rotWithShape="1">
          <a:blip r:embed="rId6">
            <a:extLst>
              <a:ext uri="{28A0092B-C50C-407E-A947-70E740481C1C}">
                <a14:useLocalDpi xmlns:a14="http://schemas.microsoft.com/office/drawing/2010/main" val="0"/>
              </a:ext>
            </a:extLst>
          </a:blip>
          <a:srcRect l="9993" t="19960" r="4898"/>
          <a:stretch/>
        </p:blipFill>
        <p:spPr>
          <a:xfrm>
            <a:off x="9702055" y="3255"/>
            <a:ext cx="2486661" cy="2085915"/>
          </a:xfrm>
          <a:prstGeom prst="rect">
            <a:avLst/>
          </a:prstGeom>
        </p:spPr>
      </p:pic>
      <p:sp>
        <p:nvSpPr>
          <p:cNvPr id="17" name="二等辺三角形 16">
            <a:extLst>
              <a:ext uri="{FF2B5EF4-FFF2-40B4-BE49-F238E27FC236}">
                <a16:creationId xmlns:a16="http://schemas.microsoft.com/office/drawing/2014/main" id="{8D0F9B0F-5ABA-E511-016E-2B97C690FDB6}"/>
              </a:ext>
            </a:extLst>
          </p:cNvPr>
          <p:cNvSpPr/>
          <p:nvPr/>
        </p:nvSpPr>
        <p:spPr>
          <a:xfrm rot="10800000">
            <a:off x="8482116" y="765314"/>
            <a:ext cx="391887" cy="978137"/>
          </a:xfrm>
          <a:prstGeom prst="triangl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二等辺三角形 19">
            <a:extLst>
              <a:ext uri="{FF2B5EF4-FFF2-40B4-BE49-F238E27FC236}">
                <a16:creationId xmlns:a16="http://schemas.microsoft.com/office/drawing/2014/main" id="{2A9E7DC6-DA9C-DB18-ABF3-C6139CC1A1E7}"/>
              </a:ext>
            </a:extLst>
          </p:cNvPr>
          <p:cNvSpPr/>
          <p:nvPr/>
        </p:nvSpPr>
        <p:spPr>
          <a:xfrm rot="11230026">
            <a:off x="10280502" y="654533"/>
            <a:ext cx="631117" cy="978137"/>
          </a:xfrm>
          <a:prstGeom prst="triangle">
            <a:avLst/>
          </a:prstGeom>
          <a:noFill/>
          <a:ln w="254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二等辺三角形 15">
            <a:extLst>
              <a:ext uri="{FF2B5EF4-FFF2-40B4-BE49-F238E27FC236}">
                <a16:creationId xmlns:a16="http://schemas.microsoft.com/office/drawing/2014/main" id="{82746A67-D489-4C9D-91E7-7D2A76AE8E24}"/>
              </a:ext>
            </a:extLst>
          </p:cNvPr>
          <p:cNvSpPr/>
          <p:nvPr/>
        </p:nvSpPr>
        <p:spPr>
          <a:xfrm rot="10800000">
            <a:off x="10640925" y="671803"/>
            <a:ext cx="323017" cy="978137"/>
          </a:xfrm>
          <a:prstGeom prst="triangl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8" name="図 7">
            <a:extLst>
              <a:ext uri="{FF2B5EF4-FFF2-40B4-BE49-F238E27FC236}">
                <a16:creationId xmlns:a16="http://schemas.microsoft.com/office/drawing/2014/main" id="{4AA5C49E-06E7-F5C5-C165-E637ED731CF9}"/>
              </a:ext>
            </a:extLst>
          </p:cNvPr>
          <p:cNvPicPr>
            <a:picLocks noChangeAspect="1"/>
          </p:cNvPicPr>
          <p:nvPr/>
        </p:nvPicPr>
        <p:blipFill rotWithShape="1">
          <a:blip r:embed="rId7"/>
          <a:srcRect l="75898" t="52760" r="4859" b="13581"/>
          <a:stretch/>
        </p:blipFill>
        <p:spPr>
          <a:xfrm>
            <a:off x="3869115" y="2341111"/>
            <a:ext cx="1449334" cy="1353812"/>
          </a:xfrm>
          <a:prstGeom prst="rect">
            <a:avLst/>
          </a:prstGeom>
        </p:spPr>
      </p:pic>
      <p:sp>
        <p:nvSpPr>
          <p:cNvPr id="10" name="フリーフォーム: 図形 9">
            <a:extLst>
              <a:ext uri="{FF2B5EF4-FFF2-40B4-BE49-F238E27FC236}">
                <a16:creationId xmlns:a16="http://schemas.microsoft.com/office/drawing/2014/main" id="{BD841D87-2089-37CD-7C82-369C46577276}"/>
              </a:ext>
            </a:extLst>
          </p:cNvPr>
          <p:cNvSpPr/>
          <p:nvPr/>
        </p:nvSpPr>
        <p:spPr>
          <a:xfrm>
            <a:off x="4325816" y="2671893"/>
            <a:ext cx="529565" cy="677525"/>
          </a:xfrm>
          <a:custGeom>
            <a:avLst/>
            <a:gdLst>
              <a:gd name="connsiteX0" fmla="*/ 327025 w 635000"/>
              <a:gd name="connsiteY0" fmla="*/ 787400 h 787400"/>
              <a:gd name="connsiteX1" fmla="*/ 168275 w 635000"/>
              <a:gd name="connsiteY1" fmla="*/ 714375 h 787400"/>
              <a:gd name="connsiteX2" fmla="*/ 161925 w 635000"/>
              <a:gd name="connsiteY2" fmla="*/ 555625 h 787400"/>
              <a:gd name="connsiteX3" fmla="*/ 0 w 635000"/>
              <a:gd name="connsiteY3" fmla="*/ 476250 h 787400"/>
              <a:gd name="connsiteX4" fmla="*/ 0 w 635000"/>
              <a:gd name="connsiteY4" fmla="*/ 314325 h 787400"/>
              <a:gd name="connsiteX5" fmla="*/ 165100 w 635000"/>
              <a:gd name="connsiteY5" fmla="*/ 231775 h 787400"/>
              <a:gd name="connsiteX6" fmla="*/ 165100 w 635000"/>
              <a:gd name="connsiteY6" fmla="*/ 79375 h 787400"/>
              <a:gd name="connsiteX7" fmla="*/ 327025 w 635000"/>
              <a:gd name="connsiteY7" fmla="*/ 0 h 787400"/>
              <a:gd name="connsiteX8" fmla="*/ 485775 w 635000"/>
              <a:gd name="connsiteY8" fmla="*/ 76200 h 787400"/>
              <a:gd name="connsiteX9" fmla="*/ 482600 w 635000"/>
              <a:gd name="connsiteY9" fmla="*/ 241300 h 787400"/>
              <a:gd name="connsiteX10" fmla="*/ 631825 w 635000"/>
              <a:gd name="connsiteY10" fmla="*/ 323850 h 787400"/>
              <a:gd name="connsiteX11" fmla="*/ 635000 w 635000"/>
              <a:gd name="connsiteY11" fmla="*/ 473075 h 787400"/>
              <a:gd name="connsiteX12" fmla="*/ 479425 w 635000"/>
              <a:gd name="connsiteY12" fmla="*/ 558800 h 787400"/>
              <a:gd name="connsiteX13" fmla="*/ 485775 w 635000"/>
              <a:gd name="connsiteY13" fmla="*/ 711200 h 787400"/>
              <a:gd name="connsiteX14" fmla="*/ 327025 w 635000"/>
              <a:gd name="connsiteY14" fmla="*/ 787400 h 787400"/>
              <a:gd name="connsiteX0" fmla="*/ 327025 w 635000"/>
              <a:gd name="connsiteY0" fmla="*/ 787400 h 787400"/>
              <a:gd name="connsiteX1" fmla="*/ 168275 w 635000"/>
              <a:gd name="connsiteY1" fmla="*/ 714375 h 787400"/>
              <a:gd name="connsiteX2" fmla="*/ 161925 w 635000"/>
              <a:gd name="connsiteY2" fmla="*/ 555625 h 787400"/>
              <a:gd name="connsiteX3" fmla="*/ 0 w 635000"/>
              <a:gd name="connsiteY3" fmla="*/ 476250 h 787400"/>
              <a:gd name="connsiteX4" fmla="*/ 0 w 635000"/>
              <a:gd name="connsiteY4" fmla="*/ 314325 h 787400"/>
              <a:gd name="connsiteX5" fmla="*/ 165100 w 635000"/>
              <a:gd name="connsiteY5" fmla="*/ 231775 h 787400"/>
              <a:gd name="connsiteX6" fmla="*/ 165100 w 635000"/>
              <a:gd name="connsiteY6" fmla="*/ 79375 h 787400"/>
              <a:gd name="connsiteX7" fmla="*/ 327025 w 635000"/>
              <a:gd name="connsiteY7" fmla="*/ 0 h 787400"/>
              <a:gd name="connsiteX8" fmla="*/ 485775 w 635000"/>
              <a:gd name="connsiteY8" fmla="*/ 76200 h 787400"/>
              <a:gd name="connsiteX9" fmla="*/ 482600 w 635000"/>
              <a:gd name="connsiteY9" fmla="*/ 241300 h 787400"/>
              <a:gd name="connsiteX10" fmla="*/ 631825 w 635000"/>
              <a:gd name="connsiteY10" fmla="*/ 317500 h 787400"/>
              <a:gd name="connsiteX11" fmla="*/ 635000 w 635000"/>
              <a:gd name="connsiteY11" fmla="*/ 473075 h 787400"/>
              <a:gd name="connsiteX12" fmla="*/ 479425 w 635000"/>
              <a:gd name="connsiteY12" fmla="*/ 558800 h 787400"/>
              <a:gd name="connsiteX13" fmla="*/ 485775 w 635000"/>
              <a:gd name="connsiteY13" fmla="*/ 711200 h 787400"/>
              <a:gd name="connsiteX14" fmla="*/ 327025 w 635000"/>
              <a:gd name="connsiteY14" fmla="*/ 787400 h 78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35000" h="787400">
                <a:moveTo>
                  <a:pt x="327025" y="787400"/>
                </a:moveTo>
                <a:lnTo>
                  <a:pt x="168275" y="714375"/>
                </a:lnTo>
                <a:lnTo>
                  <a:pt x="161925" y="555625"/>
                </a:lnTo>
                <a:lnTo>
                  <a:pt x="0" y="476250"/>
                </a:lnTo>
                <a:lnTo>
                  <a:pt x="0" y="314325"/>
                </a:lnTo>
                <a:lnTo>
                  <a:pt x="165100" y="231775"/>
                </a:lnTo>
                <a:lnTo>
                  <a:pt x="165100" y="79375"/>
                </a:lnTo>
                <a:lnTo>
                  <a:pt x="327025" y="0"/>
                </a:lnTo>
                <a:lnTo>
                  <a:pt x="485775" y="76200"/>
                </a:lnTo>
                <a:cubicBezTo>
                  <a:pt x="484717" y="131233"/>
                  <a:pt x="483658" y="186267"/>
                  <a:pt x="482600" y="241300"/>
                </a:cubicBezTo>
                <a:cubicBezTo>
                  <a:pt x="532342" y="268817"/>
                  <a:pt x="582083" y="289983"/>
                  <a:pt x="631825" y="317500"/>
                </a:cubicBezTo>
                <a:cubicBezTo>
                  <a:pt x="632883" y="367242"/>
                  <a:pt x="633942" y="423333"/>
                  <a:pt x="635000" y="473075"/>
                </a:cubicBezTo>
                <a:lnTo>
                  <a:pt x="479425" y="558800"/>
                </a:lnTo>
                <a:lnTo>
                  <a:pt x="485775" y="711200"/>
                </a:lnTo>
                <a:lnTo>
                  <a:pt x="327025" y="787400"/>
                </a:lnTo>
                <a:close/>
              </a:path>
            </a:pathLst>
          </a:custGeom>
          <a:solidFill>
            <a:srgbClr val="FF0000">
              <a:alpha val="10000"/>
            </a:srgb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部分円 8">
            <a:extLst>
              <a:ext uri="{FF2B5EF4-FFF2-40B4-BE49-F238E27FC236}">
                <a16:creationId xmlns:a16="http://schemas.microsoft.com/office/drawing/2014/main" id="{5A3FC237-1758-5110-F285-55FA9027400D}"/>
              </a:ext>
            </a:extLst>
          </p:cNvPr>
          <p:cNvSpPr/>
          <p:nvPr/>
        </p:nvSpPr>
        <p:spPr>
          <a:xfrm>
            <a:off x="8361958" y="1411804"/>
            <a:ext cx="632202" cy="674302"/>
          </a:xfrm>
          <a:prstGeom prst="pie">
            <a:avLst>
              <a:gd name="adj1" fmla="val 15664330"/>
              <a:gd name="adj2" fmla="val 16716571"/>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部分円 10">
            <a:extLst>
              <a:ext uri="{FF2B5EF4-FFF2-40B4-BE49-F238E27FC236}">
                <a16:creationId xmlns:a16="http://schemas.microsoft.com/office/drawing/2014/main" id="{85A525E9-E589-52A3-D4FE-556C9772815C}"/>
              </a:ext>
            </a:extLst>
          </p:cNvPr>
          <p:cNvSpPr/>
          <p:nvPr/>
        </p:nvSpPr>
        <p:spPr>
          <a:xfrm>
            <a:off x="10486332" y="1315543"/>
            <a:ext cx="632202" cy="674302"/>
          </a:xfrm>
          <a:prstGeom prst="pie">
            <a:avLst>
              <a:gd name="adj1" fmla="val 15631066"/>
              <a:gd name="adj2" fmla="val 16809537"/>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部分円 12">
            <a:extLst>
              <a:ext uri="{FF2B5EF4-FFF2-40B4-BE49-F238E27FC236}">
                <a16:creationId xmlns:a16="http://schemas.microsoft.com/office/drawing/2014/main" id="{219FF414-86E3-DDF6-D595-02245DF81098}"/>
              </a:ext>
            </a:extLst>
          </p:cNvPr>
          <p:cNvSpPr/>
          <p:nvPr/>
        </p:nvSpPr>
        <p:spPr>
          <a:xfrm rot="448141">
            <a:off x="10215617" y="1289798"/>
            <a:ext cx="632202" cy="674302"/>
          </a:xfrm>
          <a:prstGeom prst="pie">
            <a:avLst>
              <a:gd name="adj1" fmla="val 15129341"/>
              <a:gd name="adj2" fmla="val 17261069"/>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mc:AlternateContent xmlns:mc="http://schemas.openxmlformats.org/markup-compatibility/2006" xmlns:a14="http://schemas.microsoft.com/office/drawing/2010/main">
        <mc:Choice Requires="a14">
          <p:sp>
            <p:nvSpPr>
              <p:cNvPr id="19" name="コンテンツ プレースホルダー 2">
                <a:extLst>
                  <a:ext uri="{FF2B5EF4-FFF2-40B4-BE49-F238E27FC236}">
                    <a16:creationId xmlns:a16="http://schemas.microsoft.com/office/drawing/2014/main" id="{6E7622A4-4EBC-4240-5DEC-2521C84B1226}"/>
                  </a:ext>
                </a:extLst>
              </p:cNvPr>
              <p:cNvSpPr txBox="1">
                <a:spLocks/>
              </p:cNvSpPr>
              <p:nvPr/>
            </p:nvSpPr>
            <p:spPr>
              <a:xfrm>
                <a:off x="5411755" y="1080863"/>
                <a:ext cx="6420675"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400" dirty="0">
                    <a:sym typeface="Wingdings" panose="05000000000000000000" pitchFamily="2" charset="2"/>
                  </a:rPr>
                  <a:t>								</a:t>
                </a:r>
              </a:p>
              <a:p>
                <a:pPr marL="0" indent="0">
                  <a:buClr>
                    <a:schemeClr val="tx1"/>
                  </a:buClr>
                  <a:buNone/>
                </a:pPr>
                <a:endParaRPr lang="en-US" altLang="ja-JP" sz="2400" dirty="0">
                  <a:sym typeface="Wingdings" panose="05000000000000000000" pitchFamily="2" charset="2"/>
                </a:endParaRPr>
              </a:p>
              <a:p>
                <a:pPr marL="0" indent="0">
                  <a:buClr>
                    <a:schemeClr val="tx1"/>
                  </a:buClr>
                  <a:buNone/>
                </a:pPr>
                <a:endParaRPr lang="en-US" altLang="ja-JP" sz="2400" dirty="0">
                  <a:sym typeface="Wingdings" panose="05000000000000000000" pitchFamily="2" charset="2"/>
                </a:endParaRPr>
              </a:p>
              <a:p>
                <a:pPr marL="0" indent="0">
                  <a:buClr>
                    <a:schemeClr val="tx1"/>
                  </a:buClr>
                  <a:buNone/>
                </a:pPr>
                <a:r>
                  <a:rPr lang="en-US" altLang="ja-JP" sz="2400" dirty="0">
                    <a:sym typeface="Wingdings" panose="05000000000000000000" pitchFamily="2" charset="2"/>
                  </a:rPr>
                  <a:t>        </a:t>
                </a:r>
                <a:r>
                  <a:rPr lang="en-US" altLang="ja-JP" sz="2400" b="1" dirty="0">
                    <a:sym typeface="Wingdings" panose="05000000000000000000" pitchFamily="2" charset="2"/>
                  </a:rPr>
                  <a:t>Performance results: </a:t>
                </a:r>
                <a:r>
                  <a:rPr lang="en-US" altLang="ja-JP" sz="2400" b="1" u="sng" dirty="0">
                    <a:sym typeface="Wingdings" panose="05000000000000000000" pitchFamily="2" charset="2"/>
                  </a:rPr>
                  <a:t>x</a:t>
                </a:r>
                <a:r>
                  <a:rPr lang="en-US" altLang="ja-JP" sz="2400" b="1" u="sng" dirty="0">
                    <a:solidFill>
                      <a:srgbClr val="FF0000"/>
                    </a:solidFill>
                    <a:sym typeface="Wingdings" panose="05000000000000000000" pitchFamily="2" charset="2"/>
                  </a:rPr>
                  <a:t>1.7</a:t>
                </a:r>
                <a:r>
                  <a:rPr lang="ja-JP" altLang="en-US" sz="2400" b="1" u="sng" dirty="0">
                    <a:solidFill>
                      <a:srgbClr val="FF0000"/>
                    </a:solidFill>
                    <a:sym typeface="Wingdings" panose="05000000000000000000" pitchFamily="2" charset="2"/>
                  </a:rPr>
                  <a:t>～</a:t>
                </a:r>
                <a:r>
                  <a:rPr lang="en-US" altLang="ja-JP" sz="2400" b="1" u="sng" dirty="0">
                    <a:solidFill>
                      <a:srgbClr val="FF0000"/>
                    </a:solidFill>
                    <a:sym typeface="Wingdings" panose="05000000000000000000" pitchFamily="2" charset="2"/>
                  </a:rPr>
                  <a:t>2.6</a:t>
                </a:r>
              </a:p>
              <a:p>
                <a:pPr>
                  <a:buClr>
                    <a:schemeClr val="tx1"/>
                  </a:buClr>
                </a:pPr>
                <a:r>
                  <a:rPr lang="en-US" altLang="ja-JP" b="1" dirty="0">
                    <a:sym typeface="Wingdings" panose="05000000000000000000" pitchFamily="2" charset="2"/>
                  </a:rPr>
                  <a:t> Introducing collecting mirrors to the KamLAND2-Zen				</a:t>
                </a:r>
                <a:r>
                  <a:rPr lang="en-US" altLang="ja-JP" b="1" dirty="0">
                    <a:solidFill>
                      <a:srgbClr val="FF0000"/>
                    </a:solidFill>
                    <a:sym typeface="Wingdings" panose="05000000000000000000" pitchFamily="2" charset="2"/>
                  </a:rPr>
                  <a:t>increases the effective light yield!!							</a:t>
                </a:r>
                <a:endParaRPr lang="en-US" altLang="ja-JP" dirty="0">
                  <a:sym typeface="Wingdings" panose="05000000000000000000" pitchFamily="2" charset="2"/>
                </a:endParaRPr>
              </a:p>
              <a:p>
                <a:pPr marL="0" indent="0">
                  <a:buClr>
                    <a:schemeClr val="tx1"/>
                  </a:buClr>
                  <a:buNone/>
                </a:pPr>
                <a:r>
                  <a:rPr lang="en-US" altLang="ja-JP" dirty="0">
                    <a:sym typeface="Wingdings" panose="05000000000000000000" pitchFamily="2" charset="2"/>
                  </a:rPr>
                  <a:t>	*</a:t>
                </a:r>
                <a:r>
                  <a:rPr lang="en-US" altLang="ja-JP" u="sng" dirty="0">
                    <a:sym typeface="Wingdings" panose="05000000000000000000" pitchFamily="2" charset="2"/>
                  </a:rPr>
                  <a:t>Evaluate the ratio with </a:t>
                </a:r>
                <a:r>
                  <a:rPr lang="en-US" altLang="ja-JP" u="sng" dirty="0">
                    <a:solidFill>
                      <a:srgbClr val="FF9900"/>
                    </a:solidFill>
                    <a:sym typeface="Wingdings" panose="05000000000000000000" pitchFamily="2" charset="2"/>
                  </a:rPr>
                  <a:t>simulation</a:t>
                </a:r>
                <a:r>
                  <a:rPr lang="en-US" altLang="ja-JP" dirty="0">
                    <a:solidFill>
                      <a:srgbClr val="FF9900"/>
                    </a:solidFill>
                    <a:sym typeface="Wingdings" panose="05000000000000000000" pitchFamily="2" charset="2"/>
                  </a:rPr>
                  <a:t> </a:t>
                </a:r>
              </a:p>
              <a:p>
                <a:pPr marL="0" indent="0">
                  <a:buClr>
                    <a:schemeClr val="tx1"/>
                  </a:buClr>
                  <a:buNone/>
                </a:pPr>
                <a:r>
                  <a:rPr lang="en-US" altLang="ja-JP" dirty="0">
                    <a:solidFill>
                      <a:srgbClr val="FF9900"/>
                    </a:solidFill>
                    <a:sym typeface="Wingdings" panose="05000000000000000000" pitchFamily="2" charset="2"/>
                  </a:rPr>
                  <a:t>	          </a:t>
                </a:r>
                <a14:m>
                  <m:oMath xmlns:m="http://schemas.openxmlformats.org/officeDocument/2006/math">
                    <m:d>
                      <m:dPr>
                        <m:ctrlPr>
                          <a:rPr lang="en-US" altLang="ja-JP" i="1" smtClean="0">
                            <a:latin typeface="Cambria Math" panose="02040503050406030204" pitchFamily="18" charset="0"/>
                            <a:sym typeface="Wingdings" panose="05000000000000000000" pitchFamily="2" charset="2"/>
                          </a:rPr>
                        </m:ctrlPr>
                      </m:dPr>
                      <m:e>
                        <m:m>
                          <m:mPr>
                            <m:mcs>
                              <m:mc>
                                <m:mcPr>
                                  <m:count m:val="1"/>
                                  <m:mcJc m:val="center"/>
                                </m:mcPr>
                              </m:mc>
                            </m:mcs>
                            <m:ctrlPr>
                              <a:rPr lang="en-US" altLang="ja-JP" i="1" smtClean="0">
                                <a:latin typeface="Cambria Math" panose="02040503050406030204" pitchFamily="18" charset="0"/>
                                <a:sym typeface="Wingdings" panose="05000000000000000000" pitchFamily="2" charset="2"/>
                              </a:rPr>
                            </m:ctrlPr>
                          </m:mPr>
                          <m:mr>
                            <m:e>
                              <m:r>
                                <m:rPr>
                                  <m:sty m:val="p"/>
                                </m:rPr>
                                <a:rPr lang="en-US" altLang="ja-JP" b="0" i="0" smtClean="0">
                                  <a:solidFill>
                                    <a:srgbClr val="00B050"/>
                                  </a:solidFill>
                                  <a:latin typeface="Cambria Math" panose="02040503050406030204" pitchFamily="18" charset="0"/>
                                  <a:sym typeface="Wingdings" panose="05000000000000000000" pitchFamily="2" charset="2"/>
                                </a:rPr>
                                <m:t>Average</m:t>
                              </m:r>
                              <m:r>
                                <a:rPr lang="en-US" altLang="ja-JP" b="0" i="0" smtClean="0">
                                  <a:solidFill>
                                    <a:srgbClr val="00B050"/>
                                  </a:solidFill>
                                  <a:latin typeface="Cambria Math" panose="02040503050406030204" pitchFamily="18" charset="0"/>
                                  <a:sym typeface="Wingdings" panose="05000000000000000000" pitchFamily="2" charset="2"/>
                                </a:rPr>
                                <m:t> </m:t>
                              </m:r>
                              <m:r>
                                <m:rPr>
                                  <m:sty m:val="p"/>
                                </m:rPr>
                                <a:rPr lang="en-US" altLang="ja-JP" b="0" i="0" smtClean="0">
                                  <a:solidFill>
                                    <a:srgbClr val="00B050"/>
                                  </a:solidFill>
                                  <a:latin typeface="Cambria Math" panose="02040503050406030204" pitchFamily="18" charset="0"/>
                                  <a:sym typeface="Wingdings" panose="05000000000000000000" pitchFamily="2" charset="2"/>
                                </a:rPr>
                                <m:t>of</m:t>
                              </m:r>
                              <m:r>
                                <a:rPr lang="en-US" altLang="ja-JP" b="0" i="0" smtClean="0">
                                  <a:solidFill>
                                    <a:srgbClr val="00B050"/>
                                  </a:solidFill>
                                  <a:latin typeface="Cambria Math" panose="02040503050406030204" pitchFamily="18" charset="0"/>
                                  <a:sym typeface="Wingdings" panose="05000000000000000000" pitchFamily="2" charset="2"/>
                                </a:rPr>
                                <m:t> </m:t>
                              </m:r>
                              <m:r>
                                <m:rPr>
                                  <m:sty m:val="p"/>
                                </m:rPr>
                                <a:rPr lang="en-US" altLang="ja-JP" b="0" i="0" smtClean="0">
                                  <a:solidFill>
                                    <a:srgbClr val="00B050"/>
                                  </a:solidFill>
                                  <a:latin typeface="Cambria Math" panose="02040503050406030204" pitchFamily="18" charset="0"/>
                                  <a:sym typeface="Wingdings" panose="05000000000000000000" pitchFamily="2" charset="2"/>
                                </a:rPr>
                                <m:t>measurement</m:t>
                              </m:r>
                              <m:r>
                                <a:rPr lang="en-US" altLang="ja-JP" b="0" i="1" smtClean="0">
                                  <a:latin typeface="Cambria Math" panose="02040503050406030204" pitchFamily="18" charset="0"/>
                                  <a:sym typeface="Wingdings" panose="05000000000000000000" pitchFamily="2" charset="2"/>
                                </a:rPr>
                                <m:t>=</m:t>
                              </m:r>
                              <m:r>
                                <m:rPr>
                                  <m:sty m:val="p"/>
                                </m:rPr>
                                <a:rPr lang="en-US" altLang="ja-JP" b="0" i="1" smtClean="0">
                                  <a:latin typeface="Cambria Math" panose="02040503050406030204" pitchFamily="18" charset="0"/>
                                  <a:sym typeface="Wingdings" panose="05000000000000000000" pitchFamily="2" charset="2"/>
                                </a:rPr>
                                <m:t>x</m:t>
                              </m:r>
                              <m:r>
                                <a:rPr lang="en-US" altLang="ja-JP" b="0" i="1" smtClean="0">
                                  <a:solidFill>
                                    <a:srgbClr val="00B050"/>
                                  </a:solidFill>
                                  <a:latin typeface="Cambria Math" panose="02040503050406030204" pitchFamily="18" charset="0"/>
                                  <a:sym typeface="Wingdings" panose="05000000000000000000" pitchFamily="2" charset="2"/>
                                </a:rPr>
                                <m:t>2.06</m:t>
                              </m:r>
                              <m:r>
                                <a:rPr lang="en-US" altLang="ja-JP" b="0" i="1" smtClean="0">
                                  <a:latin typeface="Cambria Math" panose="02040503050406030204" pitchFamily="18" charset="0"/>
                                  <a:sym typeface="Wingdings" panose="05000000000000000000" pitchFamily="2" charset="2"/>
                                </a:rPr>
                                <m:t>±0.10</m:t>
                              </m:r>
                            </m:e>
                          </m:mr>
                          <m:mr>
                            <m:e>
                              <m:r>
                                <m:rPr>
                                  <m:sty m:val="p"/>
                                </m:rPr>
                                <a:rPr lang="en-US" altLang="ja-JP" b="0" i="0" smtClean="0">
                                  <a:solidFill>
                                    <a:srgbClr val="FF9900"/>
                                  </a:solidFill>
                                  <a:latin typeface="Cambria Math" panose="02040503050406030204" pitchFamily="18" charset="0"/>
                                  <a:sym typeface="Wingdings" panose="05000000000000000000" pitchFamily="2" charset="2"/>
                                </a:rPr>
                                <m:t>Average</m:t>
                              </m:r>
                              <m:r>
                                <a:rPr lang="en-US" altLang="ja-JP" b="0" i="0" smtClean="0">
                                  <a:solidFill>
                                    <a:srgbClr val="FF9900"/>
                                  </a:solidFill>
                                  <a:latin typeface="Cambria Math" panose="02040503050406030204" pitchFamily="18" charset="0"/>
                                  <a:sym typeface="Wingdings" panose="05000000000000000000" pitchFamily="2" charset="2"/>
                                </a:rPr>
                                <m:t> </m:t>
                              </m:r>
                              <m:r>
                                <m:rPr>
                                  <m:sty m:val="p"/>
                                </m:rPr>
                                <a:rPr lang="en-US" altLang="ja-JP" b="0" i="0" smtClean="0">
                                  <a:solidFill>
                                    <a:srgbClr val="FF9900"/>
                                  </a:solidFill>
                                  <a:latin typeface="Cambria Math" panose="02040503050406030204" pitchFamily="18" charset="0"/>
                                  <a:sym typeface="Wingdings" panose="05000000000000000000" pitchFamily="2" charset="2"/>
                                </a:rPr>
                                <m:t>of</m:t>
                              </m:r>
                              <m:r>
                                <a:rPr lang="en-US" altLang="ja-JP" b="0" i="0" smtClean="0">
                                  <a:solidFill>
                                    <a:srgbClr val="FF9900"/>
                                  </a:solidFill>
                                  <a:latin typeface="Cambria Math" panose="02040503050406030204" pitchFamily="18" charset="0"/>
                                  <a:sym typeface="Wingdings" panose="05000000000000000000" pitchFamily="2" charset="2"/>
                                </a:rPr>
                                <m:t> </m:t>
                              </m:r>
                              <m:r>
                                <m:rPr>
                                  <m:sty m:val="p"/>
                                </m:rPr>
                                <a:rPr lang="en-US" altLang="ja-JP" b="0" i="0" smtClean="0">
                                  <a:solidFill>
                                    <a:srgbClr val="FF9900"/>
                                  </a:solidFill>
                                  <a:latin typeface="Cambria Math" panose="02040503050406030204" pitchFamily="18" charset="0"/>
                                  <a:sym typeface="Wingdings" panose="05000000000000000000" pitchFamily="2" charset="2"/>
                                </a:rPr>
                                <m:t>simulation</m:t>
                              </m:r>
                              <m:r>
                                <a:rPr lang="en-US" altLang="ja-JP" b="0" i="0" smtClean="0">
                                  <a:solidFill>
                                    <a:srgbClr val="FF9900"/>
                                  </a:solidFill>
                                  <a:latin typeface="Cambria Math" panose="02040503050406030204" pitchFamily="18" charset="0"/>
                                  <a:sym typeface="Wingdings" panose="05000000000000000000" pitchFamily="2" charset="2"/>
                                </a:rPr>
                                <m:t>      </m:t>
                              </m:r>
                              <m:r>
                                <a:rPr lang="en-US" altLang="ja-JP" b="0" i="1" smtClean="0">
                                  <a:latin typeface="Cambria Math" panose="02040503050406030204" pitchFamily="18" charset="0"/>
                                  <a:sym typeface="Wingdings" panose="05000000000000000000" pitchFamily="2" charset="2"/>
                                </a:rPr>
                                <m:t>=</m:t>
                              </m:r>
                              <m:r>
                                <m:rPr>
                                  <m:sty m:val="p"/>
                                </m:rPr>
                                <a:rPr lang="en-US" altLang="ja-JP" b="0" i="0" smtClean="0">
                                  <a:latin typeface="Cambria Math" panose="02040503050406030204" pitchFamily="18" charset="0"/>
                                  <a:sym typeface="Wingdings" panose="05000000000000000000" pitchFamily="2" charset="2"/>
                                </a:rPr>
                                <m:t>x</m:t>
                              </m:r>
                              <m:r>
                                <a:rPr lang="en-US" altLang="ja-JP" b="0" i="1" smtClean="0">
                                  <a:solidFill>
                                    <a:srgbClr val="FF9900"/>
                                  </a:solidFill>
                                  <a:latin typeface="Cambria Math" panose="02040503050406030204" pitchFamily="18" charset="0"/>
                                  <a:sym typeface="Wingdings" panose="05000000000000000000" pitchFamily="2" charset="2"/>
                                </a:rPr>
                                <m:t>2.52</m:t>
                              </m:r>
                              <m:r>
                                <a:rPr lang="en-US" altLang="ja-JP" b="0" i="1" smtClean="0">
                                  <a:latin typeface="Cambria Math" panose="02040503050406030204" pitchFamily="18" charset="0"/>
                                  <a:sym typeface="Wingdings" panose="05000000000000000000" pitchFamily="2" charset="2"/>
                                </a:rPr>
                                <m:t>±0.09</m:t>
                              </m:r>
                            </m:e>
                          </m:mr>
                          <m:mr>
                            <m:e>
                              <m:r>
                                <a:rPr lang="en-US" altLang="ja-JP" b="0" i="1" smtClean="0">
                                  <a:latin typeface="Cambria Math" panose="02040503050406030204" pitchFamily="18" charset="0"/>
                                  <a:sym typeface="Wingdings" panose="05000000000000000000" pitchFamily="2" charset="2"/>
                                </a:rPr>
                                <m:t>→</m:t>
                              </m:r>
                              <m:r>
                                <a:rPr lang="en-US" altLang="ja-JP" b="1" i="1" smtClean="0">
                                  <a:latin typeface="Cambria Math" panose="02040503050406030204" pitchFamily="18" charset="0"/>
                                  <a:sym typeface="Wingdings" panose="05000000000000000000" pitchFamily="2" charset="2"/>
                                </a:rPr>
                                <m:t>               </m:t>
                              </m:r>
                              <m:r>
                                <m:rPr>
                                  <m:sty m:val="p"/>
                                </m:rPr>
                                <a:rPr lang="en-US" altLang="ja-JP" b="0" i="0" smtClean="0">
                                  <a:latin typeface="Cambria Math" panose="02040503050406030204" pitchFamily="18" charset="0"/>
                                  <a:sym typeface="Wingdings" panose="05000000000000000000" pitchFamily="2" charset="2"/>
                                </a:rPr>
                                <m:t>Ratio</m:t>
                              </m:r>
                              <m:r>
                                <a:rPr lang="en-US" altLang="ja-JP" b="1" i="1" smtClean="0">
                                  <a:latin typeface="Cambria Math" panose="02040503050406030204" pitchFamily="18" charset="0"/>
                                  <a:sym typeface="Wingdings" panose="05000000000000000000" pitchFamily="2" charset="2"/>
                                </a:rPr>
                                <m:t>                 =</m:t>
                              </m:r>
                              <m:r>
                                <a:rPr lang="en-US" altLang="ja-JP" b="1" i="1" smtClean="0">
                                  <a:latin typeface="Cambria Math" panose="02040503050406030204" pitchFamily="18" charset="0"/>
                                  <a:sym typeface="Wingdings" panose="05000000000000000000" pitchFamily="2" charset="2"/>
                                </a:rPr>
                                <m:t>𝟎</m:t>
                              </m:r>
                              <m:r>
                                <a:rPr lang="en-US" altLang="ja-JP" b="1" i="1" smtClean="0">
                                  <a:latin typeface="Cambria Math" panose="02040503050406030204" pitchFamily="18" charset="0"/>
                                  <a:sym typeface="Wingdings" panose="05000000000000000000" pitchFamily="2" charset="2"/>
                                </a:rPr>
                                <m:t>. </m:t>
                              </m:r>
                              <m:r>
                                <a:rPr lang="en-US" altLang="ja-JP" b="1" i="1" smtClean="0">
                                  <a:latin typeface="Cambria Math" panose="02040503050406030204" pitchFamily="18" charset="0"/>
                                  <a:sym typeface="Wingdings" panose="05000000000000000000" pitchFamily="2" charset="2"/>
                                </a:rPr>
                                <m:t>𝟖𝟐</m:t>
                              </m:r>
                              <m:r>
                                <a:rPr lang="en-US" altLang="ja-JP" b="1" i="1" smtClean="0">
                                  <a:latin typeface="Cambria Math" panose="02040503050406030204" pitchFamily="18" charset="0"/>
                                  <a:sym typeface="Wingdings" panose="05000000000000000000" pitchFamily="2" charset="2"/>
                                </a:rPr>
                                <m:t>±</m:t>
                              </m:r>
                              <m:r>
                                <a:rPr lang="en-US" altLang="ja-JP" b="0" i="1" smtClean="0">
                                  <a:latin typeface="Cambria Math" panose="02040503050406030204" pitchFamily="18" charset="0"/>
                                  <a:sym typeface="Wingdings" panose="05000000000000000000" pitchFamily="2" charset="2"/>
                                </a:rPr>
                                <m:t>0.07</m:t>
                              </m:r>
                            </m:e>
                          </m:mr>
                        </m:m>
                      </m:e>
                    </m:d>
                  </m:oMath>
                </a14:m>
                <a:endParaRPr lang="en-US" altLang="ja-JP" dirty="0">
                  <a:sym typeface="Wingdings" panose="05000000000000000000" pitchFamily="2" charset="2"/>
                </a:endParaRPr>
              </a:p>
              <a:p>
                <a:pPr marL="0" indent="0">
                  <a:buClr>
                    <a:schemeClr val="tx1"/>
                  </a:buClr>
                  <a:buNone/>
                </a:pPr>
                <a:r>
                  <a:rPr lang="en-US" altLang="ja-JP" dirty="0">
                    <a:sym typeface="Wingdings" panose="05000000000000000000" pitchFamily="2" charset="2"/>
                  </a:rPr>
                  <a:t>	 The performance did not reach the expected level</a:t>
                </a:r>
              </a:p>
              <a:p>
                <a:pPr marL="0" indent="0">
                  <a:buClr>
                    <a:schemeClr val="tx1"/>
                  </a:buClr>
                  <a:buNone/>
                </a:pPr>
                <a:endParaRPr lang="en-US" altLang="ja-JP" dirty="0">
                  <a:sym typeface="Wingdings" panose="05000000000000000000" pitchFamily="2" charset="2"/>
                </a:endParaRPr>
              </a:p>
            </p:txBody>
          </p:sp>
        </mc:Choice>
        <mc:Fallback xmlns="">
          <p:sp>
            <p:nvSpPr>
              <p:cNvPr id="19" name="コンテンツ プレースホルダー 2">
                <a:extLst>
                  <a:ext uri="{FF2B5EF4-FFF2-40B4-BE49-F238E27FC236}">
                    <a16:creationId xmlns:a16="http://schemas.microsoft.com/office/drawing/2014/main" id="{6E7622A4-4EBC-4240-5DEC-2521C84B1226}"/>
                  </a:ext>
                </a:extLst>
              </p:cNvPr>
              <p:cNvSpPr txBox="1">
                <a:spLocks noRot="1" noChangeAspect="1" noMove="1" noResize="1" noEditPoints="1" noAdjustHandles="1" noChangeArrowheads="1" noChangeShapeType="1" noTextEdit="1"/>
              </p:cNvSpPr>
              <p:nvPr/>
            </p:nvSpPr>
            <p:spPr>
              <a:xfrm>
                <a:off x="5411755" y="1080863"/>
                <a:ext cx="6420675" cy="5346000"/>
              </a:xfrm>
              <a:prstGeom prst="rect">
                <a:avLst/>
              </a:prstGeom>
              <a:blipFill>
                <a:blip r:embed="rId8"/>
                <a:stretch>
                  <a:fillRect r="-2089"/>
                </a:stretch>
              </a:blipFill>
            </p:spPr>
            <p:txBody>
              <a:bodyPr/>
              <a:lstStyle/>
              <a:p>
                <a:r>
                  <a:rPr lang="ja-JP" altLang="en-US">
                    <a:noFill/>
                  </a:rPr>
                  <a:t> </a:t>
                </a:r>
              </a:p>
            </p:txBody>
          </p:sp>
        </mc:Fallback>
      </mc:AlternateContent>
      <p:sp>
        <p:nvSpPr>
          <p:cNvPr id="14" name="四角形: 角を丸くする 13">
            <a:extLst>
              <a:ext uri="{FF2B5EF4-FFF2-40B4-BE49-F238E27FC236}">
                <a16:creationId xmlns:a16="http://schemas.microsoft.com/office/drawing/2014/main" id="{A46C34CA-3E82-C28F-00A2-C4F0FD524162}"/>
              </a:ext>
            </a:extLst>
          </p:cNvPr>
          <p:cNvSpPr/>
          <p:nvPr/>
        </p:nvSpPr>
        <p:spPr>
          <a:xfrm>
            <a:off x="5571322" y="2858903"/>
            <a:ext cx="6296553" cy="1263187"/>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7AAB8278-C5D1-F632-AADE-A17A1502BC41}"/>
              </a:ext>
            </a:extLst>
          </p:cNvPr>
          <p:cNvSpPr/>
          <p:nvPr/>
        </p:nvSpPr>
        <p:spPr>
          <a:xfrm>
            <a:off x="4986705" y="3203477"/>
            <a:ext cx="331731" cy="1459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D0168354-9931-34AC-81DA-29365523C847}"/>
              </a:ext>
            </a:extLst>
          </p:cNvPr>
          <p:cNvSpPr/>
          <p:nvPr/>
        </p:nvSpPr>
        <p:spPr>
          <a:xfrm>
            <a:off x="4828087" y="3449351"/>
            <a:ext cx="490349" cy="1585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131794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t="-9000" b="-9000"/>
          </a:stretch>
        </a:blipFill>
        <a:effectLst/>
      </p:bgPr>
    </p:bg>
    <p:spTree>
      <p:nvGrpSpPr>
        <p:cNvPr id="1" name="">
          <a:extLst>
            <a:ext uri="{FF2B5EF4-FFF2-40B4-BE49-F238E27FC236}">
              <a16:creationId xmlns:a16="http://schemas.microsoft.com/office/drawing/2014/main" id="{FEB90923-9457-F276-3569-34C117A33FD9}"/>
            </a:ext>
          </a:extLst>
        </p:cNvPr>
        <p:cNvGrpSpPr/>
        <p:nvPr/>
      </p:nvGrpSpPr>
      <p:grpSpPr>
        <a:xfrm>
          <a:off x="0" y="0"/>
          <a:ext cx="0" cy="0"/>
          <a:chOff x="0" y="0"/>
          <a:chExt cx="0" cy="0"/>
        </a:xfrm>
      </p:grpSpPr>
      <p:sp>
        <p:nvSpPr>
          <p:cNvPr id="6" name="日付プレースホルダー 5">
            <a:extLst>
              <a:ext uri="{FF2B5EF4-FFF2-40B4-BE49-F238E27FC236}">
                <a16:creationId xmlns:a16="http://schemas.microsoft.com/office/drawing/2014/main" id="{6FC72AF1-E4D8-9FDF-7301-62F785622E56}"/>
              </a:ext>
            </a:extLst>
          </p:cNvPr>
          <p:cNvSpPr>
            <a:spLocks noGrp="1"/>
          </p:cNvSpPr>
          <p:nvPr>
            <p:ph type="dt" sz="half" idx="10"/>
          </p:nvPr>
        </p:nvSpPr>
        <p:spPr/>
        <p:txBody>
          <a:bodyPr/>
          <a:lstStyle/>
          <a:p>
            <a:r>
              <a:rPr kumimoji="1" lang="en-US" altLang="ja-JP" sz="1050"/>
              <a:t>2024/12/14</a:t>
            </a:r>
            <a:endParaRPr kumimoji="1" lang="ja-JP" altLang="en-US" sz="1050" dirty="0"/>
          </a:p>
        </p:txBody>
      </p:sp>
      <p:sp>
        <p:nvSpPr>
          <p:cNvPr id="7" name="フッター プレースホルダー 6">
            <a:extLst>
              <a:ext uri="{FF2B5EF4-FFF2-40B4-BE49-F238E27FC236}">
                <a16:creationId xmlns:a16="http://schemas.microsoft.com/office/drawing/2014/main" id="{3D6DA008-CC9E-7CBF-651C-80447D980BF3}"/>
              </a:ext>
            </a:extLst>
          </p:cNvPr>
          <p:cNvSpPr>
            <a:spLocks noGrp="1"/>
          </p:cNvSpPr>
          <p:nvPr>
            <p:ph type="ftr" sz="quarter" idx="11"/>
          </p:nvPr>
        </p:nvSpPr>
        <p:spPr/>
        <p:txBody>
          <a:bodyPr/>
          <a:lstStyle/>
          <a:p>
            <a:r>
              <a:rPr kumimoji="1" lang="en-US" altLang="ja-JP" sz="1200"/>
              <a:t>NuDM-2024  Jun Nakane</a:t>
            </a:r>
            <a:endParaRPr kumimoji="1" lang="ja-JP" altLang="en-US" sz="1200" dirty="0"/>
          </a:p>
        </p:txBody>
      </p:sp>
      <p:sp>
        <p:nvSpPr>
          <p:cNvPr id="4" name="スライド番号プレースホルダー 3">
            <a:extLst>
              <a:ext uri="{FF2B5EF4-FFF2-40B4-BE49-F238E27FC236}">
                <a16:creationId xmlns:a16="http://schemas.microsoft.com/office/drawing/2014/main" id="{C17C8E10-9C2B-4004-505F-20375DECB82E}"/>
              </a:ext>
            </a:extLst>
          </p:cNvPr>
          <p:cNvSpPr>
            <a:spLocks noGrp="1"/>
          </p:cNvSpPr>
          <p:nvPr>
            <p:ph type="sldNum" sz="quarter" idx="12"/>
          </p:nvPr>
        </p:nvSpPr>
        <p:spPr/>
        <p:txBody>
          <a:bodyPr/>
          <a:lstStyle/>
          <a:p>
            <a:fld id="{D392765E-C324-42ED-9A7B-7C1C78C74078}" type="slidenum">
              <a:rPr kumimoji="1" lang="ja-JP" altLang="en-US" smtClean="0"/>
              <a:t>18</a:t>
            </a:fld>
            <a:endParaRPr kumimoji="1" lang="ja-JP" altLang="en-US" dirty="0"/>
          </a:p>
        </p:txBody>
      </p:sp>
      <p:sp>
        <p:nvSpPr>
          <p:cNvPr id="2" name="タイトル 1">
            <a:extLst>
              <a:ext uri="{FF2B5EF4-FFF2-40B4-BE49-F238E27FC236}">
                <a16:creationId xmlns:a16="http://schemas.microsoft.com/office/drawing/2014/main" id="{964E315B-52C1-BE7A-0812-997C640DF80C}"/>
              </a:ext>
            </a:extLst>
          </p:cNvPr>
          <p:cNvSpPr>
            <a:spLocks noGrp="1"/>
          </p:cNvSpPr>
          <p:nvPr>
            <p:ph type="title" idx="4294967295"/>
          </p:nvPr>
        </p:nvSpPr>
        <p:spPr>
          <a:xfrm>
            <a:off x="360000" y="360363"/>
            <a:ext cx="11472862" cy="719137"/>
          </a:xfrm>
        </p:spPr>
        <p:txBody>
          <a:bodyPr>
            <a:normAutofit/>
          </a:bodyPr>
          <a:lstStyle/>
          <a:p>
            <a:r>
              <a:rPr lang="en-US" altLang="ja-JP" sz="4400" dirty="0">
                <a:solidFill>
                  <a:schemeClr val="tx1"/>
                </a:solidFill>
                <a:latin typeface="+mn-lt"/>
              </a:rPr>
              <a:t>CONTENTS</a:t>
            </a:r>
            <a:endParaRPr lang="ja-JP" altLang="en-US" sz="4400" dirty="0">
              <a:solidFill>
                <a:schemeClr val="tx1"/>
              </a:solidFill>
              <a:latin typeface="+mn-lt"/>
            </a:endParaRPr>
          </a:p>
        </p:txBody>
      </p:sp>
      <p:sp>
        <p:nvSpPr>
          <p:cNvPr id="3" name="コンテンツ プレースホルダー 2">
            <a:extLst>
              <a:ext uri="{FF2B5EF4-FFF2-40B4-BE49-F238E27FC236}">
                <a16:creationId xmlns:a16="http://schemas.microsoft.com/office/drawing/2014/main" id="{726968A8-295E-2633-2BC9-5C46CE9737C5}"/>
              </a:ext>
            </a:extLst>
          </p:cNvPr>
          <p:cNvSpPr>
            <a:spLocks noGrp="1"/>
          </p:cNvSpPr>
          <p:nvPr>
            <p:ph idx="4294967295"/>
          </p:nvPr>
        </p:nvSpPr>
        <p:spPr>
          <a:xfrm>
            <a:off x="360000" y="1439863"/>
            <a:ext cx="11472862" cy="4986337"/>
          </a:xfrm>
        </p:spPr>
        <p:txBody>
          <a:bodyPr/>
          <a:lstStyle/>
          <a:p>
            <a:pPr marL="514350" indent="-514350">
              <a:buFont typeface="+mj-lt"/>
              <a:buAutoNum type="arabicPeriod"/>
            </a:pPr>
            <a:endParaRPr lang="en-US" altLang="ja-JP" sz="2800" dirty="0">
              <a:solidFill>
                <a:schemeClr val="tx1"/>
              </a:solidFill>
            </a:endParaRPr>
          </a:p>
          <a:p>
            <a:pPr marL="514350" indent="-514350">
              <a:buFont typeface="+mj-lt"/>
              <a:buAutoNum type="arabicPeriod"/>
            </a:pPr>
            <a:r>
              <a:rPr lang="en-US" altLang="ja-JP" sz="2800" dirty="0">
                <a:solidFill>
                  <a:schemeClr val="tx1">
                    <a:lumMod val="50000"/>
                    <a:lumOff val="50000"/>
                  </a:schemeClr>
                </a:solidFill>
              </a:rPr>
              <a:t>Motivation</a:t>
            </a:r>
          </a:p>
          <a:p>
            <a:pPr marL="514350" indent="-514350">
              <a:buFont typeface="+mj-lt"/>
              <a:buAutoNum type="arabicPeriod"/>
            </a:pPr>
            <a:r>
              <a:rPr lang="en-US" altLang="ja-JP" sz="2800" dirty="0">
                <a:solidFill>
                  <a:schemeClr val="tx1">
                    <a:lumMod val="50000"/>
                    <a:lumOff val="50000"/>
                  </a:schemeClr>
                </a:solidFill>
              </a:rPr>
              <a:t>KamLAND2</a:t>
            </a:r>
            <a:r>
              <a:rPr lang="ja-JP" altLang="en-US" sz="2800" dirty="0">
                <a:solidFill>
                  <a:schemeClr val="tx1">
                    <a:lumMod val="50000"/>
                    <a:lumOff val="50000"/>
                  </a:schemeClr>
                </a:solidFill>
              </a:rPr>
              <a:t> </a:t>
            </a:r>
            <a:r>
              <a:rPr lang="en-US" altLang="ja-JP" sz="2800" dirty="0">
                <a:solidFill>
                  <a:schemeClr val="tx1">
                    <a:lumMod val="50000"/>
                    <a:lumOff val="50000"/>
                  </a:schemeClr>
                </a:solidFill>
              </a:rPr>
              <a:t>Prototype Detector</a:t>
            </a:r>
          </a:p>
          <a:p>
            <a:pPr marL="514350" indent="-514350">
              <a:buFont typeface="+mj-lt"/>
              <a:buAutoNum type="arabicPeriod"/>
            </a:pPr>
            <a:r>
              <a:rPr lang="en-US" altLang="ja-JP" sz="2800" dirty="0">
                <a:solidFill>
                  <a:schemeClr val="tx1">
                    <a:lumMod val="50000"/>
                    <a:lumOff val="50000"/>
                  </a:schemeClr>
                </a:solidFill>
              </a:rPr>
              <a:t>Evaluation of Light Collection Performance of Mirrors </a:t>
            </a:r>
          </a:p>
          <a:p>
            <a:pPr marL="514350" indent="-514350">
              <a:buFont typeface="+mj-lt"/>
              <a:buAutoNum type="arabicPeriod"/>
            </a:pPr>
            <a:r>
              <a:rPr lang="en-US" altLang="ja-JP" sz="2800" dirty="0">
                <a:solidFill>
                  <a:schemeClr val="tx1"/>
                </a:solidFill>
              </a:rPr>
              <a:t>Evaluation of Prototype Detector Total Observed Photons</a:t>
            </a:r>
          </a:p>
          <a:p>
            <a:pPr marL="514350" indent="-514350">
              <a:buFont typeface="+mj-lt"/>
              <a:buAutoNum type="arabicPeriod"/>
            </a:pPr>
            <a:r>
              <a:rPr lang="en-US" altLang="ja-JP" sz="2800" dirty="0">
                <a:solidFill>
                  <a:schemeClr val="tx1">
                    <a:lumMod val="50000"/>
                    <a:lumOff val="50000"/>
                  </a:schemeClr>
                </a:solidFill>
              </a:rPr>
              <a:t>Summary</a:t>
            </a:r>
          </a:p>
          <a:p>
            <a:pPr marL="514350" indent="-514350">
              <a:buFont typeface="+mj-lt"/>
              <a:buAutoNum type="arabicPeriod"/>
            </a:pPr>
            <a:endParaRPr lang="en-US" altLang="ja-JP" sz="2800" dirty="0"/>
          </a:p>
        </p:txBody>
      </p:sp>
    </p:spTree>
    <p:extLst>
      <p:ext uri="{BB962C8B-B14F-4D97-AF65-F5344CB8AC3E}">
        <p14:creationId xmlns:p14="http://schemas.microsoft.com/office/powerpoint/2010/main" val="23273961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9D97841-A004-02CF-88B9-FB5441EE9A8B}"/>
              </a:ext>
            </a:extLst>
          </p:cNvPr>
          <p:cNvSpPr>
            <a:spLocks noGrp="1"/>
          </p:cNvSpPr>
          <p:nvPr>
            <p:ph type="dt" sz="half" idx="10"/>
          </p:nvPr>
        </p:nvSpPr>
        <p:spPr/>
        <p:txBody>
          <a:bodyPr/>
          <a:lstStyle/>
          <a:p>
            <a:r>
              <a:rPr kumimoji="1" lang="en-US" altLang="ja-JP"/>
              <a:t>2024/12/14</a:t>
            </a:r>
            <a:endParaRPr kumimoji="1" lang="ja-JP" altLang="en-US"/>
          </a:p>
        </p:txBody>
      </p:sp>
      <p:sp>
        <p:nvSpPr>
          <p:cNvPr id="3" name="フッター プレースホルダー 2">
            <a:extLst>
              <a:ext uri="{FF2B5EF4-FFF2-40B4-BE49-F238E27FC236}">
                <a16:creationId xmlns:a16="http://schemas.microsoft.com/office/drawing/2014/main" id="{22BCC3E7-9A50-FC8C-D5F5-EF4C84BD1912}"/>
              </a:ext>
            </a:extLst>
          </p:cNvPr>
          <p:cNvSpPr>
            <a:spLocks noGrp="1"/>
          </p:cNvSpPr>
          <p:nvPr>
            <p:ph type="ftr" sz="quarter" idx="11"/>
          </p:nvPr>
        </p:nvSpPr>
        <p:spPr/>
        <p:txBody>
          <a:bodyPr/>
          <a:lstStyle/>
          <a:p>
            <a:r>
              <a:rPr kumimoji="1" lang="en-US" altLang="ja-JP"/>
              <a:t>NuDM-2024  Jun Nakane</a:t>
            </a:r>
            <a:endParaRPr kumimoji="1" lang="ja-JP" altLang="en-US" dirty="0"/>
          </a:p>
        </p:txBody>
      </p:sp>
      <p:sp>
        <p:nvSpPr>
          <p:cNvPr id="4" name="スライド番号プレースホルダー 3">
            <a:extLst>
              <a:ext uri="{FF2B5EF4-FFF2-40B4-BE49-F238E27FC236}">
                <a16:creationId xmlns:a16="http://schemas.microsoft.com/office/drawing/2014/main" id="{DF373AC4-8CC4-FA03-9AE9-BFB3F2AD6420}"/>
              </a:ext>
            </a:extLst>
          </p:cNvPr>
          <p:cNvSpPr>
            <a:spLocks noGrp="1"/>
          </p:cNvSpPr>
          <p:nvPr>
            <p:ph type="sldNum" sz="quarter" idx="12"/>
          </p:nvPr>
        </p:nvSpPr>
        <p:spPr/>
        <p:txBody>
          <a:bodyPr/>
          <a:lstStyle/>
          <a:p>
            <a:fld id="{D392765E-C324-42ED-9A7B-7C1C78C74078}" type="slidenum">
              <a:rPr kumimoji="1" lang="ja-JP" altLang="en-US" smtClean="0"/>
              <a:t>19</a:t>
            </a:fld>
            <a:endParaRPr kumimoji="1" lang="ja-JP" altLang="en-US"/>
          </a:p>
        </p:txBody>
      </p:sp>
      <p:sp>
        <p:nvSpPr>
          <p:cNvPr id="5" name="タイトル 1">
            <a:extLst>
              <a:ext uri="{FF2B5EF4-FFF2-40B4-BE49-F238E27FC236}">
                <a16:creationId xmlns:a16="http://schemas.microsoft.com/office/drawing/2014/main" id="{EDB72168-6B1F-8DF4-7F76-9DDCB4185655}"/>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4000" dirty="0"/>
              <a:t>Total observed photons of the prototype detector</a:t>
            </a:r>
            <a:endParaRPr lang="ja-JP" altLang="en-US" sz="4000" dirty="0"/>
          </a:p>
        </p:txBody>
      </p:sp>
      <p:sp>
        <p:nvSpPr>
          <p:cNvPr id="6" name="コンテンツ プレースホルダー 2">
            <a:extLst>
              <a:ext uri="{FF2B5EF4-FFF2-40B4-BE49-F238E27FC236}">
                <a16:creationId xmlns:a16="http://schemas.microsoft.com/office/drawing/2014/main" id="{0E9D49B8-B973-ED8E-600F-63C698E6A7DA}"/>
              </a:ext>
            </a:extLst>
          </p:cNvPr>
          <p:cNvSpPr txBox="1">
            <a:spLocks/>
          </p:cNvSpPr>
          <p:nvPr/>
        </p:nvSpPr>
        <p:spPr>
          <a:xfrm>
            <a:off x="360000"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None/>
            </a:pPr>
            <a:r>
              <a:rPr kumimoji="1" lang="en-US" altLang="ja-JP" sz="2400" dirty="0">
                <a:solidFill>
                  <a:srgbClr val="FF0000"/>
                </a:solidFill>
              </a:rPr>
              <a:t>		   Radiation source </a:t>
            </a:r>
            <a:r>
              <a:rPr kumimoji="1" lang="en-US" altLang="ja-JP" sz="2400" dirty="0">
                <a:solidFill>
                  <a:schemeClr val="tx1">
                    <a:lumMod val="75000"/>
                    <a:lumOff val="25000"/>
                  </a:schemeClr>
                </a:solidFill>
              </a:rPr>
              <a:t>measurement</a:t>
            </a:r>
            <a:r>
              <a:rPr lang="en-US" altLang="ja-JP" sz="2400" dirty="0">
                <a:solidFill>
                  <a:srgbClr val="00B050"/>
                </a:solidFill>
                <a:sym typeface="Wingdings" panose="05000000000000000000" pitchFamily="2" charset="2"/>
              </a:rPr>
              <a:t>		       </a:t>
            </a:r>
            <a:r>
              <a:rPr kumimoji="0" lang="en-US" altLang="ja-JP" sz="2400" b="0" i="0" u="none" strike="noStrike" kern="1200" cap="none" spc="0" normalizeH="0" baseline="0" noProof="0" dirty="0">
                <a:ln>
                  <a:noFill/>
                </a:ln>
                <a:solidFill>
                  <a:srgbClr val="FF9900"/>
                </a:solidFill>
                <a:effectLst/>
                <a:uLnTx/>
                <a:uFillTx/>
                <a:latin typeface="Calibri" panose="020F0502020204030204"/>
                <a:ea typeface="ＭＳ Ｐゴシック" panose="020B0600070205080204" pitchFamily="50" charset="-128"/>
                <a:cs typeface="+mn-cs"/>
                <a:sym typeface="Wingdings" panose="05000000000000000000" pitchFamily="2" charset="2"/>
              </a:rPr>
              <a:t>Selection of direct light signal</a:t>
            </a:r>
            <a:endParaRPr lang="en-US" altLang="ja-JP" sz="2000" u="sng" dirty="0">
              <a:solidFill>
                <a:srgbClr val="FF9900"/>
              </a:solidFill>
              <a:sym typeface="Wingdings" panose="05000000000000000000" pitchFamily="2" charset="2"/>
            </a:endParaRPr>
          </a:p>
        </p:txBody>
      </p:sp>
      <p:cxnSp>
        <p:nvCxnSpPr>
          <p:cNvPr id="7" name="直線コネクタ 6">
            <a:extLst>
              <a:ext uri="{FF2B5EF4-FFF2-40B4-BE49-F238E27FC236}">
                <a16:creationId xmlns:a16="http://schemas.microsoft.com/office/drawing/2014/main" id="{23C87E54-9BBF-2DBC-B994-FD2B0AFB6F88}"/>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8" name="四角形: 角を丸くする 7">
                <a:extLst>
                  <a:ext uri="{FF2B5EF4-FFF2-40B4-BE49-F238E27FC236}">
                    <a16:creationId xmlns:a16="http://schemas.microsoft.com/office/drawing/2014/main" id="{12F7326A-506F-5EDA-86BA-CA3CA08F5A1D}"/>
                  </a:ext>
                </a:extLst>
              </p:cNvPr>
              <p:cNvSpPr/>
              <p:nvPr/>
            </p:nvSpPr>
            <p:spPr>
              <a:xfrm>
                <a:off x="360002" y="1470256"/>
                <a:ext cx="7812448" cy="4754373"/>
              </a:xfrm>
              <a:prstGeom prst="roundRect">
                <a:avLst/>
              </a:prstGeom>
              <a:solidFill>
                <a:schemeClr val="bg1"/>
              </a:solidFill>
              <a:ln w="38100">
                <a:solidFill>
                  <a:srgbClr val="00B05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lumMod val="75000"/>
                        <a:lumOff val="25000"/>
                      </a:schemeClr>
                    </a:solidFill>
                  </a:rPr>
                  <a:t>						Light emitter: New LS</a:t>
                </a:r>
                <a:r>
                  <a:rPr kumimoji="1" lang="ja-JP" altLang="en-US" sz="2000" dirty="0">
                    <a:solidFill>
                      <a:schemeClr val="tx1">
                        <a:lumMod val="75000"/>
                        <a:lumOff val="25000"/>
                      </a:schemeClr>
                    </a:solidFill>
                  </a:rPr>
                  <a:t> </a:t>
                </a:r>
                <a:r>
                  <a:rPr kumimoji="1" lang="en-US" altLang="ja-JP" sz="1600" dirty="0">
                    <a:solidFill>
                      <a:schemeClr val="tx1">
                        <a:lumMod val="75000"/>
                        <a:lumOff val="25000"/>
                      </a:schemeClr>
                    </a:solidFill>
                  </a:rPr>
                  <a:t>(By Radiation source)</a:t>
                </a:r>
              </a:p>
              <a:p>
                <a:r>
                  <a:rPr kumimoji="1" lang="en-US" altLang="ja-JP" sz="2000" dirty="0">
                    <a:solidFill>
                      <a:schemeClr val="tx1">
                        <a:lumMod val="75000"/>
                        <a:lumOff val="25000"/>
                      </a:schemeClr>
                    </a:solidFill>
                  </a:rPr>
                  <a:t>						Position: On the central axis, </a:t>
                </a:r>
                <a14:m>
                  <m:oMath xmlns:m="http://schemas.openxmlformats.org/officeDocument/2006/math">
                    <m:r>
                      <a:rPr kumimoji="1" lang="en-US" altLang="ja-JP" sz="2000" b="0" i="1" smtClean="0">
                        <a:solidFill>
                          <a:schemeClr val="tx1">
                            <a:lumMod val="75000"/>
                            <a:lumOff val="25000"/>
                          </a:schemeClr>
                        </a:solidFill>
                        <a:latin typeface="Cambria Math" panose="02040503050406030204" pitchFamily="18" charset="0"/>
                      </a:rPr>
                      <m:t>𝑧</m:t>
                    </m:r>
                    <m:r>
                      <a:rPr kumimoji="1" lang="en-US" altLang="ja-JP" sz="2000" b="0" i="1" smtClean="0">
                        <a:solidFill>
                          <a:schemeClr val="tx1">
                            <a:lumMod val="75000"/>
                            <a:lumOff val="25000"/>
                          </a:schemeClr>
                        </a:solidFill>
                        <a:latin typeface="Cambria Math" panose="02040503050406030204" pitchFamily="18" charset="0"/>
                      </a:rPr>
                      <m:t>=20 </m:t>
                    </m:r>
                    <m:r>
                      <a:rPr kumimoji="1" lang="en-US" altLang="ja-JP" sz="2000" b="0" i="0" smtClean="0">
                        <a:solidFill>
                          <a:schemeClr val="tx1">
                            <a:lumMod val="75000"/>
                            <a:lumOff val="25000"/>
                          </a:schemeClr>
                        </a:solidFill>
                        <a:latin typeface="Cambria Math" panose="02040503050406030204" pitchFamily="18" charset="0"/>
                      </a:rPr>
                      <m:t>[</m:t>
                    </m:r>
                    <m:r>
                      <m:rPr>
                        <m:sty m:val="p"/>
                      </m:rPr>
                      <a:rPr kumimoji="1" lang="en-US" altLang="ja-JP" sz="2000" b="0" i="0" smtClean="0">
                        <a:solidFill>
                          <a:schemeClr val="tx1">
                            <a:lumMod val="75000"/>
                            <a:lumOff val="25000"/>
                          </a:schemeClr>
                        </a:solidFill>
                        <a:latin typeface="Cambria Math" panose="02040503050406030204" pitchFamily="18" charset="0"/>
                      </a:rPr>
                      <m:t>cm</m:t>
                    </m:r>
                    <m:r>
                      <a:rPr kumimoji="1" lang="en-US" altLang="ja-JP" sz="2000" b="0" i="0" smtClean="0">
                        <a:solidFill>
                          <a:schemeClr val="tx1">
                            <a:lumMod val="75000"/>
                            <a:lumOff val="25000"/>
                          </a:schemeClr>
                        </a:solidFill>
                        <a:latin typeface="Cambria Math" panose="02040503050406030204" pitchFamily="18" charset="0"/>
                      </a:rPr>
                      <m:t>]</m:t>
                    </m:r>
                  </m:oMath>
                </a14:m>
                <a:endParaRPr kumimoji="1" lang="en-US" altLang="ja-JP" sz="2000" dirty="0">
                  <a:solidFill>
                    <a:schemeClr val="tx1">
                      <a:lumMod val="75000"/>
                      <a:lumOff val="25000"/>
                    </a:schemeClr>
                  </a:solidFill>
                </a:endParaRPr>
              </a:p>
              <a:p>
                <a:r>
                  <a:rPr kumimoji="1" lang="en-US" altLang="ja-JP" sz="2000" dirty="0">
                    <a:solidFill>
                      <a:schemeClr val="tx1">
                        <a:lumMod val="75000"/>
                        <a:lumOff val="25000"/>
                      </a:schemeClr>
                    </a:solidFill>
                  </a:rPr>
                  <a:t>						Intensity: </a:t>
                </a:r>
                <a14:m>
                  <m:oMath xmlns:m="http://schemas.openxmlformats.org/officeDocument/2006/math">
                    <m:r>
                      <a:rPr kumimoji="1" lang="en-US" altLang="ja-JP" sz="2000" b="0" i="1" smtClean="0">
                        <a:solidFill>
                          <a:schemeClr val="tx1">
                            <a:lumMod val="75000"/>
                            <a:lumOff val="25000"/>
                          </a:schemeClr>
                        </a:solidFill>
                        <a:latin typeface="Cambria Math" panose="02040503050406030204" pitchFamily="18" charset="0"/>
                      </a:rPr>
                      <m:t>∼1000 </m:t>
                    </m:r>
                    <m:r>
                      <a:rPr kumimoji="1" lang="en-US" altLang="ja-JP" sz="2000" b="0" i="0" smtClean="0">
                        <a:solidFill>
                          <a:schemeClr val="tx1">
                            <a:lumMod val="75000"/>
                            <a:lumOff val="25000"/>
                          </a:schemeClr>
                        </a:solidFill>
                        <a:latin typeface="Cambria Math" panose="02040503050406030204" pitchFamily="18" charset="0"/>
                      </a:rPr>
                      <m:t>[</m:t>
                    </m:r>
                    <m:r>
                      <m:rPr>
                        <m:sty m:val="p"/>
                      </m:rPr>
                      <a:rPr kumimoji="1" lang="en-US" altLang="ja-JP" sz="2000" b="0" i="0" smtClean="0">
                        <a:solidFill>
                          <a:schemeClr val="tx1">
                            <a:lumMod val="75000"/>
                            <a:lumOff val="25000"/>
                          </a:schemeClr>
                        </a:solidFill>
                        <a:latin typeface="Cambria Math" panose="02040503050406030204" pitchFamily="18" charset="0"/>
                      </a:rPr>
                      <m:t>p</m:t>
                    </m:r>
                    <m:r>
                      <a:rPr kumimoji="1" lang="en-US" altLang="ja-JP" sz="2000" b="0" i="0" smtClean="0">
                        <a:solidFill>
                          <a:schemeClr val="tx1">
                            <a:lumMod val="75000"/>
                            <a:lumOff val="25000"/>
                          </a:schemeClr>
                        </a:solidFill>
                        <a:latin typeface="Cambria Math" panose="02040503050406030204" pitchFamily="18" charset="0"/>
                      </a:rPr>
                      <m:t>.</m:t>
                    </m:r>
                    <m:r>
                      <m:rPr>
                        <m:sty m:val="p"/>
                      </m:rPr>
                      <a:rPr kumimoji="1" lang="en-US" altLang="ja-JP" sz="2000" b="0" i="0" smtClean="0">
                        <a:solidFill>
                          <a:schemeClr val="tx1">
                            <a:lumMod val="75000"/>
                            <a:lumOff val="25000"/>
                          </a:schemeClr>
                        </a:solidFill>
                        <a:latin typeface="Cambria Math" panose="02040503050406030204" pitchFamily="18" charset="0"/>
                      </a:rPr>
                      <m:t>e</m:t>
                    </m:r>
                    <m:r>
                      <a:rPr kumimoji="1" lang="en-US" altLang="ja-JP" sz="2000" b="0" i="0" smtClean="0">
                        <a:solidFill>
                          <a:schemeClr val="tx1">
                            <a:lumMod val="75000"/>
                            <a:lumOff val="25000"/>
                          </a:schemeClr>
                        </a:solidFill>
                        <a:latin typeface="Cambria Math" panose="02040503050406030204" pitchFamily="18" charset="0"/>
                      </a:rPr>
                      <m:t>.]</m:t>
                    </m:r>
                  </m:oMath>
                </a14:m>
                <a:endParaRPr kumimoji="1" lang="en-US" altLang="ja-JP" sz="2000" dirty="0">
                  <a:solidFill>
                    <a:schemeClr val="tx1">
                      <a:lumMod val="75000"/>
                      <a:lumOff val="25000"/>
                    </a:schemeClr>
                  </a:solidFill>
                </a:endParaRPr>
              </a:p>
              <a:p>
                <a:r>
                  <a:rPr kumimoji="1" lang="en-US" altLang="ja-JP" sz="2000" dirty="0">
                    <a:solidFill>
                      <a:schemeClr val="tx1">
                        <a:lumMod val="75000"/>
                        <a:lumOff val="25000"/>
                      </a:schemeClr>
                    </a:solidFill>
                  </a:rPr>
                  <a:t>						Frequency: </a:t>
                </a:r>
                <a14:m>
                  <m:oMath xmlns:m="http://schemas.openxmlformats.org/officeDocument/2006/math">
                    <m:r>
                      <a:rPr kumimoji="1" lang="en-US" altLang="ja-JP" sz="2000" b="0" i="1" smtClean="0">
                        <a:solidFill>
                          <a:schemeClr val="tx1">
                            <a:lumMod val="75000"/>
                            <a:lumOff val="25000"/>
                          </a:schemeClr>
                        </a:solidFill>
                        <a:latin typeface="Cambria Math" panose="02040503050406030204" pitchFamily="18" charset="0"/>
                      </a:rPr>
                      <m:t>100 [</m:t>
                    </m:r>
                    <m:r>
                      <m:rPr>
                        <m:sty m:val="p"/>
                      </m:rPr>
                      <a:rPr kumimoji="1" lang="en-US" altLang="ja-JP" sz="2000" b="0" i="0" smtClean="0">
                        <a:solidFill>
                          <a:schemeClr val="tx1">
                            <a:lumMod val="75000"/>
                            <a:lumOff val="25000"/>
                          </a:schemeClr>
                        </a:solidFill>
                        <a:latin typeface="Cambria Math" panose="02040503050406030204" pitchFamily="18" charset="0"/>
                      </a:rPr>
                      <m:t>Hz</m:t>
                    </m:r>
                    <m:r>
                      <a:rPr kumimoji="1" lang="en-US" altLang="ja-JP" sz="2000" b="0" i="0" smtClean="0">
                        <a:solidFill>
                          <a:schemeClr val="tx1">
                            <a:lumMod val="75000"/>
                            <a:lumOff val="25000"/>
                          </a:schemeClr>
                        </a:solidFill>
                        <a:latin typeface="Cambria Math" panose="02040503050406030204" pitchFamily="18" charset="0"/>
                      </a:rPr>
                      <m:t>]</m:t>
                    </m:r>
                  </m:oMath>
                </a14:m>
                <a:endParaRPr kumimoji="1" lang="en-US" altLang="ja-JP" sz="2000" dirty="0">
                  <a:solidFill>
                    <a:schemeClr val="tx1">
                      <a:lumMod val="75000"/>
                      <a:lumOff val="25000"/>
                    </a:schemeClr>
                  </a:solidFill>
                </a:endParaRPr>
              </a:p>
              <a:p>
                <a:endParaRPr kumimoji="1" lang="en-US" altLang="ja-JP" sz="1000" dirty="0">
                  <a:solidFill>
                    <a:schemeClr val="tx1">
                      <a:lumMod val="75000"/>
                      <a:lumOff val="25000"/>
                    </a:schemeClr>
                  </a:solidFill>
                </a:endParaRPr>
              </a:p>
              <a:p>
                <a:r>
                  <a:rPr kumimoji="1" lang="en-US" altLang="ja-JP" sz="2000" dirty="0">
                    <a:solidFill>
                      <a:schemeClr val="tx1">
                        <a:lumMod val="75000"/>
                        <a:lumOff val="25000"/>
                      </a:schemeClr>
                    </a:solidFill>
                  </a:rPr>
                  <a:t>								PMT</a:t>
                </a:r>
                <a:r>
                  <a:rPr kumimoji="1" lang="ja-JP" altLang="en-US" sz="2000" dirty="0">
                    <a:solidFill>
                      <a:schemeClr val="tx1">
                        <a:lumMod val="75000"/>
                        <a:lumOff val="25000"/>
                      </a:schemeClr>
                    </a:solidFill>
                  </a:rPr>
                  <a:t> </a:t>
                </a:r>
                <a:r>
                  <a:rPr kumimoji="1" lang="en-US" altLang="ja-JP" sz="2000" dirty="0">
                    <a:solidFill>
                      <a:schemeClr val="tx1">
                        <a:lumMod val="75000"/>
                        <a:lumOff val="25000"/>
                      </a:schemeClr>
                    </a:solidFill>
                  </a:rPr>
                  <a:t>signal</a:t>
                </a:r>
                <a:r>
                  <a:rPr kumimoji="1" lang="ja-JP" altLang="en-US" sz="2000" dirty="0">
                    <a:solidFill>
                      <a:schemeClr val="tx1">
                        <a:lumMod val="75000"/>
                        <a:lumOff val="25000"/>
                      </a:schemeClr>
                    </a:solidFill>
                  </a:rPr>
                  <a:t> </a:t>
                </a:r>
                <a:r>
                  <a:rPr kumimoji="1" lang="en-US" altLang="ja-JP" dirty="0">
                    <a:solidFill>
                      <a:schemeClr val="tx1">
                        <a:lumMod val="75000"/>
                        <a:lumOff val="25000"/>
                      </a:schemeClr>
                    </a:solidFill>
                  </a:rPr>
                  <a:t>(self trigger)</a:t>
                </a:r>
                <a:r>
                  <a:rPr kumimoji="1" lang="ja-JP" altLang="en-US" dirty="0">
                    <a:solidFill>
                      <a:schemeClr val="tx1">
                        <a:lumMod val="75000"/>
                        <a:lumOff val="25000"/>
                      </a:schemeClr>
                    </a:solidFill>
                  </a:rPr>
                  <a:t> </a:t>
                </a:r>
                <a:r>
                  <a:rPr kumimoji="1" lang="en-US" altLang="ja-JP" sz="2000" dirty="0">
                    <a:solidFill>
                      <a:schemeClr val="tx1">
                        <a:lumMod val="75000"/>
                        <a:lumOff val="25000"/>
                      </a:schemeClr>
                    </a:solidFill>
                  </a:rPr>
                  <a:t>x14</a:t>
                </a:r>
              </a:p>
              <a:p>
                <a:r>
                  <a:rPr kumimoji="1" lang="en-US" altLang="ja-JP" sz="2000" dirty="0">
                    <a:solidFill>
                      <a:schemeClr val="tx1">
                        <a:lumMod val="75000"/>
                        <a:lumOff val="25000"/>
                      </a:schemeClr>
                    </a:solidFill>
                  </a:rPr>
                  <a:t>									</a:t>
                </a:r>
                <a14:m>
                  <m:oMath xmlns:m="http://schemas.openxmlformats.org/officeDocument/2006/math">
                    <m:r>
                      <a:rPr kumimoji="1" lang="en-US" altLang="ja-JP" sz="2000" b="0" i="1" smtClean="0">
                        <a:solidFill>
                          <a:schemeClr val="tx1">
                            <a:lumMod val="75000"/>
                            <a:lumOff val="25000"/>
                          </a:schemeClr>
                        </a:solidFill>
                        <a:latin typeface="Cambria Math" panose="02040503050406030204" pitchFamily="18" charset="0"/>
                      </a:rPr>
                      <m:t>𝑡</m:t>
                    </m:r>
                  </m:oMath>
                </a14:m>
                <a:r>
                  <a:rPr kumimoji="1" lang="en-US" altLang="ja-JP" sz="2000" dirty="0">
                    <a:solidFill>
                      <a:schemeClr val="tx1">
                        <a:lumMod val="75000"/>
                        <a:lumOff val="25000"/>
                      </a:schemeClr>
                    </a:solidFill>
                  </a:rPr>
                  <a:t>: Elapsed time</a:t>
                </a:r>
              </a:p>
              <a:p>
                <a:r>
                  <a:rPr kumimoji="1" lang="en-US" altLang="ja-JP" sz="2000" dirty="0">
                    <a:solidFill>
                      <a:schemeClr val="tx1">
                        <a:lumMod val="75000"/>
                        <a:lumOff val="25000"/>
                      </a:schemeClr>
                    </a:solidFill>
                  </a:rPr>
                  <a:t>									amp: x5</a:t>
                </a:r>
              </a:p>
              <a:p>
                <a:r>
                  <a:rPr kumimoji="1" lang="en-US" altLang="ja-JP" sz="2000" dirty="0">
                    <a:solidFill>
                      <a:schemeClr val="tx1">
                        <a:lumMod val="75000"/>
                        <a:lumOff val="25000"/>
                      </a:schemeClr>
                    </a:solidFill>
                  </a:rPr>
                  <a:t>									threshold : 16ch (</a:t>
                </a:r>
                <a:r>
                  <a:rPr kumimoji="1" lang="ja-JP" altLang="en-US" sz="2000" dirty="0">
                    <a:solidFill>
                      <a:schemeClr val="tx1">
                        <a:lumMod val="75000"/>
                        <a:lumOff val="25000"/>
                      </a:schemeClr>
                    </a:solidFill>
                  </a:rPr>
                  <a:t>≃ </a:t>
                </a:r>
                <a:r>
                  <a:rPr kumimoji="1" lang="en-US" altLang="ja-JP" sz="2000" dirty="0">
                    <a:solidFill>
                      <a:schemeClr val="tx1">
                        <a:lumMod val="75000"/>
                        <a:lumOff val="25000"/>
                      </a:schemeClr>
                    </a:solidFill>
                  </a:rPr>
                  <a:t>4 [</a:t>
                </a:r>
                <a:r>
                  <a:rPr kumimoji="1" lang="en-US" altLang="ja-JP" sz="2000" dirty="0" err="1">
                    <a:solidFill>
                      <a:schemeClr val="tx1">
                        <a:lumMod val="75000"/>
                        <a:lumOff val="25000"/>
                      </a:schemeClr>
                    </a:solidFill>
                  </a:rPr>
                  <a:t>p.e.</a:t>
                </a:r>
                <a:r>
                  <a:rPr kumimoji="1" lang="en-US" altLang="ja-JP" sz="2000" dirty="0">
                    <a:solidFill>
                      <a:schemeClr val="tx1">
                        <a:lumMod val="75000"/>
                        <a:lumOff val="25000"/>
                      </a:schemeClr>
                    </a:solidFill>
                  </a:rPr>
                  <a:t>]) </a:t>
                </a:r>
              </a:p>
              <a:p>
                <a:endParaRPr kumimoji="1" lang="en-US" altLang="ja-JP" sz="2000" dirty="0">
                  <a:solidFill>
                    <a:schemeClr val="tx1">
                      <a:lumMod val="75000"/>
                      <a:lumOff val="25000"/>
                    </a:schemeClr>
                  </a:solidFill>
                </a:endParaRPr>
              </a:p>
              <a:p>
                <a:endParaRPr kumimoji="1" lang="en-US" altLang="ja-JP" sz="2000" dirty="0">
                  <a:solidFill>
                    <a:schemeClr val="tx1">
                      <a:lumMod val="75000"/>
                      <a:lumOff val="25000"/>
                    </a:schemeClr>
                  </a:solidFill>
                </a:endParaRPr>
              </a:p>
              <a:p>
                <a:endParaRPr kumimoji="1" lang="en-US" altLang="ja-JP" sz="2000" dirty="0">
                  <a:solidFill>
                    <a:schemeClr val="tx1">
                      <a:lumMod val="75000"/>
                      <a:lumOff val="25000"/>
                    </a:schemeClr>
                  </a:solidFill>
                </a:endParaRPr>
              </a:p>
              <a:p>
                <a:endParaRPr kumimoji="1" lang="en-US" altLang="ja-JP" sz="2000" dirty="0">
                  <a:solidFill>
                    <a:schemeClr val="tx1">
                      <a:lumMod val="75000"/>
                      <a:lumOff val="25000"/>
                    </a:schemeClr>
                  </a:solidFill>
                </a:endParaRPr>
              </a:p>
              <a:p>
                <a:endParaRPr kumimoji="1" lang="en-US" altLang="ja-JP" sz="2000" dirty="0">
                  <a:solidFill>
                    <a:schemeClr val="tx1">
                      <a:lumMod val="75000"/>
                      <a:lumOff val="25000"/>
                    </a:schemeClr>
                  </a:solidFill>
                </a:endParaRPr>
              </a:p>
              <a:p>
                <a:endParaRPr kumimoji="1" lang="en-US" altLang="ja-JP" sz="1000" dirty="0">
                  <a:solidFill>
                    <a:schemeClr val="tx1">
                      <a:lumMod val="75000"/>
                      <a:lumOff val="25000"/>
                    </a:schemeClr>
                  </a:solidFill>
                </a:endParaRPr>
              </a:p>
            </p:txBody>
          </p:sp>
        </mc:Choice>
        <mc:Fallback>
          <p:sp>
            <p:nvSpPr>
              <p:cNvPr id="8" name="四角形: 角を丸くする 7">
                <a:extLst>
                  <a:ext uri="{FF2B5EF4-FFF2-40B4-BE49-F238E27FC236}">
                    <a16:creationId xmlns:a16="http://schemas.microsoft.com/office/drawing/2014/main" id="{12F7326A-506F-5EDA-86BA-CA3CA08F5A1D}"/>
                  </a:ext>
                </a:extLst>
              </p:cNvPr>
              <p:cNvSpPr>
                <a:spLocks noRot="1" noChangeAspect="1" noMove="1" noResize="1" noEditPoints="1" noAdjustHandles="1" noChangeArrowheads="1" noChangeShapeType="1" noTextEdit="1"/>
              </p:cNvSpPr>
              <p:nvPr/>
            </p:nvSpPr>
            <p:spPr>
              <a:xfrm>
                <a:off x="360002" y="1470256"/>
                <a:ext cx="7812448" cy="4754373"/>
              </a:xfrm>
              <a:prstGeom prst="roundRect">
                <a:avLst/>
              </a:prstGeom>
              <a:blipFill>
                <a:blip r:embed="rId3"/>
                <a:stretch>
                  <a:fillRect/>
                </a:stretch>
              </a:blipFill>
              <a:ln w="38100">
                <a:solidFill>
                  <a:srgbClr val="00B050"/>
                </a:solidFill>
              </a:ln>
              <a:effectLst>
                <a:outerShdw blurRad="63500" sx="102000" sy="102000" algn="ctr" rotWithShape="0">
                  <a:prstClr val="black">
                    <a:alpha val="40000"/>
                  </a:prstClr>
                </a:outerShdw>
              </a:effectLst>
            </p:spPr>
            <p:txBody>
              <a:bodyPr/>
              <a:lstStyle/>
              <a:p>
                <a:r>
                  <a:rPr lang="ja-JP" altLang="en-US">
                    <a:noFill/>
                  </a:rPr>
                  <a:t> </a:t>
                </a:r>
              </a:p>
            </p:txBody>
          </p:sp>
        </mc:Fallback>
      </mc:AlternateContent>
      <p:pic>
        <p:nvPicPr>
          <p:cNvPr id="9" name="図 8">
            <a:extLst>
              <a:ext uri="{FF2B5EF4-FFF2-40B4-BE49-F238E27FC236}">
                <a16:creationId xmlns:a16="http://schemas.microsoft.com/office/drawing/2014/main" id="{B8F3AFAF-FF8C-D453-4C89-61079FD383E5}"/>
              </a:ext>
            </a:extLst>
          </p:cNvPr>
          <p:cNvPicPr>
            <a:picLocks noChangeAspect="1"/>
          </p:cNvPicPr>
          <p:nvPr/>
        </p:nvPicPr>
        <p:blipFill rotWithShape="1">
          <a:blip r:embed="rId4">
            <a:extLst>
              <a:ext uri="{28A0092B-C50C-407E-A947-70E740481C1C}">
                <a14:useLocalDpi xmlns:a14="http://schemas.microsoft.com/office/drawing/2010/main" val="0"/>
              </a:ext>
            </a:extLst>
          </a:blip>
          <a:srcRect l="1215" t="1312" b="3"/>
          <a:stretch/>
        </p:blipFill>
        <p:spPr>
          <a:xfrm>
            <a:off x="452828" y="2350350"/>
            <a:ext cx="3741304" cy="2797555"/>
          </a:xfrm>
          <a:prstGeom prst="corner">
            <a:avLst>
              <a:gd name="adj1" fmla="val 66666"/>
              <a:gd name="adj2" fmla="val 84118"/>
            </a:avLst>
          </a:prstGeom>
        </p:spPr>
      </p:pic>
      <p:pic>
        <p:nvPicPr>
          <p:cNvPr id="12" name="図 11">
            <a:extLst>
              <a:ext uri="{FF2B5EF4-FFF2-40B4-BE49-F238E27FC236}">
                <a16:creationId xmlns:a16="http://schemas.microsoft.com/office/drawing/2014/main" id="{97263D7D-AA39-A085-81A5-D7FFE7B55201}"/>
              </a:ext>
            </a:extLst>
          </p:cNvPr>
          <p:cNvPicPr>
            <a:picLocks noChangeAspect="1"/>
          </p:cNvPicPr>
          <p:nvPr/>
        </p:nvPicPr>
        <p:blipFill rotWithShape="1">
          <a:blip r:embed="rId5">
            <a:extLst>
              <a:ext uri="{28A0092B-C50C-407E-A947-70E740481C1C}">
                <a14:useLocalDpi xmlns:a14="http://schemas.microsoft.com/office/drawing/2010/main" val="0"/>
              </a:ext>
            </a:extLst>
          </a:blip>
          <a:srcRect l="25852" t="27608" r="52781" b="50978"/>
          <a:stretch/>
        </p:blipFill>
        <p:spPr>
          <a:xfrm>
            <a:off x="4286957" y="4498783"/>
            <a:ext cx="3355427" cy="1635827"/>
          </a:xfrm>
          <a:prstGeom prst="round2DiagRect">
            <a:avLst>
              <a:gd name="adj1" fmla="val 0"/>
              <a:gd name="adj2" fmla="val 0"/>
            </a:avLst>
          </a:prstGeom>
        </p:spPr>
      </p:pic>
      <p:sp>
        <p:nvSpPr>
          <p:cNvPr id="13" name="正方形/長方形 12">
            <a:extLst>
              <a:ext uri="{FF2B5EF4-FFF2-40B4-BE49-F238E27FC236}">
                <a16:creationId xmlns:a16="http://schemas.microsoft.com/office/drawing/2014/main" id="{39DD3FC9-054B-6800-7037-B69C730FA9DD}"/>
              </a:ext>
            </a:extLst>
          </p:cNvPr>
          <p:cNvSpPr/>
          <p:nvPr/>
        </p:nvSpPr>
        <p:spPr>
          <a:xfrm>
            <a:off x="4266226" y="3065697"/>
            <a:ext cx="3618086" cy="1251937"/>
          </a:xfrm>
          <a:prstGeom prst="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4" name="四角形: 角を丸くする 13">
                <a:extLst>
                  <a:ext uri="{FF2B5EF4-FFF2-40B4-BE49-F238E27FC236}">
                    <a16:creationId xmlns:a16="http://schemas.microsoft.com/office/drawing/2014/main" id="{9228B64A-7006-4626-B00C-54D8DA43248C}"/>
                  </a:ext>
                </a:extLst>
              </p:cNvPr>
              <p:cNvSpPr/>
              <p:nvPr/>
            </p:nvSpPr>
            <p:spPr>
              <a:xfrm>
                <a:off x="8220074" y="1470256"/>
                <a:ext cx="3611923" cy="4754373"/>
              </a:xfrm>
              <a:prstGeom prst="roundRect">
                <a:avLst/>
              </a:prstGeom>
              <a:solidFill>
                <a:schemeClr val="bg1"/>
              </a:solidFill>
              <a:ln w="38100">
                <a:solidFill>
                  <a:srgbClr val="FF990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lumMod val="75000"/>
                        <a:lumOff val="25000"/>
                      </a:schemeClr>
                    </a:solidFill>
                  </a:rPr>
                  <a:t>Reproduce the waveform</a:t>
                </a: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pPr algn="ctr"/>
                <a:endParaRPr kumimoji="1" lang="en-US" altLang="ja-JP" sz="2000" dirty="0">
                  <a:solidFill>
                    <a:schemeClr val="tx1">
                      <a:lumMod val="75000"/>
                      <a:lumOff val="25000"/>
                    </a:schemeClr>
                  </a:solidFill>
                </a:endParaRPr>
              </a:p>
              <a:p>
                <a:r>
                  <a:rPr kumimoji="1" lang="en-US" altLang="ja-JP" sz="2000" dirty="0">
                    <a:solidFill>
                      <a:srgbClr val="0070C0"/>
                    </a:solidFill>
                  </a:rPr>
                  <a:t>Interval of integration:</a:t>
                </a:r>
              </a:p>
              <a:p>
                <a:r>
                  <a:rPr kumimoji="1" lang="en-US" altLang="ja-JP" sz="2000" b="0" dirty="0">
                    <a:solidFill>
                      <a:srgbClr val="0070C0"/>
                    </a:solidFill>
                  </a:rPr>
                  <a:t>	</a:t>
                </a:r>
                <a14:m>
                  <m:oMath xmlns:m="http://schemas.openxmlformats.org/officeDocument/2006/math">
                    <m:r>
                      <a:rPr kumimoji="1" lang="en-US" altLang="ja-JP" sz="2000" b="0" i="1" smtClean="0">
                        <a:solidFill>
                          <a:srgbClr val="0070C0"/>
                        </a:solidFill>
                        <a:latin typeface="Cambria Math" panose="02040503050406030204" pitchFamily="18" charset="0"/>
                      </a:rPr>
                      <m:t>𝑡</m:t>
                    </m:r>
                    <m:r>
                      <a:rPr kumimoji="1" lang="en-US" altLang="ja-JP" sz="2000" b="0" i="1" smtClean="0">
                        <a:solidFill>
                          <a:srgbClr val="0070C0"/>
                        </a:solidFill>
                        <a:latin typeface="Cambria Math" panose="02040503050406030204" pitchFamily="18" charset="0"/>
                      </a:rPr>
                      <m:t>−10</m:t>
                    </m:r>
                    <m:d>
                      <m:dPr>
                        <m:begChr m:val="["/>
                        <m:endChr m:val="]"/>
                        <m:ctrlPr>
                          <a:rPr kumimoji="1" lang="en-US" altLang="ja-JP" sz="2000" b="0" i="1" smtClean="0">
                            <a:solidFill>
                              <a:srgbClr val="0070C0"/>
                            </a:solidFill>
                            <a:latin typeface="Cambria Math" panose="02040503050406030204" pitchFamily="18" charset="0"/>
                          </a:rPr>
                        </m:ctrlPr>
                      </m:dPr>
                      <m:e>
                        <m:r>
                          <m:rPr>
                            <m:sty m:val="p"/>
                          </m:rPr>
                          <a:rPr kumimoji="1" lang="en-US" altLang="ja-JP" sz="2000" b="0" i="0" smtClean="0">
                            <a:solidFill>
                              <a:srgbClr val="0070C0"/>
                            </a:solidFill>
                            <a:latin typeface="Cambria Math" panose="02040503050406030204" pitchFamily="18" charset="0"/>
                          </a:rPr>
                          <m:t>ns</m:t>
                        </m:r>
                      </m:e>
                    </m:d>
                    <m:r>
                      <a:rPr kumimoji="1" lang="en-US" altLang="ja-JP" sz="2000" b="0" i="1" smtClean="0">
                        <a:solidFill>
                          <a:srgbClr val="0070C0"/>
                        </a:solidFill>
                        <a:latin typeface="Cambria Math" panose="02040503050406030204" pitchFamily="18" charset="0"/>
                      </a:rPr>
                      <m:t>∼</m:t>
                    </m:r>
                    <m:r>
                      <a:rPr kumimoji="1" lang="en-US" altLang="ja-JP" sz="2000" b="0" i="1" smtClean="0">
                        <a:solidFill>
                          <a:srgbClr val="0070C0"/>
                        </a:solidFill>
                        <a:latin typeface="Cambria Math" panose="02040503050406030204" pitchFamily="18" charset="0"/>
                      </a:rPr>
                      <m:t>𝑡</m:t>
                    </m:r>
                    <m:r>
                      <a:rPr kumimoji="1" lang="en-US" altLang="ja-JP" sz="2000" b="0" i="1" smtClean="0">
                        <a:solidFill>
                          <a:srgbClr val="0070C0"/>
                        </a:solidFill>
                        <a:latin typeface="Cambria Math" panose="02040503050406030204" pitchFamily="18" charset="0"/>
                      </a:rPr>
                      <m:t>+25[</m:t>
                    </m:r>
                    <m:r>
                      <m:rPr>
                        <m:sty m:val="p"/>
                      </m:rPr>
                      <a:rPr kumimoji="1" lang="en-US" altLang="ja-JP" sz="2000" b="0" i="0" smtClean="0">
                        <a:solidFill>
                          <a:srgbClr val="0070C0"/>
                        </a:solidFill>
                        <a:latin typeface="Cambria Math" panose="02040503050406030204" pitchFamily="18" charset="0"/>
                      </a:rPr>
                      <m:t>ns</m:t>
                    </m:r>
                    <m:r>
                      <a:rPr kumimoji="1" lang="en-US" altLang="ja-JP" sz="2000" b="0" i="1" smtClean="0">
                        <a:solidFill>
                          <a:srgbClr val="0070C0"/>
                        </a:solidFill>
                        <a:latin typeface="Cambria Math" panose="02040503050406030204" pitchFamily="18" charset="0"/>
                      </a:rPr>
                      <m:t>]</m:t>
                    </m:r>
                  </m:oMath>
                </a14:m>
                <a:endParaRPr kumimoji="1" lang="en-US" altLang="ja-JP" sz="2000" dirty="0">
                  <a:solidFill>
                    <a:schemeClr val="tx1">
                      <a:lumMod val="75000"/>
                      <a:lumOff val="25000"/>
                    </a:schemeClr>
                  </a:solidFill>
                </a:endParaRPr>
              </a:p>
              <a:p>
                <a:pPr algn="ctr"/>
                <a:r>
                  <a:rPr kumimoji="1" lang="en-US" altLang="ja-JP" dirty="0">
                    <a:solidFill>
                      <a:schemeClr val="tx1">
                        <a:lumMod val="75000"/>
                        <a:lumOff val="25000"/>
                      </a:schemeClr>
                    </a:solidFill>
                  </a:rPr>
                  <a:t>(Contamination 				of indirect signal: 8.2%)</a:t>
                </a:r>
              </a:p>
            </p:txBody>
          </p:sp>
        </mc:Choice>
        <mc:Fallback xmlns="">
          <p:sp>
            <p:nvSpPr>
              <p:cNvPr id="14" name="四角形: 角を丸くする 13">
                <a:extLst>
                  <a:ext uri="{FF2B5EF4-FFF2-40B4-BE49-F238E27FC236}">
                    <a16:creationId xmlns:a16="http://schemas.microsoft.com/office/drawing/2014/main" id="{9228B64A-7006-4626-B00C-54D8DA43248C}"/>
                  </a:ext>
                </a:extLst>
              </p:cNvPr>
              <p:cNvSpPr>
                <a:spLocks noRot="1" noChangeAspect="1" noMove="1" noResize="1" noEditPoints="1" noAdjustHandles="1" noChangeArrowheads="1" noChangeShapeType="1" noTextEdit="1"/>
              </p:cNvSpPr>
              <p:nvPr/>
            </p:nvSpPr>
            <p:spPr>
              <a:xfrm>
                <a:off x="8220074" y="1470256"/>
                <a:ext cx="3611923" cy="4754373"/>
              </a:xfrm>
              <a:prstGeom prst="roundRect">
                <a:avLst/>
              </a:prstGeom>
              <a:blipFill>
                <a:blip r:embed="rId6"/>
                <a:stretch>
                  <a:fillRect/>
                </a:stretch>
              </a:blipFill>
              <a:ln w="38100">
                <a:solidFill>
                  <a:srgbClr val="FF9900"/>
                </a:solidFill>
              </a:ln>
              <a:effectLst>
                <a:outerShdw blurRad="63500" sx="102000" sy="102000" algn="ctr" rotWithShape="0">
                  <a:prstClr val="black">
                    <a:alpha val="40000"/>
                  </a:prstClr>
                </a:outerShdw>
              </a:effectLst>
            </p:spPr>
            <p:txBody>
              <a:bodyPr/>
              <a:lstStyle/>
              <a:p>
                <a:r>
                  <a:rPr lang="ja-JP" altLang="en-US">
                    <a:noFill/>
                  </a:rPr>
                  <a:t> </a:t>
                </a:r>
              </a:p>
            </p:txBody>
          </p:sp>
        </mc:Fallback>
      </mc:AlternateContent>
      <p:sp>
        <p:nvSpPr>
          <p:cNvPr id="15" name="正方形/長方形 14">
            <a:extLst>
              <a:ext uri="{FF2B5EF4-FFF2-40B4-BE49-F238E27FC236}">
                <a16:creationId xmlns:a16="http://schemas.microsoft.com/office/drawing/2014/main" id="{A715E428-15F5-55AE-E177-7EFD3C97B646}"/>
              </a:ext>
            </a:extLst>
          </p:cNvPr>
          <p:cNvSpPr/>
          <p:nvPr/>
        </p:nvSpPr>
        <p:spPr>
          <a:xfrm>
            <a:off x="3349529" y="1690184"/>
            <a:ext cx="4410288" cy="1251938"/>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a:extLst>
              <a:ext uri="{FF2B5EF4-FFF2-40B4-BE49-F238E27FC236}">
                <a16:creationId xmlns:a16="http://schemas.microsoft.com/office/drawing/2014/main" id="{2EE811B4-3001-F0C3-5CF9-2F0A8FA1D0C0}"/>
              </a:ext>
            </a:extLst>
          </p:cNvPr>
          <p:cNvPicPr>
            <a:picLocks noChangeAspect="1"/>
          </p:cNvPicPr>
          <p:nvPr/>
        </p:nvPicPr>
        <p:blipFill rotWithShape="1">
          <a:blip r:embed="rId7">
            <a:alphaModFix/>
            <a:extLst>
              <a:ext uri="{28A0092B-C50C-407E-A947-70E740481C1C}">
                <a14:useLocalDpi xmlns:a14="http://schemas.microsoft.com/office/drawing/2010/main" val="0"/>
              </a:ext>
            </a:extLst>
          </a:blip>
          <a:srcRect l="51200" t="52290" r="27844" b="25960"/>
          <a:stretch/>
        </p:blipFill>
        <p:spPr>
          <a:xfrm>
            <a:off x="8257773" y="1835126"/>
            <a:ext cx="3535658" cy="1784990"/>
          </a:xfrm>
          <a:prstGeom prst="round2SameRect">
            <a:avLst>
              <a:gd name="adj1" fmla="val 9872"/>
              <a:gd name="adj2" fmla="val 0"/>
            </a:avLst>
          </a:prstGeom>
        </p:spPr>
      </p:pic>
      <p:pic>
        <p:nvPicPr>
          <p:cNvPr id="17" name="図 16">
            <a:extLst>
              <a:ext uri="{FF2B5EF4-FFF2-40B4-BE49-F238E27FC236}">
                <a16:creationId xmlns:a16="http://schemas.microsoft.com/office/drawing/2014/main" id="{844E0D25-76FD-FC85-E4CC-91E81A106210}"/>
              </a:ext>
            </a:extLst>
          </p:cNvPr>
          <p:cNvPicPr>
            <a:picLocks noChangeAspect="1"/>
          </p:cNvPicPr>
          <p:nvPr/>
        </p:nvPicPr>
        <p:blipFill rotWithShape="1">
          <a:blip r:embed="rId8">
            <a:alphaModFix/>
            <a:extLst>
              <a:ext uri="{28A0092B-C50C-407E-A947-70E740481C1C}">
                <a14:useLocalDpi xmlns:a14="http://schemas.microsoft.com/office/drawing/2010/main" val="0"/>
              </a:ext>
            </a:extLst>
          </a:blip>
          <a:srcRect l="51013" t="52530" r="27978" b="25667"/>
          <a:stretch/>
        </p:blipFill>
        <p:spPr>
          <a:xfrm>
            <a:off x="8257773" y="3507828"/>
            <a:ext cx="3544946" cy="1204912"/>
          </a:xfrm>
          <a:prstGeom prst="rect">
            <a:avLst/>
          </a:prstGeom>
        </p:spPr>
      </p:pic>
      <p:sp>
        <p:nvSpPr>
          <p:cNvPr id="18" name="テキスト ボックス 17">
            <a:extLst>
              <a:ext uri="{FF2B5EF4-FFF2-40B4-BE49-F238E27FC236}">
                <a16:creationId xmlns:a16="http://schemas.microsoft.com/office/drawing/2014/main" id="{6BDD1DAA-6457-01E6-1B68-72BBC7207383}"/>
              </a:ext>
            </a:extLst>
          </p:cNvPr>
          <p:cNvSpPr txBox="1"/>
          <p:nvPr/>
        </p:nvSpPr>
        <p:spPr>
          <a:xfrm>
            <a:off x="8919420" y="3570758"/>
            <a:ext cx="1201448" cy="369332"/>
          </a:xfrm>
          <a:prstGeom prst="rect">
            <a:avLst/>
          </a:prstGeom>
          <a:noFill/>
        </p:spPr>
        <p:txBody>
          <a:bodyPr wrap="square" rtlCol="0">
            <a:spAutoFit/>
          </a:bodyPr>
          <a:lstStyle/>
          <a:p>
            <a:r>
              <a:rPr kumimoji="1" lang="en-US" altLang="ja-JP" dirty="0">
                <a:solidFill>
                  <a:srgbClr val="0000FF"/>
                </a:solidFill>
              </a:rPr>
              <a:t>Direct </a:t>
            </a:r>
            <a:r>
              <a:rPr kumimoji="1" lang="en-US" altLang="ja-JP" dirty="0"/>
              <a:t>light</a:t>
            </a:r>
            <a:endParaRPr kumimoji="1" lang="ja-JP" altLang="en-US" dirty="0">
              <a:solidFill>
                <a:srgbClr val="0000FF"/>
              </a:solidFill>
            </a:endParaRPr>
          </a:p>
        </p:txBody>
      </p:sp>
      <p:sp>
        <p:nvSpPr>
          <p:cNvPr id="19" name="テキスト ボックス 18">
            <a:extLst>
              <a:ext uri="{FF2B5EF4-FFF2-40B4-BE49-F238E27FC236}">
                <a16:creationId xmlns:a16="http://schemas.microsoft.com/office/drawing/2014/main" id="{0F9F07ED-DBB9-A0D5-1B53-4D46FA1D0874}"/>
              </a:ext>
            </a:extLst>
          </p:cNvPr>
          <p:cNvSpPr txBox="1"/>
          <p:nvPr/>
        </p:nvSpPr>
        <p:spPr>
          <a:xfrm>
            <a:off x="8923456" y="1964537"/>
            <a:ext cx="1410908" cy="646331"/>
          </a:xfrm>
          <a:prstGeom prst="rect">
            <a:avLst/>
          </a:prstGeom>
          <a:noFill/>
        </p:spPr>
        <p:txBody>
          <a:bodyPr wrap="square" rtlCol="0">
            <a:spAutoFit/>
          </a:bodyPr>
          <a:lstStyle/>
          <a:p>
            <a:r>
              <a:rPr kumimoji="1" lang="en-US" altLang="ja-JP" dirty="0">
                <a:solidFill>
                  <a:srgbClr val="0000FF"/>
                </a:solidFill>
              </a:rPr>
              <a:t>Direct</a:t>
            </a:r>
            <a:r>
              <a:rPr kumimoji="1" lang="en-US" altLang="ja-JP" dirty="0">
                <a:solidFill>
                  <a:schemeClr val="tx1">
                    <a:lumMod val="75000"/>
                    <a:lumOff val="25000"/>
                  </a:schemeClr>
                </a:solidFill>
              </a:rPr>
              <a:t> +</a:t>
            </a:r>
          </a:p>
          <a:p>
            <a:r>
              <a:rPr kumimoji="1" lang="en-US" altLang="ja-JP" dirty="0"/>
              <a:t>indirect light</a:t>
            </a:r>
            <a:endParaRPr kumimoji="1" lang="ja-JP" altLang="en-US" dirty="0">
              <a:solidFill>
                <a:srgbClr val="0000FF"/>
              </a:solidFill>
            </a:endParaRPr>
          </a:p>
        </p:txBody>
      </p:sp>
      <p:sp>
        <p:nvSpPr>
          <p:cNvPr id="20" name="テキスト ボックス 19">
            <a:extLst>
              <a:ext uri="{FF2B5EF4-FFF2-40B4-BE49-F238E27FC236}">
                <a16:creationId xmlns:a16="http://schemas.microsoft.com/office/drawing/2014/main" id="{FF21F2B9-D519-7E5A-D3C8-52E921EA3F2C}"/>
              </a:ext>
            </a:extLst>
          </p:cNvPr>
          <p:cNvSpPr txBox="1"/>
          <p:nvPr/>
        </p:nvSpPr>
        <p:spPr>
          <a:xfrm>
            <a:off x="852597" y="3991932"/>
            <a:ext cx="1253040" cy="461665"/>
          </a:xfrm>
          <a:prstGeom prst="rect">
            <a:avLst/>
          </a:prstGeom>
          <a:noFill/>
        </p:spPr>
        <p:txBody>
          <a:bodyPr wrap="square" rtlCol="0">
            <a:spAutoFit/>
          </a:bodyPr>
          <a:lstStyle/>
          <a:p>
            <a:pPr algn="ctr"/>
            <a:r>
              <a:rPr kumimoji="1" lang="en-US" altLang="ja-JP" sz="2400" dirty="0"/>
              <a:t>In Water</a:t>
            </a:r>
            <a:endParaRPr kumimoji="1" lang="ja-JP" altLang="en-US" sz="2400" dirty="0"/>
          </a:p>
        </p:txBody>
      </p:sp>
      <p:cxnSp>
        <p:nvCxnSpPr>
          <p:cNvPr id="22" name="直線コネクタ 21">
            <a:extLst>
              <a:ext uri="{FF2B5EF4-FFF2-40B4-BE49-F238E27FC236}">
                <a16:creationId xmlns:a16="http://schemas.microsoft.com/office/drawing/2014/main" id="{C71172A7-0889-C18A-2349-4B249177AB21}"/>
              </a:ext>
            </a:extLst>
          </p:cNvPr>
          <p:cNvCxnSpPr>
            <a:cxnSpLocks/>
          </p:cNvCxnSpPr>
          <p:nvPr/>
        </p:nvCxnSpPr>
        <p:spPr>
          <a:xfrm>
            <a:off x="4669631" y="5720054"/>
            <a:ext cx="2879029"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矢印: 下 24">
            <a:extLst>
              <a:ext uri="{FF2B5EF4-FFF2-40B4-BE49-F238E27FC236}">
                <a16:creationId xmlns:a16="http://schemas.microsoft.com/office/drawing/2014/main" id="{3D4CDB10-94F7-53FF-2A60-B0CE4CA3C4F9}"/>
              </a:ext>
            </a:extLst>
          </p:cNvPr>
          <p:cNvSpPr/>
          <p:nvPr/>
        </p:nvSpPr>
        <p:spPr>
          <a:xfrm>
            <a:off x="9838041" y="4617495"/>
            <a:ext cx="375121" cy="39186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a:extLst>
              <a:ext uri="{FF2B5EF4-FFF2-40B4-BE49-F238E27FC236}">
                <a16:creationId xmlns:a16="http://schemas.microsoft.com/office/drawing/2014/main" id="{A9BCF4D8-60F2-FF11-1930-387644C052FB}"/>
              </a:ext>
            </a:extLst>
          </p:cNvPr>
          <p:cNvCxnSpPr/>
          <p:nvPr/>
        </p:nvCxnSpPr>
        <p:spPr>
          <a:xfrm flipV="1">
            <a:off x="4949825" y="4550066"/>
            <a:ext cx="0" cy="1407934"/>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テキスト ボックス 27">
                <a:extLst>
                  <a:ext uri="{FF2B5EF4-FFF2-40B4-BE49-F238E27FC236}">
                    <a16:creationId xmlns:a16="http://schemas.microsoft.com/office/drawing/2014/main" id="{A3E19F64-3B07-147D-9AC2-BBC8236AB361}"/>
                  </a:ext>
                </a:extLst>
              </p:cNvPr>
              <p:cNvSpPr txBox="1"/>
              <p:nvPr/>
            </p:nvSpPr>
            <p:spPr>
              <a:xfrm>
                <a:off x="4630929" y="5901204"/>
                <a:ext cx="637792"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solidFill>
                            <a:srgbClr val="0070C0"/>
                          </a:solidFill>
                          <a:latin typeface="Cambria Math" panose="02040503050406030204" pitchFamily="18" charset="0"/>
                        </a:rPr>
                        <m:t>𝑡</m:t>
                      </m:r>
                    </m:oMath>
                  </m:oMathPara>
                </a14:m>
                <a:endParaRPr kumimoji="1" lang="ja-JP" altLang="en-US" sz="2000" dirty="0">
                  <a:solidFill>
                    <a:srgbClr val="0070C0"/>
                  </a:solidFill>
                </a:endParaRPr>
              </a:p>
            </p:txBody>
          </p:sp>
        </mc:Choice>
        <mc:Fallback xmlns="">
          <p:sp>
            <p:nvSpPr>
              <p:cNvPr id="28" name="テキスト ボックス 27">
                <a:extLst>
                  <a:ext uri="{FF2B5EF4-FFF2-40B4-BE49-F238E27FC236}">
                    <a16:creationId xmlns:a16="http://schemas.microsoft.com/office/drawing/2014/main" id="{A3E19F64-3B07-147D-9AC2-BBC8236AB361}"/>
                  </a:ext>
                </a:extLst>
              </p:cNvPr>
              <p:cNvSpPr txBox="1">
                <a:spLocks noRot="1" noChangeAspect="1" noMove="1" noResize="1" noEditPoints="1" noAdjustHandles="1" noChangeArrowheads="1" noChangeShapeType="1" noTextEdit="1"/>
              </p:cNvSpPr>
              <p:nvPr/>
            </p:nvSpPr>
            <p:spPr>
              <a:xfrm>
                <a:off x="4630929" y="5901204"/>
                <a:ext cx="637792" cy="400110"/>
              </a:xfrm>
              <a:prstGeom prst="rect">
                <a:avLst/>
              </a:prstGeom>
              <a:blipFill>
                <a:blip r:embed="rId9"/>
                <a:stretch>
                  <a:fillRect/>
                </a:stretch>
              </a:blipFill>
            </p:spPr>
            <p:txBody>
              <a:bodyPr/>
              <a:lstStyle/>
              <a:p>
                <a:r>
                  <a:rPr lang="ja-JP" altLang="en-US">
                    <a:noFill/>
                  </a:rPr>
                  <a:t> </a:t>
                </a:r>
              </a:p>
            </p:txBody>
          </p:sp>
        </mc:Fallback>
      </mc:AlternateContent>
      <p:sp>
        <p:nvSpPr>
          <p:cNvPr id="29" name="テキスト ボックス 28">
            <a:extLst>
              <a:ext uri="{FF2B5EF4-FFF2-40B4-BE49-F238E27FC236}">
                <a16:creationId xmlns:a16="http://schemas.microsoft.com/office/drawing/2014/main" id="{4026130A-62C1-10E6-5128-D9E04167C118}"/>
              </a:ext>
            </a:extLst>
          </p:cNvPr>
          <p:cNvSpPr txBox="1"/>
          <p:nvPr/>
        </p:nvSpPr>
        <p:spPr>
          <a:xfrm>
            <a:off x="5236007" y="4301253"/>
            <a:ext cx="1457325" cy="307777"/>
          </a:xfrm>
          <a:prstGeom prst="rect">
            <a:avLst/>
          </a:prstGeom>
          <a:noFill/>
        </p:spPr>
        <p:txBody>
          <a:bodyPr wrap="square" rtlCol="0">
            <a:spAutoFit/>
          </a:bodyPr>
          <a:lstStyle/>
          <a:p>
            <a:pPr algn="ctr"/>
            <a:r>
              <a:rPr kumimoji="1" lang="en-US" altLang="ja-JP" sz="1400" dirty="0"/>
              <a:t>PMT No.5</a:t>
            </a:r>
            <a:endParaRPr kumimoji="1" lang="ja-JP" altLang="en-US" sz="1200" dirty="0"/>
          </a:p>
        </p:txBody>
      </p:sp>
      <p:pic>
        <p:nvPicPr>
          <p:cNvPr id="24" name="図 23">
            <a:extLst>
              <a:ext uri="{FF2B5EF4-FFF2-40B4-BE49-F238E27FC236}">
                <a16:creationId xmlns:a16="http://schemas.microsoft.com/office/drawing/2014/main" id="{AD345069-938A-6D10-D365-5CAEB97DDB66}"/>
              </a:ext>
            </a:extLst>
          </p:cNvPr>
          <p:cNvPicPr>
            <a:picLocks noChangeAspect="1"/>
          </p:cNvPicPr>
          <p:nvPr/>
        </p:nvPicPr>
        <p:blipFill>
          <a:blip r:embed="rId10"/>
          <a:stretch>
            <a:fillRect/>
          </a:stretch>
        </p:blipFill>
        <p:spPr>
          <a:xfrm>
            <a:off x="10233159" y="2013112"/>
            <a:ext cx="1857636" cy="1946396"/>
          </a:xfrm>
          <a:prstGeom prst="rect">
            <a:avLst/>
          </a:prstGeom>
        </p:spPr>
      </p:pic>
    </p:spTree>
    <p:extLst>
      <p:ext uri="{BB962C8B-B14F-4D97-AF65-F5344CB8AC3E}">
        <p14:creationId xmlns:p14="http://schemas.microsoft.com/office/powerpoint/2010/main" val="982917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t="-9000" b="-9000"/>
          </a:stretch>
        </a:blipFill>
        <a:effectLst/>
      </p:bgPr>
    </p:bg>
    <p:spTree>
      <p:nvGrpSpPr>
        <p:cNvPr id="1" name=""/>
        <p:cNvGrpSpPr/>
        <p:nvPr/>
      </p:nvGrpSpPr>
      <p:grpSpPr>
        <a:xfrm>
          <a:off x="0" y="0"/>
          <a:ext cx="0" cy="0"/>
          <a:chOff x="0" y="0"/>
          <a:chExt cx="0" cy="0"/>
        </a:xfrm>
      </p:grpSpPr>
      <p:sp>
        <p:nvSpPr>
          <p:cNvPr id="6" name="日付プレースホルダー 5">
            <a:extLst>
              <a:ext uri="{FF2B5EF4-FFF2-40B4-BE49-F238E27FC236}">
                <a16:creationId xmlns:a16="http://schemas.microsoft.com/office/drawing/2014/main" id="{54DD3440-D5CE-6196-42FD-E478122797B5}"/>
              </a:ext>
            </a:extLst>
          </p:cNvPr>
          <p:cNvSpPr>
            <a:spLocks noGrp="1"/>
          </p:cNvSpPr>
          <p:nvPr>
            <p:ph type="dt" sz="half" idx="10"/>
          </p:nvPr>
        </p:nvSpPr>
        <p:spPr/>
        <p:txBody>
          <a:bodyPr/>
          <a:lstStyle/>
          <a:p>
            <a:r>
              <a:rPr kumimoji="1" lang="en-US" altLang="ja-JP" sz="1050"/>
              <a:t>2024/12/14</a:t>
            </a:r>
            <a:endParaRPr kumimoji="1" lang="ja-JP" altLang="en-US" sz="1050" dirty="0"/>
          </a:p>
        </p:txBody>
      </p:sp>
      <p:sp>
        <p:nvSpPr>
          <p:cNvPr id="7" name="フッター プレースホルダー 6">
            <a:extLst>
              <a:ext uri="{FF2B5EF4-FFF2-40B4-BE49-F238E27FC236}">
                <a16:creationId xmlns:a16="http://schemas.microsoft.com/office/drawing/2014/main" id="{E4C92DBE-C589-4940-64B2-465F5243B8F4}"/>
              </a:ext>
            </a:extLst>
          </p:cNvPr>
          <p:cNvSpPr>
            <a:spLocks noGrp="1"/>
          </p:cNvSpPr>
          <p:nvPr>
            <p:ph type="ftr" sz="quarter" idx="11"/>
          </p:nvPr>
        </p:nvSpPr>
        <p:spPr/>
        <p:txBody>
          <a:bodyPr/>
          <a:lstStyle/>
          <a:p>
            <a:r>
              <a:rPr kumimoji="1" lang="en-US" altLang="ja-JP" sz="1200"/>
              <a:t>NuDM-2024  Jun Nakane</a:t>
            </a:r>
            <a:endParaRPr kumimoji="1" lang="ja-JP" altLang="en-US" sz="1200" dirty="0"/>
          </a:p>
        </p:txBody>
      </p:sp>
      <p:sp>
        <p:nvSpPr>
          <p:cNvPr id="4" name="スライド番号プレースホルダー 3">
            <a:extLst>
              <a:ext uri="{FF2B5EF4-FFF2-40B4-BE49-F238E27FC236}">
                <a16:creationId xmlns:a16="http://schemas.microsoft.com/office/drawing/2014/main" id="{5B115825-0F4A-4C42-982E-B9B3DB4B086E}"/>
              </a:ext>
            </a:extLst>
          </p:cNvPr>
          <p:cNvSpPr>
            <a:spLocks noGrp="1"/>
          </p:cNvSpPr>
          <p:nvPr>
            <p:ph type="sldNum" sz="quarter" idx="12"/>
          </p:nvPr>
        </p:nvSpPr>
        <p:spPr/>
        <p:txBody>
          <a:bodyPr/>
          <a:lstStyle/>
          <a:p>
            <a:fld id="{D392765E-C324-42ED-9A7B-7C1C78C74078}" type="slidenum">
              <a:rPr kumimoji="1" lang="ja-JP" altLang="en-US" smtClean="0"/>
              <a:t>2</a:t>
            </a:fld>
            <a:endParaRPr kumimoji="1" lang="ja-JP" altLang="en-US" dirty="0"/>
          </a:p>
        </p:txBody>
      </p:sp>
      <p:sp>
        <p:nvSpPr>
          <p:cNvPr id="3" name="コンテンツ プレースホルダー 2">
            <a:extLst>
              <a:ext uri="{FF2B5EF4-FFF2-40B4-BE49-F238E27FC236}">
                <a16:creationId xmlns:a16="http://schemas.microsoft.com/office/drawing/2014/main" id="{EB03CDCE-5074-4D6B-9832-F0C33CB3078A}"/>
              </a:ext>
            </a:extLst>
          </p:cNvPr>
          <p:cNvSpPr>
            <a:spLocks noGrp="1"/>
          </p:cNvSpPr>
          <p:nvPr>
            <p:ph idx="4294967295"/>
          </p:nvPr>
        </p:nvSpPr>
        <p:spPr>
          <a:xfrm>
            <a:off x="360000" y="1439863"/>
            <a:ext cx="11472862" cy="4986337"/>
          </a:xfrm>
        </p:spPr>
        <p:txBody>
          <a:bodyPr/>
          <a:lstStyle/>
          <a:p>
            <a:pPr marL="514350" indent="-514350">
              <a:buFont typeface="+mj-lt"/>
              <a:buAutoNum type="arabicPeriod"/>
            </a:pPr>
            <a:endParaRPr lang="en-US" altLang="ja-JP" sz="2800" dirty="0">
              <a:solidFill>
                <a:schemeClr val="tx1"/>
              </a:solidFill>
            </a:endParaRPr>
          </a:p>
          <a:p>
            <a:pPr marL="514350" indent="-514350">
              <a:buFont typeface="+mj-lt"/>
              <a:buAutoNum type="arabicPeriod"/>
            </a:pPr>
            <a:r>
              <a:rPr lang="en-US" altLang="ja-JP" sz="2800" dirty="0">
                <a:solidFill>
                  <a:schemeClr val="tx1"/>
                </a:solidFill>
              </a:rPr>
              <a:t>Motivation</a:t>
            </a:r>
          </a:p>
          <a:p>
            <a:pPr marL="514350" indent="-514350">
              <a:buFont typeface="+mj-lt"/>
              <a:buAutoNum type="arabicPeriod"/>
            </a:pPr>
            <a:r>
              <a:rPr lang="en-US" altLang="ja-JP" sz="2800" dirty="0">
                <a:solidFill>
                  <a:schemeClr val="tx1"/>
                </a:solidFill>
              </a:rPr>
              <a:t>KamLAND2</a:t>
            </a:r>
            <a:r>
              <a:rPr lang="ja-JP" altLang="en-US" sz="2800" dirty="0">
                <a:solidFill>
                  <a:schemeClr val="tx1"/>
                </a:solidFill>
              </a:rPr>
              <a:t> </a:t>
            </a:r>
            <a:r>
              <a:rPr lang="en-US" altLang="ja-JP" sz="2800" dirty="0">
                <a:solidFill>
                  <a:schemeClr val="tx1"/>
                </a:solidFill>
              </a:rPr>
              <a:t>Prototype Detector</a:t>
            </a:r>
          </a:p>
          <a:p>
            <a:pPr marL="514350" indent="-514350">
              <a:buFont typeface="+mj-lt"/>
              <a:buAutoNum type="arabicPeriod"/>
            </a:pPr>
            <a:r>
              <a:rPr lang="en-US" altLang="ja-JP" sz="2800" dirty="0">
                <a:solidFill>
                  <a:schemeClr val="tx1"/>
                </a:solidFill>
              </a:rPr>
              <a:t>Evaluation of Light Collection Performance of Mirrors </a:t>
            </a:r>
          </a:p>
          <a:p>
            <a:pPr marL="514350" indent="-514350">
              <a:buFont typeface="+mj-lt"/>
              <a:buAutoNum type="arabicPeriod"/>
            </a:pPr>
            <a:r>
              <a:rPr lang="en-US" altLang="ja-JP" sz="2800" dirty="0">
                <a:solidFill>
                  <a:schemeClr val="tx1"/>
                </a:solidFill>
              </a:rPr>
              <a:t>Evaluation of Prototype Detector Total Observed </a:t>
            </a:r>
            <a:r>
              <a:rPr lang="en-US" altLang="ja-JP" sz="2800" dirty="0" err="1">
                <a:solidFill>
                  <a:schemeClr val="tx1"/>
                </a:solidFill>
              </a:rPr>
              <a:t>Phototns</a:t>
            </a:r>
            <a:endParaRPr lang="en-US" altLang="ja-JP" sz="2800" dirty="0">
              <a:solidFill>
                <a:schemeClr val="tx1"/>
              </a:solidFill>
            </a:endParaRPr>
          </a:p>
          <a:p>
            <a:pPr marL="514350" indent="-514350">
              <a:buFont typeface="+mj-lt"/>
              <a:buAutoNum type="arabicPeriod"/>
            </a:pPr>
            <a:r>
              <a:rPr lang="en-US" altLang="ja-JP" sz="2800" dirty="0">
                <a:solidFill>
                  <a:schemeClr val="tx1"/>
                </a:solidFill>
              </a:rPr>
              <a:t>Summary</a:t>
            </a:r>
            <a:endParaRPr lang="en-US" altLang="ja-JP" sz="2800" dirty="0"/>
          </a:p>
        </p:txBody>
      </p:sp>
      <p:sp>
        <p:nvSpPr>
          <p:cNvPr id="8" name="タイトル 1">
            <a:extLst>
              <a:ext uri="{FF2B5EF4-FFF2-40B4-BE49-F238E27FC236}">
                <a16:creationId xmlns:a16="http://schemas.microsoft.com/office/drawing/2014/main" id="{A2344CEB-2B17-D421-D0AF-A1587D3A711D}"/>
              </a:ext>
            </a:extLst>
          </p:cNvPr>
          <p:cNvSpPr txBox="1">
            <a:spLocks/>
          </p:cNvSpPr>
          <p:nvPr/>
        </p:nvSpPr>
        <p:spPr>
          <a:xfrm>
            <a:off x="359569" y="360363"/>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4400" dirty="0">
                <a:solidFill>
                  <a:schemeClr val="tx1"/>
                </a:solidFill>
                <a:latin typeface="+mn-lt"/>
              </a:rPr>
              <a:t>CONTENTS</a:t>
            </a:r>
            <a:endParaRPr lang="ja-JP" altLang="en-US" sz="4400" dirty="0">
              <a:solidFill>
                <a:schemeClr val="tx1"/>
              </a:solidFill>
              <a:latin typeface="+mn-lt"/>
            </a:endParaRPr>
          </a:p>
        </p:txBody>
      </p:sp>
    </p:spTree>
    <p:extLst>
      <p:ext uri="{BB962C8B-B14F-4D97-AF65-F5344CB8AC3E}">
        <p14:creationId xmlns:p14="http://schemas.microsoft.com/office/powerpoint/2010/main" val="243469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9D97841-A004-02CF-88B9-FB5441EE9A8B}"/>
              </a:ext>
            </a:extLst>
          </p:cNvPr>
          <p:cNvSpPr>
            <a:spLocks noGrp="1"/>
          </p:cNvSpPr>
          <p:nvPr>
            <p:ph type="dt" sz="half" idx="10"/>
          </p:nvPr>
        </p:nvSpPr>
        <p:spPr/>
        <p:txBody>
          <a:bodyPr/>
          <a:lstStyle/>
          <a:p>
            <a:r>
              <a:rPr kumimoji="1" lang="en-US" altLang="ja-JP"/>
              <a:t>2024/12/14</a:t>
            </a:r>
            <a:endParaRPr kumimoji="1" lang="ja-JP" altLang="en-US"/>
          </a:p>
        </p:txBody>
      </p:sp>
      <p:sp>
        <p:nvSpPr>
          <p:cNvPr id="3" name="フッター プレースホルダー 2">
            <a:extLst>
              <a:ext uri="{FF2B5EF4-FFF2-40B4-BE49-F238E27FC236}">
                <a16:creationId xmlns:a16="http://schemas.microsoft.com/office/drawing/2014/main" id="{22BCC3E7-9A50-FC8C-D5F5-EF4C84BD1912}"/>
              </a:ext>
            </a:extLst>
          </p:cNvPr>
          <p:cNvSpPr>
            <a:spLocks noGrp="1"/>
          </p:cNvSpPr>
          <p:nvPr>
            <p:ph type="ftr" sz="quarter" idx="11"/>
          </p:nvPr>
        </p:nvSpPr>
        <p:spPr/>
        <p:txBody>
          <a:bodyPr/>
          <a:lstStyle/>
          <a:p>
            <a:r>
              <a:rPr kumimoji="1" lang="en-US" altLang="ja-JP"/>
              <a:t>NuDM-2024  Jun Nakane</a:t>
            </a:r>
            <a:endParaRPr kumimoji="1" lang="ja-JP" altLang="en-US" dirty="0"/>
          </a:p>
        </p:txBody>
      </p:sp>
      <p:sp>
        <p:nvSpPr>
          <p:cNvPr id="4" name="スライド番号プレースホルダー 3">
            <a:extLst>
              <a:ext uri="{FF2B5EF4-FFF2-40B4-BE49-F238E27FC236}">
                <a16:creationId xmlns:a16="http://schemas.microsoft.com/office/drawing/2014/main" id="{DF373AC4-8CC4-FA03-9AE9-BFB3F2AD6420}"/>
              </a:ext>
            </a:extLst>
          </p:cNvPr>
          <p:cNvSpPr>
            <a:spLocks noGrp="1"/>
          </p:cNvSpPr>
          <p:nvPr>
            <p:ph type="sldNum" sz="quarter" idx="12"/>
          </p:nvPr>
        </p:nvSpPr>
        <p:spPr/>
        <p:txBody>
          <a:bodyPr/>
          <a:lstStyle/>
          <a:p>
            <a:fld id="{D392765E-C324-42ED-9A7B-7C1C78C74078}" type="slidenum">
              <a:rPr kumimoji="1" lang="ja-JP" altLang="en-US" smtClean="0"/>
              <a:t>20</a:t>
            </a:fld>
            <a:endParaRPr kumimoji="1" lang="ja-JP" altLang="en-US"/>
          </a:p>
        </p:txBody>
      </p:sp>
      <p:sp>
        <p:nvSpPr>
          <p:cNvPr id="5" name="タイトル 1">
            <a:extLst>
              <a:ext uri="{FF2B5EF4-FFF2-40B4-BE49-F238E27FC236}">
                <a16:creationId xmlns:a16="http://schemas.microsoft.com/office/drawing/2014/main" id="{EDB72168-6B1F-8DF4-7F76-9DDCB4185655}"/>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4000" dirty="0"/>
              <a:t>Total observed photons of the prototype detector</a:t>
            </a:r>
            <a:endParaRPr lang="ja-JP" altLang="en-US" sz="4000" dirty="0"/>
          </a:p>
        </p:txBody>
      </p:sp>
      <p:sp>
        <p:nvSpPr>
          <p:cNvPr id="6" name="コンテンツ プレースホルダー 2">
            <a:extLst>
              <a:ext uri="{FF2B5EF4-FFF2-40B4-BE49-F238E27FC236}">
                <a16:creationId xmlns:a16="http://schemas.microsoft.com/office/drawing/2014/main" id="{0E9D49B8-B973-ED8E-600F-63C698E6A7DA}"/>
              </a:ext>
            </a:extLst>
          </p:cNvPr>
          <p:cNvSpPr txBox="1">
            <a:spLocks/>
          </p:cNvSpPr>
          <p:nvPr/>
        </p:nvSpPr>
        <p:spPr>
          <a:xfrm>
            <a:off x="360000"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kumimoji="0" lang="en-US" altLang="ja-JP" sz="2400" b="0" i="0" u="none" strike="noStrike" kern="1200" cap="none" spc="0" normalizeH="0" baseline="0" noProof="0" dirty="0">
                <a:ln>
                  <a:noFill/>
                </a:ln>
                <a:solidFill>
                  <a:srgbClr val="FF0000"/>
                </a:solidFill>
                <a:effectLst/>
                <a:uLnTx/>
                <a:uFillTx/>
                <a:latin typeface="Calibri" panose="020F0502020204030204"/>
                <a:ea typeface="ＭＳ Ｐゴシック" panose="020B0600070205080204" pitchFamily="50" charset="-128"/>
                <a:cs typeface="+mn-cs"/>
                <a:sym typeface="Wingdings" panose="05000000000000000000" pitchFamily="2" charset="2"/>
              </a:rPr>
              <a:t>			</a:t>
            </a:r>
            <a:r>
              <a:rPr kumimoji="0" lang="en-US" altLang="ja-JP" sz="2400" dirty="0">
                <a:solidFill>
                  <a:srgbClr val="FF0000"/>
                </a:solidFill>
                <a:latin typeface="Calibri" panose="020F0502020204030204"/>
                <a:ea typeface="ＭＳ Ｐゴシック" panose="020B0600070205080204" pitchFamily="50" charset="-128"/>
                <a:sym typeface="Wingdings" panose="05000000000000000000" pitchFamily="2" charset="2"/>
              </a:rPr>
              <a:t>	</a:t>
            </a:r>
            <a:r>
              <a:rPr kumimoji="1" lang="en-US" altLang="ja-JP" sz="2400" dirty="0">
                <a:solidFill>
                  <a:srgbClr val="FF0000"/>
                </a:solidFill>
              </a:rPr>
              <a:t>Radiation source </a:t>
            </a:r>
            <a:r>
              <a:rPr kumimoji="1" lang="en-US" altLang="ja-JP" sz="2400" dirty="0">
                <a:solidFill>
                  <a:schemeClr val="tx1">
                    <a:lumMod val="75000"/>
                    <a:lumOff val="25000"/>
                  </a:schemeClr>
                </a:solidFill>
              </a:rPr>
              <a:t>measurement</a:t>
            </a:r>
            <a:endParaRPr lang="en-US" altLang="ja-JP" sz="2000" u="sng" dirty="0">
              <a:sym typeface="Wingdings" panose="05000000000000000000" pitchFamily="2" charset="2"/>
            </a:endParaRPr>
          </a:p>
        </p:txBody>
      </p:sp>
      <p:cxnSp>
        <p:nvCxnSpPr>
          <p:cNvPr id="7" name="直線コネクタ 6">
            <a:extLst>
              <a:ext uri="{FF2B5EF4-FFF2-40B4-BE49-F238E27FC236}">
                <a16:creationId xmlns:a16="http://schemas.microsoft.com/office/drawing/2014/main" id="{23C87E54-9BBF-2DBC-B994-FD2B0AFB6F88}"/>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9" name="図 18" descr="ダイアグラム&#10;&#10;自動的に生成された説明">
            <a:extLst>
              <a:ext uri="{FF2B5EF4-FFF2-40B4-BE49-F238E27FC236}">
                <a16:creationId xmlns:a16="http://schemas.microsoft.com/office/drawing/2014/main" id="{B32AF951-776E-7F16-264C-3AB95DEE0548}"/>
              </a:ext>
            </a:extLst>
          </p:cNvPr>
          <p:cNvPicPr>
            <a:picLocks noChangeAspect="1"/>
          </p:cNvPicPr>
          <p:nvPr/>
        </p:nvPicPr>
        <p:blipFill rotWithShape="1">
          <a:blip r:embed="rId3">
            <a:extLst>
              <a:ext uri="{28A0092B-C50C-407E-A947-70E740481C1C}">
                <a14:useLocalDpi xmlns:a14="http://schemas.microsoft.com/office/drawing/2010/main" val="0"/>
              </a:ext>
            </a:extLst>
          </a:blip>
          <a:srcRect l="26697" t="34272" r="22071" b="7342"/>
          <a:stretch/>
        </p:blipFill>
        <p:spPr>
          <a:xfrm>
            <a:off x="10764486" y="1"/>
            <a:ext cx="1427513" cy="1436470"/>
          </a:xfrm>
          <a:prstGeom prst="rect">
            <a:avLst/>
          </a:prstGeom>
        </p:spPr>
      </p:pic>
      <mc:AlternateContent xmlns:mc="http://schemas.openxmlformats.org/markup-compatibility/2006" xmlns:a14="http://schemas.microsoft.com/office/drawing/2010/main">
        <mc:Choice Requires="a14">
          <p:sp>
            <p:nvSpPr>
              <p:cNvPr id="8" name="四角形: 角を丸くする 7">
                <a:extLst>
                  <a:ext uri="{FF2B5EF4-FFF2-40B4-BE49-F238E27FC236}">
                    <a16:creationId xmlns:a16="http://schemas.microsoft.com/office/drawing/2014/main" id="{12F7326A-506F-5EDA-86BA-CA3CA08F5A1D}"/>
                  </a:ext>
                </a:extLst>
              </p:cNvPr>
              <p:cNvSpPr/>
              <p:nvPr/>
            </p:nvSpPr>
            <p:spPr>
              <a:xfrm>
                <a:off x="360002" y="1470256"/>
                <a:ext cx="11471998" cy="4754373"/>
              </a:xfrm>
              <a:prstGeom prst="roundRect">
                <a:avLst/>
              </a:prstGeom>
              <a:solidFill>
                <a:schemeClr val="bg1"/>
              </a:solidFill>
              <a:ln w="38100">
                <a:solidFill>
                  <a:srgbClr val="00B05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lumMod val="75000"/>
                        <a:lumOff val="25000"/>
                      </a:schemeClr>
                    </a:solidFill>
                  </a:rPr>
                  <a:t>											     Each event of each PMT signal</a:t>
                </a:r>
              </a:p>
              <a:p>
                <a:r>
                  <a:rPr kumimoji="1" lang="en-US" altLang="ja-JP" sz="2000" dirty="0">
                    <a:solidFill>
                      <a:schemeClr val="tx1">
                        <a:lumMod val="75000"/>
                        <a:lumOff val="25000"/>
                      </a:schemeClr>
                    </a:solidFill>
                  </a:rPr>
                  <a:t>													</a:t>
                </a:r>
                <a14:m>
                  <m:oMath xmlns:m="http://schemas.openxmlformats.org/officeDocument/2006/math">
                    <m:d>
                      <m:dPr>
                        <m:ctrlPr>
                          <a:rPr kumimoji="1" lang="en-US" altLang="ja-JP" sz="2000" b="0" i="1" dirty="0" smtClean="0">
                            <a:solidFill>
                              <a:schemeClr val="tx1">
                                <a:lumMod val="75000"/>
                                <a:lumOff val="25000"/>
                              </a:schemeClr>
                            </a:solidFill>
                            <a:latin typeface="Cambria Math" panose="02040503050406030204" pitchFamily="18" charset="0"/>
                          </a:rPr>
                        </m:ctrlPr>
                      </m:dPr>
                      <m:e>
                        <m:r>
                          <a:rPr kumimoji="1" lang="en-US" altLang="ja-JP" sz="2000" b="0" i="1" dirty="0" smtClean="0">
                            <a:solidFill>
                              <a:schemeClr val="tx1">
                                <a:lumMod val="75000"/>
                                <a:lumOff val="25000"/>
                              </a:schemeClr>
                            </a:solidFill>
                            <a:latin typeface="Cambria Math" panose="02040503050406030204" pitchFamily="18" charset="0"/>
                          </a:rPr>
                          <m:t>𝐼</m:t>
                        </m:r>
                        <m:r>
                          <a:rPr kumimoji="1" lang="en-US" altLang="ja-JP" sz="2000" b="0" i="1" dirty="0" smtClean="0">
                            <a:solidFill>
                              <a:schemeClr val="tx1">
                                <a:lumMod val="75000"/>
                                <a:lumOff val="25000"/>
                              </a:schemeClr>
                            </a:solidFill>
                            <a:latin typeface="Cambria Math" panose="02040503050406030204" pitchFamily="18" charset="0"/>
                          </a:rPr>
                          <m:t> </m:t>
                        </m:r>
                        <m:r>
                          <a:rPr kumimoji="1" lang="en-US" altLang="ja-JP" sz="2000" b="0" i="0" dirty="0" smtClean="0">
                            <a:solidFill>
                              <a:schemeClr val="tx1">
                                <a:lumMod val="75000"/>
                                <a:lumOff val="25000"/>
                              </a:schemeClr>
                            </a:solidFill>
                            <a:latin typeface="Cambria Math" panose="02040503050406030204" pitchFamily="18" charset="0"/>
                          </a:rPr>
                          <m:t>[</m:t>
                        </m:r>
                        <m:r>
                          <m:rPr>
                            <m:sty m:val="p"/>
                          </m:rPr>
                          <a:rPr kumimoji="1" lang="en-US" altLang="ja-JP" sz="2000" b="0" i="0" dirty="0" smtClean="0">
                            <a:solidFill>
                              <a:schemeClr val="tx1">
                                <a:lumMod val="75000"/>
                                <a:lumOff val="25000"/>
                              </a:schemeClr>
                            </a:solidFill>
                            <a:latin typeface="Cambria Math" panose="02040503050406030204" pitchFamily="18" charset="0"/>
                          </a:rPr>
                          <m:t>ch</m:t>
                        </m:r>
                        <m:r>
                          <a:rPr kumimoji="1" lang="en-US" altLang="ja-JP" sz="2000" b="0" i="0" dirty="0" smtClean="0">
                            <a:solidFill>
                              <a:schemeClr val="tx1">
                                <a:lumMod val="75000"/>
                                <a:lumOff val="25000"/>
                              </a:schemeClr>
                            </a:solidFill>
                            <a:latin typeface="Cambria Math" panose="02040503050406030204" pitchFamily="18" charset="0"/>
                          </a:rPr>
                          <m:t>]</m:t>
                        </m:r>
                      </m:e>
                    </m:d>
                    <m:r>
                      <a:rPr kumimoji="1" lang="en-US" altLang="ja-JP" sz="2000" b="0" i="1" dirty="0" smtClean="0">
                        <a:solidFill>
                          <a:schemeClr val="tx1">
                            <a:lumMod val="75000"/>
                            <a:lumOff val="25000"/>
                          </a:schemeClr>
                        </a:solidFill>
                        <a:latin typeface="Cambria Math" panose="02040503050406030204" pitchFamily="18" charset="0"/>
                      </a:rPr>
                      <m:t>=</m:t>
                    </m:r>
                    <m:nary>
                      <m:naryPr>
                        <m:chr m:val="∑"/>
                        <m:ctrlPr>
                          <a:rPr kumimoji="1" lang="en-US" altLang="ja-JP" sz="2000" b="0" i="1" dirty="0" smtClean="0">
                            <a:solidFill>
                              <a:schemeClr val="tx1">
                                <a:lumMod val="75000"/>
                                <a:lumOff val="25000"/>
                              </a:schemeClr>
                            </a:solidFill>
                            <a:latin typeface="Cambria Math" panose="02040503050406030204" pitchFamily="18" charset="0"/>
                          </a:rPr>
                        </m:ctrlPr>
                      </m:naryPr>
                      <m:sub>
                        <m:sSub>
                          <m:sSubPr>
                            <m:ctrlPr>
                              <a:rPr kumimoji="1" lang="en-US" altLang="ja-JP" sz="2000" b="0" i="1" dirty="0" smtClean="0">
                                <a:solidFill>
                                  <a:schemeClr val="tx1">
                                    <a:lumMod val="75000"/>
                                    <a:lumOff val="25000"/>
                                  </a:schemeClr>
                                </a:solidFill>
                                <a:latin typeface="Cambria Math" panose="02040503050406030204" pitchFamily="18" charset="0"/>
                              </a:rPr>
                            </m:ctrlPr>
                          </m:sSubPr>
                          <m:e>
                            <m:r>
                              <a:rPr kumimoji="1" lang="en-US" altLang="ja-JP" sz="2000" b="0" i="1" dirty="0" smtClean="0">
                                <a:solidFill>
                                  <a:schemeClr val="tx1">
                                    <a:lumMod val="75000"/>
                                    <a:lumOff val="25000"/>
                                  </a:schemeClr>
                                </a:solidFill>
                                <a:latin typeface="Cambria Math" panose="02040503050406030204" pitchFamily="18" charset="0"/>
                              </a:rPr>
                              <m:t>𝑡</m:t>
                            </m:r>
                          </m:e>
                          <m:sub>
                            <m:r>
                              <m:rPr>
                                <m:sty m:val="p"/>
                              </m:rPr>
                              <a:rPr kumimoji="1" lang="en-US" altLang="ja-JP" sz="2000" b="0" i="0" dirty="0" smtClean="0">
                                <a:solidFill>
                                  <a:schemeClr val="tx1">
                                    <a:lumMod val="75000"/>
                                    <a:lumOff val="25000"/>
                                  </a:schemeClr>
                                </a:solidFill>
                                <a:latin typeface="Cambria Math" panose="02040503050406030204" pitchFamily="18" charset="0"/>
                              </a:rPr>
                              <m:t>PMT</m:t>
                            </m:r>
                          </m:sub>
                        </m:sSub>
                        <m:r>
                          <a:rPr kumimoji="1" lang="en-US" altLang="ja-JP" sz="2000" b="0" i="1" dirty="0" smtClean="0">
                            <a:solidFill>
                              <a:srgbClr val="0070C0"/>
                            </a:solidFill>
                            <a:latin typeface="Cambria Math" panose="02040503050406030204" pitchFamily="18" charset="0"/>
                          </a:rPr>
                          <m:t>−10 [</m:t>
                        </m:r>
                        <m:r>
                          <m:rPr>
                            <m:sty m:val="p"/>
                          </m:rPr>
                          <a:rPr kumimoji="1" lang="en-US" altLang="ja-JP" sz="2000" b="0" i="0" dirty="0" smtClean="0">
                            <a:solidFill>
                              <a:srgbClr val="0070C0"/>
                            </a:solidFill>
                            <a:latin typeface="Cambria Math" panose="02040503050406030204" pitchFamily="18" charset="0"/>
                          </a:rPr>
                          <m:t>ns</m:t>
                        </m:r>
                        <m:r>
                          <a:rPr kumimoji="1" lang="en-US" altLang="ja-JP" sz="2000" b="0" i="1" dirty="0" smtClean="0">
                            <a:solidFill>
                              <a:srgbClr val="0070C0"/>
                            </a:solidFill>
                            <a:latin typeface="Cambria Math" panose="02040503050406030204" pitchFamily="18" charset="0"/>
                          </a:rPr>
                          <m:t>]</m:t>
                        </m:r>
                      </m:sub>
                      <m:sup>
                        <m:sSub>
                          <m:sSubPr>
                            <m:ctrlPr>
                              <a:rPr kumimoji="1" lang="en-US" altLang="ja-JP" sz="2000" b="0" i="1" dirty="0" smtClean="0">
                                <a:solidFill>
                                  <a:schemeClr val="tx1">
                                    <a:lumMod val="75000"/>
                                    <a:lumOff val="25000"/>
                                  </a:schemeClr>
                                </a:solidFill>
                                <a:latin typeface="Cambria Math" panose="02040503050406030204" pitchFamily="18" charset="0"/>
                              </a:rPr>
                            </m:ctrlPr>
                          </m:sSubPr>
                          <m:e>
                            <m:r>
                              <a:rPr kumimoji="1" lang="en-US" altLang="ja-JP" sz="2000" b="0" i="1" dirty="0" smtClean="0">
                                <a:solidFill>
                                  <a:schemeClr val="tx1">
                                    <a:lumMod val="75000"/>
                                    <a:lumOff val="25000"/>
                                  </a:schemeClr>
                                </a:solidFill>
                                <a:latin typeface="Cambria Math" panose="02040503050406030204" pitchFamily="18" charset="0"/>
                              </a:rPr>
                              <m:t>𝑡</m:t>
                            </m:r>
                          </m:e>
                          <m:sub>
                            <m:r>
                              <m:rPr>
                                <m:sty m:val="p"/>
                              </m:rPr>
                              <a:rPr kumimoji="1" lang="en-US" altLang="ja-JP" sz="2000" b="0" i="0" dirty="0" smtClean="0">
                                <a:solidFill>
                                  <a:schemeClr val="tx1">
                                    <a:lumMod val="75000"/>
                                    <a:lumOff val="25000"/>
                                  </a:schemeClr>
                                </a:solidFill>
                                <a:latin typeface="Cambria Math" panose="02040503050406030204" pitchFamily="18" charset="0"/>
                              </a:rPr>
                              <m:t>PMT</m:t>
                            </m:r>
                          </m:sub>
                        </m:sSub>
                        <m:r>
                          <a:rPr kumimoji="1" lang="en-US" altLang="ja-JP" sz="2000" b="0" i="0" dirty="0" smtClean="0">
                            <a:solidFill>
                              <a:srgbClr val="0070C0"/>
                            </a:solidFill>
                            <a:latin typeface="Cambria Math" panose="02040503050406030204" pitchFamily="18" charset="0"/>
                          </a:rPr>
                          <m:t>+</m:t>
                        </m:r>
                        <m:r>
                          <a:rPr kumimoji="1" lang="en-US" altLang="ja-JP" sz="2000" b="0" i="1" dirty="0" smtClean="0">
                            <a:solidFill>
                              <a:srgbClr val="0070C0"/>
                            </a:solidFill>
                            <a:latin typeface="Cambria Math" panose="02040503050406030204" pitchFamily="18" charset="0"/>
                          </a:rPr>
                          <m:t>25 [</m:t>
                        </m:r>
                        <m:r>
                          <m:rPr>
                            <m:sty m:val="p"/>
                          </m:rPr>
                          <a:rPr kumimoji="1" lang="en-US" altLang="ja-JP" sz="2000" b="0" i="0" dirty="0" smtClean="0">
                            <a:solidFill>
                              <a:srgbClr val="0070C0"/>
                            </a:solidFill>
                            <a:latin typeface="Cambria Math" panose="02040503050406030204" pitchFamily="18" charset="0"/>
                          </a:rPr>
                          <m:t>ns</m:t>
                        </m:r>
                        <m:r>
                          <a:rPr kumimoji="1" lang="en-US" altLang="ja-JP" sz="2000" b="0" i="0" dirty="0" smtClean="0">
                            <a:solidFill>
                              <a:srgbClr val="0070C0"/>
                            </a:solidFill>
                            <a:latin typeface="Cambria Math" panose="02040503050406030204" pitchFamily="18" charset="0"/>
                          </a:rPr>
                          <m:t>]</m:t>
                        </m:r>
                      </m:sup>
                      <m:e>
                        <m:r>
                          <a:rPr kumimoji="1" lang="en-US" altLang="ja-JP" sz="2000" b="0" i="1" dirty="0" smtClean="0">
                            <a:solidFill>
                              <a:schemeClr val="tx1">
                                <a:lumMod val="75000"/>
                                <a:lumOff val="25000"/>
                              </a:schemeClr>
                            </a:solidFill>
                            <a:latin typeface="Cambria Math" panose="02040503050406030204" pitchFamily="18" charset="0"/>
                          </a:rPr>
                          <m:t>(</m:t>
                        </m:r>
                        <m:r>
                          <m:rPr>
                            <m:sty m:val="p"/>
                          </m:rPr>
                          <a:rPr kumimoji="1" lang="en-US" altLang="ja-JP" sz="2000" b="0" i="0" dirty="0" smtClean="0">
                            <a:solidFill>
                              <a:schemeClr val="tx1">
                                <a:lumMod val="75000"/>
                                <a:lumOff val="25000"/>
                              </a:schemeClr>
                            </a:solidFill>
                            <a:latin typeface="Cambria Math" panose="02040503050406030204" pitchFamily="18" charset="0"/>
                          </a:rPr>
                          <m:t>ADC</m:t>
                        </m:r>
                        <m:r>
                          <a:rPr kumimoji="1" lang="en-US" altLang="ja-JP" sz="2000" b="0" i="1" dirty="0" smtClean="0">
                            <a:solidFill>
                              <a:schemeClr val="tx1">
                                <a:lumMod val="75000"/>
                                <a:lumOff val="25000"/>
                              </a:schemeClr>
                            </a:solidFill>
                            <a:latin typeface="Cambria Math" panose="02040503050406030204" pitchFamily="18" charset="0"/>
                          </a:rPr>
                          <m:t> </m:t>
                        </m:r>
                        <m:r>
                          <a:rPr kumimoji="1" lang="en-US" altLang="ja-JP" sz="2000" i="1" dirty="0">
                            <a:solidFill>
                              <a:schemeClr val="tx1">
                                <a:lumMod val="75000"/>
                                <a:lumOff val="25000"/>
                              </a:schemeClr>
                            </a:solidFill>
                            <a:latin typeface="Cambria Math" panose="02040503050406030204" pitchFamily="18" charset="0"/>
                          </a:rPr>
                          <m:t>[</m:t>
                        </m:r>
                        <m:r>
                          <m:rPr>
                            <m:sty m:val="p"/>
                          </m:rPr>
                          <a:rPr kumimoji="1" lang="en-US" altLang="ja-JP" sz="2000" dirty="0">
                            <a:solidFill>
                              <a:schemeClr val="tx1">
                                <a:lumMod val="75000"/>
                                <a:lumOff val="25000"/>
                              </a:schemeClr>
                            </a:solidFill>
                            <a:latin typeface="Cambria Math" panose="02040503050406030204" pitchFamily="18" charset="0"/>
                          </a:rPr>
                          <m:t>ch</m:t>
                        </m:r>
                        <m:r>
                          <a:rPr kumimoji="1" lang="en-US" altLang="ja-JP" sz="2000" i="1" dirty="0">
                            <a:solidFill>
                              <a:schemeClr val="tx1">
                                <a:lumMod val="75000"/>
                                <a:lumOff val="25000"/>
                              </a:schemeClr>
                            </a:solidFill>
                            <a:latin typeface="Cambria Math" panose="02040503050406030204" pitchFamily="18" charset="0"/>
                          </a:rPr>
                          <m:t>])</m:t>
                        </m:r>
                      </m:e>
                    </m:nary>
                  </m:oMath>
                </a14:m>
                <a:endParaRPr kumimoji="1" lang="en-US" altLang="ja-JP" sz="2000" dirty="0">
                  <a:solidFill>
                    <a:schemeClr val="tx1">
                      <a:lumMod val="75000"/>
                      <a:lumOff val="25000"/>
                    </a:schemeClr>
                  </a:solidFill>
                </a:endParaRPr>
              </a:p>
              <a:p>
                <a:r>
                  <a:rPr kumimoji="1" lang="en-US" altLang="ja-JP" sz="2000" dirty="0">
                    <a:solidFill>
                      <a:schemeClr val="tx1">
                        <a:lumMod val="75000"/>
                        <a:lumOff val="25000"/>
                      </a:schemeClr>
                    </a:solidFill>
                  </a:rPr>
                  <a:t>											</a:t>
                </a:r>
                <a:r>
                  <a:rPr kumimoji="1" lang="ja-JP" altLang="en-US" sz="2000" dirty="0">
                    <a:solidFill>
                      <a:schemeClr val="tx1">
                        <a:lumMod val="75000"/>
                        <a:lumOff val="25000"/>
                      </a:schemeClr>
                    </a:solidFill>
                  </a:rPr>
                  <a:t>     </a:t>
                </a:r>
                <a:r>
                  <a:rPr kumimoji="1" lang="en-US" altLang="ja-JP" sz="2000" dirty="0">
                    <a:solidFill>
                      <a:schemeClr val="tx1">
                        <a:lumMod val="75000"/>
                        <a:lumOff val="25000"/>
                      </a:schemeClr>
                    </a:solidFill>
                  </a:rPr>
                  <a:t>Number of photons of each PMT:</a:t>
                </a:r>
              </a:p>
              <a:p>
                <a:r>
                  <a:rPr kumimoji="1" lang="en-US" altLang="ja-JP" sz="2000" dirty="0">
                    <a:solidFill>
                      <a:schemeClr val="tx1">
                        <a:lumMod val="75000"/>
                        <a:lumOff val="25000"/>
                      </a:schemeClr>
                    </a:solidFill>
                  </a:rPr>
                  <a:t>													</a:t>
                </a:r>
                <a14:m>
                  <m:oMath xmlns:m="http://schemas.openxmlformats.org/officeDocument/2006/math">
                    <m:r>
                      <a:rPr kumimoji="1" lang="en-US" altLang="ja-JP" sz="2000" b="0" i="1" smtClean="0">
                        <a:solidFill>
                          <a:schemeClr val="tx1">
                            <a:lumMod val="75000"/>
                            <a:lumOff val="25000"/>
                          </a:schemeClr>
                        </a:solidFill>
                        <a:latin typeface="Cambria Math" panose="02040503050406030204" pitchFamily="18" charset="0"/>
                      </a:rPr>
                      <m:t>𝑞</m:t>
                    </m:r>
                    <m:r>
                      <a:rPr kumimoji="1" lang="en-US" altLang="ja-JP" sz="2000" b="0" i="1" smtClean="0">
                        <a:solidFill>
                          <a:schemeClr val="tx1">
                            <a:lumMod val="75000"/>
                            <a:lumOff val="25000"/>
                          </a:schemeClr>
                        </a:solidFill>
                        <a:latin typeface="Cambria Math" panose="02040503050406030204" pitchFamily="18" charset="0"/>
                      </a:rPr>
                      <m:t> </m:t>
                    </m:r>
                    <m:d>
                      <m:dPr>
                        <m:begChr m:val="["/>
                        <m:endChr m:val="]"/>
                        <m:ctrlPr>
                          <a:rPr kumimoji="1" lang="en-US" altLang="ja-JP" sz="2000" b="0" i="1" smtClean="0">
                            <a:solidFill>
                              <a:schemeClr val="tx1">
                                <a:lumMod val="75000"/>
                                <a:lumOff val="25000"/>
                              </a:schemeClr>
                            </a:solidFill>
                            <a:latin typeface="Cambria Math" panose="02040503050406030204" pitchFamily="18" charset="0"/>
                          </a:rPr>
                        </m:ctrlPr>
                      </m:dPr>
                      <m:e>
                        <m:r>
                          <m:rPr>
                            <m:sty m:val="p"/>
                          </m:rPr>
                          <a:rPr kumimoji="1" lang="en-US" altLang="ja-JP" sz="2000" b="0" i="0" smtClean="0">
                            <a:solidFill>
                              <a:schemeClr val="tx1">
                                <a:lumMod val="75000"/>
                                <a:lumOff val="25000"/>
                              </a:schemeClr>
                            </a:solidFill>
                            <a:latin typeface="Cambria Math" panose="02040503050406030204" pitchFamily="18" charset="0"/>
                          </a:rPr>
                          <m:t>p</m:t>
                        </m:r>
                        <m:r>
                          <a:rPr kumimoji="1" lang="en-US" altLang="ja-JP" sz="2000" b="0" i="0" smtClean="0">
                            <a:solidFill>
                              <a:schemeClr val="tx1">
                                <a:lumMod val="75000"/>
                                <a:lumOff val="25000"/>
                              </a:schemeClr>
                            </a:solidFill>
                            <a:latin typeface="Cambria Math" panose="02040503050406030204" pitchFamily="18" charset="0"/>
                          </a:rPr>
                          <m:t>.</m:t>
                        </m:r>
                        <m:r>
                          <m:rPr>
                            <m:sty m:val="p"/>
                          </m:rPr>
                          <a:rPr kumimoji="1" lang="en-US" altLang="ja-JP" sz="2000" b="0" i="0" smtClean="0">
                            <a:solidFill>
                              <a:schemeClr val="tx1">
                                <a:lumMod val="75000"/>
                                <a:lumOff val="25000"/>
                              </a:schemeClr>
                            </a:solidFill>
                            <a:latin typeface="Cambria Math" panose="02040503050406030204" pitchFamily="18" charset="0"/>
                          </a:rPr>
                          <m:t>e</m:t>
                        </m:r>
                        <m:r>
                          <a:rPr kumimoji="1" lang="en-US" altLang="ja-JP" sz="2000" b="0" i="0" smtClean="0">
                            <a:solidFill>
                              <a:schemeClr val="tx1">
                                <a:lumMod val="75000"/>
                                <a:lumOff val="25000"/>
                              </a:schemeClr>
                            </a:solidFill>
                            <a:latin typeface="Cambria Math" panose="02040503050406030204" pitchFamily="18" charset="0"/>
                          </a:rPr>
                          <m:t>.</m:t>
                        </m:r>
                      </m:e>
                    </m:d>
                    <m:r>
                      <a:rPr kumimoji="1" lang="en-US" altLang="ja-JP" sz="2000" b="0" i="1" smtClean="0">
                        <a:solidFill>
                          <a:schemeClr val="tx1">
                            <a:lumMod val="75000"/>
                            <a:lumOff val="25000"/>
                          </a:schemeClr>
                        </a:solidFill>
                        <a:latin typeface="Cambria Math" panose="02040503050406030204" pitchFamily="18" charset="0"/>
                      </a:rPr>
                      <m:t>=</m:t>
                    </m:r>
                    <m:d>
                      <m:dPr>
                        <m:ctrlPr>
                          <a:rPr kumimoji="1" lang="en-US" altLang="ja-JP" sz="2000" i="1" dirty="0">
                            <a:solidFill>
                              <a:schemeClr val="tx1">
                                <a:lumMod val="75000"/>
                                <a:lumOff val="25000"/>
                              </a:schemeClr>
                            </a:solidFill>
                            <a:latin typeface="Cambria Math" panose="02040503050406030204" pitchFamily="18" charset="0"/>
                          </a:rPr>
                        </m:ctrlPr>
                      </m:dPr>
                      <m:e>
                        <m:r>
                          <a:rPr kumimoji="1" lang="en-US" altLang="ja-JP" sz="2000" b="0" i="1" dirty="0" smtClean="0">
                            <a:solidFill>
                              <a:schemeClr val="tx1">
                                <a:lumMod val="75000"/>
                                <a:lumOff val="25000"/>
                              </a:schemeClr>
                            </a:solidFill>
                            <a:latin typeface="Cambria Math" panose="02040503050406030204" pitchFamily="18" charset="0"/>
                          </a:rPr>
                          <m:t>𝐼</m:t>
                        </m:r>
                        <m:r>
                          <a:rPr kumimoji="1" lang="en-US" altLang="ja-JP" sz="2000" b="0" i="1" dirty="0" smtClean="0">
                            <a:solidFill>
                              <a:schemeClr val="tx1">
                                <a:lumMod val="75000"/>
                                <a:lumOff val="25000"/>
                              </a:schemeClr>
                            </a:solidFill>
                            <a:latin typeface="Cambria Math" panose="02040503050406030204" pitchFamily="18" charset="0"/>
                          </a:rPr>
                          <m:t> </m:t>
                        </m:r>
                        <m:d>
                          <m:dPr>
                            <m:begChr m:val="["/>
                            <m:endChr m:val="]"/>
                            <m:ctrlPr>
                              <a:rPr kumimoji="1" lang="en-US" altLang="ja-JP" sz="2000" b="0" i="1" dirty="0">
                                <a:solidFill>
                                  <a:schemeClr val="tx1">
                                    <a:lumMod val="75000"/>
                                    <a:lumOff val="25000"/>
                                  </a:schemeClr>
                                </a:solidFill>
                                <a:latin typeface="Cambria Math" panose="02040503050406030204" pitchFamily="18" charset="0"/>
                              </a:rPr>
                            </m:ctrlPr>
                          </m:dPr>
                          <m:e>
                            <m:r>
                              <m:rPr>
                                <m:sty m:val="p"/>
                              </m:rPr>
                              <a:rPr kumimoji="1" lang="en-US" altLang="ja-JP" sz="2000" dirty="0">
                                <a:solidFill>
                                  <a:schemeClr val="tx1">
                                    <a:lumMod val="75000"/>
                                    <a:lumOff val="25000"/>
                                  </a:schemeClr>
                                </a:solidFill>
                                <a:latin typeface="Cambria Math" panose="02040503050406030204" pitchFamily="18" charset="0"/>
                              </a:rPr>
                              <m:t>ch</m:t>
                            </m:r>
                          </m:e>
                        </m:d>
                      </m:e>
                    </m:d>
                    <m:r>
                      <m:rPr>
                        <m:lit/>
                      </m:rPr>
                      <a:rPr kumimoji="1" lang="en-US" altLang="ja-JP" sz="2000" b="0" i="1" dirty="0" smtClean="0">
                        <a:solidFill>
                          <a:schemeClr val="tx1">
                            <a:lumMod val="75000"/>
                            <a:lumOff val="25000"/>
                          </a:schemeClr>
                        </a:solidFill>
                        <a:latin typeface="Cambria Math" panose="02040503050406030204" pitchFamily="18" charset="0"/>
                      </a:rPr>
                      <m:t>/</m:t>
                    </m:r>
                    <m:r>
                      <a:rPr kumimoji="1" lang="en-US" altLang="ja-JP" sz="2000" b="0" i="1" dirty="0" smtClean="0">
                        <a:solidFill>
                          <a:schemeClr val="tx1">
                            <a:lumMod val="75000"/>
                            <a:lumOff val="25000"/>
                          </a:schemeClr>
                        </a:solidFill>
                        <a:latin typeface="Cambria Math" panose="02040503050406030204" pitchFamily="18" charset="0"/>
                      </a:rPr>
                      <m:t>(1</m:t>
                    </m:r>
                    <m:r>
                      <m:rPr>
                        <m:sty m:val="p"/>
                      </m:rPr>
                      <a:rPr kumimoji="1" lang="en-US" altLang="ja-JP" sz="2000" b="0" i="0" dirty="0" smtClean="0">
                        <a:solidFill>
                          <a:schemeClr val="tx1">
                            <a:lumMod val="75000"/>
                            <a:lumOff val="25000"/>
                          </a:schemeClr>
                        </a:solidFill>
                        <a:latin typeface="Cambria Math" panose="02040503050406030204" pitchFamily="18" charset="0"/>
                      </a:rPr>
                      <m:t>p</m:t>
                    </m:r>
                    <m:r>
                      <a:rPr kumimoji="1" lang="en-US" altLang="ja-JP" sz="2000" b="0" i="0" dirty="0" smtClean="0">
                        <a:solidFill>
                          <a:schemeClr val="tx1">
                            <a:lumMod val="75000"/>
                            <a:lumOff val="25000"/>
                          </a:schemeClr>
                        </a:solidFill>
                        <a:latin typeface="Cambria Math" panose="02040503050406030204" pitchFamily="18" charset="0"/>
                      </a:rPr>
                      <m:t>.</m:t>
                    </m:r>
                    <m:r>
                      <m:rPr>
                        <m:sty m:val="p"/>
                      </m:rPr>
                      <a:rPr kumimoji="1" lang="en-US" altLang="ja-JP" sz="2000" b="0" i="0" dirty="0" smtClean="0">
                        <a:solidFill>
                          <a:schemeClr val="tx1">
                            <a:lumMod val="75000"/>
                            <a:lumOff val="25000"/>
                          </a:schemeClr>
                        </a:solidFill>
                        <a:latin typeface="Cambria Math" panose="02040503050406030204" pitchFamily="18" charset="0"/>
                      </a:rPr>
                      <m:t>e</m:t>
                    </m:r>
                    <m:r>
                      <a:rPr kumimoji="1" lang="en-US" altLang="ja-JP" sz="2000" b="0" i="0" dirty="0" smtClean="0">
                        <a:solidFill>
                          <a:schemeClr val="tx1">
                            <a:lumMod val="75000"/>
                            <a:lumOff val="25000"/>
                          </a:schemeClr>
                        </a:solidFill>
                        <a:latin typeface="Cambria Math" panose="02040503050406030204" pitchFamily="18" charset="0"/>
                      </a:rPr>
                      <m:t>.  </m:t>
                    </m:r>
                    <m:r>
                      <m:rPr>
                        <m:sty m:val="p"/>
                      </m:rPr>
                      <a:rPr kumimoji="1" lang="en-US" altLang="ja-JP" sz="2000" b="0" i="0" dirty="0" smtClean="0">
                        <a:solidFill>
                          <a:schemeClr val="tx1">
                            <a:lumMod val="75000"/>
                            <a:lumOff val="25000"/>
                          </a:schemeClr>
                        </a:solidFill>
                        <a:latin typeface="Cambria Math" panose="02040503050406030204" pitchFamily="18" charset="0"/>
                      </a:rPr>
                      <m:t>gain</m:t>
                    </m:r>
                    <m:r>
                      <a:rPr kumimoji="1" lang="en-US" altLang="ja-JP" sz="2000" b="0" i="0" dirty="0" smtClean="0">
                        <a:solidFill>
                          <a:schemeClr val="tx1">
                            <a:lumMod val="75000"/>
                            <a:lumOff val="25000"/>
                          </a:schemeClr>
                        </a:solidFill>
                        <a:latin typeface="Cambria Math" panose="02040503050406030204" pitchFamily="18" charset="0"/>
                      </a:rPr>
                      <m:t> </m:t>
                    </m:r>
                    <m:r>
                      <m:rPr>
                        <m:sty m:val="p"/>
                      </m:rPr>
                      <a:rPr kumimoji="1" lang="en-US" altLang="ja-JP" sz="2000" b="0" i="0" dirty="0" smtClean="0">
                        <a:solidFill>
                          <a:schemeClr val="tx1">
                            <a:lumMod val="75000"/>
                            <a:lumOff val="25000"/>
                          </a:schemeClr>
                        </a:solidFill>
                        <a:latin typeface="Cambria Math" panose="02040503050406030204" pitchFamily="18" charset="0"/>
                      </a:rPr>
                      <m:t>value</m:t>
                    </m:r>
                    <m:r>
                      <a:rPr kumimoji="1" lang="en-US" altLang="ja-JP" sz="2000" b="0" i="0" dirty="0" smtClean="0">
                        <a:solidFill>
                          <a:schemeClr val="tx1">
                            <a:lumMod val="75000"/>
                            <a:lumOff val="25000"/>
                          </a:schemeClr>
                        </a:solidFill>
                        <a:latin typeface="Cambria Math" panose="02040503050406030204" pitchFamily="18" charset="0"/>
                      </a:rPr>
                      <m:t> [</m:t>
                    </m:r>
                    <m:r>
                      <m:rPr>
                        <m:sty m:val="p"/>
                      </m:rPr>
                      <a:rPr kumimoji="1" lang="en-US" altLang="ja-JP" sz="2000" b="0" i="0" dirty="0" smtClean="0">
                        <a:solidFill>
                          <a:schemeClr val="tx1">
                            <a:lumMod val="75000"/>
                            <a:lumOff val="25000"/>
                          </a:schemeClr>
                        </a:solidFill>
                        <a:latin typeface="Cambria Math" panose="02040503050406030204" pitchFamily="18" charset="0"/>
                      </a:rPr>
                      <m:t>ch</m:t>
                    </m:r>
                    <m:r>
                      <a:rPr kumimoji="1" lang="en-US" altLang="ja-JP" sz="2000" b="0" i="1" dirty="0" smtClean="0">
                        <a:solidFill>
                          <a:schemeClr val="tx1">
                            <a:lumMod val="75000"/>
                            <a:lumOff val="25000"/>
                          </a:schemeClr>
                        </a:solidFill>
                        <a:latin typeface="Cambria Math" panose="02040503050406030204" pitchFamily="18" charset="0"/>
                      </a:rPr>
                      <m:t>])</m:t>
                    </m:r>
                  </m:oMath>
                </a14:m>
                <a:endParaRPr kumimoji="1" lang="en-US" altLang="ja-JP" sz="2000" dirty="0">
                  <a:solidFill>
                    <a:schemeClr val="tx1">
                      <a:lumMod val="75000"/>
                      <a:lumOff val="25000"/>
                    </a:schemeClr>
                  </a:solidFill>
                </a:endParaRPr>
              </a:p>
              <a:p>
                <a:r>
                  <a:rPr kumimoji="1" lang="en-US" altLang="ja-JP" sz="2000" dirty="0">
                    <a:solidFill>
                      <a:schemeClr val="tx1">
                        <a:lumMod val="75000"/>
                        <a:lumOff val="25000"/>
                      </a:schemeClr>
                    </a:solidFill>
                  </a:rPr>
                  <a:t>											</a:t>
                </a:r>
                <a:r>
                  <a:rPr kumimoji="1" lang="ja-JP" altLang="en-US" sz="2000" dirty="0">
                    <a:solidFill>
                      <a:schemeClr val="tx1">
                        <a:lumMod val="75000"/>
                        <a:lumOff val="25000"/>
                      </a:schemeClr>
                    </a:solidFill>
                  </a:rPr>
                  <a:t>     </a:t>
                </a:r>
                <a:r>
                  <a:rPr kumimoji="1" lang="en-US" altLang="ja-JP" sz="2000" dirty="0">
                    <a:solidFill>
                      <a:schemeClr val="tx1">
                        <a:lumMod val="75000"/>
                        <a:lumOff val="25000"/>
                      </a:schemeClr>
                    </a:solidFill>
                  </a:rPr>
                  <a:t>Total</a:t>
                </a:r>
                <a:r>
                  <a:rPr kumimoji="1" lang="ja-JP" altLang="en-US" sz="2000" dirty="0">
                    <a:solidFill>
                      <a:schemeClr val="tx1">
                        <a:lumMod val="75000"/>
                        <a:lumOff val="25000"/>
                      </a:schemeClr>
                    </a:solidFill>
                  </a:rPr>
                  <a:t> </a:t>
                </a:r>
                <a:r>
                  <a:rPr kumimoji="1" lang="en-US" altLang="ja-JP" sz="2000" dirty="0">
                    <a:solidFill>
                      <a:schemeClr val="tx1">
                        <a:lumMod val="75000"/>
                        <a:lumOff val="25000"/>
                      </a:schemeClr>
                    </a:solidFill>
                  </a:rPr>
                  <a:t>photons of all PMT:</a:t>
                </a:r>
                <a:endParaRPr kumimoji="1" lang="en-US" altLang="ja-JP" sz="2000" dirty="0">
                  <a:solidFill>
                    <a:srgbClr val="FF0000"/>
                  </a:solidFill>
                </a:endParaRPr>
              </a:p>
              <a:p>
                <a:r>
                  <a:rPr kumimoji="1" lang="en-US" altLang="ja-JP" sz="2000" dirty="0">
                    <a:solidFill>
                      <a:srgbClr val="0070C0"/>
                    </a:solidFill>
                  </a:rPr>
                  <a:t>													</a:t>
                </a:r>
                <a14:m>
                  <m:oMath xmlns:m="http://schemas.openxmlformats.org/officeDocument/2006/math">
                    <m:r>
                      <a:rPr kumimoji="1" lang="en-US" altLang="ja-JP" sz="2000" b="0" i="1" smtClean="0">
                        <a:solidFill>
                          <a:schemeClr val="tx1">
                            <a:lumMod val="75000"/>
                            <a:lumOff val="25000"/>
                          </a:schemeClr>
                        </a:solidFill>
                        <a:latin typeface="Cambria Math" panose="02040503050406030204" pitchFamily="18" charset="0"/>
                      </a:rPr>
                      <m:t>𝑄</m:t>
                    </m:r>
                    <m:r>
                      <a:rPr kumimoji="1" lang="en-US" altLang="ja-JP" sz="2000" b="0" i="1" smtClean="0">
                        <a:solidFill>
                          <a:schemeClr val="tx1">
                            <a:lumMod val="75000"/>
                            <a:lumOff val="25000"/>
                          </a:schemeClr>
                        </a:solidFill>
                        <a:latin typeface="Cambria Math" panose="02040503050406030204" pitchFamily="18" charset="0"/>
                      </a:rPr>
                      <m:t> </m:t>
                    </m:r>
                    <m:d>
                      <m:dPr>
                        <m:begChr m:val="["/>
                        <m:endChr m:val="]"/>
                        <m:ctrlPr>
                          <a:rPr kumimoji="1" lang="en-US" altLang="ja-JP" sz="2000" b="0" i="1" smtClean="0">
                            <a:solidFill>
                              <a:schemeClr val="tx1">
                                <a:lumMod val="75000"/>
                                <a:lumOff val="25000"/>
                              </a:schemeClr>
                            </a:solidFill>
                            <a:latin typeface="Cambria Math" panose="02040503050406030204" pitchFamily="18" charset="0"/>
                          </a:rPr>
                        </m:ctrlPr>
                      </m:dPr>
                      <m:e>
                        <m:r>
                          <m:rPr>
                            <m:sty m:val="p"/>
                          </m:rPr>
                          <a:rPr kumimoji="1" lang="en-US" altLang="ja-JP" sz="2000" b="0" i="0" smtClean="0">
                            <a:solidFill>
                              <a:schemeClr val="tx1">
                                <a:lumMod val="75000"/>
                                <a:lumOff val="25000"/>
                              </a:schemeClr>
                            </a:solidFill>
                            <a:latin typeface="Cambria Math" panose="02040503050406030204" pitchFamily="18" charset="0"/>
                          </a:rPr>
                          <m:t>p</m:t>
                        </m:r>
                        <m:r>
                          <a:rPr kumimoji="1" lang="en-US" altLang="ja-JP" sz="2000" b="0" i="0" smtClean="0">
                            <a:solidFill>
                              <a:schemeClr val="tx1">
                                <a:lumMod val="75000"/>
                                <a:lumOff val="25000"/>
                              </a:schemeClr>
                            </a:solidFill>
                            <a:latin typeface="Cambria Math" panose="02040503050406030204" pitchFamily="18" charset="0"/>
                          </a:rPr>
                          <m:t>.</m:t>
                        </m:r>
                        <m:r>
                          <m:rPr>
                            <m:sty m:val="p"/>
                          </m:rPr>
                          <a:rPr kumimoji="1" lang="en-US" altLang="ja-JP" sz="2000" b="0" i="0" smtClean="0">
                            <a:solidFill>
                              <a:schemeClr val="tx1">
                                <a:lumMod val="75000"/>
                                <a:lumOff val="25000"/>
                              </a:schemeClr>
                            </a:solidFill>
                            <a:latin typeface="Cambria Math" panose="02040503050406030204" pitchFamily="18" charset="0"/>
                          </a:rPr>
                          <m:t>e</m:t>
                        </m:r>
                        <m:r>
                          <a:rPr kumimoji="1" lang="en-US" altLang="ja-JP" sz="2000" b="0" i="0" smtClean="0">
                            <a:solidFill>
                              <a:schemeClr val="tx1">
                                <a:lumMod val="75000"/>
                                <a:lumOff val="25000"/>
                              </a:schemeClr>
                            </a:solidFill>
                            <a:latin typeface="Cambria Math" panose="02040503050406030204" pitchFamily="18" charset="0"/>
                          </a:rPr>
                          <m:t>.</m:t>
                        </m:r>
                      </m:e>
                    </m:d>
                    <m:r>
                      <a:rPr kumimoji="1" lang="en-US" altLang="ja-JP" sz="2000" b="0" i="1" smtClean="0">
                        <a:solidFill>
                          <a:schemeClr val="tx1">
                            <a:lumMod val="75000"/>
                            <a:lumOff val="25000"/>
                          </a:schemeClr>
                        </a:solidFill>
                        <a:latin typeface="Cambria Math" panose="02040503050406030204" pitchFamily="18" charset="0"/>
                      </a:rPr>
                      <m:t>=</m:t>
                    </m:r>
                    <m:nary>
                      <m:naryPr>
                        <m:chr m:val="∑"/>
                        <m:ctrlPr>
                          <a:rPr kumimoji="1" lang="en-US" altLang="ja-JP" sz="2000" i="1" dirty="0">
                            <a:solidFill>
                              <a:schemeClr val="tx1">
                                <a:lumMod val="75000"/>
                                <a:lumOff val="25000"/>
                              </a:schemeClr>
                            </a:solidFill>
                            <a:latin typeface="Cambria Math" panose="02040503050406030204" pitchFamily="18" charset="0"/>
                          </a:rPr>
                        </m:ctrlPr>
                      </m:naryPr>
                      <m:sub>
                        <m:r>
                          <a:rPr kumimoji="1" lang="en-US" altLang="ja-JP" sz="2000" b="0" i="1" dirty="0" smtClean="0">
                            <a:solidFill>
                              <a:schemeClr val="tx1">
                                <a:lumMod val="75000"/>
                                <a:lumOff val="25000"/>
                              </a:schemeClr>
                            </a:solidFill>
                            <a:latin typeface="Cambria Math" panose="02040503050406030204" pitchFamily="18" charset="0"/>
                          </a:rPr>
                          <m:t>0</m:t>
                        </m:r>
                      </m:sub>
                      <m:sup>
                        <m:r>
                          <a:rPr kumimoji="1" lang="en-US" altLang="ja-JP" sz="2000" b="0" i="1" dirty="0" smtClean="0">
                            <a:solidFill>
                              <a:schemeClr val="tx1">
                                <a:lumMod val="75000"/>
                                <a:lumOff val="25000"/>
                              </a:schemeClr>
                            </a:solidFill>
                            <a:latin typeface="Cambria Math" panose="02040503050406030204" pitchFamily="18" charset="0"/>
                          </a:rPr>
                          <m:t>13</m:t>
                        </m:r>
                      </m:sup>
                      <m:e>
                        <m:r>
                          <a:rPr kumimoji="1" lang="en-US" altLang="ja-JP" sz="2000" i="1">
                            <a:solidFill>
                              <a:schemeClr val="tx1">
                                <a:lumMod val="75000"/>
                                <a:lumOff val="25000"/>
                              </a:schemeClr>
                            </a:solidFill>
                            <a:latin typeface="Cambria Math" panose="02040503050406030204" pitchFamily="18" charset="0"/>
                          </a:rPr>
                          <m:t>𝑞</m:t>
                        </m:r>
                        <m:r>
                          <a:rPr kumimoji="1" lang="en-US" altLang="ja-JP" sz="2000" b="0" i="1" smtClean="0">
                            <a:solidFill>
                              <a:schemeClr val="tx1">
                                <a:lumMod val="75000"/>
                                <a:lumOff val="25000"/>
                              </a:schemeClr>
                            </a:solidFill>
                            <a:latin typeface="Cambria Math" panose="02040503050406030204" pitchFamily="18" charset="0"/>
                          </a:rPr>
                          <m:t> </m:t>
                        </m:r>
                        <m:d>
                          <m:dPr>
                            <m:begChr m:val="["/>
                            <m:endChr m:val="]"/>
                            <m:ctrlPr>
                              <a:rPr kumimoji="1" lang="en-US" altLang="ja-JP" sz="2000" i="1">
                                <a:solidFill>
                                  <a:schemeClr val="tx1">
                                    <a:lumMod val="75000"/>
                                    <a:lumOff val="25000"/>
                                  </a:schemeClr>
                                </a:solidFill>
                                <a:latin typeface="Cambria Math" panose="02040503050406030204" pitchFamily="18" charset="0"/>
                              </a:rPr>
                            </m:ctrlPr>
                          </m:dPr>
                          <m:e>
                            <m:r>
                              <m:rPr>
                                <m:sty m:val="p"/>
                              </m:rPr>
                              <a:rPr kumimoji="1" lang="en-US" altLang="ja-JP" sz="2000">
                                <a:solidFill>
                                  <a:schemeClr val="tx1">
                                    <a:lumMod val="75000"/>
                                    <a:lumOff val="25000"/>
                                  </a:schemeClr>
                                </a:solidFill>
                                <a:latin typeface="Cambria Math" panose="02040503050406030204" pitchFamily="18" charset="0"/>
                              </a:rPr>
                              <m:t>p</m:t>
                            </m:r>
                            <m:r>
                              <a:rPr kumimoji="1" lang="en-US" altLang="ja-JP" sz="2000">
                                <a:solidFill>
                                  <a:schemeClr val="tx1">
                                    <a:lumMod val="75000"/>
                                    <a:lumOff val="25000"/>
                                  </a:schemeClr>
                                </a:solidFill>
                                <a:latin typeface="Cambria Math" panose="02040503050406030204" pitchFamily="18" charset="0"/>
                              </a:rPr>
                              <m:t>.</m:t>
                            </m:r>
                            <m:r>
                              <m:rPr>
                                <m:sty m:val="p"/>
                              </m:rPr>
                              <a:rPr kumimoji="1" lang="en-US" altLang="ja-JP" sz="2000">
                                <a:solidFill>
                                  <a:schemeClr val="tx1">
                                    <a:lumMod val="75000"/>
                                    <a:lumOff val="25000"/>
                                  </a:schemeClr>
                                </a:solidFill>
                                <a:latin typeface="Cambria Math" panose="02040503050406030204" pitchFamily="18" charset="0"/>
                              </a:rPr>
                              <m:t>e</m:t>
                            </m:r>
                            <m:r>
                              <a:rPr kumimoji="1" lang="en-US" altLang="ja-JP" sz="2000">
                                <a:solidFill>
                                  <a:schemeClr val="tx1">
                                    <a:lumMod val="75000"/>
                                    <a:lumOff val="25000"/>
                                  </a:schemeClr>
                                </a:solidFill>
                                <a:latin typeface="Cambria Math" panose="02040503050406030204" pitchFamily="18" charset="0"/>
                              </a:rPr>
                              <m:t>.</m:t>
                            </m:r>
                          </m:e>
                        </m:d>
                      </m:e>
                    </m:nary>
                  </m:oMath>
                </a14:m>
                <a:endParaRPr kumimoji="1" lang="en-US" altLang="ja-JP" sz="2000" dirty="0">
                  <a:solidFill>
                    <a:srgbClr val="0070C0"/>
                  </a:solidFill>
                </a:endParaRPr>
              </a:p>
              <a:p>
                <a:r>
                  <a:rPr kumimoji="0" lang="en-US" altLang="ja-JP" sz="2000" b="0" i="0" u="none" strike="noStrike" kern="1200" cap="none" spc="0" normalizeH="0" baseline="0" noProof="0" dirty="0">
                    <a:ln>
                      <a:noFill/>
                    </a:ln>
                    <a:solidFill>
                      <a:srgbClr val="00B050"/>
                    </a:solidFill>
                    <a:effectLst/>
                    <a:uLnTx/>
                    <a:uFillTx/>
                    <a:latin typeface="Calibri" panose="020F0502020204030204"/>
                    <a:ea typeface="ＭＳ Ｐゴシック" panose="020B0600070205080204" pitchFamily="50" charset="-128"/>
                    <a:cs typeface="+mn-cs"/>
                    <a:sym typeface="Wingdings" panose="05000000000000000000" pitchFamily="2" charset="2"/>
                  </a:rPr>
                  <a:t>											</a:t>
                </a:r>
                <a:r>
                  <a:rPr kumimoji="0" lang="ja-JP" altLang="en-US" sz="2000" b="0" i="0" u="none" strike="noStrike" kern="1200" cap="none" spc="0" normalizeH="0" baseline="0" noProof="0" dirty="0">
                    <a:ln>
                      <a:noFill/>
                    </a:ln>
                    <a:solidFill>
                      <a:srgbClr val="00B050"/>
                    </a:solidFill>
                    <a:effectLst/>
                    <a:uLnTx/>
                    <a:uFillTx/>
                    <a:latin typeface="Calibri" panose="020F0502020204030204"/>
                    <a:ea typeface="ＭＳ Ｐゴシック" panose="020B0600070205080204" pitchFamily="50" charset="-128"/>
                    <a:cs typeface="+mn-cs"/>
                    <a:sym typeface="Wingdings" panose="05000000000000000000" pitchFamily="2" charset="2"/>
                  </a:rPr>
                  <a:t>     </a:t>
                </a:r>
                <a:r>
                  <a:rPr kumimoji="0" lang="en-US" altLang="ja-JP" sz="2000" b="1" i="0" u="none" strike="noStrike" kern="1200" cap="none" spc="0" normalizeH="0" baseline="0" noProof="0" dirty="0">
                    <a:ln>
                      <a:noFill/>
                    </a:ln>
                    <a:solidFill>
                      <a:srgbClr val="00B050"/>
                    </a:solidFill>
                    <a:effectLst/>
                    <a:uLnTx/>
                    <a:uFillTx/>
                    <a:latin typeface="Calibri" panose="020F0502020204030204"/>
                    <a:ea typeface="ＭＳ Ｐゴシック" panose="020B0600070205080204" pitchFamily="50" charset="-128"/>
                    <a:cs typeface="+mn-cs"/>
                    <a:sym typeface="Wingdings" panose="05000000000000000000" pitchFamily="2" charset="2"/>
                  </a:rPr>
                  <a:t>Total observed photons</a:t>
                </a:r>
                <a:r>
                  <a:rPr kumimoji="0" lang="en-US" altLang="ja-JP" sz="2000" b="0" i="0" u="none" strike="noStrike" kern="1200" cap="none" spc="0" normalizeH="0" baseline="0" noProof="0" dirty="0">
                    <a:ln>
                      <a:noFill/>
                    </a:ln>
                    <a:solidFill>
                      <a:schemeClr val="tx1">
                        <a:lumMod val="75000"/>
                        <a:lumOff val="25000"/>
                      </a:schemeClr>
                    </a:solidFill>
                    <a:effectLst/>
                    <a:uLnTx/>
                    <a:uFillTx/>
                    <a:latin typeface="Calibri" panose="020F0502020204030204"/>
                    <a:ea typeface="ＭＳ Ｐゴシック" panose="020B0600070205080204" pitchFamily="50" charset="-128"/>
                    <a:cs typeface="+mn-cs"/>
                    <a:sym typeface="Wingdings" panose="05000000000000000000" pitchFamily="2" charset="2"/>
                  </a:rPr>
                  <a:t>: </a:t>
                </a:r>
              </a:p>
              <a:p>
                <a:r>
                  <a:rPr lang="en-US" altLang="ja-JP" sz="2000" dirty="0">
                    <a:solidFill>
                      <a:schemeClr val="tx1">
                        <a:lumMod val="75000"/>
                        <a:lumOff val="25000"/>
                      </a:schemeClr>
                    </a:solidFill>
                    <a:latin typeface="Calibri" panose="020F0502020204030204"/>
                    <a:ea typeface="ＭＳ Ｐゴシック" panose="020B0600070205080204" pitchFamily="50" charset="-128"/>
                    <a:sym typeface="Wingdings" panose="05000000000000000000" pitchFamily="2" charset="2"/>
                  </a:rPr>
                  <a:t>													Mean value of the peak 																					of the total photon distribution</a:t>
                </a:r>
                <a:endParaRPr kumimoji="0" lang="en-US" altLang="ja-JP" sz="2000" b="0" i="0" u="none" strike="noStrike" kern="1200" cap="none" spc="0" normalizeH="0" baseline="0" noProof="0" dirty="0">
                  <a:ln>
                    <a:noFill/>
                  </a:ln>
                  <a:solidFill>
                    <a:schemeClr val="tx1">
                      <a:lumMod val="75000"/>
                      <a:lumOff val="25000"/>
                    </a:schemeClr>
                  </a:solidFill>
                  <a:effectLst/>
                  <a:uLnTx/>
                  <a:uFillTx/>
                  <a:latin typeface="Calibri" panose="020F0502020204030204"/>
                  <a:ea typeface="ＭＳ Ｐゴシック" panose="020B0600070205080204" pitchFamily="50" charset="-128"/>
                  <a:cs typeface="+mn-cs"/>
                  <a:sym typeface="Wingdings" panose="05000000000000000000" pitchFamily="2" charset="2"/>
                </a:endParaRPr>
              </a:p>
              <a:p>
                <a:endParaRPr kumimoji="0" lang="en-US" altLang="ja-JP" sz="2000" b="0" i="0" u="none" strike="noStrike" kern="1200" cap="none" spc="0" normalizeH="0" baseline="0" noProof="0" dirty="0">
                  <a:ln>
                    <a:noFill/>
                  </a:ln>
                  <a:solidFill>
                    <a:schemeClr val="tx1">
                      <a:lumMod val="75000"/>
                      <a:lumOff val="25000"/>
                    </a:schemeClr>
                  </a:solidFill>
                  <a:effectLst/>
                  <a:uLnTx/>
                  <a:uFillTx/>
                  <a:latin typeface="Calibri" panose="020F0502020204030204"/>
                  <a:ea typeface="ＭＳ Ｐゴシック" panose="020B0600070205080204" pitchFamily="50" charset="-128"/>
                  <a:cs typeface="+mn-cs"/>
                  <a:sym typeface="Wingdings" panose="05000000000000000000" pitchFamily="2" charset="2"/>
                </a:endParaRPr>
              </a:p>
              <a:p>
                <a:r>
                  <a:rPr lang="en-US" altLang="ja-JP" sz="2000" dirty="0">
                    <a:solidFill>
                      <a:schemeClr val="tx1">
                        <a:lumMod val="75000"/>
                        <a:lumOff val="25000"/>
                      </a:schemeClr>
                    </a:solidFill>
                    <a:latin typeface="Calibri" panose="020F0502020204030204"/>
                    <a:ea typeface="ＭＳ Ｐゴシック" panose="020B0600070205080204" pitchFamily="50" charset="-128"/>
                    <a:sym typeface="Wingdings" panose="05000000000000000000" pitchFamily="2" charset="2"/>
                  </a:rPr>
                  <a:t>											     </a:t>
                </a:r>
                <a:r>
                  <a:rPr lang="en-US" altLang="ja-JP" sz="2000" dirty="0">
                    <a:solidFill>
                      <a:srgbClr val="FF0000"/>
                    </a:solidFill>
                    <a:latin typeface="Calibri" panose="020F0502020204030204"/>
                    <a:ea typeface="ＭＳ Ｐゴシック" panose="020B0600070205080204" pitchFamily="50" charset="-128"/>
                    <a:sym typeface="Wingdings" panose="05000000000000000000" pitchFamily="2" charset="2"/>
                  </a:rPr>
                  <a:t>Compare</a:t>
                </a:r>
                <a:r>
                  <a:rPr lang="en-US" altLang="ja-JP" sz="2000" dirty="0">
                    <a:solidFill>
                      <a:schemeClr val="tx1">
                        <a:lumMod val="75000"/>
                        <a:lumOff val="25000"/>
                      </a:schemeClr>
                    </a:solidFill>
                    <a:latin typeface="Calibri" panose="020F0502020204030204"/>
                    <a:ea typeface="ＭＳ Ｐゴシック" panose="020B0600070205080204" pitchFamily="50" charset="-128"/>
                    <a:sym typeface="Wingdings" panose="05000000000000000000" pitchFamily="2" charset="2"/>
                  </a:rPr>
                  <a:t> measurement and simulation</a:t>
                </a:r>
                <a:endParaRPr kumimoji="0" lang="en-US" altLang="ja-JP" sz="2000" b="0" i="0" u="none" strike="noStrike" kern="1200" cap="none" spc="0" normalizeH="0" baseline="0" noProof="0" dirty="0">
                  <a:ln>
                    <a:noFill/>
                  </a:ln>
                  <a:solidFill>
                    <a:srgbClr val="0070C0"/>
                  </a:solidFill>
                  <a:effectLst/>
                  <a:uLnTx/>
                  <a:uFillTx/>
                  <a:latin typeface="Calibri" panose="020F0502020204030204"/>
                  <a:ea typeface="ＭＳ Ｐゴシック" panose="020B0600070205080204" pitchFamily="50" charset="-128"/>
                  <a:cs typeface="+mn-cs"/>
                  <a:sym typeface="Wingdings" panose="05000000000000000000" pitchFamily="2" charset="2"/>
                </a:endParaRPr>
              </a:p>
              <a:p>
                <a:r>
                  <a:rPr kumimoji="0" lang="en-US" altLang="ja-JP" sz="2000" b="0" i="0" u="none" strike="noStrike" kern="1200" cap="none" spc="0" normalizeH="0" baseline="0" noProof="0" dirty="0">
                    <a:ln>
                      <a:noFill/>
                    </a:ln>
                    <a:solidFill>
                      <a:schemeClr val="tx1">
                        <a:lumMod val="75000"/>
                        <a:lumOff val="25000"/>
                      </a:schemeClr>
                    </a:solidFill>
                    <a:effectLst/>
                    <a:uLnTx/>
                    <a:uFillTx/>
                    <a:latin typeface="Calibri" panose="020F0502020204030204"/>
                    <a:ea typeface="ＭＳ Ｐゴシック" panose="020B0600070205080204" pitchFamily="50" charset="-128"/>
                    <a:cs typeface="+mn-cs"/>
                    <a:sym typeface="Wingdings" panose="05000000000000000000" pitchFamily="2" charset="2"/>
                  </a:rPr>
                  <a:t>																	+</a:t>
                </a:r>
              </a:p>
              <a:p>
                <a:r>
                  <a:rPr kumimoji="0" lang="en-US" altLang="ja-JP" sz="2000" b="0" i="0" u="none" strike="noStrike" kern="1200" cap="none" spc="0" normalizeH="0" baseline="0" noProof="0" dirty="0">
                    <a:ln>
                      <a:noFill/>
                    </a:ln>
                    <a:solidFill>
                      <a:schemeClr val="tx1">
                        <a:lumMod val="75000"/>
                        <a:lumOff val="25000"/>
                      </a:schemeClr>
                    </a:solidFill>
                    <a:effectLst/>
                    <a:uLnTx/>
                    <a:uFillTx/>
                    <a:latin typeface="Calibri" panose="020F0502020204030204"/>
                    <a:ea typeface="ＭＳ Ｐゴシック" panose="020B0600070205080204" pitchFamily="50" charset="-128"/>
                    <a:cs typeface="+mn-cs"/>
                    <a:sym typeface="Wingdings" panose="05000000000000000000" pitchFamily="2" charset="2"/>
                  </a:rPr>
                  <a:t>											</a:t>
                </a:r>
                <a:r>
                  <a:rPr lang="ja-JP" altLang="en-US" sz="2000" dirty="0">
                    <a:solidFill>
                      <a:schemeClr val="tx1">
                        <a:lumMod val="75000"/>
                        <a:lumOff val="25000"/>
                      </a:schemeClr>
                    </a:solidFill>
                    <a:latin typeface="Calibri" panose="020F0502020204030204"/>
                    <a:ea typeface="ＭＳ Ｐゴシック" panose="020B0600070205080204" pitchFamily="50" charset="-128"/>
                    <a:sym typeface="Wingdings" panose="05000000000000000000" pitchFamily="2" charset="2"/>
                  </a:rPr>
                  <a:t>     </a:t>
                </a:r>
                <a:r>
                  <a:rPr kumimoji="0" lang="en-US" altLang="ja-JP" sz="2000" b="0" i="0" u="none" strike="noStrike" kern="1200" cap="none" spc="0" normalizeH="0" baseline="0" noProof="0" dirty="0">
                    <a:ln>
                      <a:noFill/>
                    </a:ln>
                    <a:solidFill>
                      <a:srgbClr val="FF0000"/>
                    </a:solidFill>
                    <a:effectLst/>
                    <a:uLnTx/>
                    <a:uFillTx/>
                    <a:latin typeface="Calibri" panose="020F0502020204030204"/>
                    <a:ea typeface="ＭＳ Ｐゴシック" panose="020B0600070205080204" pitchFamily="50" charset="-128"/>
                    <a:cs typeface="+mn-cs"/>
                    <a:sym typeface="Wingdings" panose="05000000000000000000" pitchFamily="2" charset="2"/>
                  </a:rPr>
                  <a:t>Evaluate stability </a:t>
                </a:r>
                <a:r>
                  <a:rPr kumimoji="0" lang="en-US" altLang="ja-JP" sz="2000" b="0" i="0" u="none" strike="noStrike" kern="1200" cap="none" spc="0" normalizeH="0" baseline="0" noProof="0" dirty="0">
                    <a:ln>
                      <a:noFill/>
                    </a:ln>
                    <a:solidFill>
                      <a:schemeClr val="tx1">
                        <a:lumMod val="75000"/>
                        <a:lumOff val="25000"/>
                      </a:schemeClr>
                    </a:solidFill>
                    <a:effectLst/>
                    <a:uLnTx/>
                    <a:uFillTx/>
                    <a:latin typeface="Calibri" panose="020F0502020204030204"/>
                    <a:ea typeface="ＭＳ Ｐゴシック" panose="020B0600070205080204" pitchFamily="50" charset="-128"/>
                    <a:cs typeface="+mn-cs"/>
                    <a:sym typeface="Wingdings" panose="05000000000000000000" pitchFamily="2" charset="2"/>
                  </a:rPr>
                  <a:t>for one year (six measurements)</a:t>
                </a:r>
              </a:p>
            </p:txBody>
          </p:sp>
        </mc:Choice>
        <mc:Fallback xmlns="">
          <p:sp>
            <p:nvSpPr>
              <p:cNvPr id="8" name="四角形: 角を丸くする 7">
                <a:extLst>
                  <a:ext uri="{FF2B5EF4-FFF2-40B4-BE49-F238E27FC236}">
                    <a16:creationId xmlns:a16="http://schemas.microsoft.com/office/drawing/2014/main" id="{12F7326A-506F-5EDA-86BA-CA3CA08F5A1D}"/>
                  </a:ext>
                </a:extLst>
              </p:cNvPr>
              <p:cNvSpPr>
                <a:spLocks noRot="1" noChangeAspect="1" noMove="1" noResize="1" noEditPoints="1" noAdjustHandles="1" noChangeArrowheads="1" noChangeShapeType="1" noTextEdit="1"/>
              </p:cNvSpPr>
              <p:nvPr/>
            </p:nvSpPr>
            <p:spPr>
              <a:xfrm>
                <a:off x="360002" y="1470256"/>
                <a:ext cx="11471998" cy="4754373"/>
              </a:xfrm>
              <a:prstGeom prst="roundRect">
                <a:avLst/>
              </a:prstGeom>
              <a:blipFill>
                <a:blip r:embed="rId4"/>
                <a:stretch>
                  <a:fillRect/>
                </a:stretch>
              </a:blipFill>
              <a:ln w="38100">
                <a:solidFill>
                  <a:srgbClr val="00B050"/>
                </a:solidFill>
              </a:ln>
              <a:effectLst>
                <a:outerShdw blurRad="63500" sx="102000" sy="102000" algn="ctr" rotWithShape="0">
                  <a:prstClr val="black">
                    <a:alpha val="40000"/>
                  </a:prstClr>
                </a:outerShdw>
              </a:effectLst>
            </p:spPr>
            <p:txBody>
              <a:bodyPr/>
              <a:lstStyle/>
              <a:p>
                <a:r>
                  <a:rPr lang="ja-JP" altLang="en-US">
                    <a:noFill/>
                  </a:rPr>
                  <a:t> </a:t>
                </a:r>
              </a:p>
            </p:txBody>
          </p:sp>
        </mc:Fallback>
      </mc:AlternateContent>
      <p:pic>
        <p:nvPicPr>
          <p:cNvPr id="9" name="図 8">
            <a:extLst>
              <a:ext uri="{FF2B5EF4-FFF2-40B4-BE49-F238E27FC236}">
                <a16:creationId xmlns:a16="http://schemas.microsoft.com/office/drawing/2014/main" id="{E36E8BAE-EF04-401A-1EE8-6BC91203BAFF}"/>
              </a:ext>
            </a:extLst>
          </p:cNvPr>
          <p:cNvPicPr>
            <a:picLocks noChangeAspect="1"/>
          </p:cNvPicPr>
          <p:nvPr/>
        </p:nvPicPr>
        <p:blipFill rotWithShape="1">
          <a:blip r:embed="rId5">
            <a:extLst>
              <a:ext uri="{28A0092B-C50C-407E-A947-70E740481C1C}">
                <a14:useLocalDpi xmlns:a14="http://schemas.microsoft.com/office/drawing/2010/main" val="0"/>
              </a:ext>
            </a:extLst>
          </a:blip>
          <a:srcRect l="25852" t="27837" r="52781" b="50978"/>
          <a:stretch/>
        </p:blipFill>
        <p:spPr>
          <a:xfrm>
            <a:off x="1097280" y="1782365"/>
            <a:ext cx="4151998" cy="2002519"/>
          </a:xfrm>
          <a:prstGeom prst="rect">
            <a:avLst/>
          </a:prstGeom>
        </p:spPr>
      </p:pic>
      <p:cxnSp>
        <p:nvCxnSpPr>
          <p:cNvPr id="11" name="直線コネクタ 10">
            <a:extLst>
              <a:ext uri="{FF2B5EF4-FFF2-40B4-BE49-F238E27FC236}">
                <a16:creationId xmlns:a16="http://schemas.microsoft.com/office/drawing/2014/main" id="{84C1B650-7ACE-E0D9-2112-204CD3DF91E7}"/>
              </a:ext>
            </a:extLst>
          </p:cNvPr>
          <p:cNvCxnSpPr>
            <a:cxnSpLocks/>
          </p:cNvCxnSpPr>
          <p:nvPr/>
        </p:nvCxnSpPr>
        <p:spPr>
          <a:xfrm>
            <a:off x="1574602" y="3275011"/>
            <a:ext cx="357184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06FC8C65-96A9-DDDC-47FE-A409BEADF3D3}"/>
              </a:ext>
            </a:extLst>
          </p:cNvPr>
          <p:cNvCxnSpPr>
            <a:cxnSpLocks/>
          </p:cNvCxnSpPr>
          <p:nvPr/>
        </p:nvCxnSpPr>
        <p:spPr>
          <a:xfrm flipV="1">
            <a:off x="1917310" y="1817291"/>
            <a:ext cx="0" cy="1745328"/>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9BCE0371-F416-44A2-D73E-382D60EF4BE3}"/>
                  </a:ext>
                </a:extLst>
              </p:cNvPr>
              <p:cNvSpPr txBox="1"/>
              <p:nvPr/>
            </p:nvSpPr>
            <p:spPr>
              <a:xfrm>
                <a:off x="1593652" y="3534487"/>
                <a:ext cx="637792"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solidFill>
                            <a:srgbClr val="0070C0"/>
                          </a:solidFill>
                          <a:latin typeface="Cambria Math" panose="02040503050406030204" pitchFamily="18" charset="0"/>
                        </a:rPr>
                        <m:t>𝑡</m:t>
                      </m:r>
                    </m:oMath>
                  </m:oMathPara>
                </a14:m>
                <a:endParaRPr kumimoji="1" lang="ja-JP" altLang="en-US" sz="2000" dirty="0">
                  <a:solidFill>
                    <a:srgbClr val="0070C0"/>
                  </a:solidFill>
                </a:endParaRPr>
              </a:p>
            </p:txBody>
          </p:sp>
        </mc:Choice>
        <mc:Fallback xmlns="">
          <p:sp>
            <p:nvSpPr>
              <p:cNvPr id="13" name="テキスト ボックス 12">
                <a:extLst>
                  <a:ext uri="{FF2B5EF4-FFF2-40B4-BE49-F238E27FC236}">
                    <a16:creationId xmlns:a16="http://schemas.microsoft.com/office/drawing/2014/main" id="{9BCE0371-F416-44A2-D73E-382D60EF4BE3}"/>
                  </a:ext>
                </a:extLst>
              </p:cNvPr>
              <p:cNvSpPr txBox="1">
                <a:spLocks noRot="1" noChangeAspect="1" noMove="1" noResize="1" noEditPoints="1" noAdjustHandles="1" noChangeArrowheads="1" noChangeShapeType="1" noTextEdit="1"/>
              </p:cNvSpPr>
              <p:nvPr/>
            </p:nvSpPr>
            <p:spPr>
              <a:xfrm>
                <a:off x="1593652" y="3534487"/>
                <a:ext cx="637792" cy="400110"/>
              </a:xfrm>
              <a:prstGeom prst="rect">
                <a:avLst/>
              </a:prstGeom>
              <a:blipFill>
                <a:blip r:embed="rId6"/>
                <a:stretch>
                  <a:fillRect/>
                </a:stretch>
              </a:blipFill>
            </p:spPr>
            <p:txBody>
              <a:bodyPr/>
              <a:lstStyle/>
              <a:p>
                <a:r>
                  <a:rPr lang="ja-JP" altLang="en-US">
                    <a:noFill/>
                  </a:rPr>
                  <a:t> </a:t>
                </a:r>
              </a:p>
            </p:txBody>
          </p:sp>
        </mc:Fallback>
      </mc:AlternateContent>
      <p:cxnSp>
        <p:nvCxnSpPr>
          <p:cNvPr id="14" name="直線コネクタ 13">
            <a:extLst>
              <a:ext uri="{FF2B5EF4-FFF2-40B4-BE49-F238E27FC236}">
                <a16:creationId xmlns:a16="http://schemas.microsoft.com/office/drawing/2014/main" id="{85169113-D370-50A2-97EA-8DCE720D454B}"/>
              </a:ext>
            </a:extLst>
          </p:cNvPr>
          <p:cNvCxnSpPr>
            <a:cxnSpLocks/>
          </p:cNvCxnSpPr>
          <p:nvPr/>
        </p:nvCxnSpPr>
        <p:spPr>
          <a:xfrm flipV="1">
            <a:off x="1839362" y="1817291"/>
            <a:ext cx="0" cy="1757362"/>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0B5B927B-7F94-050A-EAE4-2AF79FE8A1DC}"/>
              </a:ext>
            </a:extLst>
          </p:cNvPr>
          <p:cNvCxnSpPr>
            <a:cxnSpLocks/>
          </p:cNvCxnSpPr>
          <p:nvPr/>
        </p:nvCxnSpPr>
        <p:spPr>
          <a:xfrm flipV="1">
            <a:off x="2103048" y="1817291"/>
            <a:ext cx="0" cy="1745328"/>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DCD9DD62-D15F-E1FE-035F-BFBB3BB98268}"/>
              </a:ext>
            </a:extLst>
          </p:cNvPr>
          <p:cNvCxnSpPr>
            <a:cxnSpLocks/>
          </p:cNvCxnSpPr>
          <p:nvPr/>
        </p:nvCxnSpPr>
        <p:spPr>
          <a:xfrm flipV="1">
            <a:off x="1839362" y="1768454"/>
            <a:ext cx="263686" cy="4762"/>
          </a:xfrm>
          <a:prstGeom prst="straightConnector1">
            <a:avLst/>
          </a:prstGeom>
          <a:ln w="254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E23D583F-67E6-95B1-5618-4ED66B8D47F6}"/>
              </a:ext>
            </a:extLst>
          </p:cNvPr>
          <p:cNvSpPr txBox="1"/>
          <p:nvPr/>
        </p:nvSpPr>
        <p:spPr>
          <a:xfrm>
            <a:off x="958183" y="1451533"/>
            <a:ext cx="2026044" cy="338554"/>
          </a:xfrm>
          <a:prstGeom prst="rect">
            <a:avLst/>
          </a:prstGeom>
          <a:noFill/>
        </p:spPr>
        <p:txBody>
          <a:bodyPr wrap="square" rtlCol="0">
            <a:spAutoFit/>
          </a:bodyPr>
          <a:lstStyle/>
          <a:p>
            <a:pPr algn="ctr"/>
            <a:r>
              <a:rPr kumimoji="1" lang="en-US" altLang="ja-JP" sz="1600" dirty="0">
                <a:solidFill>
                  <a:srgbClr val="0070C0"/>
                </a:solidFill>
              </a:rPr>
              <a:t>Interval of integration</a:t>
            </a:r>
            <a:endParaRPr kumimoji="1" lang="ja-JP" altLang="en-US" sz="1600" dirty="0">
              <a:solidFill>
                <a:srgbClr val="0070C0"/>
              </a:solidFill>
            </a:endParaRPr>
          </a:p>
        </p:txBody>
      </p:sp>
      <p:pic>
        <p:nvPicPr>
          <p:cNvPr id="34" name="図 33" descr="グラフ, ヒストグラム&#10;&#10;自動的に生成された説明">
            <a:extLst>
              <a:ext uri="{FF2B5EF4-FFF2-40B4-BE49-F238E27FC236}">
                <a16:creationId xmlns:a16="http://schemas.microsoft.com/office/drawing/2014/main" id="{7E55D2E4-BB3C-17BB-0A37-18512CC781F9}"/>
              </a:ext>
            </a:extLst>
          </p:cNvPr>
          <p:cNvPicPr>
            <a:picLocks noChangeAspect="1"/>
          </p:cNvPicPr>
          <p:nvPr/>
        </p:nvPicPr>
        <p:blipFill rotWithShape="1">
          <a:blip r:embed="rId7">
            <a:extLst>
              <a:ext uri="{28A0092B-C50C-407E-A947-70E740481C1C}">
                <a14:useLocalDpi xmlns:a14="http://schemas.microsoft.com/office/drawing/2010/main" val="0"/>
              </a:ext>
            </a:extLst>
          </a:blip>
          <a:srcRect t="8681" r="7769" b="2083"/>
          <a:stretch/>
        </p:blipFill>
        <p:spPr>
          <a:xfrm>
            <a:off x="509868" y="3971178"/>
            <a:ext cx="2697385" cy="1883772"/>
          </a:xfrm>
          <a:prstGeom prst="round2DiagRect">
            <a:avLst>
              <a:gd name="adj1" fmla="val 0"/>
              <a:gd name="adj2" fmla="val 6954"/>
            </a:avLst>
          </a:prstGeom>
        </p:spPr>
      </p:pic>
      <p:pic>
        <p:nvPicPr>
          <p:cNvPr id="36" name="図 35" descr="グラフ, ヒストグラム&#10;&#10;自動的に生成された説明">
            <a:extLst>
              <a:ext uri="{FF2B5EF4-FFF2-40B4-BE49-F238E27FC236}">
                <a16:creationId xmlns:a16="http://schemas.microsoft.com/office/drawing/2014/main" id="{19895F7F-A700-D48D-E8EA-109F122247C8}"/>
              </a:ext>
            </a:extLst>
          </p:cNvPr>
          <p:cNvPicPr>
            <a:picLocks noChangeAspect="1"/>
          </p:cNvPicPr>
          <p:nvPr/>
        </p:nvPicPr>
        <p:blipFill rotWithShape="1">
          <a:blip r:embed="rId8">
            <a:extLst>
              <a:ext uri="{28A0092B-C50C-407E-A947-70E740481C1C}">
                <a14:useLocalDpi xmlns:a14="http://schemas.microsoft.com/office/drawing/2010/main" val="0"/>
              </a:ext>
            </a:extLst>
          </a:blip>
          <a:srcRect t="8681" r="7769" b="2083"/>
          <a:stretch/>
        </p:blipFill>
        <p:spPr>
          <a:xfrm>
            <a:off x="3207253" y="3971178"/>
            <a:ext cx="2697385" cy="1883772"/>
          </a:xfrm>
          <a:prstGeom prst="rect">
            <a:avLst/>
          </a:prstGeom>
        </p:spPr>
      </p:pic>
      <p:sp>
        <p:nvSpPr>
          <p:cNvPr id="39" name="四角形: 角を丸くする 38">
            <a:extLst>
              <a:ext uri="{FF2B5EF4-FFF2-40B4-BE49-F238E27FC236}">
                <a16:creationId xmlns:a16="http://schemas.microsoft.com/office/drawing/2014/main" id="{DBE85713-9465-A6D7-A430-13C45534F8A0}"/>
              </a:ext>
            </a:extLst>
          </p:cNvPr>
          <p:cNvSpPr/>
          <p:nvPr/>
        </p:nvSpPr>
        <p:spPr>
          <a:xfrm>
            <a:off x="5905500" y="4861249"/>
            <a:ext cx="5687974" cy="1128054"/>
          </a:xfrm>
          <a:prstGeom prst="roundRect">
            <a:avLst/>
          </a:prstGeom>
          <a:noFill/>
          <a:ln w="25400">
            <a:solidFill>
              <a:srgbClr val="0070C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a:extLst>
              <a:ext uri="{FF2B5EF4-FFF2-40B4-BE49-F238E27FC236}">
                <a16:creationId xmlns:a16="http://schemas.microsoft.com/office/drawing/2014/main" id="{BD87C1F7-4AFD-E047-2BFF-2A37B3DF519D}"/>
              </a:ext>
            </a:extLst>
          </p:cNvPr>
          <p:cNvSpPr txBox="1"/>
          <p:nvPr/>
        </p:nvSpPr>
        <p:spPr>
          <a:xfrm>
            <a:off x="1839362" y="3666102"/>
            <a:ext cx="2613482" cy="369332"/>
          </a:xfrm>
          <a:prstGeom prst="rect">
            <a:avLst/>
          </a:prstGeom>
          <a:noFill/>
        </p:spPr>
        <p:txBody>
          <a:bodyPr wrap="square" rtlCol="0">
            <a:spAutoFit/>
          </a:bodyPr>
          <a:lstStyle/>
          <a:p>
            <a:pPr algn="ctr"/>
            <a:r>
              <a:rPr kumimoji="1" lang="en-US" altLang="ja-JP"/>
              <a:t>Total photons </a:t>
            </a:r>
            <a:r>
              <a:rPr kumimoji="1" lang="en-US" altLang="ja-JP" dirty="0"/>
              <a:t>distribution</a:t>
            </a:r>
            <a:endParaRPr kumimoji="1" lang="ja-JP" altLang="en-US" dirty="0"/>
          </a:p>
        </p:txBody>
      </p:sp>
      <p:pic>
        <p:nvPicPr>
          <p:cNvPr id="18" name="図 17" descr="グラフ, ヒストグラム&#10;&#10;自動的に生成された説明">
            <a:extLst>
              <a:ext uri="{FF2B5EF4-FFF2-40B4-BE49-F238E27FC236}">
                <a16:creationId xmlns:a16="http://schemas.microsoft.com/office/drawing/2014/main" id="{8F7A73E2-F088-0F44-7261-5763FAE04435}"/>
              </a:ext>
            </a:extLst>
          </p:cNvPr>
          <p:cNvPicPr>
            <a:picLocks noChangeAspect="1"/>
          </p:cNvPicPr>
          <p:nvPr/>
        </p:nvPicPr>
        <p:blipFill rotWithShape="1">
          <a:blip r:embed="rId9">
            <a:extLst>
              <a:ext uri="{28A0092B-C50C-407E-A947-70E740481C1C}">
                <a14:useLocalDpi xmlns:a14="http://schemas.microsoft.com/office/drawing/2010/main" val="0"/>
              </a:ext>
            </a:extLst>
          </a:blip>
          <a:srcRect t="8489" r="7616" b="2275"/>
          <a:stretch/>
        </p:blipFill>
        <p:spPr>
          <a:xfrm>
            <a:off x="504067" y="3971178"/>
            <a:ext cx="2701861" cy="1883772"/>
          </a:xfrm>
          <a:prstGeom prst="rect">
            <a:avLst/>
          </a:prstGeom>
        </p:spPr>
      </p:pic>
      <p:cxnSp>
        <p:nvCxnSpPr>
          <p:cNvPr id="41" name="直線矢印コネクタ 40">
            <a:extLst>
              <a:ext uri="{FF2B5EF4-FFF2-40B4-BE49-F238E27FC236}">
                <a16:creationId xmlns:a16="http://schemas.microsoft.com/office/drawing/2014/main" id="{0AF7166D-1B3E-FABA-0C15-6BC92BDA0FBC}"/>
              </a:ext>
            </a:extLst>
          </p:cNvPr>
          <p:cNvCxnSpPr/>
          <p:nvPr/>
        </p:nvCxnSpPr>
        <p:spPr>
          <a:xfrm>
            <a:off x="1206087" y="4468621"/>
            <a:ext cx="0" cy="1211523"/>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cxnSp>
        <p:nvCxnSpPr>
          <p:cNvPr id="42" name="直線矢印コネクタ 41">
            <a:extLst>
              <a:ext uri="{FF2B5EF4-FFF2-40B4-BE49-F238E27FC236}">
                <a16:creationId xmlns:a16="http://schemas.microsoft.com/office/drawing/2014/main" id="{E4F41419-600F-F15E-C4A9-3FD113037020}"/>
              </a:ext>
            </a:extLst>
          </p:cNvPr>
          <p:cNvCxnSpPr>
            <a:cxnSpLocks/>
          </p:cNvCxnSpPr>
          <p:nvPr/>
        </p:nvCxnSpPr>
        <p:spPr>
          <a:xfrm>
            <a:off x="1477549" y="5434002"/>
            <a:ext cx="0" cy="246142"/>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cxnSp>
        <p:nvCxnSpPr>
          <p:cNvPr id="43" name="直線矢印コネクタ 42">
            <a:extLst>
              <a:ext uri="{FF2B5EF4-FFF2-40B4-BE49-F238E27FC236}">
                <a16:creationId xmlns:a16="http://schemas.microsoft.com/office/drawing/2014/main" id="{0665F5E0-BF4F-22AF-A46B-AC0FB8FBEC16}"/>
              </a:ext>
            </a:extLst>
          </p:cNvPr>
          <p:cNvCxnSpPr>
            <a:cxnSpLocks/>
          </p:cNvCxnSpPr>
          <p:nvPr/>
        </p:nvCxnSpPr>
        <p:spPr>
          <a:xfrm>
            <a:off x="4358862" y="4997258"/>
            <a:ext cx="0" cy="682886"/>
          </a:xfrm>
          <a:prstGeom prst="straightConnector1">
            <a:avLst/>
          </a:prstGeom>
          <a:ln w="25400">
            <a:solidFill>
              <a:schemeClr val="bg1"/>
            </a:solidFill>
            <a:tailEnd type="triangle"/>
          </a:ln>
        </p:spPr>
        <p:style>
          <a:lnRef idx="1">
            <a:schemeClr val="dk1"/>
          </a:lnRef>
          <a:fillRef idx="0">
            <a:schemeClr val="dk1"/>
          </a:fillRef>
          <a:effectRef idx="0">
            <a:schemeClr val="dk1"/>
          </a:effectRef>
          <a:fontRef idx="minor">
            <a:schemeClr val="tx1"/>
          </a:fontRef>
        </p:style>
      </p:cxnSp>
      <p:cxnSp>
        <p:nvCxnSpPr>
          <p:cNvPr id="44" name="直線矢印コネクタ 43">
            <a:extLst>
              <a:ext uri="{FF2B5EF4-FFF2-40B4-BE49-F238E27FC236}">
                <a16:creationId xmlns:a16="http://schemas.microsoft.com/office/drawing/2014/main" id="{7DC10ADE-39B4-A4D2-C713-23AEC4FE851D}"/>
              </a:ext>
            </a:extLst>
          </p:cNvPr>
          <p:cNvCxnSpPr>
            <a:cxnSpLocks/>
          </p:cNvCxnSpPr>
          <p:nvPr/>
        </p:nvCxnSpPr>
        <p:spPr>
          <a:xfrm>
            <a:off x="4892262" y="4643427"/>
            <a:ext cx="0" cy="1036717"/>
          </a:xfrm>
          <a:prstGeom prst="straightConnector1">
            <a:avLst/>
          </a:prstGeom>
          <a:ln w="25400">
            <a:tailEnd type="triangle"/>
          </a:ln>
        </p:spPr>
        <p:style>
          <a:lnRef idx="1">
            <a:schemeClr val="dk1"/>
          </a:lnRef>
          <a:fillRef idx="0">
            <a:schemeClr val="dk1"/>
          </a:fillRef>
          <a:effectRef idx="0">
            <a:schemeClr val="dk1"/>
          </a:effectRef>
          <a:fontRef idx="minor">
            <a:schemeClr val="tx1"/>
          </a:fontRef>
        </p:style>
      </p:cxnSp>
      <p:sp>
        <p:nvSpPr>
          <p:cNvPr id="48" name="正方形/長方形 47">
            <a:extLst>
              <a:ext uri="{FF2B5EF4-FFF2-40B4-BE49-F238E27FC236}">
                <a16:creationId xmlns:a16="http://schemas.microsoft.com/office/drawing/2014/main" id="{1C0CC224-02E1-16DF-227A-695A63961D90}"/>
              </a:ext>
            </a:extLst>
          </p:cNvPr>
          <p:cNvSpPr/>
          <p:nvPr/>
        </p:nvSpPr>
        <p:spPr>
          <a:xfrm>
            <a:off x="2335484" y="4008607"/>
            <a:ext cx="793124" cy="30469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solidFill>
                <a:schemeClr val="tx1">
                  <a:lumMod val="75000"/>
                  <a:lumOff val="25000"/>
                </a:schemeClr>
              </a:solidFill>
            </a:endParaRPr>
          </a:p>
        </p:txBody>
      </p:sp>
      <p:sp>
        <p:nvSpPr>
          <p:cNvPr id="49" name="テキスト ボックス 48">
            <a:extLst>
              <a:ext uri="{FF2B5EF4-FFF2-40B4-BE49-F238E27FC236}">
                <a16:creationId xmlns:a16="http://schemas.microsoft.com/office/drawing/2014/main" id="{17BA07E7-2AB4-1C00-3609-78403B57E03B}"/>
              </a:ext>
            </a:extLst>
          </p:cNvPr>
          <p:cNvSpPr txBox="1"/>
          <p:nvPr/>
        </p:nvSpPr>
        <p:spPr>
          <a:xfrm>
            <a:off x="2179059" y="3971178"/>
            <a:ext cx="1114753" cy="369332"/>
          </a:xfrm>
          <a:prstGeom prst="rect">
            <a:avLst/>
          </a:prstGeom>
          <a:noFill/>
        </p:spPr>
        <p:txBody>
          <a:bodyPr wrap="square" rtlCol="0">
            <a:spAutoFit/>
          </a:bodyPr>
          <a:lstStyle/>
          <a:p>
            <a:pPr algn="ctr"/>
            <a:r>
              <a:rPr kumimoji="1" lang="en-US" altLang="ja-JP" sz="900" dirty="0">
                <a:solidFill>
                  <a:schemeClr val="tx1">
                    <a:lumMod val="75000"/>
                    <a:lumOff val="25000"/>
                  </a:schemeClr>
                </a:solidFill>
              </a:rPr>
              <a:t>Measurement</a:t>
            </a:r>
          </a:p>
          <a:p>
            <a:pPr algn="ctr"/>
            <a:r>
              <a:rPr kumimoji="1" lang="en-US" altLang="ja-JP" sz="900" dirty="0">
                <a:solidFill>
                  <a:schemeClr val="tx1">
                    <a:lumMod val="75000"/>
                    <a:lumOff val="25000"/>
                  </a:schemeClr>
                </a:solidFill>
              </a:rPr>
              <a:t>Simulation</a:t>
            </a:r>
            <a:endParaRPr kumimoji="1" lang="ja-JP" altLang="en-US" sz="1000" dirty="0">
              <a:solidFill>
                <a:schemeClr val="tx1">
                  <a:lumMod val="75000"/>
                  <a:lumOff val="25000"/>
                </a:schemeClr>
              </a:solidFill>
            </a:endParaRPr>
          </a:p>
        </p:txBody>
      </p:sp>
      <p:sp>
        <p:nvSpPr>
          <p:cNvPr id="51" name="正方形/長方形 50">
            <a:extLst>
              <a:ext uri="{FF2B5EF4-FFF2-40B4-BE49-F238E27FC236}">
                <a16:creationId xmlns:a16="http://schemas.microsoft.com/office/drawing/2014/main" id="{3597CEB2-6EE3-B225-FD94-5B465E9F8443}"/>
              </a:ext>
            </a:extLst>
          </p:cNvPr>
          <p:cNvSpPr/>
          <p:nvPr/>
        </p:nvSpPr>
        <p:spPr>
          <a:xfrm>
            <a:off x="5042279" y="4001463"/>
            <a:ext cx="794827" cy="3118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solidFill>
                <a:schemeClr val="tx1">
                  <a:lumMod val="75000"/>
                  <a:lumOff val="25000"/>
                </a:schemeClr>
              </a:solidFill>
            </a:endParaRPr>
          </a:p>
        </p:txBody>
      </p:sp>
      <p:sp>
        <p:nvSpPr>
          <p:cNvPr id="50" name="テキスト ボックス 49">
            <a:extLst>
              <a:ext uri="{FF2B5EF4-FFF2-40B4-BE49-F238E27FC236}">
                <a16:creationId xmlns:a16="http://schemas.microsoft.com/office/drawing/2014/main" id="{5A92E9A1-9820-E153-EEAC-64404F491D80}"/>
              </a:ext>
            </a:extLst>
          </p:cNvPr>
          <p:cNvSpPr txBox="1"/>
          <p:nvPr/>
        </p:nvSpPr>
        <p:spPr>
          <a:xfrm>
            <a:off x="4882315" y="3971178"/>
            <a:ext cx="1114753" cy="369332"/>
          </a:xfrm>
          <a:prstGeom prst="rect">
            <a:avLst/>
          </a:prstGeom>
          <a:noFill/>
        </p:spPr>
        <p:txBody>
          <a:bodyPr wrap="square" rtlCol="0">
            <a:spAutoFit/>
          </a:bodyPr>
          <a:lstStyle/>
          <a:p>
            <a:pPr algn="ctr"/>
            <a:r>
              <a:rPr kumimoji="1" lang="en-US" altLang="ja-JP" sz="900" dirty="0">
                <a:solidFill>
                  <a:schemeClr val="tx1">
                    <a:lumMod val="75000"/>
                    <a:lumOff val="25000"/>
                  </a:schemeClr>
                </a:solidFill>
              </a:rPr>
              <a:t>Measurement</a:t>
            </a:r>
          </a:p>
          <a:p>
            <a:pPr algn="ctr"/>
            <a:r>
              <a:rPr kumimoji="1" lang="en-US" altLang="ja-JP" sz="900" dirty="0">
                <a:solidFill>
                  <a:schemeClr val="tx1">
                    <a:lumMod val="75000"/>
                    <a:lumOff val="25000"/>
                  </a:schemeClr>
                </a:solidFill>
              </a:rPr>
              <a:t>Simulation</a:t>
            </a:r>
            <a:endParaRPr kumimoji="1" lang="ja-JP" altLang="en-US" sz="1000" dirty="0">
              <a:solidFill>
                <a:schemeClr val="tx1">
                  <a:lumMod val="75000"/>
                  <a:lumOff val="25000"/>
                </a:schemeClr>
              </a:solidFill>
            </a:endParaRPr>
          </a:p>
        </p:txBody>
      </p:sp>
      <mc:AlternateContent xmlns:mc="http://schemas.openxmlformats.org/markup-compatibility/2006" xmlns:a14="http://schemas.microsoft.com/office/drawing/2010/main">
        <mc:Choice Requires="a14">
          <p:sp>
            <p:nvSpPr>
              <p:cNvPr id="53" name="テキスト ボックス 52">
                <a:extLst>
                  <a:ext uri="{FF2B5EF4-FFF2-40B4-BE49-F238E27FC236}">
                    <a16:creationId xmlns:a16="http://schemas.microsoft.com/office/drawing/2014/main" id="{6851190A-606F-7CE4-86CE-B0762F7A854B}"/>
                  </a:ext>
                </a:extLst>
              </p:cNvPr>
              <p:cNvSpPr txBox="1"/>
              <p:nvPr/>
            </p:nvSpPr>
            <p:spPr>
              <a:xfrm>
                <a:off x="1434389" y="3956366"/>
                <a:ext cx="769698" cy="39895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Pre>
                        <m:sPrePr>
                          <m:ctrlPr>
                            <a:rPr lang="en-US" altLang="ja-JP" i="1" smtClean="0">
                              <a:latin typeface="Cambria Math" panose="02040503050406030204" pitchFamily="18" charset="0"/>
                            </a:rPr>
                          </m:ctrlPr>
                        </m:sPrePr>
                        <m:sub/>
                        <m:sup>
                          <m:r>
                            <a:rPr lang="en-US" altLang="ja-JP" b="0" i="1" smtClean="0">
                              <a:latin typeface="Cambria Math" panose="02040503050406030204" pitchFamily="18" charset="0"/>
                            </a:rPr>
                            <m:t>137</m:t>
                          </m:r>
                        </m:sup>
                        <m:e>
                          <m:r>
                            <m:rPr>
                              <m:sty m:val="p"/>
                            </m:rPr>
                            <a:rPr lang="en-US" altLang="ja-JP" b="0" i="0" smtClean="0">
                              <a:latin typeface="Cambria Math" panose="02040503050406030204" pitchFamily="18" charset="0"/>
                            </a:rPr>
                            <m:t>Cs</m:t>
                          </m:r>
                        </m:e>
                      </m:sPre>
                    </m:oMath>
                  </m:oMathPara>
                </a14:m>
                <a:endParaRPr kumimoji="1" lang="ja-JP" altLang="en-US" dirty="0"/>
              </a:p>
            </p:txBody>
          </p:sp>
        </mc:Choice>
        <mc:Fallback xmlns="">
          <p:sp>
            <p:nvSpPr>
              <p:cNvPr id="53" name="テキスト ボックス 52">
                <a:extLst>
                  <a:ext uri="{FF2B5EF4-FFF2-40B4-BE49-F238E27FC236}">
                    <a16:creationId xmlns:a16="http://schemas.microsoft.com/office/drawing/2014/main" id="{6851190A-606F-7CE4-86CE-B0762F7A854B}"/>
                  </a:ext>
                </a:extLst>
              </p:cNvPr>
              <p:cNvSpPr txBox="1">
                <a:spLocks noRot="1" noChangeAspect="1" noMove="1" noResize="1" noEditPoints="1" noAdjustHandles="1" noChangeArrowheads="1" noChangeShapeType="1" noTextEdit="1"/>
              </p:cNvSpPr>
              <p:nvPr/>
            </p:nvSpPr>
            <p:spPr>
              <a:xfrm>
                <a:off x="1434389" y="3956366"/>
                <a:ext cx="769698" cy="398955"/>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4" name="テキスト ボックス 53">
                <a:extLst>
                  <a:ext uri="{FF2B5EF4-FFF2-40B4-BE49-F238E27FC236}">
                    <a16:creationId xmlns:a16="http://schemas.microsoft.com/office/drawing/2014/main" id="{34696F27-D46A-7B90-5722-0A8871220BA9}"/>
                  </a:ext>
                </a:extLst>
              </p:cNvPr>
              <p:cNvSpPr txBox="1"/>
              <p:nvPr/>
            </p:nvSpPr>
            <p:spPr>
              <a:xfrm>
                <a:off x="4234192" y="3954174"/>
                <a:ext cx="694357" cy="3992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Pre>
                        <m:sPrePr>
                          <m:ctrlPr>
                            <a:rPr lang="en-US" altLang="ja-JP" i="1" smtClean="0">
                              <a:latin typeface="Cambria Math" panose="02040503050406030204" pitchFamily="18" charset="0"/>
                            </a:rPr>
                          </m:ctrlPr>
                        </m:sPrePr>
                        <m:sub/>
                        <m:sup>
                          <m:r>
                            <a:rPr lang="en-US" altLang="ja-JP" b="0" i="1" smtClean="0">
                              <a:latin typeface="Cambria Math" panose="02040503050406030204" pitchFamily="18" charset="0"/>
                            </a:rPr>
                            <m:t>60</m:t>
                          </m:r>
                        </m:sup>
                        <m:e>
                          <m:r>
                            <m:rPr>
                              <m:sty m:val="p"/>
                            </m:rPr>
                            <a:rPr lang="en-US" altLang="ja-JP" b="0" i="0" smtClean="0">
                              <a:latin typeface="Cambria Math" panose="02040503050406030204" pitchFamily="18" charset="0"/>
                            </a:rPr>
                            <m:t>Co</m:t>
                          </m:r>
                        </m:e>
                      </m:sPre>
                    </m:oMath>
                  </m:oMathPara>
                </a14:m>
                <a:endParaRPr kumimoji="1" lang="ja-JP" altLang="en-US" dirty="0"/>
              </a:p>
            </p:txBody>
          </p:sp>
        </mc:Choice>
        <mc:Fallback xmlns="">
          <p:sp>
            <p:nvSpPr>
              <p:cNvPr id="54" name="テキスト ボックス 53">
                <a:extLst>
                  <a:ext uri="{FF2B5EF4-FFF2-40B4-BE49-F238E27FC236}">
                    <a16:creationId xmlns:a16="http://schemas.microsoft.com/office/drawing/2014/main" id="{34696F27-D46A-7B90-5722-0A8871220BA9}"/>
                  </a:ext>
                </a:extLst>
              </p:cNvPr>
              <p:cNvSpPr txBox="1">
                <a:spLocks noRot="1" noChangeAspect="1" noMove="1" noResize="1" noEditPoints="1" noAdjustHandles="1" noChangeArrowheads="1" noChangeShapeType="1" noTextEdit="1"/>
              </p:cNvSpPr>
              <p:nvPr/>
            </p:nvSpPr>
            <p:spPr>
              <a:xfrm>
                <a:off x="4234192" y="3954174"/>
                <a:ext cx="694357" cy="399276"/>
              </a:xfrm>
              <a:prstGeom prst="rect">
                <a:avLst/>
              </a:prstGeom>
              <a:blipFill>
                <a:blip r:embed="rId11"/>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9381462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9D97841-A004-02CF-88B9-FB5441EE9A8B}"/>
              </a:ext>
            </a:extLst>
          </p:cNvPr>
          <p:cNvSpPr>
            <a:spLocks noGrp="1"/>
          </p:cNvSpPr>
          <p:nvPr>
            <p:ph type="dt" sz="half" idx="10"/>
          </p:nvPr>
        </p:nvSpPr>
        <p:spPr/>
        <p:txBody>
          <a:bodyPr/>
          <a:lstStyle/>
          <a:p>
            <a:r>
              <a:rPr kumimoji="1" lang="en-US" altLang="ja-JP"/>
              <a:t>2024/12/14</a:t>
            </a:r>
            <a:endParaRPr kumimoji="1" lang="ja-JP" altLang="en-US"/>
          </a:p>
        </p:txBody>
      </p:sp>
      <p:sp>
        <p:nvSpPr>
          <p:cNvPr id="3" name="フッター プレースホルダー 2">
            <a:extLst>
              <a:ext uri="{FF2B5EF4-FFF2-40B4-BE49-F238E27FC236}">
                <a16:creationId xmlns:a16="http://schemas.microsoft.com/office/drawing/2014/main" id="{22BCC3E7-9A50-FC8C-D5F5-EF4C84BD1912}"/>
              </a:ext>
            </a:extLst>
          </p:cNvPr>
          <p:cNvSpPr>
            <a:spLocks noGrp="1"/>
          </p:cNvSpPr>
          <p:nvPr>
            <p:ph type="ftr" sz="quarter" idx="11"/>
          </p:nvPr>
        </p:nvSpPr>
        <p:spPr/>
        <p:txBody>
          <a:bodyPr/>
          <a:lstStyle/>
          <a:p>
            <a:r>
              <a:rPr kumimoji="1" lang="en-US" altLang="ja-JP"/>
              <a:t>NuDM-2024  Jun Nakane</a:t>
            </a:r>
            <a:endParaRPr kumimoji="1" lang="ja-JP" altLang="en-US"/>
          </a:p>
        </p:txBody>
      </p:sp>
      <p:sp>
        <p:nvSpPr>
          <p:cNvPr id="4" name="スライド番号プレースホルダー 3">
            <a:extLst>
              <a:ext uri="{FF2B5EF4-FFF2-40B4-BE49-F238E27FC236}">
                <a16:creationId xmlns:a16="http://schemas.microsoft.com/office/drawing/2014/main" id="{DF373AC4-8CC4-FA03-9AE9-BFB3F2AD6420}"/>
              </a:ext>
            </a:extLst>
          </p:cNvPr>
          <p:cNvSpPr>
            <a:spLocks noGrp="1"/>
          </p:cNvSpPr>
          <p:nvPr>
            <p:ph type="sldNum" sz="quarter" idx="12"/>
          </p:nvPr>
        </p:nvSpPr>
        <p:spPr/>
        <p:txBody>
          <a:bodyPr/>
          <a:lstStyle/>
          <a:p>
            <a:fld id="{D392765E-C324-42ED-9A7B-7C1C78C74078}" type="slidenum">
              <a:rPr kumimoji="1" lang="ja-JP" altLang="en-US" smtClean="0"/>
              <a:t>21</a:t>
            </a:fld>
            <a:endParaRPr kumimoji="1" lang="ja-JP" altLang="en-US"/>
          </a:p>
        </p:txBody>
      </p:sp>
      <p:sp>
        <p:nvSpPr>
          <p:cNvPr id="5" name="タイトル 1">
            <a:extLst>
              <a:ext uri="{FF2B5EF4-FFF2-40B4-BE49-F238E27FC236}">
                <a16:creationId xmlns:a16="http://schemas.microsoft.com/office/drawing/2014/main" id="{EDB72168-6B1F-8DF4-7F76-9DDCB4185655}"/>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4000" dirty="0"/>
              <a:t>Total observed photons of the prototype detector</a:t>
            </a:r>
            <a:endParaRPr lang="ja-JP" altLang="en-US" sz="4000" dirty="0"/>
          </a:p>
        </p:txBody>
      </p:sp>
      <mc:AlternateContent xmlns:mc="http://schemas.openxmlformats.org/markup-compatibility/2006">
        <mc:Choice xmlns:a14="http://schemas.microsoft.com/office/drawing/2010/main" Requires="a14">
          <p:sp>
            <p:nvSpPr>
              <p:cNvPr id="6" name="コンテンツ プレースホルダー 2">
                <a:extLst>
                  <a:ext uri="{FF2B5EF4-FFF2-40B4-BE49-F238E27FC236}">
                    <a16:creationId xmlns:a16="http://schemas.microsoft.com/office/drawing/2014/main" id="{0E9D49B8-B973-ED8E-600F-63C698E6A7DA}"/>
                  </a:ext>
                </a:extLst>
              </p:cNvPr>
              <p:cNvSpPr txBox="1">
                <a:spLocks/>
              </p:cNvSpPr>
              <p:nvPr/>
            </p:nvSpPr>
            <p:spPr>
              <a:xfrm>
                <a:off x="3806890" y="1079999"/>
                <a:ext cx="8025971"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000" dirty="0">
                    <a:solidFill>
                      <a:schemeClr val="accent2"/>
                    </a:solidFill>
                    <a:latin typeface="Calibri" panose="020F0502020204030204"/>
                    <a:ea typeface="ＭＳ Ｐゴシック" panose="020B0600070205080204" pitchFamily="50" charset="-128"/>
                    <a:sym typeface="Wingdings" panose="05000000000000000000" pitchFamily="2" charset="2"/>
                  </a:rPr>
                  <a:t>Compare</a:t>
                </a:r>
                <a:r>
                  <a:rPr lang="en-US" altLang="ja-JP" sz="2000" dirty="0">
                    <a:solidFill>
                      <a:srgbClr val="00B050"/>
                    </a:solidFill>
                    <a:latin typeface="Calibri" panose="020F0502020204030204"/>
                    <a:ea typeface="ＭＳ Ｐゴシック" panose="020B0600070205080204" pitchFamily="50" charset="-128"/>
                    <a:sym typeface="Wingdings" panose="05000000000000000000" pitchFamily="2" charset="2"/>
                  </a:rPr>
                  <a:t> </a:t>
                </a:r>
                <a:r>
                  <a:rPr lang="en-US" altLang="ja-JP" sz="2000" dirty="0">
                    <a:latin typeface="Calibri" panose="020F0502020204030204"/>
                    <a:ea typeface="ＭＳ Ｐゴシック" panose="020B0600070205080204" pitchFamily="50" charset="-128"/>
                    <a:sym typeface="Wingdings" panose="05000000000000000000" pitchFamily="2" charset="2"/>
                  </a:rPr>
                  <a:t>the measured and simulated </a:t>
                </a:r>
                <a:r>
                  <a:rPr lang="en-US" altLang="ja-JP" sz="2000" dirty="0">
                    <a:solidFill>
                      <a:srgbClr val="00B050"/>
                    </a:solidFill>
                    <a:latin typeface="Calibri" panose="020F0502020204030204"/>
                    <a:ea typeface="ＭＳ Ｐゴシック" panose="020B0600070205080204" pitchFamily="50" charset="-128"/>
                    <a:sym typeface="Wingdings" panose="05000000000000000000" pitchFamily="2" charset="2"/>
                  </a:rPr>
                  <a:t>total observed photons</a:t>
                </a:r>
              </a:p>
              <a:p>
                <a:pPr marL="0" indent="0">
                  <a:buClr>
                    <a:schemeClr val="tx1"/>
                  </a:buClr>
                  <a:buNone/>
                </a:pPr>
                <a:r>
                  <a:rPr lang="en-US" altLang="ja-JP" b="1" dirty="0">
                    <a:solidFill>
                      <a:srgbClr val="00B050"/>
                    </a:solidFill>
                    <a:latin typeface="Calibri" panose="020F0502020204030204"/>
                    <a:ea typeface="ＭＳ Ｐゴシック" panose="020B0600070205080204" pitchFamily="50" charset="-128"/>
                    <a:sym typeface="Wingdings" panose="05000000000000000000" pitchFamily="2" charset="2"/>
                  </a:rPr>
                  <a:t>        </a:t>
                </a:r>
                <a:r>
                  <a:rPr lang="en-US" altLang="ja-JP" b="1" dirty="0">
                    <a:sym typeface="Wingdings" panose="05000000000000000000" pitchFamily="2" charset="2"/>
                  </a:rPr>
                  <a:t>Result</a:t>
                </a:r>
                <a:r>
                  <a:rPr lang="en-US" altLang="ja-JP" dirty="0">
                    <a:sym typeface="Wingdings" panose="05000000000000000000" pitchFamily="2" charset="2"/>
                  </a:rPr>
                  <a:t>: Measured results were about </a:t>
                </a:r>
                <a:r>
                  <a:rPr lang="en-US" altLang="ja-JP" b="1" dirty="0">
                    <a:solidFill>
                      <a:schemeClr val="accent2"/>
                    </a:solidFill>
                    <a:sym typeface="Wingdings" panose="05000000000000000000" pitchFamily="2" charset="2"/>
                  </a:rPr>
                  <a:t>40% lower </a:t>
                </a:r>
                <a:r>
                  <a:rPr lang="en-US" altLang="ja-JP" dirty="0">
                    <a:sym typeface="Wingdings" panose="05000000000000000000" pitchFamily="2" charset="2"/>
                  </a:rPr>
                  <a:t>(both </a:t>
                </a:r>
                <a14:m>
                  <m:oMath xmlns:m="http://schemas.openxmlformats.org/officeDocument/2006/math">
                    <m:sPre>
                      <m:sPrePr>
                        <m:ctrlPr>
                          <a:rPr kumimoji="0" lang="en-US" altLang="ja-JP" sz="2000" b="0" i="1" u="none" strike="noStrike" kern="1200" cap="none" spc="0" normalizeH="0" baseline="0" noProof="0" smtClean="0">
                            <a:ln>
                              <a:noFill/>
                            </a:ln>
                            <a:solidFill>
                              <a:schemeClr val="tx1">
                                <a:lumMod val="75000"/>
                                <a:lumOff val="25000"/>
                              </a:schemeClr>
                            </a:solidFill>
                            <a:effectLst/>
                            <a:uLnTx/>
                            <a:uFillTx/>
                            <a:latin typeface="Cambria Math" panose="02040503050406030204" pitchFamily="18" charset="0"/>
                          </a:rPr>
                        </m:ctrlPr>
                      </m:sPrePr>
                      <m:sub/>
                      <m:sup>
                        <m:r>
                          <a:rPr kumimoji="0" lang="en-US" altLang="ja-JP" sz="2000" b="0" i="1" u="none" strike="noStrike" kern="1200" cap="none" spc="0" normalizeH="0" baseline="0" noProof="0" smtClean="0">
                            <a:ln>
                              <a:noFill/>
                            </a:ln>
                            <a:solidFill>
                              <a:schemeClr val="tx1">
                                <a:lumMod val="75000"/>
                                <a:lumOff val="25000"/>
                              </a:schemeClr>
                            </a:solidFill>
                            <a:effectLst/>
                            <a:uLnTx/>
                            <a:uFillTx/>
                            <a:latin typeface="Cambria Math" panose="02040503050406030204" pitchFamily="18" charset="0"/>
                          </a:rPr>
                          <m:t>137</m:t>
                        </m:r>
                      </m:sup>
                      <m:e>
                        <m:r>
                          <m:rPr>
                            <m:sty m:val="p"/>
                          </m:rPr>
                          <a:rPr kumimoji="0" lang="en-US" altLang="ja-JP" sz="2000" b="0" i="0" u="none" strike="noStrike" kern="1200" cap="none" spc="0" normalizeH="0" baseline="0" noProof="0" smtClean="0">
                            <a:ln>
                              <a:noFill/>
                            </a:ln>
                            <a:solidFill>
                              <a:schemeClr val="tx1">
                                <a:lumMod val="75000"/>
                                <a:lumOff val="25000"/>
                              </a:schemeClr>
                            </a:solidFill>
                            <a:effectLst/>
                            <a:uLnTx/>
                            <a:uFillTx/>
                            <a:latin typeface="Cambria Math" panose="02040503050406030204" pitchFamily="18" charset="0"/>
                          </a:rPr>
                          <m:t>Cs</m:t>
                        </m:r>
                      </m:e>
                    </m:sPre>
                    <m:r>
                      <a:rPr kumimoji="0" lang="en-US" altLang="ja-JP" sz="2000" b="0" i="1" u="none" strike="noStrike" kern="1200" cap="none" spc="0" normalizeH="0" baseline="0" noProof="0" smtClean="0">
                        <a:ln>
                          <a:noFill/>
                        </a:ln>
                        <a:solidFill>
                          <a:schemeClr val="tx1">
                            <a:lumMod val="75000"/>
                            <a:lumOff val="25000"/>
                          </a:schemeClr>
                        </a:solidFill>
                        <a:effectLst/>
                        <a:uLnTx/>
                        <a:uFillTx/>
                        <a:latin typeface="Cambria Math" panose="02040503050406030204" pitchFamily="18" charset="0"/>
                      </a:rPr>
                      <m:t> &amp; </m:t>
                    </m:r>
                    <m:sPre>
                      <m:sPrePr>
                        <m:ctrlPr>
                          <a:rPr lang="en-US" altLang="ja-JP" sz="2000" i="1">
                            <a:solidFill>
                              <a:schemeClr val="tx1">
                                <a:lumMod val="75000"/>
                                <a:lumOff val="25000"/>
                              </a:schemeClr>
                            </a:solidFill>
                            <a:latin typeface="Cambria Math" panose="02040503050406030204" pitchFamily="18" charset="0"/>
                          </a:rPr>
                        </m:ctrlPr>
                      </m:sPrePr>
                      <m:sub/>
                      <m:sup>
                        <m:r>
                          <a:rPr lang="en-US" altLang="ja-JP" sz="2000" b="0" i="1" smtClean="0">
                            <a:solidFill>
                              <a:schemeClr val="tx1">
                                <a:lumMod val="75000"/>
                                <a:lumOff val="25000"/>
                              </a:schemeClr>
                            </a:solidFill>
                            <a:latin typeface="Cambria Math" panose="02040503050406030204" pitchFamily="18" charset="0"/>
                          </a:rPr>
                          <m:t>60</m:t>
                        </m:r>
                      </m:sup>
                      <m:e>
                        <m:r>
                          <m:rPr>
                            <m:sty m:val="p"/>
                          </m:rPr>
                          <a:rPr lang="en-US" altLang="ja-JP" sz="2000">
                            <a:solidFill>
                              <a:schemeClr val="tx1">
                                <a:lumMod val="75000"/>
                                <a:lumOff val="25000"/>
                              </a:schemeClr>
                            </a:solidFill>
                            <a:latin typeface="Cambria Math" panose="02040503050406030204" pitchFamily="18" charset="0"/>
                          </a:rPr>
                          <m:t>C</m:t>
                        </m:r>
                        <m:r>
                          <m:rPr>
                            <m:sty m:val="p"/>
                          </m:rPr>
                          <a:rPr lang="en-US" altLang="ja-JP" sz="2000" b="0" i="0" smtClean="0">
                            <a:solidFill>
                              <a:schemeClr val="tx1">
                                <a:lumMod val="75000"/>
                                <a:lumOff val="25000"/>
                              </a:schemeClr>
                            </a:solidFill>
                            <a:latin typeface="Cambria Math" panose="02040503050406030204" pitchFamily="18" charset="0"/>
                          </a:rPr>
                          <m:t>o</m:t>
                        </m:r>
                      </m:e>
                    </m:sPre>
                  </m:oMath>
                </a14:m>
                <a:r>
                  <a:rPr lang="en-US" altLang="ja-JP" dirty="0">
                    <a:sym typeface="Wingdings" panose="05000000000000000000" pitchFamily="2" charset="2"/>
                  </a:rPr>
                  <a:t>)	</a:t>
                </a:r>
                <a:r>
                  <a:rPr lang="ja-JP" altLang="en-US" dirty="0">
                    <a:sym typeface="Wingdings" panose="05000000000000000000" pitchFamily="2" charset="2"/>
                  </a:rPr>
                  <a:t>      </a:t>
                </a:r>
                <a:r>
                  <a:rPr lang="en-US" altLang="ja-JP" u="sng" dirty="0">
                    <a:sym typeface="Wingdings" panose="05000000000000000000" pitchFamily="2" charset="2"/>
                  </a:rPr>
                  <a:t>Cause of the lower result</a:t>
                </a:r>
                <a:r>
                  <a:rPr lang="en-US" altLang="ja-JP" dirty="0">
                    <a:sym typeface="Wingdings" panose="05000000000000000000" pitchFamily="2" charset="2"/>
                  </a:rPr>
                  <a:t>: 					</a:t>
                </a:r>
                <a:r>
                  <a:rPr lang="en-US" altLang="ja-JP" sz="1800" dirty="0">
                    <a:sym typeface="Wingdings" panose="05000000000000000000" pitchFamily="2" charset="2"/>
                  </a:rPr>
                  <a:t>	</a:t>
                </a:r>
                <a:r>
                  <a:rPr lang="ja-JP" altLang="en-US" sz="1800" dirty="0">
                    <a:sym typeface="Wingdings" panose="05000000000000000000" pitchFamily="2" charset="2"/>
                  </a:rPr>
                  <a:t>・</a:t>
                </a:r>
                <a:r>
                  <a:rPr lang="en-US" altLang="ja-JP" sz="1800" dirty="0">
                    <a:sym typeface="Wingdings" panose="05000000000000000000" pitchFamily="2" charset="2"/>
                  </a:rPr>
                  <a:t>The actual performance of the mirrors 						is lower than the simulation (</a:t>
                </a:r>
                <a14:m>
                  <m:oMath xmlns:m="http://schemas.openxmlformats.org/officeDocument/2006/math">
                    <m:r>
                      <a:rPr kumimoji="0" lang="en-US" altLang="ja-JP" sz="1800" b="0" i="0" smtClean="0">
                        <a:latin typeface="Cambria Math" panose="02040503050406030204" pitchFamily="18" charset="0"/>
                      </a:rPr>
                      <m:t>~</m:t>
                    </m:r>
                    <m:r>
                      <m:rPr>
                        <m:lit/>
                      </m:rPr>
                      <a:rPr kumimoji="0" lang="en-US" altLang="ja-JP" sz="1800" b="0" i="0" smtClean="0">
                        <a:latin typeface="Cambria Math" panose="02040503050406030204" pitchFamily="18" charset="0"/>
                      </a:rPr>
                      <m:t>−</m:t>
                    </m:r>
                    <m:r>
                      <a:rPr kumimoji="0" lang="en-US" altLang="ja-JP" sz="1800" b="0" i="0" smtClean="0">
                        <a:latin typeface="Cambria Math" panose="02040503050406030204" pitchFamily="18" charset="0"/>
                      </a:rPr>
                      <m:t>20%</m:t>
                    </m:r>
                  </m:oMath>
                </a14:m>
                <a:r>
                  <a:rPr lang="en-US" altLang="ja-JP" sz="1800" dirty="0">
                    <a:sym typeface="Wingdings" panose="05000000000000000000" pitchFamily="2" charset="2"/>
                  </a:rPr>
                  <a:t>)		</a:t>
                </a:r>
                <a:r>
                  <a:rPr lang="ja-JP" altLang="en-US" sz="1800" dirty="0">
                    <a:sym typeface="Wingdings" panose="05000000000000000000" pitchFamily="2" charset="2"/>
                  </a:rPr>
                  <a:t>・</a:t>
                </a:r>
                <a:r>
                  <a:rPr lang="en-US" altLang="ja-JP" sz="1800" dirty="0">
                    <a:sym typeface="Wingdings" panose="05000000000000000000" pitchFamily="2" charset="2"/>
                  </a:rPr>
                  <a:t>Indirect light signal is contaminate 							into the selected direct light signal (</a:t>
                </a:r>
                <a14:m>
                  <m:oMath xmlns:m="http://schemas.openxmlformats.org/officeDocument/2006/math">
                    <m:r>
                      <a:rPr kumimoji="0" lang="en-US" altLang="ja-JP" sz="1800">
                        <a:latin typeface="Cambria Math" panose="02040503050406030204" pitchFamily="18" charset="0"/>
                      </a:rPr>
                      <m:t>~</m:t>
                    </m:r>
                    <m:r>
                      <a:rPr kumimoji="0" lang="en-US" altLang="ja-JP" sz="1800" b="0" i="0" smtClean="0">
                        <a:latin typeface="Cambria Math" panose="02040503050406030204" pitchFamily="18" charset="0"/>
                      </a:rPr>
                      <m:t>8</m:t>
                    </m:r>
                    <m:r>
                      <a:rPr kumimoji="0" lang="en-US" altLang="ja-JP" sz="1800">
                        <a:latin typeface="Cambria Math" panose="02040503050406030204" pitchFamily="18" charset="0"/>
                      </a:rPr>
                      <m:t>%</m:t>
                    </m:r>
                  </m:oMath>
                </a14:m>
                <a:r>
                  <a:rPr lang="en-US" altLang="ja-JP" sz="1800" dirty="0">
                    <a:sym typeface="Wingdings" panose="05000000000000000000" pitchFamily="2" charset="2"/>
                  </a:rPr>
                  <a:t>)		</a:t>
                </a:r>
                <a:r>
                  <a:rPr lang="ja-JP" altLang="en-US" sz="1800" dirty="0">
                    <a:sym typeface="Wingdings" panose="05000000000000000000" pitchFamily="2" charset="2"/>
                  </a:rPr>
                  <a:t>・</a:t>
                </a:r>
                <a:r>
                  <a:rPr lang="en-US" altLang="ja-JP" sz="1800" dirty="0">
                    <a:sym typeface="Wingdings" panose="05000000000000000000" pitchFamily="2" charset="2"/>
                  </a:rPr>
                  <a:t>Uncertain Q.E. of HQE-PMT (</a:t>
                </a:r>
                <a14:m>
                  <m:oMath xmlns:m="http://schemas.openxmlformats.org/officeDocument/2006/math">
                    <m:r>
                      <a:rPr lang="en-US" altLang="ja-JP" sz="1800">
                        <a:latin typeface="Cambria Math" panose="02040503050406030204" pitchFamily="18" charset="0"/>
                      </a:rPr>
                      <m:t>~</m:t>
                    </m:r>
                    <m:r>
                      <a:rPr lang="en-US" altLang="ja-JP" sz="1800" b="0" i="0" smtClean="0">
                        <a:latin typeface="Cambria Math" panose="02040503050406030204" pitchFamily="18" charset="0"/>
                      </a:rPr>
                      <m:t>1</m:t>
                    </m:r>
                    <m:r>
                      <a:rPr lang="en-US" altLang="ja-JP" sz="1800">
                        <a:latin typeface="Cambria Math" panose="02040503050406030204" pitchFamily="18" charset="0"/>
                      </a:rPr>
                      <m:t>0%</m:t>
                    </m:r>
                  </m:oMath>
                </a14:m>
                <a:r>
                  <a:rPr lang="en-US" altLang="ja-JP" sz="1800" dirty="0">
                    <a:sym typeface="Wingdings" panose="05000000000000000000" pitchFamily="2" charset="2"/>
                  </a:rPr>
                  <a:t>)					</a:t>
                </a:r>
                <a:r>
                  <a:rPr lang="ja-JP" altLang="en-US" sz="1800" dirty="0">
                    <a:sym typeface="Wingdings" panose="05000000000000000000" pitchFamily="2" charset="2"/>
                  </a:rPr>
                  <a:t>・</a:t>
                </a:r>
                <a:r>
                  <a:rPr lang="en-US" altLang="ja-JP" sz="1800" dirty="0">
                    <a:sym typeface="Wingdings" panose="05000000000000000000" pitchFamily="2" charset="2"/>
                  </a:rPr>
                  <a:t>Detector problems during construction &amp; operation							( Next page)</a:t>
                </a:r>
                <a:endParaRPr lang="en-US" altLang="ja-JP" dirty="0">
                  <a:solidFill>
                    <a:schemeClr val="accent1"/>
                  </a:solidFill>
                  <a:sym typeface="Wingdings" panose="05000000000000000000" pitchFamily="2" charset="2"/>
                </a:endParaRPr>
              </a:p>
              <a:p>
                <a:pPr marL="0" indent="0">
                  <a:buClr>
                    <a:schemeClr val="tx1"/>
                  </a:buClr>
                  <a:buNone/>
                </a:pPr>
                <a:r>
                  <a:rPr kumimoji="0" lang="en-US" altLang="ja-JP" sz="2400" b="0" i="0" strike="noStrike" kern="1200" cap="none" spc="0" normalizeH="0" baseline="0" noProof="0" dirty="0">
                    <a:ln>
                      <a:noFill/>
                    </a:ln>
                    <a:effectLst/>
                    <a:uLnTx/>
                    <a:uFillTx/>
                    <a:latin typeface="Calibri" panose="020F0502020204030204"/>
                    <a:ea typeface="ＭＳ Ｐゴシック" panose="020B0600070205080204" pitchFamily="50" charset="-128"/>
                    <a:cs typeface="+mn-cs"/>
                    <a:sym typeface="Wingdings" panose="05000000000000000000" pitchFamily="2" charset="2"/>
                  </a:rPr>
                  <a:t>		Evaluate </a:t>
                </a:r>
                <a:r>
                  <a:rPr kumimoji="0" lang="en-US" altLang="ja-JP" sz="2400" b="1" i="0" strike="noStrike" kern="1200" cap="none" spc="0" normalizeH="0" baseline="0" noProof="0" dirty="0">
                    <a:ln>
                      <a:noFill/>
                    </a:ln>
                    <a:solidFill>
                      <a:srgbClr val="FF0000"/>
                    </a:solidFill>
                    <a:effectLst/>
                    <a:uLnTx/>
                    <a:uFillTx/>
                    <a:latin typeface="Calibri" panose="020F0502020204030204"/>
                    <a:ea typeface="ＭＳ Ｐゴシック" panose="020B0600070205080204" pitchFamily="50" charset="-128"/>
                    <a:cs typeface="+mn-cs"/>
                    <a:sym typeface="Wingdings" panose="05000000000000000000" pitchFamily="2" charset="2"/>
                  </a:rPr>
                  <a:t>the long-term stability</a:t>
                </a:r>
                <a:endParaRPr lang="en-US" altLang="ja-JP" sz="2400" b="1" dirty="0">
                  <a:solidFill>
                    <a:srgbClr val="FF0000"/>
                  </a:solidFill>
                  <a:sym typeface="Wingdings" panose="05000000000000000000" pitchFamily="2" charset="2"/>
                </a:endParaRPr>
              </a:p>
              <a:p>
                <a:pPr marL="0" indent="0">
                  <a:buClr>
                    <a:schemeClr val="tx1"/>
                  </a:buClr>
                  <a:buNone/>
                </a:pPr>
                <a:r>
                  <a:rPr lang="en-US" altLang="ja-JP" sz="2400" b="1" dirty="0">
                    <a:sym typeface="Wingdings" panose="05000000000000000000" pitchFamily="2" charset="2"/>
                  </a:rPr>
                  <a:t>		      Result</a:t>
                </a:r>
                <a:r>
                  <a:rPr lang="en-US" altLang="ja-JP" sz="2400" dirty="0">
                    <a:sym typeface="Wingdings" panose="05000000000000000000" pitchFamily="2" charset="2"/>
                  </a:rPr>
                  <a:t>: </a:t>
                </a:r>
                <a:r>
                  <a:rPr lang="en-US" altLang="ja-JP" sz="2400" b="1" dirty="0">
                    <a:solidFill>
                      <a:srgbClr val="FF0000"/>
                    </a:solidFill>
                    <a:sym typeface="Wingdings" panose="05000000000000000000" pitchFamily="2" charset="2"/>
                  </a:rPr>
                  <a:t>Very stable </a:t>
                </a:r>
                <a:r>
                  <a:rPr lang="en-US" altLang="ja-JP" sz="2400" dirty="0">
                    <a:sym typeface="Wingdings" panose="05000000000000000000" pitchFamily="2" charset="2"/>
                  </a:rPr>
                  <a:t>for one year within error</a:t>
                </a:r>
                <a:r>
                  <a:rPr lang="en-US" altLang="ja-JP" sz="2400" dirty="0">
                    <a:solidFill>
                      <a:srgbClr val="FF0000"/>
                    </a:solidFill>
                    <a:sym typeface="Wingdings" panose="05000000000000000000" pitchFamily="2" charset="2"/>
                  </a:rPr>
                  <a:t>	</a:t>
                </a:r>
                <a:endParaRPr lang="en-US" altLang="ja-JP" dirty="0">
                  <a:sym typeface="Wingdings" panose="05000000000000000000" pitchFamily="2" charset="2"/>
                </a:endParaRPr>
              </a:p>
              <a:p>
                <a:pPr marL="0" indent="0">
                  <a:buClr>
                    <a:schemeClr val="tx1"/>
                  </a:buClr>
                  <a:buNone/>
                </a:pPr>
                <a:r>
                  <a:rPr lang="en-US" altLang="ja-JP" sz="2400" dirty="0">
                    <a:sym typeface="Wingdings" panose="05000000000000000000" pitchFamily="2" charset="2"/>
                  </a:rPr>
                  <a:t>		 </a:t>
                </a:r>
                <a:r>
                  <a:rPr lang="ja-JP" altLang="en-US" sz="2400" dirty="0">
                    <a:sym typeface="Wingdings" panose="05000000000000000000" pitchFamily="2" charset="2"/>
                  </a:rPr>
                  <a:t>⇒</a:t>
                </a:r>
                <a:r>
                  <a:rPr lang="en-US" altLang="ja-JP" sz="2400" dirty="0">
                    <a:sym typeface="Wingdings" panose="05000000000000000000" pitchFamily="2" charset="2"/>
                  </a:rPr>
                  <a:t> </a:t>
                </a:r>
                <a:r>
                  <a:rPr lang="en-US" altLang="ja-JP" sz="2400" u="sng" dirty="0">
                    <a:sym typeface="Wingdings" panose="05000000000000000000" pitchFamily="2" charset="2"/>
                  </a:rPr>
                  <a:t>The observed photons will be maintained</a:t>
                </a:r>
                <a:r>
                  <a:rPr lang="en-US" altLang="ja-JP" sz="2400" dirty="0">
                    <a:sym typeface="Wingdings" panose="05000000000000000000" pitchFamily="2" charset="2"/>
                  </a:rPr>
                  <a:t>					      with KamLAND2-Zen!!</a:t>
                </a:r>
              </a:p>
            </p:txBody>
          </p:sp>
        </mc:Choice>
        <mc:Fallback>
          <p:sp>
            <p:nvSpPr>
              <p:cNvPr id="6" name="コンテンツ プレースホルダー 2">
                <a:extLst>
                  <a:ext uri="{FF2B5EF4-FFF2-40B4-BE49-F238E27FC236}">
                    <a16:creationId xmlns:a16="http://schemas.microsoft.com/office/drawing/2014/main" id="{0E9D49B8-B973-ED8E-600F-63C698E6A7DA}"/>
                  </a:ext>
                </a:extLst>
              </p:cNvPr>
              <p:cNvSpPr txBox="1">
                <a:spLocks noRot="1" noChangeAspect="1" noMove="1" noResize="1" noEditPoints="1" noAdjustHandles="1" noChangeArrowheads="1" noChangeShapeType="1" noTextEdit="1"/>
              </p:cNvSpPr>
              <p:nvPr/>
            </p:nvSpPr>
            <p:spPr>
              <a:xfrm>
                <a:off x="3806890" y="1079999"/>
                <a:ext cx="8025971" cy="5346000"/>
              </a:xfrm>
              <a:prstGeom prst="rect">
                <a:avLst/>
              </a:prstGeom>
              <a:blipFill>
                <a:blip r:embed="rId3"/>
                <a:stretch>
                  <a:fillRect l="-1898" t="-1140"/>
                </a:stretch>
              </a:blipFill>
            </p:spPr>
            <p:txBody>
              <a:bodyPr/>
              <a:lstStyle/>
              <a:p>
                <a:r>
                  <a:rPr lang="ja-JP" altLang="en-US">
                    <a:noFill/>
                  </a:rPr>
                  <a:t> </a:t>
                </a:r>
              </a:p>
            </p:txBody>
          </p:sp>
        </mc:Fallback>
      </mc:AlternateContent>
      <p:cxnSp>
        <p:nvCxnSpPr>
          <p:cNvPr id="7" name="直線コネクタ 6">
            <a:extLst>
              <a:ext uri="{FF2B5EF4-FFF2-40B4-BE49-F238E27FC236}">
                <a16:creationId xmlns:a16="http://schemas.microsoft.com/office/drawing/2014/main" id="{23C87E54-9BBF-2DBC-B994-FD2B0AFB6F88}"/>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3" name="図 12">
            <a:extLst>
              <a:ext uri="{FF2B5EF4-FFF2-40B4-BE49-F238E27FC236}">
                <a16:creationId xmlns:a16="http://schemas.microsoft.com/office/drawing/2014/main" id="{697127C6-3E69-6799-096E-E62A15AEE398}"/>
              </a:ext>
            </a:extLst>
          </p:cNvPr>
          <p:cNvPicPr>
            <a:picLocks noChangeAspect="1"/>
          </p:cNvPicPr>
          <p:nvPr/>
        </p:nvPicPr>
        <p:blipFill rotWithShape="1">
          <a:blip r:embed="rId4">
            <a:extLst>
              <a:ext uri="{28A0092B-C50C-407E-A947-70E740481C1C}">
                <a14:useLocalDpi xmlns:a14="http://schemas.microsoft.com/office/drawing/2010/main" val="0"/>
              </a:ext>
            </a:extLst>
          </a:blip>
          <a:srcRect t="7887" r="8954" b="2126"/>
          <a:stretch/>
        </p:blipFill>
        <p:spPr>
          <a:xfrm>
            <a:off x="0" y="2441547"/>
            <a:ext cx="5122506" cy="3654472"/>
          </a:xfrm>
          <a:prstGeom prst="rect">
            <a:avLst/>
          </a:prstGeom>
        </p:spPr>
      </p:pic>
      <p:cxnSp>
        <p:nvCxnSpPr>
          <p:cNvPr id="9" name="直線矢印コネクタ 8">
            <a:extLst>
              <a:ext uri="{FF2B5EF4-FFF2-40B4-BE49-F238E27FC236}">
                <a16:creationId xmlns:a16="http://schemas.microsoft.com/office/drawing/2014/main" id="{87ED6031-D0C2-BB20-0E7C-23A72D04C551}"/>
              </a:ext>
            </a:extLst>
          </p:cNvPr>
          <p:cNvCxnSpPr>
            <a:cxnSpLocks/>
          </p:cNvCxnSpPr>
          <p:nvPr/>
        </p:nvCxnSpPr>
        <p:spPr>
          <a:xfrm>
            <a:off x="5075070" y="3016917"/>
            <a:ext cx="0" cy="107302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D41505CC-9CF0-669A-7536-81BB600446C7}"/>
              </a:ext>
            </a:extLst>
          </p:cNvPr>
          <p:cNvCxnSpPr>
            <a:cxnSpLocks/>
          </p:cNvCxnSpPr>
          <p:nvPr/>
        </p:nvCxnSpPr>
        <p:spPr>
          <a:xfrm>
            <a:off x="5075070" y="4428949"/>
            <a:ext cx="0" cy="5660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0DF63B3A-1A16-B590-DD8E-F5C1FD01E41B}"/>
              </a:ext>
            </a:extLst>
          </p:cNvPr>
          <p:cNvSpPr/>
          <p:nvPr/>
        </p:nvSpPr>
        <p:spPr>
          <a:xfrm>
            <a:off x="559053" y="3977968"/>
            <a:ext cx="4515150" cy="242597"/>
          </a:xfrm>
          <a:prstGeom prst="rect">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4C36A899-97E2-9173-B058-2D88197EDD38}"/>
              </a:ext>
            </a:extLst>
          </p:cNvPr>
          <p:cNvSpPr/>
          <p:nvPr/>
        </p:nvSpPr>
        <p:spPr>
          <a:xfrm>
            <a:off x="562163" y="4923471"/>
            <a:ext cx="4515150" cy="127518"/>
          </a:xfrm>
          <a:prstGeom prst="rect">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a:extLst>
              <a:ext uri="{FF2B5EF4-FFF2-40B4-BE49-F238E27FC236}">
                <a16:creationId xmlns:a16="http://schemas.microsoft.com/office/drawing/2014/main" id="{89FBF77A-6EE3-D6CF-9C1C-7805C5429A30}"/>
              </a:ext>
            </a:extLst>
          </p:cNvPr>
          <p:cNvSpPr/>
          <p:nvPr/>
        </p:nvSpPr>
        <p:spPr>
          <a:xfrm>
            <a:off x="5436338" y="3981817"/>
            <a:ext cx="6329298" cy="2167056"/>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0917819E-0028-E8B4-9C31-A607DBE0CCC8}"/>
                  </a:ext>
                </a:extLst>
              </p:cNvPr>
              <p:cNvSpPr txBox="1"/>
              <p:nvPr/>
            </p:nvSpPr>
            <p:spPr>
              <a:xfrm>
                <a:off x="4271771" y="3373018"/>
                <a:ext cx="80243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solidFill>
                            <a:schemeClr val="accent1"/>
                          </a:solidFill>
                          <a:latin typeface="Cambria Math" panose="02040503050406030204" pitchFamily="18" charset="0"/>
                        </a:rPr>
                        <m:t>−40%</m:t>
                      </m:r>
                    </m:oMath>
                  </m:oMathPara>
                </a14:m>
                <a:endParaRPr kumimoji="1" lang="ja-JP" altLang="en-US" dirty="0">
                  <a:solidFill>
                    <a:schemeClr val="accent1"/>
                  </a:solidFill>
                </a:endParaRPr>
              </a:p>
            </p:txBody>
          </p:sp>
        </mc:Choice>
        <mc:Fallback xmlns="">
          <p:sp>
            <p:nvSpPr>
              <p:cNvPr id="18" name="テキスト ボックス 17">
                <a:extLst>
                  <a:ext uri="{FF2B5EF4-FFF2-40B4-BE49-F238E27FC236}">
                    <a16:creationId xmlns:a16="http://schemas.microsoft.com/office/drawing/2014/main" id="{0917819E-0028-E8B4-9C31-A607DBE0CCC8}"/>
                  </a:ext>
                </a:extLst>
              </p:cNvPr>
              <p:cNvSpPr txBox="1">
                <a:spLocks noRot="1" noChangeAspect="1" noMove="1" noResize="1" noEditPoints="1" noAdjustHandles="1" noChangeArrowheads="1" noChangeShapeType="1" noTextEdit="1"/>
              </p:cNvSpPr>
              <p:nvPr/>
            </p:nvSpPr>
            <p:spPr>
              <a:xfrm>
                <a:off x="4271771" y="3373018"/>
                <a:ext cx="802432" cy="369332"/>
              </a:xfrm>
              <a:prstGeom prst="rect">
                <a:avLst/>
              </a:prstGeom>
              <a:blipFill>
                <a:blip r:embed="rId5"/>
                <a:stretch>
                  <a:fillRect r="-152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B040275C-E0D2-9D4D-31CC-BF80530EBA88}"/>
                  </a:ext>
                </a:extLst>
              </p:cNvPr>
              <p:cNvSpPr txBox="1"/>
              <p:nvPr/>
            </p:nvSpPr>
            <p:spPr>
              <a:xfrm>
                <a:off x="4271771" y="4527311"/>
                <a:ext cx="80243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solidFill>
                            <a:schemeClr val="accent1"/>
                          </a:solidFill>
                          <a:latin typeface="Cambria Math" panose="02040503050406030204" pitchFamily="18" charset="0"/>
                        </a:rPr>
                        <m:t>−40%</m:t>
                      </m:r>
                    </m:oMath>
                  </m:oMathPara>
                </a14:m>
                <a:endParaRPr kumimoji="1" lang="ja-JP" altLang="en-US" dirty="0">
                  <a:solidFill>
                    <a:schemeClr val="accent1"/>
                  </a:solidFill>
                </a:endParaRPr>
              </a:p>
            </p:txBody>
          </p:sp>
        </mc:Choice>
        <mc:Fallback xmlns="">
          <p:sp>
            <p:nvSpPr>
              <p:cNvPr id="19" name="テキスト ボックス 18">
                <a:extLst>
                  <a:ext uri="{FF2B5EF4-FFF2-40B4-BE49-F238E27FC236}">
                    <a16:creationId xmlns:a16="http://schemas.microsoft.com/office/drawing/2014/main" id="{B040275C-E0D2-9D4D-31CC-BF80530EBA88}"/>
                  </a:ext>
                </a:extLst>
              </p:cNvPr>
              <p:cNvSpPr txBox="1">
                <a:spLocks noRot="1" noChangeAspect="1" noMove="1" noResize="1" noEditPoints="1" noAdjustHandles="1" noChangeArrowheads="1" noChangeShapeType="1" noTextEdit="1"/>
              </p:cNvSpPr>
              <p:nvPr/>
            </p:nvSpPr>
            <p:spPr>
              <a:xfrm>
                <a:off x="4271771" y="4527311"/>
                <a:ext cx="802432" cy="369332"/>
              </a:xfrm>
              <a:prstGeom prst="rect">
                <a:avLst/>
              </a:prstGeom>
              <a:blipFill>
                <a:blip r:embed="rId6"/>
                <a:stretch>
                  <a:fillRect r="-1527"/>
                </a:stretch>
              </a:blipFill>
            </p:spPr>
            <p:txBody>
              <a:bodyPr/>
              <a:lstStyle/>
              <a:p>
                <a:r>
                  <a:rPr lang="ja-JP" altLang="en-US">
                    <a:noFill/>
                  </a:rPr>
                  <a:t> </a:t>
                </a:r>
              </a:p>
            </p:txBody>
          </p:sp>
        </mc:Fallback>
      </mc:AlternateContent>
      <p:pic>
        <p:nvPicPr>
          <p:cNvPr id="8" name="図 7" descr="ダイアグラム&#10;&#10;自動的に生成された説明">
            <a:extLst>
              <a:ext uri="{FF2B5EF4-FFF2-40B4-BE49-F238E27FC236}">
                <a16:creationId xmlns:a16="http://schemas.microsoft.com/office/drawing/2014/main" id="{80305336-762A-6331-07F8-7077EBC40CE1}"/>
              </a:ext>
            </a:extLst>
          </p:cNvPr>
          <p:cNvPicPr>
            <a:picLocks noChangeAspect="1"/>
          </p:cNvPicPr>
          <p:nvPr/>
        </p:nvPicPr>
        <p:blipFill rotWithShape="1">
          <a:blip r:embed="rId7">
            <a:extLst>
              <a:ext uri="{28A0092B-C50C-407E-A947-70E740481C1C}">
                <a14:useLocalDpi xmlns:a14="http://schemas.microsoft.com/office/drawing/2010/main" val="0"/>
              </a:ext>
            </a:extLst>
          </a:blip>
          <a:srcRect l="26697" t="34272" r="22071" b="7342"/>
          <a:stretch/>
        </p:blipFill>
        <p:spPr>
          <a:xfrm>
            <a:off x="10731498" y="144112"/>
            <a:ext cx="1377461" cy="1386103"/>
          </a:xfrm>
          <a:prstGeom prst="rect">
            <a:avLst/>
          </a:prstGeom>
        </p:spPr>
      </p:pic>
    </p:spTree>
    <p:extLst>
      <p:ext uri="{BB962C8B-B14F-4D97-AF65-F5344CB8AC3E}">
        <p14:creationId xmlns:p14="http://schemas.microsoft.com/office/powerpoint/2010/main" val="28131453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9D97841-A004-02CF-88B9-FB5441EE9A8B}"/>
              </a:ext>
            </a:extLst>
          </p:cNvPr>
          <p:cNvSpPr>
            <a:spLocks noGrp="1"/>
          </p:cNvSpPr>
          <p:nvPr>
            <p:ph type="dt" sz="half" idx="10"/>
          </p:nvPr>
        </p:nvSpPr>
        <p:spPr/>
        <p:txBody>
          <a:bodyPr/>
          <a:lstStyle/>
          <a:p>
            <a:r>
              <a:rPr kumimoji="1" lang="en-US" altLang="ja-JP"/>
              <a:t>2024/12/14</a:t>
            </a:r>
            <a:endParaRPr kumimoji="1" lang="ja-JP" altLang="en-US" dirty="0"/>
          </a:p>
        </p:txBody>
      </p:sp>
      <p:sp>
        <p:nvSpPr>
          <p:cNvPr id="3" name="フッター プレースホルダー 2">
            <a:extLst>
              <a:ext uri="{FF2B5EF4-FFF2-40B4-BE49-F238E27FC236}">
                <a16:creationId xmlns:a16="http://schemas.microsoft.com/office/drawing/2014/main" id="{22BCC3E7-9A50-FC8C-D5F5-EF4C84BD1912}"/>
              </a:ext>
            </a:extLst>
          </p:cNvPr>
          <p:cNvSpPr>
            <a:spLocks noGrp="1"/>
          </p:cNvSpPr>
          <p:nvPr>
            <p:ph type="ftr" sz="quarter" idx="11"/>
          </p:nvPr>
        </p:nvSpPr>
        <p:spPr/>
        <p:txBody>
          <a:bodyPr/>
          <a:lstStyle/>
          <a:p>
            <a:r>
              <a:rPr kumimoji="1" lang="en-US" altLang="ja-JP"/>
              <a:t>NuDM-2024  Jun Nakane</a:t>
            </a:r>
            <a:endParaRPr kumimoji="1" lang="ja-JP" altLang="en-US"/>
          </a:p>
        </p:txBody>
      </p:sp>
      <p:sp>
        <p:nvSpPr>
          <p:cNvPr id="4" name="スライド番号プレースホルダー 3">
            <a:extLst>
              <a:ext uri="{FF2B5EF4-FFF2-40B4-BE49-F238E27FC236}">
                <a16:creationId xmlns:a16="http://schemas.microsoft.com/office/drawing/2014/main" id="{DF373AC4-8CC4-FA03-9AE9-BFB3F2AD6420}"/>
              </a:ext>
            </a:extLst>
          </p:cNvPr>
          <p:cNvSpPr>
            <a:spLocks noGrp="1"/>
          </p:cNvSpPr>
          <p:nvPr>
            <p:ph type="sldNum" sz="quarter" idx="12"/>
          </p:nvPr>
        </p:nvSpPr>
        <p:spPr/>
        <p:txBody>
          <a:bodyPr/>
          <a:lstStyle/>
          <a:p>
            <a:fld id="{D392765E-C324-42ED-9A7B-7C1C78C74078}" type="slidenum">
              <a:rPr kumimoji="1" lang="ja-JP" altLang="en-US" smtClean="0"/>
              <a:t>22</a:t>
            </a:fld>
            <a:endParaRPr kumimoji="1" lang="ja-JP" altLang="en-US"/>
          </a:p>
        </p:txBody>
      </p:sp>
      <p:sp>
        <p:nvSpPr>
          <p:cNvPr id="5" name="タイトル 1">
            <a:extLst>
              <a:ext uri="{FF2B5EF4-FFF2-40B4-BE49-F238E27FC236}">
                <a16:creationId xmlns:a16="http://schemas.microsoft.com/office/drawing/2014/main" id="{EDB72168-6B1F-8DF4-7F76-9DDCB4185655}"/>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4000" dirty="0">
                <a:sym typeface="Wingdings" panose="05000000000000000000" pitchFamily="2" charset="2"/>
              </a:rPr>
              <a:t>Detector problems during construction &amp; operation</a:t>
            </a:r>
            <a:endParaRPr lang="ja-JP" altLang="en-US" sz="4000" dirty="0"/>
          </a:p>
        </p:txBody>
      </p:sp>
      <p:sp>
        <p:nvSpPr>
          <p:cNvPr id="6" name="コンテンツ プレースホルダー 2">
            <a:extLst>
              <a:ext uri="{FF2B5EF4-FFF2-40B4-BE49-F238E27FC236}">
                <a16:creationId xmlns:a16="http://schemas.microsoft.com/office/drawing/2014/main" id="{0E9D49B8-B973-ED8E-600F-63C698E6A7DA}"/>
              </a:ext>
            </a:extLst>
          </p:cNvPr>
          <p:cNvSpPr txBox="1">
            <a:spLocks/>
          </p:cNvSpPr>
          <p:nvPr/>
        </p:nvSpPr>
        <p:spPr>
          <a:xfrm>
            <a:off x="360000" y="899137"/>
            <a:ext cx="11472862" cy="552686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u="sng" dirty="0"/>
              <a:t>Initial defects or failures of 3 HQE-PMTs</a:t>
            </a:r>
            <a:r>
              <a:rPr lang="en-US" altLang="ja-JP" sz="1800" dirty="0">
                <a:sym typeface="Wingdings" panose="05000000000000000000" pitchFamily="2" charset="2"/>
              </a:rPr>
              <a:t>									Causes: Peeling of the photocathode,										 Resistance value decrease 									</a:t>
            </a:r>
            <a:r>
              <a:rPr lang="ja-JP" altLang="en-US" sz="1800" dirty="0">
                <a:sym typeface="Wingdings" panose="05000000000000000000" pitchFamily="2" charset="2"/>
              </a:rPr>
              <a:t> </a:t>
            </a:r>
            <a:r>
              <a:rPr lang="en-US" altLang="ja-JP" sz="1800" b="1" dirty="0">
                <a:sym typeface="Wingdings" panose="05000000000000000000" pitchFamily="2" charset="2"/>
              </a:rPr>
              <a:t>The root cause is under investigation </a:t>
            </a:r>
            <a:r>
              <a:rPr lang="en-US" altLang="ja-JP" sz="1800" dirty="0">
                <a:sym typeface="Wingdings" panose="05000000000000000000" pitchFamily="2" charset="2"/>
              </a:rPr>
              <a:t>											by the manufacturer</a:t>
            </a:r>
            <a:endParaRPr lang="en-US" altLang="ja-JP" sz="1800" dirty="0">
              <a:solidFill>
                <a:srgbClr val="FFC000"/>
              </a:solidFill>
              <a:sym typeface="Wingdings" panose="05000000000000000000" pitchFamily="2" charset="2"/>
            </a:endParaRPr>
          </a:p>
          <a:p>
            <a:pPr marL="0" indent="0">
              <a:buClr>
                <a:schemeClr val="tx1"/>
              </a:buClr>
              <a:buNone/>
            </a:pPr>
            <a:endParaRPr lang="en-US" altLang="ja-JP" sz="1800" dirty="0">
              <a:solidFill>
                <a:srgbClr val="FFC000"/>
              </a:solidFill>
              <a:sym typeface="Wingdings" panose="05000000000000000000" pitchFamily="2" charset="2"/>
            </a:endParaRPr>
          </a:p>
          <a:p>
            <a:pPr marL="0" indent="0">
              <a:buClr>
                <a:schemeClr val="tx1"/>
              </a:buClr>
              <a:buNone/>
            </a:pPr>
            <a:endParaRPr lang="en-US" altLang="ja-JP" sz="1800" dirty="0">
              <a:solidFill>
                <a:srgbClr val="FFC000"/>
              </a:solidFill>
              <a:sym typeface="Wingdings" panose="05000000000000000000" pitchFamily="2" charset="2"/>
            </a:endParaRPr>
          </a:p>
          <a:p>
            <a:pPr marL="0" indent="0">
              <a:buClr>
                <a:schemeClr val="tx1"/>
              </a:buClr>
              <a:buNone/>
            </a:pPr>
            <a:endParaRPr lang="en-US" altLang="ja-JP" sz="1800" dirty="0">
              <a:solidFill>
                <a:srgbClr val="FFC000"/>
              </a:solidFill>
              <a:sym typeface="Wingdings" panose="05000000000000000000" pitchFamily="2" charset="2"/>
            </a:endParaRPr>
          </a:p>
          <a:p>
            <a:pPr marL="0" indent="0">
              <a:buClr>
                <a:schemeClr val="tx1"/>
              </a:buClr>
              <a:buNone/>
            </a:pPr>
            <a:r>
              <a:rPr lang="en-US" altLang="ja-JP" u="sng" dirty="0">
                <a:sym typeface="Wingdings" panose="05000000000000000000" pitchFamily="2" charset="2"/>
              </a:rPr>
              <a:t>PMTs floating due to buoyancy (After water injection)</a:t>
            </a:r>
            <a:r>
              <a:rPr lang="en-US" altLang="ja-JP" sz="1800" dirty="0">
                <a:sym typeface="Wingdings" panose="05000000000000000000" pitchFamily="2" charset="2"/>
              </a:rPr>
              <a:t>							Effect: </a:t>
            </a:r>
            <a:r>
              <a:rPr lang="en-US" altLang="ja-JP" sz="1800" dirty="0">
                <a:solidFill>
                  <a:srgbClr val="FF0000"/>
                </a:solidFill>
                <a:sym typeface="Wingdings" panose="05000000000000000000" pitchFamily="2" charset="2"/>
              </a:rPr>
              <a:t>Contact with acrylic base 	</a:t>
            </a:r>
            <a:r>
              <a:rPr lang="en-US" altLang="ja-JP" sz="1800" dirty="0">
                <a:sym typeface="Wingdings" panose="05000000000000000000" pitchFamily="2" charset="2"/>
              </a:rPr>
              <a:t>								 May damage the surrounding PMTs 										and become a fatal problem									     </a:t>
            </a:r>
            <a:r>
              <a:rPr lang="en-US" altLang="ja-JP" sz="1800" b="1" dirty="0">
                <a:sym typeface="Wingdings" panose="05000000000000000000" pitchFamily="2" charset="2"/>
              </a:rPr>
              <a:t>Need to </a:t>
            </a:r>
            <a:r>
              <a:rPr lang="en-US" altLang="ja-JP" sz="1800" b="1" dirty="0">
                <a:solidFill>
                  <a:srgbClr val="FF0000"/>
                </a:solidFill>
                <a:sym typeface="Wingdings" panose="05000000000000000000" pitchFamily="2" charset="2"/>
              </a:rPr>
              <a:t>review the method </a:t>
            </a:r>
            <a:r>
              <a:rPr lang="en-US" altLang="ja-JP" sz="1800" b="1" dirty="0">
                <a:sym typeface="Wingdings" panose="05000000000000000000" pitchFamily="2" charset="2"/>
              </a:rPr>
              <a:t>of fixing the PMT</a:t>
            </a:r>
          </a:p>
        </p:txBody>
      </p:sp>
      <p:cxnSp>
        <p:nvCxnSpPr>
          <p:cNvPr id="7" name="直線コネクタ 6">
            <a:extLst>
              <a:ext uri="{FF2B5EF4-FFF2-40B4-BE49-F238E27FC236}">
                <a16:creationId xmlns:a16="http://schemas.microsoft.com/office/drawing/2014/main" id="{23C87E54-9BBF-2DBC-B994-FD2B0AFB6F88}"/>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9" name="図 8">
            <a:extLst>
              <a:ext uri="{FF2B5EF4-FFF2-40B4-BE49-F238E27FC236}">
                <a16:creationId xmlns:a16="http://schemas.microsoft.com/office/drawing/2014/main" id="{C3E20529-E882-8722-1B02-01A26F8CB861}"/>
              </a:ext>
            </a:extLst>
          </p:cNvPr>
          <p:cNvPicPr>
            <a:picLocks noChangeAspect="1"/>
          </p:cNvPicPr>
          <p:nvPr/>
        </p:nvPicPr>
        <p:blipFill rotWithShape="1">
          <a:blip r:embed="rId3">
            <a:extLst>
              <a:ext uri="{28A0092B-C50C-407E-A947-70E740481C1C}">
                <a14:useLocalDpi xmlns:a14="http://schemas.microsoft.com/office/drawing/2010/main" val="0"/>
              </a:ext>
            </a:extLst>
          </a:blip>
          <a:srcRect t="7481" b="10315"/>
          <a:stretch/>
        </p:blipFill>
        <p:spPr>
          <a:xfrm>
            <a:off x="849087" y="1947099"/>
            <a:ext cx="2837098" cy="1715036"/>
          </a:xfrm>
          <a:prstGeom prst="rect">
            <a:avLst/>
          </a:prstGeom>
        </p:spPr>
      </p:pic>
      <p:pic>
        <p:nvPicPr>
          <p:cNvPr id="13" name="図 12">
            <a:extLst>
              <a:ext uri="{FF2B5EF4-FFF2-40B4-BE49-F238E27FC236}">
                <a16:creationId xmlns:a16="http://schemas.microsoft.com/office/drawing/2014/main" id="{EC03F682-E9BF-CAA0-DCA2-90E5F6539BDD}"/>
              </a:ext>
            </a:extLst>
          </p:cNvPr>
          <p:cNvPicPr>
            <a:picLocks noChangeAspect="1"/>
          </p:cNvPicPr>
          <p:nvPr/>
        </p:nvPicPr>
        <p:blipFill rotWithShape="1">
          <a:blip r:embed="rId4">
            <a:extLst>
              <a:ext uri="{28A0092B-C50C-407E-A947-70E740481C1C}">
                <a14:useLocalDpi xmlns:a14="http://schemas.microsoft.com/office/drawing/2010/main" val="0"/>
              </a:ext>
            </a:extLst>
          </a:blip>
          <a:srcRect l="16667" t="12500" r="16667" b="12500"/>
          <a:stretch/>
        </p:blipFill>
        <p:spPr>
          <a:xfrm rot="5400000">
            <a:off x="1563013" y="5190905"/>
            <a:ext cx="1893740" cy="1420306"/>
          </a:xfrm>
          <a:prstGeom prst="rect">
            <a:avLst/>
          </a:prstGeom>
        </p:spPr>
      </p:pic>
      <p:pic>
        <p:nvPicPr>
          <p:cNvPr id="17" name="図 16">
            <a:extLst>
              <a:ext uri="{FF2B5EF4-FFF2-40B4-BE49-F238E27FC236}">
                <a16:creationId xmlns:a16="http://schemas.microsoft.com/office/drawing/2014/main" id="{ADD88D1B-BD9C-3B32-B2EB-5A364AA7C9AE}"/>
              </a:ext>
            </a:extLst>
          </p:cNvPr>
          <p:cNvPicPr>
            <a:picLocks noChangeAspect="1"/>
          </p:cNvPicPr>
          <p:nvPr/>
        </p:nvPicPr>
        <p:blipFill rotWithShape="1">
          <a:blip r:embed="rId5">
            <a:extLst>
              <a:ext uri="{28A0092B-C50C-407E-A947-70E740481C1C}">
                <a14:useLocalDpi xmlns:a14="http://schemas.microsoft.com/office/drawing/2010/main" val="0"/>
              </a:ext>
            </a:extLst>
          </a:blip>
          <a:srcRect l="8898" t="12875" r="13658"/>
          <a:stretch/>
        </p:blipFill>
        <p:spPr>
          <a:xfrm rot="5400000">
            <a:off x="3058143" y="5190905"/>
            <a:ext cx="1893740" cy="1420306"/>
          </a:xfrm>
          <a:prstGeom prst="rect">
            <a:avLst/>
          </a:prstGeom>
        </p:spPr>
      </p:pic>
      <p:cxnSp>
        <p:nvCxnSpPr>
          <p:cNvPr id="19" name="直線矢印コネクタ 18">
            <a:extLst>
              <a:ext uri="{FF2B5EF4-FFF2-40B4-BE49-F238E27FC236}">
                <a16:creationId xmlns:a16="http://schemas.microsoft.com/office/drawing/2014/main" id="{67448001-CC7B-3233-AF62-65ED4D182923}"/>
              </a:ext>
            </a:extLst>
          </p:cNvPr>
          <p:cNvCxnSpPr>
            <a:cxnSpLocks/>
          </p:cNvCxnSpPr>
          <p:nvPr/>
        </p:nvCxnSpPr>
        <p:spPr>
          <a:xfrm>
            <a:off x="3986550" y="4876389"/>
            <a:ext cx="0" cy="249676"/>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DABFBC2C-A0E6-D4C7-0076-14C5E8BD2C19}"/>
              </a:ext>
            </a:extLst>
          </p:cNvPr>
          <p:cNvCxnSpPr>
            <a:cxnSpLocks/>
          </p:cNvCxnSpPr>
          <p:nvPr/>
        </p:nvCxnSpPr>
        <p:spPr>
          <a:xfrm flipV="1">
            <a:off x="3986550" y="5237652"/>
            <a:ext cx="0" cy="250541"/>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9295ACAC-4EA8-2892-56E5-5EB61E7D12DD}"/>
              </a:ext>
            </a:extLst>
          </p:cNvPr>
          <p:cNvCxnSpPr/>
          <p:nvPr/>
        </p:nvCxnSpPr>
        <p:spPr>
          <a:xfrm>
            <a:off x="2509883" y="4848398"/>
            <a:ext cx="0" cy="24967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F22ECE82-4DB1-B2F7-24B7-4DA51AF1EF73}"/>
              </a:ext>
            </a:extLst>
          </p:cNvPr>
          <p:cNvCxnSpPr>
            <a:cxnSpLocks/>
          </p:cNvCxnSpPr>
          <p:nvPr/>
        </p:nvCxnSpPr>
        <p:spPr>
          <a:xfrm flipV="1">
            <a:off x="2509883" y="5109790"/>
            <a:ext cx="0" cy="25054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コンテンツ プレースホルダー 2">
            <a:extLst>
              <a:ext uri="{FF2B5EF4-FFF2-40B4-BE49-F238E27FC236}">
                <a16:creationId xmlns:a16="http://schemas.microsoft.com/office/drawing/2014/main" id="{191D6A46-81DC-67F9-A6F9-9EEB36121B5C}"/>
              </a:ext>
            </a:extLst>
          </p:cNvPr>
          <p:cNvSpPr txBox="1">
            <a:spLocks/>
          </p:cNvSpPr>
          <p:nvPr/>
        </p:nvSpPr>
        <p:spPr>
          <a:xfrm>
            <a:off x="6095999" y="899137"/>
            <a:ext cx="5736431" cy="552686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u="sng" dirty="0"/>
              <a:t>Contact and deformation of the mirrors</a:t>
            </a:r>
            <a:r>
              <a:rPr lang="en-US" altLang="ja-JP" dirty="0"/>
              <a:t>					</a:t>
            </a:r>
            <a:r>
              <a:rPr lang="en-US" altLang="ja-JP" u="sng" dirty="0"/>
              <a:t>(</a:t>
            </a:r>
            <a:r>
              <a:rPr lang="en-US" altLang="ja-JP" u="sng" dirty="0">
                <a:sym typeface="Wingdings" panose="05000000000000000000" pitchFamily="2" charset="2"/>
              </a:rPr>
              <a:t>After water injection</a:t>
            </a:r>
            <a:r>
              <a:rPr lang="en-US" altLang="ja-JP" u="sng" dirty="0"/>
              <a:t>)</a:t>
            </a:r>
            <a:r>
              <a:rPr lang="en-US" altLang="ja-JP" sz="1800" dirty="0">
                <a:sym typeface="Wingdings" panose="05000000000000000000" pitchFamily="2" charset="2"/>
              </a:rPr>
              <a:t>		Causes: </a:t>
            </a:r>
            <a:r>
              <a:rPr lang="en-US" altLang="ja-JP" sz="1800" dirty="0">
                <a:solidFill>
                  <a:srgbClr val="FFC000"/>
                </a:solidFill>
                <a:sym typeface="Wingdings" panose="05000000000000000000" pitchFamily="2" charset="2"/>
              </a:rPr>
              <a:t>Distortion</a:t>
            </a:r>
            <a:r>
              <a:rPr lang="en-US" altLang="ja-JP" sz="1800" dirty="0">
                <a:sym typeface="Wingdings" panose="05000000000000000000" pitchFamily="2" charset="2"/>
              </a:rPr>
              <a:t> of tank bottom plate 		</a:t>
            </a:r>
            <a:r>
              <a:rPr lang="ja-JP" altLang="en-US" sz="1800" dirty="0">
                <a:sym typeface="Wingdings" panose="05000000000000000000" pitchFamily="2" charset="2"/>
              </a:rPr>
              <a:t> </a:t>
            </a:r>
            <a:r>
              <a:rPr lang="en-US" altLang="ja-JP" sz="1800" b="1" dirty="0">
                <a:sym typeface="Wingdings" panose="05000000000000000000" pitchFamily="2" charset="2"/>
              </a:rPr>
              <a:t>Need to </a:t>
            </a:r>
            <a:r>
              <a:rPr lang="en-US" altLang="ja-JP" sz="1800" b="1" dirty="0">
                <a:solidFill>
                  <a:srgbClr val="FF0000"/>
                </a:solidFill>
                <a:sym typeface="Wingdings" panose="05000000000000000000" pitchFamily="2" charset="2"/>
              </a:rPr>
              <a:t>change the material </a:t>
            </a:r>
            <a:r>
              <a:rPr lang="en-US" altLang="ja-JP" sz="1800" b="1" dirty="0">
                <a:sym typeface="Wingdings" panose="05000000000000000000" pitchFamily="2" charset="2"/>
              </a:rPr>
              <a:t>of the opening		</a:t>
            </a:r>
            <a:endParaRPr lang="en-US" altLang="ja-JP" sz="1800" b="1" dirty="0">
              <a:solidFill>
                <a:srgbClr val="FF0000"/>
              </a:solidFill>
              <a:sym typeface="Wingdings" panose="05000000000000000000" pitchFamily="2" charset="2"/>
            </a:endParaRPr>
          </a:p>
          <a:p>
            <a:pPr marL="0" indent="0">
              <a:buClr>
                <a:schemeClr val="tx1"/>
              </a:buClr>
              <a:buNone/>
            </a:pPr>
            <a:endParaRPr lang="en-US" altLang="ja-JP" sz="1800" dirty="0">
              <a:solidFill>
                <a:srgbClr val="FF0000"/>
              </a:solidFill>
              <a:sym typeface="Wingdings" panose="05000000000000000000" pitchFamily="2" charset="2"/>
            </a:endParaRPr>
          </a:p>
          <a:p>
            <a:pPr marL="0" indent="0">
              <a:buClr>
                <a:schemeClr val="tx1"/>
              </a:buClr>
              <a:buNone/>
            </a:pPr>
            <a:r>
              <a:rPr lang="en-US" altLang="ja-JP" sz="1800" dirty="0">
                <a:solidFill>
                  <a:srgbClr val="FF0000"/>
                </a:solidFill>
                <a:sym typeface="Wingdings" panose="05000000000000000000" pitchFamily="2" charset="2"/>
              </a:rPr>
              <a:t>			</a:t>
            </a:r>
            <a:r>
              <a:rPr lang="ja-JP" altLang="en-US" sz="1800" dirty="0">
                <a:solidFill>
                  <a:srgbClr val="FF0000"/>
                </a:solidFill>
                <a:sym typeface="Wingdings" panose="05000000000000000000" pitchFamily="2" charset="2"/>
              </a:rPr>
              <a:t>              </a:t>
            </a:r>
            <a:r>
              <a:rPr lang="en-US" altLang="ja-JP" sz="1800" dirty="0">
                <a:solidFill>
                  <a:srgbClr val="FF0000"/>
                </a:solidFill>
                <a:sym typeface="Wingdings" panose="05000000000000000000" pitchFamily="2" charset="2"/>
              </a:rPr>
              <a:t></a:t>
            </a:r>
          </a:p>
          <a:p>
            <a:pPr marL="0" indent="0">
              <a:buClr>
                <a:schemeClr val="tx1"/>
              </a:buClr>
              <a:buNone/>
            </a:pPr>
            <a:endParaRPr lang="en-US" altLang="ja-JP" sz="1800" dirty="0">
              <a:solidFill>
                <a:srgbClr val="FFC000"/>
              </a:solidFill>
              <a:sym typeface="Wingdings" panose="05000000000000000000" pitchFamily="2" charset="2"/>
            </a:endParaRPr>
          </a:p>
          <a:p>
            <a:pPr marL="0" indent="0">
              <a:buClr>
                <a:schemeClr val="tx1"/>
              </a:buClr>
              <a:buNone/>
            </a:pPr>
            <a:endParaRPr lang="en-US" altLang="ja-JP" sz="1800" dirty="0">
              <a:solidFill>
                <a:srgbClr val="FFC000"/>
              </a:solidFill>
              <a:sym typeface="Wingdings" panose="05000000000000000000" pitchFamily="2" charset="2"/>
            </a:endParaRPr>
          </a:p>
          <a:p>
            <a:pPr marL="0" indent="0">
              <a:buClr>
                <a:schemeClr val="tx1"/>
              </a:buClr>
              <a:buNone/>
            </a:pPr>
            <a:r>
              <a:rPr lang="en-US" altLang="ja-JP" u="sng" dirty="0">
                <a:sym typeface="Wingdings" panose="05000000000000000000" pitchFamily="2" charset="2"/>
              </a:rPr>
              <a:t>Peeling of Al from the mirrors (After water injection)</a:t>
            </a:r>
            <a:r>
              <a:rPr lang="en-US" altLang="ja-JP" sz="1800" dirty="0">
                <a:sym typeface="Wingdings" panose="05000000000000000000" pitchFamily="2" charset="2"/>
              </a:rPr>
              <a:t>		Causes: Erosion by </a:t>
            </a:r>
            <a:r>
              <a:rPr lang="en-US" altLang="ja-JP" sz="1800" dirty="0">
                <a:solidFill>
                  <a:srgbClr val="0070C0"/>
                </a:solidFill>
                <a:sym typeface="Wingdings" panose="05000000000000000000" pitchFamily="2" charset="2"/>
              </a:rPr>
              <a:t>pure water</a:t>
            </a:r>
            <a:r>
              <a:rPr lang="en-US" altLang="ja-JP" sz="1800" dirty="0">
                <a:sym typeface="Wingdings" panose="05000000000000000000" pitchFamily="2" charset="2"/>
              </a:rPr>
              <a:t>					 (      </a:t>
            </a:r>
            <a:r>
              <a:rPr lang="en-US" altLang="ja-JP" sz="1800" b="1" dirty="0">
                <a:solidFill>
                  <a:srgbClr val="FFC000"/>
                </a:solidFill>
                <a:sym typeface="Wingdings" panose="05000000000000000000" pitchFamily="2" charset="2"/>
              </a:rPr>
              <a:t>LS</a:t>
            </a:r>
            <a:r>
              <a:rPr lang="en-US" altLang="ja-JP" sz="1800" b="1" dirty="0">
                <a:sym typeface="Wingdings" panose="05000000000000000000" pitchFamily="2" charset="2"/>
              </a:rPr>
              <a:t> resistance test passed</a:t>
            </a:r>
            <a:r>
              <a:rPr lang="en-US" altLang="ja-JP" sz="1800" dirty="0">
                <a:sym typeface="Wingdings" panose="05000000000000000000" pitchFamily="2" charset="2"/>
              </a:rPr>
              <a:t>)</a:t>
            </a:r>
            <a:r>
              <a:rPr lang="en-US" altLang="ja-JP" sz="1800" dirty="0">
                <a:solidFill>
                  <a:srgbClr val="00B050"/>
                </a:solidFill>
                <a:sym typeface="Wingdings" panose="05000000000000000000" pitchFamily="2" charset="2"/>
              </a:rPr>
              <a:t>	</a:t>
            </a:r>
            <a:r>
              <a:rPr lang="en-US" altLang="ja-JP" sz="1800" dirty="0">
                <a:sym typeface="Wingdings" panose="05000000000000000000" pitchFamily="2" charset="2"/>
              </a:rPr>
              <a:t></a:t>
            </a:r>
            <a:r>
              <a:rPr lang="ja-JP" altLang="en-US" sz="1800" dirty="0">
                <a:sym typeface="Wingdings" panose="05000000000000000000" pitchFamily="2" charset="2"/>
              </a:rPr>
              <a:t> </a:t>
            </a:r>
            <a:r>
              <a:rPr lang="en-US" altLang="ja-JP" sz="1800" dirty="0">
                <a:sym typeface="Wingdings" panose="05000000000000000000" pitchFamily="2" charset="2"/>
              </a:rPr>
              <a:t>May deteriorate further with long-term use 		     </a:t>
            </a:r>
            <a:r>
              <a:rPr lang="en-US" altLang="ja-JP" sz="1800" b="1" dirty="0">
                <a:sym typeface="Wingdings" panose="05000000000000000000" pitchFamily="2" charset="2"/>
              </a:rPr>
              <a:t>Need for </a:t>
            </a:r>
            <a:r>
              <a:rPr lang="en-US" altLang="ja-JP" sz="1800" b="1" dirty="0">
                <a:solidFill>
                  <a:srgbClr val="FF0000"/>
                </a:solidFill>
                <a:sym typeface="Wingdings" panose="05000000000000000000" pitchFamily="2" charset="2"/>
              </a:rPr>
              <a:t>careful </a:t>
            </a:r>
            <a:r>
              <a:rPr lang="en-US" altLang="ja-JP" sz="1800" b="1" dirty="0">
                <a:solidFill>
                  <a:srgbClr val="FFC000"/>
                </a:solidFill>
                <a:sym typeface="Wingdings" panose="05000000000000000000" pitchFamily="2" charset="2"/>
              </a:rPr>
              <a:t>LS</a:t>
            </a:r>
            <a:r>
              <a:rPr lang="en-US" altLang="ja-JP" sz="1800" b="1" dirty="0">
                <a:solidFill>
                  <a:srgbClr val="FF0000"/>
                </a:solidFill>
                <a:sym typeface="Wingdings" panose="05000000000000000000" pitchFamily="2" charset="2"/>
              </a:rPr>
              <a:t> resistance test</a:t>
            </a:r>
          </a:p>
        </p:txBody>
      </p:sp>
      <p:pic>
        <p:nvPicPr>
          <p:cNvPr id="14" name="図 13" descr="屋内, テーブル, 座る, 食品 が含まれている画像&#10;&#10;自動的に生成された説明">
            <a:extLst>
              <a:ext uri="{FF2B5EF4-FFF2-40B4-BE49-F238E27FC236}">
                <a16:creationId xmlns:a16="http://schemas.microsoft.com/office/drawing/2014/main" id="{E0C19276-785B-3B75-078E-9807535044B1}"/>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
                    </a14:imgEffect>
                  </a14:imgLayer>
                </a14:imgProps>
              </a:ext>
              <a:ext uri="{28A0092B-C50C-407E-A947-70E740481C1C}">
                <a14:useLocalDpi xmlns:a14="http://schemas.microsoft.com/office/drawing/2010/main" val="0"/>
              </a:ext>
            </a:extLst>
          </a:blip>
          <a:srcRect l="20300" t="16872" r="20231" b="51428"/>
          <a:stretch/>
        </p:blipFill>
        <p:spPr>
          <a:xfrm>
            <a:off x="6419641" y="1982025"/>
            <a:ext cx="3119422" cy="1888410"/>
          </a:xfrm>
          <a:prstGeom prst="rect">
            <a:avLst/>
          </a:prstGeom>
        </p:spPr>
      </p:pic>
      <p:pic>
        <p:nvPicPr>
          <p:cNvPr id="15" name="図 14">
            <a:extLst>
              <a:ext uri="{FF2B5EF4-FFF2-40B4-BE49-F238E27FC236}">
                <a16:creationId xmlns:a16="http://schemas.microsoft.com/office/drawing/2014/main" id="{1F42CD9E-C2BA-7205-6A35-D41789768DC2}"/>
              </a:ext>
            </a:extLst>
          </p:cNvPr>
          <p:cNvPicPr>
            <a:picLocks noChangeAspect="1"/>
          </p:cNvPicPr>
          <p:nvPr/>
        </p:nvPicPr>
        <p:blipFill rotWithShape="1">
          <a:blip r:embed="rId8">
            <a:extLst>
              <a:ext uri="{28A0092B-C50C-407E-A947-70E740481C1C}">
                <a14:useLocalDpi xmlns:a14="http://schemas.microsoft.com/office/drawing/2010/main" val="0"/>
              </a:ext>
            </a:extLst>
          </a:blip>
          <a:srcRect t="4693" b="35068"/>
          <a:stretch/>
        </p:blipFill>
        <p:spPr>
          <a:xfrm>
            <a:off x="7037453" y="5400821"/>
            <a:ext cx="3653397" cy="1467189"/>
          </a:xfrm>
          <a:prstGeom prst="rect">
            <a:avLst/>
          </a:prstGeom>
        </p:spPr>
      </p:pic>
      <p:sp>
        <p:nvSpPr>
          <p:cNvPr id="21" name="楕円 20">
            <a:extLst>
              <a:ext uri="{FF2B5EF4-FFF2-40B4-BE49-F238E27FC236}">
                <a16:creationId xmlns:a16="http://schemas.microsoft.com/office/drawing/2014/main" id="{A0863515-9EE5-283F-0780-921A2EAEEDDB}"/>
              </a:ext>
            </a:extLst>
          </p:cNvPr>
          <p:cNvSpPr/>
          <p:nvPr/>
        </p:nvSpPr>
        <p:spPr>
          <a:xfrm>
            <a:off x="8164286" y="5763819"/>
            <a:ext cx="2004423" cy="814263"/>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矢印コネクタ 7">
            <a:extLst>
              <a:ext uri="{FF2B5EF4-FFF2-40B4-BE49-F238E27FC236}">
                <a16:creationId xmlns:a16="http://schemas.microsoft.com/office/drawing/2014/main" id="{EC88FFF6-FCB5-7706-8221-A8F3D6CC4A4A}"/>
              </a:ext>
            </a:extLst>
          </p:cNvPr>
          <p:cNvCxnSpPr>
            <a:cxnSpLocks/>
          </p:cNvCxnSpPr>
          <p:nvPr/>
        </p:nvCxnSpPr>
        <p:spPr>
          <a:xfrm>
            <a:off x="8956292" y="4761694"/>
            <a:ext cx="298478" cy="0"/>
          </a:xfrm>
          <a:prstGeom prst="straightConnector1">
            <a:avLst/>
          </a:prstGeom>
          <a:ln w="28575">
            <a:solidFill>
              <a:schemeClr val="tx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2" name="図 21">
            <a:extLst>
              <a:ext uri="{FF2B5EF4-FFF2-40B4-BE49-F238E27FC236}">
                <a16:creationId xmlns:a16="http://schemas.microsoft.com/office/drawing/2014/main" id="{8408F6AF-2742-15AB-7139-75AA4F2C540B}"/>
              </a:ext>
            </a:extLst>
          </p:cNvPr>
          <p:cNvPicPr>
            <a:picLocks noChangeAspect="1"/>
          </p:cNvPicPr>
          <p:nvPr/>
        </p:nvPicPr>
        <p:blipFill>
          <a:blip r:embed="rId9"/>
          <a:stretch>
            <a:fillRect/>
          </a:stretch>
        </p:blipFill>
        <p:spPr>
          <a:xfrm>
            <a:off x="9900458" y="3059618"/>
            <a:ext cx="1686160" cy="962159"/>
          </a:xfrm>
          <a:prstGeom prst="rect">
            <a:avLst/>
          </a:prstGeom>
        </p:spPr>
      </p:pic>
      <p:sp>
        <p:nvSpPr>
          <p:cNvPr id="25" name="テキスト ボックス 24">
            <a:extLst>
              <a:ext uri="{FF2B5EF4-FFF2-40B4-BE49-F238E27FC236}">
                <a16:creationId xmlns:a16="http://schemas.microsoft.com/office/drawing/2014/main" id="{EA71E9FB-8610-EC6A-BCCF-E989A3EDBAFF}"/>
              </a:ext>
            </a:extLst>
          </p:cNvPr>
          <p:cNvSpPr txBox="1"/>
          <p:nvPr/>
        </p:nvSpPr>
        <p:spPr>
          <a:xfrm>
            <a:off x="9971905" y="2847241"/>
            <a:ext cx="1500248" cy="338554"/>
          </a:xfrm>
          <a:prstGeom prst="rect">
            <a:avLst/>
          </a:prstGeom>
          <a:noFill/>
        </p:spPr>
        <p:txBody>
          <a:bodyPr wrap="square" rtlCol="0">
            <a:spAutoFit/>
          </a:bodyPr>
          <a:lstStyle/>
          <a:p>
            <a:r>
              <a:rPr kumimoji="1" lang="ja-JP" altLang="en-US" sz="1600" dirty="0"/>
              <a:t>↓ </a:t>
            </a:r>
            <a:r>
              <a:rPr kumimoji="1" lang="en-US" altLang="ja-JP" sz="1600" dirty="0"/>
              <a:t>Sheet mirror</a:t>
            </a:r>
            <a:endParaRPr kumimoji="1" lang="ja-JP" altLang="en-US" sz="1600" dirty="0"/>
          </a:p>
        </p:txBody>
      </p:sp>
      <p:pic>
        <p:nvPicPr>
          <p:cNvPr id="27" name="図 26">
            <a:extLst>
              <a:ext uri="{FF2B5EF4-FFF2-40B4-BE49-F238E27FC236}">
                <a16:creationId xmlns:a16="http://schemas.microsoft.com/office/drawing/2014/main" id="{6C845479-61ED-C7DB-F1DB-84E08A6F5202}"/>
              </a:ext>
            </a:extLst>
          </p:cNvPr>
          <p:cNvPicPr>
            <a:picLocks noChangeAspect="1"/>
          </p:cNvPicPr>
          <p:nvPr/>
        </p:nvPicPr>
        <p:blipFill>
          <a:blip r:embed="rId10"/>
          <a:stretch>
            <a:fillRect/>
          </a:stretch>
        </p:blipFill>
        <p:spPr>
          <a:xfrm>
            <a:off x="10333441" y="2011077"/>
            <a:ext cx="1562318" cy="866896"/>
          </a:xfrm>
          <a:prstGeom prst="rect">
            <a:avLst/>
          </a:prstGeom>
        </p:spPr>
      </p:pic>
    </p:spTree>
    <p:extLst>
      <p:ext uri="{BB962C8B-B14F-4D97-AF65-F5344CB8AC3E}">
        <p14:creationId xmlns:p14="http://schemas.microsoft.com/office/powerpoint/2010/main" val="3837190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t="-9000" b="-9000"/>
          </a:stretch>
        </a:blipFill>
        <a:effectLst/>
      </p:bgPr>
    </p:bg>
    <p:spTree>
      <p:nvGrpSpPr>
        <p:cNvPr id="1" name="">
          <a:extLst>
            <a:ext uri="{FF2B5EF4-FFF2-40B4-BE49-F238E27FC236}">
              <a16:creationId xmlns:a16="http://schemas.microsoft.com/office/drawing/2014/main" id="{1A2BEE8C-A221-74C2-7FFC-72B60DEEDAC1}"/>
            </a:ext>
          </a:extLst>
        </p:cNvPr>
        <p:cNvGrpSpPr/>
        <p:nvPr/>
      </p:nvGrpSpPr>
      <p:grpSpPr>
        <a:xfrm>
          <a:off x="0" y="0"/>
          <a:ext cx="0" cy="0"/>
          <a:chOff x="0" y="0"/>
          <a:chExt cx="0" cy="0"/>
        </a:xfrm>
      </p:grpSpPr>
      <p:sp>
        <p:nvSpPr>
          <p:cNvPr id="6" name="日付プレースホルダー 5">
            <a:extLst>
              <a:ext uri="{FF2B5EF4-FFF2-40B4-BE49-F238E27FC236}">
                <a16:creationId xmlns:a16="http://schemas.microsoft.com/office/drawing/2014/main" id="{D92B4BB2-E96E-E7C2-7066-CD215F2E960C}"/>
              </a:ext>
            </a:extLst>
          </p:cNvPr>
          <p:cNvSpPr>
            <a:spLocks noGrp="1"/>
          </p:cNvSpPr>
          <p:nvPr>
            <p:ph type="dt" sz="half" idx="10"/>
          </p:nvPr>
        </p:nvSpPr>
        <p:spPr/>
        <p:txBody>
          <a:bodyPr/>
          <a:lstStyle/>
          <a:p>
            <a:r>
              <a:rPr kumimoji="1" lang="en-US" altLang="ja-JP" sz="1050"/>
              <a:t>2024/12/14</a:t>
            </a:r>
            <a:endParaRPr kumimoji="1" lang="ja-JP" altLang="en-US" sz="1050" dirty="0"/>
          </a:p>
        </p:txBody>
      </p:sp>
      <p:sp>
        <p:nvSpPr>
          <p:cNvPr id="7" name="フッター プレースホルダー 6">
            <a:extLst>
              <a:ext uri="{FF2B5EF4-FFF2-40B4-BE49-F238E27FC236}">
                <a16:creationId xmlns:a16="http://schemas.microsoft.com/office/drawing/2014/main" id="{67DC71F1-73E0-F31B-CB5F-F214933B2F8B}"/>
              </a:ext>
            </a:extLst>
          </p:cNvPr>
          <p:cNvSpPr>
            <a:spLocks noGrp="1"/>
          </p:cNvSpPr>
          <p:nvPr>
            <p:ph type="ftr" sz="quarter" idx="11"/>
          </p:nvPr>
        </p:nvSpPr>
        <p:spPr/>
        <p:txBody>
          <a:bodyPr/>
          <a:lstStyle/>
          <a:p>
            <a:r>
              <a:rPr kumimoji="1" lang="en-US" altLang="ja-JP" sz="1200"/>
              <a:t>NuDM-2024  Jun Nakane</a:t>
            </a:r>
            <a:endParaRPr kumimoji="1" lang="ja-JP" altLang="en-US" sz="1200" dirty="0"/>
          </a:p>
        </p:txBody>
      </p:sp>
      <p:sp>
        <p:nvSpPr>
          <p:cNvPr id="4" name="スライド番号プレースホルダー 3">
            <a:extLst>
              <a:ext uri="{FF2B5EF4-FFF2-40B4-BE49-F238E27FC236}">
                <a16:creationId xmlns:a16="http://schemas.microsoft.com/office/drawing/2014/main" id="{11E978FE-B7D8-F5B9-0486-ED89C8803EB9}"/>
              </a:ext>
            </a:extLst>
          </p:cNvPr>
          <p:cNvSpPr>
            <a:spLocks noGrp="1"/>
          </p:cNvSpPr>
          <p:nvPr>
            <p:ph type="sldNum" sz="quarter" idx="12"/>
          </p:nvPr>
        </p:nvSpPr>
        <p:spPr/>
        <p:txBody>
          <a:bodyPr/>
          <a:lstStyle/>
          <a:p>
            <a:fld id="{D392765E-C324-42ED-9A7B-7C1C78C74078}" type="slidenum">
              <a:rPr kumimoji="1" lang="ja-JP" altLang="en-US" smtClean="0"/>
              <a:t>23</a:t>
            </a:fld>
            <a:endParaRPr kumimoji="1" lang="ja-JP" altLang="en-US" dirty="0"/>
          </a:p>
        </p:txBody>
      </p:sp>
      <p:sp>
        <p:nvSpPr>
          <p:cNvPr id="2" name="タイトル 1">
            <a:extLst>
              <a:ext uri="{FF2B5EF4-FFF2-40B4-BE49-F238E27FC236}">
                <a16:creationId xmlns:a16="http://schemas.microsoft.com/office/drawing/2014/main" id="{9995B938-1D58-39E8-7574-2B622FFCC6B3}"/>
              </a:ext>
            </a:extLst>
          </p:cNvPr>
          <p:cNvSpPr>
            <a:spLocks noGrp="1"/>
          </p:cNvSpPr>
          <p:nvPr>
            <p:ph type="title" idx="4294967295"/>
          </p:nvPr>
        </p:nvSpPr>
        <p:spPr>
          <a:xfrm>
            <a:off x="360000" y="360363"/>
            <a:ext cx="11472862" cy="719137"/>
          </a:xfrm>
        </p:spPr>
        <p:txBody>
          <a:bodyPr>
            <a:normAutofit/>
          </a:bodyPr>
          <a:lstStyle/>
          <a:p>
            <a:r>
              <a:rPr lang="en-US" altLang="ja-JP" sz="4400" dirty="0">
                <a:solidFill>
                  <a:schemeClr val="tx1"/>
                </a:solidFill>
                <a:latin typeface="+mn-lt"/>
              </a:rPr>
              <a:t>CONTENTS</a:t>
            </a:r>
            <a:endParaRPr lang="ja-JP" altLang="en-US" sz="4400" dirty="0">
              <a:solidFill>
                <a:schemeClr val="tx1"/>
              </a:solidFill>
              <a:latin typeface="+mn-lt"/>
            </a:endParaRPr>
          </a:p>
        </p:txBody>
      </p:sp>
      <p:sp>
        <p:nvSpPr>
          <p:cNvPr id="3" name="コンテンツ プレースホルダー 2">
            <a:extLst>
              <a:ext uri="{FF2B5EF4-FFF2-40B4-BE49-F238E27FC236}">
                <a16:creationId xmlns:a16="http://schemas.microsoft.com/office/drawing/2014/main" id="{DCBEE819-EA91-4C5D-E2DE-0D27BDFC0EDC}"/>
              </a:ext>
            </a:extLst>
          </p:cNvPr>
          <p:cNvSpPr>
            <a:spLocks noGrp="1"/>
          </p:cNvSpPr>
          <p:nvPr>
            <p:ph idx="4294967295"/>
          </p:nvPr>
        </p:nvSpPr>
        <p:spPr>
          <a:xfrm>
            <a:off x="360000" y="1439863"/>
            <a:ext cx="11472862" cy="4986337"/>
          </a:xfrm>
        </p:spPr>
        <p:txBody>
          <a:bodyPr/>
          <a:lstStyle/>
          <a:p>
            <a:pPr marL="514350" indent="-514350">
              <a:buFont typeface="+mj-lt"/>
              <a:buAutoNum type="arabicPeriod"/>
            </a:pPr>
            <a:endParaRPr lang="en-US" altLang="ja-JP" sz="2800" dirty="0">
              <a:solidFill>
                <a:schemeClr val="tx1"/>
              </a:solidFill>
            </a:endParaRPr>
          </a:p>
          <a:p>
            <a:pPr marL="514350" indent="-514350">
              <a:buFont typeface="+mj-lt"/>
              <a:buAutoNum type="arabicPeriod"/>
            </a:pPr>
            <a:r>
              <a:rPr lang="en-US" altLang="ja-JP" sz="2800" dirty="0">
                <a:solidFill>
                  <a:schemeClr val="tx1">
                    <a:lumMod val="50000"/>
                    <a:lumOff val="50000"/>
                  </a:schemeClr>
                </a:solidFill>
              </a:rPr>
              <a:t>Motivation</a:t>
            </a:r>
          </a:p>
          <a:p>
            <a:pPr marL="514350" indent="-514350">
              <a:buFont typeface="+mj-lt"/>
              <a:buAutoNum type="arabicPeriod"/>
            </a:pPr>
            <a:r>
              <a:rPr lang="en-US" altLang="ja-JP" sz="2800" dirty="0">
                <a:solidFill>
                  <a:schemeClr val="tx1">
                    <a:lumMod val="50000"/>
                    <a:lumOff val="50000"/>
                  </a:schemeClr>
                </a:solidFill>
              </a:rPr>
              <a:t>KamLAND2</a:t>
            </a:r>
            <a:r>
              <a:rPr lang="ja-JP" altLang="en-US" sz="2800" dirty="0">
                <a:solidFill>
                  <a:schemeClr val="tx1">
                    <a:lumMod val="50000"/>
                    <a:lumOff val="50000"/>
                  </a:schemeClr>
                </a:solidFill>
              </a:rPr>
              <a:t> </a:t>
            </a:r>
            <a:r>
              <a:rPr lang="en-US" altLang="ja-JP" sz="2800" dirty="0">
                <a:solidFill>
                  <a:schemeClr val="tx1">
                    <a:lumMod val="50000"/>
                    <a:lumOff val="50000"/>
                  </a:schemeClr>
                </a:solidFill>
              </a:rPr>
              <a:t>Prototype Detector</a:t>
            </a:r>
          </a:p>
          <a:p>
            <a:pPr marL="514350" indent="-514350">
              <a:buFont typeface="+mj-lt"/>
              <a:buAutoNum type="arabicPeriod"/>
            </a:pPr>
            <a:r>
              <a:rPr lang="en-US" altLang="ja-JP" sz="2800" dirty="0">
                <a:solidFill>
                  <a:schemeClr val="tx1">
                    <a:lumMod val="50000"/>
                    <a:lumOff val="50000"/>
                  </a:schemeClr>
                </a:solidFill>
              </a:rPr>
              <a:t>Evaluation of Light Collection Performance of Mirrors </a:t>
            </a:r>
          </a:p>
          <a:p>
            <a:pPr marL="514350" indent="-514350">
              <a:buFont typeface="+mj-lt"/>
              <a:buAutoNum type="arabicPeriod"/>
            </a:pPr>
            <a:r>
              <a:rPr lang="en-US" altLang="ja-JP" sz="2800" dirty="0">
                <a:solidFill>
                  <a:schemeClr val="tx1">
                    <a:lumMod val="50000"/>
                    <a:lumOff val="50000"/>
                  </a:schemeClr>
                </a:solidFill>
              </a:rPr>
              <a:t>Evaluation of Prototype Detector Total Observed Photons</a:t>
            </a:r>
          </a:p>
          <a:p>
            <a:pPr marL="514350" indent="-514350">
              <a:buFont typeface="+mj-lt"/>
              <a:buAutoNum type="arabicPeriod"/>
            </a:pPr>
            <a:r>
              <a:rPr lang="en-US" altLang="ja-JP" sz="2800" dirty="0">
                <a:solidFill>
                  <a:schemeClr val="tx1"/>
                </a:solidFill>
              </a:rPr>
              <a:t>Summary</a:t>
            </a:r>
          </a:p>
          <a:p>
            <a:pPr marL="514350" indent="-514350">
              <a:buFont typeface="+mj-lt"/>
              <a:buAutoNum type="arabicPeriod"/>
            </a:pPr>
            <a:endParaRPr lang="en-US" altLang="ja-JP" sz="2800" dirty="0"/>
          </a:p>
        </p:txBody>
      </p:sp>
    </p:spTree>
    <p:extLst>
      <p:ext uri="{BB962C8B-B14F-4D97-AF65-F5344CB8AC3E}">
        <p14:creationId xmlns:p14="http://schemas.microsoft.com/office/powerpoint/2010/main" val="25184224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9D97841-A004-02CF-88B9-FB5441EE9A8B}"/>
              </a:ext>
            </a:extLst>
          </p:cNvPr>
          <p:cNvSpPr>
            <a:spLocks noGrp="1"/>
          </p:cNvSpPr>
          <p:nvPr>
            <p:ph type="dt" sz="half" idx="10"/>
          </p:nvPr>
        </p:nvSpPr>
        <p:spPr/>
        <p:txBody>
          <a:bodyPr/>
          <a:lstStyle/>
          <a:p>
            <a:r>
              <a:rPr kumimoji="1" lang="en-US" altLang="ja-JP"/>
              <a:t>2024/12/14</a:t>
            </a:r>
            <a:endParaRPr kumimoji="1" lang="ja-JP" altLang="en-US"/>
          </a:p>
        </p:txBody>
      </p:sp>
      <p:sp>
        <p:nvSpPr>
          <p:cNvPr id="3" name="フッター プレースホルダー 2">
            <a:extLst>
              <a:ext uri="{FF2B5EF4-FFF2-40B4-BE49-F238E27FC236}">
                <a16:creationId xmlns:a16="http://schemas.microsoft.com/office/drawing/2014/main" id="{22BCC3E7-9A50-FC8C-D5F5-EF4C84BD1912}"/>
              </a:ext>
            </a:extLst>
          </p:cNvPr>
          <p:cNvSpPr>
            <a:spLocks noGrp="1"/>
          </p:cNvSpPr>
          <p:nvPr>
            <p:ph type="ftr" sz="quarter" idx="11"/>
          </p:nvPr>
        </p:nvSpPr>
        <p:spPr/>
        <p:txBody>
          <a:bodyPr/>
          <a:lstStyle/>
          <a:p>
            <a:r>
              <a:rPr kumimoji="1" lang="en-US" altLang="ja-JP"/>
              <a:t>NuDM-2024  Jun Nakane</a:t>
            </a:r>
            <a:endParaRPr kumimoji="1" lang="ja-JP" altLang="en-US"/>
          </a:p>
        </p:txBody>
      </p:sp>
      <p:sp>
        <p:nvSpPr>
          <p:cNvPr id="4" name="スライド番号プレースホルダー 3">
            <a:extLst>
              <a:ext uri="{FF2B5EF4-FFF2-40B4-BE49-F238E27FC236}">
                <a16:creationId xmlns:a16="http://schemas.microsoft.com/office/drawing/2014/main" id="{DF373AC4-8CC4-FA03-9AE9-BFB3F2AD6420}"/>
              </a:ext>
            </a:extLst>
          </p:cNvPr>
          <p:cNvSpPr>
            <a:spLocks noGrp="1"/>
          </p:cNvSpPr>
          <p:nvPr>
            <p:ph type="sldNum" sz="quarter" idx="12"/>
          </p:nvPr>
        </p:nvSpPr>
        <p:spPr/>
        <p:txBody>
          <a:bodyPr/>
          <a:lstStyle/>
          <a:p>
            <a:fld id="{D392765E-C324-42ED-9A7B-7C1C78C74078}" type="slidenum">
              <a:rPr kumimoji="1" lang="ja-JP" altLang="en-US" smtClean="0"/>
              <a:t>24</a:t>
            </a:fld>
            <a:endParaRPr kumimoji="1" lang="ja-JP" altLang="en-US"/>
          </a:p>
        </p:txBody>
      </p:sp>
      <p:sp>
        <p:nvSpPr>
          <p:cNvPr id="5" name="タイトル 1">
            <a:extLst>
              <a:ext uri="{FF2B5EF4-FFF2-40B4-BE49-F238E27FC236}">
                <a16:creationId xmlns:a16="http://schemas.microsoft.com/office/drawing/2014/main" id="{EDB72168-6B1F-8DF4-7F76-9DDCB4185655}"/>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4000" dirty="0"/>
              <a:t>Summary</a:t>
            </a:r>
            <a:endParaRPr lang="ja-JP" altLang="en-US" sz="4000" dirty="0"/>
          </a:p>
        </p:txBody>
      </p:sp>
      <p:sp>
        <p:nvSpPr>
          <p:cNvPr id="6" name="コンテンツ プレースホルダー 2">
            <a:extLst>
              <a:ext uri="{FF2B5EF4-FFF2-40B4-BE49-F238E27FC236}">
                <a16:creationId xmlns:a16="http://schemas.microsoft.com/office/drawing/2014/main" id="{0E9D49B8-B973-ED8E-600F-63C698E6A7DA}"/>
              </a:ext>
            </a:extLst>
          </p:cNvPr>
          <p:cNvSpPr txBox="1">
            <a:spLocks/>
          </p:cNvSpPr>
          <p:nvPr/>
        </p:nvSpPr>
        <p:spPr>
          <a:xfrm>
            <a:off x="359999" y="1079999"/>
            <a:ext cx="11712395"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a:buClrTx/>
              <a:buFont typeface="Arial" panose="020B0604020202020204" pitchFamily="34" charset="0"/>
              <a:buChar char="•"/>
            </a:pPr>
            <a:r>
              <a:rPr kumimoji="1" lang="en-US" altLang="ja-JP" sz="2400" dirty="0"/>
              <a:t> KamLAND2-Zen</a:t>
            </a:r>
            <a:r>
              <a:rPr lang="ja-JP" altLang="en-US" sz="2400" dirty="0"/>
              <a:t> </a:t>
            </a:r>
            <a:r>
              <a:rPr lang="en-US" altLang="ja-JP" sz="2400" dirty="0"/>
              <a:t>:</a:t>
            </a:r>
            <a:r>
              <a:rPr lang="ja-JP" altLang="en-US" sz="2400" dirty="0"/>
              <a:t> </a:t>
            </a:r>
            <a:r>
              <a:rPr lang="en-US" altLang="ja-JP" sz="2400" dirty="0"/>
              <a:t>Aiming for </a:t>
            </a:r>
            <a:r>
              <a:rPr lang="en-US" altLang="ja-JP" sz="2400" b="1" dirty="0">
                <a:solidFill>
                  <a:srgbClr val="FFC000"/>
                </a:solidFill>
              </a:rPr>
              <a:t>5x the observed photons 									</a:t>
            </a:r>
            <a:r>
              <a:rPr lang="en-US" altLang="ja-JP" sz="2400" dirty="0"/>
              <a:t>by HQE-PMT</a:t>
            </a:r>
            <a:r>
              <a:rPr lang="en-US" altLang="ja-JP" dirty="0"/>
              <a:t>(x1.9)</a:t>
            </a:r>
            <a:r>
              <a:rPr lang="ja-JP" altLang="en-US" dirty="0"/>
              <a:t>、</a:t>
            </a:r>
            <a:r>
              <a:rPr lang="en-US" altLang="ja-JP" sz="2400" dirty="0"/>
              <a:t>Light collecting mirror</a:t>
            </a:r>
            <a:r>
              <a:rPr lang="en-US" altLang="ja-JP" dirty="0"/>
              <a:t>(</a:t>
            </a:r>
            <a:r>
              <a:rPr lang="en-US" altLang="ja-JP" b="1" dirty="0"/>
              <a:t>x1.8</a:t>
            </a:r>
            <a:r>
              <a:rPr lang="en-US" altLang="ja-JP" dirty="0"/>
              <a:t>)</a:t>
            </a:r>
            <a:r>
              <a:rPr lang="ja-JP" altLang="en-US" dirty="0"/>
              <a:t>、</a:t>
            </a:r>
            <a:r>
              <a:rPr lang="en-US" altLang="ja-JP" sz="2400" dirty="0"/>
              <a:t>New-LS</a:t>
            </a:r>
            <a:r>
              <a:rPr lang="en-US" altLang="ja-JP" dirty="0"/>
              <a:t>(x1.4)</a:t>
            </a:r>
            <a:endParaRPr lang="en-US" altLang="ja-JP" sz="2400" dirty="0"/>
          </a:p>
          <a:p>
            <a:pPr marL="0" indent="0">
              <a:buClrTx/>
              <a:buNone/>
            </a:pPr>
            <a:r>
              <a:rPr lang="en-US" altLang="ja-JP" sz="2400" dirty="0"/>
              <a:t>																								</a:t>
            </a:r>
          </a:p>
          <a:p>
            <a:pPr marL="0" indent="0">
              <a:buClrTx/>
              <a:buNone/>
            </a:pPr>
            <a:endParaRPr lang="en-US" altLang="ja-JP" sz="2400" dirty="0"/>
          </a:p>
          <a:p>
            <a:pPr marL="0" indent="0">
              <a:buClrTx/>
              <a:buNone/>
            </a:pPr>
            <a:r>
              <a:rPr lang="en-US" altLang="ja-JP" sz="2400" dirty="0">
                <a:sym typeface="Wingdings" panose="05000000000000000000" pitchFamily="2" charset="2"/>
              </a:rPr>
              <a:t>		</a:t>
            </a:r>
            <a:r>
              <a:rPr lang="en-US" altLang="ja-JP" sz="2400" u="sng" dirty="0"/>
              <a:t>The performance of the collecting mirror</a:t>
            </a:r>
            <a:r>
              <a:rPr lang="en-US" altLang="ja-JP" sz="2400" dirty="0"/>
              <a:t>: </a:t>
            </a:r>
            <a:r>
              <a:rPr lang="en-US" altLang="ja-JP" sz="2400" b="1" dirty="0"/>
              <a:t>x</a:t>
            </a:r>
            <a:r>
              <a:rPr lang="en-US" altLang="ja-JP" sz="2400" b="1" dirty="0">
                <a:solidFill>
                  <a:srgbClr val="FF0000"/>
                </a:solidFill>
                <a:sym typeface="Wingdings" panose="05000000000000000000" pitchFamily="2" charset="2"/>
              </a:rPr>
              <a:t>1.7</a:t>
            </a:r>
            <a:r>
              <a:rPr lang="ja-JP" altLang="en-US" sz="2400" b="1" dirty="0">
                <a:solidFill>
                  <a:srgbClr val="FF0000"/>
                </a:solidFill>
                <a:sym typeface="Wingdings" panose="05000000000000000000" pitchFamily="2" charset="2"/>
              </a:rPr>
              <a:t>～</a:t>
            </a:r>
            <a:r>
              <a:rPr lang="en-US" altLang="ja-JP" sz="2400" b="1" dirty="0">
                <a:solidFill>
                  <a:srgbClr val="FF0000"/>
                </a:solidFill>
                <a:sym typeface="Wingdings" panose="05000000000000000000" pitchFamily="2" charset="2"/>
              </a:rPr>
              <a:t>2.6</a:t>
            </a:r>
          </a:p>
          <a:p>
            <a:pPr marL="0" indent="0">
              <a:buClrTx/>
              <a:buNone/>
            </a:pPr>
            <a:r>
              <a:rPr lang="en-US" altLang="ja-JP" sz="2400" u="sng" dirty="0">
                <a:sym typeface="Wingdings" panose="05000000000000000000" pitchFamily="2" charset="2"/>
              </a:rPr>
              <a:t>The performance of the prototype detector</a:t>
            </a:r>
            <a:r>
              <a:rPr lang="en-US" altLang="ja-JP" sz="2400" dirty="0">
                <a:sym typeface="Wingdings" panose="05000000000000000000" pitchFamily="2" charset="2"/>
              </a:rPr>
              <a:t> </a:t>
            </a:r>
            <a:r>
              <a:rPr lang="en-US" altLang="ja-JP" dirty="0">
                <a:sym typeface="Wingdings" panose="05000000000000000000" pitchFamily="2" charset="2"/>
              </a:rPr>
              <a:t>(</a:t>
            </a:r>
            <a:r>
              <a:rPr lang="en-US" altLang="ja-JP" dirty="0"/>
              <a:t>HQE-PMT +</a:t>
            </a:r>
            <a:r>
              <a:rPr lang="ja-JP" altLang="en-US" dirty="0"/>
              <a:t> </a:t>
            </a:r>
            <a:r>
              <a:rPr lang="en-US" altLang="ja-JP" dirty="0"/>
              <a:t>mirror</a:t>
            </a:r>
            <a:r>
              <a:rPr lang="ja-JP" altLang="en-US" dirty="0"/>
              <a:t> </a:t>
            </a:r>
            <a:r>
              <a:rPr lang="en-US" altLang="ja-JP" dirty="0"/>
              <a:t>+</a:t>
            </a:r>
            <a:r>
              <a:rPr lang="ja-JP" altLang="en-US" dirty="0"/>
              <a:t> </a:t>
            </a:r>
            <a:r>
              <a:rPr lang="en-US" altLang="ja-JP" dirty="0"/>
              <a:t>LAB-LS)</a:t>
            </a:r>
            <a:r>
              <a:rPr lang="en-US" altLang="ja-JP" sz="2400" dirty="0"/>
              <a:t>:</a:t>
            </a:r>
            <a:r>
              <a:rPr lang="ja-JP" altLang="en-US" sz="2400" dirty="0"/>
              <a:t> </a:t>
            </a:r>
            <a:r>
              <a:rPr lang="en-US" altLang="ja-JP" sz="2400" b="1" dirty="0">
                <a:solidFill>
                  <a:srgbClr val="FF0000"/>
                </a:solidFill>
                <a:sym typeface="Wingdings" panose="05000000000000000000" pitchFamily="2" charset="2"/>
              </a:rPr>
              <a:t>Very stable </a:t>
            </a:r>
            <a:r>
              <a:rPr lang="en-US" altLang="ja-JP" sz="2400" b="1" dirty="0">
                <a:sym typeface="Wingdings" panose="05000000000000000000" pitchFamily="2" charset="2"/>
              </a:rPr>
              <a:t>for one year</a:t>
            </a:r>
            <a:endParaRPr lang="en-US" altLang="ja-JP" sz="2400" b="1" dirty="0">
              <a:solidFill>
                <a:srgbClr val="FF0000"/>
              </a:solidFill>
              <a:sym typeface="Wingdings" panose="05000000000000000000" pitchFamily="2" charset="2"/>
            </a:endParaRPr>
          </a:p>
          <a:p>
            <a:pPr marL="0" indent="0" algn="ctr">
              <a:buClrTx/>
              <a:buNone/>
            </a:pPr>
            <a:r>
              <a:rPr lang="en-US" altLang="ja-JP" sz="2400" dirty="0">
                <a:sym typeface="Wingdings" panose="05000000000000000000" pitchFamily="2" charset="2"/>
              </a:rPr>
              <a:t>	</a:t>
            </a:r>
            <a:r>
              <a:rPr lang="ja-JP" altLang="en-US" sz="2400" b="1" dirty="0">
                <a:sym typeface="Wingdings" panose="05000000000000000000" pitchFamily="2" charset="2"/>
              </a:rPr>
              <a:t>⇒</a:t>
            </a:r>
            <a:r>
              <a:rPr lang="en-US" altLang="ja-JP" sz="2400" b="1" dirty="0">
                <a:sym typeface="Wingdings" panose="05000000000000000000" pitchFamily="2" charset="2"/>
              </a:rPr>
              <a:t> The observed photons </a:t>
            </a:r>
            <a:r>
              <a:rPr lang="en-US" altLang="ja-JP" sz="2400" b="1" dirty="0">
                <a:solidFill>
                  <a:srgbClr val="FF0000"/>
                </a:solidFill>
                <a:sym typeface="Wingdings" panose="05000000000000000000" pitchFamily="2" charset="2"/>
              </a:rPr>
              <a:t>will increase &amp; be maintained </a:t>
            </a:r>
            <a:r>
              <a:rPr lang="en-US" altLang="ja-JP" sz="2400" b="1" dirty="0">
                <a:sym typeface="Wingdings" panose="05000000000000000000" pitchFamily="2" charset="2"/>
              </a:rPr>
              <a:t>with KamLAND2-Zen </a:t>
            </a:r>
            <a:r>
              <a:rPr lang="en-US" altLang="ja-JP" sz="2400" dirty="0">
                <a:sym typeface="Wingdings" panose="05000000000000000000" pitchFamily="2" charset="2"/>
              </a:rPr>
              <a:t>		</a:t>
            </a:r>
            <a:endParaRPr lang="en-US" altLang="ja-JP" dirty="0">
              <a:solidFill>
                <a:srgbClr val="FF0000"/>
              </a:solidFill>
              <a:sym typeface="Wingdings" panose="05000000000000000000" pitchFamily="2" charset="2"/>
            </a:endParaRPr>
          </a:p>
          <a:p>
            <a:pPr>
              <a:buClrTx/>
              <a:buFont typeface="Arial" panose="020B0604020202020204" pitchFamily="34" charset="0"/>
              <a:buChar char="•"/>
            </a:pPr>
            <a:r>
              <a:rPr lang="ja-JP" altLang="en-US" sz="2400" dirty="0"/>
              <a:t> </a:t>
            </a:r>
            <a:r>
              <a:rPr lang="en-US" altLang="ja-JP" sz="2400" dirty="0"/>
              <a:t>Now…											</a:t>
            </a:r>
            <a:r>
              <a:rPr lang="en-US" altLang="ja-JP" dirty="0"/>
              <a:t>	</a:t>
            </a:r>
            <a:r>
              <a:rPr lang="en-US" altLang="ja-JP" sz="2400" dirty="0"/>
              <a:t>We are </a:t>
            </a:r>
            <a:r>
              <a:rPr lang="en-US" altLang="ja-JP" sz="2400" b="1" dirty="0"/>
              <a:t>investigating and studying problems </a:t>
            </a:r>
            <a:r>
              <a:rPr lang="en-US" altLang="ja-JP" sz="2400" dirty="0"/>
              <a:t>with the prototype detector 						and </a:t>
            </a:r>
            <a:r>
              <a:rPr lang="en-US" altLang="ja-JP" sz="2400" b="1" dirty="0"/>
              <a:t>making improvements </a:t>
            </a:r>
            <a:r>
              <a:rPr lang="en-US" altLang="ja-JP" sz="2400" dirty="0"/>
              <a:t>for KamLAND2-Zen</a:t>
            </a:r>
            <a:endParaRPr lang="en-US" altLang="ja-JP" dirty="0"/>
          </a:p>
        </p:txBody>
      </p:sp>
      <p:cxnSp>
        <p:nvCxnSpPr>
          <p:cNvPr id="7" name="直線コネクタ 6">
            <a:extLst>
              <a:ext uri="{FF2B5EF4-FFF2-40B4-BE49-F238E27FC236}">
                <a16:creationId xmlns:a16="http://schemas.microsoft.com/office/drawing/2014/main" id="{23C87E54-9BBF-2DBC-B994-FD2B0AFB6F88}"/>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矢印: 下 7">
            <a:extLst>
              <a:ext uri="{FF2B5EF4-FFF2-40B4-BE49-F238E27FC236}">
                <a16:creationId xmlns:a16="http://schemas.microsoft.com/office/drawing/2014/main" id="{59687DDE-9FC1-BFB5-3094-F01DB591794A}"/>
              </a:ext>
            </a:extLst>
          </p:cNvPr>
          <p:cNvSpPr/>
          <p:nvPr/>
        </p:nvSpPr>
        <p:spPr>
          <a:xfrm>
            <a:off x="4382070" y="1810109"/>
            <a:ext cx="693049" cy="1315646"/>
          </a:xfrm>
          <a:prstGeom prst="downArrow">
            <a:avLst>
              <a:gd name="adj1" fmla="val 45533"/>
              <a:gd name="adj2" fmla="val 579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A8081D4D-24DA-F180-C4BD-CD49A818C4CC}"/>
              </a:ext>
            </a:extLst>
          </p:cNvPr>
          <p:cNvSpPr txBox="1"/>
          <p:nvPr/>
        </p:nvSpPr>
        <p:spPr>
          <a:xfrm>
            <a:off x="2852102" y="2170360"/>
            <a:ext cx="3758165" cy="461665"/>
          </a:xfrm>
          <a:prstGeom prst="rect">
            <a:avLst/>
          </a:prstGeom>
          <a:noFill/>
          <a:ln w="28575">
            <a:solidFill>
              <a:schemeClr val="accent1"/>
            </a:solidFill>
          </a:ln>
        </p:spPr>
        <p:txBody>
          <a:bodyPr wrap="square" rtlCol="0">
            <a:spAutoFit/>
          </a:bodyPr>
          <a:lstStyle/>
          <a:p>
            <a:pPr algn="ctr"/>
            <a:r>
              <a:rPr kumimoji="1" lang="en-US" altLang="ja-JP" sz="2400" dirty="0"/>
              <a:t>Test with prototype detector</a:t>
            </a:r>
            <a:endParaRPr kumimoji="1" lang="ja-JP" altLang="en-US" sz="2400" dirty="0"/>
          </a:p>
        </p:txBody>
      </p:sp>
      <p:sp>
        <p:nvSpPr>
          <p:cNvPr id="11" name="テキスト ボックス 10">
            <a:extLst>
              <a:ext uri="{FF2B5EF4-FFF2-40B4-BE49-F238E27FC236}">
                <a16:creationId xmlns:a16="http://schemas.microsoft.com/office/drawing/2014/main" id="{3304882C-46D4-07D8-B7C5-F702C0633212}"/>
              </a:ext>
            </a:extLst>
          </p:cNvPr>
          <p:cNvSpPr txBox="1"/>
          <p:nvPr/>
        </p:nvSpPr>
        <p:spPr>
          <a:xfrm>
            <a:off x="6605087" y="1985693"/>
            <a:ext cx="3913651" cy="830997"/>
          </a:xfrm>
          <a:prstGeom prst="rect">
            <a:avLst/>
          </a:prstGeom>
          <a:noFill/>
          <a:ln w="28575">
            <a:noFill/>
          </a:ln>
        </p:spPr>
        <p:txBody>
          <a:bodyPr wrap="square" rtlCol="0">
            <a:spAutoFit/>
          </a:bodyPr>
          <a:lstStyle/>
          <a:p>
            <a:r>
              <a:rPr kumimoji="1" lang="en-US" altLang="ja-JP" sz="2400" dirty="0">
                <a:solidFill>
                  <a:schemeClr val="tx1">
                    <a:lumMod val="75000"/>
                    <a:lumOff val="25000"/>
                  </a:schemeClr>
                </a:solidFill>
              </a:rPr>
              <a:t>Construction &amp;</a:t>
            </a:r>
          </a:p>
          <a:p>
            <a:r>
              <a:rPr kumimoji="1" lang="en-US" altLang="ja-JP" sz="2400" dirty="0">
                <a:solidFill>
                  <a:schemeClr val="tx1">
                    <a:lumMod val="75000"/>
                    <a:lumOff val="25000"/>
                  </a:schemeClr>
                </a:solidFill>
              </a:rPr>
              <a:t>1 year operation maintenance</a:t>
            </a:r>
            <a:endParaRPr kumimoji="1" lang="ja-JP" altLang="en-US" sz="2400" dirty="0">
              <a:solidFill>
                <a:schemeClr val="tx1">
                  <a:lumMod val="75000"/>
                  <a:lumOff val="25000"/>
                </a:schemeClr>
              </a:solidFill>
            </a:endParaRPr>
          </a:p>
        </p:txBody>
      </p:sp>
      <p:sp>
        <p:nvSpPr>
          <p:cNvPr id="12" name="四角形: 角を丸くする 11">
            <a:extLst>
              <a:ext uri="{FF2B5EF4-FFF2-40B4-BE49-F238E27FC236}">
                <a16:creationId xmlns:a16="http://schemas.microsoft.com/office/drawing/2014/main" id="{AD9F6305-D88A-33D8-DA66-F32FE3F066BA}"/>
              </a:ext>
            </a:extLst>
          </p:cNvPr>
          <p:cNvSpPr/>
          <p:nvPr/>
        </p:nvSpPr>
        <p:spPr>
          <a:xfrm>
            <a:off x="253892" y="3240441"/>
            <a:ext cx="11818502" cy="985536"/>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97435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t="-9000" b="-9000"/>
          </a:stretch>
        </a:blipFill>
        <a:effectLst/>
      </p:bgPr>
    </p:bg>
    <p:spTree>
      <p:nvGrpSpPr>
        <p:cNvPr id="1" name="">
          <a:extLst>
            <a:ext uri="{FF2B5EF4-FFF2-40B4-BE49-F238E27FC236}">
              <a16:creationId xmlns:a16="http://schemas.microsoft.com/office/drawing/2014/main" id="{7DBD8E3E-6C0D-BA6D-2080-521CE6778547}"/>
            </a:ext>
          </a:extLst>
        </p:cNvPr>
        <p:cNvGrpSpPr/>
        <p:nvPr/>
      </p:nvGrpSpPr>
      <p:grpSpPr>
        <a:xfrm>
          <a:off x="0" y="0"/>
          <a:ext cx="0" cy="0"/>
          <a:chOff x="0" y="0"/>
          <a:chExt cx="0" cy="0"/>
        </a:xfrm>
      </p:grpSpPr>
      <p:sp>
        <p:nvSpPr>
          <p:cNvPr id="6" name="日付プレースホルダー 5">
            <a:extLst>
              <a:ext uri="{FF2B5EF4-FFF2-40B4-BE49-F238E27FC236}">
                <a16:creationId xmlns:a16="http://schemas.microsoft.com/office/drawing/2014/main" id="{2914625E-0467-F813-BBD3-A065684004E0}"/>
              </a:ext>
            </a:extLst>
          </p:cNvPr>
          <p:cNvSpPr>
            <a:spLocks noGrp="1"/>
          </p:cNvSpPr>
          <p:nvPr>
            <p:ph type="dt" sz="half" idx="10"/>
          </p:nvPr>
        </p:nvSpPr>
        <p:spPr/>
        <p:txBody>
          <a:bodyPr/>
          <a:lstStyle/>
          <a:p>
            <a:r>
              <a:rPr kumimoji="1" lang="en-US" altLang="ja-JP" sz="1050"/>
              <a:t>2024/12/14</a:t>
            </a:r>
            <a:endParaRPr kumimoji="1" lang="ja-JP" altLang="en-US" sz="1050" dirty="0"/>
          </a:p>
        </p:txBody>
      </p:sp>
      <p:sp>
        <p:nvSpPr>
          <p:cNvPr id="7" name="フッター プレースホルダー 6">
            <a:extLst>
              <a:ext uri="{FF2B5EF4-FFF2-40B4-BE49-F238E27FC236}">
                <a16:creationId xmlns:a16="http://schemas.microsoft.com/office/drawing/2014/main" id="{AB0ECAB0-69E2-967B-2620-FB6D9EEAEC5C}"/>
              </a:ext>
            </a:extLst>
          </p:cNvPr>
          <p:cNvSpPr>
            <a:spLocks noGrp="1"/>
          </p:cNvSpPr>
          <p:nvPr>
            <p:ph type="ftr" sz="quarter" idx="11"/>
          </p:nvPr>
        </p:nvSpPr>
        <p:spPr/>
        <p:txBody>
          <a:bodyPr/>
          <a:lstStyle/>
          <a:p>
            <a:r>
              <a:rPr kumimoji="1" lang="en-US" altLang="ja-JP" sz="1200"/>
              <a:t>NuDM-2024  Jun Nakane</a:t>
            </a:r>
            <a:endParaRPr kumimoji="1" lang="ja-JP" altLang="en-US" sz="1200" dirty="0"/>
          </a:p>
        </p:txBody>
      </p:sp>
      <p:sp>
        <p:nvSpPr>
          <p:cNvPr id="4" name="スライド番号プレースホルダー 3">
            <a:extLst>
              <a:ext uri="{FF2B5EF4-FFF2-40B4-BE49-F238E27FC236}">
                <a16:creationId xmlns:a16="http://schemas.microsoft.com/office/drawing/2014/main" id="{2D297770-2CC7-C24C-3D78-679687A189FE}"/>
              </a:ext>
            </a:extLst>
          </p:cNvPr>
          <p:cNvSpPr>
            <a:spLocks noGrp="1"/>
          </p:cNvSpPr>
          <p:nvPr>
            <p:ph type="sldNum" sz="quarter" idx="12"/>
          </p:nvPr>
        </p:nvSpPr>
        <p:spPr/>
        <p:txBody>
          <a:bodyPr/>
          <a:lstStyle/>
          <a:p>
            <a:fld id="{D392765E-C324-42ED-9A7B-7C1C78C74078}" type="slidenum">
              <a:rPr kumimoji="1" lang="ja-JP" altLang="en-US" smtClean="0"/>
              <a:t>3</a:t>
            </a:fld>
            <a:endParaRPr kumimoji="1" lang="ja-JP" altLang="en-US" dirty="0"/>
          </a:p>
        </p:txBody>
      </p:sp>
      <p:sp>
        <p:nvSpPr>
          <p:cNvPr id="2" name="タイトル 1">
            <a:extLst>
              <a:ext uri="{FF2B5EF4-FFF2-40B4-BE49-F238E27FC236}">
                <a16:creationId xmlns:a16="http://schemas.microsoft.com/office/drawing/2014/main" id="{82A40701-5C65-B0AF-E9EC-4C0780C2508D}"/>
              </a:ext>
            </a:extLst>
          </p:cNvPr>
          <p:cNvSpPr>
            <a:spLocks noGrp="1"/>
          </p:cNvSpPr>
          <p:nvPr>
            <p:ph type="title" idx="4294967295"/>
          </p:nvPr>
        </p:nvSpPr>
        <p:spPr>
          <a:xfrm>
            <a:off x="360000" y="360363"/>
            <a:ext cx="11472862" cy="719137"/>
          </a:xfrm>
        </p:spPr>
        <p:txBody>
          <a:bodyPr>
            <a:normAutofit/>
          </a:bodyPr>
          <a:lstStyle/>
          <a:p>
            <a:r>
              <a:rPr lang="en-US" altLang="ja-JP" sz="4400" dirty="0">
                <a:solidFill>
                  <a:schemeClr val="tx1"/>
                </a:solidFill>
                <a:latin typeface="+mn-lt"/>
              </a:rPr>
              <a:t>CONTENTS</a:t>
            </a:r>
            <a:endParaRPr lang="ja-JP" altLang="en-US" sz="4400" dirty="0">
              <a:solidFill>
                <a:schemeClr val="tx1"/>
              </a:solidFill>
              <a:latin typeface="+mn-lt"/>
            </a:endParaRPr>
          </a:p>
        </p:txBody>
      </p:sp>
      <p:sp>
        <p:nvSpPr>
          <p:cNvPr id="3" name="コンテンツ プレースホルダー 2">
            <a:extLst>
              <a:ext uri="{FF2B5EF4-FFF2-40B4-BE49-F238E27FC236}">
                <a16:creationId xmlns:a16="http://schemas.microsoft.com/office/drawing/2014/main" id="{6FEA6DE4-0C35-1837-F3F8-E9C71D800DD4}"/>
              </a:ext>
            </a:extLst>
          </p:cNvPr>
          <p:cNvSpPr>
            <a:spLocks noGrp="1"/>
          </p:cNvSpPr>
          <p:nvPr>
            <p:ph idx="4294967295"/>
          </p:nvPr>
        </p:nvSpPr>
        <p:spPr>
          <a:xfrm>
            <a:off x="360000" y="1439863"/>
            <a:ext cx="11472862" cy="4986337"/>
          </a:xfrm>
        </p:spPr>
        <p:txBody>
          <a:bodyPr/>
          <a:lstStyle/>
          <a:p>
            <a:pPr marL="514350" indent="-514350">
              <a:buFont typeface="+mj-lt"/>
              <a:buAutoNum type="arabicPeriod"/>
            </a:pPr>
            <a:endParaRPr lang="en-US" altLang="ja-JP" sz="2800" dirty="0">
              <a:solidFill>
                <a:schemeClr val="tx1"/>
              </a:solidFill>
            </a:endParaRPr>
          </a:p>
          <a:p>
            <a:pPr marL="514350" indent="-514350">
              <a:buFont typeface="+mj-lt"/>
              <a:buAutoNum type="arabicPeriod"/>
            </a:pPr>
            <a:r>
              <a:rPr lang="en-US" altLang="ja-JP" sz="2800" dirty="0">
                <a:solidFill>
                  <a:schemeClr val="tx1"/>
                </a:solidFill>
              </a:rPr>
              <a:t>Motivation</a:t>
            </a:r>
          </a:p>
          <a:p>
            <a:pPr marL="514350" indent="-514350">
              <a:buFont typeface="+mj-lt"/>
              <a:buAutoNum type="arabicPeriod"/>
            </a:pPr>
            <a:r>
              <a:rPr lang="en-US" altLang="ja-JP" sz="2800" dirty="0">
                <a:solidFill>
                  <a:schemeClr val="tx1">
                    <a:lumMod val="50000"/>
                    <a:lumOff val="50000"/>
                  </a:schemeClr>
                </a:solidFill>
              </a:rPr>
              <a:t>KamLAND2</a:t>
            </a:r>
            <a:r>
              <a:rPr lang="ja-JP" altLang="en-US" sz="2800" dirty="0">
                <a:solidFill>
                  <a:schemeClr val="tx1">
                    <a:lumMod val="50000"/>
                    <a:lumOff val="50000"/>
                  </a:schemeClr>
                </a:solidFill>
              </a:rPr>
              <a:t> </a:t>
            </a:r>
            <a:r>
              <a:rPr lang="en-US" altLang="ja-JP" sz="2800" dirty="0">
                <a:solidFill>
                  <a:schemeClr val="tx1">
                    <a:lumMod val="50000"/>
                    <a:lumOff val="50000"/>
                  </a:schemeClr>
                </a:solidFill>
              </a:rPr>
              <a:t>Prototype Detector</a:t>
            </a:r>
          </a:p>
          <a:p>
            <a:pPr marL="514350" indent="-514350">
              <a:buFont typeface="+mj-lt"/>
              <a:buAutoNum type="arabicPeriod"/>
            </a:pPr>
            <a:r>
              <a:rPr lang="en-US" altLang="ja-JP" sz="2800" dirty="0">
                <a:solidFill>
                  <a:schemeClr val="tx1">
                    <a:lumMod val="50000"/>
                    <a:lumOff val="50000"/>
                  </a:schemeClr>
                </a:solidFill>
              </a:rPr>
              <a:t>Evaluation of Light Collection Performance of Mirrors </a:t>
            </a:r>
          </a:p>
          <a:p>
            <a:pPr marL="514350" indent="-514350">
              <a:buFont typeface="+mj-lt"/>
              <a:buAutoNum type="arabicPeriod"/>
            </a:pPr>
            <a:r>
              <a:rPr lang="en-US" altLang="ja-JP" sz="2800" dirty="0">
                <a:solidFill>
                  <a:schemeClr val="tx1">
                    <a:lumMod val="50000"/>
                    <a:lumOff val="50000"/>
                  </a:schemeClr>
                </a:solidFill>
              </a:rPr>
              <a:t>Evaluation of Prototype Detector Total Observed Photons</a:t>
            </a:r>
          </a:p>
          <a:p>
            <a:pPr marL="514350" indent="-514350">
              <a:buFont typeface="+mj-lt"/>
              <a:buAutoNum type="arabicPeriod"/>
            </a:pPr>
            <a:r>
              <a:rPr lang="en-US" altLang="ja-JP" sz="2800" dirty="0">
                <a:solidFill>
                  <a:schemeClr val="tx1">
                    <a:lumMod val="50000"/>
                    <a:lumOff val="50000"/>
                  </a:schemeClr>
                </a:solidFill>
              </a:rPr>
              <a:t>Summary</a:t>
            </a:r>
          </a:p>
          <a:p>
            <a:pPr marL="514350" indent="-514350">
              <a:buFont typeface="+mj-lt"/>
              <a:buAutoNum type="arabicPeriod"/>
            </a:pPr>
            <a:endParaRPr lang="en-US" altLang="ja-JP" sz="2800" dirty="0"/>
          </a:p>
        </p:txBody>
      </p:sp>
    </p:spTree>
    <p:extLst>
      <p:ext uri="{BB962C8B-B14F-4D97-AF65-F5344CB8AC3E}">
        <p14:creationId xmlns:p14="http://schemas.microsoft.com/office/powerpoint/2010/main" val="2128010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274EED99-7EF0-39DA-1F76-5DACE8B1632F}"/>
              </a:ext>
            </a:extLst>
          </p:cNvPr>
          <p:cNvSpPr>
            <a:spLocks noGrp="1"/>
          </p:cNvSpPr>
          <p:nvPr>
            <p:ph type="dt" sz="half" idx="10"/>
          </p:nvPr>
        </p:nvSpPr>
        <p:spPr/>
        <p:txBody>
          <a:bodyPr/>
          <a:lstStyle/>
          <a:p>
            <a:r>
              <a:rPr kumimoji="1" lang="en-US" altLang="ja-JP"/>
              <a:t>2024/12/14</a:t>
            </a:r>
            <a:endParaRPr kumimoji="1" lang="ja-JP" altLang="en-US" dirty="0"/>
          </a:p>
        </p:txBody>
      </p:sp>
      <p:sp>
        <p:nvSpPr>
          <p:cNvPr id="5" name="フッター プレースホルダー 4">
            <a:extLst>
              <a:ext uri="{FF2B5EF4-FFF2-40B4-BE49-F238E27FC236}">
                <a16:creationId xmlns:a16="http://schemas.microsoft.com/office/drawing/2014/main" id="{4AC54428-DB38-0EFD-497A-37B38CA7A75F}"/>
              </a:ext>
            </a:extLst>
          </p:cNvPr>
          <p:cNvSpPr>
            <a:spLocks noGrp="1"/>
          </p:cNvSpPr>
          <p:nvPr>
            <p:ph type="ftr" sz="quarter" idx="11"/>
          </p:nvPr>
        </p:nvSpPr>
        <p:spPr/>
        <p:txBody>
          <a:bodyPr/>
          <a:lstStyle/>
          <a:p>
            <a:r>
              <a:rPr kumimoji="1" lang="en-US" altLang="ja-JP"/>
              <a:t>NuDM-2024  Jun Nakane</a:t>
            </a:r>
            <a:endParaRPr kumimoji="1" lang="ja-JP" altLang="en-US" dirty="0"/>
          </a:p>
        </p:txBody>
      </p:sp>
      <p:sp>
        <p:nvSpPr>
          <p:cNvPr id="13" name="スライド番号プレースホルダー 12">
            <a:extLst>
              <a:ext uri="{FF2B5EF4-FFF2-40B4-BE49-F238E27FC236}">
                <a16:creationId xmlns:a16="http://schemas.microsoft.com/office/drawing/2014/main" id="{3B483645-D721-4B56-85F4-7BCD1D41E9A6}"/>
              </a:ext>
            </a:extLst>
          </p:cNvPr>
          <p:cNvSpPr>
            <a:spLocks noGrp="1"/>
          </p:cNvSpPr>
          <p:nvPr>
            <p:ph type="sldNum" sz="quarter" idx="12"/>
          </p:nvPr>
        </p:nvSpPr>
        <p:spPr/>
        <p:txBody>
          <a:bodyPr/>
          <a:lstStyle/>
          <a:p>
            <a:fld id="{D392765E-C324-42ED-9A7B-7C1C78C74078}" type="slidenum">
              <a:rPr kumimoji="1" lang="ja-JP" altLang="en-US" smtClean="0"/>
              <a:t>4</a:t>
            </a:fld>
            <a:endParaRPr kumimoji="1" lang="ja-JP" altLang="en-US"/>
          </a:p>
        </p:txBody>
      </p:sp>
      <mc:AlternateContent xmlns:mc="http://schemas.openxmlformats.org/markup-compatibility/2006" xmlns:a14="http://schemas.microsoft.com/office/drawing/2010/main">
        <mc:Choice Requires="a14">
          <p:sp>
            <p:nvSpPr>
              <p:cNvPr id="6" name="タイトル 1">
                <a:extLst>
                  <a:ext uri="{FF2B5EF4-FFF2-40B4-BE49-F238E27FC236}">
                    <a16:creationId xmlns:a16="http://schemas.microsoft.com/office/drawing/2014/main" id="{3197AE51-D730-9F9B-3145-658A74430710}"/>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kumimoji="1" lang="en-US" altLang="ja-JP" sz="4000" dirty="0"/>
                  <a:t>Neutrino-less double beta decay (</a:t>
                </a:r>
                <a14:m>
                  <m:oMath xmlns:m="http://schemas.openxmlformats.org/officeDocument/2006/math">
                    <m:r>
                      <a:rPr lang="en-US" altLang="ja-JP" sz="4000" b="0" i="1" smtClean="0">
                        <a:latin typeface="Cambria Math" panose="02040503050406030204" pitchFamily="18" charset="0"/>
                      </a:rPr>
                      <m:t>0</m:t>
                    </m:r>
                    <m:r>
                      <a:rPr lang="en-US" altLang="ja-JP" sz="4000" b="0" i="1" smtClean="0">
                        <a:latin typeface="Cambria Math" panose="02040503050406030204" pitchFamily="18" charset="0"/>
                      </a:rPr>
                      <m:t>𝜈𝛽𝛽</m:t>
                    </m:r>
                  </m:oMath>
                </a14:m>
                <a:r>
                  <a:rPr kumimoji="1" lang="en-US" altLang="ja-JP" sz="4000" dirty="0"/>
                  <a:t>)</a:t>
                </a:r>
              </a:p>
            </p:txBody>
          </p:sp>
        </mc:Choice>
        <mc:Fallback xmlns="">
          <p:sp>
            <p:nvSpPr>
              <p:cNvPr id="6" name="タイトル 1">
                <a:extLst>
                  <a:ext uri="{FF2B5EF4-FFF2-40B4-BE49-F238E27FC236}">
                    <a16:creationId xmlns:a16="http://schemas.microsoft.com/office/drawing/2014/main" id="{3197AE51-D730-9F9B-3145-658A74430710}"/>
                  </a:ext>
                </a:extLst>
              </p:cNvPr>
              <p:cNvSpPr txBox="1">
                <a:spLocks noRot="1" noChangeAspect="1" noMove="1" noResize="1" noEditPoints="1" noAdjustHandles="1" noChangeArrowheads="1" noChangeShapeType="1" noTextEdit="1"/>
              </p:cNvSpPr>
              <p:nvPr/>
            </p:nvSpPr>
            <p:spPr>
              <a:xfrm>
                <a:off x="360000" y="180000"/>
                <a:ext cx="11472862" cy="719137"/>
              </a:xfrm>
              <a:prstGeom prst="rect">
                <a:avLst/>
              </a:prstGeom>
              <a:blipFill>
                <a:blip r:embed="rId3"/>
                <a:stretch>
                  <a:fillRect l="-1860" t="-12821" b="-3760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コンテンツ プレースホルダー 2">
                <a:extLst>
                  <a:ext uri="{FF2B5EF4-FFF2-40B4-BE49-F238E27FC236}">
                    <a16:creationId xmlns:a16="http://schemas.microsoft.com/office/drawing/2014/main" id="{64F29E8E-8D04-B08F-5DA5-68E1D89EAA0C}"/>
                  </a:ext>
                </a:extLst>
              </p:cNvPr>
              <p:cNvSpPr txBox="1">
                <a:spLocks/>
              </p:cNvSpPr>
              <p:nvPr/>
            </p:nvSpPr>
            <p:spPr>
              <a:xfrm>
                <a:off x="360000" y="1079999"/>
                <a:ext cx="11472862" cy="534600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400" u="sng" dirty="0"/>
                  <a:t>Majorana nature of neutrinos</a:t>
                </a:r>
                <a:r>
                  <a:rPr lang="en-US" altLang="ja-JP" dirty="0"/>
                  <a:t>																							        Key component of											small neutrino mass										</a:t>
                </a:r>
                <a:r>
                  <a:rPr lang="en-US" altLang="ja-JP" b="1" u="sng" dirty="0">
                    <a:sym typeface="Wingdings" panose="05000000000000000000" pitchFamily="2" charset="2"/>
                  </a:rPr>
                  <a:t>matter dominant universe</a:t>
                </a:r>
              </a:p>
              <a:p>
                <a:pPr marL="0" indent="0">
                  <a:buClr>
                    <a:schemeClr val="tx1"/>
                  </a:buClr>
                  <a:buNone/>
                </a:pPr>
                <a:endParaRPr lang="en-US" altLang="ja-JP" dirty="0"/>
              </a:p>
              <a:p>
                <a:pPr marL="0" indent="0">
                  <a:buClr>
                    <a:schemeClr val="tx1"/>
                  </a:buClr>
                  <a:buNone/>
                </a:pPr>
                <a:r>
                  <a:rPr lang="en-US" altLang="ja-JP" sz="2400" u="sng" dirty="0"/>
                  <a:t>Neutrino-less double beta decay (</a:t>
                </a:r>
                <a14:m>
                  <m:oMath xmlns:m="http://schemas.openxmlformats.org/officeDocument/2006/math">
                    <m:r>
                      <a:rPr lang="en-US" altLang="ja-JP" sz="2400" b="0" i="1" u="sng" smtClean="0">
                        <a:latin typeface="Cambria Math" panose="02040503050406030204" pitchFamily="18" charset="0"/>
                      </a:rPr>
                      <m:t>0</m:t>
                    </m:r>
                    <m:r>
                      <a:rPr lang="en-US" altLang="ja-JP" sz="2400" b="0" i="1" u="sng" smtClean="0">
                        <a:latin typeface="Cambria Math" panose="02040503050406030204" pitchFamily="18" charset="0"/>
                      </a:rPr>
                      <m:t>𝜈𝛽𝛽</m:t>
                    </m:r>
                  </m:oMath>
                </a14:m>
                <a:r>
                  <a:rPr lang="en-US" altLang="ja-JP" sz="2400" u="sng" dirty="0"/>
                  <a:t>)</a:t>
                </a:r>
              </a:p>
              <a:p>
                <a:pPr marL="0" indent="0">
                  <a:buClr>
                    <a:schemeClr val="tx1"/>
                  </a:buClr>
                  <a:buNone/>
                </a:pPr>
                <a:r>
                  <a:rPr lang="ja-JP" altLang="en-US" b="0" dirty="0"/>
                  <a:t>・ </a:t>
                </a:r>
                <a14:m>
                  <m:oMath xmlns:m="http://schemas.openxmlformats.org/officeDocument/2006/math">
                    <m:r>
                      <a:rPr lang="en-US" altLang="ja-JP" b="0" i="1" smtClean="0">
                        <a:latin typeface="Cambria Math" panose="02040503050406030204" pitchFamily="18" charset="0"/>
                      </a:rPr>
                      <m:t>0</m:t>
                    </m:r>
                    <m:r>
                      <a:rPr lang="en-US" altLang="ja-JP" b="0" i="1" smtClean="0">
                        <a:latin typeface="Cambria Math" panose="02040503050406030204" pitchFamily="18" charset="0"/>
                      </a:rPr>
                      <m:t>𝜈𝛽𝛽</m:t>
                    </m:r>
                  </m:oMath>
                </a14:m>
                <a:r>
                  <a:rPr lang="en-US" altLang="ja-JP" dirty="0">
                    <a:sym typeface="Wingdings" panose="05000000000000000000" pitchFamily="2" charset="2"/>
                  </a:rPr>
                  <a:t> happens only if </a:t>
                </a:r>
                <a14:m>
                  <m:oMath xmlns:m="http://schemas.openxmlformats.org/officeDocument/2006/math">
                    <m:r>
                      <a:rPr lang="en-US" altLang="ja-JP" i="1">
                        <a:latin typeface="Cambria Math" panose="02040503050406030204" pitchFamily="18" charset="0"/>
                      </a:rPr>
                      <m:t>𝜈</m:t>
                    </m:r>
                  </m:oMath>
                </a14:m>
                <a:r>
                  <a:rPr lang="en-US" altLang="ja-JP" dirty="0">
                    <a:sym typeface="Wingdings" panose="05000000000000000000" pitchFamily="2" charset="2"/>
                  </a:rPr>
                  <a:t> is Majorana particle.</a:t>
                </a:r>
              </a:p>
              <a:p>
                <a:pPr marL="0" indent="0">
                  <a:buClr>
                    <a:schemeClr val="tx1"/>
                  </a:buClr>
                  <a:buNone/>
                </a:pPr>
                <a:r>
                  <a:rPr lang="en-US" altLang="ja-JP" dirty="0">
                    <a:sym typeface="Wingdings" panose="05000000000000000000" pitchFamily="2" charset="2"/>
                  </a:rPr>
                  <a:t>	= </a:t>
                </a:r>
                <a:r>
                  <a:rPr lang="en-US" altLang="ja-JP" dirty="0">
                    <a:solidFill>
                      <a:srgbClr val="FF0000"/>
                    </a:solidFill>
                    <a:sym typeface="Wingdings" panose="05000000000000000000" pitchFamily="2" charset="2"/>
                  </a:rPr>
                  <a:t>verifying the Majorana neutrino</a:t>
                </a:r>
                <a:r>
                  <a:rPr lang="en-US" altLang="ja-JP" dirty="0">
                    <a:sym typeface="Wingdings" panose="05000000000000000000" pitchFamily="2" charset="2"/>
                  </a:rPr>
                  <a:t>									</a:t>
                </a:r>
              </a:p>
              <a:p>
                <a:pPr marL="0" indent="0">
                  <a:buClr>
                    <a:schemeClr val="tx1"/>
                  </a:buClr>
                  <a:buNone/>
                </a:pPr>
                <a:r>
                  <a:rPr lang="ja-JP" altLang="en-US" dirty="0"/>
                  <a:t>・ </a:t>
                </a:r>
                <a:r>
                  <a:rPr lang="en-US" altLang="ja-JP" dirty="0"/>
                  <a:t>Requirements</a:t>
                </a:r>
                <a:r>
                  <a:rPr lang="ja-JP" altLang="en-US" dirty="0"/>
                  <a:t> </a:t>
                </a:r>
                <a:r>
                  <a:rPr lang="en-US" altLang="ja-JP" dirty="0"/>
                  <a:t>for detector:</a:t>
                </a:r>
                <a:r>
                  <a:rPr lang="ja-JP" altLang="en-US" dirty="0"/>
                  <a:t> </a:t>
                </a:r>
                <a:r>
                  <a:rPr lang="en-US" altLang="ja-JP" dirty="0"/>
                  <a:t>peak search around the Q-value									</a:t>
                </a:r>
                <a:r>
                  <a:rPr lang="ja-JP" altLang="en-US" dirty="0"/>
                  <a:t>     </a:t>
                </a:r>
                <a:r>
                  <a:rPr lang="en-US" altLang="ja-JP" dirty="0"/>
                  <a:t>High light emission &amp; light yield									</a:t>
                </a:r>
                <a:r>
                  <a:rPr lang="ja-JP" altLang="en-US" dirty="0"/>
                  <a:t>     </a:t>
                </a:r>
                <a:r>
                  <a:rPr lang="en-US" altLang="ja-JP" dirty="0"/>
                  <a:t>background reduction</a:t>
                </a:r>
              </a:p>
              <a:p>
                <a:pPr marL="0" indent="0">
                  <a:buClr>
                    <a:schemeClr val="tx1"/>
                  </a:buClr>
                  <a:buNone/>
                </a:pPr>
                <a:r>
                  <a:rPr lang="en-US" altLang="ja-JP" dirty="0">
                    <a:sym typeface="Wingdings" panose="05000000000000000000" pitchFamily="2" charset="2"/>
                  </a:rPr>
                  <a:t>	 </a:t>
                </a:r>
                <a:r>
                  <a:rPr lang="en-US" altLang="ja-JP" dirty="0">
                    <a:solidFill>
                      <a:srgbClr val="FF0000"/>
                    </a:solidFill>
                    <a:sym typeface="Wingdings" panose="05000000000000000000" pitchFamily="2" charset="2"/>
                  </a:rPr>
                  <a:t>KamLAND is a suitable detector</a:t>
                </a:r>
                <a:endParaRPr lang="en-US" altLang="ja-JP" dirty="0">
                  <a:solidFill>
                    <a:srgbClr val="FF0000"/>
                  </a:solidFill>
                </a:endParaRPr>
              </a:p>
            </p:txBody>
          </p:sp>
        </mc:Choice>
        <mc:Fallback xmlns="">
          <p:sp>
            <p:nvSpPr>
              <p:cNvPr id="7" name="コンテンツ プレースホルダー 2">
                <a:extLst>
                  <a:ext uri="{FF2B5EF4-FFF2-40B4-BE49-F238E27FC236}">
                    <a16:creationId xmlns:a16="http://schemas.microsoft.com/office/drawing/2014/main" id="{64F29E8E-8D04-B08F-5DA5-68E1D89EAA0C}"/>
                  </a:ext>
                </a:extLst>
              </p:cNvPr>
              <p:cNvSpPr txBox="1">
                <a:spLocks noRot="1" noChangeAspect="1" noMove="1" noResize="1" noEditPoints="1" noAdjustHandles="1" noChangeArrowheads="1" noChangeShapeType="1" noTextEdit="1"/>
              </p:cNvSpPr>
              <p:nvPr/>
            </p:nvSpPr>
            <p:spPr>
              <a:xfrm>
                <a:off x="360000" y="1079999"/>
                <a:ext cx="11472862" cy="5346000"/>
              </a:xfrm>
              <a:prstGeom prst="rect">
                <a:avLst/>
              </a:prstGeom>
              <a:blipFill>
                <a:blip r:embed="rId4"/>
                <a:stretch>
                  <a:fillRect l="-1594" t="-1596"/>
                </a:stretch>
              </a:blipFill>
            </p:spPr>
            <p:txBody>
              <a:bodyPr/>
              <a:lstStyle/>
              <a:p>
                <a:r>
                  <a:rPr lang="ja-JP" altLang="en-US">
                    <a:noFill/>
                  </a:rPr>
                  <a:t> </a:t>
                </a:r>
              </a:p>
            </p:txBody>
          </p:sp>
        </mc:Fallback>
      </mc:AlternateContent>
      <p:cxnSp>
        <p:nvCxnSpPr>
          <p:cNvPr id="21" name="直線コネクタ 20">
            <a:extLst>
              <a:ext uri="{FF2B5EF4-FFF2-40B4-BE49-F238E27FC236}">
                <a16:creationId xmlns:a16="http://schemas.microsoft.com/office/drawing/2014/main" id="{A341AB95-A8BD-AC5B-7048-BDB37BF4C042}"/>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四角形: 角を丸くする 39">
                <a:extLst>
                  <a:ext uri="{FF2B5EF4-FFF2-40B4-BE49-F238E27FC236}">
                    <a16:creationId xmlns:a16="http://schemas.microsoft.com/office/drawing/2014/main" id="{D18548B5-5DAD-4663-3EC5-22169E01BE83}"/>
                  </a:ext>
                </a:extLst>
              </p:cNvPr>
              <p:cNvSpPr/>
              <p:nvPr/>
            </p:nvSpPr>
            <p:spPr>
              <a:xfrm>
                <a:off x="855879" y="1856531"/>
                <a:ext cx="2373894" cy="781024"/>
              </a:xfrm>
              <a:prstGeom prst="roundRect">
                <a:avLst/>
              </a:prstGeom>
              <a:solidFill>
                <a:schemeClr val="bg1"/>
              </a:solidFill>
              <a:ln w="25400">
                <a:solidFill>
                  <a:srgbClr val="FF0000"/>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50000"/>
                  </a:lnSpc>
                </a:pPr>
                <a14:m>
                  <m:oMathPara xmlns:m="http://schemas.openxmlformats.org/officeDocument/2006/math">
                    <m:oMathParaPr>
                      <m:jc m:val="centerGroup"/>
                    </m:oMathParaPr>
                    <m:oMath xmlns:m="http://schemas.openxmlformats.org/officeDocument/2006/math">
                      <m:r>
                        <a:rPr lang="en-US" altLang="ja-JP" sz="2800" b="0" i="1" smtClean="0">
                          <a:solidFill>
                            <a:schemeClr val="tx1">
                              <a:lumMod val="75000"/>
                              <a:lumOff val="25000"/>
                            </a:schemeClr>
                          </a:solidFill>
                          <a:latin typeface="Cambria Math" panose="02040503050406030204" pitchFamily="18" charset="0"/>
                        </a:rPr>
                        <m:t>𝜈</m:t>
                      </m:r>
                      <m:r>
                        <a:rPr lang="en-US" altLang="ja-JP" sz="2800" b="0" i="1" smtClean="0">
                          <a:solidFill>
                            <a:schemeClr val="tx1">
                              <a:lumMod val="75000"/>
                              <a:lumOff val="25000"/>
                            </a:schemeClr>
                          </a:solidFill>
                          <a:latin typeface="Cambria Math" panose="02040503050406030204" pitchFamily="18" charset="0"/>
                        </a:rPr>
                        <m:t>=</m:t>
                      </m:r>
                      <m:acc>
                        <m:accPr>
                          <m:chr m:val="̅"/>
                          <m:ctrlPr>
                            <a:rPr lang="en-US" altLang="ja-JP" sz="2800" b="0" i="1" smtClean="0">
                              <a:solidFill>
                                <a:schemeClr val="tx1">
                                  <a:lumMod val="75000"/>
                                  <a:lumOff val="25000"/>
                                </a:schemeClr>
                              </a:solidFill>
                              <a:latin typeface="Cambria Math" panose="02040503050406030204" pitchFamily="18" charset="0"/>
                            </a:rPr>
                          </m:ctrlPr>
                        </m:accPr>
                        <m:e>
                          <m:r>
                            <a:rPr lang="en-US" altLang="ja-JP" sz="2800" b="0" i="1" smtClean="0">
                              <a:solidFill>
                                <a:schemeClr val="tx1">
                                  <a:lumMod val="75000"/>
                                  <a:lumOff val="25000"/>
                                </a:schemeClr>
                              </a:solidFill>
                              <a:latin typeface="Cambria Math" panose="02040503050406030204" pitchFamily="18" charset="0"/>
                            </a:rPr>
                            <m:t>𝜈</m:t>
                          </m:r>
                        </m:e>
                      </m:acc>
                    </m:oMath>
                  </m:oMathPara>
                </a14:m>
                <a:endParaRPr kumimoji="1" lang="ja-JP" altLang="en-US" dirty="0">
                  <a:solidFill>
                    <a:schemeClr val="tx1">
                      <a:lumMod val="75000"/>
                      <a:lumOff val="25000"/>
                    </a:schemeClr>
                  </a:solidFill>
                </a:endParaRPr>
              </a:p>
            </p:txBody>
          </p:sp>
        </mc:Choice>
        <mc:Fallback xmlns="">
          <p:sp>
            <p:nvSpPr>
              <p:cNvPr id="40" name="四角形: 角を丸くする 39">
                <a:extLst>
                  <a:ext uri="{FF2B5EF4-FFF2-40B4-BE49-F238E27FC236}">
                    <a16:creationId xmlns:a16="http://schemas.microsoft.com/office/drawing/2014/main" id="{D18548B5-5DAD-4663-3EC5-22169E01BE83}"/>
                  </a:ext>
                </a:extLst>
              </p:cNvPr>
              <p:cNvSpPr>
                <a:spLocks noRot="1" noChangeAspect="1" noMove="1" noResize="1" noEditPoints="1" noAdjustHandles="1" noChangeArrowheads="1" noChangeShapeType="1" noTextEdit="1"/>
              </p:cNvSpPr>
              <p:nvPr/>
            </p:nvSpPr>
            <p:spPr>
              <a:xfrm>
                <a:off x="855879" y="1856531"/>
                <a:ext cx="2373894" cy="781024"/>
              </a:xfrm>
              <a:prstGeom prst="roundRect">
                <a:avLst/>
              </a:prstGeom>
              <a:blipFill>
                <a:blip r:embed="rId5"/>
                <a:stretch>
                  <a:fillRect/>
                </a:stretch>
              </a:blipFill>
              <a:ln w="25400">
                <a:solidFill>
                  <a:srgbClr val="FF0000"/>
                </a:solidFill>
              </a:ln>
              <a:effectLst>
                <a:outerShdw blurRad="50800" dist="38100" dir="2700000" algn="tl" rotWithShape="0">
                  <a:prstClr val="black">
                    <a:alpha val="40000"/>
                  </a:prstClr>
                </a:outerShdw>
              </a:effectLst>
            </p:spPr>
            <p:txBody>
              <a:bodyPr/>
              <a:lstStyle/>
              <a:p>
                <a:r>
                  <a:rPr lang="ja-JP" altLang="en-US">
                    <a:noFill/>
                  </a:rPr>
                  <a:t> </a:t>
                </a:r>
              </a:p>
            </p:txBody>
          </p:sp>
        </mc:Fallback>
      </mc:AlternateContent>
      <p:sp>
        <p:nvSpPr>
          <p:cNvPr id="41" name="テキスト ボックス 40">
            <a:extLst>
              <a:ext uri="{FF2B5EF4-FFF2-40B4-BE49-F238E27FC236}">
                <a16:creationId xmlns:a16="http://schemas.microsoft.com/office/drawing/2014/main" id="{79F36726-9860-2A28-3790-BC8B1BB6E269}"/>
              </a:ext>
            </a:extLst>
          </p:cNvPr>
          <p:cNvSpPr txBox="1"/>
          <p:nvPr/>
        </p:nvSpPr>
        <p:spPr>
          <a:xfrm>
            <a:off x="1117781" y="1671864"/>
            <a:ext cx="1848647" cy="369332"/>
          </a:xfrm>
          <a:prstGeom prst="rect">
            <a:avLst/>
          </a:prstGeom>
          <a:solidFill>
            <a:schemeClr val="bg1"/>
          </a:solidFill>
          <a:ln w="25400">
            <a:solidFill>
              <a:srgbClr val="FF0000"/>
            </a:solidFill>
          </a:ln>
        </p:spPr>
        <p:txBody>
          <a:bodyPr wrap="none" rtlCol="0">
            <a:spAutoFit/>
          </a:bodyPr>
          <a:lstStyle/>
          <a:p>
            <a:pPr algn="ctr"/>
            <a:r>
              <a:rPr kumimoji="1" lang="en-US" altLang="ja-JP" dirty="0">
                <a:solidFill>
                  <a:schemeClr val="tx1">
                    <a:lumMod val="75000"/>
                    <a:lumOff val="25000"/>
                  </a:schemeClr>
                </a:solidFill>
              </a:rPr>
              <a:t>Majorana particle</a:t>
            </a:r>
            <a:endParaRPr kumimoji="1" lang="ja-JP" altLang="en-US" dirty="0">
              <a:solidFill>
                <a:schemeClr val="tx1">
                  <a:lumMod val="75000"/>
                  <a:lumOff val="25000"/>
                </a:schemeClr>
              </a:solidFill>
            </a:endParaRPr>
          </a:p>
        </p:txBody>
      </p:sp>
      <p:pic>
        <p:nvPicPr>
          <p:cNvPr id="12" name="図 11">
            <a:extLst>
              <a:ext uri="{FF2B5EF4-FFF2-40B4-BE49-F238E27FC236}">
                <a16:creationId xmlns:a16="http://schemas.microsoft.com/office/drawing/2014/main" id="{872E7950-9D4F-681D-C039-8D35517439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37247" y="2120293"/>
            <a:ext cx="4982065" cy="4073032"/>
          </a:xfrm>
          <a:prstGeom prst="rect">
            <a:avLst/>
          </a:prstGeom>
        </p:spPr>
      </p:pic>
      <p:pic>
        <p:nvPicPr>
          <p:cNvPr id="29" name="図 28">
            <a:extLst>
              <a:ext uri="{FF2B5EF4-FFF2-40B4-BE49-F238E27FC236}">
                <a16:creationId xmlns:a16="http://schemas.microsoft.com/office/drawing/2014/main" id="{8D916EFE-EE73-03AF-55C2-D4A8EF45ACA3}"/>
              </a:ext>
            </a:extLst>
          </p:cNvPr>
          <p:cNvPicPr>
            <a:picLocks noChangeAspect="1"/>
          </p:cNvPicPr>
          <p:nvPr/>
        </p:nvPicPr>
        <p:blipFill rotWithShape="1">
          <a:blip r:embed="rId7"/>
          <a:srcRect l="3060" r="1904" b="20547"/>
          <a:stretch/>
        </p:blipFill>
        <p:spPr>
          <a:xfrm>
            <a:off x="7339284" y="944497"/>
            <a:ext cx="4852716" cy="2349861"/>
          </a:xfrm>
          <a:prstGeom prst="rect">
            <a:avLst/>
          </a:prstGeom>
        </p:spPr>
      </p:pic>
      <p:cxnSp>
        <p:nvCxnSpPr>
          <p:cNvPr id="25" name="直線矢印コネクタ 24">
            <a:extLst>
              <a:ext uri="{FF2B5EF4-FFF2-40B4-BE49-F238E27FC236}">
                <a16:creationId xmlns:a16="http://schemas.microsoft.com/office/drawing/2014/main" id="{F3BBA233-DC2C-3051-DE4F-A7501D317444}"/>
              </a:ext>
            </a:extLst>
          </p:cNvPr>
          <p:cNvCxnSpPr>
            <a:cxnSpLocks/>
          </p:cNvCxnSpPr>
          <p:nvPr/>
        </p:nvCxnSpPr>
        <p:spPr>
          <a:xfrm>
            <a:off x="10826496" y="3294358"/>
            <a:ext cx="0" cy="196039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コネクタ: カギ線 30">
            <a:extLst>
              <a:ext uri="{FF2B5EF4-FFF2-40B4-BE49-F238E27FC236}">
                <a16:creationId xmlns:a16="http://schemas.microsoft.com/office/drawing/2014/main" id="{E6F2D6D9-43AF-DBF0-0F4C-8C5DD23DF543}"/>
              </a:ext>
            </a:extLst>
          </p:cNvPr>
          <p:cNvCxnSpPr/>
          <p:nvPr/>
        </p:nvCxnSpPr>
        <p:spPr>
          <a:xfrm rot="16200000" flipH="1">
            <a:off x="7595616" y="3279648"/>
            <a:ext cx="499872" cy="304800"/>
          </a:xfrm>
          <a:prstGeom prst="bentConnector3">
            <a:avLst>
              <a:gd name="adj1" fmla="val 101220"/>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CA6CBC78-05DC-8132-28C9-DF9A820FFA2C}"/>
              </a:ext>
            </a:extLst>
          </p:cNvPr>
          <p:cNvSpPr txBox="1"/>
          <p:nvPr/>
        </p:nvSpPr>
        <p:spPr>
          <a:xfrm>
            <a:off x="10619232" y="5730240"/>
            <a:ext cx="340158" cy="369332"/>
          </a:xfrm>
          <a:prstGeom prst="rect">
            <a:avLst/>
          </a:prstGeom>
          <a:noFill/>
        </p:spPr>
        <p:txBody>
          <a:bodyPr wrap="none" rtlCol="0">
            <a:spAutoFit/>
          </a:bodyPr>
          <a:lstStyle/>
          <a:p>
            <a:r>
              <a:rPr kumimoji="1" lang="en-US" altLang="ja-JP" dirty="0"/>
              <a:t>Q</a:t>
            </a:r>
            <a:endParaRPr kumimoji="1" lang="ja-JP" altLang="en-US" dirty="0"/>
          </a:p>
        </p:txBody>
      </p:sp>
    </p:spTree>
    <p:extLst>
      <p:ext uri="{BB962C8B-B14F-4D97-AF65-F5344CB8AC3E}">
        <p14:creationId xmlns:p14="http://schemas.microsoft.com/office/powerpoint/2010/main" val="136907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5E2DE4-CE25-C529-F849-E1C0B011A189}"/>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kumimoji="1" lang="en-US" altLang="ja-JP" sz="4000" dirty="0"/>
              <a:t>KamLAND</a:t>
            </a:r>
            <a:endParaRPr lang="ja-JP" altLang="en-US" sz="4000" dirty="0"/>
          </a:p>
        </p:txBody>
      </p:sp>
      <p:sp>
        <p:nvSpPr>
          <p:cNvPr id="3" name="コンテンツ プレースホルダー 2">
            <a:extLst>
              <a:ext uri="{FF2B5EF4-FFF2-40B4-BE49-F238E27FC236}">
                <a16:creationId xmlns:a16="http://schemas.microsoft.com/office/drawing/2014/main" id="{163AE5DA-29FC-D413-7725-C1A8016A09C9}"/>
              </a:ext>
            </a:extLst>
          </p:cNvPr>
          <p:cNvSpPr txBox="1">
            <a:spLocks/>
          </p:cNvSpPr>
          <p:nvPr/>
        </p:nvSpPr>
        <p:spPr>
          <a:xfrm>
            <a:off x="360000"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400" b="1" u="sng" dirty="0"/>
              <a:t>KamLAND</a:t>
            </a:r>
            <a:r>
              <a:rPr lang="en-US" altLang="ja-JP" sz="2400" dirty="0"/>
              <a:t>: </a:t>
            </a:r>
            <a:r>
              <a:rPr lang="en-US" altLang="ja-JP" dirty="0"/>
              <a:t>The </a:t>
            </a:r>
            <a:r>
              <a:rPr lang="en-US" altLang="ja-JP" dirty="0" err="1">
                <a:solidFill>
                  <a:srgbClr val="FF0000"/>
                </a:solidFill>
              </a:rPr>
              <a:t>Kam</a:t>
            </a:r>
            <a:r>
              <a:rPr lang="en-US" altLang="ja-JP" dirty="0" err="1"/>
              <a:t>ioka</a:t>
            </a:r>
            <a:r>
              <a:rPr lang="en-US" altLang="ja-JP" dirty="0"/>
              <a:t> </a:t>
            </a:r>
            <a:r>
              <a:rPr lang="en-US" altLang="ja-JP" dirty="0">
                <a:solidFill>
                  <a:srgbClr val="FF0000"/>
                </a:solidFill>
              </a:rPr>
              <a:t>L</a:t>
            </a:r>
            <a:r>
              <a:rPr lang="en-US" altLang="ja-JP" dirty="0"/>
              <a:t>iquid-scintillator </a:t>
            </a:r>
            <a:r>
              <a:rPr lang="en-US" altLang="ja-JP" dirty="0">
                <a:solidFill>
                  <a:srgbClr val="FF0000"/>
                </a:solidFill>
              </a:rPr>
              <a:t>A</a:t>
            </a:r>
            <a:r>
              <a:rPr lang="en-US" altLang="ja-JP" dirty="0"/>
              <a:t>nti-</a:t>
            </a:r>
            <a:r>
              <a:rPr lang="en-US" altLang="ja-JP" dirty="0">
                <a:solidFill>
                  <a:srgbClr val="FF0000"/>
                </a:solidFill>
              </a:rPr>
              <a:t>N</a:t>
            </a:r>
            <a:r>
              <a:rPr lang="en-US" altLang="ja-JP" dirty="0"/>
              <a:t>eutrino </a:t>
            </a:r>
            <a:r>
              <a:rPr lang="en-US" altLang="ja-JP" dirty="0">
                <a:solidFill>
                  <a:srgbClr val="FF0000"/>
                </a:solidFill>
              </a:rPr>
              <a:t>D</a:t>
            </a:r>
            <a:r>
              <a:rPr lang="en-US" altLang="ja-JP" dirty="0"/>
              <a:t>etector</a:t>
            </a:r>
            <a:endParaRPr lang="en-US" altLang="ja-JP" sz="2000" dirty="0"/>
          </a:p>
          <a:p>
            <a:pPr>
              <a:buClr>
                <a:schemeClr val="tx1"/>
              </a:buClr>
            </a:pPr>
            <a:r>
              <a:rPr lang="en-US" altLang="ja-JP" b="1" u="sng" dirty="0">
                <a:sym typeface="Wingdings" panose="05000000000000000000" pitchFamily="2" charset="2"/>
              </a:rPr>
              <a:t>Advantage</a:t>
            </a:r>
            <a:r>
              <a:rPr lang="en-US" altLang="ja-JP" dirty="0">
                <a:sym typeface="Wingdings" panose="05000000000000000000" pitchFamily="2" charset="2"/>
              </a:rPr>
              <a:t>:</a:t>
            </a:r>
            <a:r>
              <a:rPr lang="ja-JP" altLang="en-US" dirty="0">
                <a:sym typeface="Wingdings" panose="05000000000000000000" pitchFamily="2" charset="2"/>
              </a:rPr>
              <a:t> </a:t>
            </a:r>
            <a:r>
              <a:rPr lang="en-US" altLang="ja-JP" dirty="0">
                <a:sym typeface="Wingdings" panose="05000000000000000000" pitchFamily="2" charset="2"/>
              </a:rPr>
              <a:t>Extremely low-radioactivity +</a:t>
            </a:r>
            <a:r>
              <a:rPr lang="ja-JP" altLang="en-US" dirty="0">
                <a:sym typeface="Wingdings" panose="05000000000000000000" pitchFamily="2" charset="2"/>
              </a:rPr>
              <a:t> </a:t>
            </a:r>
            <a:r>
              <a:rPr lang="en-US" altLang="ja-JP" dirty="0">
                <a:sym typeface="Wingdings" panose="05000000000000000000" pitchFamily="2" charset="2"/>
              </a:rPr>
              <a:t>Large &amp; high-sensitivity</a:t>
            </a:r>
            <a:r>
              <a:rPr lang="en-US" altLang="ja-JP" dirty="0">
                <a:solidFill>
                  <a:srgbClr val="FF0000"/>
                </a:solidFill>
                <a:sym typeface="Wingdings" panose="05000000000000000000" pitchFamily="2" charset="2"/>
              </a:rPr>
              <a:t>							</a:t>
            </a:r>
            <a:r>
              <a:rPr lang="en-US" altLang="ja-JP" dirty="0">
                <a:sym typeface="Wingdings" panose="05000000000000000000" pitchFamily="2" charset="2"/>
              </a:rPr>
              <a:t> </a:t>
            </a:r>
            <a:r>
              <a:rPr lang="en-US" altLang="ja-JP" b="1" dirty="0">
                <a:solidFill>
                  <a:srgbClr val="FF0000"/>
                </a:solidFill>
                <a:sym typeface="Wingdings" panose="05000000000000000000" pitchFamily="2" charset="2"/>
              </a:rPr>
              <a:t>Ideal detector for rare decay search!</a:t>
            </a:r>
          </a:p>
          <a:p>
            <a:pPr>
              <a:buClr>
                <a:schemeClr val="tx1"/>
              </a:buClr>
            </a:pPr>
            <a:endParaRPr lang="en-US" altLang="ja-JP" b="1" dirty="0">
              <a:solidFill>
                <a:srgbClr val="FF0000"/>
              </a:solidFill>
              <a:sym typeface="Wingdings" panose="05000000000000000000" pitchFamily="2" charset="2"/>
            </a:endParaRPr>
          </a:p>
        </p:txBody>
      </p:sp>
      <p:cxnSp>
        <p:nvCxnSpPr>
          <p:cNvPr id="19" name="直線コネクタ 18">
            <a:extLst>
              <a:ext uri="{FF2B5EF4-FFF2-40B4-BE49-F238E27FC236}">
                <a16:creationId xmlns:a16="http://schemas.microsoft.com/office/drawing/2014/main" id="{97F0408F-A064-C2D1-86B5-0F37E9720A0B}"/>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日付プレースホルダー 3">
            <a:extLst>
              <a:ext uri="{FF2B5EF4-FFF2-40B4-BE49-F238E27FC236}">
                <a16:creationId xmlns:a16="http://schemas.microsoft.com/office/drawing/2014/main" id="{274EED99-7EF0-39DA-1F76-5DACE8B1632F}"/>
              </a:ext>
            </a:extLst>
          </p:cNvPr>
          <p:cNvSpPr>
            <a:spLocks noGrp="1"/>
          </p:cNvSpPr>
          <p:nvPr>
            <p:ph type="dt" sz="half" idx="10"/>
          </p:nvPr>
        </p:nvSpPr>
        <p:spPr/>
        <p:txBody>
          <a:bodyPr/>
          <a:lstStyle/>
          <a:p>
            <a:r>
              <a:rPr kumimoji="1" lang="en-US" altLang="ja-JP"/>
              <a:t>2024/12/14</a:t>
            </a:r>
            <a:endParaRPr kumimoji="1" lang="ja-JP" altLang="en-US" dirty="0"/>
          </a:p>
        </p:txBody>
      </p:sp>
      <p:sp>
        <p:nvSpPr>
          <p:cNvPr id="5" name="フッター プレースホルダー 4">
            <a:extLst>
              <a:ext uri="{FF2B5EF4-FFF2-40B4-BE49-F238E27FC236}">
                <a16:creationId xmlns:a16="http://schemas.microsoft.com/office/drawing/2014/main" id="{4AC54428-DB38-0EFD-497A-37B38CA7A75F}"/>
              </a:ext>
            </a:extLst>
          </p:cNvPr>
          <p:cNvSpPr>
            <a:spLocks noGrp="1"/>
          </p:cNvSpPr>
          <p:nvPr>
            <p:ph type="ftr" sz="quarter" idx="11"/>
          </p:nvPr>
        </p:nvSpPr>
        <p:spPr/>
        <p:txBody>
          <a:bodyPr/>
          <a:lstStyle/>
          <a:p>
            <a:r>
              <a:rPr kumimoji="1" lang="en-US" altLang="ja-JP"/>
              <a:t>NuDM-2024  Jun Nakane</a:t>
            </a:r>
            <a:endParaRPr kumimoji="1" lang="ja-JP" altLang="en-US" dirty="0"/>
          </a:p>
        </p:txBody>
      </p:sp>
      <p:sp>
        <p:nvSpPr>
          <p:cNvPr id="13" name="スライド番号プレースホルダー 12">
            <a:extLst>
              <a:ext uri="{FF2B5EF4-FFF2-40B4-BE49-F238E27FC236}">
                <a16:creationId xmlns:a16="http://schemas.microsoft.com/office/drawing/2014/main" id="{3B483645-D721-4B56-85F4-7BCD1D41E9A6}"/>
              </a:ext>
            </a:extLst>
          </p:cNvPr>
          <p:cNvSpPr>
            <a:spLocks noGrp="1"/>
          </p:cNvSpPr>
          <p:nvPr>
            <p:ph type="sldNum" sz="quarter" idx="12"/>
          </p:nvPr>
        </p:nvSpPr>
        <p:spPr/>
        <p:txBody>
          <a:bodyPr/>
          <a:lstStyle/>
          <a:p>
            <a:fld id="{D392765E-C324-42ED-9A7B-7C1C78C74078}" type="slidenum">
              <a:rPr kumimoji="1" lang="ja-JP" altLang="en-US" smtClean="0"/>
              <a:t>5</a:t>
            </a:fld>
            <a:endParaRPr kumimoji="1" lang="ja-JP" altLang="en-US"/>
          </a:p>
        </p:txBody>
      </p:sp>
      <mc:AlternateContent xmlns:mc="http://schemas.openxmlformats.org/markup-compatibility/2006" xmlns:a14="http://schemas.microsoft.com/office/drawing/2010/main">
        <mc:Choice Requires="a14">
          <p:sp>
            <p:nvSpPr>
              <p:cNvPr id="29" name="コンテンツ プレースホルダー 2">
                <a:extLst>
                  <a:ext uri="{FF2B5EF4-FFF2-40B4-BE49-F238E27FC236}">
                    <a16:creationId xmlns:a16="http://schemas.microsoft.com/office/drawing/2014/main" id="{5F11852E-7B48-B033-F1EA-E9C046DC94DD}"/>
                  </a:ext>
                </a:extLst>
              </p:cNvPr>
              <p:cNvSpPr txBox="1">
                <a:spLocks/>
              </p:cNvSpPr>
              <p:nvPr/>
            </p:nvSpPr>
            <p:spPr>
              <a:xfrm>
                <a:off x="7740985" y="1079999"/>
                <a:ext cx="4231076"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b="1" u="sng" dirty="0">
                    <a:sym typeface="Wingdings" panose="05000000000000000000" pitchFamily="2" charset="2"/>
                  </a:rPr>
                  <a:t>Results</a:t>
                </a:r>
                <a:r>
                  <a:rPr lang="en-US" altLang="ja-JP" dirty="0">
                    <a:sym typeface="Wingdings" panose="05000000000000000000" pitchFamily="2" charset="2"/>
                  </a:rPr>
                  <a:t>:</a:t>
                </a:r>
              </a:p>
              <a:p>
                <a:pPr>
                  <a:buClr>
                    <a:schemeClr val="tx1"/>
                  </a:buClr>
                </a:pPr>
                <a:r>
                  <a:rPr lang="ja-JP" altLang="en-US" dirty="0">
                    <a:sym typeface="Wingdings" panose="05000000000000000000" pitchFamily="2" charset="2"/>
                  </a:rPr>
                  <a:t>・</a:t>
                </a:r>
                <a:r>
                  <a:rPr lang="en-US" altLang="ja-JP" dirty="0">
                    <a:sym typeface="Wingdings" panose="05000000000000000000" pitchFamily="2" charset="2"/>
                  </a:rPr>
                  <a:t> Neutrino oscillations of reactor neutrinos observed (world first) 		 Precision measurement 	      of neutrino oscillations</a:t>
                </a:r>
              </a:p>
              <a:p>
                <a:pPr>
                  <a:buClr>
                    <a:schemeClr val="tx1"/>
                  </a:buClr>
                </a:pPr>
                <a:r>
                  <a:rPr lang="ja-JP" altLang="en-US" dirty="0">
                    <a:sym typeface="Wingdings" panose="05000000000000000000" pitchFamily="2" charset="2"/>
                  </a:rPr>
                  <a:t>・</a:t>
                </a:r>
                <a:r>
                  <a:rPr lang="en-US" altLang="ja-JP" dirty="0">
                    <a:sym typeface="Wingdings" panose="05000000000000000000" pitchFamily="2" charset="2"/>
                  </a:rPr>
                  <a:t> Antielectron neutrinos originating from Earth observed (world first) 		 Leading neutrino geophysics	</a:t>
                </a:r>
              </a:p>
              <a:p>
                <a:pPr marL="0" indent="0">
                  <a:buClr>
                    <a:schemeClr val="tx1"/>
                  </a:buClr>
                  <a:buNone/>
                </a:pPr>
                <a:r>
                  <a:rPr lang="en-US" altLang="ja-JP" b="1" u="sng" dirty="0">
                    <a:sym typeface="Wingdings" panose="05000000000000000000" pitchFamily="2" charset="2"/>
                  </a:rPr>
                  <a:t>Other scientific objectives</a:t>
                </a:r>
                <a:r>
                  <a:rPr lang="en-US" altLang="ja-JP" dirty="0">
                    <a:sym typeface="Wingdings" panose="05000000000000000000" pitchFamily="2" charset="2"/>
                  </a:rPr>
                  <a:t>:</a:t>
                </a:r>
              </a:p>
              <a:p>
                <a:pPr>
                  <a:lnSpc>
                    <a:spcPct val="50000"/>
                  </a:lnSpc>
                  <a:buClr>
                    <a:schemeClr val="tx1"/>
                  </a:buClr>
                </a:pPr>
                <a:r>
                  <a:rPr lang="ja-JP" altLang="en-US" dirty="0"/>
                  <a:t>・ </a:t>
                </a:r>
                <a:r>
                  <a:rPr lang="en-US" altLang="ja-JP" dirty="0"/>
                  <a:t>Solar neutrinos</a:t>
                </a:r>
                <a:endParaRPr lang="en-US" altLang="ja-JP" dirty="0">
                  <a:sym typeface="Wingdings" panose="05000000000000000000" pitchFamily="2" charset="2"/>
                </a:endParaRPr>
              </a:p>
              <a:p>
                <a:pPr>
                  <a:lnSpc>
                    <a:spcPct val="50000"/>
                  </a:lnSpc>
                  <a:buClr>
                    <a:schemeClr val="tx1"/>
                  </a:buClr>
                </a:pPr>
                <a:r>
                  <a:rPr lang="ja-JP" altLang="en-US" dirty="0"/>
                  <a:t>・ </a:t>
                </a:r>
                <a:r>
                  <a:rPr lang="en-US" altLang="ja-JP" dirty="0"/>
                  <a:t>Atmospheric neutrinos</a:t>
                </a:r>
                <a:endParaRPr lang="en-US" altLang="ja-JP" dirty="0">
                  <a:sym typeface="Wingdings" panose="05000000000000000000" pitchFamily="2" charset="2"/>
                </a:endParaRPr>
              </a:p>
              <a:p>
                <a:pPr>
                  <a:lnSpc>
                    <a:spcPct val="50000"/>
                  </a:lnSpc>
                  <a:buClr>
                    <a:schemeClr val="tx1"/>
                  </a:buClr>
                </a:pPr>
                <a:r>
                  <a:rPr lang="ja-JP" altLang="en-US" dirty="0"/>
                  <a:t>・ </a:t>
                </a:r>
                <a:r>
                  <a:rPr lang="en-US" altLang="ja-JP" dirty="0"/>
                  <a:t>Astrophysical neutrinos</a:t>
                </a:r>
              </a:p>
              <a:p>
                <a:pPr>
                  <a:lnSpc>
                    <a:spcPct val="50000"/>
                  </a:lnSpc>
                  <a:buClr>
                    <a:schemeClr val="tx1"/>
                  </a:buClr>
                </a:pPr>
                <a:r>
                  <a:rPr lang="ja-JP" altLang="en-US" dirty="0"/>
                  <a:t>・ </a:t>
                </a:r>
                <a:r>
                  <a:rPr lang="en-US" altLang="ja-JP" dirty="0"/>
                  <a:t>Proton decay</a:t>
                </a:r>
              </a:p>
              <a:p>
                <a:pPr>
                  <a:lnSpc>
                    <a:spcPct val="50000"/>
                  </a:lnSpc>
                  <a:buClr>
                    <a:schemeClr val="tx1"/>
                  </a:buClr>
                </a:pPr>
                <a:r>
                  <a:rPr lang="ja-JP" altLang="en-US" b="0" dirty="0">
                    <a:solidFill>
                      <a:srgbClr val="FF0000"/>
                    </a:solidFill>
                  </a:rPr>
                  <a:t>・ </a:t>
                </a:r>
                <a14:m>
                  <m:oMath xmlns:m="http://schemas.openxmlformats.org/officeDocument/2006/math">
                    <m:r>
                      <a:rPr lang="en-US" altLang="ja-JP" b="0" i="1" smtClean="0">
                        <a:solidFill>
                          <a:srgbClr val="FF0000"/>
                        </a:solidFill>
                        <a:latin typeface="Cambria Math" panose="02040503050406030204" pitchFamily="18" charset="0"/>
                      </a:rPr>
                      <m:t>0</m:t>
                    </m:r>
                    <m:r>
                      <a:rPr lang="en-US" altLang="ja-JP" b="0" i="1" smtClean="0">
                        <a:solidFill>
                          <a:srgbClr val="FF0000"/>
                        </a:solidFill>
                        <a:latin typeface="Cambria Math" panose="02040503050406030204" pitchFamily="18" charset="0"/>
                      </a:rPr>
                      <m:t>𝜈𝛽𝛽</m:t>
                    </m:r>
                  </m:oMath>
                </a14:m>
                <a:r>
                  <a:rPr lang="en-US" altLang="ja-JP" dirty="0">
                    <a:solidFill>
                      <a:srgbClr val="FF0000"/>
                    </a:solidFill>
                    <a:sym typeface="Wingdings" panose="05000000000000000000" pitchFamily="2" charset="2"/>
                  </a:rPr>
                  <a:t>  </a:t>
                </a:r>
                <a:r>
                  <a:rPr lang="en-US" altLang="ja-JP" b="1" dirty="0">
                    <a:solidFill>
                      <a:srgbClr val="FF0000"/>
                    </a:solidFill>
                    <a:sym typeface="Wingdings" panose="05000000000000000000" pitchFamily="2" charset="2"/>
                  </a:rPr>
                  <a:t>KamLAND-Zen </a:t>
                </a:r>
                <a:r>
                  <a:rPr lang="en-US" altLang="ja-JP" dirty="0">
                    <a:solidFill>
                      <a:srgbClr val="FF0000"/>
                    </a:solidFill>
                    <a:sym typeface="Wingdings" panose="05000000000000000000" pitchFamily="2" charset="2"/>
                  </a:rPr>
                  <a:t>experiment</a:t>
                </a:r>
              </a:p>
            </p:txBody>
          </p:sp>
        </mc:Choice>
        <mc:Fallback xmlns="">
          <p:sp>
            <p:nvSpPr>
              <p:cNvPr id="29" name="コンテンツ プレースホルダー 2">
                <a:extLst>
                  <a:ext uri="{FF2B5EF4-FFF2-40B4-BE49-F238E27FC236}">
                    <a16:creationId xmlns:a16="http://schemas.microsoft.com/office/drawing/2014/main" id="{5F11852E-7B48-B033-F1EA-E9C046DC94DD}"/>
                  </a:ext>
                </a:extLst>
              </p:cNvPr>
              <p:cNvSpPr txBox="1">
                <a:spLocks noRot="1" noChangeAspect="1" noMove="1" noResize="1" noEditPoints="1" noAdjustHandles="1" noChangeArrowheads="1" noChangeShapeType="1" noTextEdit="1"/>
              </p:cNvSpPr>
              <p:nvPr/>
            </p:nvSpPr>
            <p:spPr>
              <a:xfrm>
                <a:off x="7740985" y="1079999"/>
                <a:ext cx="4231076" cy="5346000"/>
              </a:xfrm>
              <a:prstGeom prst="rect">
                <a:avLst/>
              </a:prstGeom>
              <a:blipFill>
                <a:blip r:embed="rId3"/>
                <a:stretch>
                  <a:fillRect l="-3746" t="-1140" r="-1873"/>
                </a:stretch>
              </a:blipFill>
            </p:spPr>
            <p:txBody>
              <a:bodyPr/>
              <a:lstStyle/>
              <a:p>
                <a:r>
                  <a:rPr lang="ja-JP" altLang="en-US">
                    <a:noFill/>
                  </a:rPr>
                  <a:t> </a:t>
                </a:r>
              </a:p>
            </p:txBody>
          </p:sp>
        </mc:Fallback>
      </mc:AlternateContent>
      <p:pic>
        <p:nvPicPr>
          <p:cNvPr id="1026" name="Picture 2" descr="日本地図 - Wikipedia">
            <a:extLst>
              <a:ext uri="{FF2B5EF4-FFF2-40B4-BE49-F238E27FC236}">
                <a16:creationId xmlns:a16="http://schemas.microsoft.com/office/drawing/2014/main" id="{2A70FFBF-3754-E8E6-C4B0-A33F583D4B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2075" y="2349008"/>
            <a:ext cx="1554217" cy="1714819"/>
          </a:xfrm>
          <a:prstGeom prst="rect">
            <a:avLst/>
          </a:prstGeom>
          <a:noFill/>
          <a:extLst>
            <a:ext uri="{909E8E84-426E-40DD-AFC4-6F175D3DCCD1}">
              <a14:hiddenFill xmlns:a14="http://schemas.microsoft.com/office/drawing/2010/main">
                <a:solidFill>
                  <a:srgbClr val="FFFFFF"/>
                </a:solidFill>
              </a14:hiddenFill>
            </a:ext>
          </a:extLst>
        </p:spPr>
      </p:pic>
      <p:sp>
        <p:nvSpPr>
          <p:cNvPr id="26" name="二等辺三角形 25">
            <a:extLst>
              <a:ext uri="{FF2B5EF4-FFF2-40B4-BE49-F238E27FC236}">
                <a16:creationId xmlns:a16="http://schemas.microsoft.com/office/drawing/2014/main" id="{09658019-043B-4865-0BE6-DCAFB4C21072}"/>
              </a:ext>
            </a:extLst>
          </p:cNvPr>
          <p:cNvSpPr/>
          <p:nvPr/>
        </p:nvSpPr>
        <p:spPr>
          <a:xfrm>
            <a:off x="679269" y="3387634"/>
            <a:ext cx="2498779" cy="947866"/>
          </a:xfrm>
          <a:prstGeom prst="triangle">
            <a:avLst>
              <a:gd name="adj" fmla="val 39175"/>
            </a:avLst>
          </a:prstGeom>
          <a:noFill/>
          <a:ln w="38100">
            <a:solidFill>
              <a:schemeClr val="accent1">
                <a:lumMod val="40000"/>
                <a:lumOff val="60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a:extLst>
              <a:ext uri="{FF2B5EF4-FFF2-40B4-BE49-F238E27FC236}">
                <a16:creationId xmlns:a16="http://schemas.microsoft.com/office/drawing/2014/main" id="{4B5F6E19-9EA0-3D11-99C6-D2224C2FD747}"/>
              </a:ext>
            </a:extLst>
          </p:cNvPr>
          <p:cNvPicPr>
            <a:picLocks noChangeAspect="1"/>
          </p:cNvPicPr>
          <p:nvPr/>
        </p:nvPicPr>
        <p:blipFill>
          <a:blip r:embed="rId5"/>
          <a:stretch>
            <a:fillRect/>
          </a:stretch>
        </p:blipFill>
        <p:spPr>
          <a:xfrm>
            <a:off x="655809" y="4313200"/>
            <a:ext cx="2541405" cy="2014528"/>
          </a:xfrm>
          <a:prstGeom prst="rect">
            <a:avLst/>
          </a:prstGeom>
        </p:spPr>
      </p:pic>
      <p:cxnSp>
        <p:nvCxnSpPr>
          <p:cNvPr id="11" name="直線矢印コネクタ 10">
            <a:extLst>
              <a:ext uri="{FF2B5EF4-FFF2-40B4-BE49-F238E27FC236}">
                <a16:creationId xmlns:a16="http://schemas.microsoft.com/office/drawing/2014/main" id="{0370255C-A030-9600-9301-AE6A0051C41B}"/>
              </a:ext>
            </a:extLst>
          </p:cNvPr>
          <p:cNvCxnSpPr/>
          <p:nvPr/>
        </p:nvCxnSpPr>
        <p:spPr>
          <a:xfrm>
            <a:off x="1540741" y="4479792"/>
            <a:ext cx="0" cy="579493"/>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DA828130-342A-6CA7-D655-6635103715B9}"/>
              </a:ext>
            </a:extLst>
          </p:cNvPr>
          <p:cNvSpPr txBox="1"/>
          <p:nvPr/>
        </p:nvSpPr>
        <p:spPr>
          <a:xfrm>
            <a:off x="496865" y="4584872"/>
            <a:ext cx="1043876" cy="369332"/>
          </a:xfrm>
          <a:prstGeom prst="rect">
            <a:avLst/>
          </a:prstGeom>
          <a:noFill/>
        </p:spPr>
        <p:txBody>
          <a:bodyPr wrap="none" rtlCol="0">
            <a:spAutoFit/>
          </a:bodyPr>
          <a:lstStyle/>
          <a:p>
            <a:r>
              <a:rPr kumimoji="1" lang="en-US" altLang="ja-JP" b="1" dirty="0">
                <a:solidFill>
                  <a:srgbClr val="FF0000"/>
                </a:solidFill>
              </a:rPr>
              <a:t>1000 [m]</a:t>
            </a:r>
            <a:endParaRPr kumimoji="1" lang="ja-JP" altLang="en-US" b="1" dirty="0">
              <a:solidFill>
                <a:srgbClr val="FF0000"/>
              </a:solidFill>
            </a:endParaRPr>
          </a:p>
        </p:txBody>
      </p:sp>
      <p:pic>
        <p:nvPicPr>
          <p:cNvPr id="15" name="図 14">
            <a:extLst>
              <a:ext uri="{FF2B5EF4-FFF2-40B4-BE49-F238E27FC236}">
                <a16:creationId xmlns:a16="http://schemas.microsoft.com/office/drawing/2014/main" id="{3048C54D-D985-F0D6-C798-64AA4A41C296}"/>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contrast="-30000"/>
                    </a14:imgEffect>
                  </a14:imgLayer>
                </a14:imgProps>
              </a:ext>
            </a:extLst>
          </a:blip>
          <a:stretch>
            <a:fillRect/>
          </a:stretch>
        </p:blipFill>
        <p:spPr>
          <a:xfrm>
            <a:off x="4196038" y="2388266"/>
            <a:ext cx="2835837" cy="3901264"/>
          </a:xfrm>
          <a:prstGeom prst="rect">
            <a:avLst/>
          </a:prstGeom>
        </p:spPr>
      </p:pic>
      <p:cxnSp>
        <p:nvCxnSpPr>
          <p:cNvPr id="17" name="直線コネクタ 16">
            <a:extLst>
              <a:ext uri="{FF2B5EF4-FFF2-40B4-BE49-F238E27FC236}">
                <a16:creationId xmlns:a16="http://schemas.microsoft.com/office/drawing/2014/main" id="{DC16F57B-4EC6-365E-86AE-3B1B165908B6}"/>
              </a:ext>
            </a:extLst>
          </p:cNvPr>
          <p:cNvCxnSpPr>
            <a:cxnSpLocks/>
          </p:cNvCxnSpPr>
          <p:nvPr/>
        </p:nvCxnSpPr>
        <p:spPr>
          <a:xfrm flipV="1">
            <a:off x="1540741" y="2758440"/>
            <a:ext cx="3186782" cy="2300845"/>
          </a:xfrm>
          <a:prstGeom prst="line">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BBDFFF3F-9D2B-F01E-1819-7186B46DFF68}"/>
              </a:ext>
            </a:extLst>
          </p:cNvPr>
          <p:cNvCxnSpPr>
            <a:cxnSpLocks/>
          </p:cNvCxnSpPr>
          <p:nvPr/>
        </p:nvCxnSpPr>
        <p:spPr>
          <a:xfrm>
            <a:off x="1540741" y="5268291"/>
            <a:ext cx="2703962" cy="982830"/>
          </a:xfrm>
          <a:prstGeom prst="line">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DC8E623B-3C8F-7BF1-ACE0-C64B0AF26795}"/>
              </a:ext>
            </a:extLst>
          </p:cNvPr>
          <p:cNvSpPr txBox="1"/>
          <p:nvPr/>
        </p:nvSpPr>
        <p:spPr>
          <a:xfrm>
            <a:off x="5123276" y="3956745"/>
            <a:ext cx="981359" cy="646331"/>
          </a:xfrm>
          <a:prstGeom prst="rect">
            <a:avLst/>
          </a:prstGeom>
          <a:noFill/>
        </p:spPr>
        <p:txBody>
          <a:bodyPr wrap="none" rtlCol="0">
            <a:spAutoFit/>
          </a:bodyPr>
          <a:lstStyle/>
          <a:p>
            <a:pPr algn="ctr"/>
            <a:r>
              <a:rPr kumimoji="1" lang="en-US" altLang="ja-JP" dirty="0">
                <a:solidFill>
                  <a:srgbClr val="FF0000"/>
                </a:solidFill>
              </a:rPr>
              <a:t>LS</a:t>
            </a:r>
          </a:p>
          <a:p>
            <a:pPr algn="ctr"/>
            <a:r>
              <a:rPr kumimoji="1" lang="en-US" altLang="ja-JP" dirty="0">
                <a:solidFill>
                  <a:srgbClr val="FF0000"/>
                </a:solidFill>
              </a:rPr>
              <a:t>1,000 [t]</a:t>
            </a:r>
            <a:endParaRPr kumimoji="1" lang="ja-JP" altLang="en-US" dirty="0">
              <a:solidFill>
                <a:srgbClr val="FF0000"/>
              </a:solidFill>
            </a:endParaRPr>
          </a:p>
        </p:txBody>
      </p:sp>
      <p:cxnSp>
        <p:nvCxnSpPr>
          <p:cNvPr id="10" name="直線矢印コネクタ 9">
            <a:extLst>
              <a:ext uri="{FF2B5EF4-FFF2-40B4-BE49-F238E27FC236}">
                <a16:creationId xmlns:a16="http://schemas.microsoft.com/office/drawing/2014/main" id="{1BD54DF3-6B48-92FF-75C9-94B0D642665A}"/>
              </a:ext>
            </a:extLst>
          </p:cNvPr>
          <p:cNvCxnSpPr>
            <a:cxnSpLocks/>
          </p:cNvCxnSpPr>
          <p:nvPr/>
        </p:nvCxnSpPr>
        <p:spPr>
          <a:xfrm>
            <a:off x="4647337" y="4735458"/>
            <a:ext cx="1940767"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93CD8C11-839D-3ADD-A5B5-C0A9EDFD658F}"/>
              </a:ext>
            </a:extLst>
          </p:cNvPr>
          <p:cNvSpPr txBox="1"/>
          <p:nvPr/>
        </p:nvSpPr>
        <p:spPr>
          <a:xfrm>
            <a:off x="5249913" y="4735458"/>
            <a:ext cx="728083" cy="338554"/>
          </a:xfrm>
          <a:prstGeom prst="rect">
            <a:avLst/>
          </a:prstGeom>
          <a:noFill/>
        </p:spPr>
        <p:txBody>
          <a:bodyPr wrap="none" rtlCol="0">
            <a:spAutoFit/>
          </a:bodyPr>
          <a:lstStyle/>
          <a:p>
            <a:pPr algn="ctr"/>
            <a:r>
              <a:rPr kumimoji="1" lang="en-US" altLang="ja-JP" sz="1600" dirty="0"/>
              <a:t>13 [m]</a:t>
            </a:r>
            <a:endParaRPr kumimoji="1" lang="ja-JP" altLang="en-US" sz="1600" dirty="0"/>
          </a:p>
        </p:txBody>
      </p:sp>
      <p:sp>
        <p:nvSpPr>
          <p:cNvPr id="22" name="テキスト ボックス 21">
            <a:extLst>
              <a:ext uri="{FF2B5EF4-FFF2-40B4-BE49-F238E27FC236}">
                <a16:creationId xmlns:a16="http://schemas.microsoft.com/office/drawing/2014/main" id="{805F70EB-3C61-BD4C-FD67-0C2C59889443}"/>
              </a:ext>
            </a:extLst>
          </p:cNvPr>
          <p:cNvSpPr txBox="1"/>
          <p:nvPr/>
        </p:nvSpPr>
        <p:spPr>
          <a:xfrm>
            <a:off x="6049580" y="2858221"/>
            <a:ext cx="710451" cy="646331"/>
          </a:xfrm>
          <a:prstGeom prst="rect">
            <a:avLst/>
          </a:prstGeom>
          <a:noFill/>
        </p:spPr>
        <p:txBody>
          <a:bodyPr wrap="none" rtlCol="0">
            <a:spAutoFit/>
          </a:bodyPr>
          <a:lstStyle/>
          <a:p>
            <a:pPr algn="ctr"/>
            <a:r>
              <a:rPr kumimoji="1" lang="en-US" altLang="ja-JP" dirty="0">
                <a:solidFill>
                  <a:srgbClr val="FF0000"/>
                </a:solidFill>
              </a:rPr>
              <a:t>PMTs</a:t>
            </a:r>
          </a:p>
          <a:p>
            <a:pPr algn="ctr"/>
            <a:r>
              <a:rPr kumimoji="1" lang="en-US" altLang="ja-JP" dirty="0">
                <a:solidFill>
                  <a:srgbClr val="FF0000"/>
                </a:solidFill>
              </a:rPr>
              <a:t>1,879</a:t>
            </a:r>
            <a:endParaRPr kumimoji="1" lang="ja-JP" altLang="en-US" dirty="0">
              <a:solidFill>
                <a:srgbClr val="FF0000"/>
              </a:solidFill>
            </a:endParaRPr>
          </a:p>
        </p:txBody>
      </p:sp>
      <p:cxnSp>
        <p:nvCxnSpPr>
          <p:cNvPr id="24" name="直線コネクタ 23">
            <a:extLst>
              <a:ext uri="{FF2B5EF4-FFF2-40B4-BE49-F238E27FC236}">
                <a16:creationId xmlns:a16="http://schemas.microsoft.com/office/drawing/2014/main" id="{47809380-1B1A-1846-30B5-AF47F1B17281}"/>
              </a:ext>
            </a:extLst>
          </p:cNvPr>
          <p:cNvCxnSpPr>
            <a:cxnSpLocks/>
          </p:cNvCxnSpPr>
          <p:nvPr/>
        </p:nvCxnSpPr>
        <p:spPr>
          <a:xfrm>
            <a:off x="6438285" y="3446488"/>
            <a:ext cx="149819" cy="490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二等辺三角形 6">
            <a:extLst>
              <a:ext uri="{FF2B5EF4-FFF2-40B4-BE49-F238E27FC236}">
                <a16:creationId xmlns:a16="http://schemas.microsoft.com/office/drawing/2014/main" id="{86957E3D-DC34-8F5B-9D4A-E1A1CD3D3B83}"/>
              </a:ext>
            </a:extLst>
          </p:cNvPr>
          <p:cNvSpPr/>
          <p:nvPr/>
        </p:nvSpPr>
        <p:spPr>
          <a:xfrm rot="10800000">
            <a:off x="1593668" y="3178628"/>
            <a:ext cx="120178" cy="209006"/>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B4B84E2D-1816-A483-1ED8-CC893C80800A}"/>
              </a:ext>
            </a:extLst>
          </p:cNvPr>
          <p:cNvSpPr txBox="1"/>
          <p:nvPr/>
        </p:nvSpPr>
        <p:spPr>
          <a:xfrm>
            <a:off x="762876" y="2899750"/>
            <a:ext cx="1075423" cy="338554"/>
          </a:xfrm>
          <a:prstGeom prst="rect">
            <a:avLst/>
          </a:prstGeom>
          <a:noFill/>
        </p:spPr>
        <p:txBody>
          <a:bodyPr wrap="none" rtlCol="0">
            <a:spAutoFit/>
          </a:bodyPr>
          <a:lstStyle/>
          <a:p>
            <a:r>
              <a:rPr kumimoji="1" lang="en-US" altLang="ja-JP" sz="1600" dirty="0"/>
              <a:t>@Kamioka</a:t>
            </a:r>
            <a:endParaRPr kumimoji="1" lang="ja-JP" altLang="en-US" sz="1600" dirty="0"/>
          </a:p>
        </p:txBody>
      </p:sp>
    </p:spTree>
    <p:extLst>
      <p:ext uri="{BB962C8B-B14F-4D97-AF65-F5344CB8AC3E}">
        <p14:creationId xmlns:p14="http://schemas.microsoft.com/office/powerpoint/2010/main" val="1202138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AC77F8-0AD7-56BB-A5D0-5DE49995612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B4A45EC-6756-FF92-7AF7-FACA4DB0A316}"/>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kumimoji="1" lang="en-US" altLang="ja-JP" sz="4000" dirty="0"/>
              <a:t>KamLAND-Zen Experiment</a:t>
            </a:r>
            <a:endParaRPr lang="ja-JP" altLang="en-US" sz="4000"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C0CF9FDB-9A2D-EC0B-FE2E-B34E05E1AA4B}"/>
                  </a:ext>
                </a:extLst>
              </p:cNvPr>
              <p:cNvSpPr txBox="1">
                <a:spLocks/>
              </p:cNvSpPr>
              <p:nvPr/>
            </p:nvSpPr>
            <p:spPr>
              <a:xfrm>
                <a:off x="360000"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400" b="1" u="sng" dirty="0">
                    <a:sym typeface="Wingdings" panose="05000000000000000000" pitchFamily="2" charset="2"/>
                  </a:rPr>
                  <a:t>KamLAND-Zen</a:t>
                </a:r>
                <a:r>
                  <a:rPr lang="en-US" altLang="ja-JP" sz="2400" dirty="0">
                    <a:sym typeface="Wingdings" panose="05000000000000000000" pitchFamily="2" charset="2"/>
                  </a:rPr>
                  <a:t> = </a:t>
                </a:r>
                <a:r>
                  <a:rPr lang="en-US" altLang="ja-JP" sz="2400" u="sng" baseline="30000" dirty="0">
                    <a:sym typeface="Wingdings" panose="05000000000000000000" pitchFamily="2" charset="2"/>
                  </a:rPr>
                  <a:t>136</a:t>
                </a:r>
                <a:r>
                  <a:rPr lang="en-US" altLang="ja-JP" sz="2400" u="sng" dirty="0">
                    <a:sym typeface="Wingdings" panose="05000000000000000000" pitchFamily="2" charset="2"/>
                  </a:rPr>
                  <a:t>Xe</a:t>
                </a:r>
                <a:r>
                  <a:rPr lang="en-US" altLang="ja-JP" sz="2400" dirty="0">
                    <a:sym typeface="Wingdings" panose="05000000000000000000" pitchFamily="2" charset="2"/>
                  </a:rPr>
                  <a:t> + KamLAND</a:t>
                </a:r>
                <a:r>
                  <a:rPr lang="en-US" altLang="ja-JP" dirty="0">
                    <a:sym typeface="Wingdings" panose="05000000000000000000" pitchFamily="2" charset="2"/>
                  </a:rPr>
                  <a:t>								</a:t>
                </a:r>
                <a:r>
                  <a:rPr lang="en-US" altLang="ja-JP" dirty="0">
                    <a:solidFill>
                      <a:srgbClr val="FF0000"/>
                    </a:solidFill>
                    <a:sym typeface="Wingdings" panose="05000000000000000000" pitchFamily="2" charset="2"/>
                  </a:rPr>
                  <a:t>Ze</a:t>
                </a:r>
                <a:r>
                  <a:rPr lang="en-US" altLang="ja-JP" dirty="0">
                    <a:sym typeface="Wingdings" panose="05000000000000000000" pitchFamily="2" charset="2"/>
                  </a:rPr>
                  <a:t>ro-</a:t>
                </a:r>
                <a:r>
                  <a:rPr lang="en-US" altLang="ja-JP" dirty="0">
                    <a:solidFill>
                      <a:srgbClr val="FF0000"/>
                    </a:solidFill>
                    <a:sym typeface="Wingdings" panose="05000000000000000000" pitchFamily="2" charset="2"/>
                  </a:rPr>
                  <a:t>n</a:t>
                </a:r>
                <a:r>
                  <a:rPr lang="en-US" altLang="ja-JP" dirty="0">
                    <a:sym typeface="Wingdings" panose="05000000000000000000" pitchFamily="2" charset="2"/>
                  </a:rPr>
                  <a:t>eutrino double-beta decay search</a:t>
                </a:r>
                <a:endParaRPr lang="en-US" altLang="ja-JP" sz="2400" dirty="0">
                  <a:sym typeface="Wingdings" panose="05000000000000000000" pitchFamily="2" charset="2"/>
                </a:endParaRPr>
              </a:p>
              <a:p>
                <a:pPr marL="0" indent="0">
                  <a:buClr>
                    <a:schemeClr val="tx1"/>
                  </a:buClr>
                  <a:buNone/>
                </a:pPr>
                <a:r>
                  <a:rPr lang="en-US" altLang="ja-JP" dirty="0">
                    <a:sym typeface="Wingdings" panose="05000000000000000000" pitchFamily="2" charset="2"/>
                  </a:rPr>
                  <a:t>													</a:t>
                </a:r>
              </a:p>
              <a:p>
                <a:pPr marL="0" indent="0">
                  <a:buClr>
                    <a:schemeClr val="tx1"/>
                  </a:buClr>
                  <a:buNone/>
                </a:pPr>
                <a:endParaRPr lang="en-US" altLang="ja-JP" dirty="0">
                  <a:sym typeface="Wingdings" panose="05000000000000000000" pitchFamily="2" charset="2"/>
                </a:endParaRPr>
              </a:p>
              <a:p>
                <a:pPr marL="0" indent="0">
                  <a:buClr>
                    <a:schemeClr val="tx1"/>
                  </a:buClr>
                  <a:buNone/>
                </a:pPr>
                <a:endParaRPr lang="en-US" altLang="ja-JP" dirty="0">
                  <a:sym typeface="Wingdings" panose="05000000000000000000" pitchFamily="2" charset="2"/>
                </a:endParaRPr>
              </a:p>
              <a:p>
                <a:pPr marL="0" indent="0">
                  <a:buClr>
                    <a:schemeClr val="tx1"/>
                  </a:buClr>
                  <a:buNone/>
                </a:pPr>
                <a:endParaRPr lang="en-US" altLang="ja-JP" dirty="0">
                  <a:sym typeface="Wingdings" panose="05000000000000000000" pitchFamily="2" charset="2"/>
                </a:endParaRPr>
              </a:p>
              <a:p>
                <a:pPr marL="0" indent="0">
                  <a:buClr>
                    <a:schemeClr val="tx1"/>
                  </a:buClr>
                  <a:buNone/>
                </a:pPr>
                <a:endParaRPr lang="en-US" altLang="ja-JP" dirty="0">
                  <a:sym typeface="Wingdings" panose="05000000000000000000" pitchFamily="2" charset="2"/>
                </a:endParaRPr>
              </a:p>
              <a:p>
                <a:pPr marL="0" indent="0">
                  <a:buClr>
                    <a:schemeClr val="tx1"/>
                  </a:buClr>
                  <a:buNone/>
                </a:pPr>
                <a:endParaRPr lang="en-US" altLang="ja-JP" dirty="0">
                  <a:sym typeface="Wingdings" panose="05000000000000000000" pitchFamily="2" charset="2"/>
                </a:endParaRPr>
              </a:p>
              <a:p>
                <a:pPr marL="0" indent="0">
                  <a:buClr>
                    <a:schemeClr val="tx1"/>
                  </a:buClr>
                  <a:buNone/>
                </a:pPr>
                <a:endParaRPr lang="en-US" altLang="ja-JP" dirty="0">
                  <a:sym typeface="Wingdings" panose="05000000000000000000" pitchFamily="2" charset="2"/>
                </a:endParaRPr>
              </a:p>
              <a:p>
                <a:pPr marL="0" indent="0">
                  <a:buClr>
                    <a:schemeClr val="tx1"/>
                  </a:buClr>
                  <a:buNone/>
                </a:pPr>
                <a:r>
                  <a:rPr lang="en-US" altLang="ja-JP" u="sng" dirty="0">
                    <a:sym typeface="Wingdings" panose="05000000000000000000" pitchFamily="2" charset="2"/>
                  </a:rPr>
                  <a:t>KamLAND-Zen 400</a:t>
                </a:r>
                <a:r>
                  <a:rPr lang="en-US" altLang="ja-JP" dirty="0">
                    <a:sym typeface="Wingdings" panose="05000000000000000000" pitchFamily="2" charset="2"/>
                  </a:rPr>
                  <a:t> </a:t>
                </a:r>
                <a:r>
                  <a:rPr lang="en-US" altLang="ja-JP" sz="1800" dirty="0">
                    <a:sym typeface="Wingdings" panose="05000000000000000000" pitchFamily="2" charset="2"/>
                  </a:rPr>
                  <a:t>(Xe: </a:t>
                </a:r>
                <a14:m>
                  <m:oMath xmlns:m="http://schemas.openxmlformats.org/officeDocument/2006/math">
                    <m:r>
                      <m:rPr>
                        <m:nor/>
                      </m:rPr>
                      <a:rPr lang="en-US" altLang="ja-JP" sz="1800" dirty="0">
                        <a:latin typeface="Cambria Math" panose="02040503050406030204" pitchFamily="18" charset="0"/>
                        <a:ea typeface="Cambria Math" panose="02040503050406030204" pitchFamily="18" charset="0"/>
                        <a:sym typeface="Wingdings" panose="05000000000000000000" pitchFamily="2" charset="2"/>
                      </a:rPr>
                      <m:t>320</m:t>
                    </m:r>
                    <m:r>
                      <m:rPr>
                        <m:nor/>
                      </m:rPr>
                      <a:rPr lang="en-US" altLang="ja-JP" sz="1800" b="0" i="0" dirty="0" smtClean="0">
                        <a:latin typeface="Cambria Math" panose="02040503050406030204" pitchFamily="18" charset="0"/>
                        <a:ea typeface="Cambria Math" panose="02040503050406030204" pitchFamily="18" charset="0"/>
                        <a:sym typeface="Wingdings" panose="05000000000000000000" pitchFamily="2" charset="2"/>
                      </a:rPr>
                      <m:t>~</m:t>
                    </m:r>
                    <m:r>
                      <m:rPr>
                        <m:nor/>
                      </m:rPr>
                      <a:rPr lang="en-US" altLang="ja-JP" sz="1800" dirty="0">
                        <a:latin typeface="Cambria Math" panose="02040503050406030204" pitchFamily="18" charset="0"/>
                        <a:ea typeface="Cambria Math" panose="02040503050406030204" pitchFamily="18" charset="0"/>
                        <a:sym typeface="Wingdings" panose="05000000000000000000" pitchFamily="2" charset="2"/>
                      </a:rPr>
                      <m:t>380</m:t>
                    </m:r>
                    <m:r>
                      <m:rPr>
                        <m:nor/>
                      </m:rPr>
                      <a:rPr lang="en-US" altLang="ja-JP" sz="1800" b="0" i="0" dirty="0" smtClean="0">
                        <a:latin typeface="Cambria Math" panose="02040503050406030204" pitchFamily="18" charset="0"/>
                        <a:ea typeface="Cambria Math" panose="02040503050406030204" pitchFamily="18" charset="0"/>
                        <a:sym typeface="Wingdings" panose="05000000000000000000" pitchFamily="2" charset="2"/>
                      </a:rPr>
                      <m:t> [</m:t>
                    </m:r>
                    <m:r>
                      <m:rPr>
                        <m:nor/>
                      </m:rPr>
                      <a:rPr lang="en-US" altLang="ja-JP" sz="1800" dirty="0">
                        <a:latin typeface="Cambria Math" panose="02040503050406030204" pitchFamily="18" charset="0"/>
                        <a:ea typeface="Cambria Math" panose="02040503050406030204" pitchFamily="18" charset="0"/>
                        <a:sym typeface="Wingdings" panose="05000000000000000000" pitchFamily="2" charset="2"/>
                      </a:rPr>
                      <m:t>kg</m:t>
                    </m:r>
                    <m:r>
                      <m:rPr>
                        <m:nor/>
                      </m:rPr>
                      <a:rPr lang="en-US" altLang="ja-JP" sz="1800" b="0" i="0" dirty="0" smtClean="0">
                        <a:latin typeface="Cambria Math" panose="02040503050406030204" pitchFamily="18" charset="0"/>
                        <a:ea typeface="Cambria Math" panose="02040503050406030204" pitchFamily="18" charset="0"/>
                        <a:sym typeface="Wingdings" panose="05000000000000000000" pitchFamily="2" charset="2"/>
                      </a:rPr>
                      <m:t>]</m:t>
                    </m:r>
                  </m:oMath>
                </a14:m>
                <a:r>
                  <a:rPr lang="en-US" altLang="ja-JP" sz="1800" dirty="0">
                    <a:sym typeface="Wingdings" panose="05000000000000000000" pitchFamily="2" charset="2"/>
                  </a:rPr>
                  <a:t>)</a:t>
                </a:r>
                <a:r>
                  <a:rPr lang="en-US" altLang="ja-JP" dirty="0">
                    <a:sym typeface="Wingdings" panose="05000000000000000000" pitchFamily="2" charset="2"/>
                  </a:rPr>
                  <a:t>   </a:t>
                </a:r>
                <a:r>
                  <a:rPr lang="en-US" altLang="ja-JP" u="sng" dirty="0">
                    <a:sym typeface="Wingdings" panose="05000000000000000000" pitchFamily="2" charset="2"/>
                  </a:rPr>
                  <a:t>KamLAND-zen 800</a:t>
                </a:r>
                <a:r>
                  <a:rPr lang="en-US" altLang="ja-JP" dirty="0">
                    <a:sym typeface="Wingdings" panose="05000000000000000000" pitchFamily="2" charset="2"/>
                  </a:rPr>
                  <a:t> </a:t>
                </a:r>
                <a:r>
                  <a:rPr lang="en-US" altLang="ja-JP" sz="1800" dirty="0">
                    <a:sym typeface="Wingdings" panose="05000000000000000000" pitchFamily="2" charset="2"/>
                  </a:rPr>
                  <a:t>(Xe: </a:t>
                </a:r>
                <a14:m>
                  <m:oMath xmlns:m="http://schemas.openxmlformats.org/officeDocument/2006/math">
                    <m:r>
                      <a:rPr lang="en-US" altLang="ja-JP" sz="1800" b="0" i="0" dirty="0" smtClean="0">
                        <a:latin typeface="Cambria Math" panose="02040503050406030204" pitchFamily="18" charset="0"/>
                        <a:ea typeface="Cambria Math" panose="02040503050406030204" pitchFamily="18" charset="0"/>
                        <a:sym typeface="Wingdings" panose="05000000000000000000" pitchFamily="2" charset="2"/>
                      </a:rPr>
                      <m:t>745±</m:t>
                    </m:r>
                    <m:r>
                      <m:rPr>
                        <m:nor/>
                      </m:rPr>
                      <a:rPr lang="en-US" altLang="ja-JP" sz="1800" b="0" i="0" dirty="0" smtClean="0">
                        <a:latin typeface="Cambria Math" panose="02040503050406030204" pitchFamily="18" charset="0"/>
                        <a:ea typeface="Cambria Math" panose="02040503050406030204" pitchFamily="18" charset="0"/>
                        <a:sym typeface="Wingdings" panose="05000000000000000000" pitchFamily="2" charset="2"/>
                      </a:rPr>
                      <m:t>3 [</m:t>
                    </m:r>
                    <m:r>
                      <m:rPr>
                        <m:nor/>
                      </m:rPr>
                      <a:rPr lang="en-US" altLang="ja-JP" sz="1800" dirty="0">
                        <a:latin typeface="Cambria Math" panose="02040503050406030204" pitchFamily="18" charset="0"/>
                        <a:ea typeface="Cambria Math" panose="02040503050406030204" pitchFamily="18" charset="0"/>
                        <a:sym typeface="Wingdings" panose="05000000000000000000" pitchFamily="2" charset="2"/>
                      </a:rPr>
                      <m:t>kg</m:t>
                    </m:r>
                    <m:r>
                      <m:rPr>
                        <m:nor/>
                      </m:rPr>
                      <a:rPr lang="en-US" altLang="ja-JP" sz="1800" b="0" i="0" dirty="0" smtClean="0">
                        <a:latin typeface="Cambria Math" panose="02040503050406030204" pitchFamily="18" charset="0"/>
                        <a:ea typeface="Cambria Math" panose="02040503050406030204" pitchFamily="18" charset="0"/>
                        <a:sym typeface="Wingdings" panose="05000000000000000000" pitchFamily="2" charset="2"/>
                      </a:rPr>
                      <m:t>]</m:t>
                    </m:r>
                  </m:oMath>
                </a14:m>
                <a:r>
                  <a:rPr lang="en-US" altLang="ja-JP" sz="1800" dirty="0">
                    <a:sym typeface="Wingdings" panose="05000000000000000000" pitchFamily="2" charset="2"/>
                  </a:rPr>
                  <a:t>)</a:t>
                </a:r>
                <a:r>
                  <a:rPr lang="en-US" altLang="ja-JP" dirty="0">
                    <a:sym typeface="Wingdings" panose="05000000000000000000" pitchFamily="2" charset="2"/>
                  </a:rPr>
                  <a:t>   </a:t>
                </a:r>
                <a:r>
                  <a:rPr lang="en-US" altLang="ja-JP" b="1" u="sng" dirty="0">
                    <a:sym typeface="Wingdings" panose="05000000000000000000" pitchFamily="2" charset="2"/>
                  </a:rPr>
                  <a:t>KamLAND2-Zen</a:t>
                </a:r>
                <a:r>
                  <a:rPr lang="en-US" altLang="ja-JP" dirty="0">
                    <a:sym typeface="Wingdings" panose="05000000000000000000" pitchFamily="2" charset="2"/>
                  </a:rPr>
                  <a:t> </a:t>
                </a:r>
                <a:r>
                  <a:rPr lang="en-US" altLang="ja-JP" sz="1800" dirty="0">
                    <a:sym typeface="Wingdings" panose="05000000000000000000" pitchFamily="2" charset="2"/>
                  </a:rPr>
                  <a:t>(Xe: </a:t>
                </a:r>
                <a14:m>
                  <m:oMath xmlns:m="http://schemas.openxmlformats.org/officeDocument/2006/math">
                    <m:r>
                      <a:rPr lang="en-US" altLang="ja-JP" sz="1800" b="0" i="0" dirty="0" smtClean="0">
                        <a:latin typeface="Cambria Math" panose="02040503050406030204" pitchFamily="18" charset="0"/>
                        <a:ea typeface="Cambria Math" panose="02040503050406030204" pitchFamily="18" charset="0"/>
                        <a:sym typeface="Wingdings" panose="05000000000000000000" pitchFamily="2" charset="2"/>
                      </a:rPr>
                      <m:t>~1,000</m:t>
                    </m:r>
                    <m:r>
                      <m:rPr>
                        <m:nor/>
                      </m:rPr>
                      <a:rPr lang="en-US" altLang="ja-JP" sz="1800" b="0" i="0" dirty="0" smtClean="0">
                        <a:latin typeface="Cambria Math" panose="02040503050406030204" pitchFamily="18" charset="0"/>
                        <a:ea typeface="Cambria Math" panose="02040503050406030204" pitchFamily="18" charset="0"/>
                        <a:sym typeface="Wingdings" panose="05000000000000000000" pitchFamily="2" charset="2"/>
                      </a:rPr>
                      <m:t> [</m:t>
                    </m:r>
                    <m:r>
                      <m:rPr>
                        <m:nor/>
                      </m:rPr>
                      <a:rPr lang="en-US" altLang="ja-JP" sz="1800" dirty="0">
                        <a:latin typeface="Cambria Math" panose="02040503050406030204" pitchFamily="18" charset="0"/>
                        <a:ea typeface="Cambria Math" panose="02040503050406030204" pitchFamily="18" charset="0"/>
                        <a:sym typeface="Wingdings" panose="05000000000000000000" pitchFamily="2" charset="2"/>
                      </a:rPr>
                      <m:t>kg</m:t>
                    </m:r>
                    <m:r>
                      <m:rPr>
                        <m:nor/>
                      </m:rPr>
                      <a:rPr lang="en-US" altLang="ja-JP" sz="1800" b="0" i="0" dirty="0" smtClean="0">
                        <a:latin typeface="Cambria Math" panose="02040503050406030204" pitchFamily="18" charset="0"/>
                        <a:ea typeface="Cambria Math" panose="02040503050406030204" pitchFamily="18" charset="0"/>
                        <a:sym typeface="Wingdings" panose="05000000000000000000" pitchFamily="2" charset="2"/>
                      </a:rPr>
                      <m:t>]</m:t>
                    </m:r>
                  </m:oMath>
                </a14:m>
                <a:r>
                  <a:rPr lang="en-US" altLang="ja-JP" sz="1800" dirty="0">
                    <a:sym typeface="Wingdings" panose="05000000000000000000" pitchFamily="2" charset="2"/>
                  </a:rPr>
                  <a:t>)</a:t>
                </a:r>
                <a:endParaRPr lang="en-US" altLang="ja-JP" dirty="0">
                  <a:sym typeface="Wingdings" panose="05000000000000000000" pitchFamily="2" charset="2"/>
                </a:endParaRPr>
              </a:p>
              <a:p>
                <a:pPr marL="0" indent="0">
                  <a:lnSpc>
                    <a:spcPct val="20000"/>
                  </a:lnSpc>
                  <a:buClr>
                    <a:schemeClr val="tx1"/>
                  </a:buClr>
                  <a:buNone/>
                </a:pPr>
                <a:r>
                  <a:rPr lang="en-US" altLang="ja-JP" dirty="0">
                    <a:sym typeface="Wingdings" panose="05000000000000000000" pitchFamily="2" charset="2"/>
                  </a:rPr>
                  <a:t>    </a:t>
                </a:r>
                <a14:m>
                  <m:oMath xmlns:m="http://schemas.openxmlformats.org/officeDocument/2006/math">
                    <m:sSubSup>
                      <m:sSubSupPr>
                        <m:ctrlPr>
                          <a:rPr lang="en-US" altLang="ja-JP" i="1">
                            <a:latin typeface="Cambria Math" panose="02040503050406030204" pitchFamily="18" charset="0"/>
                            <a:sym typeface="Wingdings" panose="05000000000000000000" pitchFamily="2" charset="2"/>
                          </a:rPr>
                        </m:ctrlPr>
                      </m:sSubSupPr>
                      <m:e>
                        <m:r>
                          <a:rPr lang="en-US" altLang="ja-JP" i="1">
                            <a:latin typeface="Cambria Math" panose="02040503050406030204" pitchFamily="18" charset="0"/>
                            <a:sym typeface="Wingdings" panose="05000000000000000000" pitchFamily="2" charset="2"/>
                          </a:rPr>
                          <m:t>𝑇</m:t>
                        </m:r>
                      </m:e>
                      <m:sub>
                        <m:r>
                          <a:rPr lang="en-US" altLang="ja-JP" i="1">
                            <a:latin typeface="Cambria Math" panose="02040503050406030204" pitchFamily="18" charset="0"/>
                            <a:sym typeface="Wingdings" panose="05000000000000000000" pitchFamily="2" charset="2"/>
                          </a:rPr>
                          <m:t>1</m:t>
                        </m:r>
                        <m:r>
                          <m:rPr>
                            <m:lit/>
                          </m:rPr>
                          <a:rPr lang="en-US" altLang="ja-JP" i="1">
                            <a:latin typeface="Cambria Math" panose="02040503050406030204" pitchFamily="18" charset="0"/>
                            <a:sym typeface="Wingdings" panose="05000000000000000000" pitchFamily="2" charset="2"/>
                          </a:rPr>
                          <m:t>/</m:t>
                        </m:r>
                        <m:r>
                          <a:rPr lang="en-US" altLang="ja-JP" i="1">
                            <a:latin typeface="Cambria Math" panose="02040503050406030204" pitchFamily="18" charset="0"/>
                            <a:sym typeface="Wingdings" panose="05000000000000000000" pitchFamily="2" charset="2"/>
                          </a:rPr>
                          <m:t>2</m:t>
                        </m:r>
                      </m:sub>
                      <m:sup>
                        <m:r>
                          <a:rPr lang="en-US" altLang="ja-JP" i="1">
                            <a:latin typeface="Cambria Math" panose="02040503050406030204" pitchFamily="18" charset="0"/>
                            <a:sym typeface="Wingdings" panose="05000000000000000000" pitchFamily="2" charset="2"/>
                          </a:rPr>
                          <m:t>0</m:t>
                        </m:r>
                        <m:r>
                          <a:rPr lang="en-US" altLang="ja-JP" i="1">
                            <a:latin typeface="Cambria Math" panose="02040503050406030204" pitchFamily="18" charset="0"/>
                            <a:sym typeface="Wingdings" panose="05000000000000000000" pitchFamily="2" charset="2"/>
                          </a:rPr>
                          <m:t>𝜈</m:t>
                        </m:r>
                      </m:sup>
                    </m:sSubSup>
                    <m:r>
                      <a:rPr lang="en-US" altLang="ja-JP" b="0" i="1" smtClean="0">
                        <a:latin typeface="Cambria Math" panose="02040503050406030204" pitchFamily="18" charset="0"/>
                        <a:sym typeface="Wingdings" panose="05000000000000000000" pitchFamily="2" charset="2"/>
                      </a:rPr>
                      <m:t>&gt;0.9×</m:t>
                    </m:r>
                    <m:sSup>
                      <m:sSupPr>
                        <m:ctrlPr>
                          <a:rPr lang="en-US" altLang="ja-JP" b="0" i="1" smtClean="0">
                            <a:latin typeface="Cambria Math" panose="02040503050406030204" pitchFamily="18" charset="0"/>
                            <a:sym typeface="Wingdings" panose="05000000000000000000" pitchFamily="2" charset="2"/>
                          </a:rPr>
                        </m:ctrlPr>
                      </m:sSupPr>
                      <m:e>
                        <m:r>
                          <a:rPr lang="en-US" altLang="ja-JP" b="0" i="1" smtClean="0">
                            <a:latin typeface="Cambria Math" panose="02040503050406030204" pitchFamily="18" charset="0"/>
                            <a:sym typeface="Wingdings" panose="05000000000000000000" pitchFamily="2" charset="2"/>
                          </a:rPr>
                          <m:t>10</m:t>
                        </m:r>
                      </m:e>
                      <m:sup>
                        <m:r>
                          <a:rPr lang="en-US" altLang="ja-JP" b="0" i="1" smtClean="0">
                            <a:latin typeface="Cambria Math" panose="02040503050406030204" pitchFamily="18" charset="0"/>
                            <a:sym typeface="Wingdings" panose="05000000000000000000" pitchFamily="2" charset="2"/>
                          </a:rPr>
                          <m:t>26</m:t>
                        </m:r>
                      </m:sup>
                    </m:sSup>
                    <m:r>
                      <a:rPr lang="en-US" altLang="ja-JP" b="0" i="1" smtClean="0">
                        <a:latin typeface="Cambria Math" panose="02040503050406030204" pitchFamily="18" charset="0"/>
                        <a:sym typeface="Wingdings" panose="05000000000000000000" pitchFamily="2" charset="2"/>
                      </a:rPr>
                      <m:t> [</m:t>
                    </m:r>
                    <m:r>
                      <m:rPr>
                        <m:sty m:val="p"/>
                      </m:rPr>
                      <a:rPr lang="en-US" altLang="ja-JP" b="0" i="0" smtClean="0">
                        <a:latin typeface="Cambria Math" panose="02040503050406030204" pitchFamily="18" charset="0"/>
                        <a:sym typeface="Wingdings" panose="05000000000000000000" pitchFamily="2" charset="2"/>
                      </a:rPr>
                      <m:t>yesrs</m:t>
                    </m:r>
                    <m:r>
                      <a:rPr lang="en-US" altLang="ja-JP" b="0" i="1" smtClean="0">
                        <a:latin typeface="Cambria Math" panose="02040503050406030204" pitchFamily="18" charset="0"/>
                        <a:sym typeface="Wingdings" panose="05000000000000000000" pitchFamily="2" charset="2"/>
                      </a:rPr>
                      <m:t>]</m:t>
                    </m:r>
                  </m:oMath>
                </a14:m>
                <a:r>
                  <a:rPr lang="en-US" altLang="ja-JP" dirty="0">
                    <a:sym typeface="Wingdings" panose="05000000000000000000" pitchFamily="2" charset="2"/>
                  </a:rPr>
                  <a:t>	          </a:t>
                </a:r>
                <a14:m>
                  <m:oMath xmlns:m="http://schemas.openxmlformats.org/officeDocument/2006/math">
                    <m:sSubSup>
                      <m:sSubSupPr>
                        <m:ctrlPr>
                          <a:rPr lang="en-US" altLang="ja-JP" i="1">
                            <a:latin typeface="Cambria Math" panose="02040503050406030204" pitchFamily="18" charset="0"/>
                            <a:sym typeface="Wingdings" panose="05000000000000000000" pitchFamily="2" charset="2"/>
                          </a:rPr>
                        </m:ctrlPr>
                      </m:sSubSupPr>
                      <m:e>
                        <m:r>
                          <a:rPr lang="en-US" altLang="ja-JP" i="1">
                            <a:latin typeface="Cambria Math" panose="02040503050406030204" pitchFamily="18" charset="0"/>
                            <a:sym typeface="Wingdings" panose="05000000000000000000" pitchFamily="2" charset="2"/>
                          </a:rPr>
                          <m:t>𝑇</m:t>
                        </m:r>
                      </m:e>
                      <m:sub>
                        <m:r>
                          <a:rPr lang="en-US" altLang="ja-JP" i="1">
                            <a:latin typeface="Cambria Math" panose="02040503050406030204" pitchFamily="18" charset="0"/>
                            <a:sym typeface="Wingdings" panose="05000000000000000000" pitchFamily="2" charset="2"/>
                          </a:rPr>
                          <m:t>1</m:t>
                        </m:r>
                        <m:r>
                          <m:rPr>
                            <m:lit/>
                          </m:rPr>
                          <a:rPr lang="en-US" altLang="ja-JP" i="1">
                            <a:latin typeface="Cambria Math" panose="02040503050406030204" pitchFamily="18" charset="0"/>
                            <a:sym typeface="Wingdings" panose="05000000000000000000" pitchFamily="2" charset="2"/>
                          </a:rPr>
                          <m:t>/</m:t>
                        </m:r>
                        <m:r>
                          <a:rPr lang="en-US" altLang="ja-JP" i="1">
                            <a:latin typeface="Cambria Math" panose="02040503050406030204" pitchFamily="18" charset="0"/>
                            <a:sym typeface="Wingdings" panose="05000000000000000000" pitchFamily="2" charset="2"/>
                          </a:rPr>
                          <m:t>2</m:t>
                        </m:r>
                      </m:sub>
                      <m:sup>
                        <m:r>
                          <a:rPr lang="en-US" altLang="ja-JP" i="1">
                            <a:latin typeface="Cambria Math" panose="02040503050406030204" pitchFamily="18" charset="0"/>
                            <a:sym typeface="Wingdings" panose="05000000000000000000" pitchFamily="2" charset="2"/>
                          </a:rPr>
                          <m:t>0</m:t>
                        </m:r>
                        <m:r>
                          <a:rPr lang="en-US" altLang="ja-JP" i="1">
                            <a:latin typeface="Cambria Math" panose="02040503050406030204" pitchFamily="18" charset="0"/>
                            <a:sym typeface="Wingdings" panose="05000000000000000000" pitchFamily="2" charset="2"/>
                          </a:rPr>
                          <m:t>𝜈</m:t>
                        </m:r>
                      </m:sup>
                    </m:sSubSup>
                    <m:r>
                      <a:rPr lang="en-US" altLang="ja-JP" b="0" i="1" smtClean="0">
                        <a:latin typeface="Cambria Math" panose="02040503050406030204" pitchFamily="18" charset="0"/>
                        <a:sym typeface="Wingdings" panose="05000000000000000000" pitchFamily="2" charset="2"/>
                      </a:rPr>
                      <m:t>&gt;3.8</m:t>
                    </m:r>
                    <m:r>
                      <a:rPr lang="en-US" altLang="ja-JP" i="1">
                        <a:latin typeface="Cambria Math" panose="02040503050406030204" pitchFamily="18" charset="0"/>
                        <a:sym typeface="Wingdings" panose="05000000000000000000" pitchFamily="2" charset="2"/>
                      </a:rPr>
                      <m:t>×</m:t>
                    </m:r>
                    <m:sSup>
                      <m:sSupPr>
                        <m:ctrlPr>
                          <a:rPr lang="en-US" altLang="ja-JP" i="1">
                            <a:latin typeface="Cambria Math" panose="02040503050406030204" pitchFamily="18" charset="0"/>
                            <a:sym typeface="Wingdings" panose="05000000000000000000" pitchFamily="2" charset="2"/>
                          </a:rPr>
                        </m:ctrlPr>
                      </m:sSupPr>
                      <m:e>
                        <m:r>
                          <a:rPr lang="en-US" altLang="ja-JP" i="1">
                            <a:latin typeface="Cambria Math" panose="02040503050406030204" pitchFamily="18" charset="0"/>
                            <a:sym typeface="Wingdings" panose="05000000000000000000" pitchFamily="2" charset="2"/>
                          </a:rPr>
                          <m:t>10</m:t>
                        </m:r>
                      </m:e>
                      <m:sup>
                        <m:r>
                          <a:rPr lang="en-US" altLang="ja-JP" i="1">
                            <a:latin typeface="Cambria Math" panose="02040503050406030204" pitchFamily="18" charset="0"/>
                            <a:sym typeface="Wingdings" panose="05000000000000000000" pitchFamily="2" charset="2"/>
                          </a:rPr>
                          <m:t>26</m:t>
                        </m:r>
                      </m:sup>
                    </m:sSup>
                    <m:r>
                      <a:rPr lang="en-US" altLang="ja-JP" i="1">
                        <a:latin typeface="Cambria Math" panose="02040503050406030204" pitchFamily="18" charset="0"/>
                        <a:sym typeface="Wingdings" panose="05000000000000000000" pitchFamily="2" charset="2"/>
                      </a:rPr>
                      <m:t> [</m:t>
                    </m:r>
                    <m:r>
                      <m:rPr>
                        <m:sty m:val="p"/>
                      </m:rPr>
                      <a:rPr lang="en-US" altLang="ja-JP">
                        <a:latin typeface="Cambria Math" panose="02040503050406030204" pitchFamily="18" charset="0"/>
                        <a:sym typeface="Wingdings" panose="05000000000000000000" pitchFamily="2" charset="2"/>
                      </a:rPr>
                      <m:t>yesrs</m:t>
                    </m:r>
                    <m:r>
                      <a:rPr lang="en-US" altLang="ja-JP" i="1">
                        <a:latin typeface="Cambria Math" panose="02040503050406030204" pitchFamily="18" charset="0"/>
                        <a:sym typeface="Wingdings" panose="05000000000000000000" pitchFamily="2" charset="2"/>
                      </a:rPr>
                      <m:t>]</m:t>
                    </m:r>
                  </m:oMath>
                </a14:m>
                <a:r>
                  <a:rPr lang="en-US" altLang="ja-JP" dirty="0">
                    <a:sym typeface="Wingdings" panose="05000000000000000000" pitchFamily="2" charset="2"/>
                  </a:rPr>
                  <a:t>	           Toward </a:t>
                </a:r>
                <a14:m>
                  <m:oMath xmlns:m="http://schemas.openxmlformats.org/officeDocument/2006/math">
                    <m:sSubSup>
                      <m:sSubSupPr>
                        <m:ctrlPr>
                          <a:rPr lang="en-US" altLang="ja-JP" i="1">
                            <a:latin typeface="Cambria Math" panose="02040503050406030204" pitchFamily="18" charset="0"/>
                            <a:sym typeface="Wingdings" panose="05000000000000000000" pitchFamily="2" charset="2"/>
                          </a:rPr>
                        </m:ctrlPr>
                      </m:sSubSupPr>
                      <m:e>
                        <m:r>
                          <a:rPr lang="en-US" altLang="ja-JP" i="1">
                            <a:latin typeface="Cambria Math" panose="02040503050406030204" pitchFamily="18" charset="0"/>
                            <a:sym typeface="Wingdings" panose="05000000000000000000" pitchFamily="2" charset="2"/>
                          </a:rPr>
                          <m:t>𝑇</m:t>
                        </m:r>
                      </m:e>
                      <m:sub>
                        <m:r>
                          <a:rPr lang="en-US" altLang="ja-JP" i="1">
                            <a:latin typeface="Cambria Math" panose="02040503050406030204" pitchFamily="18" charset="0"/>
                            <a:sym typeface="Wingdings" panose="05000000000000000000" pitchFamily="2" charset="2"/>
                          </a:rPr>
                          <m:t>1</m:t>
                        </m:r>
                        <m:r>
                          <m:rPr>
                            <m:lit/>
                          </m:rPr>
                          <a:rPr lang="en-US" altLang="ja-JP" i="1">
                            <a:latin typeface="Cambria Math" panose="02040503050406030204" pitchFamily="18" charset="0"/>
                            <a:sym typeface="Wingdings" panose="05000000000000000000" pitchFamily="2" charset="2"/>
                          </a:rPr>
                          <m:t>/</m:t>
                        </m:r>
                        <m:r>
                          <a:rPr lang="en-US" altLang="ja-JP" i="1">
                            <a:latin typeface="Cambria Math" panose="02040503050406030204" pitchFamily="18" charset="0"/>
                            <a:sym typeface="Wingdings" panose="05000000000000000000" pitchFamily="2" charset="2"/>
                          </a:rPr>
                          <m:t>2</m:t>
                        </m:r>
                      </m:sub>
                      <m:sup>
                        <m:r>
                          <a:rPr lang="en-US" altLang="ja-JP" i="1">
                            <a:latin typeface="Cambria Math" panose="02040503050406030204" pitchFamily="18" charset="0"/>
                            <a:sym typeface="Wingdings" panose="05000000000000000000" pitchFamily="2" charset="2"/>
                          </a:rPr>
                          <m:t>0</m:t>
                        </m:r>
                        <m:r>
                          <a:rPr lang="en-US" altLang="ja-JP" i="1">
                            <a:latin typeface="Cambria Math" panose="02040503050406030204" pitchFamily="18" charset="0"/>
                            <a:sym typeface="Wingdings" panose="05000000000000000000" pitchFamily="2" charset="2"/>
                          </a:rPr>
                          <m:t>𝜈</m:t>
                        </m:r>
                      </m:sup>
                    </m:sSubSup>
                    <m:r>
                      <a:rPr lang="en-US" altLang="ja-JP" i="1">
                        <a:latin typeface="Cambria Math" panose="02040503050406030204" pitchFamily="18" charset="0"/>
                        <a:sym typeface="Wingdings" panose="05000000000000000000" pitchFamily="2" charset="2"/>
                      </a:rPr>
                      <m:t>=</m:t>
                    </m:r>
                    <m:r>
                      <a:rPr lang="en-US" altLang="ja-JP" b="0" i="1" smtClean="0">
                        <a:latin typeface="Cambria Math" panose="02040503050406030204" pitchFamily="18" charset="0"/>
                        <a:sym typeface="Wingdings" panose="05000000000000000000" pitchFamily="2" charset="2"/>
                      </a:rPr>
                      <m:t>2.0</m:t>
                    </m:r>
                    <m:r>
                      <a:rPr lang="en-US" altLang="ja-JP" i="1">
                        <a:latin typeface="Cambria Math" panose="02040503050406030204" pitchFamily="18" charset="0"/>
                        <a:sym typeface="Wingdings" panose="05000000000000000000" pitchFamily="2" charset="2"/>
                      </a:rPr>
                      <m:t>×</m:t>
                    </m:r>
                    <m:sSup>
                      <m:sSupPr>
                        <m:ctrlPr>
                          <a:rPr lang="en-US" altLang="ja-JP" i="1">
                            <a:latin typeface="Cambria Math" panose="02040503050406030204" pitchFamily="18" charset="0"/>
                            <a:sym typeface="Wingdings" panose="05000000000000000000" pitchFamily="2" charset="2"/>
                          </a:rPr>
                        </m:ctrlPr>
                      </m:sSupPr>
                      <m:e>
                        <m:r>
                          <a:rPr lang="en-US" altLang="ja-JP" i="1">
                            <a:latin typeface="Cambria Math" panose="02040503050406030204" pitchFamily="18" charset="0"/>
                            <a:sym typeface="Wingdings" panose="05000000000000000000" pitchFamily="2" charset="2"/>
                          </a:rPr>
                          <m:t>10</m:t>
                        </m:r>
                      </m:e>
                      <m:sup>
                        <m:r>
                          <a:rPr lang="en-US" altLang="ja-JP" i="1">
                            <a:latin typeface="Cambria Math" panose="02040503050406030204" pitchFamily="18" charset="0"/>
                            <a:sym typeface="Wingdings" panose="05000000000000000000" pitchFamily="2" charset="2"/>
                          </a:rPr>
                          <m:t>2</m:t>
                        </m:r>
                        <m:r>
                          <a:rPr lang="en-US" altLang="ja-JP" b="0" i="1" smtClean="0">
                            <a:latin typeface="Cambria Math" panose="02040503050406030204" pitchFamily="18" charset="0"/>
                            <a:sym typeface="Wingdings" panose="05000000000000000000" pitchFamily="2" charset="2"/>
                          </a:rPr>
                          <m:t>7</m:t>
                        </m:r>
                      </m:sup>
                    </m:sSup>
                    <m:r>
                      <a:rPr lang="en-US" altLang="ja-JP" i="1">
                        <a:latin typeface="Cambria Math" panose="02040503050406030204" pitchFamily="18" charset="0"/>
                        <a:sym typeface="Wingdings" panose="05000000000000000000" pitchFamily="2" charset="2"/>
                      </a:rPr>
                      <m:t> </m:t>
                    </m:r>
                    <m:d>
                      <m:dPr>
                        <m:begChr m:val="["/>
                        <m:endChr m:val="]"/>
                        <m:ctrlPr>
                          <a:rPr lang="en-US" altLang="ja-JP" i="1">
                            <a:latin typeface="Cambria Math" panose="02040503050406030204" pitchFamily="18" charset="0"/>
                            <a:sym typeface="Wingdings" panose="05000000000000000000" pitchFamily="2" charset="2"/>
                          </a:rPr>
                        </m:ctrlPr>
                      </m:dPr>
                      <m:e>
                        <m:r>
                          <m:rPr>
                            <m:sty m:val="p"/>
                          </m:rPr>
                          <a:rPr lang="en-US" altLang="ja-JP">
                            <a:latin typeface="Cambria Math" panose="02040503050406030204" pitchFamily="18" charset="0"/>
                            <a:sym typeface="Wingdings" panose="05000000000000000000" pitchFamily="2" charset="2"/>
                          </a:rPr>
                          <m:t>yesrs</m:t>
                        </m:r>
                      </m:e>
                    </m:d>
                  </m:oMath>
                </a14:m>
                <a:endParaRPr lang="en-US" altLang="ja-JP" i="1" dirty="0">
                  <a:latin typeface="Cambria Math" panose="02040503050406030204" pitchFamily="18" charset="0"/>
                  <a:sym typeface="Wingdings" panose="05000000000000000000" pitchFamily="2" charset="2"/>
                </a:endParaRPr>
              </a:p>
              <a:p>
                <a:pPr marL="0" indent="0">
                  <a:lnSpc>
                    <a:spcPct val="20000"/>
                  </a:lnSpc>
                  <a:buClr>
                    <a:schemeClr val="tx1"/>
                  </a:buClr>
                  <a:buNone/>
                </a:pPr>
                <a:r>
                  <a:rPr lang="en-US" altLang="ja-JP" b="0" dirty="0">
                    <a:solidFill>
                      <a:srgbClr val="FF0000"/>
                    </a:solidFill>
                    <a:sym typeface="Wingdings" panose="05000000000000000000" pitchFamily="2" charset="2"/>
                  </a:rPr>
                  <a:t>    </a:t>
                </a:r>
                <a14:m>
                  <m:oMath xmlns:m="http://schemas.openxmlformats.org/officeDocument/2006/math">
                    <m:d>
                      <m:dPr>
                        <m:begChr m:val="⟨"/>
                        <m:endChr m:val="⟩"/>
                        <m:ctrlPr>
                          <a:rPr lang="en-US" altLang="ja-JP" b="0" i="1" smtClean="0">
                            <a:solidFill>
                              <a:srgbClr val="FF0000"/>
                            </a:solidFill>
                            <a:latin typeface="Cambria Math" panose="02040503050406030204" pitchFamily="18" charset="0"/>
                            <a:sym typeface="Wingdings" panose="05000000000000000000" pitchFamily="2" charset="2"/>
                          </a:rPr>
                        </m:ctrlPr>
                      </m:dPr>
                      <m:e>
                        <m:sSub>
                          <m:sSubPr>
                            <m:ctrlPr>
                              <a:rPr lang="en-US" altLang="ja-JP" i="1">
                                <a:solidFill>
                                  <a:srgbClr val="FF0000"/>
                                </a:solidFill>
                                <a:latin typeface="Cambria Math" panose="02040503050406030204" pitchFamily="18" charset="0"/>
                                <a:sym typeface="Wingdings" panose="05000000000000000000" pitchFamily="2" charset="2"/>
                              </a:rPr>
                            </m:ctrlPr>
                          </m:sSubPr>
                          <m:e>
                            <m:r>
                              <a:rPr lang="en-US" altLang="ja-JP" i="1">
                                <a:solidFill>
                                  <a:srgbClr val="FF0000"/>
                                </a:solidFill>
                                <a:latin typeface="Cambria Math" panose="02040503050406030204" pitchFamily="18" charset="0"/>
                                <a:sym typeface="Wingdings" panose="05000000000000000000" pitchFamily="2" charset="2"/>
                              </a:rPr>
                              <m:t>𝑚</m:t>
                            </m:r>
                          </m:e>
                          <m:sub>
                            <m:r>
                              <a:rPr lang="en-US" altLang="ja-JP" i="1">
                                <a:solidFill>
                                  <a:srgbClr val="FF0000"/>
                                </a:solidFill>
                                <a:latin typeface="Cambria Math" panose="02040503050406030204" pitchFamily="18" charset="0"/>
                                <a:sym typeface="Wingdings" panose="05000000000000000000" pitchFamily="2" charset="2"/>
                              </a:rPr>
                              <m:t>𝛽𝛽</m:t>
                            </m:r>
                          </m:sub>
                        </m:sSub>
                      </m:e>
                    </m:d>
                    <m:r>
                      <a:rPr lang="en-US" altLang="ja-JP" b="0" i="1" smtClean="0">
                        <a:solidFill>
                          <a:srgbClr val="FF0000"/>
                        </a:solidFill>
                        <a:latin typeface="Cambria Math" panose="02040503050406030204" pitchFamily="18" charset="0"/>
                        <a:sym typeface="Wingdings" panose="05000000000000000000" pitchFamily="2" charset="2"/>
                      </a:rPr>
                      <m:t>&lt;61−165 </m:t>
                    </m:r>
                    <m:r>
                      <m:rPr>
                        <m:sty m:val="p"/>
                      </m:rPr>
                      <a:rPr lang="en-US" altLang="ja-JP" b="0" i="0" smtClean="0">
                        <a:solidFill>
                          <a:srgbClr val="FF0000"/>
                        </a:solidFill>
                        <a:latin typeface="Cambria Math" panose="02040503050406030204" pitchFamily="18" charset="0"/>
                        <a:sym typeface="Wingdings" panose="05000000000000000000" pitchFamily="2" charset="2"/>
                      </a:rPr>
                      <m:t>meV</m:t>
                    </m:r>
                  </m:oMath>
                </a14:m>
                <a:r>
                  <a:rPr lang="en-US" altLang="ja-JP" dirty="0">
                    <a:sym typeface="Wingdings" panose="05000000000000000000" pitchFamily="2" charset="2"/>
                  </a:rPr>
                  <a:t>	          </a:t>
                </a:r>
                <a14:m>
                  <m:oMath xmlns:m="http://schemas.openxmlformats.org/officeDocument/2006/math">
                    <m:d>
                      <m:dPr>
                        <m:begChr m:val="⟨"/>
                        <m:endChr m:val="⟩"/>
                        <m:ctrlPr>
                          <a:rPr lang="en-US" altLang="ja-JP" i="1" smtClean="0">
                            <a:solidFill>
                              <a:srgbClr val="FF0000"/>
                            </a:solidFill>
                            <a:latin typeface="Cambria Math" panose="02040503050406030204" pitchFamily="18" charset="0"/>
                            <a:sym typeface="Wingdings" panose="05000000000000000000" pitchFamily="2" charset="2"/>
                          </a:rPr>
                        </m:ctrlPr>
                      </m:dPr>
                      <m:e>
                        <m:sSub>
                          <m:sSubPr>
                            <m:ctrlPr>
                              <a:rPr lang="en-US" altLang="ja-JP" b="0" i="1" smtClean="0">
                                <a:solidFill>
                                  <a:srgbClr val="FF0000"/>
                                </a:solidFill>
                                <a:latin typeface="Cambria Math" panose="02040503050406030204" pitchFamily="18" charset="0"/>
                                <a:sym typeface="Wingdings" panose="05000000000000000000" pitchFamily="2" charset="2"/>
                              </a:rPr>
                            </m:ctrlPr>
                          </m:sSubPr>
                          <m:e>
                            <m:r>
                              <a:rPr lang="en-US" altLang="ja-JP" b="0" i="1" smtClean="0">
                                <a:solidFill>
                                  <a:srgbClr val="FF0000"/>
                                </a:solidFill>
                                <a:latin typeface="Cambria Math" panose="02040503050406030204" pitchFamily="18" charset="0"/>
                                <a:sym typeface="Wingdings" panose="05000000000000000000" pitchFamily="2" charset="2"/>
                              </a:rPr>
                              <m:t>𝑚</m:t>
                            </m:r>
                          </m:e>
                          <m:sub>
                            <m:r>
                              <a:rPr lang="en-US" altLang="ja-JP" b="0" i="1" smtClean="0">
                                <a:solidFill>
                                  <a:srgbClr val="FF0000"/>
                                </a:solidFill>
                                <a:latin typeface="Cambria Math" panose="02040503050406030204" pitchFamily="18" charset="0"/>
                                <a:sym typeface="Wingdings" panose="05000000000000000000" pitchFamily="2" charset="2"/>
                              </a:rPr>
                              <m:t>𝛽𝛽</m:t>
                            </m:r>
                          </m:sub>
                        </m:sSub>
                      </m:e>
                    </m:d>
                    <m:r>
                      <a:rPr lang="en-US" altLang="ja-JP" b="0" i="1" smtClean="0">
                        <a:solidFill>
                          <a:srgbClr val="FF0000"/>
                        </a:solidFill>
                        <a:latin typeface="Cambria Math" panose="02040503050406030204" pitchFamily="18" charset="0"/>
                        <a:sym typeface="Wingdings" panose="05000000000000000000" pitchFamily="2" charset="2"/>
                      </a:rPr>
                      <m:t>&lt;28−122 </m:t>
                    </m:r>
                    <m:r>
                      <m:rPr>
                        <m:sty m:val="p"/>
                      </m:rPr>
                      <a:rPr lang="en-US" altLang="ja-JP" b="0" i="0" smtClean="0">
                        <a:solidFill>
                          <a:srgbClr val="FF0000"/>
                        </a:solidFill>
                        <a:latin typeface="Cambria Math" panose="02040503050406030204" pitchFamily="18" charset="0"/>
                        <a:sym typeface="Wingdings" panose="05000000000000000000" pitchFamily="2" charset="2"/>
                      </a:rPr>
                      <m:t>meV</m:t>
                    </m:r>
                  </m:oMath>
                </a14:m>
                <a:r>
                  <a:rPr lang="en-US" altLang="ja-JP" dirty="0">
                    <a:sym typeface="Wingdings" panose="05000000000000000000" pitchFamily="2" charset="2"/>
                  </a:rPr>
                  <a:t>	           </a:t>
                </a:r>
                <a:r>
                  <a:rPr lang="en-US" altLang="ja-JP" b="1" dirty="0">
                    <a:solidFill>
                      <a:srgbClr val="FF0000"/>
                    </a:solidFill>
                    <a:sym typeface="Wingdings" panose="05000000000000000000" pitchFamily="2" charset="2"/>
                  </a:rPr>
                  <a:t>Toward </a:t>
                </a:r>
                <a14:m>
                  <m:oMath xmlns:m="http://schemas.openxmlformats.org/officeDocument/2006/math">
                    <m:d>
                      <m:dPr>
                        <m:begChr m:val="⟨"/>
                        <m:endChr m:val="⟩"/>
                        <m:ctrlPr>
                          <a:rPr lang="en-US" altLang="ja-JP" b="1" i="1">
                            <a:solidFill>
                              <a:srgbClr val="FF0000"/>
                            </a:solidFill>
                            <a:latin typeface="Cambria Math" panose="02040503050406030204" pitchFamily="18" charset="0"/>
                            <a:sym typeface="Wingdings" panose="05000000000000000000" pitchFamily="2" charset="2"/>
                          </a:rPr>
                        </m:ctrlPr>
                      </m:dPr>
                      <m:e>
                        <m:sSub>
                          <m:sSubPr>
                            <m:ctrlPr>
                              <a:rPr lang="en-US" altLang="ja-JP" b="1" i="1">
                                <a:solidFill>
                                  <a:srgbClr val="FF0000"/>
                                </a:solidFill>
                                <a:latin typeface="Cambria Math" panose="02040503050406030204" pitchFamily="18" charset="0"/>
                                <a:sym typeface="Wingdings" panose="05000000000000000000" pitchFamily="2" charset="2"/>
                              </a:rPr>
                            </m:ctrlPr>
                          </m:sSubPr>
                          <m:e>
                            <m:r>
                              <a:rPr lang="en-US" altLang="ja-JP" b="1" i="1">
                                <a:solidFill>
                                  <a:srgbClr val="FF0000"/>
                                </a:solidFill>
                                <a:latin typeface="Cambria Math" panose="02040503050406030204" pitchFamily="18" charset="0"/>
                                <a:sym typeface="Wingdings" panose="05000000000000000000" pitchFamily="2" charset="2"/>
                              </a:rPr>
                              <m:t>𝒎</m:t>
                            </m:r>
                          </m:e>
                          <m:sub>
                            <m:r>
                              <a:rPr lang="en-US" altLang="ja-JP" b="1" i="1">
                                <a:solidFill>
                                  <a:srgbClr val="FF0000"/>
                                </a:solidFill>
                                <a:latin typeface="Cambria Math" panose="02040503050406030204" pitchFamily="18" charset="0"/>
                                <a:sym typeface="Wingdings" panose="05000000000000000000" pitchFamily="2" charset="2"/>
                              </a:rPr>
                              <m:t>𝜷𝜷</m:t>
                            </m:r>
                          </m:sub>
                        </m:sSub>
                      </m:e>
                    </m:d>
                    <m:r>
                      <a:rPr lang="en-US" altLang="ja-JP" b="1" i="1" smtClean="0">
                        <a:solidFill>
                          <a:srgbClr val="FF0000"/>
                        </a:solidFill>
                        <a:latin typeface="Cambria Math" panose="02040503050406030204" pitchFamily="18" charset="0"/>
                        <a:sym typeface="Wingdings" panose="05000000000000000000" pitchFamily="2" charset="2"/>
                      </a:rPr>
                      <m:t>=</m:t>
                    </m:r>
                    <m:r>
                      <a:rPr lang="en-US" altLang="ja-JP" b="1" i="1" smtClean="0">
                        <a:solidFill>
                          <a:srgbClr val="FF0000"/>
                        </a:solidFill>
                        <a:latin typeface="Cambria Math" panose="02040503050406030204" pitchFamily="18" charset="0"/>
                        <a:sym typeface="Wingdings" panose="05000000000000000000" pitchFamily="2" charset="2"/>
                      </a:rPr>
                      <m:t>𝟐𝟎</m:t>
                    </m:r>
                    <m:r>
                      <a:rPr lang="en-US" altLang="ja-JP" b="1" i="1" smtClean="0">
                        <a:solidFill>
                          <a:srgbClr val="FF0000"/>
                        </a:solidFill>
                        <a:latin typeface="Cambria Math" panose="02040503050406030204" pitchFamily="18" charset="0"/>
                        <a:sym typeface="Wingdings" panose="05000000000000000000" pitchFamily="2" charset="2"/>
                      </a:rPr>
                      <m:t> </m:t>
                    </m:r>
                    <m:r>
                      <a:rPr lang="en-US" altLang="ja-JP" b="1" i="0" smtClean="0">
                        <a:solidFill>
                          <a:srgbClr val="FF0000"/>
                        </a:solidFill>
                        <a:latin typeface="Cambria Math" panose="02040503050406030204" pitchFamily="18" charset="0"/>
                        <a:sym typeface="Wingdings" panose="05000000000000000000" pitchFamily="2" charset="2"/>
                      </a:rPr>
                      <m:t>𝐦𝐞𝐕</m:t>
                    </m:r>
                  </m:oMath>
                </a14:m>
                <a:endParaRPr lang="en-US" altLang="ja-JP" sz="1200" b="1" dirty="0">
                  <a:sym typeface="Wingdings" panose="05000000000000000000" pitchFamily="2" charset="2"/>
                </a:endParaRPr>
              </a:p>
              <a:p>
                <a:pPr marL="0" indent="0">
                  <a:lnSpc>
                    <a:spcPct val="0"/>
                  </a:lnSpc>
                  <a:buClr>
                    <a:schemeClr val="tx1"/>
                  </a:buClr>
                  <a:buNone/>
                </a:pPr>
                <a:r>
                  <a:rPr lang="en-US" altLang="ja-JP" sz="1200" b="1" dirty="0">
                    <a:sym typeface="Wingdings" panose="05000000000000000000" pitchFamily="2" charset="2"/>
                  </a:rPr>
                  <a:t>	             Phys. Rev. Lett. 117, 082503 (2016)			Phys. Rev. Lett. 130, 051801 (2023)</a:t>
                </a:r>
                <a:endParaRPr lang="en-US" altLang="ja-JP" b="1" dirty="0">
                  <a:sym typeface="Wingdings" panose="05000000000000000000" pitchFamily="2" charset="2"/>
                </a:endParaRPr>
              </a:p>
            </p:txBody>
          </p:sp>
        </mc:Choice>
        <mc:Fallback xmlns="">
          <p:sp>
            <p:nvSpPr>
              <p:cNvPr id="3" name="コンテンツ プレースホルダー 2">
                <a:extLst>
                  <a:ext uri="{FF2B5EF4-FFF2-40B4-BE49-F238E27FC236}">
                    <a16:creationId xmlns:a16="http://schemas.microsoft.com/office/drawing/2014/main" id="{C0CF9FDB-9A2D-EC0B-FE2E-B34E05E1AA4B}"/>
                  </a:ext>
                </a:extLst>
              </p:cNvPr>
              <p:cNvSpPr txBox="1">
                <a:spLocks noRot="1" noChangeAspect="1" noMove="1" noResize="1" noEditPoints="1" noAdjustHandles="1" noChangeArrowheads="1" noChangeShapeType="1" noTextEdit="1"/>
              </p:cNvSpPr>
              <p:nvPr/>
            </p:nvSpPr>
            <p:spPr>
              <a:xfrm>
                <a:off x="360000" y="1079999"/>
                <a:ext cx="11472862" cy="5346000"/>
              </a:xfrm>
              <a:prstGeom prst="rect">
                <a:avLst/>
              </a:prstGeom>
              <a:blipFill>
                <a:blip r:embed="rId3"/>
                <a:stretch>
                  <a:fillRect l="-1594" t="-1596" b="-228"/>
                </a:stretch>
              </a:blipFill>
            </p:spPr>
            <p:txBody>
              <a:bodyPr/>
              <a:lstStyle/>
              <a:p>
                <a:r>
                  <a:rPr lang="ja-JP" altLang="en-US">
                    <a:noFill/>
                  </a:rPr>
                  <a:t> </a:t>
                </a:r>
              </a:p>
            </p:txBody>
          </p:sp>
        </mc:Fallback>
      </mc:AlternateContent>
      <p:cxnSp>
        <p:nvCxnSpPr>
          <p:cNvPr id="19" name="直線コネクタ 18">
            <a:extLst>
              <a:ext uri="{FF2B5EF4-FFF2-40B4-BE49-F238E27FC236}">
                <a16:creationId xmlns:a16="http://schemas.microsoft.com/office/drawing/2014/main" id="{2BD18B39-EA80-B4D3-B57B-D51A0234CB8B}"/>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日付プレースホルダー 3">
            <a:extLst>
              <a:ext uri="{FF2B5EF4-FFF2-40B4-BE49-F238E27FC236}">
                <a16:creationId xmlns:a16="http://schemas.microsoft.com/office/drawing/2014/main" id="{10364113-8147-93A2-2F5B-B63027135DA1}"/>
              </a:ext>
            </a:extLst>
          </p:cNvPr>
          <p:cNvSpPr>
            <a:spLocks noGrp="1"/>
          </p:cNvSpPr>
          <p:nvPr>
            <p:ph type="dt" sz="half" idx="10"/>
          </p:nvPr>
        </p:nvSpPr>
        <p:spPr/>
        <p:txBody>
          <a:bodyPr/>
          <a:lstStyle/>
          <a:p>
            <a:r>
              <a:rPr kumimoji="1" lang="en-US" altLang="ja-JP"/>
              <a:t>2024/12/14</a:t>
            </a:r>
            <a:endParaRPr kumimoji="1" lang="ja-JP" altLang="en-US" dirty="0"/>
          </a:p>
        </p:txBody>
      </p:sp>
      <p:sp>
        <p:nvSpPr>
          <p:cNvPr id="5" name="フッター プレースホルダー 4">
            <a:extLst>
              <a:ext uri="{FF2B5EF4-FFF2-40B4-BE49-F238E27FC236}">
                <a16:creationId xmlns:a16="http://schemas.microsoft.com/office/drawing/2014/main" id="{1EBF4875-D97A-659C-82A1-7231AF8164CD}"/>
              </a:ext>
            </a:extLst>
          </p:cNvPr>
          <p:cNvSpPr>
            <a:spLocks noGrp="1"/>
          </p:cNvSpPr>
          <p:nvPr>
            <p:ph type="ftr" sz="quarter" idx="11"/>
          </p:nvPr>
        </p:nvSpPr>
        <p:spPr/>
        <p:txBody>
          <a:bodyPr/>
          <a:lstStyle/>
          <a:p>
            <a:r>
              <a:rPr kumimoji="1" lang="en-US" altLang="ja-JP" dirty="0"/>
              <a:t>NuDM-2024  Jun Nakane</a:t>
            </a:r>
            <a:endParaRPr kumimoji="1" lang="ja-JP" altLang="en-US" dirty="0"/>
          </a:p>
        </p:txBody>
      </p:sp>
      <p:sp>
        <p:nvSpPr>
          <p:cNvPr id="13" name="スライド番号プレースホルダー 12">
            <a:extLst>
              <a:ext uri="{FF2B5EF4-FFF2-40B4-BE49-F238E27FC236}">
                <a16:creationId xmlns:a16="http://schemas.microsoft.com/office/drawing/2014/main" id="{FBFB34E4-D3AE-B4F5-104B-4B80D3EFFB2A}"/>
              </a:ext>
            </a:extLst>
          </p:cNvPr>
          <p:cNvSpPr>
            <a:spLocks noGrp="1"/>
          </p:cNvSpPr>
          <p:nvPr>
            <p:ph type="sldNum" sz="quarter" idx="12"/>
          </p:nvPr>
        </p:nvSpPr>
        <p:spPr/>
        <p:txBody>
          <a:bodyPr/>
          <a:lstStyle/>
          <a:p>
            <a:fld id="{D392765E-C324-42ED-9A7B-7C1C78C74078}" type="slidenum">
              <a:rPr kumimoji="1" lang="ja-JP" altLang="en-US" smtClean="0"/>
              <a:t>6</a:t>
            </a:fld>
            <a:endParaRPr kumimoji="1" lang="ja-JP" altLang="en-US"/>
          </a:p>
        </p:txBody>
      </p:sp>
      <mc:AlternateContent xmlns:mc="http://schemas.openxmlformats.org/markup-compatibility/2006" xmlns:a14="http://schemas.microsoft.com/office/drawing/2010/main">
        <mc:Choice Requires="a14">
          <p:sp>
            <p:nvSpPr>
              <p:cNvPr id="6" name="吹き出し: 角を丸めた四角形 5">
                <a:extLst>
                  <a:ext uri="{FF2B5EF4-FFF2-40B4-BE49-F238E27FC236}">
                    <a16:creationId xmlns:a16="http://schemas.microsoft.com/office/drawing/2014/main" id="{66FBBACB-7371-1723-34CD-5B432FEB93B4}"/>
                  </a:ext>
                </a:extLst>
              </p:cNvPr>
              <p:cNvSpPr/>
              <p:nvPr/>
            </p:nvSpPr>
            <p:spPr>
              <a:xfrm>
                <a:off x="359138" y="1802221"/>
                <a:ext cx="4746262" cy="1487077"/>
              </a:xfrm>
              <a:prstGeom prst="roundRect">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dirty="0">
                    <a:solidFill>
                      <a:schemeClr val="tx1">
                        <a:lumMod val="75000"/>
                        <a:lumOff val="25000"/>
                      </a:schemeClr>
                    </a:solidFill>
                  </a:rPr>
                  <a:t> </a:t>
                </a:r>
                <a:r>
                  <a:rPr kumimoji="1" lang="en-US" altLang="ja-JP" b="1" baseline="30000" dirty="0">
                    <a:solidFill>
                      <a:schemeClr val="tx1">
                        <a:lumMod val="75000"/>
                        <a:lumOff val="25000"/>
                      </a:schemeClr>
                    </a:solidFill>
                  </a:rPr>
                  <a:t>136</a:t>
                </a:r>
                <a:r>
                  <a:rPr kumimoji="1" lang="en-US" altLang="ja-JP" b="1" dirty="0">
                    <a:solidFill>
                      <a:schemeClr val="tx1">
                        <a:lumMod val="75000"/>
                        <a:lumOff val="25000"/>
                      </a:schemeClr>
                    </a:solidFill>
                  </a:rPr>
                  <a:t>Xe: Double-beta decay source</a:t>
                </a:r>
              </a:p>
              <a:p>
                <a:r>
                  <a:rPr kumimoji="1" lang="en-US" altLang="ja-JP" dirty="0">
                    <a:solidFill>
                      <a:schemeClr val="tx1">
                        <a:lumMod val="75000"/>
                        <a:lumOff val="25000"/>
                      </a:schemeClr>
                    </a:solidFill>
                  </a:rPr>
                  <a:t> </a:t>
                </a:r>
                <a:r>
                  <a:rPr kumimoji="1" lang="ja-JP" altLang="en-US" dirty="0">
                    <a:solidFill>
                      <a:schemeClr val="tx1">
                        <a:lumMod val="75000"/>
                        <a:lumOff val="25000"/>
                      </a:schemeClr>
                    </a:solidFill>
                  </a:rPr>
                  <a:t>・ </a:t>
                </a:r>
                <a:r>
                  <a:rPr kumimoji="1" lang="en-US" altLang="ja-JP" dirty="0">
                    <a:solidFill>
                      <a:schemeClr val="tx1">
                        <a:lumMod val="75000"/>
                        <a:lumOff val="25000"/>
                      </a:schemeClr>
                    </a:solidFill>
                  </a:rPr>
                  <a:t>0</a:t>
                </a:r>
                <a:r>
                  <a:rPr kumimoji="1" lang="ja-JP" altLang="en-US" dirty="0">
                    <a:solidFill>
                      <a:schemeClr val="tx1">
                        <a:lumMod val="75000"/>
                        <a:lumOff val="25000"/>
                      </a:schemeClr>
                    </a:solidFill>
                  </a:rPr>
                  <a:t>𝜈𝛽𝛽 </a:t>
                </a:r>
                <a:r>
                  <a:rPr kumimoji="1" lang="en-US" altLang="ja-JP" dirty="0">
                    <a:solidFill>
                      <a:schemeClr val="tx1">
                        <a:lumMod val="75000"/>
                        <a:lumOff val="25000"/>
                      </a:schemeClr>
                    </a:solidFill>
                  </a:rPr>
                  <a:t>Q-Value: 2.46MeV (below </a:t>
                </a:r>
                <a:r>
                  <a:rPr kumimoji="1" lang="en-US" altLang="ja-JP" baseline="30000" dirty="0">
                    <a:solidFill>
                      <a:schemeClr val="tx1">
                        <a:lumMod val="75000"/>
                        <a:lumOff val="25000"/>
                      </a:schemeClr>
                    </a:solidFill>
                  </a:rPr>
                  <a:t>208</a:t>
                </a:r>
                <a:r>
                  <a:rPr kumimoji="1" lang="en-US" altLang="ja-JP" dirty="0">
                    <a:solidFill>
                      <a:schemeClr val="tx1">
                        <a:lumMod val="75000"/>
                        <a:lumOff val="25000"/>
                      </a:schemeClr>
                    </a:solidFill>
                  </a:rPr>
                  <a:t>Tl </a:t>
                </a:r>
                <a14:m>
                  <m:oMath xmlns:m="http://schemas.openxmlformats.org/officeDocument/2006/math">
                    <m:r>
                      <a:rPr kumimoji="1" lang="en-US" altLang="ja-JP" b="0" i="1" smtClean="0">
                        <a:solidFill>
                          <a:schemeClr val="tx1">
                            <a:lumMod val="75000"/>
                            <a:lumOff val="25000"/>
                          </a:schemeClr>
                        </a:solidFill>
                        <a:latin typeface="Cambria Math" panose="02040503050406030204" pitchFamily="18" charset="0"/>
                      </a:rPr>
                      <m:t>𝛾</m:t>
                    </m:r>
                  </m:oMath>
                </a14:m>
                <a:r>
                  <a:rPr kumimoji="1" lang="en-US" altLang="ja-JP" dirty="0">
                    <a:solidFill>
                      <a:schemeClr val="tx1">
                        <a:lumMod val="75000"/>
                        <a:lumOff val="25000"/>
                      </a:schemeClr>
                    </a:solidFill>
                  </a:rPr>
                  <a:t> BG)</a:t>
                </a:r>
              </a:p>
              <a:p>
                <a:r>
                  <a:rPr lang="en-US" altLang="ja-JP" dirty="0">
                    <a:solidFill>
                      <a:schemeClr val="tx1">
                        <a:lumMod val="75000"/>
                        <a:lumOff val="25000"/>
                      </a:schemeClr>
                    </a:solidFill>
                    <a:sym typeface="Wingdings" panose="05000000000000000000" pitchFamily="2" charset="2"/>
                  </a:rPr>
                  <a:t> </a:t>
                </a:r>
                <a:r>
                  <a:rPr lang="ja-JP" altLang="en-US" dirty="0">
                    <a:solidFill>
                      <a:schemeClr val="tx1">
                        <a:lumMod val="75000"/>
                        <a:lumOff val="25000"/>
                      </a:schemeClr>
                    </a:solidFill>
                    <a:sym typeface="Wingdings" panose="05000000000000000000" pitchFamily="2" charset="2"/>
                  </a:rPr>
                  <a:t>・ </a:t>
                </a:r>
                <a:r>
                  <a:rPr lang="en-US" altLang="ja-JP" dirty="0">
                    <a:solidFill>
                      <a:schemeClr val="tx1">
                        <a:lumMod val="75000"/>
                        <a:lumOff val="25000"/>
                      </a:schemeClr>
                    </a:solidFill>
                    <a:sym typeface="Wingdings" panose="05000000000000000000" pitchFamily="2" charset="2"/>
                  </a:rPr>
                  <a:t>Long </a:t>
                </a:r>
                <a14:m>
                  <m:oMath xmlns:m="http://schemas.openxmlformats.org/officeDocument/2006/math">
                    <m:r>
                      <a:rPr lang="en-US" altLang="ja-JP" i="1">
                        <a:solidFill>
                          <a:schemeClr val="tx1">
                            <a:lumMod val="75000"/>
                            <a:lumOff val="25000"/>
                          </a:schemeClr>
                        </a:solidFill>
                        <a:latin typeface="Cambria Math" panose="02040503050406030204" pitchFamily="18" charset="0"/>
                        <a:ea typeface="ＭＳ Ｐゴシック" panose="020B0600070205080204" pitchFamily="50" charset="-128"/>
                        <a:sym typeface="Wingdings" panose="05000000000000000000" pitchFamily="2" charset="2"/>
                      </a:rPr>
                      <m:t>2</m:t>
                    </m:r>
                    <m:r>
                      <a:rPr lang="en-US" altLang="ja-JP" b="0" i="1" kern="1200" smtClean="0">
                        <a:solidFill>
                          <a:schemeClr val="tx1">
                            <a:lumMod val="75000"/>
                            <a:lumOff val="25000"/>
                          </a:schemeClr>
                        </a:solidFill>
                        <a:effectLst/>
                        <a:latin typeface="Cambria Math" panose="02040503050406030204" pitchFamily="18" charset="0"/>
                        <a:ea typeface="ＭＳ Ｐゴシック" panose="020B0600070205080204" pitchFamily="50" charset="-128"/>
                        <a:cs typeface="+mn-cs"/>
                      </a:rPr>
                      <m:t>𝜈𝛽𝛽</m:t>
                    </m:r>
                  </m:oMath>
                </a14:m>
                <a:r>
                  <a:rPr lang="en-US" altLang="ja-JP" kern="1200" dirty="0">
                    <a:solidFill>
                      <a:schemeClr val="tx1">
                        <a:lumMod val="75000"/>
                        <a:lumOff val="25000"/>
                      </a:schemeClr>
                    </a:solidFill>
                    <a:effectLst/>
                    <a:latin typeface="Calibri" panose="020F0502020204030204" pitchFamily="34" charset="0"/>
                    <a:ea typeface="ＭＳ Ｐゴシック" panose="020B0600070205080204" pitchFamily="50" charset="-128"/>
                    <a:cs typeface="+mn-cs"/>
                  </a:rPr>
                  <a:t> half life</a:t>
                </a:r>
              </a:p>
              <a:p>
                <a:r>
                  <a:rPr kumimoji="1" lang="en-US" altLang="ja-JP" dirty="0">
                    <a:solidFill>
                      <a:schemeClr val="tx1">
                        <a:lumMod val="75000"/>
                        <a:lumOff val="25000"/>
                      </a:schemeClr>
                    </a:solidFill>
                  </a:rPr>
                  <a:t> </a:t>
                </a:r>
                <a:r>
                  <a:rPr kumimoji="1" lang="ja-JP" altLang="en-US" dirty="0">
                    <a:solidFill>
                      <a:schemeClr val="tx1">
                        <a:lumMod val="75000"/>
                        <a:lumOff val="25000"/>
                      </a:schemeClr>
                    </a:solidFill>
                  </a:rPr>
                  <a:t>・ </a:t>
                </a:r>
                <a:r>
                  <a:rPr kumimoji="1" lang="en-US" altLang="ja-JP" dirty="0">
                    <a:solidFill>
                      <a:schemeClr val="tx1">
                        <a:lumMod val="75000"/>
                        <a:lumOff val="25000"/>
                      </a:schemeClr>
                    </a:solidFill>
                  </a:rPr>
                  <a:t>(Relatively) easy to enrich/purify by distillation</a:t>
                </a:r>
              </a:p>
              <a:p>
                <a:r>
                  <a:rPr kumimoji="1" lang="en-US" altLang="ja-JP" dirty="0">
                    <a:solidFill>
                      <a:schemeClr val="tx1">
                        <a:lumMod val="75000"/>
                        <a:lumOff val="25000"/>
                      </a:schemeClr>
                    </a:solidFill>
                  </a:rPr>
                  <a:t> </a:t>
                </a:r>
                <a:r>
                  <a:rPr kumimoji="1" lang="ja-JP" altLang="en-US" dirty="0">
                    <a:solidFill>
                      <a:schemeClr val="tx1">
                        <a:lumMod val="75000"/>
                        <a:lumOff val="25000"/>
                      </a:schemeClr>
                    </a:solidFill>
                  </a:rPr>
                  <a:t>・ </a:t>
                </a:r>
                <a:r>
                  <a:rPr kumimoji="1" lang="en-US" altLang="ja-JP" dirty="0">
                    <a:solidFill>
                      <a:schemeClr val="tx1">
                        <a:lumMod val="75000"/>
                        <a:lumOff val="25000"/>
                      </a:schemeClr>
                    </a:solidFill>
                  </a:rPr>
                  <a:t>Dissolved into liquid scintillator (LS) at 3%</a:t>
                </a:r>
              </a:p>
            </p:txBody>
          </p:sp>
        </mc:Choice>
        <mc:Fallback xmlns="">
          <p:sp>
            <p:nvSpPr>
              <p:cNvPr id="6" name="吹き出し: 角を丸めた四角形 5">
                <a:extLst>
                  <a:ext uri="{FF2B5EF4-FFF2-40B4-BE49-F238E27FC236}">
                    <a16:creationId xmlns:a16="http://schemas.microsoft.com/office/drawing/2014/main" id="{66FBBACB-7371-1723-34CD-5B432FEB93B4}"/>
                  </a:ext>
                </a:extLst>
              </p:cNvPr>
              <p:cNvSpPr>
                <a:spLocks noRot="1" noChangeAspect="1" noMove="1" noResize="1" noEditPoints="1" noAdjustHandles="1" noChangeArrowheads="1" noChangeShapeType="1" noTextEdit="1"/>
              </p:cNvSpPr>
              <p:nvPr/>
            </p:nvSpPr>
            <p:spPr>
              <a:xfrm>
                <a:off x="359138" y="1802221"/>
                <a:ext cx="4746262" cy="1487077"/>
              </a:xfrm>
              <a:prstGeom prst="roundRect">
                <a:avLst/>
              </a:prstGeom>
              <a:blipFill>
                <a:blip r:embed="rId4"/>
                <a:stretch>
                  <a:fillRect t="-400" b="-4800"/>
                </a:stretch>
              </a:blipFill>
              <a:ln w="38100">
                <a:solidFill>
                  <a:schemeClr val="accent1"/>
                </a:solidFill>
              </a:ln>
            </p:spPr>
            <p:txBody>
              <a:bodyPr/>
              <a:lstStyle/>
              <a:p>
                <a:r>
                  <a:rPr lang="ja-JP" altLang="en-US">
                    <a:noFill/>
                  </a:rPr>
                  <a:t> </a:t>
                </a:r>
              </a:p>
            </p:txBody>
          </p:sp>
        </mc:Fallback>
      </mc:AlternateContent>
      <p:pic>
        <p:nvPicPr>
          <p:cNvPr id="8" name="図 7">
            <a:extLst>
              <a:ext uri="{FF2B5EF4-FFF2-40B4-BE49-F238E27FC236}">
                <a16:creationId xmlns:a16="http://schemas.microsoft.com/office/drawing/2014/main" id="{5A09B4DE-BE92-1DF7-C367-050A68FECB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58576" y="3383357"/>
            <a:ext cx="1484619" cy="1983616"/>
          </a:xfrm>
          <a:prstGeom prst="rect">
            <a:avLst/>
          </a:prstGeom>
        </p:spPr>
      </p:pic>
      <p:graphicFrame>
        <p:nvGraphicFramePr>
          <p:cNvPr id="9" name="オブジェクト 8">
            <a:extLst>
              <a:ext uri="{FF2B5EF4-FFF2-40B4-BE49-F238E27FC236}">
                <a16:creationId xmlns:a16="http://schemas.microsoft.com/office/drawing/2014/main" id="{B0BD46CC-CBE9-2A98-F491-52D7A7AEAB06}"/>
              </a:ext>
            </a:extLst>
          </p:cNvPr>
          <p:cNvGraphicFramePr>
            <a:graphicFrameLocks noChangeAspect="1"/>
          </p:cNvGraphicFramePr>
          <p:nvPr>
            <p:extLst>
              <p:ext uri="{D42A27DB-BD31-4B8C-83A1-F6EECF244321}">
                <p14:modId xmlns:p14="http://schemas.microsoft.com/office/powerpoint/2010/main" val="3798866003"/>
              </p:ext>
            </p:extLst>
          </p:nvPr>
        </p:nvGraphicFramePr>
        <p:xfrm>
          <a:off x="5267078" y="3221604"/>
          <a:ext cx="1645509" cy="2146314"/>
        </p:xfrm>
        <a:graphic>
          <a:graphicData uri="http://schemas.openxmlformats.org/presentationml/2006/ole">
            <mc:AlternateContent xmlns:mc="http://schemas.openxmlformats.org/markup-compatibility/2006">
              <mc:Choice xmlns:v="urn:schemas-microsoft-com:vml" Requires="v">
                <p:oleObj name="Acrobat Document" r:id="rId6" imgW="3943307" imgH="5143500" progId="Acrobat.Document.DC">
                  <p:embed/>
                </p:oleObj>
              </mc:Choice>
              <mc:Fallback>
                <p:oleObj name="Acrobat Document" r:id="rId6" imgW="3943307" imgH="5143500" progId="Acrobat.Document.DC">
                  <p:embed/>
                  <p:pic>
                    <p:nvPicPr>
                      <p:cNvPr id="9" name="オブジェクト 8">
                        <a:extLst>
                          <a:ext uri="{FF2B5EF4-FFF2-40B4-BE49-F238E27FC236}">
                            <a16:creationId xmlns:a16="http://schemas.microsoft.com/office/drawing/2014/main" id="{4D89F208-148A-A364-54E8-125BF32A5DB2}"/>
                          </a:ext>
                        </a:extLst>
                      </p:cNvPr>
                      <p:cNvPicPr/>
                      <p:nvPr/>
                    </p:nvPicPr>
                    <p:blipFill>
                      <a:blip r:embed="rId7"/>
                      <a:stretch>
                        <a:fillRect/>
                      </a:stretch>
                    </p:blipFill>
                    <p:spPr>
                      <a:xfrm>
                        <a:off x="5267078" y="3221604"/>
                        <a:ext cx="1645509" cy="2146314"/>
                      </a:xfrm>
                      <a:prstGeom prst="rect">
                        <a:avLst/>
                      </a:prstGeom>
                    </p:spPr>
                  </p:pic>
                </p:oleObj>
              </mc:Fallback>
            </mc:AlternateContent>
          </a:graphicData>
        </a:graphic>
      </p:graphicFrame>
      <p:pic>
        <p:nvPicPr>
          <p:cNvPr id="11" name="図 10">
            <a:extLst>
              <a:ext uri="{FF2B5EF4-FFF2-40B4-BE49-F238E27FC236}">
                <a16:creationId xmlns:a16="http://schemas.microsoft.com/office/drawing/2014/main" id="{67BB07E1-C4D8-5B9E-348D-1770F76BC27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46119" y="3212702"/>
            <a:ext cx="1484080" cy="2243287"/>
          </a:xfrm>
          <a:prstGeom prst="rect">
            <a:avLst/>
          </a:prstGeom>
        </p:spPr>
      </p:pic>
      <p:cxnSp>
        <p:nvCxnSpPr>
          <p:cNvPr id="14" name="直線コネクタ 13">
            <a:extLst>
              <a:ext uri="{FF2B5EF4-FFF2-40B4-BE49-F238E27FC236}">
                <a16:creationId xmlns:a16="http://schemas.microsoft.com/office/drawing/2014/main" id="{E7B59405-21F8-E95C-420A-85C324B65D25}"/>
              </a:ext>
            </a:extLst>
          </p:cNvPr>
          <p:cNvCxnSpPr>
            <a:cxnSpLocks/>
          </p:cNvCxnSpPr>
          <p:nvPr/>
        </p:nvCxnSpPr>
        <p:spPr>
          <a:xfrm>
            <a:off x="8098453" y="3429000"/>
            <a:ext cx="0" cy="2914908"/>
          </a:xfrm>
          <a:prstGeom prst="line">
            <a:avLst/>
          </a:prstGeom>
          <a:ln w="38100" cmpd="dbl">
            <a:prstDash val="solid"/>
          </a:ln>
        </p:spPr>
        <p:style>
          <a:lnRef idx="1">
            <a:schemeClr val="accent1"/>
          </a:lnRef>
          <a:fillRef idx="0">
            <a:schemeClr val="accent1"/>
          </a:fillRef>
          <a:effectRef idx="0">
            <a:schemeClr val="accent1"/>
          </a:effectRef>
          <a:fontRef idx="minor">
            <a:schemeClr val="tx1"/>
          </a:fontRef>
        </p:style>
      </p:cxnSp>
      <p:sp>
        <p:nvSpPr>
          <p:cNvPr id="15" name="矢印: 右 14">
            <a:extLst>
              <a:ext uri="{FF2B5EF4-FFF2-40B4-BE49-F238E27FC236}">
                <a16:creationId xmlns:a16="http://schemas.microsoft.com/office/drawing/2014/main" id="{D59CF171-3B24-A92C-9E6B-09769DFB3F8C}"/>
              </a:ext>
            </a:extLst>
          </p:cNvPr>
          <p:cNvSpPr/>
          <p:nvPr/>
        </p:nvSpPr>
        <p:spPr>
          <a:xfrm>
            <a:off x="7524619" y="4406132"/>
            <a:ext cx="1147665" cy="33590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89F4659A-54CA-9655-6C4F-AB2570CF2C06}"/>
              </a:ext>
            </a:extLst>
          </p:cNvPr>
          <p:cNvSpPr txBox="1"/>
          <p:nvPr/>
        </p:nvSpPr>
        <p:spPr>
          <a:xfrm>
            <a:off x="7469801" y="3839002"/>
            <a:ext cx="1257300" cy="553998"/>
          </a:xfrm>
          <a:prstGeom prst="rect">
            <a:avLst/>
          </a:prstGeom>
          <a:solidFill>
            <a:schemeClr val="bg1"/>
          </a:solidFill>
        </p:spPr>
        <p:txBody>
          <a:bodyPr wrap="square" tIns="0" bIns="0" rtlCol="0">
            <a:spAutoFit/>
          </a:bodyPr>
          <a:lstStyle/>
          <a:p>
            <a:pPr algn="ctr"/>
            <a:r>
              <a:rPr kumimoji="1" lang="en-US" altLang="ja-JP" dirty="0"/>
              <a:t>Now</a:t>
            </a:r>
          </a:p>
          <a:p>
            <a:pPr algn="ctr"/>
            <a:r>
              <a:rPr kumimoji="1" lang="en-US" altLang="ja-JP" dirty="0"/>
              <a:t>Upgrading!</a:t>
            </a:r>
            <a:endParaRPr kumimoji="1" lang="ja-JP" altLang="en-US" dirty="0"/>
          </a:p>
        </p:txBody>
      </p:sp>
      <mc:AlternateContent xmlns:mc="http://schemas.openxmlformats.org/markup-compatibility/2006" xmlns:a14="http://schemas.microsoft.com/office/drawing/2010/main">
        <mc:Choice Requires="a14">
          <p:sp>
            <p:nvSpPr>
              <p:cNvPr id="7" name="コンテンツ プレースホルダー 2">
                <a:extLst>
                  <a:ext uri="{FF2B5EF4-FFF2-40B4-BE49-F238E27FC236}">
                    <a16:creationId xmlns:a16="http://schemas.microsoft.com/office/drawing/2014/main" id="{587A5FD5-C5AC-06E7-7827-D9E0D842040A}"/>
                  </a:ext>
                </a:extLst>
              </p:cNvPr>
              <p:cNvSpPr txBox="1">
                <a:spLocks/>
              </p:cNvSpPr>
              <p:nvPr/>
            </p:nvSpPr>
            <p:spPr>
              <a:xfrm>
                <a:off x="5561044" y="1079999"/>
                <a:ext cx="6411017"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ja-JP" altLang="en-US" dirty="0">
                    <a:sym typeface="Wingdings" panose="05000000000000000000" pitchFamily="2" charset="2"/>
                  </a:rPr>
                  <a:t>・</a:t>
                </a:r>
                <a:r>
                  <a:rPr lang="en-US" altLang="ja-JP" dirty="0">
                    <a:sym typeface="Wingdings" panose="05000000000000000000" pitchFamily="2" charset="2"/>
                  </a:rPr>
                  <a:t>Calculate </a:t>
                </a:r>
                <a:r>
                  <a:rPr lang="en-US" altLang="ja-JP" dirty="0">
                    <a:solidFill>
                      <a:srgbClr val="FF0000"/>
                    </a:solidFill>
                    <a:sym typeface="Wingdings" panose="05000000000000000000" pitchFamily="2" charset="2"/>
                  </a:rPr>
                  <a:t>the lower limit of the half-life of </a:t>
                </a:r>
                <a14:m>
                  <m:oMath xmlns:m="http://schemas.openxmlformats.org/officeDocument/2006/math">
                    <m:r>
                      <a:rPr lang="en-US" altLang="ja-JP" b="0" i="1" smtClean="0">
                        <a:solidFill>
                          <a:srgbClr val="FF0000"/>
                        </a:solidFill>
                        <a:latin typeface="Cambria Math" panose="02040503050406030204" pitchFamily="18" charset="0"/>
                      </a:rPr>
                      <m:t>0</m:t>
                    </m:r>
                    <m:r>
                      <a:rPr lang="en-US" altLang="ja-JP" b="0" i="1" smtClean="0">
                        <a:solidFill>
                          <a:srgbClr val="FF0000"/>
                        </a:solidFill>
                        <a:latin typeface="Cambria Math" panose="02040503050406030204" pitchFamily="18" charset="0"/>
                      </a:rPr>
                      <m:t>𝜈𝛽𝛽</m:t>
                    </m:r>
                  </m:oMath>
                </a14:m>
                <a:r>
                  <a:rPr lang="en-US" altLang="ja-JP" dirty="0">
                    <a:solidFill>
                      <a:srgbClr val="FF0000"/>
                    </a:solidFill>
                    <a:sym typeface="Wingdings" panose="05000000000000000000" pitchFamily="2" charset="2"/>
                  </a:rPr>
                  <a:t> </a:t>
                </a:r>
                <a:r>
                  <a:rPr lang="en-US" altLang="ja-JP" dirty="0">
                    <a:sym typeface="Wingdings" panose="05000000000000000000" pitchFamily="2" charset="2"/>
                  </a:rPr>
                  <a:t>		from the observation time and the amount of Xe</a:t>
                </a:r>
              </a:p>
              <a:p>
                <a:pPr marL="0" indent="0">
                  <a:buClr>
                    <a:schemeClr val="tx1"/>
                  </a:buClr>
                  <a:buNone/>
                </a:pPr>
                <a:r>
                  <a:rPr lang="ja-JP" altLang="en-US" dirty="0">
                    <a:sym typeface="Wingdings" panose="05000000000000000000" pitchFamily="2" charset="2"/>
                  </a:rPr>
                  <a:t>・</a:t>
                </a:r>
                <a:r>
                  <a:rPr lang="en-US" altLang="ja-JP" dirty="0">
                    <a:sym typeface="Wingdings" panose="05000000000000000000" pitchFamily="2" charset="2"/>
                  </a:rPr>
                  <a:t>Calculate </a:t>
                </a:r>
                <a:r>
                  <a:rPr lang="en-US" altLang="ja-JP" dirty="0">
                    <a:solidFill>
                      <a:srgbClr val="FF0000"/>
                    </a:solidFill>
                    <a:sym typeface="Wingdings" panose="05000000000000000000" pitchFamily="2" charset="2"/>
                  </a:rPr>
                  <a:t>the upper limit of the effective Majorana mass </a:t>
                </a:r>
                <a:r>
                  <a:rPr lang="en-US" altLang="ja-JP" dirty="0">
                    <a:sym typeface="Wingdings" panose="05000000000000000000" pitchFamily="2" charset="2"/>
                  </a:rPr>
                  <a:t>	from the half-life 							</a:t>
                </a:r>
                <a14:m>
                  <m:oMath xmlns:m="http://schemas.openxmlformats.org/officeDocument/2006/math">
                    <m:sSup>
                      <m:sSupPr>
                        <m:ctrlPr>
                          <a:rPr lang="en-US" altLang="ja-JP" b="0" i="1" smtClean="0">
                            <a:latin typeface="Cambria Math" panose="02040503050406030204" pitchFamily="18" charset="0"/>
                            <a:sym typeface="Wingdings" panose="05000000000000000000" pitchFamily="2" charset="2"/>
                          </a:rPr>
                        </m:ctrlPr>
                      </m:sSupPr>
                      <m:e>
                        <m:d>
                          <m:dPr>
                            <m:ctrlPr>
                              <a:rPr lang="en-US" altLang="ja-JP" b="0" i="1" smtClean="0">
                                <a:latin typeface="Cambria Math" panose="02040503050406030204" pitchFamily="18" charset="0"/>
                                <a:sym typeface="Wingdings" panose="05000000000000000000" pitchFamily="2" charset="2"/>
                              </a:rPr>
                            </m:ctrlPr>
                          </m:dPr>
                          <m:e>
                            <m:sSubSup>
                              <m:sSubSupPr>
                                <m:ctrlPr>
                                  <a:rPr lang="en-US" altLang="ja-JP" b="0" i="1" smtClean="0">
                                    <a:solidFill>
                                      <a:srgbClr val="FF0000"/>
                                    </a:solidFill>
                                    <a:latin typeface="Cambria Math" panose="02040503050406030204" pitchFamily="18" charset="0"/>
                                    <a:sym typeface="Wingdings" panose="05000000000000000000" pitchFamily="2" charset="2"/>
                                  </a:rPr>
                                </m:ctrlPr>
                              </m:sSubSupPr>
                              <m:e>
                                <m:r>
                                  <a:rPr lang="en-US" altLang="ja-JP" b="0" i="1" smtClean="0">
                                    <a:solidFill>
                                      <a:srgbClr val="FF0000"/>
                                    </a:solidFill>
                                    <a:latin typeface="Cambria Math" panose="02040503050406030204" pitchFamily="18" charset="0"/>
                                    <a:sym typeface="Wingdings" panose="05000000000000000000" pitchFamily="2" charset="2"/>
                                  </a:rPr>
                                  <m:t>𝑇</m:t>
                                </m:r>
                              </m:e>
                              <m:sub>
                                <m:r>
                                  <a:rPr lang="en-US" altLang="ja-JP" b="0" i="1" smtClean="0">
                                    <a:solidFill>
                                      <a:srgbClr val="FF0000"/>
                                    </a:solidFill>
                                    <a:latin typeface="Cambria Math" panose="02040503050406030204" pitchFamily="18" charset="0"/>
                                    <a:sym typeface="Wingdings" panose="05000000000000000000" pitchFamily="2" charset="2"/>
                                  </a:rPr>
                                  <m:t>1</m:t>
                                </m:r>
                                <m:r>
                                  <m:rPr>
                                    <m:lit/>
                                  </m:rPr>
                                  <a:rPr lang="en-US" altLang="ja-JP" b="0" i="1" smtClean="0">
                                    <a:solidFill>
                                      <a:srgbClr val="FF0000"/>
                                    </a:solidFill>
                                    <a:latin typeface="Cambria Math" panose="02040503050406030204" pitchFamily="18" charset="0"/>
                                    <a:sym typeface="Wingdings" panose="05000000000000000000" pitchFamily="2" charset="2"/>
                                  </a:rPr>
                                  <m:t>/</m:t>
                                </m:r>
                                <m:r>
                                  <a:rPr lang="en-US" altLang="ja-JP" b="0" i="1" smtClean="0">
                                    <a:solidFill>
                                      <a:srgbClr val="FF0000"/>
                                    </a:solidFill>
                                    <a:latin typeface="Cambria Math" panose="02040503050406030204" pitchFamily="18" charset="0"/>
                                    <a:sym typeface="Wingdings" panose="05000000000000000000" pitchFamily="2" charset="2"/>
                                  </a:rPr>
                                  <m:t>2</m:t>
                                </m:r>
                              </m:sub>
                              <m:sup>
                                <m:r>
                                  <a:rPr lang="en-US" altLang="ja-JP" b="0" i="1" smtClean="0">
                                    <a:solidFill>
                                      <a:srgbClr val="FF0000"/>
                                    </a:solidFill>
                                    <a:latin typeface="Cambria Math" panose="02040503050406030204" pitchFamily="18" charset="0"/>
                                    <a:sym typeface="Wingdings" panose="05000000000000000000" pitchFamily="2" charset="2"/>
                                  </a:rPr>
                                  <m:t>0</m:t>
                                </m:r>
                                <m:r>
                                  <a:rPr lang="en-US" altLang="ja-JP" b="0" i="1" smtClean="0">
                                    <a:solidFill>
                                      <a:srgbClr val="FF0000"/>
                                    </a:solidFill>
                                    <a:latin typeface="Cambria Math" panose="02040503050406030204" pitchFamily="18" charset="0"/>
                                    <a:sym typeface="Wingdings" panose="05000000000000000000" pitchFamily="2" charset="2"/>
                                  </a:rPr>
                                  <m:t>𝜈</m:t>
                                </m:r>
                              </m:sup>
                            </m:sSubSup>
                          </m:e>
                        </m:d>
                      </m:e>
                      <m:sup>
                        <m:r>
                          <a:rPr lang="en-US" altLang="ja-JP" b="0" i="1" smtClean="0">
                            <a:latin typeface="Cambria Math" panose="02040503050406030204" pitchFamily="18" charset="0"/>
                            <a:sym typeface="Wingdings" panose="05000000000000000000" pitchFamily="2" charset="2"/>
                          </a:rPr>
                          <m:t>−1</m:t>
                        </m:r>
                      </m:sup>
                    </m:sSup>
                    <m:r>
                      <a:rPr lang="en-US" altLang="ja-JP" b="0" i="1" smtClean="0">
                        <a:latin typeface="Cambria Math" panose="02040503050406030204" pitchFamily="18" charset="0"/>
                        <a:sym typeface="Wingdings" panose="05000000000000000000" pitchFamily="2" charset="2"/>
                      </a:rPr>
                      <m:t>=</m:t>
                    </m:r>
                    <m:sSup>
                      <m:sSupPr>
                        <m:ctrlPr>
                          <a:rPr lang="en-US" altLang="ja-JP" b="0" i="1" smtClean="0">
                            <a:latin typeface="Cambria Math" panose="02040503050406030204" pitchFamily="18" charset="0"/>
                            <a:sym typeface="Wingdings" panose="05000000000000000000" pitchFamily="2" charset="2"/>
                          </a:rPr>
                        </m:ctrlPr>
                      </m:sSupPr>
                      <m:e>
                        <m:r>
                          <a:rPr lang="en-US" altLang="ja-JP" b="0" i="1" smtClean="0">
                            <a:latin typeface="Cambria Math" panose="02040503050406030204" pitchFamily="18" charset="0"/>
                            <a:sym typeface="Wingdings" panose="05000000000000000000" pitchFamily="2" charset="2"/>
                          </a:rPr>
                          <m:t>𝐺</m:t>
                        </m:r>
                      </m:e>
                      <m:sup>
                        <m:r>
                          <a:rPr lang="en-US" altLang="ja-JP" b="0" i="1" smtClean="0">
                            <a:latin typeface="Cambria Math" panose="02040503050406030204" pitchFamily="18" charset="0"/>
                            <a:sym typeface="Wingdings" panose="05000000000000000000" pitchFamily="2" charset="2"/>
                          </a:rPr>
                          <m:t>0</m:t>
                        </m:r>
                        <m:r>
                          <a:rPr lang="en-US" altLang="ja-JP" b="0" i="1" smtClean="0">
                            <a:latin typeface="Cambria Math" panose="02040503050406030204" pitchFamily="18" charset="0"/>
                            <a:sym typeface="Wingdings" panose="05000000000000000000" pitchFamily="2" charset="2"/>
                          </a:rPr>
                          <m:t>𝜈</m:t>
                        </m:r>
                      </m:sup>
                    </m:sSup>
                    <m:sSup>
                      <m:sSupPr>
                        <m:ctrlPr>
                          <a:rPr lang="en-US" altLang="ja-JP" b="0" i="1" smtClean="0">
                            <a:latin typeface="Cambria Math" panose="02040503050406030204" pitchFamily="18" charset="0"/>
                            <a:sym typeface="Wingdings" panose="05000000000000000000" pitchFamily="2" charset="2"/>
                          </a:rPr>
                        </m:ctrlPr>
                      </m:sSupPr>
                      <m:e>
                        <m:d>
                          <m:dPr>
                            <m:begChr m:val="|"/>
                            <m:endChr m:val="|"/>
                            <m:ctrlPr>
                              <a:rPr lang="en-US" altLang="ja-JP" b="0" i="1" smtClean="0">
                                <a:latin typeface="Cambria Math" panose="02040503050406030204" pitchFamily="18" charset="0"/>
                                <a:sym typeface="Wingdings" panose="05000000000000000000" pitchFamily="2" charset="2"/>
                              </a:rPr>
                            </m:ctrlPr>
                          </m:dPr>
                          <m:e>
                            <m:sSup>
                              <m:sSupPr>
                                <m:ctrlPr>
                                  <a:rPr lang="en-US" altLang="ja-JP" b="0" i="1" smtClean="0">
                                    <a:latin typeface="Cambria Math" panose="02040503050406030204" pitchFamily="18" charset="0"/>
                                    <a:sym typeface="Wingdings" panose="05000000000000000000" pitchFamily="2" charset="2"/>
                                  </a:rPr>
                                </m:ctrlPr>
                              </m:sSupPr>
                              <m:e>
                                <m:r>
                                  <a:rPr lang="en-US" altLang="ja-JP" b="0" i="1" smtClean="0">
                                    <a:latin typeface="Cambria Math" panose="02040503050406030204" pitchFamily="18" charset="0"/>
                                    <a:sym typeface="Wingdings" panose="05000000000000000000" pitchFamily="2" charset="2"/>
                                  </a:rPr>
                                  <m:t>𝑀</m:t>
                                </m:r>
                              </m:e>
                              <m:sup>
                                <m:r>
                                  <a:rPr lang="en-US" altLang="ja-JP" b="0" i="1" smtClean="0">
                                    <a:latin typeface="Cambria Math" panose="02040503050406030204" pitchFamily="18" charset="0"/>
                                    <a:sym typeface="Wingdings" panose="05000000000000000000" pitchFamily="2" charset="2"/>
                                  </a:rPr>
                                  <m:t>0</m:t>
                                </m:r>
                                <m:r>
                                  <a:rPr lang="en-US" altLang="ja-JP" b="0" i="1" smtClean="0">
                                    <a:latin typeface="Cambria Math" panose="02040503050406030204" pitchFamily="18" charset="0"/>
                                    <a:sym typeface="Wingdings" panose="05000000000000000000" pitchFamily="2" charset="2"/>
                                  </a:rPr>
                                  <m:t>𝜈</m:t>
                                </m:r>
                              </m:sup>
                            </m:sSup>
                          </m:e>
                        </m:d>
                      </m:e>
                      <m:sup>
                        <m:r>
                          <a:rPr lang="en-US" altLang="ja-JP" b="0" i="1" smtClean="0">
                            <a:latin typeface="Cambria Math" panose="02040503050406030204" pitchFamily="18" charset="0"/>
                            <a:sym typeface="Wingdings" panose="05000000000000000000" pitchFamily="2" charset="2"/>
                          </a:rPr>
                          <m:t>2</m:t>
                        </m:r>
                      </m:sup>
                    </m:sSup>
                    <m:sSup>
                      <m:sSupPr>
                        <m:ctrlPr>
                          <a:rPr lang="en-US" altLang="ja-JP" b="0" i="1" smtClean="0">
                            <a:latin typeface="Cambria Math" panose="02040503050406030204" pitchFamily="18" charset="0"/>
                            <a:sym typeface="Wingdings" panose="05000000000000000000" pitchFamily="2" charset="2"/>
                          </a:rPr>
                        </m:ctrlPr>
                      </m:sSupPr>
                      <m:e>
                        <m:d>
                          <m:dPr>
                            <m:begChr m:val="⟨"/>
                            <m:endChr m:val="⟩"/>
                            <m:ctrlPr>
                              <a:rPr lang="en-US" altLang="ja-JP" b="0" i="1" smtClean="0">
                                <a:solidFill>
                                  <a:srgbClr val="FF0000"/>
                                </a:solidFill>
                                <a:latin typeface="Cambria Math" panose="02040503050406030204" pitchFamily="18" charset="0"/>
                                <a:sym typeface="Wingdings" panose="05000000000000000000" pitchFamily="2" charset="2"/>
                              </a:rPr>
                            </m:ctrlPr>
                          </m:dPr>
                          <m:e>
                            <m:sSub>
                              <m:sSubPr>
                                <m:ctrlPr>
                                  <a:rPr lang="en-US" altLang="ja-JP" b="0" i="1" smtClean="0">
                                    <a:solidFill>
                                      <a:srgbClr val="FF0000"/>
                                    </a:solidFill>
                                    <a:latin typeface="Cambria Math" panose="02040503050406030204" pitchFamily="18" charset="0"/>
                                    <a:sym typeface="Wingdings" panose="05000000000000000000" pitchFamily="2" charset="2"/>
                                  </a:rPr>
                                </m:ctrlPr>
                              </m:sSubPr>
                              <m:e>
                                <m:r>
                                  <a:rPr lang="en-US" altLang="ja-JP" b="0" i="1" smtClean="0">
                                    <a:solidFill>
                                      <a:srgbClr val="FF0000"/>
                                    </a:solidFill>
                                    <a:latin typeface="Cambria Math" panose="02040503050406030204" pitchFamily="18" charset="0"/>
                                    <a:sym typeface="Wingdings" panose="05000000000000000000" pitchFamily="2" charset="2"/>
                                  </a:rPr>
                                  <m:t>𝑚</m:t>
                                </m:r>
                              </m:e>
                              <m:sub>
                                <m:r>
                                  <a:rPr lang="en-US" altLang="ja-JP" b="0" i="1" smtClean="0">
                                    <a:solidFill>
                                      <a:srgbClr val="FF0000"/>
                                    </a:solidFill>
                                    <a:latin typeface="Cambria Math" panose="02040503050406030204" pitchFamily="18" charset="0"/>
                                    <a:sym typeface="Wingdings" panose="05000000000000000000" pitchFamily="2" charset="2"/>
                                  </a:rPr>
                                  <m:t>𝛽𝛽</m:t>
                                </m:r>
                              </m:sub>
                            </m:sSub>
                          </m:e>
                        </m:d>
                      </m:e>
                      <m:sup>
                        <m:r>
                          <a:rPr lang="en-US" altLang="ja-JP" b="0" i="1" smtClean="0">
                            <a:latin typeface="Cambria Math" panose="02040503050406030204" pitchFamily="18" charset="0"/>
                            <a:sym typeface="Wingdings" panose="05000000000000000000" pitchFamily="2" charset="2"/>
                          </a:rPr>
                          <m:t>2</m:t>
                        </m:r>
                      </m:sup>
                    </m:sSup>
                  </m:oMath>
                </a14:m>
                <a:r>
                  <a:rPr lang="en-US" altLang="ja-JP" sz="1800" dirty="0">
                    <a:sym typeface="Wingdings" panose="05000000000000000000" pitchFamily="2" charset="2"/>
                  </a:rPr>
                  <a:t>					</a:t>
                </a:r>
                <a14:m>
                  <m:oMath xmlns:m="http://schemas.openxmlformats.org/officeDocument/2006/math">
                    <m:sSup>
                      <m:sSupPr>
                        <m:ctrlPr>
                          <a:rPr lang="en-US" altLang="ja-JP" sz="1800" b="0" i="1" smtClean="0">
                            <a:latin typeface="Cambria Math" panose="02040503050406030204" pitchFamily="18" charset="0"/>
                            <a:sym typeface="Wingdings" panose="05000000000000000000" pitchFamily="2" charset="2"/>
                          </a:rPr>
                        </m:ctrlPr>
                      </m:sSupPr>
                      <m:e>
                        <m:r>
                          <a:rPr lang="en-US" altLang="ja-JP" sz="1800" b="0" i="1" smtClean="0">
                            <a:latin typeface="Cambria Math" panose="02040503050406030204" pitchFamily="18" charset="0"/>
                            <a:sym typeface="Wingdings" panose="05000000000000000000" pitchFamily="2" charset="2"/>
                          </a:rPr>
                          <m:t>𝐺</m:t>
                        </m:r>
                      </m:e>
                      <m:sup>
                        <m:r>
                          <a:rPr lang="en-US" altLang="ja-JP" sz="1800" b="0" i="1" smtClean="0">
                            <a:latin typeface="Cambria Math" panose="02040503050406030204" pitchFamily="18" charset="0"/>
                            <a:sym typeface="Wingdings" panose="05000000000000000000" pitchFamily="2" charset="2"/>
                          </a:rPr>
                          <m:t>0</m:t>
                        </m:r>
                        <m:r>
                          <a:rPr lang="en-US" altLang="ja-JP" sz="1800" b="0" i="1" smtClean="0">
                            <a:latin typeface="Cambria Math" panose="02040503050406030204" pitchFamily="18" charset="0"/>
                            <a:sym typeface="Wingdings" panose="05000000000000000000" pitchFamily="2" charset="2"/>
                          </a:rPr>
                          <m:t>𝜈</m:t>
                        </m:r>
                        <m:r>
                          <a:rPr lang="en-US" altLang="ja-JP" sz="1800" b="0" i="1" smtClean="0">
                            <a:latin typeface="Cambria Math" panose="02040503050406030204" pitchFamily="18" charset="0"/>
                            <a:sym typeface="Wingdings" panose="05000000000000000000" pitchFamily="2" charset="2"/>
                          </a:rPr>
                          <m:t> </m:t>
                        </m:r>
                      </m:sup>
                    </m:sSup>
                  </m:oMath>
                </a14:m>
                <a:r>
                  <a:rPr lang="en-US" altLang="ja-JP" sz="1800" dirty="0">
                    <a:sym typeface="Wingdings" panose="05000000000000000000" pitchFamily="2" charset="2"/>
                  </a:rPr>
                  <a:t>     : Phase space factor					</a:t>
                </a:r>
                <a14:m>
                  <m:oMath xmlns:m="http://schemas.openxmlformats.org/officeDocument/2006/math">
                    <m:sSup>
                      <m:sSupPr>
                        <m:ctrlPr>
                          <a:rPr lang="en-US" altLang="ja-JP" sz="1800" b="0" i="1" smtClean="0">
                            <a:latin typeface="Cambria Math" panose="02040503050406030204" pitchFamily="18" charset="0"/>
                            <a:sym typeface="Wingdings" panose="05000000000000000000" pitchFamily="2" charset="2"/>
                          </a:rPr>
                        </m:ctrlPr>
                      </m:sSupPr>
                      <m:e>
                        <m:d>
                          <m:dPr>
                            <m:begChr m:val="|"/>
                            <m:endChr m:val="|"/>
                            <m:ctrlPr>
                              <a:rPr lang="en-US" altLang="ja-JP" sz="1800" b="0" i="1" smtClean="0">
                                <a:latin typeface="Cambria Math" panose="02040503050406030204" pitchFamily="18" charset="0"/>
                                <a:sym typeface="Wingdings" panose="05000000000000000000" pitchFamily="2" charset="2"/>
                              </a:rPr>
                            </m:ctrlPr>
                          </m:dPr>
                          <m:e>
                            <m:sSup>
                              <m:sSupPr>
                                <m:ctrlPr>
                                  <a:rPr lang="en-US" altLang="ja-JP" sz="1800" b="0" i="1" smtClean="0">
                                    <a:latin typeface="Cambria Math" panose="02040503050406030204" pitchFamily="18" charset="0"/>
                                    <a:sym typeface="Wingdings" panose="05000000000000000000" pitchFamily="2" charset="2"/>
                                  </a:rPr>
                                </m:ctrlPr>
                              </m:sSupPr>
                              <m:e>
                                <m:r>
                                  <a:rPr lang="en-US" altLang="ja-JP" sz="1800" b="0" i="1" smtClean="0">
                                    <a:latin typeface="Cambria Math" panose="02040503050406030204" pitchFamily="18" charset="0"/>
                                    <a:sym typeface="Wingdings" panose="05000000000000000000" pitchFamily="2" charset="2"/>
                                  </a:rPr>
                                  <m:t>𝑀</m:t>
                                </m:r>
                              </m:e>
                              <m:sup>
                                <m:r>
                                  <a:rPr lang="en-US" altLang="ja-JP" sz="1800" b="0" i="1" smtClean="0">
                                    <a:latin typeface="Cambria Math" panose="02040503050406030204" pitchFamily="18" charset="0"/>
                                    <a:sym typeface="Wingdings" panose="05000000000000000000" pitchFamily="2" charset="2"/>
                                  </a:rPr>
                                  <m:t>0</m:t>
                                </m:r>
                                <m:r>
                                  <a:rPr lang="en-US" altLang="ja-JP" sz="1800" b="0" i="1" smtClean="0">
                                    <a:latin typeface="Cambria Math" panose="02040503050406030204" pitchFamily="18" charset="0"/>
                                    <a:sym typeface="Wingdings" panose="05000000000000000000" pitchFamily="2" charset="2"/>
                                  </a:rPr>
                                  <m:t>𝜈</m:t>
                                </m:r>
                              </m:sup>
                            </m:sSup>
                          </m:e>
                        </m:d>
                      </m:e>
                      <m:sup>
                        <m:r>
                          <a:rPr lang="en-US" altLang="ja-JP" sz="1800" b="0" i="1" smtClean="0">
                            <a:latin typeface="Cambria Math" panose="02040503050406030204" pitchFamily="18" charset="0"/>
                            <a:sym typeface="Wingdings" panose="05000000000000000000" pitchFamily="2" charset="2"/>
                          </a:rPr>
                          <m:t>2</m:t>
                        </m:r>
                      </m:sup>
                    </m:sSup>
                  </m:oMath>
                </a14:m>
                <a:r>
                  <a:rPr lang="en-US" altLang="ja-JP" sz="1800" dirty="0">
                    <a:sym typeface="Wingdings" panose="05000000000000000000" pitchFamily="2" charset="2"/>
                  </a:rPr>
                  <a:t>: Nuclear matric element (NME)</a:t>
                </a:r>
                <a:endParaRPr lang="en-US" altLang="ja-JP" sz="2000" dirty="0">
                  <a:sym typeface="Wingdings" panose="05000000000000000000" pitchFamily="2" charset="2"/>
                </a:endParaRPr>
              </a:p>
              <a:p>
                <a:pPr marL="0" indent="0">
                  <a:buClr>
                    <a:schemeClr val="tx1"/>
                  </a:buClr>
                  <a:buNone/>
                </a:pPr>
                <a:endParaRPr lang="en-US" altLang="ja-JP" dirty="0">
                  <a:sym typeface="Wingdings" panose="05000000000000000000" pitchFamily="2" charset="2"/>
                </a:endParaRPr>
              </a:p>
            </p:txBody>
          </p:sp>
        </mc:Choice>
        <mc:Fallback xmlns="">
          <p:sp>
            <p:nvSpPr>
              <p:cNvPr id="7" name="コンテンツ プレースホルダー 2">
                <a:extLst>
                  <a:ext uri="{FF2B5EF4-FFF2-40B4-BE49-F238E27FC236}">
                    <a16:creationId xmlns:a16="http://schemas.microsoft.com/office/drawing/2014/main" id="{587A5FD5-C5AC-06E7-7827-D9E0D842040A}"/>
                  </a:ext>
                </a:extLst>
              </p:cNvPr>
              <p:cNvSpPr txBox="1">
                <a:spLocks noRot="1" noChangeAspect="1" noMove="1" noResize="1" noEditPoints="1" noAdjustHandles="1" noChangeArrowheads="1" noChangeShapeType="1" noTextEdit="1"/>
              </p:cNvSpPr>
              <p:nvPr/>
            </p:nvSpPr>
            <p:spPr>
              <a:xfrm>
                <a:off x="5561044" y="1079999"/>
                <a:ext cx="6411017" cy="5346000"/>
              </a:xfrm>
              <a:prstGeom prst="rect">
                <a:avLst/>
              </a:prstGeom>
              <a:blipFill>
                <a:blip r:embed="rId9"/>
                <a:stretch>
                  <a:fillRect l="-2376" t="-1482" r="-1616"/>
                </a:stretch>
              </a:blipFill>
            </p:spPr>
            <p:txBody>
              <a:bodyPr/>
              <a:lstStyle/>
              <a:p>
                <a:r>
                  <a:rPr lang="ja-JP" altLang="en-US">
                    <a:noFill/>
                  </a:rPr>
                  <a:t> </a:t>
                </a:r>
              </a:p>
            </p:txBody>
          </p:sp>
        </mc:Fallback>
      </mc:AlternateContent>
      <p:cxnSp>
        <p:nvCxnSpPr>
          <p:cNvPr id="12" name="直線コネクタ 11">
            <a:extLst>
              <a:ext uri="{FF2B5EF4-FFF2-40B4-BE49-F238E27FC236}">
                <a16:creationId xmlns:a16="http://schemas.microsoft.com/office/drawing/2014/main" id="{A57DD510-1116-9577-13BE-6FC3FB88C81D}"/>
              </a:ext>
            </a:extLst>
          </p:cNvPr>
          <p:cNvCxnSpPr>
            <a:cxnSpLocks/>
          </p:cNvCxnSpPr>
          <p:nvPr/>
        </p:nvCxnSpPr>
        <p:spPr>
          <a:xfrm>
            <a:off x="4263053" y="3451264"/>
            <a:ext cx="0" cy="2835236"/>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
        <p:nvSpPr>
          <p:cNvPr id="20" name="矢印: 右 19">
            <a:extLst>
              <a:ext uri="{FF2B5EF4-FFF2-40B4-BE49-F238E27FC236}">
                <a16:creationId xmlns:a16="http://schemas.microsoft.com/office/drawing/2014/main" id="{358F5D50-FEFC-A97D-5175-42306AA37138}"/>
              </a:ext>
            </a:extLst>
          </p:cNvPr>
          <p:cNvSpPr/>
          <p:nvPr/>
        </p:nvSpPr>
        <p:spPr>
          <a:xfrm>
            <a:off x="3689220" y="4406132"/>
            <a:ext cx="1147665" cy="33590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180D3537-B7A2-963C-5C1A-82EFDB4CE0EB}"/>
              </a:ext>
            </a:extLst>
          </p:cNvPr>
          <p:cNvSpPr txBox="1"/>
          <p:nvPr/>
        </p:nvSpPr>
        <p:spPr>
          <a:xfrm>
            <a:off x="3769353" y="3839002"/>
            <a:ext cx="987398" cy="553998"/>
          </a:xfrm>
          <a:prstGeom prst="rect">
            <a:avLst/>
          </a:prstGeom>
          <a:solidFill>
            <a:schemeClr val="bg1"/>
          </a:solidFill>
        </p:spPr>
        <p:txBody>
          <a:bodyPr wrap="square" tIns="0" bIns="0" rtlCol="0">
            <a:spAutoFit/>
          </a:bodyPr>
          <a:lstStyle/>
          <a:p>
            <a:pPr algn="ctr"/>
            <a:r>
              <a:rPr kumimoji="1" lang="en-US" altLang="ja-JP" dirty="0"/>
              <a:t>Increase in Xe</a:t>
            </a:r>
            <a:endParaRPr kumimoji="1" lang="ja-JP" altLang="en-US" dirty="0"/>
          </a:p>
        </p:txBody>
      </p:sp>
    </p:spTree>
    <p:extLst>
      <p:ext uri="{BB962C8B-B14F-4D97-AF65-F5344CB8AC3E}">
        <p14:creationId xmlns:p14="http://schemas.microsoft.com/office/powerpoint/2010/main" val="1381888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38DACB-2C43-A7A3-EDC2-DB41734CCCE8}"/>
            </a:ext>
          </a:extLst>
        </p:cNvPr>
        <p:cNvGrpSpPr/>
        <p:nvPr/>
      </p:nvGrpSpPr>
      <p:grpSpPr>
        <a:xfrm>
          <a:off x="0" y="0"/>
          <a:ext cx="0" cy="0"/>
          <a:chOff x="0" y="0"/>
          <a:chExt cx="0" cy="0"/>
        </a:xfrm>
      </p:grpSpPr>
      <p:pic>
        <p:nvPicPr>
          <p:cNvPr id="22" name="図 21">
            <a:extLst>
              <a:ext uri="{FF2B5EF4-FFF2-40B4-BE49-F238E27FC236}">
                <a16:creationId xmlns:a16="http://schemas.microsoft.com/office/drawing/2014/main" id="{E1735153-4BB8-C659-1296-0538BA498B8E}"/>
              </a:ext>
            </a:extLst>
          </p:cNvPr>
          <p:cNvPicPr>
            <a:picLocks noChangeAspect="1"/>
          </p:cNvPicPr>
          <p:nvPr/>
        </p:nvPicPr>
        <p:blipFill>
          <a:blip r:embed="rId3">
            <a:alphaModFix/>
          </a:blip>
          <a:stretch>
            <a:fillRect/>
          </a:stretch>
        </p:blipFill>
        <p:spPr>
          <a:xfrm>
            <a:off x="7639755" y="3651008"/>
            <a:ext cx="4373650" cy="2623019"/>
          </a:xfrm>
          <a:prstGeom prst="rect">
            <a:avLst/>
          </a:prstGeom>
        </p:spPr>
      </p:pic>
      <p:sp>
        <p:nvSpPr>
          <p:cNvPr id="2" name="タイトル 1">
            <a:extLst>
              <a:ext uri="{FF2B5EF4-FFF2-40B4-BE49-F238E27FC236}">
                <a16:creationId xmlns:a16="http://schemas.microsoft.com/office/drawing/2014/main" id="{43B7DDC6-4EBA-9068-8305-25C90325B2C2}"/>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kumimoji="1" lang="en-US" altLang="ja-JP" sz="4000" dirty="0"/>
              <a:t>KamLAND-Zen</a:t>
            </a:r>
            <a:r>
              <a:rPr lang="en-US" altLang="ja-JP" sz="4000" dirty="0"/>
              <a:t> Experiment</a:t>
            </a:r>
            <a:endParaRPr lang="ja-JP" altLang="en-US" sz="4000"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C10BC9E4-783B-509E-2C26-718CC1CDD818}"/>
                  </a:ext>
                </a:extLst>
              </p:cNvPr>
              <p:cNvSpPr txBox="1">
                <a:spLocks/>
              </p:cNvSpPr>
              <p:nvPr/>
            </p:nvSpPr>
            <p:spPr>
              <a:xfrm>
                <a:off x="360000"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400" u="sng" dirty="0"/>
                  <a:t>KamLAND-Zen 400 + 800</a:t>
                </a:r>
                <a:endParaRPr lang="en-US" altLang="ja-JP" sz="2000" dirty="0"/>
              </a:p>
              <a:p>
                <a:pPr>
                  <a:lnSpc>
                    <a:spcPct val="30000"/>
                  </a:lnSpc>
                  <a:buClr>
                    <a:schemeClr val="tx1"/>
                  </a:buClr>
                  <a:buFont typeface="Arial" panose="020B0604020202020204" pitchFamily="34" charset="0"/>
                  <a:buChar char="•"/>
                </a:pPr>
                <a:r>
                  <a:rPr lang="ja-JP" altLang="en-US" dirty="0"/>
                  <a:t> </a:t>
                </a:r>
                <a:r>
                  <a:rPr lang="en-US" altLang="ja-JP" dirty="0">
                    <a:solidFill>
                      <a:srgbClr val="0070C0"/>
                    </a:solidFill>
                  </a:rPr>
                  <a:t>Current results</a:t>
                </a:r>
                <a:r>
                  <a:rPr lang="en-US" altLang="ja-JP" dirty="0"/>
                  <a:t>: </a:t>
                </a:r>
                <a:r>
                  <a:rPr lang="en-US" altLang="ja-JP" u="sng" dirty="0"/>
                  <a:t>First in the world</a:t>
                </a:r>
                <a:r>
                  <a:rPr lang="en-US" altLang="ja-JP" dirty="0"/>
                  <a:t> to reach </a:t>
                </a:r>
                <a:r>
                  <a:rPr lang="en-US" altLang="ja-JP" dirty="0">
                    <a:solidFill>
                      <a:srgbClr val="33CC33"/>
                    </a:solidFill>
                  </a:rPr>
                  <a:t>IO</a:t>
                </a:r>
                <a:r>
                  <a:rPr lang="en-US" altLang="ja-JP" dirty="0"/>
                  <a:t> band </a:t>
                </a:r>
                <a14:m>
                  <m:oMath xmlns:m="http://schemas.openxmlformats.org/officeDocument/2006/math">
                    <m:d>
                      <m:dPr>
                        <m:ctrlPr>
                          <a:rPr lang="en-US" altLang="ja-JP" sz="1800" i="1" smtClean="0">
                            <a:latin typeface="Cambria Math" panose="02040503050406030204" pitchFamily="18" charset="0"/>
                          </a:rPr>
                        </m:ctrlPr>
                      </m:dPr>
                      <m:e>
                        <m:f>
                          <m:fPr>
                            <m:type m:val="noBar"/>
                            <m:ctrlPr>
                              <a:rPr lang="en-US" altLang="ja-JP" sz="1800" i="1" smtClean="0">
                                <a:latin typeface="Cambria Math" panose="02040503050406030204" pitchFamily="18" charset="0"/>
                              </a:rPr>
                            </m:ctrlPr>
                          </m:fPr>
                          <m:num>
                            <m:r>
                              <a:rPr lang="en-US" altLang="ja-JP" sz="1800" b="0" i="1" smtClean="0">
                                <a:latin typeface="Cambria Math" panose="02040503050406030204" pitchFamily="18" charset="0"/>
                              </a:rPr>
                              <m:t>    </m:t>
                            </m:r>
                            <m:sSubSup>
                              <m:sSubSupPr>
                                <m:ctrlPr>
                                  <a:rPr lang="en-US" altLang="ja-JP" sz="1800" i="1">
                                    <a:solidFill>
                                      <a:prstClr val="black">
                                        <a:lumMod val="75000"/>
                                        <a:lumOff val="25000"/>
                                      </a:prstClr>
                                    </a:solidFill>
                                    <a:latin typeface="Cambria Math" panose="02040503050406030204" pitchFamily="18" charset="0"/>
                                  </a:rPr>
                                </m:ctrlPr>
                              </m:sSubSupPr>
                              <m:e>
                                <m:r>
                                  <a:rPr lang="en-US" altLang="ja-JP" sz="1800" i="1">
                                    <a:solidFill>
                                      <a:prstClr val="black">
                                        <a:lumMod val="75000"/>
                                        <a:lumOff val="25000"/>
                                      </a:prstClr>
                                    </a:solidFill>
                                    <a:latin typeface="Cambria Math" panose="02040503050406030204" pitchFamily="18" charset="0"/>
                                  </a:rPr>
                                  <m:t>𝑇</m:t>
                                </m:r>
                              </m:e>
                              <m:sub>
                                <m:r>
                                  <a:rPr lang="en-US" altLang="ja-JP" sz="1800" i="1">
                                    <a:solidFill>
                                      <a:prstClr val="black">
                                        <a:lumMod val="75000"/>
                                        <a:lumOff val="25000"/>
                                      </a:prstClr>
                                    </a:solidFill>
                                    <a:latin typeface="Cambria Math" panose="02040503050406030204" pitchFamily="18" charset="0"/>
                                  </a:rPr>
                                  <m:t>1</m:t>
                                </m:r>
                                <m:r>
                                  <m:rPr>
                                    <m:lit/>
                                  </m:rPr>
                                  <a:rPr lang="en-US" altLang="ja-JP" sz="1800" i="1">
                                    <a:solidFill>
                                      <a:prstClr val="black">
                                        <a:lumMod val="75000"/>
                                        <a:lumOff val="25000"/>
                                      </a:prstClr>
                                    </a:solidFill>
                                    <a:latin typeface="Cambria Math" panose="02040503050406030204" pitchFamily="18" charset="0"/>
                                  </a:rPr>
                                  <m:t>/</m:t>
                                </m:r>
                                <m:r>
                                  <a:rPr lang="en-US" altLang="ja-JP" sz="1800" i="1">
                                    <a:solidFill>
                                      <a:prstClr val="black">
                                        <a:lumMod val="75000"/>
                                        <a:lumOff val="25000"/>
                                      </a:prstClr>
                                    </a:solidFill>
                                    <a:latin typeface="Cambria Math" panose="02040503050406030204" pitchFamily="18" charset="0"/>
                                  </a:rPr>
                                  <m:t>2</m:t>
                                </m:r>
                              </m:sub>
                              <m:sup>
                                <m:r>
                                  <a:rPr lang="en-US" altLang="ja-JP" sz="1800" i="1">
                                    <a:solidFill>
                                      <a:prstClr val="black">
                                        <a:lumMod val="75000"/>
                                        <a:lumOff val="25000"/>
                                      </a:prstClr>
                                    </a:solidFill>
                                    <a:latin typeface="Cambria Math" panose="02040503050406030204" pitchFamily="18" charset="0"/>
                                  </a:rPr>
                                  <m:t>0</m:t>
                                </m:r>
                                <m:r>
                                  <a:rPr lang="en-US" altLang="ja-JP" sz="1800" i="1">
                                    <a:solidFill>
                                      <a:prstClr val="black">
                                        <a:lumMod val="75000"/>
                                        <a:lumOff val="25000"/>
                                      </a:prstClr>
                                    </a:solidFill>
                                    <a:latin typeface="Cambria Math" panose="02040503050406030204" pitchFamily="18" charset="0"/>
                                  </a:rPr>
                                  <m:t>𝜈</m:t>
                                </m:r>
                              </m:sup>
                            </m:sSubSup>
                            <m:r>
                              <a:rPr lang="en-US" altLang="ja-JP" sz="1800" b="0" i="1" smtClean="0">
                                <a:solidFill>
                                  <a:prstClr val="black">
                                    <a:lumMod val="75000"/>
                                    <a:lumOff val="25000"/>
                                  </a:prstClr>
                                </a:solidFill>
                                <a:latin typeface="Cambria Math" panose="02040503050406030204" pitchFamily="18" charset="0"/>
                              </a:rPr>
                              <m:t> </m:t>
                            </m:r>
                            <m:r>
                              <a:rPr lang="en-US" altLang="ja-JP" sz="1800" i="1">
                                <a:solidFill>
                                  <a:prstClr val="black">
                                    <a:lumMod val="75000"/>
                                    <a:lumOff val="25000"/>
                                  </a:prstClr>
                                </a:solidFill>
                                <a:latin typeface="Cambria Math" panose="02040503050406030204" pitchFamily="18" charset="0"/>
                              </a:rPr>
                              <m:t>&gt;</m:t>
                            </m:r>
                            <m:r>
                              <a:rPr lang="en-US" altLang="ja-JP" sz="1800" b="0" i="1" smtClean="0">
                                <a:solidFill>
                                  <a:prstClr val="black">
                                    <a:lumMod val="75000"/>
                                    <a:lumOff val="25000"/>
                                  </a:prstClr>
                                </a:solidFill>
                                <a:latin typeface="Cambria Math" panose="02040503050406030204" pitchFamily="18" charset="0"/>
                              </a:rPr>
                              <m:t> </m:t>
                            </m:r>
                            <m:r>
                              <a:rPr lang="en-US" altLang="ja-JP" sz="1800" i="1">
                                <a:solidFill>
                                  <a:srgbClr val="0070C0"/>
                                </a:solidFill>
                                <a:latin typeface="Cambria Math" panose="02040503050406030204" pitchFamily="18" charset="0"/>
                              </a:rPr>
                              <m:t>2.3×</m:t>
                            </m:r>
                            <m:sSup>
                              <m:sSupPr>
                                <m:ctrlPr>
                                  <a:rPr lang="en-US" altLang="ja-JP" sz="1800" i="1">
                                    <a:solidFill>
                                      <a:srgbClr val="0070C0"/>
                                    </a:solidFill>
                                    <a:latin typeface="Cambria Math" panose="02040503050406030204" pitchFamily="18" charset="0"/>
                                  </a:rPr>
                                </m:ctrlPr>
                              </m:sSupPr>
                              <m:e>
                                <m:r>
                                  <a:rPr lang="en-US" altLang="ja-JP" sz="1800" i="1">
                                    <a:solidFill>
                                      <a:srgbClr val="0070C0"/>
                                    </a:solidFill>
                                    <a:latin typeface="Cambria Math" panose="02040503050406030204" pitchFamily="18" charset="0"/>
                                  </a:rPr>
                                  <m:t>10</m:t>
                                </m:r>
                              </m:e>
                              <m:sup>
                                <m:r>
                                  <a:rPr lang="en-US" altLang="ja-JP" sz="1800" i="1">
                                    <a:solidFill>
                                      <a:srgbClr val="0070C0"/>
                                    </a:solidFill>
                                    <a:latin typeface="Cambria Math" panose="02040503050406030204" pitchFamily="18" charset="0"/>
                                  </a:rPr>
                                  <m:t>26</m:t>
                                </m:r>
                              </m:sup>
                            </m:sSup>
                            <m:r>
                              <a:rPr lang="en-US" altLang="ja-JP" sz="1800" i="1">
                                <a:solidFill>
                                  <a:prstClr val="black">
                                    <a:lumMod val="75000"/>
                                    <a:lumOff val="25000"/>
                                  </a:prstClr>
                                </a:solidFill>
                                <a:latin typeface="Cambria Math" panose="02040503050406030204" pitchFamily="18" charset="0"/>
                              </a:rPr>
                              <m:t> </m:t>
                            </m:r>
                            <m:r>
                              <m:rPr>
                                <m:sty m:val="p"/>
                              </m:rPr>
                              <a:rPr lang="en-US" altLang="ja-JP" sz="1800">
                                <a:solidFill>
                                  <a:prstClr val="black">
                                    <a:lumMod val="75000"/>
                                    <a:lumOff val="25000"/>
                                  </a:prstClr>
                                </a:solidFill>
                                <a:latin typeface="Cambria Math" panose="02040503050406030204" pitchFamily="18" charset="0"/>
                              </a:rPr>
                              <m:t>year</m:t>
                            </m:r>
                            <m:r>
                              <a:rPr lang="en-US" altLang="ja-JP" sz="1800" b="0" i="0" smtClean="0">
                                <a:solidFill>
                                  <a:prstClr val="black">
                                    <a:lumMod val="75000"/>
                                    <a:lumOff val="25000"/>
                                  </a:prstClr>
                                </a:solidFill>
                                <a:latin typeface="Cambria Math" panose="02040503050406030204" pitchFamily="18" charset="0"/>
                              </a:rPr>
                              <m:t>  </m:t>
                            </m:r>
                            <m:r>
                              <a:rPr lang="en-US" altLang="ja-JP" sz="1800">
                                <a:solidFill>
                                  <a:prstClr val="black">
                                    <a:lumMod val="75000"/>
                                    <a:lumOff val="25000"/>
                                  </a:prstClr>
                                </a:solidFill>
                                <a:latin typeface="Cambria Math" panose="02040503050406030204" pitchFamily="18" charset="0"/>
                              </a:rPr>
                              <m:t>(90%</m:t>
                            </m:r>
                            <m:r>
                              <m:rPr>
                                <m:sty m:val="p"/>
                              </m:rPr>
                              <a:rPr lang="en-US" altLang="ja-JP" sz="1800">
                                <a:solidFill>
                                  <a:prstClr val="black">
                                    <a:lumMod val="75000"/>
                                    <a:lumOff val="25000"/>
                                  </a:prstClr>
                                </a:solidFill>
                                <a:latin typeface="Cambria Math" panose="02040503050406030204" pitchFamily="18" charset="0"/>
                              </a:rPr>
                              <m:t>C</m:t>
                            </m:r>
                            <m:r>
                              <a:rPr lang="en-US" altLang="ja-JP" sz="1800">
                                <a:solidFill>
                                  <a:prstClr val="black">
                                    <a:lumMod val="75000"/>
                                    <a:lumOff val="25000"/>
                                  </a:prstClr>
                                </a:solidFill>
                                <a:latin typeface="Cambria Math" panose="02040503050406030204" pitchFamily="18" charset="0"/>
                              </a:rPr>
                              <m:t>.</m:t>
                            </m:r>
                            <m:r>
                              <m:rPr>
                                <m:sty m:val="p"/>
                              </m:rPr>
                              <a:rPr lang="en-US" altLang="ja-JP" sz="1800">
                                <a:solidFill>
                                  <a:prstClr val="black">
                                    <a:lumMod val="75000"/>
                                    <a:lumOff val="25000"/>
                                  </a:prstClr>
                                </a:solidFill>
                                <a:latin typeface="Cambria Math" panose="02040503050406030204" pitchFamily="18" charset="0"/>
                              </a:rPr>
                              <m:t>L</m:t>
                            </m:r>
                            <m:r>
                              <a:rPr lang="en-US" altLang="ja-JP" sz="1800">
                                <a:solidFill>
                                  <a:prstClr val="black">
                                    <a:lumMod val="75000"/>
                                    <a:lumOff val="25000"/>
                                  </a:prstClr>
                                </a:solidFill>
                                <a:latin typeface="Cambria Math" panose="02040503050406030204" pitchFamily="18" charset="0"/>
                              </a:rPr>
                              <m:t>.)</m:t>
                            </m:r>
                          </m:num>
                          <m:den>
                            <m:d>
                              <m:dPr>
                                <m:begChr m:val="⟨"/>
                                <m:endChr m:val="⟩"/>
                                <m:ctrlPr>
                                  <a:rPr kumimoji="0" lang="en-US" altLang="ja-JP" sz="1800" i="1">
                                    <a:solidFill>
                                      <a:prstClr val="black">
                                        <a:lumMod val="75000"/>
                                        <a:lumOff val="25000"/>
                                      </a:prstClr>
                                    </a:solidFill>
                                    <a:latin typeface="Cambria Math" panose="02040503050406030204" pitchFamily="18" charset="0"/>
                                  </a:rPr>
                                </m:ctrlPr>
                              </m:dPr>
                              <m:e>
                                <m:sSub>
                                  <m:sSubPr>
                                    <m:ctrlPr>
                                      <a:rPr kumimoji="0" lang="en-US" altLang="ja-JP" sz="1800" i="1">
                                        <a:solidFill>
                                          <a:prstClr val="black">
                                            <a:lumMod val="75000"/>
                                            <a:lumOff val="25000"/>
                                          </a:prstClr>
                                        </a:solidFill>
                                        <a:latin typeface="Cambria Math" panose="02040503050406030204" pitchFamily="18" charset="0"/>
                                      </a:rPr>
                                    </m:ctrlPr>
                                  </m:sSubPr>
                                  <m:e>
                                    <m:r>
                                      <a:rPr kumimoji="0" lang="en-US" altLang="ja-JP" sz="1800" i="1">
                                        <a:solidFill>
                                          <a:prstClr val="black">
                                            <a:lumMod val="75000"/>
                                            <a:lumOff val="25000"/>
                                          </a:prstClr>
                                        </a:solidFill>
                                        <a:latin typeface="Cambria Math" panose="02040503050406030204" pitchFamily="18" charset="0"/>
                                      </a:rPr>
                                      <m:t>𝑚</m:t>
                                    </m:r>
                                  </m:e>
                                  <m:sub>
                                    <m:r>
                                      <a:rPr kumimoji="0" lang="en-US" altLang="ja-JP" sz="1800" i="1">
                                        <a:solidFill>
                                          <a:prstClr val="black">
                                            <a:lumMod val="75000"/>
                                            <a:lumOff val="25000"/>
                                          </a:prstClr>
                                        </a:solidFill>
                                        <a:latin typeface="Cambria Math" panose="02040503050406030204" pitchFamily="18" charset="0"/>
                                      </a:rPr>
                                      <m:t>𝛽𝛽</m:t>
                                    </m:r>
                                  </m:sub>
                                </m:sSub>
                              </m:e>
                            </m:d>
                            <m:r>
                              <a:rPr kumimoji="0" lang="en-US" altLang="ja-JP" sz="1800" b="0" i="1" smtClean="0">
                                <a:solidFill>
                                  <a:prstClr val="black">
                                    <a:lumMod val="75000"/>
                                    <a:lumOff val="25000"/>
                                  </a:prstClr>
                                </a:solidFill>
                                <a:latin typeface="Cambria Math" panose="02040503050406030204" pitchFamily="18" charset="0"/>
                              </a:rPr>
                              <m:t> </m:t>
                            </m:r>
                            <m:r>
                              <a:rPr kumimoji="0" lang="en-US" altLang="ja-JP" sz="1800" i="1">
                                <a:solidFill>
                                  <a:prstClr val="black">
                                    <a:lumMod val="75000"/>
                                    <a:lumOff val="25000"/>
                                  </a:prstClr>
                                </a:solidFill>
                                <a:latin typeface="Cambria Math" panose="02040503050406030204" pitchFamily="18" charset="0"/>
                              </a:rPr>
                              <m:t>&lt;</m:t>
                            </m:r>
                            <m:r>
                              <a:rPr kumimoji="0" lang="en-US" altLang="ja-JP" sz="1800" b="0" i="1" smtClean="0">
                                <a:solidFill>
                                  <a:prstClr val="black">
                                    <a:lumMod val="75000"/>
                                    <a:lumOff val="25000"/>
                                  </a:prstClr>
                                </a:solidFill>
                                <a:latin typeface="Cambria Math" panose="02040503050406030204" pitchFamily="18" charset="0"/>
                              </a:rPr>
                              <m:t> </m:t>
                            </m:r>
                            <m:r>
                              <a:rPr kumimoji="0" lang="en-US" altLang="ja-JP" sz="1800" i="1">
                                <a:solidFill>
                                  <a:srgbClr val="0070C0"/>
                                </a:solidFill>
                                <a:latin typeface="Cambria Math" panose="02040503050406030204" pitchFamily="18" charset="0"/>
                              </a:rPr>
                              <m:t>36−156 </m:t>
                            </m:r>
                            <m:r>
                              <m:rPr>
                                <m:sty m:val="p"/>
                              </m:rPr>
                              <a:rPr kumimoji="0" lang="en-US" altLang="ja-JP" sz="1800">
                                <a:solidFill>
                                  <a:prstClr val="black">
                                    <a:lumMod val="75000"/>
                                    <a:lumOff val="25000"/>
                                  </a:prstClr>
                                </a:solidFill>
                                <a:latin typeface="Cambria Math" panose="02040503050406030204" pitchFamily="18" charset="0"/>
                              </a:rPr>
                              <m:t>meV</m:t>
                            </m:r>
                            <m:r>
                              <a:rPr kumimoji="0" lang="en-US" altLang="ja-JP" sz="1800" b="0" i="1" smtClean="0">
                                <a:solidFill>
                                  <a:prstClr val="black">
                                    <a:lumMod val="75000"/>
                                    <a:lumOff val="25000"/>
                                  </a:prstClr>
                                </a:solidFill>
                                <a:latin typeface="Cambria Math" panose="02040503050406030204" pitchFamily="18" charset="0"/>
                              </a:rPr>
                              <m:t>                          </m:t>
                            </m:r>
                          </m:den>
                        </m:f>
                      </m:e>
                    </m:d>
                  </m:oMath>
                </a14:m>
                <a:endParaRPr lang="en-US" altLang="ja-JP" sz="2000" dirty="0"/>
              </a:p>
              <a:p>
                <a:pPr marL="0" indent="0">
                  <a:lnSpc>
                    <a:spcPct val="30000"/>
                  </a:lnSpc>
                  <a:buClr>
                    <a:schemeClr val="tx1"/>
                  </a:buClr>
                  <a:buNone/>
                </a:pPr>
                <a:endParaRPr lang="en-US" altLang="ja-JP" sz="2000" dirty="0"/>
              </a:p>
              <a:p>
                <a:pPr marL="0" indent="0">
                  <a:buClr>
                    <a:schemeClr val="tx1"/>
                  </a:buClr>
                  <a:buNone/>
                </a:pPr>
                <a:r>
                  <a:rPr lang="en-US" altLang="ja-JP" sz="2400" b="1" u="sng" dirty="0"/>
                  <a:t>KamLAND2-Zen</a:t>
                </a:r>
                <a:r>
                  <a:rPr lang="ja-JP" altLang="en-US" dirty="0"/>
                  <a:t> </a:t>
                </a:r>
                <a:r>
                  <a:rPr lang="en-US" altLang="ja-JP" dirty="0"/>
                  <a:t>(</a:t>
                </a:r>
                <a:r>
                  <a:rPr lang="en-US" altLang="ja-JP" b="1" dirty="0"/>
                  <a:t>Future plan</a:t>
                </a:r>
                <a:r>
                  <a:rPr lang="en-US" altLang="ja-JP" dirty="0"/>
                  <a:t>)</a:t>
                </a:r>
                <a:endParaRPr lang="en-US" altLang="ja-JP" sz="2400" dirty="0"/>
              </a:p>
              <a:p>
                <a:pPr>
                  <a:buClr>
                    <a:schemeClr val="tx1"/>
                  </a:buClr>
                  <a:buFont typeface="Arial" panose="020B0604020202020204" pitchFamily="34" charset="0"/>
                  <a:buChar char="•"/>
                </a:pPr>
                <a:r>
                  <a:rPr lang="ja-JP" altLang="en-US" dirty="0"/>
                  <a:t> </a:t>
                </a:r>
                <a:r>
                  <a:rPr lang="en-US" altLang="ja-JP" dirty="0">
                    <a:solidFill>
                      <a:srgbClr val="FF0000"/>
                    </a:solidFill>
                  </a:rPr>
                  <a:t>Target sensitivity</a:t>
                </a:r>
                <a:r>
                  <a:rPr lang="en-US" altLang="ja-JP" sz="2000" dirty="0"/>
                  <a:t>: </a:t>
                </a:r>
                <a:r>
                  <a:rPr lang="en-US" altLang="ja-JP" u="sng" dirty="0"/>
                  <a:t>Covering most of </a:t>
                </a:r>
                <a:r>
                  <a:rPr lang="en-US" altLang="ja-JP" sz="2000" u="sng" dirty="0">
                    <a:solidFill>
                      <a:srgbClr val="00B050"/>
                    </a:solidFill>
                  </a:rPr>
                  <a:t>IO</a:t>
                </a:r>
                <a:r>
                  <a:rPr lang="en-US" altLang="ja-JP" sz="2000" dirty="0">
                    <a:solidFill>
                      <a:srgbClr val="00B050"/>
                    </a:solidFill>
                  </a:rPr>
                  <a:t> </a:t>
                </a:r>
                <a14:m>
                  <m:oMath xmlns:m="http://schemas.openxmlformats.org/officeDocument/2006/math">
                    <m:d>
                      <m:dPr>
                        <m:ctrlPr>
                          <a:rPr lang="en-US" altLang="ja-JP" sz="1800" b="0" i="1" smtClean="0">
                            <a:solidFill>
                              <a:prstClr val="black">
                                <a:lumMod val="75000"/>
                                <a:lumOff val="25000"/>
                              </a:prstClr>
                            </a:solidFill>
                            <a:latin typeface="Cambria Math" panose="02040503050406030204" pitchFamily="18" charset="0"/>
                          </a:rPr>
                        </m:ctrlPr>
                      </m:dPr>
                      <m:e>
                        <m:sSubSup>
                          <m:sSubSupPr>
                            <m:ctrlPr>
                              <a:rPr lang="en-US" altLang="ja-JP" sz="1800" i="1">
                                <a:solidFill>
                                  <a:prstClr val="black">
                                    <a:lumMod val="75000"/>
                                    <a:lumOff val="25000"/>
                                  </a:prstClr>
                                </a:solidFill>
                                <a:latin typeface="Cambria Math" panose="02040503050406030204" pitchFamily="18" charset="0"/>
                              </a:rPr>
                            </m:ctrlPr>
                          </m:sSubSupPr>
                          <m:e>
                            <m:r>
                              <a:rPr lang="en-US" altLang="ja-JP" sz="1800" i="1">
                                <a:solidFill>
                                  <a:prstClr val="black">
                                    <a:lumMod val="75000"/>
                                    <a:lumOff val="25000"/>
                                  </a:prstClr>
                                </a:solidFill>
                                <a:latin typeface="Cambria Math" panose="02040503050406030204" pitchFamily="18" charset="0"/>
                              </a:rPr>
                              <m:t>𝑇</m:t>
                            </m:r>
                          </m:e>
                          <m:sub>
                            <m:r>
                              <a:rPr lang="en-US" altLang="ja-JP" sz="1800" i="1">
                                <a:solidFill>
                                  <a:prstClr val="black">
                                    <a:lumMod val="75000"/>
                                    <a:lumOff val="25000"/>
                                  </a:prstClr>
                                </a:solidFill>
                                <a:latin typeface="Cambria Math" panose="02040503050406030204" pitchFamily="18" charset="0"/>
                              </a:rPr>
                              <m:t>1</m:t>
                            </m:r>
                            <m:r>
                              <m:rPr>
                                <m:lit/>
                              </m:rPr>
                              <a:rPr lang="en-US" altLang="ja-JP" sz="1800" i="1">
                                <a:solidFill>
                                  <a:prstClr val="black">
                                    <a:lumMod val="75000"/>
                                    <a:lumOff val="25000"/>
                                  </a:prstClr>
                                </a:solidFill>
                                <a:latin typeface="Cambria Math" panose="02040503050406030204" pitchFamily="18" charset="0"/>
                              </a:rPr>
                              <m:t>/</m:t>
                            </m:r>
                            <m:r>
                              <a:rPr lang="en-US" altLang="ja-JP" sz="1800" i="1">
                                <a:solidFill>
                                  <a:prstClr val="black">
                                    <a:lumMod val="75000"/>
                                    <a:lumOff val="25000"/>
                                  </a:prstClr>
                                </a:solidFill>
                                <a:latin typeface="Cambria Math" panose="02040503050406030204" pitchFamily="18" charset="0"/>
                              </a:rPr>
                              <m:t>2</m:t>
                            </m:r>
                          </m:sub>
                          <m:sup>
                            <m:r>
                              <a:rPr lang="en-US" altLang="ja-JP" sz="1800" i="1">
                                <a:solidFill>
                                  <a:prstClr val="black">
                                    <a:lumMod val="75000"/>
                                    <a:lumOff val="25000"/>
                                  </a:prstClr>
                                </a:solidFill>
                                <a:latin typeface="Cambria Math" panose="02040503050406030204" pitchFamily="18" charset="0"/>
                              </a:rPr>
                              <m:t>0</m:t>
                            </m:r>
                            <m:r>
                              <a:rPr lang="en-US" altLang="ja-JP" sz="1800" i="1">
                                <a:solidFill>
                                  <a:prstClr val="black">
                                    <a:lumMod val="75000"/>
                                    <a:lumOff val="25000"/>
                                  </a:prstClr>
                                </a:solidFill>
                                <a:latin typeface="Cambria Math" panose="02040503050406030204" pitchFamily="18" charset="0"/>
                              </a:rPr>
                              <m:t>𝜈</m:t>
                            </m:r>
                          </m:sup>
                        </m:sSubSup>
                        <m:r>
                          <a:rPr lang="en-US" altLang="ja-JP" sz="1800" i="1">
                            <a:latin typeface="Cambria Math" panose="02040503050406030204" pitchFamily="18" charset="0"/>
                          </a:rPr>
                          <m:t>&gt;</m:t>
                        </m:r>
                        <m:r>
                          <a:rPr lang="en-US" altLang="ja-JP" sz="1800" i="1">
                            <a:solidFill>
                              <a:srgbClr val="FF0000"/>
                            </a:solidFill>
                            <a:latin typeface="Cambria Math" panose="02040503050406030204" pitchFamily="18" charset="0"/>
                          </a:rPr>
                          <m:t>2</m:t>
                        </m:r>
                        <m:r>
                          <a:rPr lang="en-US" altLang="ja-JP" sz="1800" b="0" i="1" smtClean="0">
                            <a:solidFill>
                              <a:srgbClr val="FF0000"/>
                            </a:solidFill>
                            <a:latin typeface="Cambria Math" panose="02040503050406030204" pitchFamily="18" charset="0"/>
                          </a:rPr>
                          <m:t>.0</m:t>
                        </m:r>
                        <m:r>
                          <a:rPr lang="en-US" altLang="ja-JP" sz="1800" i="1">
                            <a:solidFill>
                              <a:srgbClr val="FF0000"/>
                            </a:solidFill>
                            <a:latin typeface="Cambria Math" panose="02040503050406030204" pitchFamily="18" charset="0"/>
                          </a:rPr>
                          <m:t>×</m:t>
                        </m:r>
                        <m:sSup>
                          <m:sSupPr>
                            <m:ctrlPr>
                              <a:rPr lang="en-US" altLang="ja-JP" sz="1800" i="1">
                                <a:solidFill>
                                  <a:srgbClr val="FF0000"/>
                                </a:solidFill>
                                <a:latin typeface="Cambria Math" panose="02040503050406030204" pitchFamily="18" charset="0"/>
                              </a:rPr>
                            </m:ctrlPr>
                          </m:sSupPr>
                          <m:e>
                            <m:r>
                              <a:rPr lang="en-US" altLang="ja-JP" sz="1800" i="1">
                                <a:solidFill>
                                  <a:srgbClr val="FF0000"/>
                                </a:solidFill>
                                <a:latin typeface="Cambria Math" panose="02040503050406030204" pitchFamily="18" charset="0"/>
                              </a:rPr>
                              <m:t>10</m:t>
                            </m:r>
                          </m:e>
                          <m:sup>
                            <m:r>
                              <a:rPr lang="en-US" altLang="ja-JP" sz="1800" i="1">
                                <a:solidFill>
                                  <a:srgbClr val="FF0000"/>
                                </a:solidFill>
                                <a:latin typeface="Cambria Math" panose="02040503050406030204" pitchFamily="18" charset="0"/>
                              </a:rPr>
                              <m:t>27</m:t>
                            </m:r>
                          </m:sup>
                        </m:sSup>
                        <m:r>
                          <a:rPr lang="en-US" altLang="ja-JP" sz="1800" i="1">
                            <a:latin typeface="Cambria Math" panose="02040503050406030204" pitchFamily="18" charset="0"/>
                          </a:rPr>
                          <m:t> </m:t>
                        </m:r>
                        <m:r>
                          <m:rPr>
                            <m:sty m:val="p"/>
                          </m:rPr>
                          <a:rPr lang="en-US" altLang="ja-JP" sz="1800">
                            <a:latin typeface="Cambria Math" panose="02040503050406030204" pitchFamily="18" charset="0"/>
                          </a:rPr>
                          <m:t>year</m:t>
                        </m:r>
                        <m:r>
                          <a:rPr lang="en-US" altLang="ja-JP" sz="1800">
                            <a:latin typeface="Cambria Math" panose="02040503050406030204" pitchFamily="18" charset="0"/>
                          </a:rPr>
                          <m:t>   </m:t>
                        </m:r>
                        <m:d>
                          <m:dPr>
                            <m:ctrlPr>
                              <a:rPr lang="en-US" altLang="ja-JP" sz="1800" b="0" i="1" smtClean="0">
                                <a:latin typeface="Cambria Math" panose="02040503050406030204" pitchFamily="18" charset="0"/>
                              </a:rPr>
                            </m:ctrlPr>
                          </m:dPr>
                          <m:e>
                            <m:d>
                              <m:dPr>
                                <m:begChr m:val="⟨"/>
                                <m:endChr m:val="⟩"/>
                                <m:ctrlPr>
                                  <a:rPr lang="en-US" altLang="ja-JP" sz="1800" i="1">
                                    <a:latin typeface="Cambria Math" panose="02040503050406030204" pitchFamily="18" charset="0"/>
                                  </a:rPr>
                                </m:ctrlPr>
                              </m:dPr>
                              <m:e>
                                <m:sSub>
                                  <m:sSubPr>
                                    <m:ctrlPr>
                                      <a:rPr lang="en-US" altLang="ja-JP" sz="1800" i="1">
                                        <a:latin typeface="Cambria Math" panose="02040503050406030204" pitchFamily="18" charset="0"/>
                                      </a:rPr>
                                    </m:ctrlPr>
                                  </m:sSubPr>
                                  <m:e>
                                    <m:r>
                                      <a:rPr lang="en-US" altLang="ja-JP" sz="1800" i="1">
                                        <a:latin typeface="Cambria Math" panose="02040503050406030204" pitchFamily="18" charset="0"/>
                                      </a:rPr>
                                      <m:t>𝑚</m:t>
                                    </m:r>
                                  </m:e>
                                  <m:sub>
                                    <m:r>
                                      <a:rPr lang="en-US" altLang="ja-JP" sz="1800" i="1">
                                        <a:latin typeface="Cambria Math" panose="02040503050406030204" pitchFamily="18" charset="0"/>
                                      </a:rPr>
                                      <m:t>𝛽𝛽</m:t>
                                    </m:r>
                                  </m:sub>
                                </m:sSub>
                              </m:e>
                            </m:d>
                            <m:r>
                              <a:rPr lang="en-US" altLang="ja-JP" sz="1800" i="1">
                                <a:latin typeface="Cambria Math" panose="02040503050406030204" pitchFamily="18" charset="0"/>
                                <a:ea typeface="Cambria Math" panose="02040503050406030204" pitchFamily="18" charset="0"/>
                              </a:rPr>
                              <m:t>~ </m:t>
                            </m:r>
                            <m:r>
                              <a:rPr lang="en-US" altLang="ja-JP" sz="1800" i="1">
                                <a:solidFill>
                                  <a:srgbClr val="FF0000"/>
                                </a:solidFill>
                                <a:latin typeface="Cambria Math" panose="02040503050406030204" pitchFamily="18" charset="0"/>
                                <a:ea typeface="Cambria Math" panose="02040503050406030204" pitchFamily="18" charset="0"/>
                              </a:rPr>
                              <m:t>20</m:t>
                            </m:r>
                            <m:r>
                              <a:rPr lang="en-US" altLang="ja-JP" sz="1800" i="1">
                                <a:latin typeface="Cambria Math" panose="02040503050406030204" pitchFamily="18" charset="0"/>
                                <a:ea typeface="Cambria Math" panose="02040503050406030204" pitchFamily="18" charset="0"/>
                              </a:rPr>
                              <m:t> </m:t>
                            </m:r>
                            <m:r>
                              <m:rPr>
                                <m:sty m:val="p"/>
                              </m:rPr>
                              <a:rPr lang="en-US" altLang="ja-JP" sz="1800">
                                <a:latin typeface="Cambria Math" panose="02040503050406030204" pitchFamily="18" charset="0"/>
                                <a:ea typeface="Cambria Math" panose="02040503050406030204" pitchFamily="18" charset="0"/>
                              </a:rPr>
                              <m:t>meV</m:t>
                            </m:r>
                          </m:e>
                        </m:d>
                      </m:e>
                    </m:d>
                  </m:oMath>
                </a14:m>
                <a:endParaRPr lang="en-US" altLang="ja-JP" sz="2000" dirty="0"/>
              </a:p>
              <a:p>
                <a:pPr>
                  <a:buClr>
                    <a:schemeClr val="tx1"/>
                  </a:buClr>
                  <a:buFont typeface="Arial" panose="020B0604020202020204" pitchFamily="34" charset="0"/>
                  <a:buChar char="•"/>
                </a:pPr>
                <a:r>
                  <a:rPr lang="ja-JP" altLang="en-US" dirty="0"/>
                  <a:t> </a:t>
                </a:r>
                <a:r>
                  <a:rPr lang="en-US" altLang="ja-JP" dirty="0"/>
                  <a:t>Main backgrounds of </a:t>
                </a:r>
                <a14:m>
                  <m:oMath xmlns:m="http://schemas.openxmlformats.org/officeDocument/2006/math">
                    <m:r>
                      <a:rPr lang="en-US" altLang="ja-JP" b="0" i="0" smtClean="0">
                        <a:solidFill>
                          <a:srgbClr val="00B0F0"/>
                        </a:solidFill>
                        <a:latin typeface="Cambria Math" panose="02040503050406030204" pitchFamily="18" charset="0"/>
                      </a:rPr>
                      <m:t>0</m:t>
                    </m:r>
                    <m:r>
                      <a:rPr lang="en-US" altLang="ja-JP" i="1">
                        <a:solidFill>
                          <a:srgbClr val="00B0F0"/>
                        </a:solidFill>
                        <a:latin typeface="Cambria Math" panose="02040503050406030204" pitchFamily="18" charset="0"/>
                      </a:rPr>
                      <m:t>𝜈𝛽𝛽</m:t>
                    </m:r>
                  </m:oMath>
                </a14:m>
                <a:endParaRPr lang="en-US" altLang="ja-JP" i="1" dirty="0">
                  <a:solidFill>
                    <a:srgbClr val="00B0F0"/>
                  </a:solidFill>
                  <a:latin typeface="Cambria Math" panose="02040503050406030204" pitchFamily="18" charset="0"/>
                </a:endParaRPr>
              </a:p>
              <a:p>
                <a:pPr>
                  <a:buClr>
                    <a:schemeClr val="tx1"/>
                  </a:buClr>
                </a:pPr>
                <a14:m>
                  <m:oMath xmlns:m="http://schemas.openxmlformats.org/officeDocument/2006/math">
                    <m:r>
                      <a:rPr lang="en-US" altLang="ja-JP" sz="2000" b="1" i="1" u="sng" dirty="0" smtClean="0">
                        <a:solidFill>
                          <a:srgbClr val="FF40FF"/>
                        </a:solidFill>
                        <a:latin typeface="Cambria Math" panose="02040503050406030204" pitchFamily="18" charset="0"/>
                      </a:rPr>
                      <m:t>𝟐</m:t>
                    </m:r>
                    <m:r>
                      <a:rPr lang="en-US" altLang="ja-JP" sz="2000" b="1" i="1" u="sng" smtClean="0">
                        <a:solidFill>
                          <a:srgbClr val="FF40FF"/>
                        </a:solidFill>
                        <a:latin typeface="Cambria Math" panose="02040503050406030204" pitchFamily="18" charset="0"/>
                      </a:rPr>
                      <m:t>𝝂𝜷𝜷</m:t>
                    </m:r>
                  </m:oMath>
                </a14:m>
                <a:r>
                  <a:rPr lang="en-US" altLang="ja-JP" dirty="0"/>
                  <a:t>													</a:t>
                </a:r>
                <a:r>
                  <a:rPr lang="ja-JP" altLang="en-US" dirty="0"/>
                  <a:t>・ </a:t>
                </a:r>
                <a:r>
                  <a:rPr lang="en-US" altLang="ja-JP" dirty="0"/>
                  <a:t>Can only be separated by </a:t>
                </a:r>
                <a:r>
                  <a:rPr lang="en-US" altLang="ja-JP" b="1" dirty="0"/>
                  <a:t>improving energy resolution</a:t>
                </a:r>
                <a:r>
                  <a:rPr lang="en-US" altLang="ja-JP" dirty="0"/>
                  <a:t>						</a:t>
                </a:r>
                <a:r>
                  <a:rPr lang="ja-JP" altLang="en-US" dirty="0">
                    <a:sym typeface="Wingdings" panose="05000000000000000000" pitchFamily="2" charset="2"/>
                  </a:rPr>
                  <a:t>・ </a:t>
                </a:r>
                <a:r>
                  <a:rPr lang="en-US" altLang="ja-JP" dirty="0">
                    <a:sym typeface="Wingdings" panose="05000000000000000000" pitchFamily="2" charset="2"/>
                  </a:rPr>
                  <a:t>Reduction target: 1/100</a:t>
                </a:r>
                <a:endParaRPr lang="en-US" altLang="ja-JP" sz="2000" b="1" u="sng" dirty="0">
                  <a:sym typeface="Wingdings" panose="05000000000000000000" pitchFamily="2" charset="2"/>
                </a:endParaRPr>
              </a:p>
              <a:p>
                <a:pPr>
                  <a:buClr>
                    <a:schemeClr val="tx1"/>
                  </a:buClr>
                </a:pPr>
                <a:r>
                  <a:rPr lang="en-US" altLang="ja-JP" u="sng" dirty="0">
                    <a:solidFill>
                      <a:schemeClr val="tx1"/>
                    </a:solidFill>
                    <a:sym typeface="Wingdings" panose="05000000000000000000" pitchFamily="2" charset="2"/>
                  </a:rPr>
                  <a:t>Long-lived spallation products</a:t>
                </a:r>
                <a:r>
                  <a:rPr lang="en-US" altLang="ja-JP" sz="1800" dirty="0">
                    <a:sym typeface="Wingdings" panose="05000000000000000000" pitchFamily="2" charset="2"/>
                  </a:rPr>
                  <a:t>										</a:t>
                </a:r>
                <a:r>
                  <a:rPr lang="ja-JP" altLang="en-US" sz="1600" dirty="0">
                    <a:sym typeface="Wingdings" panose="05000000000000000000" pitchFamily="2" charset="2"/>
                  </a:rPr>
                  <a:t>・ </a:t>
                </a:r>
                <a:r>
                  <a:rPr lang="en-US" altLang="ja-JP" sz="1800" dirty="0">
                    <a:sym typeface="Wingdings" panose="05000000000000000000" pitchFamily="2" charset="2"/>
                  </a:rPr>
                  <a:t>Can be reduced by improving energy &amp; vertex resolution</a:t>
                </a:r>
              </a:p>
              <a:p>
                <a:pPr>
                  <a:buClr>
                    <a:schemeClr val="tx1"/>
                  </a:buClr>
                </a:pPr>
                <a:r>
                  <a:rPr kumimoji="1" lang="en-US" altLang="ja-JP" sz="2400" dirty="0">
                    <a:latin typeface="Times New Roman" panose="02020603050405020304" pitchFamily="18" charset="0"/>
                    <a:cs typeface="Times New Roman" panose="02020603050405020304" pitchFamily="18" charset="0"/>
                    <a:sym typeface="Wingdings" panose="05000000000000000000" pitchFamily="2" charset="2"/>
                  </a:rPr>
                  <a:t>⇒</a:t>
                </a:r>
                <a:r>
                  <a:rPr kumimoji="1" lang="ja-JP" altLang="en-US" sz="2400" dirty="0">
                    <a:latin typeface="Times New Roman" panose="02020603050405020304" pitchFamily="18" charset="0"/>
                    <a:cs typeface="Times New Roman" panose="02020603050405020304" pitchFamily="18" charset="0"/>
                    <a:sym typeface="Wingdings" panose="05000000000000000000" pitchFamily="2" charset="2"/>
                  </a:rPr>
                  <a:t> </a:t>
                </a:r>
                <a:r>
                  <a:rPr kumimoji="1" lang="en-US" altLang="ja-JP" sz="2400" u="sng" dirty="0">
                    <a:latin typeface="Times New Roman" panose="02020603050405020304" pitchFamily="18" charset="0"/>
                    <a:cs typeface="Times New Roman" panose="02020603050405020304" pitchFamily="18" charset="0"/>
                    <a:sym typeface="Wingdings" panose="05000000000000000000" pitchFamily="2" charset="2"/>
                  </a:rPr>
                  <a:t>Aiming to </a:t>
                </a:r>
                <a:r>
                  <a:rPr kumimoji="1" lang="en-US" altLang="ja-JP" sz="2400" b="1" u="sng"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increase the number of observed photons</a:t>
                </a:r>
                <a:r>
                  <a:rPr kumimoji="1" lang="en-US" altLang="ja-JP" sz="2400" u="sng"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a:t>
                </a:r>
                <a:r>
                  <a:rPr kumimoji="1" lang="en-US" altLang="ja-JP" sz="2400" dirty="0">
                    <a:latin typeface="Times New Roman" panose="02020603050405020304" pitchFamily="18" charset="0"/>
                    <a:cs typeface="Times New Roman" panose="02020603050405020304" pitchFamily="18" charset="0"/>
                    <a:sym typeface="Wingdings" panose="05000000000000000000" pitchFamily="2" charset="2"/>
                  </a:rPr>
                  <a:t>										 </a:t>
                </a:r>
                <a:r>
                  <a:rPr kumimoji="1" lang="en-US" altLang="ja-JP" dirty="0">
                    <a:latin typeface="Times New Roman" panose="02020603050405020304" pitchFamily="18" charset="0"/>
                    <a:cs typeface="Times New Roman" panose="02020603050405020304" pitchFamily="18" charset="0"/>
                    <a:sym typeface="Wingdings" panose="05000000000000000000" pitchFamily="2" charset="2"/>
                  </a:rPr>
                  <a:t>to improve energy resolution</a:t>
                </a:r>
                <a:endParaRPr lang="en-US" altLang="ja-JP" sz="2400" dirty="0">
                  <a:sym typeface="Wingdings" panose="05000000000000000000" pitchFamily="2" charset="2"/>
                </a:endParaRPr>
              </a:p>
            </p:txBody>
          </p:sp>
        </mc:Choice>
        <mc:Fallback xmlns="">
          <p:sp>
            <p:nvSpPr>
              <p:cNvPr id="3" name="コンテンツ プレースホルダー 2">
                <a:extLst>
                  <a:ext uri="{FF2B5EF4-FFF2-40B4-BE49-F238E27FC236}">
                    <a16:creationId xmlns:a16="http://schemas.microsoft.com/office/drawing/2014/main" id="{C10BC9E4-783B-509E-2C26-718CC1CDD818}"/>
                  </a:ext>
                </a:extLst>
              </p:cNvPr>
              <p:cNvSpPr txBox="1">
                <a:spLocks noRot="1" noChangeAspect="1" noMove="1" noResize="1" noEditPoints="1" noAdjustHandles="1" noChangeArrowheads="1" noChangeShapeType="1" noTextEdit="1"/>
              </p:cNvSpPr>
              <p:nvPr/>
            </p:nvSpPr>
            <p:spPr>
              <a:xfrm>
                <a:off x="360000" y="1079999"/>
                <a:ext cx="11472862" cy="5346000"/>
              </a:xfrm>
              <a:prstGeom prst="rect">
                <a:avLst/>
              </a:prstGeom>
              <a:blipFill>
                <a:blip r:embed="rId4"/>
                <a:stretch>
                  <a:fillRect l="-1594" t="-1596"/>
                </a:stretch>
              </a:blipFill>
            </p:spPr>
            <p:txBody>
              <a:bodyPr/>
              <a:lstStyle/>
              <a:p>
                <a:r>
                  <a:rPr lang="ja-JP" altLang="en-US">
                    <a:noFill/>
                  </a:rPr>
                  <a:t> </a:t>
                </a:r>
              </a:p>
            </p:txBody>
          </p:sp>
        </mc:Fallback>
      </mc:AlternateContent>
      <p:cxnSp>
        <p:nvCxnSpPr>
          <p:cNvPr id="19" name="直線コネクタ 18">
            <a:extLst>
              <a:ext uri="{FF2B5EF4-FFF2-40B4-BE49-F238E27FC236}">
                <a16:creationId xmlns:a16="http://schemas.microsoft.com/office/drawing/2014/main" id="{F80CEE45-1498-BEFB-DBC9-55E838A0F281}"/>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日付プレースホルダー 3">
            <a:extLst>
              <a:ext uri="{FF2B5EF4-FFF2-40B4-BE49-F238E27FC236}">
                <a16:creationId xmlns:a16="http://schemas.microsoft.com/office/drawing/2014/main" id="{CEECED06-CAD5-A8DD-F976-E17995492BC3}"/>
              </a:ext>
            </a:extLst>
          </p:cNvPr>
          <p:cNvSpPr>
            <a:spLocks noGrp="1"/>
          </p:cNvSpPr>
          <p:nvPr>
            <p:ph type="dt" sz="half" idx="10"/>
          </p:nvPr>
        </p:nvSpPr>
        <p:spPr/>
        <p:txBody>
          <a:bodyPr/>
          <a:lstStyle/>
          <a:p>
            <a:r>
              <a:rPr kumimoji="1" lang="en-US" altLang="ja-JP"/>
              <a:t>2024/12/14</a:t>
            </a:r>
            <a:endParaRPr kumimoji="1" lang="ja-JP" altLang="en-US" dirty="0"/>
          </a:p>
        </p:txBody>
      </p:sp>
      <p:sp>
        <p:nvSpPr>
          <p:cNvPr id="5" name="フッター プレースホルダー 4">
            <a:extLst>
              <a:ext uri="{FF2B5EF4-FFF2-40B4-BE49-F238E27FC236}">
                <a16:creationId xmlns:a16="http://schemas.microsoft.com/office/drawing/2014/main" id="{EAE4E91F-7836-D871-D7B9-0E5CF2C1C401}"/>
              </a:ext>
            </a:extLst>
          </p:cNvPr>
          <p:cNvSpPr>
            <a:spLocks noGrp="1"/>
          </p:cNvSpPr>
          <p:nvPr>
            <p:ph type="ftr" sz="quarter" idx="11"/>
          </p:nvPr>
        </p:nvSpPr>
        <p:spPr/>
        <p:txBody>
          <a:bodyPr/>
          <a:lstStyle/>
          <a:p>
            <a:r>
              <a:rPr kumimoji="1" lang="en-US" altLang="ja-JP"/>
              <a:t>NuDM-2024  Jun Nakane</a:t>
            </a:r>
            <a:endParaRPr kumimoji="1" lang="ja-JP" altLang="en-US" dirty="0"/>
          </a:p>
        </p:txBody>
      </p:sp>
      <p:sp>
        <p:nvSpPr>
          <p:cNvPr id="13" name="スライド番号プレースホルダー 12">
            <a:extLst>
              <a:ext uri="{FF2B5EF4-FFF2-40B4-BE49-F238E27FC236}">
                <a16:creationId xmlns:a16="http://schemas.microsoft.com/office/drawing/2014/main" id="{273CDFF2-F177-5329-A8A6-BBEB688127C4}"/>
              </a:ext>
            </a:extLst>
          </p:cNvPr>
          <p:cNvSpPr>
            <a:spLocks noGrp="1"/>
          </p:cNvSpPr>
          <p:nvPr>
            <p:ph type="sldNum" sz="quarter" idx="12"/>
          </p:nvPr>
        </p:nvSpPr>
        <p:spPr/>
        <p:txBody>
          <a:bodyPr/>
          <a:lstStyle/>
          <a:p>
            <a:fld id="{D392765E-C324-42ED-9A7B-7C1C78C74078}" type="slidenum">
              <a:rPr kumimoji="1" lang="ja-JP" altLang="en-US" smtClean="0"/>
              <a:t>7</a:t>
            </a:fld>
            <a:endParaRPr kumimoji="1" lang="ja-JP" altLang="en-US"/>
          </a:p>
        </p:txBody>
      </p:sp>
      <p:pic>
        <p:nvPicPr>
          <p:cNvPr id="10" name="図 9">
            <a:extLst>
              <a:ext uri="{FF2B5EF4-FFF2-40B4-BE49-F238E27FC236}">
                <a16:creationId xmlns:a16="http://schemas.microsoft.com/office/drawing/2014/main" id="{6560A8A1-DD74-0247-9A0A-87253DE9752A}"/>
              </a:ext>
            </a:extLst>
          </p:cNvPr>
          <p:cNvPicPr>
            <a:picLocks noChangeAspect="1"/>
          </p:cNvPicPr>
          <p:nvPr/>
        </p:nvPicPr>
        <p:blipFill>
          <a:blip r:embed="rId5"/>
          <a:stretch>
            <a:fillRect/>
          </a:stretch>
        </p:blipFill>
        <p:spPr>
          <a:xfrm>
            <a:off x="8950774" y="409613"/>
            <a:ext cx="3147975" cy="2834415"/>
          </a:xfrm>
          <a:prstGeom prst="rect">
            <a:avLst/>
          </a:prstGeom>
        </p:spPr>
      </p:pic>
      <p:cxnSp>
        <p:nvCxnSpPr>
          <p:cNvPr id="11" name="直線コネクタ 10">
            <a:extLst>
              <a:ext uri="{FF2B5EF4-FFF2-40B4-BE49-F238E27FC236}">
                <a16:creationId xmlns:a16="http://schemas.microsoft.com/office/drawing/2014/main" id="{46CF8AEB-1676-CEFB-DB5C-DDF090E4E830}"/>
              </a:ext>
            </a:extLst>
          </p:cNvPr>
          <p:cNvCxnSpPr>
            <a:cxnSpLocks/>
          </p:cNvCxnSpPr>
          <p:nvPr/>
        </p:nvCxnSpPr>
        <p:spPr>
          <a:xfrm>
            <a:off x="9424450" y="2434347"/>
            <a:ext cx="1955666" cy="0"/>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50604925-EECE-E09A-4FB0-B5A4D7DA69B3}"/>
              </a:ext>
            </a:extLst>
          </p:cNvPr>
          <p:cNvCxnSpPr>
            <a:cxnSpLocks/>
          </p:cNvCxnSpPr>
          <p:nvPr/>
        </p:nvCxnSpPr>
        <p:spPr>
          <a:xfrm>
            <a:off x="9784675" y="1665101"/>
            <a:ext cx="0" cy="763097"/>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C77E376A-B159-4422-6DF8-E763B04948D2}"/>
              </a:ext>
            </a:extLst>
          </p:cNvPr>
          <p:cNvSpPr txBox="1"/>
          <p:nvPr/>
        </p:nvSpPr>
        <p:spPr>
          <a:xfrm>
            <a:off x="9452025" y="1330858"/>
            <a:ext cx="1189875" cy="400110"/>
          </a:xfrm>
          <a:prstGeom prst="rect">
            <a:avLst/>
          </a:prstGeom>
          <a:noFill/>
        </p:spPr>
        <p:txBody>
          <a:bodyPr wrap="square" rtlCol="0">
            <a:spAutoFit/>
          </a:bodyPr>
          <a:lstStyle/>
          <a:p>
            <a:r>
              <a:rPr kumimoji="1" lang="en-US" altLang="ja-JP" sz="2000" dirty="0">
                <a:solidFill>
                  <a:srgbClr val="0070C0"/>
                </a:solidFill>
                <a:latin typeface="Times New Roman" panose="02020603050405020304" pitchFamily="18" charset="0"/>
                <a:cs typeface="Times New Roman" panose="02020603050405020304" pitchFamily="18" charset="0"/>
              </a:rPr>
              <a:t>Searched</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cxnSp>
        <p:nvCxnSpPr>
          <p:cNvPr id="15" name="直線コネクタ 14">
            <a:extLst>
              <a:ext uri="{FF2B5EF4-FFF2-40B4-BE49-F238E27FC236}">
                <a16:creationId xmlns:a16="http://schemas.microsoft.com/office/drawing/2014/main" id="{8B6D590A-E324-C574-4F06-4D5C551A75B5}"/>
              </a:ext>
            </a:extLst>
          </p:cNvPr>
          <p:cNvCxnSpPr>
            <a:cxnSpLocks/>
          </p:cNvCxnSpPr>
          <p:nvPr/>
        </p:nvCxnSpPr>
        <p:spPr>
          <a:xfrm>
            <a:off x="9424450" y="2622017"/>
            <a:ext cx="1955666" cy="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D425B859-51FF-289F-949B-B5DA1D676E0B}"/>
              </a:ext>
            </a:extLst>
          </p:cNvPr>
          <p:cNvCxnSpPr>
            <a:cxnSpLocks/>
          </p:cNvCxnSpPr>
          <p:nvPr/>
        </p:nvCxnSpPr>
        <p:spPr>
          <a:xfrm>
            <a:off x="11134952" y="1877035"/>
            <a:ext cx="0" cy="72983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A8BC2C72-B64D-AB4F-84BA-F0BF71BFEE25}"/>
              </a:ext>
            </a:extLst>
          </p:cNvPr>
          <p:cNvSpPr txBox="1"/>
          <p:nvPr/>
        </p:nvSpPr>
        <p:spPr>
          <a:xfrm>
            <a:off x="11078622" y="1583043"/>
            <a:ext cx="855354" cy="400110"/>
          </a:xfrm>
          <a:prstGeom prst="rect">
            <a:avLst/>
          </a:prstGeom>
          <a:noFill/>
        </p:spPr>
        <p:txBody>
          <a:bodyPr wrap="square" rtlCol="0">
            <a:spAutoFit/>
          </a:bodyPr>
          <a:lstStyle/>
          <a:p>
            <a:r>
              <a:rPr kumimoji="1" lang="en-US" altLang="ja-JP" sz="2000" dirty="0">
                <a:solidFill>
                  <a:srgbClr val="FF0000"/>
                </a:solidFill>
                <a:latin typeface="Times New Roman" panose="02020603050405020304" pitchFamily="18" charset="0"/>
                <a:cs typeface="Times New Roman" panose="02020603050405020304" pitchFamily="18" charset="0"/>
              </a:rPr>
              <a:t>Target</a:t>
            </a:r>
            <a:endParaRPr kumimoji="1" lang="ja-JP" altLang="en-US" sz="2000" dirty="0">
              <a:solidFill>
                <a:srgbClr val="FF0000"/>
              </a:solidFill>
              <a:latin typeface="Times New Roman" panose="02020603050405020304" pitchFamily="18" charset="0"/>
              <a:cs typeface="Times New Roman" panose="02020603050405020304" pitchFamily="18" charset="0"/>
            </a:endParaRPr>
          </a:p>
        </p:txBody>
      </p:sp>
      <p:sp>
        <p:nvSpPr>
          <p:cNvPr id="23" name="フリーフォーム: 図形 22">
            <a:extLst>
              <a:ext uri="{FF2B5EF4-FFF2-40B4-BE49-F238E27FC236}">
                <a16:creationId xmlns:a16="http://schemas.microsoft.com/office/drawing/2014/main" id="{7ED68C6E-0A2E-0BB4-D0A7-C89505446168}"/>
              </a:ext>
            </a:extLst>
          </p:cNvPr>
          <p:cNvSpPr/>
          <p:nvPr/>
        </p:nvSpPr>
        <p:spPr>
          <a:xfrm>
            <a:off x="8208884" y="4047828"/>
            <a:ext cx="1797869" cy="1773975"/>
          </a:xfrm>
          <a:custGeom>
            <a:avLst/>
            <a:gdLst>
              <a:gd name="connsiteX0" fmla="*/ 1558456 w 1558456"/>
              <a:gd name="connsiteY0" fmla="*/ 1434314 h 1434314"/>
              <a:gd name="connsiteX1" fmla="*/ 1375576 w 1558456"/>
              <a:gd name="connsiteY1" fmla="*/ 766405 h 1434314"/>
              <a:gd name="connsiteX2" fmla="*/ 962108 w 1558456"/>
              <a:gd name="connsiteY2" fmla="*/ 241619 h 1434314"/>
              <a:gd name="connsiteX3" fmla="*/ 453224 w 1558456"/>
              <a:gd name="connsiteY3" fmla="*/ 18982 h 1434314"/>
              <a:gd name="connsiteX4" fmla="*/ 0 w 1558456"/>
              <a:gd name="connsiteY4" fmla="*/ 26934 h 1434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8456" h="1434314">
                <a:moveTo>
                  <a:pt x="1558456" y="1434314"/>
                </a:moveTo>
                <a:cubicBezTo>
                  <a:pt x="1516711" y="1199750"/>
                  <a:pt x="1474967" y="965187"/>
                  <a:pt x="1375576" y="766405"/>
                </a:cubicBezTo>
                <a:cubicBezTo>
                  <a:pt x="1276185" y="567623"/>
                  <a:pt x="1115833" y="366189"/>
                  <a:pt x="962108" y="241619"/>
                </a:cubicBezTo>
                <a:cubicBezTo>
                  <a:pt x="808383" y="117049"/>
                  <a:pt x="613575" y="54763"/>
                  <a:pt x="453224" y="18982"/>
                </a:cubicBezTo>
                <a:cubicBezTo>
                  <a:pt x="292873" y="-16799"/>
                  <a:pt x="146436" y="5067"/>
                  <a:pt x="0" y="26934"/>
                </a:cubicBezTo>
              </a:path>
            </a:pathLst>
          </a:custGeom>
          <a:noFill/>
          <a:ln w="38100">
            <a:solidFill>
              <a:srgbClr val="F000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図形 23">
            <a:extLst>
              <a:ext uri="{FF2B5EF4-FFF2-40B4-BE49-F238E27FC236}">
                <a16:creationId xmlns:a16="http://schemas.microsoft.com/office/drawing/2014/main" id="{65BB3554-4343-A742-339E-9E78DABDFBD0}"/>
              </a:ext>
            </a:extLst>
          </p:cNvPr>
          <p:cNvSpPr/>
          <p:nvPr/>
        </p:nvSpPr>
        <p:spPr>
          <a:xfrm>
            <a:off x="9613614" y="5344718"/>
            <a:ext cx="569845" cy="450574"/>
          </a:xfrm>
          <a:custGeom>
            <a:avLst/>
            <a:gdLst>
              <a:gd name="connsiteX0" fmla="*/ 0 w 492981"/>
              <a:gd name="connsiteY0" fmla="*/ 453227 h 453227"/>
              <a:gd name="connsiteX1" fmla="*/ 238539 w 492981"/>
              <a:gd name="connsiteY1" fmla="*/ 2 h 453227"/>
              <a:gd name="connsiteX2" fmla="*/ 492981 w 492981"/>
              <a:gd name="connsiteY2" fmla="*/ 445275 h 453227"/>
              <a:gd name="connsiteX3" fmla="*/ 492981 w 492981"/>
              <a:gd name="connsiteY3" fmla="*/ 445275 h 453227"/>
            </a:gdLst>
            <a:ahLst/>
            <a:cxnLst>
              <a:cxn ang="0">
                <a:pos x="connsiteX0" y="connsiteY0"/>
              </a:cxn>
              <a:cxn ang="0">
                <a:pos x="connsiteX1" y="connsiteY1"/>
              </a:cxn>
              <a:cxn ang="0">
                <a:pos x="connsiteX2" y="connsiteY2"/>
              </a:cxn>
              <a:cxn ang="0">
                <a:pos x="connsiteX3" y="connsiteY3"/>
              </a:cxn>
            </a:cxnLst>
            <a:rect l="l" t="t" r="r" b="b"/>
            <a:pathLst>
              <a:path w="492981" h="453227">
                <a:moveTo>
                  <a:pt x="0" y="453227"/>
                </a:moveTo>
                <a:cubicBezTo>
                  <a:pt x="78188" y="227277"/>
                  <a:pt x="156376" y="1327"/>
                  <a:pt x="238539" y="2"/>
                </a:cubicBezTo>
                <a:cubicBezTo>
                  <a:pt x="320702" y="-1323"/>
                  <a:pt x="492981" y="445275"/>
                  <a:pt x="492981" y="445275"/>
                </a:cubicBezTo>
                <a:lnTo>
                  <a:pt x="492981" y="445275"/>
                </a:lnTo>
              </a:path>
            </a:pathLst>
          </a:cu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EFEE1504-2B15-A219-3DC7-EAA3300C4C6B}"/>
                  </a:ext>
                </a:extLst>
              </p:cNvPr>
              <p:cNvSpPr txBox="1"/>
              <p:nvPr/>
            </p:nvSpPr>
            <p:spPr>
              <a:xfrm>
                <a:off x="9422433" y="4236600"/>
                <a:ext cx="78438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1800" b="0" i="0" smtClean="0">
                          <a:solidFill>
                            <a:srgbClr val="F000E5"/>
                          </a:solidFill>
                          <a:latin typeface="Cambria Math" panose="02040503050406030204" pitchFamily="18" charset="0"/>
                          <a:cs typeface="Times New Roman" panose="02020603050405020304" pitchFamily="18" charset="0"/>
                        </a:rPr>
                        <m:t>2</m:t>
                      </m:r>
                      <m:r>
                        <a:rPr lang="en-US" altLang="ja-JP" sz="1800" b="0" i="1" smtClean="0">
                          <a:solidFill>
                            <a:srgbClr val="F000E5"/>
                          </a:solidFill>
                          <a:latin typeface="Cambria Math" panose="02040503050406030204" pitchFamily="18" charset="0"/>
                          <a:cs typeface="Times New Roman" panose="02020603050405020304" pitchFamily="18" charset="0"/>
                        </a:rPr>
                        <m:t>𝜈𝛽𝛽</m:t>
                      </m:r>
                    </m:oMath>
                  </m:oMathPara>
                </a14:m>
                <a:endParaRPr kumimoji="1" lang="ja-JP" altLang="en-US" dirty="0"/>
              </a:p>
            </p:txBody>
          </p:sp>
        </mc:Choice>
        <mc:Fallback xmlns="">
          <p:sp>
            <p:nvSpPr>
              <p:cNvPr id="25" name="テキスト ボックス 24">
                <a:extLst>
                  <a:ext uri="{FF2B5EF4-FFF2-40B4-BE49-F238E27FC236}">
                    <a16:creationId xmlns:a16="http://schemas.microsoft.com/office/drawing/2014/main" id="{EFEE1504-2B15-A219-3DC7-EAA3300C4C6B}"/>
                  </a:ext>
                </a:extLst>
              </p:cNvPr>
              <p:cNvSpPr txBox="1">
                <a:spLocks noRot="1" noChangeAspect="1" noMove="1" noResize="1" noEditPoints="1" noAdjustHandles="1" noChangeArrowheads="1" noChangeShapeType="1" noTextEdit="1"/>
              </p:cNvSpPr>
              <p:nvPr/>
            </p:nvSpPr>
            <p:spPr>
              <a:xfrm>
                <a:off x="9422433" y="4236600"/>
                <a:ext cx="784382" cy="369332"/>
              </a:xfrm>
              <a:prstGeom prst="rect">
                <a:avLst/>
              </a:prstGeom>
              <a:blipFill>
                <a:blip r:embed="rId6"/>
                <a:stretch>
                  <a:fillRect b="-1147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 name="テキスト ボックス 25">
                <a:extLst>
                  <a:ext uri="{FF2B5EF4-FFF2-40B4-BE49-F238E27FC236}">
                    <a16:creationId xmlns:a16="http://schemas.microsoft.com/office/drawing/2014/main" id="{B5D6DD6C-1FE4-A16E-C57D-7AEE5919F351}"/>
                  </a:ext>
                </a:extLst>
              </p:cNvPr>
              <p:cNvSpPr txBox="1"/>
              <p:nvPr/>
            </p:nvSpPr>
            <p:spPr>
              <a:xfrm>
                <a:off x="9506345" y="5733285"/>
                <a:ext cx="78438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1800" b="0" i="1" smtClean="0">
                          <a:solidFill>
                            <a:srgbClr val="00B0F0"/>
                          </a:solidFill>
                          <a:latin typeface="Cambria Math" panose="02040503050406030204" pitchFamily="18" charset="0"/>
                          <a:cs typeface="Times New Roman" panose="02020603050405020304" pitchFamily="18" charset="0"/>
                        </a:rPr>
                        <m:t>0</m:t>
                      </m:r>
                      <m:r>
                        <a:rPr lang="en-US" altLang="ja-JP" sz="1800" b="0" i="1" smtClean="0">
                          <a:solidFill>
                            <a:srgbClr val="00B0F0"/>
                          </a:solidFill>
                          <a:latin typeface="Cambria Math" panose="02040503050406030204" pitchFamily="18" charset="0"/>
                          <a:cs typeface="Times New Roman" panose="02020603050405020304" pitchFamily="18" charset="0"/>
                        </a:rPr>
                        <m:t>𝜈𝛽𝛽</m:t>
                      </m:r>
                    </m:oMath>
                  </m:oMathPara>
                </a14:m>
                <a:endParaRPr kumimoji="1" lang="ja-JP" altLang="en-US" dirty="0"/>
              </a:p>
            </p:txBody>
          </p:sp>
        </mc:Choice>
        <mc:Fallback xmlns="">
          <p:sp>
            <p:nvSpPr>
              <p:cNvPr id="26" name="テキスト ボックス 25">
                <a:extLst>
                  <a:ext uri="{FF2B5EF4-FFF2-40B4-BE49-F238E27FC236}">
                    <a16:creationId xmlns:a16="http://schemas.microsoft.com/office/drawing/2014/main" id="{B5D6DD6C-1FE4-A16E-C57D-7AEE5919F351}"/>
                  </a:ext>
                </a:extLst>
              </p:cNvPr>
              <p:cNvSpPr txBox="1">
                <a:spLocks noRot="1" noChangeAspect="1" noMove="1" noResize="1" noEditPoints="1" noAdjustHandles="1" noChangeArrowheads="1" noChangeShapeType="1" noTextEdit="1"/>
              </p:cNvSpPr>
              <p:nvPr/>
            </p:nvSpPr>
            <p:spPr>
              <a:xfrm>
                <a:off x="9506345" y="5733285"/>
                <a:ext cx="784382" cy="369332"/>
              </a:xfrm>
              <a:prstGeom prst="rect">
                <a:avLst/>
              </a:prstGeom>
              <a:blipFill>
                <a:blip r:embed="rId7"/>
                <a:stretch>
                  <a:fillRect b="-13115"/>
                </a:stretch>
              </a:blipFill>
            </p:spPr>
            <p:txBody>
              <a:bodyPr/>
              <a:lstStyle/>
              <a:p>
                <a:r>
                  <a:rPr lang="ja-JP" altLang="en-US">
                    <a:noFill/>
                  </a:rPr>
                  <a:t> </a:t>
                </a:r>
              </a:p>
            </p:txBody>
          </p:sp>
        </mc:Fallback>
      </mc:AlternateContent>
      <p:sp>
        <p:nvSpPr>
          <p:cNvPr id="9" name="フリーフォーム: 図形 8">
            <a:extLst>
              <a:ext uri="{FF2B5EF4-FFF2-40B4-BE49-F238E27FC236}">
                <a16:creationId xmlns:a16="http://schemas.microsoft.com/office/drawing/2014/main" id="{0DB863B8-960A-0F60-1532-06F31A9DDEC5}"/>
              </a:ext>
            </a:extLst>
          </p:cNvPr>
          <p:cNvSpPr/>
          <p:nvPr/>
        </p:nvSpPr>
        <p:spPr>
          <a:xfrm>
            <a:off x="8510337" y="5258608"/>
            <a:ext cx="3007895" cy="556298"/>
          </a:xfrm>
          <a:custGeom>
            <a:avLst/>
            <a:gdLst>
              <a:gd name="connsiteX0" fmla="*/ 0 w 3007895"/>
              <a:gd name="connsiteY0" fmla="*/ 556298 h 556298"/>
              <a:gd name="connsiteX1" fmla="*/ 280737 w 3007895"/>
              <a:gd name="connsiteY1" fmla="*/ 203372 h 556298"/>
              <a:gd name="connsiteX2" fmla="*/ 401052 w 3007895"/>
              <a:gd name="connsiteY2" fmla="*/ 243477 h 556298"/>
              <a:gd name="connsiteX3" fmla="*/ 561474 w 3007895"/>
              <a:gd name="connsiteY3" fmla="*/ 203372 h 556298"/>
              <a:gd name="connsiteX4" fmla="*/ 1106905 w 3007895"/>
              <a:gd name="connsiteY4" fmla="*/ 2845 h 556298"/>
              <a:gd name="connsiteX5" fmla="*/ 1379621 w 3007895"/>
              <a:gd name="connsiteY5" fmla="*/ 83056 h 556298"/>
              <a:gd name="connsiteX6" fmla="*/ 1515979 w 3007895"/>
              <a:gd name="connsiteY6" fmla="*/ 50972 h 556298"/>
              <a:gd name="connsiteX7" fmla="*/ 1925052 w 3007895"/>
              <a:gd name="connsiteY7" fmla="*/ 227435 h 556298"/>
              <a:gd name="connsiteX8" fmla="*/ 3007895 w 3007895"/>
              <a:gd name="connsiteY8" fmla="*/ 540256 h 556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7895" h="556298">
                <a:moveTo>
                  <a:pt x="0" y="556298"/>
                </a:moveTo>
                <a:cubicBezTo>
                  <a:pt x="106947" y="405903"/>
                  <a:pt x="213895" y="255509"/>
                  <a:pt x="280737" y="203372"/>
                </a:cubicBezTo>
                <a:cubicBezTo>
                  <a:pt x="347579" y="151235"/>
                  <a:pt x="354263" y="243477"/>
                  <a:pt x="401052" y="243477"/>
                </a:cubicBezTo>
                <a:cubicBezTo>
                  <a:pt x="447841" y="243477"/>
                  <a:pt x="443832" y="243477"/>
                  <a:pt x="561474" y="203372"/>
                </a:cubicBezTo>
                <a:cubicBezTo>
                  <a:pt x="679116" y="163267"/>
                  <a:pt x="970547" y="22898"/>
                  <a:pt x="1106905" y="2845"/>
                </a:cubicBezTo>
                <a:cubicBezTo>
                  <a:pt x="1243263" y="-17208"/>
                  <a:pt x="1311442" y="75035"/>
                  <a:pt x="1379621" y="83056"/>
                </a:cubicBezTo>
                <a:cubicBezTo>
                  <a:pt x="1447800" y="91077"/>
                  <a:pt x="1425074" y="26909"/>
                  <a:pt x="1515979" y="50972"/>
                </a:cubicBezTo>
                <a:cubicBezTo>
                  <a:pt x="1606884" y="75035"/>
                  <a:pt x="1676399" y="145888"/>
                  <a:pt x="1925052" y="227435"/>
                </a:cubicBezTo>
                <a:cubicBezTo>
                  <a:pt x="2173705" y="308982"/>
                  <a:pt x="2590800" y="424619"/>
                  <a:pt x="3007895" y="540256"/>
                </a:cubicBez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A135AFA0-9DA2-3717-AD73-2295019EC751}"/>
              </a:ext>
            </a:extLst>
          </p:cNvPr>
          <p:cNvSpPr txBox="1"/>
          <p:nvPr/>
        </p:nvSpPr>
        <p:spPr>
          <a:xfrm>
            <a:off x="8275343" y="4551247"/>
            <a:ext cx="1220961" cy="923330"/>
          </a:xfrm>
          <a:prstGeom prst="rect">
            <a:avLst/>
          </a:prstGeom>
          <a:noFill/>
        </p:spPr>
        <p:txBody>
          <a:bodyPr wrap="square" rtlCol="0">
            <a:spAutoFit/>
          </a:bodyPr>
          <a:lstStyle/>
          <a:p>
            <a:r>
              <a:rPr lang="en-US" altLang="ja-JP" b="1" dirty="0">
                <a:solidFill>
                  <a:schemeClr val="tx1"/>
                </a:solidFill>
                <a:sym typeface="Wingdings" panose="05000000000000000000" pitchFamily="2" charset="2"/>
              </a:rPr>
              <a:t>Long-lived spallation products</a:t>
            </a:r>
            <a:endParaRPr kumimoji="1" lang="ja-JP" altLang="en-US" b="1" dirty="0">
              <a:solidFill>
                <a:schemeClr val="tx1"/>
              </a:solidFill>
            </a:endParaRPr>
          </a:p>
        </p:txBody>
      </p:sp>
      <p:sp>
        <p:nvSpPr>
          <p:cNvPr id="6" name="四角形: 角を丸くする 5">
            <a:extLst>
              <a:ext uri="{FF2B5EF4-FFF2-40B4-BE49-F238E27FC236}">
                <a16:creationId xmlns:a16="http://schemas.microsoft.com/office/drawing/2014/main" id="{B2144836-B16F-AEEC-0B88-B12D96AB1627}"/>
              </a:ext>
            </a:extLst>
          </p:cNvPr>
          <p:cNvSpPr/>
          <p:nvPr/>
        </p:nvSpPr>
        <p:spPr>
          <a:xfrm>
            <a:off x="359138" y="3651008"/>
            <a:ext cx="6825937" cy="1686187"/>
          </a:xfrm>
          <a:prstGeom prst="roundRect">
            <a:avLst/>
          </a:prstGeom>
          <a:noFill/>
          <a:ln>
            <a:solidFill>
              <a:srgbClr val="0070C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63712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
            <a:extLst>
              <a:ext uri="{FF2B5EF4-FFF2-40B4-BE49-F238E27FC236}">
                <a16:creationId xmlns:a16="http://schemas.microsoft.com/office/drawing/2014/main" id="{5B5F57D4-1DD1-81FA-8ED8-4856D8B2CF43}"/>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en-US" altLang="ja-JP" sz="4000" dirty="0"/>
              <a:t>Upgrade KamLAND2-Zen</a:t>
            </a:r>
            <a:endParaRPr lang="ja-JP" altLang="en-US" sz="4000" dirty="0"/>
          </a:p>
        </p:txBody>
      </p:sp>
      <mc:AlternateContent xmlns:mc="http://schemas.openxmlformats.org/markup-compatibility/2006" xmlns:a14="http://schemas.microsoft.com/office/drawing/2010/main">
        <mc:Choice Requires="a14">
          <p:sp>
            <p:nvSpPr>
              <p:cNvPr id="12" name="コンテンツ プレースホルダー 2">
                <a:extLst>
                  <a:ext uri="{FF2B5EF4-FFF2-40B4-BE49-F238E27FC236}">
                    <a16:creationId xmlns:a16="http://schemas.microsoft.com/office/drawing/2014/main" id="{67444154-ABD9-9013-7D41-A6005F726E1A}"/>
                  </a:ext>
                </a:extLst>
              </p:cNvPr>
              <p:cNvSpPr txBox="1">
                <a:spLocks/>
              </p:cNvSpPr>
              <p:nvPr/>
            </p:nvSpPr>
            <p:spPr>
              <a:xfrm>
                <a:off x="360000"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400" u="sng" dirty="0"/>
                  <a:t>Upgrade contents</a:t>
                </a:r>
                <a:endParaRPr lang="en-US" altLang="ja-JP" sz="2400" dirty="0"/>
              </a:p>
              <a:p>
                <a:pPr>
                  <a:buClr>
                    <a:schemeClr val="tx1"/>
                  </a:buClr>
                </a:pPr>
                <a:r>
                  <a:rPr lang="ja-JP" altLang="en-US" sz="2000" dirty="0">
                    <a:solidFill>
                      <a:schemeClr val="tx1">
                        <a:lumMod val="75000"/>
                        <a:lumOff val="25000"/>
                      </a:schemeClr>
                    </a:solidFill>
                  </a:rPr>
                  <a:t>・ </a:t>
                </a:r>
                <a:r>
                  <a:rPr lang="en-US" altLang="ja-JP" sz="2000" b="1" dirty="0">
                    <a:solidFill>
                      <a:srgbClr val="FF0000"/>
                    </a:solidFill>
                  </a:rPr>
                  <a:t>Increase in light yield</a:t>
                </a:r>
                <a:endParaRPr lang="en-US" altLang="ja-JP" b="1" dirty="0">
                  <a:solidFill>
                    <a:srgbClr val="FF0000"/>
                  </a:solidFill>
                </a:endParaRPr>
              </a:p>
              <a:p>
                <a:pPr marL="0" indent="0">
                  <a:buNone/>
                </a:pPr>
                <a:r>
                  <a:rPr lang="en-US" altLang="ja-JP" sz="2000" dirty="0">
                    <a:solidFill>
                      <a:schemeClr val="tx1">
                        <a:lumMod val="75000"/>
                        <a:lumOff val="25000"/>
                      </a:schemeClr>
                    </a:solidFill>
                  </a:rPr>
                  <a:t>	High quantum efficiency PMT (HQE-PMT) (x</a:t>
                </a:r>
                <a:r>
                  <a:rPr lang="en-US" altLang="ja-JP" sz="2000" b="1" dirty="0">
                    <a:solidFill>
                      <a:schemeClr val="tx1">
                        <a:lumMod val="75000"/>
                        <a:lumOff val="25000"/>
                      </a:schemeClr>
                    </a:solidFill>
                  </a:rPr>
                  <a:t>1.9</a:t>
                </a:r>
                <a:r>
                  <a:rPr lang="en-US" altLang="ja-JP" sz="2000" dirty="0">
                    <a:solidFill>
                      <a:schemeClr val="tx1">
                        <a:lumMod val="75000"/>
                        <a:lumOff val="25000"/>
                      </a:schemeClr>
                    </a:solidFill>
                  </a:rPr>
                  <a:t>)</a:t>
                </a:r>
              </a:p>
              <a:p>
                <a:pPr marL="0" indent="0">
                  <a:buNone/>
                </a:pPr>
                <a:r>
                  <a:rPr lang="en-US" altLang="ja-JP" dirty="0"/>
                  <a:t>	</a:t>
                </a:r>
                <a:r>
                  <a:rPr lang="en-US" altLang="ja-JP" sz="2000" dirty="0">
                    <a:solidFill>
                      <a:schemeClr val="tx1">
                        <a:lumMod val="75000"/>
                        <a:lumOff val="25000"/>
                      </a:schemeClr>
                    </a:solidFill>
                  </a:rPr>
                  <a:t>Light-collecting Winston cone mirror</a:t>
                </a:r>
                <a:r>
                  <a:rPr lang="ja-JP" altLang="en-US" sz="2000" dirty="0">
                    <a:solidFill>
                      <a:schemeClr val="tx1">
                        <a:lumMod val="75000"/>
                        <a:lumOff val="25000"/>
                      </a:schemeClr>
                    </a:solidFill>
                  </a:rPr>
                  <a:t> </a:t>
                </a:r>
                <a:r>
                  <a:rPr lang="en-US" altLang="ja-JP" sz="2000" dirty="0">
                    <a:solidFill>
                      <a:schemeClr val="tx1">
                        <a:lumMod val="75000"/>
                        <a:lumOff val="25000"/>
                      </a:schemeClr>
                    </a:solidFill>
                  </a:rPr>
                  <a:t>(x</a:t>
                </a:r>
                <a:r>
                  <a:rPr lang="en-US" altLang="ja-JP" sz="2000" b="1" dirty="0">
                    <a:solidFill>
                      <a:schemeClr val="tx1">
                        <a:lumMod val="75000"/>
                        <a:lumOff val="25000"/>
                      </a:schemeClr>
                    </a:solidFill>
                  </a:rPr>
                  <a:t>1.8</a:t>
                </a:r>
                <a:r>
                  <a:rPr lang="en-US" altLang="ja-JP" sz="2000" dirty="0">
                    <a:solidFill>
                      <a:schemeClr val="tx1">
                        <a:lumMod val="75000"/>
                        <a:lumOff val="25000"/>
                      </a:schemeClr>
                    </a:solidFill>
                  </a:rPr>
                  <a:t>)</a:t>
                </a:r>
              </a:p>
              <a:p>
                <a:pPr marL="0" indent="0">
                  <a:buNone/>
                </a:pPr>
                <a:r>
                  <a:rPr lang="en-US" altLang="ja-JP" dirty="0"/>
                  <a:t>	</a:t>
                </a:r>
                <a:r>
                  <a:rPr lang="en-US" altLang="ja-JP" sz="2000" dirty="0">
                    <a:solidFill>
                      <a:schemeClr val="tx1">
                        <a:lumMod val="75000"/>
                        <a:lumOff val="25000"/>
                      </a:schemeClr>
                    </a:solidFill>
                  </a:rPr>
                  <a:t>High light-yield liquid scintillator (New-LS) (x</a:t>
                </a:r>
                <a:r>
                  <a:rPr lang="en-US" altLang="ja-JP" sz="2000" b="1" dirty="0">
                    <a:solidFill>
                      <a:schemeClr val="tx1">
                        <a:lumMod val="75000"/>
                        <a:lumOff val="25000"/>
                      </a:schemeClr>
                    </a:solidFill>
                  </a:rPr>
                  <a:t>1.4</a:t>
                </a:r>
                <a:r>
                  <a:rPr lang="en-US" altLang="ja-JP" sz="2000" dirty="0">
                    <a:solidFill>
                      <a:schemeClr val="tx1">
                        <a:lumMod val="75000"/>
                        <a:lumOff val="25000"/>
                      </a:schemeClr>
                    </a:solidFill>
                  </a:rPr>
                  <a:t>)</a:t>
                </a:r>
              </a:p>
              <a:p>
                <a:pPr marL="0" indent="0">
                  <a:buNone/>
                </a:pPr>
                <a:endParaRPr kumimoji="1" lang="ja-JP" altLang="en-US" sz="2000" dirty="0">
                  <a:solidFill>
                    <a:schemeClr val="tx1">
                      <a:lumMod val="75000"/>
                      <a:lumOff val="25000"/>
                    </a:schemeClr>
                  </a:solidFill>
                </a:endParaRPr>
              </a:p>
              <a:p>
                <a:pPr>
                  <a:buClr>
                    <a:schemeClr val="tx1"/>
                  </a:buClr>
                </a:pPr>
                <a:r>
                  <a:rPr lang="ja-JP" altLang="en-US" sz="2000" dirty="0">
                    <a:solidFill>
                      <a:schemeClr val="tx1">
                        <a:lumMod val="75000"/>
                        <a:lumOff val="25000"/>
                      </a:schemeClr>
                    </a:solidFill>
                  </a:rPr>
                  <a:t>・ </a:t>
                </a:r>
                <a:r>
                  <a:rPr lang="en-US" altLang="ja-JP" sz="2000" dirty="0">
                    <a:solidFill>
                      <a:schemeClr val="tx1">
                        <a:lumMod val="75000"/>
                        <a:lumOff val="25000"/>
                      </a:schemeClr>
                    </a:solidFill>
                  </a:rPr>
                  <a:t>State-of-the-art read-out electronics: </a:t>
                </a:r>
                <a:r>
                  <a:rPr lang="en-US" altLang="ja-JP" sz="2000" b="1" dirty="0">
                    <a:solidFill>
                      <a:schemeClr val="tx1">
                        <a:lumMod val="75000"/>
                        <a:lumOff val="25000"/>
                      </a:schemeClr>
                    </a:solidFill>
                  </a:rPr>
                  <a:t>MoGURA2</a:t>
                </a:r>
              </a:p>
              <a:p>
                <a:pPr marL="0" indent="0">
                  <a:buClr>
                    <a:schemeClr val="tx1"/>
                  </a:buClr>
                  <a:buNone/>
                </a:pPr>
                <a:r>
                  <a:rPr lang="en-US" altLang="ja-JP" dirty="0"/>
                  <a:t>	</a:t>
                </a:r>
                <a:r>
                  <a:rPr lang="en-US" altLang="ja-JP" dirty="0" err="1"/>
                  <a:t>RFSoC</a:t>
                </a:r>
                <a:r>
                  <a:rPr lang="en-US" altLang="ja-JP" dirty="0"/>
                  <a:t> powered data acquisition</a:t>
                </a:r>
              </a:p>
              <a:p>
                <a:pPr marL="0" indent="0">
                  <a:buClr>
                    <a:schemeClr val="tx1"/>
                  </a:buClr>
                  <a:buNone/>
                </a:pPr>
                <a:r>
                  <a:rPr lang="en-US" altLang="ja-JP" dirty="0"/>
                  <a:t>	Huge buffer for SN-burst detection</a:t>
                </a:r>
              </a:p>
              <a:p>
                <a:pPr marL="0" indent="0">
                  <a:buClr>
                    <a:schemeClr val="tx1"/>
                  </a:buClr>
                  <a:buNone/>
                </a:pPr>
                <a:endParaRPr lang="en-US" altLang="ja-JP" dirty="0"/>
              </a:p>
              <a:p>
                <a:pPr>
                  <a:buClr>
                    <a:schemeClr val="tx1"/>
                  </a:buClr>
                </a:pPr>
                <a:r>
                  <a:rPr lang="ja-JP" altLang="en-US" dirty="0"/>
                  <a:t>・ </a:t>
                </a:r>
                <a:r>
                  <a:rPr lang="en-US" altLang="ja-JP" b="1" dirty="0"/>
                  <a:t>Increase in </a:t>
                </a:r>
                <a14:m>
                  <m:oMath xmlns:m="http://schemas.openxmlformats.org/officeDocument/2006/math">
                    <m:sPre>
                      <m:sPrePr>
                        <m:ctrlPr>
                          <a:rPr lang="en-US" altLang="ja-JP" b="1" i="1" smtClean="0">
                            <a:latin typeface="Cambria Math" panose="02040503050406030204" pitchFamily="18" charset="0"/>
                          </a:rPr>
                        </m:ctrlPr>
                      </m:sPrePr>
                      <m:sub/>
                      <m:sup>
                        <m:r>
                          <a:rPr lang="en-US" altLang="ja-JP" b="1" i="1" smtClean="0">
                            <a:latin typeface="Cambria Math" panose="02040503050406030204" pitchFamily="18" charset="0"/>
                          </a:rPr>
                          <m:t>𝟏𝟑𝟔</m:t>
                        </m:r>
                      </m:sup>
                      <m:e>
                        <m:r>
                          <a:rPr lang="en-US" altLang="ja-JP" b="1" i="0" smtClean="0">
                            <a:latin typeface="Cambria Math" panose="02040503050406030204" pitchFamily="18" charset="0"/>
                          </a:rPr>
                          <m:t>𝐗𝐞</m:t>
                        </m:r>
                      </m:e>
                    </m:sPre>
                  </m:oMath>
                </a14:m>
                <a:r>
                  <a:rPr lang="en-US" altLang="ja-JP" dirty="0"/>
                  <a:t>:</a:t>
                </a:r>
                <a:r>
                  <a:rPr lang="ja-JP" altLang="en-US" dirty="0"/>
                  <a:t> </a:t>
                </a:r>
                <a14:m>
                  <m:oMath xmlns:m="http://schemas.openxmlformats.org/officeDocument/2006/math">
                    <m:r>
                      <a:rPr lang="en-US" altLang="ja-JP" dirty="0" smtClean="0">
                        <a:latin typeface="Cambria Math" panose="02040503050406030204" pitchFamily="18" charset="0"/>
                        <a:ea typeface="Cambria Math" panose="02040503050406030204" pitchFamily="18" charset="0"/>
                        <a:sym typeface="Wingdings" panose="05000000000000000000" pitchFamily="2" charset="2"/>
                      </a:rPr>
                      <m:t>7</m:t>
                    </m:r>
                    <m:r>
                      <a:rPr lang="en-US" altLang="ja-JP" b="0" i="0" dirty="0" smtClean="0">
                        <a:latin typeface="Cambria Math" panose="02040503050406030204" pitchFamily="18" charset="0"/>
                        <a:ea typeface="Cambria Math" panose="02040503050406030204" pitchFamily="18" charset="0"/>
                        <a:sym typeface="Wingdings" panose="05000000000000000000" pitchFamily="2" charset="2"/>
                      </a:rPr>
                      <m:t>45</m:t>
                    </m:r>
                    <m:r>
                      <m:rPr>
                        <m:nor/>
                      </m:rPr>
                      <a:rPr lang="en-US" altLang="ja-JP" dirty="0">
                        <a:latin typeface="Cambria Math" panose="02040503050406030204" pitchFamily="18" charset="0"/>
                        <a:ea typeface="Cambria Math" panose="02040503050406030204" pitchFamily="18" charset="0"/>
                        <a:sym typeface="Wingdings" panose="05000000000000000000" pitchFamily="2" charset="2"/>
                      </a:rPr>
                      <m:t>kg</m:t>
                    </m:r>
                  </m:oMath>
                </a14:m>
                <a:r>
                  <a:rPr lang="en-US" altLang="ja-JP" dirty="0"/>
                  <a:t> </a:t>
                </a:r>
                <a:r>
                  <a:rPr lang="en-US" altLang="ja-JP" dirty="0">
                    <a:sym typeface="Wingdings" panose="05000000000000000000" pitchFamily="2" charset="2"/>
                  </a:rPr>
                  <a:t> </a:t>
                </a:r>
                <a14:m>
                  <m:oMath xmlns:m="http://schemas.openxmlformats.org/officeDocument/2006/math">
                    <m:r>
                      <a:rPr lang="en-US" altLang="ja-JP" dirty="0">
                        <a:latin typeface="Cambria Math" panose="02040503050406030204" pitchFamily="18" charset="0"/>
                        <a:ea typeface="Cambria Math" panose="02040503050406030204" pitchFamily="18" charset="0"/>
                        <a:sym typeface="Wingdings" panose="05000000000000000000" pitchFamily="2" charset="2"/>
                      </a:rPr>
                      <m:t>~1,000</m:t>
                    </m:r>
                    <m:r>
                      <m:rPr>
                        <m:nor/>
                      </m:rPr>
                      <a:rPr lang="en-US" altLang="ja-JP" dirty="0">
                        <a:latin typeface="Cambria Math" panose="02040503050406030204" pitchFamily="18" charset="0"/>
                        <a:ea typeface="Cambria Math" panose="02040503050406030204" pitchFamily="18" charset="0"/>
                        <a:sym typeface="Wingdings" panose="05000000000000000000" pitchFamily="2" charset="2"/>
                      </a:rPr>
                      <m:t>kg</m:t>
                    </m:r>
                  </m:oMath>
                </a14:m>
                <a:endParaRPr lang="en-US" altLang="ja-JP" dirty="0">
                  <a:sym typeface="Wingdings" panose="05000000000000000000" pitchFamily="2" charset="2"/>
                </a:endParaRPr>
              </a:p>
              <a:p>
                <a:pPr marL="0" indent="0">
                  <a:buClr>
                    <a:schemeClr val="tx1"/>
                  </a:buClr>
                  <a:buNone/>
                </a:pPr>
                <a:endParaRPr lang="en-US" altLang="ja-JP" dirty="0">
                  <a:sym typeface="Wingdings" panose="05000000000000000000" pitchFamily="2" charset="2"/>
                </a:endParaRPr>
              </a:p>
            </p:txBody>
          </p:sp>
        </mc:Choice>
        <mc:Fallback xmlns="">
          <p:sp>
            <p:nvSpPr>
              <p:cNvPr id="12" name="コンテンツ プレースホルダー 2">
                <a:extLst>
                  <a:ext uri="{FF2B5EF4-FFF2-40B4-BE49-F238E27FC236}">
                    <a16:creationId xmlns:a16="http://schemas.microsoft.com/office/drawing/2014/main" id="{67444154-ABD9-9013-7D41-A6005F726E1A}"/>
                  </a:ext>
                </a:extLst>
              </p:cNvPr>
              <p:cNvSpPr txBox="1">
                <a:spLocks noRot="1" noChangeAspect="1" noMove="1" noResize="1" noEditPoints="1" noAdjustHandles="1" noChangeArrowheads="1" noChangeShapeType="1" noTextEdit="1"/>
              </p:cNvSpPr>
              <p:nvPr/>
            </p:nvSpPr>
            <p:spPr>
              <a:xfrm>
                <a:off x="360000" y="1079999"/>
                <a:ext cx="11472862" cy="5346000"/>
              </a:xfrm>
              <a:prstGeom prst="rect">
                <a:avLst/>
              </a:prstGeom>
              <a:blipFill>
                <a:blip r:embed="rId3"/>
                <a:stretch>
                  <a:fillRect l="-1594" t="-1596"/>
                </a:stretch>
              </a:blipFill>
            </p:spPr>
            <p:txBody>
              <a:bodyPr/>
              <a:lstStyle/>
              <a:p>
                <a:r>
                  <a:rPr lang="ja-JP" altLang="en-US">
                    <a:noFill/>
                  </a:rPr>
                  <a:t> </a:t>
                </a:r>
              </a:p>
            </p:txBody>
          </p:sp>
        </mc:Fallback>
      </mc:AlternateContent>
      <p:cxnSp>
        <p:nvCxnSpPr>
          <p:cNvPr id="14" name="直線コネクタ 13">
            <a:extLst>
              <a:ext uri="{FF2B5EF4-FFF2-40B4-BE49-F238E27FC236}">
                <a16:creationId xmlns:a16="http://schemas.microsoft.com/office/drawing/2014/main" id="{9C0C33B8-17FD-473A-C4E9-D061C6D12A03}"/>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日付プレースホルダー 3">
            <a:extLst>
              <a:ext uri="{FF2B5EF4-FFF2-40B4-BE49-F238E27FC236}">
                <a16:creationId xmlns:a16="http://schemas.microsoft.com/office/drawing/2014/main" id="{AC6D57FC-1201-7BB5-9AD8-32C63AAC9D0C}"/>
              </a:ext>
            </a:extLst>
          </p:cNvPr>
          <p:cNvSpPr>
            <a:spLocks noGrp="1"/>
          </p:cNvSpPr>
          <p:nvPr>
            <p:ph type="dt" sz="half" idx="10"/>
          </p:nvPr>
        </p:nvSpPr>
        <p:spPr/>
        <p:txBody>
          <a:bodyPr/>
          <a:lstStyle/>
          <a:p>
            <a:r>
              <a:rPr kumimoji="1" lang="en-US" altLang="ja-JP" dirty="0"/>
              <a:t>2024/12/14</a:t>
            </a:r>
            <a:endParaRPr kumimoji="1" lang="ja-JP" altLang="en-US" dirty="0"/>
          </a:p>
        </p:txBody>
      </p:sp>
      <p:sp>
        <p:nvSpPr>
          <p:cNvPr id="5" name="フッター プレースホルダー 4">
            <a:extLst>
              <a:ext uri="{FF2B5EF4-FFF2-40B4-BE49-F238E27FC236}">
                <a16:creationId xmlns:a16="http://schemas.microsoft.com/office/drawing/2014/main" id="{CDFAEEEA-AE19-2EF0-0888-A6F3C81EB300}"/>
              </a:ext>
            </a:extLst>
          </p:cNvPr>
          <p:cNvSpPr>
            <a:spLocks noGrp="1"/>
          </p:cNvSpPr>
          <p:nvPr>
            <p:ph type="ftr" sz="quarter" idx="11"/>
          </p:nvPr>
        </p:nvSpPr>
        <p:spPr/>
        <p:txBody>
          <a:bodyPr/>
          <a:lstStyle/>
          <a:p>
            <a:r>
              <a:rPr kumimoji="1" lang="en-US" altLang="ja-JP" dirty="0"/>
              <a:t>NuDM-2024  Jun Nakane</a:t>
            </a:r>
            <a:endParaRPr kumimoji="1" lang="ja-JP" altLang="en-US" dirty="0"/>
          </a:p>
        </p:txBody>
      </p:sp>
      <p:sp>
        <p:nvSpPr>
          <p:cNvPr id="13" name="スライド番号プレースホルダー 12">
            <a:extLst>
              <a:ext uri="{FF2B5EF4-FFF2-40B4-BE49-F238E27FC236}">
                <a16:creationId xmlns:a16="http://schemas.microsoft.com/office/drawing/2014/main" id="{3B483645-D721-4B56-85F4-7BCD1D41E9A6}"/>
              </a:ext>
            </a:extLst>
          </p:cNvPr>
          <p:cNvSpPr>
            <a:spLocks noGrp="1"/>
          </p:cNvSpPr>
          <p:nvPr>
            <p:ph type="sldNum" sz="quarter" idx="12"/>
          </p:nvPr>
        </p:nvSpPr>
        <p:spPr/>
        <p:txBody>
          <a:bodyPr/>
          <a:lstStyle/>
          <a:p>
            <a:fld id="{D392765E-C324-42ED-9A7B-7C1C78C74078}" type="slidenum">
              <a:rPr kumimoji="1" lang="ja-JP" altLang="en-US" smtClean="0"/>
              <a:t>8</a:t>
            </a:fld>
            <a:endParaRPr kumimoji="1" lang="ja-JP" altLang="en-US"/>
          </a:p>
        </p:txBody>
      </p:sp>
      <p:pic>
        <p:nvPicPr>
          <p:cNvPr id="6" name="図 5" descr="黒い背景に白い文字のロゴ&#10;&#10;中程度の精度で自動的に生成された説明">
            <a:extLst>
              <a:ext uri="{FF2B5EF4-FFF2-40B4-BE49-F238E27FC236}">
                <a16:creationId xmlns:a16="http://schemas.microsoft.com/office/drawing/2014/main" id="{9ACB1EDA-6B64-5272-68A3-078B0C056F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68983" y="4008880"/>
            <a:ext cx="2023017" cy="2278512"/>
          </a:xfrm>
          <a:prstGeom prst="rect">
            <a:avLst/>
          </a:prstGeom>
        </p:spPr>
      </p:pic>
      <p:pic>
        <p:nvPicPr>
          <p:cNvPr id="10" name="図 9">
            <a:extLst>
              <a:ext uri="{FF2B5EF4-FFF2-40B4-BE49-F238E27FC236}">
                <a16:creationId xmlns:a16="http://schemas.microsoft.com/office/drawing/2014/main" id="{157F8023-DF90-A28C-E52C-4EF9C324E0E1}"/>
              </a:ext>
            </a:extLst>
          </p:cNvPr>
          <p:cNvPicPr>
            <a:picLocks noChangeAspect="1"/>
          </p:cNvPicPr>
          <p:nvPr/>
        </p:nvPicPr>
        <p:blipFill>
          <a:blip r:embed="rId5"/>
          <a:stretch>
            <a:fillRect/>
          </a:stretch>
        </p:blipFill>
        <p:spPr>
          <a:xfrm>
            <a:off x="355942" y="1976890"/>
            <a:ext cx="881060" cy="1011960"/>
          </a:xfrm>
          <a:prstGeom prst="rect">
            <a:avLst/>
          </a:prstGeom>
        </p:spPr>
      </p:pic>
      <p:sp>
        <p:nvSpPr>
          <p:cNvPr id="17" name="右中かっこ 16">
            <a:extLst>
              <a:ext uri="{FF2B5EF4-FFF2-40B4-BE49-F238E27FC236}">
                <a16:creationId xmlns:a16="http://schemas.microsoft.com/office/drawing/2014/main" id="{74EBD406-E242-3AA4-8ACD-2095EC060759}"/>
              </a:ext>
            </a:extLst>
          </p:cNvPr>
          <p:cNvSpPr/>
          <p:nvPr/>
        </p:nvSpPr>
        <p:spPr>
          <a:xfrm>
            <a:off x="6138671" y="1626924"/>
            <a:ext cx="289367" cy="1711893"/>
          </a:xfrm>
          <a:prstGeom prst="rightBrace">
            <a:avLst>
              <a:gd name="adj1" fmla="val 8333"/>
              <a:gd name="adj2" fmla="val 23418"/>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8" name="コンテンツ プレースホルダー 2">
                <a:extLst>
                  <a:ext uri="{FF2B5EF4-FFF2-40B4-BE49-F238E27FC236}">
                    <a16:creationId xmlns:a16="http://schemas.microsoft.com/office/drawing/2014/main" id="{B777C080-8320-8CAE-6EC9-EC2A9047AF66}"/>
                  </a:ext>
                </a:extLst>
              </p:cNvPr>
              <p:cNvSpPr txBox="1">
                <a:spLocks/>
              </p:cNvSpPr>
              <p:nvPr/>
            </p:nvSpPr>
            <p:spPr>
              <a:xfrm>
                <a:off x="6384023" y="1079999"/>
                <a:ext cx="5386214"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b="1" kern="1200" dirty="0">
                    <a:solidFill>
                      <a:srgbClr val="000000"/>
                    </a:solidFill>
                    <a:effectLst/>
                    <a:latin typeface="Calibri" panose="020F0502020204030204" pitchFamily="34" charset="0"/>
                    <a:ea typeface="ＭＳ Ｐゴシック" panose="020B0600070205080204" pitchFamily="50" charset="-128"/>
                    <a:cs typeface="+mn-cs"/>
                  </a:rPr>
                  <a:t>						</a:t>
                </a:r>
                <a:r>
                  <a:rPr lang="en-US" altLang="ja-JP" sz="2400" b="1" u="sng" kern="1200" dirty="0">
                    <a:solidFill>
                      <a:srgbClr val="000000"/>
                    </a:solidFill>
                    <a:effectLst/>
                    <a:latin typeface="Calibri" panose="020F0502020204030204" pitchFamily="34" charset="0"/>
                    <a:ea typeface="ＭＳ Ｐゴシック" panose="020B0600070205080204" pitchFamily="50" charset="-128"/>
                    <a:cs typeface="+mn-cs"/>
                  </a:rPr>
                  <a:t>Target of KamLAND2-Zen</a:t>
                </a:r>
                <a:r>
                  <a:rPr lang="en-US" altLang="ja-JP" kern="1200" dirty="0">
                    <a:solidFill>
                      <a:srgbClr val="000000"/>
                    </a:solidFill>
                    <a:effectLst/>
                    <a:latin typeface="Calibri" panose="020F0502020204030204" pitchFamily="34" charset="0"/>
                    <a:ea typeface="ＭＳ Ｐゴシック" panose="020B0600070205080204" pitchFamily="50" charset="-128"/>
                    <a:cs typeface="+mn-cs"/>
                  </a:rPr>
                  <a:t>	</a:t>
                </a:r>
                <a:endParaRPr lang="en-US" altLang="ja-JP" dirty="0">
                  <a:sym typeface="Wingdings" panose="05000000000000000000" pitchFamily="2" charset="2"/>
                </a:endParaRPr>
              </a:p>
              <a:p>
                <a:pPr>
                  <a:buClr>
                    <a:schemeClr val="tx1"/>
                  </a:buClr>
                </a:pPr>
                <a:r>
                  <a:rPr lang="ja-JP" altLang="en-US" dirty="0">
                    <a:sym typeface="Wingdings" panose="05000000000000000000" pitchFamily="2" charset="2"/>
                  </a:rPr>
                  <a:t>・ </a:t>
                </a:r>
                <a:r>
                  <a:rPr lang="en-US" altLang="ja-JP" b="1" dirty="0">
                    <a:solidFill>
                      <a:srgbClr val="FF0000"/>
                    </a:solidFill>
                    <a:sym typeface="Wingdings" panose="05000000000000000000" pitchFamily="2" charset="2"/>
                  </a:rPr>
                  <a:t>5x</a:t>
                </a:r>
                <a:r>
                  <a:rPr lang="en-US" altLang="ja-JP" b="1" dirty="0">
                    <a:sym typeface="Wingdings" panose="05000000000000000000" pitchFamily="2" charset="2"/>
                  </a:rPr>
                  <a:t> increased effective light yield</a:t>
                </a:r>
              </a:p>
              <a:p>
                <a:pPr>
                  <a:buClr>
                    <a:schemeClr val="tx1"/>
                  </a:buClr>
                </a:pPr>
                <a:r>
                  <a:rPr lang="en-US" altLang="ja-JP" dirty="0">
                    <a:sym typeface="Wingdings" panose="05000000000000000000" pitchFamily="2" charset="2"/>
                  </a:rPr>
                  <a:t>          	</a:t>
                </a:r>
                <a:r>
                  <a:rPr lang="en-US" altLang="ja-JP" dirty="0"/>
                  <a:t>energy resolution </a:t>
                </a:r>
                <a14:m>
                  <m:oMath xmlns:m="http://schemas.openxmlformats.org/officeDocument/2006/math">
                    <m:r>
                      <a:rPr lang="en-US" altLang="ja-JP" i="1" smtClean="0">
                        <a:solidFill>
                          <a:srgbClr val="FF0000"/>
                        </a:solidFill>
                        <a:latin typeface="Cambria Math" panose="02040503050406030204" pitchFamily="18" charset="0"/>
                        <a:cs typeface="Times New Roman" panose="02020603050405020304" pitchFamily="18" charset="0"/>
                      </a:rPr>
                      <m:t>𝜎</m:t>
                    </m:r>
                  </m:oMath>
                </a14:m>
                <a:r>
                  <a:rPr lang="en-US" altLang="ja-JP" kern="1200" dirty="0">
                    <a:solidFill>
                      <a:srgbClr val="FF0000"/>
                    </a:solidFill>
                    <a:effectLst/>
                    <a:latin typeface="Calibri" panose="020F0502020204030204" pitchFamily="34" charset="0"/>
                    <a:ea typeface="ＭＳ Ｐゴシック" panose="020B0600070205080204" pitchFamily="50" charset="-128"/>
                  </a:rPr>
                  <a:t>: </a:t>
                </a:r>
                <a14:m>
                  <m:oMath xmlns:m="http://schemas.openxmlformats.org/officeDocument/2006/math">
                    <m:r>
                      <a:rPr lang="en-US" altLang="ja-JP" b="0" i="1" kern="1200">
                        <a:solidFill>
                          <a:srgbClr val="FF0000"/>
                        </a:solidFill>
                        <a:effectLst/>
                        <a:latin typeface="Cambria Math" panose="02040503050406030204" pitchFamily="18" charset="0"/>
                        <a:ea typeface="ＭＳ Ｐゴシック" panose="020B0600070205080204" pitchFamily="50" charset="-128"/>
                        <a:cs typeface="Times New Roman" panose="02020603050405020304" pitchFamily="18" charset="0"/>
                      </a:rPr>
                      <m:t>4%→</m:t>
                    </m:r>
                    <m:r>
                      <a:rPr lang="en-US" altLang="ja-JP" b="0" i="1" kern="1200" smtClean="0">
                        <a:solidFill>
                          <a:srgbClr val="FF0000"/>
                        </a:solidFill>
                        <a:effectLst/>
                        <a:latin typeface="Cambria Math" panose="02040503050406030204" pitchFamily="18" charset="0"/>
                        <a:ea typeface="ＭＳ Ｐゴシック" panose="020B0600070205080204" pitchFamily="50" charset="-128"/>
                        <a:cs typeface="Times New Roman" panose="02020603050405020304" pitchFamily="18" charset="0"/>
                      </a:rPr>
                      <m:t> </m:t>
                    </m:r>
                    <m:r>
                      <a:rPr lang="en-US" altLang="ja-JP" b="0" i="1" kern="1200">
                        <a:solidFill>
                          <a:srgbClr val="FF0000"/>
                        </a:solidFill>
                        <a:effectLst/>
                        <a:latin typeface="Cambria Math" panose="02040503050406030204" pitchFamily="18" charset="0"/>
                        <a:ea typeface="ＭＳ Ｐゴシック" panose="020B0600070205080204" pitchFamily="50" charset="-128"/>
                        <a:cs typeface="Times New Roman" panose="02020603050405020304" pitchFamily="18" charset="0"/>
                      </a:rPr>
                      <m:t>&lt;2.5%</m:t>
                    </m:r>
                  </m:oMath>
                </a14:m>
                <a:r>
                  <a:rPr lang="en-US" altLang="ja-JP" sz="1800" dirty="0">
                    <a:solidFill>
                      <a:schemeClr val="tx1">
                        <a:lumMod val="75000"/>
                        <a:lumOff val="25000"/>
                      </a:schemeClr>
                    </a:solidFill>
                    <a:sym typeface="Wingdings" panose="05000000000000000000" pitchFamily="2" charset="2"/>
                  </a:rPr>
                  <a:t>				(</a:t>
                </a:r>
                <a14:m>
                  <m:oMath xmlns:m="http://schemas.openxmlformats.org/officeDocument/2006/math">
                    <m:r>
                      <a:rPr lang="en-US" altLang="ja-JP" sz="1800" i="1">
                        <a:latin typeface="Cambria Math" panose="02040503050406030204" pitchFamily="18" charset="0"/>
                        <a:cs typeface="Times New Roman" panose="02020603050405020304" pitchFamily="18" charset="0"/>
                      </a:rPr>
                      <m:t>𝐸</m:t>
                    </m:r>
                    <m:r>
                      <a:rPr lang="en-US" altLang="ja-JP" sz="1800" i="1">
                        <a:latin typeface="Cambria Math" panose="02040503050406030204" pitchFamily="18" charset="0"/>
                        <a:cs typeface="Times New Roman" panose="02020603050405020304" pitchFamily="18" charset="0"/>
                      </a:rPr>
                      <m:t>=2.5 </m:t>
                    </m:r>
                    <m:r>
                      <m:rPr>
                        <m:sty m:val="p"/>
                      </m:rPr>
                      <a:rPr lang="en-US" altLang="ja-JP" sz="1800">
                        <a:latin typeface="Cambria Math" panose="02040503050406030204" pitchFamily="18" charset="0"/>
                        <a:cs typeface="Times New Roman" panose="02020603050405020304" pitchFamily="18" charset="0"/>
                      </a:rPr>
                      <m:t>MeV</m:t>
                    </m:r>
                  </m:oMath>
                </a14:m>
                <a:r>
                  <a:rPr lang="en-US" altLang="ja-JP" sz="1800" dirty="0">
                    <a:solidFill>
                      <a:schemeClr val="tx1">
                        <a:lumMod val="75000"/>
                        <a:lumOff val="25000"/>
                      </a:schemeClr>
                    </a:solidFill>
                    <a:sym typeface="Wingdings" panose="05000000000000000000" pitchFamily="2" charset="2"/>
                  </a:rPr>
                  <a:t>) 	</a:t>
                </a:r>
                <a14:m>
                  <m:oMath xmlns:m="http://schemas.openxmlformats.org/officeDocument/2006/math">
                    <m:r>
                      <a:rPr lang="en-US" altLang="ja-JP" sz="2000" b="0" i="1" dirty="0" smtClean="0">
                        <a:solidFill>
                          <a:srgbClr val="FF40FF"/>
                        </a:solidFill>
                        <a:latin typeface="Cambria Math" panose="02040503050406030204" pitchFamily="18" charset="0"/>
                      </a:rPr>
                      <m:t>2</m:t>
                    </m:r>
                    <m:r>
                      <a:rPr lang="en-US" altLang="ja-JP" sz="2000" b="0" i="1" smtClean="0">
                        <a:solidFill>
                          <a:srgbClr val="FF40FF"/>
                        </a:solidFill>
                        <a:latin typeface="Cambria Math" panose="02040503050406030204" pitchFamily="18" charset="0"/>
                      </a:rPr>
                      <m:t>𝜈𝛽𝛽</m:t>
                    </m:r>
                  </m:oMath>
                </a14:m>
                <a:r>
                  <a:rPr lang="en-US" altLang="ja-JP" dirty="0">
                    <a:solidFill>
                      <a:schemeClr val="tx1">
                        <a:lumMod val="75000"/>
                        <a:lumOff val="25000"/>
                      </a:schemeClr>
                    </a:solidFill>
                    <a:sym typeface="Wingdings" panose="05000000000000000000" pitchFamily="2" charset="2"/>
                  </a:rPr>
                  <a:t> </a:t>
                </a:r>
                <a:r>
                  <a:rPr lang="en-US" altLang="ja-JP" dirty="0">
                    <a:sym typeface="Wingdings" panose="05000000000000000000" pitchFamily="2" charset="2"/>
                  </a:rPr>
                  <a:t>BG </a:t>
                </a:r>
                <a:r>
                  <a:rPr lang="en-US" altLang="ja-JP" dirty="0">
                    <a:solidFill>
                      <a:srgbClr val="FF0000"/>
                    </a:solidFill>
                    <a:sym typeface="Wingdings" panose="05000000000000000000" pitchFamily="2" charset="2"/>
                  </a:rPr>
                  <a:t>reduction by the order of 2</a:t>
                </a:r>
              </a:p>
              <a:p>
                <a:pPr>
                  <a:buClr>
                    <a:schemeClr val="tx1"/>
                  </a:buClr>
                </a:pPr>
                <a:r>
                  <a:rPr lang="en-US" altLang="ja-JP" dirty="0">
                    <a:sym typeface="Wingdings" panose="05000000000000000000" pitchFamily="2" charset="2"/>
                  </a:rPr>
                  <a:t> </a:t>
                </a:r>
                <a:r>
                  <a:rPr lang="en-US" altLang="ja-JP" b="1" dirty="0">
                    <a:solidFill>
                      <a:srgbClr val="FF0000"/>
                    </a:solidFill>
                    <a:sym typeface="Wingdings" panose="05000000000000000000" pitchFamily="2" charset="2"/>
                  </a:rPr>
                  <a:t>Test with prototype detector</a:t>
                </a:r>
              </a:p>
              <a:p>
                <a:pPr>
                  <a:buClr>
                    <a:schemeClr val="tx1"/>
                  </a:buClr>
                </a:pPr>
                <a:endParaRPr lang="en-US" altLang="ja-JP" b="1" dirty="0">
                  <a:sym typeface="Wingdings" panose="05000000000000000000" pitchFamily="2" charset="2"/>
                </a:endParaRPr>
              </a:p>
              <a:p>
                <a:pPr>
                  <a:buClr>
                    <a:schemeClr val="tx1"/>
                  </a:buClr>
                </a:pPr>
                <a:r>
                  <a:rPr lang="ja-JP" altLang="en-US" dirty="0">
                    <a:sym typeface="Wingdings" panose="05000000000000000000" pitchFamily="2" charset="2"/>
                  </a:rPr>
                  <a:t>・ </a:t>
                </a:r>
                <a14:m>
                  <m:oMath xmlns:m="http://schemas.openxmlformats.org/officeDocument/2006/math">
                    <m:r>
                      <a:rPr lang="en-US" altLang="ja-JP" dirty="0" smtClean="0">
                        <a:latin typeface="Cambria Math" panose="02040503050406030204" pitchFamily="18" charset="0"/>
                        <a:ea typeface="Cambria Math" panose="02040503050406030204" pitchFamily="18" charset="0"/>
                        <a:sym typeface="Wingdings" panose="05000000000000000000" pitchFamily="2" charset="2"/>
                      </a:rPr>
                      <m:t>~100</m:t>
                    </m:r>
                    <m:r>
                      <a:rPr lang="en-US" altLang="ja-JP" b="0" i="0" dirty="0" smtClean="0">
                        <a:latin typeface="Cambria Math" panose="02040503050406030204" pitchFamily="18" charset="0"/>
                        <a:ea typeface="Cambria Math" panose="02040503050406030204" pitchFamily="18" charset="0"/>
                        <a:sym typeface="Wingdings" panose="05000000000000000000" pitchFamily="2" charset="2"/>
                      </a:rPr>
                      <m:t>%</m:t>
                    </m:r>
                  </m:oMath>
                </a14:m>
                <a:r>
                  <a:rPr lang="en-US" altLang="ja-JP" dirty="0">
                    <a:sym typeface="Wingdings" panose="05000000000000000000" pitchFamily="2" charset="2"/>
                  </a:rPr>
                  <a:t> spallation neutron detection</a:t>
                </a:r>
              </a:p>
              <a:p>
                <a:pPr>
                  <a:buClr>
                    <a:schemeClr val="tx1"/>
                  </a:buClr>
                </a:pPr>
                <a:r>
                  <a:rPr lang="ja-JP" altLang="en-US" dirty="0">
                    <a:sym typeface="Wingdings" panose="05000000000000000000" pitchFamily="2" charset="2"/>
                  </a:rPr>
                  <a:t>・ </a:t>
                </a:r>
                <a:r>
                  <a:rPr lang="en-US" altLang="ja-JP" dirty="0">
                    <a:solidFill>
                      <a:schemeClr val="tx1">
                        <a:lumMod val="75000"/>
                        <a:lumOff val="25000"/>
                      </a:schemeClr>
                    </a:solidFill>
                    <a:sym typeface="Wingdings" panose="05000000000000000000" pitchFamily="2" charset="2"/>
                  </a:rPr>
                  <a:t>More efficient L.L. tagging								</a:t>
                </a:r>
                <a:endParaRPr lang="en-US" altLang="ja-JP" dirty="0">
                  <a:sym typeface="Wingdings" panose="05000000000000000000" pitchFamily="2" charset="2"/>
                </a:endParaRPr>
              </a:p>
              <a:p>
                <a:pPr>
                  <a:buClr>
                    <a:schemeClr val="tx1"/>
                  </a:buClr>
                </a:pPr>
                <a:r>
                  <a:rPr lang="ja-JP" altLang="en-US" dirty="0">
                    <a:sym typeface="Wingdings" panose="05000000000000000000" pitchFamily="2" charset="2"/>
                  </a:rPr>
                  <a:t>・ </a:t>
                </a:r>
                <a:r>
                  <a:rPr lang="en-US" altLang="ja-JP" dirty="0">
                    <a:sym typeface="Wingdings" panose="05000000000000000000" pitchFamily="2" charset="2"/>
                  </a:rPr>
                  <a:t>More exposure</a:t>
                </a:r>
                <a:endParaRPr lang="en-US" altLang="ja-JP" dirty="0">
                  <a:solidFill>
                    <a:schemeClr val="tx1">
                      <a:lumMod val="75000"/>
                      <a:lumOff val="25000"/>
                    </a:schemeClr>
                  </a:solidFill>
                  <a:sym typeface="Wingdings" panose="05000000000000000000" pitchFamily="2" charset="2"/>
                </a:endParaRPr>
              </a:p>
            </p:txBody>
          </p:sp>
        </mc:Choice>
        <mc:Fallback xmlns="">
          <p:sp>
            <p:nvSpPr>
              <p:cNvPr id="18" name="コンテンツ プレースホルダー 2">
                <a:extLst>
                  <a:ext uri="{FF2B5EF4-FFF2-40B4-BE49-F238E27FC236}">
                    <a16:creationId xmlns:a16="http://schemas.microsoft.com/office/drawing/2014/main" id="{B777C080-8320-8CAE-6EC9-EC2A9047AF66}"/>
                  </a:ext>
                </a:extLst>
              </p:cNvPr>
              <p:cNvSpPr txBox="1">
                <a:spLocks noRot="1" noChangeAspect="1" noMove="1" noResize="1" noEditPoints="1" noAdjustHandles="1" noChangeArrowheads="1" noChangeShapeType="1" noTextEdit="1"/>
              </p:cNvSpPr>
              <p:nvPr/>
            </p:nvSpPr>
            <p:spPr>
              <a:xfrm>
                <a:off x="6384023" y="1079999"/>
                <a:ext cx="5386214" cy="5346000"/>
              </a:xfrm>
              <a:prstGeom prst="rect">
                <a:avLst/>
              </a:prstGeom>
              <a:blipFill>
                <a:blip r:embed="rId6"/>
                <a:stretch>
                  <a:fillRect l="-1131"/>
                </a:stretch>
              </a:blipFill>
            </p:spPr>
            <p:txBody>
              <a:bodyPr/>
              <a:lstStyle/>
              <a:p>
                <a:r>
                  <a:rPr lang="ja-JP" altLang="en-US">
                    <a:noFill/>
                  </a:rPr>
                  <a:t> </a:t>
                </a:r>
              </a:p>
            </p:txBody>
          </p:sp>
        </mc:Fallback>
      </mc:AlternateContent>
      <p:sp>
        <p:nvSpPr>
          <p:cNvPr id="25" name="右中かっこ 24">
            <a:extLst>
              <a:ext uri="{FF2B5EF4-FFF2-40B4-BE49-F238E27FC236}">
                <a16:creationId xmlns:a16="http://schemas.microsoft.com/office/drawing/2014/main" id="{0A8E5B7F-54C2-988F-751A-1E1EDA3EB38C}"/>
              </a:ext>
            </a:extLst>
          </p:cNvPr>
          <p:cNvSpPr/>
          <p:nvPr/>
        </p:nvSpPr>
        <p:spPr>
          <a:xfrm>
            <a:off x="6138671" y="3919913"/>
            <a:ext cx="289367" cy="1165271"/>
          </a:xfrm>
          <a:prstGeom prst="rightBrace">
            <a:avLst>
              <a:gd name="adj1" fmla="val 8333"/>
              <a:gd name="adj2" fmla="val 57048"/>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CBB0EF64-0C47-9AA5-F01C-B3BE5E9BC5F4}"/>
              </a:ext>
            </a:extLst>
          </p:cNvPr>
          <p:cNvCxnSpPr>
            <a:cxnSpLocks/>
          </p:cNvCxnSpPr>
          <p:nvPr/>
        </p:nvCxnSpPr>
        <p:spPr>
          <a:xfrm>
            <a:off x="5169159" y="5812971"/>
            <a:ext cx="1258879"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8926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コンテンツ プレースホルダー 2">
            <a:extLst>
              <a:ext uri="{FF2B5EF4-FFF2-40B4-BE49-F238E27FC236}">
                <a16:creationId xmlns:a16="http://schemas.microsoft.com/office/drawing/2014/main" id="{3C7912AC-CF86-834D-A281-973DC7C0B2ED}"/>
              </a:ext>
            </a:extLst>
          </p:cNvPr>
          <p:cNvSpPr txBox="1">
            <a:spLocks/>
          </p:cNvSpPr>
          <p:nvPr/>
        </p:nvSpPr>
        <p:spPr>
          <a:xfrm>
            <a:off x="359138" y="1079999"/>
            <a:ext cx="11472862"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sz="2400" dirty="0">
                <a:sym typeface="Wingdings" panose="05000000000000000000" pitchFamily="2" charset="2"/>
              </a:rPr>
              <a:t>Optical properties </a:t>
            </a:r>
            <a:r>
              <a:rPr lang="en-US" altLang="ja-JP" dirty="0">
                <a:sym typeface="Wingdings" panose="05000000000000000000" pitchFamily="2" charset="2"/>
              </a:rPr>
              <a:t>registered in </a:t>
            </a:r>
            <a:r>
              <a:rPr lang="en-US" altLang="ja-JP" dirty="0">
                <a:solidFill>
                  <a:srgbClr val="FF9900"/>
                </a:solidFill>
                <a:sym typeface="Wingdings" panose="05000000000000000000" pitchFamily="2" charset="2"/>
              </a:rPr>
              <a:t>the simulation										 </a:t>
            </a:r>
            <a:r>
              <a:rPr lang="en-US" altLang="ja-JP" dirty="0">
                <a:sym typeface="Wingdings" panose="05000000000000000000" pitchFamily="2" charset="2"/>
              </a:rPr>
              <a:t>(     : Emission wavelength of New-LS)</a:t>
            </a:r>
            <a:endParaRPr lang="en-US" altLang="ja-JP" sz="2400" dirty="0">
              <a:sym typeface="Wingdings" panose="05000000000000000000" pitchFamily="2" charset="2"/>
            </a:endParaRPr>
          </a:p>
          <a:p>
            <a:pPr>
              <a:buClr>
                <a:schemeClr val="tx1"/>
              </a:buClr>
              <a:buFont typeface="Arial" panose="020B0604020202020204" pitchFamily="34" charset="0"/>
              <a:buChar char="•"/>
            </a:pPr>
            <a:r>
              <a:rPr lang="ja-JP" altLang="en-US" sz="2000" dirty="0">
                <a:sym typeface="Wingdings" panose="05000000000000000000" pitchFamily="2" charset="2"/>
              </a:rPr>
              <a:t> </a:t>
            </a:r>
            <a:r>
              <a:rPr lang="en-US" altLang="ja-JP" sz="2000" u="sng" dirty="0">
                <a:sym typeface="Wingdings" panose="05000000000000000000" pitchFamily="2" charset="2"/>
              </a:rPr>
              <a:t>New-LS </a:t>
            </a:r>
            <a:r>
              <a:rPr lang="en-US" altLang="ja-JP" sz="1800" u="sng" dirty="0">
                <a:sym typeface="Wingdings" panose="05000000000000000000" pitchFamily="2" charset="2"/>
              </a:rPr>
              <a:t>(candidate)</a:t>
            </a:r>
            <a:endParaRPr lang="en-US" altLang="ja-JP" u="sng" dirty="0">
              <a:sym typeface="Wingdings" panose="05000000000000000000" pitchFamily="2" charset="2"/>
            </a:endParaRPr>
          </a:p>
          <a:p>
            <a:pPr marL="0" indent="0">
              <a:buClr>
                <a:schemeClr val="tx1"/>
              </a:buClr>
              <a:buNone/>
            </a:pPr>
            <a:r>
              <a:rPr lang="en-US" altLang="ja-JP" sz="2000" dirty="0">
                <a:sym typeface="Wingdings" panose="05000000000000000000" pitchFamily="2" charset="2"/>
              </a:rPr>
              <a:t>    Light yield: </a:t>
            </a:r>
            <a:r>
              <a:rPr lang="en-US" altLang="ja-JP" sz="2000" dirty="0">
                <a:solidFill>
                  <a:srgbClr val="FF0000"/>
                </a:solidFill>
                <a:sym typeface="Wingdings" panose="05000000000000000000" pitchFamily="2" charset="2"/>
              </a:rPr>
              <a:t>x1.365</a:t>
            </a:r>
            <a:r>
              <a:rPr lang="en-US" altLang="ja-JP" sz="2000" dirty="0">
                <a:sym typeface="Wingdings" panose="05000000000000000000" pitchFamily="2" charset="2"/>
              </a:rPr>
              <a:t> </a:t>
            </a:r>
            <a:r>
              <a:rPr lang="en-US" altLang="ja-JP" sz="1600" dirty="0">
                <a:sym typeface="Wingdings" panose="05000000000000000000" pitchFamily="2" charset="2"/>
              </a:rPr>
              <a:t>(Compared to conventional)</a:t>
            </a:r>
            <a:endParaRPr lang="en-US" altLang="ja-JP" dirty="0"/>
          </a:p>
          <a:p>
            <a:pPr marL="0" indent="0">
              <a:buClr>
                <a:schemeClr val="tx1"/>
              </a:buClr>
              <a:buNone/>
            </a:pPr>
            <a:r>
              <a:rPr lang="en-US" altLang="ja-JP" dirty="0"/>
              <a:t>    Composition:</a:t>
            </a:r>
            <a:r>
              <a:rPr lang="en-US" altLang="ja-JP" dirty="0">
                <a:sym typeface="Wingdings" panose="05000000000000000000" pitchFamily="2" charset="2"/>
              </a:rPr>
              <a:t>												</a:t>
            </a:r>
            <a:endParaRPr lang="en-US" altLang="ja-JP" dirty="0"/>
          </a:p>
          <a:p>
            <a:pPr marL="0" indent="0">
              <a:buClr>
                <a:schemeClr val="tx1"/>
              </a:buClr>
              <a:buNone/>
            </a:pPr>
            <a:endParaRPr lang="en-US" altLang="ja-JP" dirty="0"/>
          </a:p>
          <a:p>
            <a:pPr marL="0" indent="0">
              <a:buClr>
                <a:schemeClr val="tx1"/>
              </a:buClr>
              <a:buNone/>
            </a:pPr>
            <a:r>
              <a:rPr lang="en-US" altLang="ja-JP" dirty="0"/>
              <a:t>    Emission time constant											:	</a:t>
            </a:r>
          </a:p>
          <a:p>
            <a:pPr marL="0" indent="0">
              <a:buClr>
                <a:schemeClr val="tx1"/>
              </a:buClr>
              <a:buNone/>
            </a:pPr>
            <a:endParaRPr lang="en-US" altLang="ja-JP" dirty="0"/>
          </a:p>
          <a:p>
            <a:pPr marL="0" indent="0">
              <a:buClr>
                <a:schemeClr val="tx1"/>
              </a:buClr>
              <a:buNone/>
            </a:pPr>
            <a:r>
              <a:rPr lang="ja-JP" altLang="en-US" dirty="0"/>
              <a:t>    </a:t>
            </a:r>
            <a:r>
              <a:rPr lang="en-US" altLang="ja-JP" dirty="0"/>
              <a:t>Emission spectrum:</a:t>
            </a:r>
          </a:p>
          <a:p>
            <a:pPr marL="0" indent="0">
              <a:buClr>
                <a:schemeClr val="tx1"/>
              </a:buClr>
              <a:buNone/>
            </a:pPr>
            <a:endParaRPr lang="en-US" altLang="ja-JP" dirty="0"/>
          </a:p>
        </p:txBody>
      </p:sp>
      <p:sp>
        <p:nvSpPr>
          <p:cNvPr id="2" name="日付プレースホルダー 1">
            <a:extLst>
              <a:ext uri="{FF2B5EF4-FFF2-40B4-BE49-F238E27FC236}">
                <a16:creationId xmlns:a16="http://schemas.microsoft.com/office/drawing/2014/main" id="{F9D97841-A004-02CF-88B9-FB5441EE9A8B}"/>
              </a:ext>
            </a:extLst>
          </p:cNvPr>
          <p:cNvSpPr>
            <a:spLocks noGrp="1"/>
          </p:cNvSpPr>
          <p:nvPr>
            <p:ph type="dt" sz="half" idx="10"/>
          </p:nvPr>
        </p:nvSpPr>
        <p:spPr/>
        <p:txBody>
          <a:bodyPr/>
          <a:lstStyle/>
          <a:p>
            <a:r>
              <a:rPr kumimoji="1" lang="en-US" altLang="ja-JP"/>
              <a:t>2024/12/14</a:t>
            </a:r>
            <a:endParaRPr kumimoji="1" lang="ja-JP" altLang="en-US"/>
          </a:p>
        </p:txBody>
      </p:sp>
      <p:sp>
        <p:nvSpPr>
          <p:cNvPr id="3" name="フッター プレースホルダー 2">
            <a:extLst>
              <a:ext uri="{FF2B5EF4-FFF2-40B4-BE49-F238E27FC236}">
                <a16:creationId xmlns:a16="http://schemas.microsoft.com/office/drawing/2014/main" id="{22BCC3E7-9A50-FC8C-D5F5-EF4C84BD1912}"/>
              </a:ext>
            </a:extLst>
          </p:cNvPr>
          <p:cNvSpPr>
            <a:spLocks noGrp="1"/>
          </p:cNvSpPr>
          <p:nvPr>
            <p:ph type="ftr" sz="quarter" idx="11"/>
          </p:nvPr>
        </p:nvSpPr>
        <p:spPr/>
        <p:txBody>
          <a:bodyPr/>
          <a:lstStyle/>
          <a:p>
            <a:r>
              <a:rPr kumimoji="1" lang="en-US" altLang="ja-JP"/>
              <a:t>NuDM-2024  Jun Nakane</a:t>
            </a:r>
            <a:endParaRPr kumimoji="1" lang="ja-JP" altLang="en-US" dirty="0"/>
          </a:p>
        </p:txBody>
      </p:sp>
      <p:sp>
        <p:nvSpPr>
          <p:cNvPr id="4" name="スライド番号プレースホルダー 3">
            <a:extLst>
              <a:ext uri="{FF2B5EF4-FFF2-40B4-BE49-F238E27FC236}">
                <a16:creationId xmlns:a16="http://schemas.microsoft.com/office/drawing/2014/main" id="{DF373AC4-8CC4-FA03-9AE9-BFB3F2AD6420}"/>
              </a:ext>
            </a:extLst>
          </p:cNvPr>
          <p:cNvSpPr>
            <a:spLocks noGrp="1"/>
          </p:cNvSpPr>
          <p:nvPr>
            <p:ph type="sldNum" sz="quarter" idx="12"/>
          </p:nvPr>
        </p:nvSpPr>
        <p:spPr/>
        <p:txBody>
          <a:bodyPr/>
          <a:lstStyle/>
          <a:p>
            <a:fld id="{D392765E-C324-42ED-9A7B-7C1C78C74078}" type="slidenum">
              <a:rPr kumimoji="1" lang="ja-JP" altLang="en-US" smtClean="0"/>
              <a:t>9</a:t>
            </a:fld>
            <a:endParaRPr kumimoji="1" lang="ja-JP" altLang="en-US"/>
          </a:p>
        </p:txBody>
      </p:sp>
      <p:sp>
        <p:nvSpPr>
          <p:cNvPr id="5" name="タイトル 1">
            <a:extLst>
              <a:ext uri="{FF2B5EF4-FFF2-40B4-BE49-F238E27FC236}">
                <a16:creationId xmlns:a16="http://schemas.microsoft.com/office/drawing/2014/main" id="{EDB72168-6B1F-8DF4-7F76-9DDCB4185655}"/>
              </a:ext>
            </a:extLst>
          </p:cNvPr>
          <p:cNvSpPr txBox="1">
            <a:spLocks/>
          </p:cNvSpPr>
          <p:nvPr/>
        </p:nvSpPr>
        <p:spPr>
          <a:xfrm>
            <a:off x="360000" y="180000"/>
            <a:ext cx="11472862" cy="71913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4000" b="0" i="0" u="none" strike="noStrike" kern="1200" cap="none" spc="0" normalizeH="0" baseline="0" noProof="0" dirty="0">
                <a:ln>
                  <a:noFill/>
                </a:ln>
                <a:effectLst/>
                <a:uLnTx/>
                <a:uFillTx/>
                <a:ea typeface="ＭＳ Ｐゴシック" panose="020B0600070205080204" pitchFamily="50" charset="-128"/>
                <a:cs typeface="+mn-cs"/>
              </a:rPr>
              <a:t>Upgrade contents</a:t>
            </a:r>
          </a:p>
        </p:txBody>
      </p:sp>
      <p:cxnSp>
        <p:nvCxnSpPr>
          <p:cNvPr id="7" name="直線コネクタ 6">
            <a:extLst>
              <a:ext uri="{FF2B5EF4-FFF2-40B4-BE49-F238E27FC236}">
                <a16:creationId xmlns:a16="http://schemas.microsoft.com/office/drawing/2014/main" id="{23C87E54-9BBF-2DBC-B994-FD2B0AFB6F88}"/>
              </a:ext>
            </a:extLst>
          </p:cNvPr>
          <p:cNvCxnSpPr>
            <a:cxnSpLocks/>
          </p:cNvCxnSpPr>
          <p:nvPr/>
        </p:nvCxnSpPr>
        <p:spPr>
          <a:xfrm>
            <a:off x="359569" y="900000"/>
            <a:ext cx="1147286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0" name="図 19">
            <a:extLst>
              <a:ext uri="{FF2B5EF4-FFF2-40B4-BE49-F238E27FC236}">
                <a16:creationId xmlns:a16="http://schemas.microsoft.com/office/drawing/2014/main" id="{24FFE7B7-EDD5-3F74-7792-5624A4902915}"/>
              </a:ext>
            </a:extLst>
          </p:cNvPr>
          <p:cNvPicPr>
            <a:picLocks noChangeAspect="1"/>
          </p:cNvPicPr>
          <p:nvPr/>
        </p:nvPicPr>
        <p:blipFill>
          <a:blip r:embed="rId3"/>
          <a:stretch>
            <a:fillRect/>
          </a:stretch>
        </p:blipFill>
        <p:spPr>
          <a:xfrm>
            <a:off x="1320993" y="4212471"/>
            <a:ext cx="1412501" cy="807974"/>
          </a:xfrm>
          <a:prstGeom prst="rect">
            <a:avLst/>
          </a:prstGeom>
        </p:spPr>
      </p:pic>
      <p:pic>
        <p:nvPicPr>
          <p:cNvPr id="21" name="図 20">
            <a:extLst>
              <a:ext uri="{FF2B5EF4-FFF2-40B4-BE49-F238E27FC236}">
                <a16:creationId xmlns:a16="http://schemas.microsoft.com/office/drawing/2014/main" id="{296B7697-EAFC-71B5-C399-E824DAEBB09A}"/>
              </a:ext>
            </a:extLst>
          </p:cNvPr>
          <p:cNvPicPr>
            <a:picLocks noChangeAspect="1"/>
          </p:cNvPicPr>
          <p:nvPr/>
        </p:nvPicPr>
        <p:blipFill rotWithShape="1">
          <a:blip r:embed="rId4"/>
          <a:srcRect t="9336" r="6672"/>
          <a:stretch/>
        </p:blipFill>
        <p:spPr>
          <a:xfrm>
            <a:off x="2665917" y="4392678"/>
            <a:ext cx="3391070" cy="2465322"/>
          </a:xfrm>
          <a:prstGeom prst="rect">
            <a:avLst/>
          </a:prstGeom>
        </p:spPr>
      </p:pic>
      <p:sp>
        <p:nvSpPr>
          <p:cNvPr id="24" name="正方形/長方形 23">
            <a:extLst>
              <a:ext uri="{FF2B5EF4-FFF2-40B4-BE49-F238E27FC236}">
                <a16:creationId xmlns:a16="http://schemas.microsoft.com/office/drawing/2014/main" id="{101B27CE-F963-85A1-E10F-489222CBC6F6}"/>
              </a:ext>
            </a:extLst>
          </p:cNvPr>
          <p:cNvSpPr/>
          <p:nvPr/>
        </p:nvSpPr>
        <p:spPr>
          <a:xfrm>
            <a:off x="3941453" y="4462351"/>
            <a:ext cx="587351" cy="2109104"/>
          </a:xfrm>
          <a:prstGeom prst="rect">
            <a:avLst/>
          </a:prstGeom>
          <a:solidFill>
            <a:schemeClr val="accent1">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225CAB80-BF18-FDE7-11FA-4A88FFAA553B}"/>
              </a:ext>
            </a:extLst>
          </p:cNvPr>
          <p:cNvSpPr/>
          <p:nvPr/>
        </p:nvSpPr>
        <p:spPr>
          <a:xfrm>
            <a:off x="3257146" y="1481228"/>
            <a:ext cx="246862" cy="217318"/>
          </a:xfrm>
          <a:prstGeom prst="rect">
            <a:avLst/>
          </a:prstGeom>
          <a:solidFill>
            <a:schemeClr val="accent1">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コンテンツ プレースホルダー 2">
            <a:extLst>
              <a:ext uri="{FF2B5EF4-FFF2-40B4-BE49-F238E27FC236}">
                <a16:creationId xmlns:a16="http://schemas.microsoft.com/office/drawing/2014/main" id="{488CE63B-C5A7-9FC5-F05D-3BCCA166167C}"/>
              </a:ext>
            </a:extLst>
          </p:cNvPr>
          <p:cNvSpPr txBox="1">
            <a:spLocks/>
          </p:cNvSpPr>
          <p:nvPr/>
        </p:nvSpPr>
        <p:spPr>
          <a:xfrm>
            <a:off x="6096000" y="1079999"/>
            <a:ext cx="5736000" cy="534600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Clr>
                <a:schemeClr val="tx1"/>
              </a:buClr>
              <a:buNone/>
            </a:pPr>
            <a:r>
              <a:rPr lang="en-US" altLang="ja-JP" dirty="0">
                <a:sym typeface="Wingdings" panose="05000000000000000000" pitchFamily="2" charset="2"/>
              </a:rPr>
              <a:t>							</a:t>
            </a:r>
          </a:p>
          <a:p>
            <a:pPr>
              <a:buClr>
                <a:schemeClr val="tx1"/>
              </a:buClr>
              <a:buFont typeface="Arial" panose="020B0604020202020204" pitchFamily="34" charset="0"/>
              <a:buChar char="•"/>
            </a:pPr>
            <a:r>
              <a:rPr lang="ja-JP" altLang="en-US" dirty="0">
                <a:sym typeface="Wingdings" panose="05000000000000000000" pitchFamily="2" charset="2"/>
              </a:rPr>
              <a:t> </a:t>
            </a:r>
            <a:r>
              <a:rPr lang="en-US" altLang="ja-JP" dirty="0">
                <a:sym typeface="Wingdings" panose="05000000000000000000" pitchFamily="2" charset="2"/>
              </a:rPr>
              <a:t>HQE-PMT</a:t>
            </a:r>
          </a:p>
          <a:p>
            <a:pPr marL="0" indent="0">
              <a:buClr>
                <a:schemeClr val="tx1"/>
              </a:buClr>
              <a:buNone/>
            </a:pPr>
            <a:r>
              <a:rPr lang="ja-JP" altLang="en-US" sz="2000" dirty="0">
                <a:sym typeface="Wingdings" panose="05000000000000000000" pitchFamily="2" charset="2"/>
              </a:rPr>
              <a:t>    </a:t>
            </a:r>
            <a:r>
              <a:rPr lang="en-US" altLang="ja-JP" sz="2000" dirty="0">
                <a:sym typeface="Wingdings" panose="05000000000000000000" pitchFamily="2" charset="2"/>
              </a:rPr>
              <a:t>Quantum efficiency:						</a:t>
            </a:r>
          </a:p>
          <a:p>
            <a:pPr marL="0" indent="0">
              <a:buClr>
                <a:schemeClr val="tx1"/>
              </a:buClr>
              <a:buNone/>
            </a:pPr>
            <a:endParaRPr lang="en-US" altLang="ja-JP" sz="2000" dirty="0">
              <a:sym typeface="Wingdings" panose="05000000000000000000" pitchFamily="2" charset="2"/>
            </a:endParaRPr>
          </a:p>
          <a:p>
            <a:pPr marL="0" indent="0">
              <a:buClr>
                <a:schemeClr val="tx1"/>
              </a:buClr>
              <a:buNone/>
            </a:pPr>
            <a:endParaRPr lang="en-US" altLang="ja-JP" dirty="0">
              <a:sym typeface="Wingdings" panose="05000000000000000000" pitchFamily="2" charset="2"/>
            </a:endParaRPr>
          </a:p>
          <a:p>
            <a:pPr marL="0" indent="0">
              <a:buClr>
                <a:schemeClr val="tx1"/>
              </a:buClr>
              <a:buNone/>
            </a:pPr>
            <a:r>
              <a:rPr lang="en-US" altLang="ja-JP" dirty="0"/>
              <a:t>    Incident position and angle dependency:</a:t>
            </a:r>
            <a:endParaRPr lang="en-US" altLang="ja-JP" sz="2000" dirty="0">
              <a:sym typeface="Wingdings" panose="05000000000000000000" pitchFamily="2" charset="2"/>
            </a:endParaRPr>
          </a:p>
        </p:txBody>
      </p:sp>
      <p:pic>
        <p:nvPicPr>
          <p:cNvPr id="29" name="図 28">
            <a:extLst>
              <a:ext uri="{FF2B5EF4-FFF2-40B4-BE49-F238E27FC236}">
                <a16:creationId xmlns:a16="http://schemas.microsoft.com/office/drawing/2014/main" id="{4C8F20A8-24BC-9C25-B746-110E38DBA4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59031" y="1234250"/>
            <a:ext cx="3732969" cy="2666851"/>
          </a:xfrm>
          <a:prstGeom prst="rect">
            <a:avLst/>
          </a:prstGeom>
        </p:spPr>
      </p:pic>
      <p:sp>
        <p:nvSpPr>
          <p:cNvPr id="30" name="正方形/長方形 29">
            <a:extLst>
              <a:ext uri="{FF2B5EF4-FFF2-40B4-BE49-F238E27FC236}">
                <a16:creationId xmlns:a16="http://schemas.microsoft.com/office/drawing/2014/main" id="{095787A1-E545-8DF5-8CC7-76FF1D299EBD}"/>
              </a:ext>
            </a:extLst>
          </p:cNvPr>
          <p:cNvSpPr/>
          <p:nvPr/>
        </p:nvSpPr>
        <p:spPr>
          <a:xfrm>
            <a:off x="11162895" y="1320178"/>
            <a:ext cx="871911" cy="54292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8E7D6690-9346-B6AA-C522-2069FA20FA7D}"/>
              </a:ext>
            </a:extLst>
          </p:cNvPr>
          <p:cNvSpPr txBox="1"/>
          <p:nvPr/>
        </p:nvSpPr>
        <p:spPr>
          <a:xfrm>
            <a:off x="11041639" y="1272804"/>
            <a:ext cx="1114421" cy="338554"/>
          </a:xfrm>
          <a:prstGeom prst="rect">
            <a:avLst/>
          </a:prstGeom>
          <a:noFill/>
        </p:spPr>
        <p:txBody>
          <a:bodyPr wrap="square" rtlCol="0">
            <a:spAutoFit/>
          </a:bodyPr>
          <a:lstStyle/>
          <a:p>
            <a:pPr algn="ctr"/>
            <a:r>
              <a:rPr kumimoji="1" lang="en-US" altLang="ja-JP" sz="1600" dirty="0"/>
              <a:t>HQE-PMT</a:t>
            </a:r>
            <a:endParaRPr kumimoji="1" lang="ja-JP" altLang="en-US" dirty="0"/>
          </a:p>
        </p:txBody>
      </p:sp>
      <p:sp>
        <p:nvSpPr>
          <p:cNvPr id="32" name="テキスト ボックス 31">
            <a:extLst>
              <a:ext uri="{FF2B5EF4-FFF2-40B4-BE49-F238E27FC236}">
                <a16:creationId xmlns:a16="http://schemas.microsoft.com/office/drawing/2014/main" id="{4F0F1CFE-18FE-4681-5F8F-7F8EF629EBFD}"/>
              </a:ext>
            </a:extLst>
          </p:cNvPr>
          <p:cNvSpPr txBox="1"/>
          <p:nvPr/>
        </p:nvSpPr>
        <p:spPr>
          <a:xfrm>
            <a:off x="10958072" y="1582343"/>
            <a:ext cx="1281553" cy="307777"/>
          </a:xfrm>
          <a:prstGeom prst="rect">
            <a:avLst/>
          </a:prstGeom>
          <a:noFill/>
        </p:spPr>
        <p:txBody>
          <a:bodyPr wrap="square" rtlCol="0">
            <a:spAutoFit/>
          </a:bodyPr>
          <a:lstStyle/>
          <a:p>
            <a:pPr algn="ctr"/>
            <a:r>
              <a:rPr kumimoji="1" lang="en-US" altLang="ja-JP" sz="1400" dirty="0">
                <a:solidFill>
                  <a:srgbClr val="FF0000"/>
                </a:solidFill>
              </a:rPr>
              <a:t>17inch PMT</a:t>
            </a:r>
            <a:endParaRPr kumimoji="1" lang="ja-JP" altLang="en-US" sz="1400" dirty="0">
              <a:solidFill>
                <a:srgbClr val="FF0000"/>
              </a:solidFill>
            </a:endParaRPr>
          </a:p>
        </p:txBody>
      </p:sp>
      <p:pic>
        <p:nvPicPr>
          <p:cNvPr id="33" name="図 32">
            <a:extLst>
              <a:ext uri="{FF2B5EF4-FFF2-40B4-BE49-F238E27FC236}">
                <a16:creationId xmlns:a16="http://schemas.microsoft.com/office/drawing/2014/main" id="{0055207B-B581-30F7-FDD8-2548DE4DE5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38472" y="4493909"/>
            <a:ext cx="2774304" cy="1849536"/>
          </a:xfrm>
          <a:prstGeom prst="rect">
            <a:avLst/>
          </a:prstGeom>
        </p:spPr>
      </p:pic>
      <p:pic>
        <p:nvPicPr>
          <p:cNvPr id="34" name="図 33">
            <a:extLst>
              <a:ext uri="{FF2B5EF4-FFF2-40B4-BE49-F238E27FC236}">
                <a16:creationId xmlns:a16="http://schemas.microsoft.com/office/drawing/2014/main" id="{412F0A1A-EA94-7FBB-927C-668D5CD701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69386" y="4290409"/>
            <a:ext cx="3223624" cy="2256537"/>
          </a:xfrm>
          <a:prstGeom prst="rect">
            <a:avLst/>
          </a:prstGeom>
        </p:spPr>
      </p:pic>
      <p:sp>
        <p:nvSpPr>
          <p:cNvPr id="35" name="正方形/長方形 34">
            <a:extLst>
              <a:ext uri="{FF2B5EF4-FFF2-40B4-BE49-F238E27FC236}">
                <a16:creationId xmlns:a16="http://schemas.microsoft.com/office/drawing/2014/main" id="{469A86D4-7001-9273-E9F7-8948F0BFB0C6}"/>
              </a:ext>
            </a:extLst>
          </p:cNvPr>
          <p:cNvSpPr/>
          <p:nvPr/>
        </p:nvSpPr>
        <p:spPr>
          <a:xfrm>
            <a:off x="9783359" y="1302780"/>
            <a:ext cx="649492" cy="2356429"/>
          </a:xfrm>
          <a:prstGeom prst="rect">
            <a:avLst/>
          </a:prstGeom>
          <a:solidFill>
            <a:schemeClr val="accent1">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6" name="直線矢印コネクタ 35">
            <a:extLst>
              <a:ext uri="{FF2B5EF4-FFF2-40B4-BE49-F238E27FC236}">
                <a16:creationId xmlns:a16="http://schemas.microsoft.com/office/drawing/2014/main" id="{5E7CAE52-479C-F06D-CE95-5AE710960BC9}"/>
              </a:ext>
            </a:extLst>
          </p:cNvPr>
          <p:cNvCxnSpPr>
            <a:cxnSpLocks/>
          </p:cNvCxnSpPr>
          <p:nvPr/>
        </p:nvCxnSpPr>
        <p:spPr>
          <a:xfrm flipV="1">
            <a:off x="10102527" y="1899418"/>
            <a:ext cx="0" cy="65834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0A7FEE6A-A61E-1CC5-A420-1A5030858A71}"/>
              </a:ext>
            </a:extLst>
          </p:cNvPr>
          <p:cNvCxnSpPr>
            <a:cxnSpLocks/>
          </p:cNvCxnSpPr>
          <p:nvPr/>
        </p:nvCxnSpPr>
        <p:spPr>
          <a:xfrm>
            <a:off x="6095569" y="1828506"/>
            <a:ext cx="0" cy="4389414"/>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11BBEC60-EC5D-4EF8-36A1-66D432F04EF1}"/>
              </a:ext>
            </a:extLst>
          </p:cNvPr>
          <p:cNvPicPr>
            <a:picLocks noChangeAspect="1"/>
          </p:cNvPicPr>
          <p:nvPr/>
        </p:nvPicPr>
        <p:blipFill>
          <a:blip r:embed="rId8"/>
          <a:stretch>
            <a:fillRect/>
          </a:stretch>
        </p:blipFill>
        <p:spPr>
          <a:xfrm>
            <a:off x="2008921" y="2615272"/>
            <a:ext cx="2990173" cy="1404252"/>
          </a:xfrm>
          <a:prstGeom prst="rect">
            <a:avLst/>
          </a:prstGeom>
        </p:spPr>
      </p:pic>
      <p:sp>
        <p:nvSpPr>
          <p:cNvPr id="13" name="テキスト ボックス 12">
            <a:extLst>
              <a:ext uri="{FF2B5EF4-FFF2-40B4-BE49-F238E27FC236}">
                <a16:creationId xmlns:a16="http://schemas.microsoft.com/office/drawing/2014/main" id="{4D81DDDE-FC54-21B1-CE0B-45D9F5D430CF}"/>
              </a:ext>
            </a:extLst>
          </p:cNvPr>
          <p:cNvSpPr txBox="1"/>
          <p:nvPr/>
        </p:nvSpPr>
        <p:spPr>
          <a:xfrm>
            <a:off x="1865352" y="2680586"/>
            <a:ext cx="800565" cy="184666"/>
          </a:xfrm>
          <a:prstGeom prst="rect">
            <a:avLst/>
          </a:prstGeom>
          <a:solidFill>
            <a:schemeClr val="bg1"/>
          </a:solidFill>
        </p:spPr>
        <p:txBody>
          <a:bodyPr wrap="square" lIns="0" tIns="0" rIns="0" bIns="0" rtlCol="0">
            <a:spAutoFit/>
          </a:bodyPr>
          <a:lstStyle/>
          <a:p>
            <a:r>
              <a:rPr kumimoji="1" lang="en-US" altLang="ja-JP" sz="1200" dirty="0">
                <a:solidFill>
                  <a:schemeClr val="tx1">
                    <a:lumMod val="75000"/>
                    <a:lumOff val="25000"/>
                  </a:schemeClr>
                </a:solidFill>
              </a:rPr>
              <a:t>Components</a:t>
            </a:r>
            <a:endParaRPr kumimoji="1" lang="ja-JP" altLang="en-US" sz="1200" dirty="0">
              <a:solidFill>
                <a:schemeClr val="tx1">
                  <a:lumMod val="75000"/>
                  <a:lumOff val="25000"/>
                </a:schemeClr>
              </a:solidFill>
            </a:endParaRPr>
          </a:p>
        </p:txBody>
      </p:sp>
      <p:sp>
        <p:nvSpPr>
          <p:cNvPr id="14" name="テキスト ボックス 13">
            <a:extLst>
              <a:ext uri="{FF2B5EF4-FFF2-40B4-BE49-F238E27FC236}">
                <a16:creationId xmlns:a16="http://schemas.microsoft.com/office/drawing/2014/main" id="{2E9FFA1D-A457-4F80-81A8-50BAFAEA99AE}"/>
              </a:ext>
            </a:extLst>
          </p:cNvPr>
          <p:cNvSpPr txBox="1"/>
          <p:nvPr/>
        </p:nvSpPr>
        <p:spPr>
          <a:xfrm>
            <a:off x="2762153" y="2680586"/>
            <a:ext cx="570882" cy="184666"/>
          </a:xfrm>
          <a:prstGeom prst="rect">
            <a:avLst/>
          </a:prstGeom>
          <a:solidFill>
            <a:schemeClr val="bg1"/>
          </a:solidFill>
        </p:spPr>
        <p:txBody>
          <a:bodyPr wrap="square" lIns="0" tIns="0" rIns="0" bIns="0" rtlCol="0">
            <a:spAutoFit/>
          </a:bodyPr>
          <a:lstStyle/>
          <a:p>
            <a:r>
              <a:rPr kumimoji="1" lang="en-US" altLang="ja-JP" sz="1200" dirty="0">
                <a:solidFill>
                  <a:schemeClr val="tx1">
                    <a:lumMod val="75000"/>
                    <a:lumOff val="25000"/>
                  </a:schemeClr>
                </a:solidFill>
              </a:rPr>
              <a:t>Formula</a:t>
            </a:r>
            <a:endParaRPr kumimoji="1" lang="ja-JP" altLang="en-US" sz="1200" dirty="0">
              <a:solidFill>
                <a:schemeClr val="tx1">
                  <a:lumMod val="75000"/>
                  <a:lumOff val="25000"/>
                </a:schemeClr>
              </a:solidFill>
            </a:endParaRPr>
          </a:p>
        </p:txBody>
      </p:sp>
      <p:sp>
        <p:nvSpPr>
          <p:cNvPr id="15" name="テキスト ボックス 14">
            <a:extLst>
              <a:ext uri="{FF2B5EF4-FFF2-40B4-BE49-F238E27FC236}">
                <a16:creationId xmlns:a16="http://schemas.microsoft.com/office/drawing/2014/main" id="{F0B75405-2378-1B02-9327-30C3928895E2}"/>
              </a:ext>
            </a:extLst>
          </p:cNvPr>
          <p:cNvSpPr txBox="1"/>
          <p:nvPr/>
        </p:nvSpPr>
        <p:spPr>
          <a:xfrm>
            <a:off x="3371617" y="2680585"/>
            <a:ext cx="970051" cy="184666"/>
          </a:xfrm>
          <a:prstGeom prst="rect">
            <a:avLst/>
          </a:prstGeom>
          <a:solidFill>
            <a:schemeClr val="bg1"/>
          </a:solidFill>
        </p:spPr>
        <p:txBody>
          <a:bodyPr wrap="square" lIns="0" tIns="0" rIns="0" bIns="0" rtlCol="0">
            <a:spAutoFit/>
          </a:bodyPr>
          <a:lstStyle/>
          <a:p>
            <a:r>
              <a:rPr kumimoji="1" lang="en-US" altLang="ja-JP" sz="1200" dirty="0">
                <a:solidFill>
                  <a:schemeClr val="tx1">
                    <a:lumMod val="75000"/>
                    <a:lumOff val="25000"/>
                  </a:schemeClr>
                </a:solidFill>
              </a:rPr>
              <a:t>Density </a:t>
            </a:r>
            <a:r>
              <a:rPr kumimoji="1" lang="en-US" altLang="ja-JP" sz="1000" dirty="0">
                <a:solidFill>
                  <a:schemeClr val="tx1">
                    <a:lumMod val="75000"/>
                    <a:lumOff val="25000"/>
                  </a:schemeClr>
                </a:solidFill>
              </a:rPr>
              <a:t>[g/cm</a:t>
            </a:r>
            <a:r>
              <a:rPr kumimoji="1" lang="en-US" altLang="ja-JP" sz="1000" baseline="30000" dirty="0">
                <a:solidFill>
                  <a:schemeClr val="tx1">
                    <a:lumMod val="75000"/>
                    <a:lumOff val="25000"/>
                  </a:schemeClr>
                </a:solidFill>
              </a:rPr>
              <a:t>3</a:t>
            </a:r>
            <a:r>
              <a:rPr kumimoji="1" lang="en-US" altLang="ja-JP" sz="1000" dirty="0">
                <a:solidFill>
                  <a:schemeClr val="tx1">
                    <a:lumMod val="75000"/>
                    <a:lumOff val="25000"/>
                  </a:schemeClr>
                </a:solidFill>
              </a:rPr>
              <a:t>]</a:t>
            </a:r>
            <a:endParaRPr kumimoji="1" lang="ja-JP" altLang="en-US" sz="1200" dirty="0">
              <a:solidFill>
                <a:schemeClr val="tx1">
                  <a:lumMod val="75000"/>
                  <a:lumOff val="25000"/>
                </a:schemeClr>
              </a:solidFill>
            </a:endParaRPr>
          </a:p>
        </p:txBody>
      </p:sp>
      <p:sp>
        <p:nvSpPr>
          <p:cNvPr id="16" name="テキスト ボックス 15">
            <a:extLst>
              <a:ext uri="{FF2B5EF4-FFF2-40B4-BE49-F238E27FC236}">
                <a16:creationId xmlns:a16="http://schemas.microsoft.com/office/drawing/2014/main" id="{307CF25C-8DA7-E4D8-8F13-28217AB45D0F}"/>
              </a:ext>
            </a:extLst>
          </p:cNvPr>
          <p:cNvSpPr txBox="1"/>
          <p:nvPr/>
        </p:nvSpPr>
        <p:spPr>
          <a:xfrm>
            <a:off x="4342098" y="2680586"/>
            <a:ext cx="800565" cy="184666"/>
          </a:xfrm>
          <a:prstGeom prst="rect">
            <a:avLst/>
          </a:prstGeom>
          <a:solidFill>
            <a:schemeClr val="bg1"/>
          </a:solidFill>
        </p:spPr>
        <p:txBody>
          <a:bodyPr wrap="square" lIns="0" tIns="0" rIns="0" bIns="0" rtlCol="0">
            <a:spAutoFit/>
          </a:bodyPr>
          <a:lstStyle/>
          <a:p>
            <a:r>
              <a:rPr kumimoji="1" lang="en-US" altLang="ja-JP" sz="1200" dirty="0">
                <a:solidFill>
                  <a:schemeClr val="tx1">
                    <a:lumMod val="75000"/>
                    <a:lumOff val="25000"/>
                  </a:schemeClr>
                </a:solidFill>
              </a:rPr>
              <a:t>Volume ratio</a:t>
            </a:r>
            <a:endParaRPr kumimoji="1" lang="ja-JP" altLang="en-US" sz="1200" dirty="0">
              <a:solidFill>
                <a:schemeClr val="tx1">
                  <a:lumMod val="75000"/>
                  <a:lumOff val="25000"/>
                </a:schemeClr>
              </a:solidFill>
            </a:endParaRPr>
          </a:p>
        </p:txBody>
      </p:sp>
      <p:sp>
        <p:nvSpPr>
          <p:cNvPr id="6" name="正方形/長方形 5">
            <a:extLst>
              <a:ext uri="{FF2B5EF4-FFF2-40B4-BE49-F238E27FC236}">
                <a16:creationId xmlns:a16="http://schemas.microsoft.com/office/drawing/2014/main" id="{B7FF5E50-5DD1-4D0C-4A40-66170274A6C7}"/>
              </a:ext>
            </a:extLst>
          </p:cNvPr>
          <p:cNvSpPr/>
          <p:nvPr/>
        </p:nvSpPr>
        <p:spPr>
          <a:xfrm>
            <a:off x="4895944" y="4625068"/>
            <a:ext cx="195169" cy="1004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a:solidFill>
                  <a:schemeClr val="tx1">
                    <a:lumMod val="75000"/>
                    <a:lumOff val="25000"/>
                  </a:schemeClr>
                </a:solidFill>
              </a:rPr>
              <a:t>New</a:t>
            </a:r>
            <a:endParaRPr kumimoji="1" lang="ja-JP" altLang="en-US" dirty="0">
              <a:solidFill>
                <a:schemeClr val="tx1">
                  <a:lumMod val="75000"/>
                  <a:lumOff val="25000"/>
                </a:schemeClr>
              </a:solidFill>
            </a:endParaRPr>
          </a:p>
        </p:txBody>
      </p:sp>
    </p:spTree>
    <p:extLst>
      <p:ext uri="{BB962C8B-B14F-4D97-AF65-F5344CB8AC3E}">
        <p14:creationId xmlns:p14="http://schemas.microsoft.com/office/powerpoint/2010/main" val="2092611390"/>
      </p:ext>
    </p:extLst>
  </p:cSld>
  <p:clrMapOvr>
    <a:masterClrMapping/>
  </p:clrMapOvr>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ウィスプ</Template>
  <TotalTime>30490</TotalTime>
  <Words>4343</Words>
  <Application>Microsoft Office PowerPoint</Application>
  <PresentationFormat>ワイド画面</PresentationFormat>
  <Paragraphs>510</Paragraphs>
  <Slides>24</Slides>
  <Notes>24</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1</vt:i4>
      </vt:variant>
      <vt:variant>
        <vt:lpstr>スライド タイトル</vt:lpstr>
      </vt:variant>
      <vt:variant>
        <vt:i4>24</vt:i4>
      </vt:variant>
    </vt:vector>
  </HeadingPairs>
  <TitlesOfParts>
    <vt:vector size="35" baseType="lpstr">
      <vt:lpstr>ＭＳ Ｐゴシック</vt:lpstr>
      <vt:lpstr>Yu Gothic</vt:lpstr>
      <vt:lpstr>Yu Gothic</vt:lpstr>
      <vt:lpstr>Arial</vt:lpstr>
      <vt:lpstr>Calibri</vt:lpstr>
      <vt:lpstr>Calibri Light</vt:lpstr>
      <vt:lpstr>Cambria Math</vt:lpstr>
      <vt:lpstr>Times New Roman</vt:lpstr>
      <vt:lpstr>Wingdings</vt:lpstr>
      <vt:lpstr>レトロスペクト</vt:lpstr>
      <vt:lpstr>Acrobat Document</vt:lpstr>
      <vt:lpstr>Development of calibration method and performance evaluation for KamLAND2 prototype detector  NuDM-2024</vt:lpstr>
      <vt:lpstr>PowerPoint プレゼンテーション</vt:lpstr>
      <vt:lpstr>CONTENTS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CONTENTS</vt:lpstr>
      <vt:lpstr>PowerPoint プレゼンテーション</vt:lpstr>
      <vt:lpstr>PowerPoint プレゼンテーション</vt:lpstr>
      <vt:lpstr>PowerPoint プレゼンテーション</vt:lpstr>
      <vt:lpstr>PowerPoint プレゼンテーション</vt:lpstr>
      <vt:lpstr>CONTENTS</vt:lpstr>
      <vt:lpstr>PowerPoint プレゼンテーション</vt:lpstr>
      <vt:lpstr>CONTENTS</vt:lpstr>
      <vt:lpstr>PowerPoint プレゼンテーション</vt:lpstr>
      <vt:lpstr>PowerPoint プレゼンテーション</vt:lpstr>
      <vt:lpstr>PowerPoint プレゼンテーション</vt:lpstr>
      <vt:lpstr>PowerPoint プレゼンテーション</vt:lpstr>
      <vt:lpstr>CONTENTS</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KamLAND2プロトタイプ検出器における 較正手法の開発と性能評価  中間発表</dc:title>
  <dc:creator>中根　淳</dc:creator>
  <cp:lastModifiedBy>中根　淳</cp:lastModifiedBy>
  <cp:revision>116</cp:revision>
  <dcterms:created xsi:type="dcterms:W3CDTF">2023-11-14T10:32:17Z</dcterms:created>
  <dcterms:modified xsi:type="dcterms:W3CDTF">2024-12-12T05:24:48Z</dcterms:modified>
</cp:coreProperties>
</file>