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8"/>
  </p:notesMasterIdLst>
  <p:handoutMasterIdLst>
    <p:handoutMasterId r:id="rId9"/>
  </p:handoutMasterIdLst>
  <p:sldIdLst>
    <p:sldId id="256" r:id="rId2"/>
    <p:sldId id="718" r:id="rId3"/>
    <p:sldId id="273" r:id="rId4"/>
    <p:sldId id="719" r:id="rId5"/>
    <p:sldId id="721" r:id="rId6"/>
    <p:sldId id="669" r:id="rId7"/>
  </p:sldIdLst>
  <p:sldSz cx="9144000" cy="6858000" type="screen4x3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479D39"/>
    <a:srgbClr val="FFFF00"/>
    <a:srgbClr val="CC3300"/>
    <a:srgbClr val="0033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76" autoAdjust="0"/>
    <p:restoredTop sz="95696" autoAdjust="0"/>
  </p:normalViewPr>
  <p:slideViewPr>
    <p:cSldViewPr>
      <p:cViewPr varScale="1">
        <p:scale>
          <a:sx n="116" d="100"/>
          <a:sy n="116" d="100"/>
        </p:scale>
        <p:origin x="15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8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fld id="{3716F3EA-1D2C-4883-BA38-25ACC009E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56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7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7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cs typeface="+mn-cs"/>
              </a:defRPr>
            </a:lvl1pPr>
          </a:lstStyle>
          <a:p>
            <a:pPr>
              <a:defRPr/>
            </a:pPr>
            <a:fld id="{D2D5883C-D2DA-42A1-B1F1-87EA32194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568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D5883C-D2DA-42A1-B1F1-87EA32194D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60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D37CF-2DD7-F092-8CE0-03D7FD611E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91042C-4D1A-126C-83A9-51F79163E5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96E96-9864-B54B-352B-421D9CAAE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563B19-1D15-7774-2B8A-67A92414A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018C3-3A70-756C-DD79-18CC6497A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98AD68-22C5-46DE-994E-82FB3636333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79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6721D-84A7-2123-6392-905A233AB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240E37-1E2E-6E56-7693-EC97D51174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9C66C-6B53-59F4-AB21-5F54A83ED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8ED67-537B-C667-5DC7-E48F38FCF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0EC3FC-F08D-5173-51CD-8215BAA67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AADC1-2F8C-4514-BA1E-41095278A7F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0176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ACB33A-E0BB-1D68-16B6-4FF9A4037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E49A75-329B-72DD-1629-D5A0A1776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A68DC-5BB6-972D-D842-57F3663F9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EA662-9E8A-B58E-C8FC-30E955B23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9FB69-059C-AC07-9572-4A59C542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4AE48-96DA-48D9-A71F-604E21D2326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41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B4BA4-D6E9-DD8A-43F4-4FE3E54C9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50CE4-2866-D4F2-5342-E5B85AA80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A1157-E49C-154E-F4C7-47F5CE654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0CFD5-6E87-8F6C-63C4-DDECCA7F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B1876-C3B4-CE57-4654-1E498B849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27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BC78B-45F6-D3E0-DB0D-270B8599D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87C1E-0119-B029-BE31-E1D8E2D59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F1F23-2DF0-8D08-AB00-7566FA980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A497E0-02BA-6715-115F-4263DA06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C370C-20AA-7F35-B0D0-DB61243D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B9E0D9-984B-4326-9456-7591CF16B05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826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8FE56-244F-DE69-9D99-AF8916D20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136C4-D2D1-754A-30CA-3A67F4DA87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C23D69-65BA-394E-BD18-6BEACBE20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F9D562-34EA-CB7E-C5F0-E18B8B712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5934F6-3250-F88E-2AF6-9E1ED0D7F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D5C9B-044B-032A-1632-FAC0369E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367AD-56B8-4BB3-81A1-AA808F5B280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42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E0897-70C3-2A1A-5543-D2C4CB576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145F69-37C8-9CC2-31AB-4F5596CB1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566DB1-4FBF-52D3-E7D3-6AE7301B15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3079F9-E638-6F2E-DDE1-F39FA94984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CD38C9-8B5E-A149-2926-B9581C1ABC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254313-B10B-108F-2BFE-8CCD6056C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059CE0-1AE1-B279-FFEE-A7D777A1A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58BD30-436C-2D78-E3DC-C534E54A8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C176D-F6A3-45BB-A7DF-B3C10DDE1E4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65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555E4-1E40-653C-8C07-9A53D715E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7337ED-D5CD-CBCE-109C-97E4F0B0D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9815B-6D0C-002F-8CF6-83288F7D3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F7900-70A6-0504-E7A5-A22B41169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44B73-F775-47E2-8666-CD948C3A07B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803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8269EF-51D8-E530-084B-310ABA4E6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9240B3-3DB8-90D0-5581-15D166CCE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A873F-3400-BD25-42F5-778D162C0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B38645-9E4B-4905-91F7-445484C01A2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85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453BA-DD99-2848-D7EC-CAF860DD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A9397-DC72-DC78-17F9-B4BDEDE8A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60ED24-7922-DB5F-A0B3-4E039FCED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6C8D39-8A01-8FAA-7AB6-1E83D95EA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2EE01D-241C-9C01-5DC1-92D8F696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00B0E-BE39-8181-A44D-B442405A9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EDB794-742D-47EA-866E-8026512D1B3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6603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39066-FC62-E76B-04EA-FA4C41F3A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BB7B9D-DF3B-F5E8-B430-599CA895B7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12A33-C3BD-BE99-2B1B-6D3DB8DFB9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1B11AE-8627-FCCC-8FDD-BE4D85875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BE1ED7-98FA-0D88-6F29-D0BCB5020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F9E69-1884-2F6B-62EC-58877BF97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70C5E-5D44-4BA6-9E3E-4D727B1048E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39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38AD16-1BFE-C7DD-430C-5B2CD1DEC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200CA-58E6-D72E-A955-4F55F8E91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2E55EE-2041-F882-CCA6-B94347BD81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468E-6C35-6962-CE11-3780F5048F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MARIAM 6 April 2008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5E6B8-D8E6-AA7B-9C5E-0A04013F3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CE3872-7907-47EC-9705-846A9E14087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07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08D150C6-094D-421C-A3A5-EFD601F63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162D4572-9A7D-4F5C-8592-71CEDD98A2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400000">
            <a:off x="1846891" y="-438875"/>
            <a:ext cx="5470372" cy="91417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661274-6D8C-D8F4-15E0-CAC9EA654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2756" y="3896458"/>
            <a:ext cx="7696200" cy="1143001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International Conference on Neutrinos and Dark Matter (</a:t>
            </a:r>
            <a:r>
              <a:rPr lang="en-US" sz="3600" b="1" dirty="0" err="1">
                <a:latin typeface="Calibri" panose="020F0502020204030204" pitchFamily="34" charset="0"/>
                <a:cs typeface="Calibri" panose="020F0502020204030204" pitchFamily="34" charset="0"/>
              </a:rPr>
              <a:t>NuDM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 2024)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97BB80D-6528-4587-B88F-8DE929799A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15" y="685797"/>
            <a:ext cx="89154" cy="155045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E21A7A-4DBF-7113-A157-A0416B819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13387" y="6356350"/>
            <a:ext cx="425302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fld id="{EC98AD68-22C5-46DE-994E-82FB36363339}" type="slidenum">
              <a:rPr lang="en-US" altLang="en-US" smtClean="0">
                <a:solidFill>
                  <a:schemeClr val="accent2"/>
                </a:solidFill>
              </a:rPr>
              <a:pPr>
                <a:spcAft>
                  <a:spcPts val="600"/>
                </a:spcAft>
                <a:defRPr/>
              </a:pPr>
              <a:t>1</a:t>
            </a:fld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2F3E849-003B-4492-8C12-F7CC497F5A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54846" y="6172201"/>
            <a:ext cx="89154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2245379-E5C9-2896-CA70-E47364663DF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" t="26144" r="7501" b="25585"/>
          <a:stretch/>
        </p:blipFill>
        <p:spPr>
          <a:xfrm>
            <a:off x="104685" y="5986990"/>
            <a:ext cx="1636369" cy="830418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A38BA6B4-F34A-8721-78DF-932447901553}"/>
              </a:ext>
            </a:extLst>
          </p:cNvPr>
          <p:cNvSpPr txBox="1"/>
          <p:nvPr/>
        </p:nvSpPr>
        <p:spPr>
          <a:xfrm>
            <a:off x="9549114" y="208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EG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204F092-4478-2AC6-1E27-61C4EE592F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087" y="5966459"/>
            <a:ext cx="2218944" cy="975360"/>
          </a:xfrm>
          <a:prstGeom prst="rect">
            <a:avLst/>
          </a:prstGeom>
        </p:spPr>
      </p:pic>
      <p:sp>
        <p:nvSpPr>
          <p:cNvPr id="12" name="Freeform 20">
            <a:extLst>
              <a:ext uri="{FF2B5EF4-FFF2-40B4-BE49-F238E27FC236}">
                <a16:creationId xmlns:a16="http://schemas.microsoft.com/office/drawing/2014/main" id="{56BBEF0A-7CCF-61DE-F70E-4D27215E5BCA}"/>
              </a:ext>
            </a:extLst>
          </p:cNvPr>
          <p:cNvSpPr/>
          <p:nvPr/>
        </p:nvSpPr>
        <p:spPr>
          <a:xfrm>
            <a:off x="2765852" y="6004745"/>
            <a:ext cx="3115437" cy="827717"/>
          </a:xfrm>
          <a:custGeom>
            <a:avLst/>
            <a:gdLst/>
            <a:ahLst/>
            <a:cxnLst/>
            <a:rect l="l" t="t" r="r" b="b"/>
            <a:pathLst>
              <a:path w="3579111" h="827717">
                <a:moveTo>
                  <a:pt x="0" y="0"/>
                </a:moveTo>
                <a:lnTo>
                  <a:pt x="3579111" y="0"/>
                </a:lnTo>
                <a:lnTo>
                  <a:pt x="3579111" y="827717"/>
                </a:lnTo>
                <a:lnTo>
                  <a:pt x="0" y="82771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International Conference on Neutrinos and Dark Matter (NuDM- 2024)">
            <a:extLst>
              <a:ext uri="{FF2B5EF4-FFF2-40B4-BE49-F238E27FC236}">
                <a16:creationId xmlns:a16="http://schemas.microsoft.com/office/drawing/2014/main" id="{BFBD17FC-3AD3-1208-6CFF-7AA8A023B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8" y="25538"/>
            <a:ext cx="9123341" cy="3643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77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67D6A-9BA9-D5E0-DC87-42DFC0FA3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222" y="304800"/>
            <a:ext cx="8043555" cy="762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Welcome to NuDM-</a:t>
            </a:r>
            <a:r>
              <a:rPr lang="en-US" sz="44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2024</a:t>
            </a:r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EG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CC76A-AAEC-2EB2-E4CD-231F030A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DE50BF-2C9B-8ADB-A03D-2DBAFA2B3370}"/>
              </a:ext>
            </a:extLst>
          </p:cNvPr>
          <p:cNvSpPr/>
          <p:nvPr/>
        </p:nvSpPr>
        <p:spPr>
          <a:xfrm>
            <a:off x="0" y="0"/>
            <a:ext cx="455225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F7314-84FD-2427-E451-1F0490B92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850" y="1371600"/>
            <a:ext cx="8439150" cy="51054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sz="1800" b="1" dirty="0"/>
              <a:t>We are delighted to welcome you to the 3rd International Conference on Neutrinos and Dark Matter (NuDM-2024), jointly organized by the Journal of Progress in High Energy Physics (PHEP), Andromeda Publishing (UK), and Zewail City of Science and Technology.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</a:pPr>
            <a:endParaRPr lang="en-US" sz="1800" b="1" dirty="0"/>
          </a:p>
          <a:p>
            <a:pPr algn="just">
              <a:lnSpc>
                <a:spcPct val="120000"/>
              </a:lnSpc>
            </a:pPr>
            <a:r>
              <a:rPr lang="en-US" sz="1800" b="1" dirty="0"/>
              <a:t>Building on the success of NDM-2020 and NuDM-2022, this conference provides a platform for sharing cutting-edge research and exchanging insights on neutrinos and dark matter.</a:t>
            </a:r>
          </a:p>
          <a:p>
            <a:pPr>
              <a:lnSpc>
                <a:spcPct val="120000"/>
              </a:lnSpc>
            </a:pPr>
            <a:endParaRPr lang="en-US" sz="1800" b="1" dirty="0"/>
          </a:p>
          <a:p>
            <a:pPr>
              <a:lnSpc>
                <a:spcPct val="120000"/>
              </a:lnSpc>
            </a:pPr>
            <a:endParaRPr lang="en-US" sz="1800" b="1" dirty="0"/>
          </a:p>
          <a:p>
            <a:pPr>
              <a:lnSpc>
                <a:spcPct val="120000"/>
              </a:lnSpc>
            </a:pPr>
            <a:r>
              <a:rPr lang="en-US" sz="1800" b="1" dirty="0"/>
              <a:t>Thank you for joining us—your presence enriches this event, and we look forward to an inspiring and memorable NuDM-2024!</a:t>
            </a:r>
          </a:p>
          <a:p>
            <a:pPr algn="just">
              <a:lnSpc>
                <a:spcPct val="110000"/>
              </a:lnSpc>
              <a:spcAft>
                <a:spcPts val="1200"/>
              </a:spcAft>
            </a:pPr>
            <a:endParaRPr lang="en-US" sz="2400" b="1" i="0" dirty="0">
              <a:solidFill>
                <a:srgbClr val="374151"/>
              </a:solidFill>
              <a:effectLst/>
            </a:endParaRPr>
          </a:p>
          <a:p>
            <a:pPr algn="just" rtl="0">
              <a:buNone/>
            </a:pPr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953167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67D6A-9BA9-D5E0-DC87-42DFC0FA3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01"/>
            <a:ext cx="7886700" cy="8382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Goals of NuDM-</a:t>
            </a:r>
            <a:r>
              <a:rPr lang="en-US" sz="44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2024</a:t>
            </a:r>
            <a:endParaRPr lang="en-EG" sz="44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C03B6-43ED-A873-282D-3E3D0F4FDF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71600"/>
            <a:ext cx="8439150" cy="4572000"/>
          </a:xfrm>
        </p:spPr>
        <p:txBody>
          <a:bodyPr>
            <a:normAutofit/>
          </a:bodyPr>
          <a:lstStyle/>
          <a:p>
            <a:pPr marL="342900" indent="-342900" algn="just">
              <a:lnSpc>
                <a:spcPct val="120000"/>
              </a:lnSpc>
              <a:buFont typeface="+mj-lt"/>
              <a:buAutoNum type="arabicPeriod"/>
            </a:pPr>
            <a:r>
              <a:rPr lang="en-US" sz="2000" b="1" dirty="0"/>
              <a:t>Presenting Advances in Research</a:t>
            </a:r>
            <a:r>
              <a:rPr lang="en-US" sz="2000" dirty="0"/>
              <a:t>: To showcase recent theoretical, experimental, and observational developments in the fields of neutrinos and dark matter.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en-US" sz="2000" dirty="0"/>
          </a:p>
          <a:p>
            <a:pPr marL="342900" indent="-342900" algn="just">
              <a:lnSpc>
                <a:spcPct val="120000"/>
              </a:lnSpc>
              <a:buFont typeface="+mj-lt"/>
              <a:buAutoNum type="arabicPeriod" startAt="2"/>
            </a:pPr>
            <a:r>
              <a:rPr lang="en-US" sz="2000" b="1" dirty="0"/>
              <a:t>Encouraging Scientific Exchange</a:t>
            </a:r>
            <a:r>
              <a:rPr lang="en-US" sz="2000" dirty="0"/>
              <a:t>: To provide a platform for researchers to share findings, discuss methodologies, and address challenges in advancing our understanding of these fundamental topics.</a:t>
            </a:r>
            <a:endParaRPr lang="en-GB" sz="2000" dirty="0">
              <a:solidFill>
                <a:srgbClr val="374151"/>
              </a:solidFill>
            </a:endParaRPr>
          </a:p>
          <a:p>
            <a:pPr algn="just" rtl="0">
              <a:buNone/>
            </a:pPr>
            <a:endParaRPr lang="en-E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CC76A-AAEC-2EB2-E4CD-231F030A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DE50BF-2C9B-8ADB-A03D-2DBAFA2B3370}"/>
              </a:ext>
            </a:extLst>
          </p:cNvPr>
          <p:cNvSpPr/>
          <p:nvPr/>
        </p:nvSpPr>
        <p:spPr>
          <a:xfrm>
            <a:off x="0" y="0"/>
            <a:ext cx="455225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679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4A2A7A-9A27-7394-1AFF-29E2C6D17A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F4701-4226-83EE-FEBD-1F9ED5AA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01"/>
            <a:ext cx="7886700" cy="8382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Current Program Overview</a:t>
            </a:r>
            <a:endParaRPr lang="en-EG" sz="36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746E9-92EE-D0F0-1051-8A00D108B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66801"/>
            <a:ext cx="8439150" cy="563879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47 Talks</a:t>
            </a:r>
            <a:r>
              <a:rPr lang="en-US" sz="1800" dirty="0"/>
              <a:t>: A balanced mix of invited and contributed presentations, evenly divided between theory and experiment.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Plenary Sessions Only</a:t>
            </a:r>
            <a:r>
              <a:rPr lang="en-US" sz="1800" dirty="0"/>
              <a:t>: All talks are delivered in a single-track format, with no parallel sessions.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Daily Schedule</a:t>
            </a:r>
            <a:r>
              <a:rPr lang="en-US" sz="1800" dirty="0"/>
              <a:t>: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Sessions run from 9:00 AM to 5:00 PM.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Coffee break: 11:00–11:30 AM.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Lunch break: 1:30–3:00 PM.</a:t>
            </a:r>
          </a:p>
          <a:p>
            <a:pPr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Conference Dinner</a:t>
            </a:r>
            <a:r>
              <a:rPr lang="en-US" sz="1800" dirty="0"/>
              <a:t>: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Scheduled aboard the </a:t>
            </a:r>
            <a:r>
              <a:rPr lang="en-US" i="1" dirty="0"/>
              <a:t>Revier Nile</a:t>
            </a:r>
            <a:r>
              <a:rPr lang="en-US" dirty="0"/>
              <a:t> on Friday, December 13.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Buses depart from the hotel at 4:00 PM.</a:t>
            </a:r>
          </a:p>
          <a:p>
            <a:pPr marL="742950" lvl="1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/>
              <a:t>On this day, there will be an extended coffee break, and lunch will not be served at the hotel.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2354C-FD1B-3317-3FD2-C1DE03074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0ED1F4-3661-37FC-9B65-B46913839CF8}"/>
              </a:ext>
            </a:extLst>
          </p:cNvPr>
          <p:cNvSpPr/>
          <p:nvPr/>
        </p:nvSpPr>
        <p:spPr>
          <a:xfrm>
            <a:off x="0" y="0"/>
            <a:ext cx="455225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7298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C674D5-BBF6-D9AA-4175-5C563D4A2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5DF34-B25F-3192-6BFF-52E8047B5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2401"/>
            <a:ext cx="78867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Looking Ahead: NuDM-2026</a:t>
            </a:r>
            <a:endParaRPr lang="en-EG" sz="36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83F14-8602-5C08-4BC4-F3DD03531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19199"/>
            <a:ext cx="8439150" cy="495300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Future Plans</a:t>
            </a:r>
            <a:r>
              <a:rPr lang="en-US" sz="1800" dirty="0"/>
              <a:t>: Preparations for the 4th International Conference on Neutrinos and Dark Matter (NuDM-2026) are underway.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Invitation to Host</a:t>
            </a:r>
            <a:r>
              <a:rPr lang="en-US" sz="1800" dirty="0"/>
              <a:t>: If your institute is interested in hosting NuDM-2026, we encourage you to express your interest.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Discussion Opportunity</a:t>
            </a:r>
            <a:r>
              <a:rPr lang="en-US" sz="1800" dirty="0"/>
              <a:t>: Please connect with the Andromeda Executive Director to explore the hosting process and discuss details.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en-US" sz="1800" b="1" i="1" dirty="0"/>
              <a:t>Let’s continue shaping the future of neutrino and dark matter research together!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A8557-6F59-9872-B15F-319C3BC0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C819A9-649C-FF64-41FF-2C545926732C}"/>
              </a:ext>
            </a:extLst>
          </p:cNvPr>
          <p:cNvSpPr/>
          <p:nvPr/>
        </p:nvSpPr>
        <p:spPr>
          <a:xfrm>
            <a:off x="0" y="0"/>
            <a:ext cx="455225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34213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67D6A-9BA9-D5E0-DC87-42DFC0FA3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225" y="2766217"/>
            <a:ext cx="8574475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b="1" i="1" dirty="0">
                <a:solidFill>
                  <a:srgbClr val="FF0000"/>
                </a:solidFill>
                <a:latin typeface="Lucida Calligraphy" pitchFamily="66" charset="0"/>
              </a:rPr>
            </a:br>
            <a:r>
              <a:rPr lang="en-US" sz="5300" b="1" i="1" dirty="0">
                <a:solidFill>
                  <a:srgbClr val="FF0000"/>
                </a:solidFill>
                <a:latin typeface="Lucida Calligraphy" pitchFamily="66" charset="0"/>
              </a:rPr>
              <a:t>Thank</a:t>
            </a:r>
            <a:r>
              <a:rPr lang="en-US" sz="4900" b="1" i="1" dirty="0">
                <a:solidFill>
                  <a:srgbClr val="FF0000"/>
                </a:solidFill>
                <a:latin typeface="Lucida Calligraphy" pitchFamily="66" charset="0"/>
              </a:rPr>
              <a:t> you</a:t>
            </a:r>
            <a:br>
              <a:rPr lang="en-US" sz="4000" b="1" i="1" dirty="0">
                <a:solidFill>
                  <a:srgbClr val="FF0000"/>
                </a:solidFill>
                <a:latin typeface="Lucida Calligraphy" pitchFamily="66" charset="0"/>
              </a:rPr>
            </a:br>
            <a:endParaRPr lang="en-EG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CC76A-AAEC-2EB2-E4CD-231F030AF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F5D261-A2BC-4FAD-BE27-CAAABF46F56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DE50BF-2C9B-8ADB-A03D-2DBAFA2B3370}"/>
              </a:ext>
            </a:extLst>
          </p:cNvPr>
          <p:cNvSpPr/>
          <p:nvPr/>
        </p:nvSpPr>
        <p:spPr>
          <a:xfrm>
            <a:off x="0" y="0"/>
            <a:ext cx="455225" cy="6857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57506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18496</TotalTime>
  <Words>363</Words>
  <Application>Microsoft Macintosh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Aharoni</vt:lpstr>
      <vt:lpstr>Arial</vt:lpstr>
      <vt:lpstr>Calibri</vt:lpstr>
      <vt:lpstr>Calibri Light</vt:lpstr>
      <vt:lpstr>Lucida Calligraphy</vt:lpstr>
      <vt:lpstr>Office Theme</vt:lpstr>
      <vt:lpstr>International Conference on Neutrinos and Dark Matter (NuDM 2024)</vt:lpstr>
      <vt:lpstr>Welcome to NuDM-2024 </vt:lpstr>
      <vt:lpstr>Goals of NuDM-2024</vt:lpstr>
      <vt:lpstr>Current Program Overview</vt:lpstr>
      <vt:lpstr>Looking Ahead: NuDM-2026</vt:lpstr>
      <vt:lpstr> Thank you </vt:lpstr>
    </vt:vector>
  </TitlesOfParts>
  <Company>Ain Shams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Flavor Structure in Supersymmetric Theories</dc:title>
  <dc:creator>Shaaban Khalil</dc:creator>
  <cp:lastModifiedBy>nudm-2024@andromedapublisher.org</cp:lastModifiedBy>
  <cp:revision>234</cp:revision>
  <dcterms:created xsi:type="dcterms:W3CDTF">2005-10-25T19:25:07Z</dcterms:created>
  <dcterms:modified xsi:type="dcterms:W3CDTF">2024-12-09T08:25:39Z</dcterms:modified>
</cp:coreProperties>
</file>