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0" r:id="rId4"/>
    <p:sldId id="271" r:id="rId5"/>
    <p:sldId id="257" r:id="rId6"/>
    <p:sldId id="269" r:id="rId7"/>
    <p:sldId id="267" r:id="rId8"/>
    <p:sldId id="272" r:id="rId9"/>
    <p:sldId id="268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978AA"/>
    <a:srgbClr val="363A64"/>
    <a:srgbClr val="526FA9"/>
    <a:srgbClr val="9F9EC2"/>
    <a:srgbClr val="8288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0C382C-2A2B-488B-8331-D4C4665C67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574C112-FCC0-4964-BBB1-DE88F74023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E782AF7-20A9-4FEE-A0A4-26D9F3261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870FC-1A3C-4D1E-88E0-48D9C4EAE423}" type="datetimeFigureOut">
              <a:rPr lang="de-DE" smtClean="0"/>
              <a:t>08.02.2024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6EAEFA3-1B47-4125-AFF2-2090E3206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6296416-C577-40E2-B343-D4AFB95C2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7BDE9-73EF-41E8-92C4-434C190D13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5514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BCB423-DA7C-447C-A83C-16830B203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6EF8D7E-76D2-4551-A96C-13733B444A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162534-208D-43B3-B152-2F6C32533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870FC-1A3C-4D1E-88E0-48D9C4EAE423}" type="datetimeFigureOut">
              <a:rPr lang="de-DE" smtClean="0"/>
              <a:t>08.02.2024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A5BCCE6-3B8D-4D62-B2DB-25F6AFF27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E7A75BB-7EF7-4014-B66D-8E1467FE9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7BDE9-73EF-41E8-92C4-434C190D13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5695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FD42FB79-DF77-4A38-B51A-BDAB6E8A1B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38A9D98-5D63-445B-AB5B-C40D4D1F6C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3DD0761-F3F5-4375-92DD-F579FD3F9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870FC-1A3C-4D1E-88E0-48D9C4EAE423}" type="datetimeFigureOut">
              <a:rPr lang="de-DE" smtClean="0"/>
              <a:t>08.02.2024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CC383A2-CB0A-44DA-8759-6D25F9222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CDC7590-0837-4FDD-92FF-7F5E306F4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7BDE9-73EF-41E8-92C4-434C190D13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9029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57735F-2BAD-408C-B2B3-1522057692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302A76B-00C8-46BD-AE43-5832CFE9B0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48D732D-B0D1-4BE4-BFEB-AA5569CF6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870FC-1A3C-4D1E-88E0-48D9C4EAE423}" type="datetimeFigureOut">
              <a:rPr lang="de-DE" smtClean="0"/>
              <a:t>08.02.2024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ADBE96D-7B5B-4433-BB3E-98904E064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A5204DF-14C6-4640-A419-8B636FCDB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7BDE9-73EF-41E8-92C4-434C190D13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1270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D41F83-5310-44D1-80F1-AF21AB33B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B75C016-157F-46AF-BA10-FEE4E5AC07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6CB1D46-5785-4F36-B4A6-11A9D624C2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870FC-1A3C-4D1E-88E0-48D9C4EAE423}" type="datetimeFigureOut">
              <a:rPr lang="de-DE" smtClean="0"/>
              <a:t>08.02.2024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215734A-C320-4FA3-8240-97AFFE083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BE0A405-5589-473B-BCFB-042497B93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7BDE9-73EF-41E8-92C4-434C190D13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6619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B8FB94-A49E-4CDE-9038-1AF708501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07B9E64-0D88-4CDA-BA03-FA8351CB44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C7BE6CE-5367-4A80-8FB3-4E3B410145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DB2361B-6BAE-4C88-9AEA-266D89AC5C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870FC-1A3C-4D1E-88E0-48D9C4EAE423}" type="datetimeFigureOut">
              <a:rPr lang="de-DE" smtClean="0"/>
              <a:t>08.02.2024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1A62723-BE6F-480E-8B6B-1477A4CB3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965DAF0-306B-4B8A-8C65-27950581D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7BDE9-73EF-41E8-92C4-434C190D13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4265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1A2035-ADAB-4BCD-8C22-C4A0F506B2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CE5EFC0-0D99-4002-BCB5-AB7576727E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7FC70DF-3066-4003-AA54-B5032ED62E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BAE6CDD-7D16-403E-B07E-BE4701AE25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BB92605-92DA-475E-8C79-CE15516EE1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5334CF5-FFD7-4518-8691-7A1B8A829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870FC-1A3C-4D1E-88E0-48D9C4EAE423}" type="datetimeFigureOut">
              <a:rPr lang="de-DE" smtClean="0"/>
              <a:t>08.02.2024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212B0832-F362-4572-B35C-F93BBA4B5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5BC4BB5A-10E0-4686-B756-B832B8BA8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7BDE9-73EF-41E8-92C4-434C190D13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3700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9843B8-AA5C-470B-9BC5-0EB501769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C954E25-34DC-407A-A4CF-762FA40ABC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870FC-1A3C-4D1E-88E0-48D9C4EAE423}" type="datetimeFigureOut">
              <a:rPr lang="de-DE" smtClean="0"/>
              <a:t>08.02.2024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743EAD6-3433-4A12-9021-E94F3F82B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A3DF8A4-A014-41DB-B143-0CCC91F4B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7BDE9-73EF-41E8-92C4-434C190D13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9474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5CB6FD9-F113-41F0-B532-274C121F1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870FC-1A3C-4D1E-88E0-48D9C4EAE423}" type="datetimeFigureOut">
              <a:rPr lang="de-DE" smtClean="0"/>
              <a:t>08.02.2024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11CAF08-3CC3-497C-BC1E-5D344E892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F4D3E06-56A6-4F42-B42C-6356E72D2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7BDE9-73EF-41E8-92C4-434C190D13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6167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331EF5-6312-436D-A8A9-37345D860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4CBC50D-F490-4529-8CDF-133961EEFC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B1AE4D0-81A2-42EB-9FDC-C2DABF7D25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F13ABA7-596E-4478-981E-4D3ED3AAE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870FC-1A3C-4D1E-88E0-48D9C4EAE423}" type="datetimeFigureOut">
              <a:rPr lang="de-DE" smtClean="0"/>
              <a:t>08.02.2024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ACA6E02-91A2-499B-AE6E-2445A1EAE8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2A4605B-9861-4A3D-89F3-CC2F8B93C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7BDE9-73EF-41E8-92C4-434C190D13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0277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1B22B2-BDF4-45D7-A7F8-D061B71AF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A5268FED-0F73-4C36-8A74-59B3F166E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AA32762-E040-49C6-ACD1-05521DB1EF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6FE7A32-77CA-40A8-9D79-058C13C95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870FC-1A3C-4D1E-88E0-48D9C4EAE423}" type="datetimeFigureOut">
              <a:rPr lang="de-DE" smtClean="0"/>
              <a:t>08.02.2024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F42D20A-DA6F-4384-A06A-A21FA57E3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509B431-0242-478D-BF61-B960785FA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7BDE9-73EF-41E8-92C4-434C190D13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3940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90D4C36-DCBD-4A91-83F5-61DFD024D2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35E3C1C-4958-4CE4-A5F4-516C5C5B32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E14F98C-EFAA-496C-AACE-3F54564BC8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3870FC-1A3C-4D1E-88E0-48D9C4EAE423}" type="datetimeFigureOut">
              <a:rPr lang="de-DE" smtClean="0"/>
              <a:t>08.02.2024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2524811-0C92-4910-872D-523C88E72E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335F157-9109-4F65-B0AD-313A775694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7BDE9-73EF-41E8-92C4-434C190D13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0489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ochederteilchenwelt.de/" TargetMode="External"/><Relationship Id="rId2" Type="http://schemas.openxmlformats.org/officeDocument/2006/relationships/hyperlink" Target="https://higgs10.de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issenschaftskommunikation.de/format/pub-science-event/" TargetMode="External"/><Relationship Id="rId7" Type="http://schemas.openxmlformats.org/officeDocument/2006/relationships/hyperlink" Target="https://www.wissenschaftskommunikation.de/formate/?fwp_art=veranstaltung" TargetMode="External"/><Relationship Id="rId2" Type="http://schemas.openxmlformats.org/officeDocument/2006/relationships/hyperlink" Target="https://www.wissenschaftskommunikation.de/format/meet-the-scientist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s://www.wissenschaftskommunikation.de/format/science-slam/" TargetMode="External"/><Relationship Id="rId4" Type="http://schemas.openxmlformats.org/officeDocument/2006/relationships/hyperlink" Target="https://www.wissenschaftskommunikation.de/format/pubquiz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svitlana.semerenko@tu-dresden.de" TargetMode="External"/><Relationship Id="rId2" Type="http://schemas.openxmlformats.org/officeDocument/2006/relationships/hyperlink" Target="http://www.teilchenwelt.de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esign-guidelines.web.cern.ch/design-guidelines/70-years-cern-graphic-ressources" TargetMode="External"/><Relationship Id="rId2" Type="http://schemas.openxmlformats.org/officeDocument/2006/relationships/hyperlink" Target="https://cern70.cern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hyperlink" Target="https://mini-and-tunnel.web.cern.ch/CERN_in_Images/Posters/Previous%20version/CII-poster-EN.pdf" TargetMode="External"/><Relationship Id="rId4" Type="http://schemas.openxmlformats.org/officeDocument/2006/relationships/hyperlink" Target="https://cds.cern.ch/record/2888565/files/Poster-2024-1131.pdf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26FA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392E3C-AF27-4301-97DE-6780779870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24400" y="4229259"/>
            <a:ext cx="6756400" cy="1018541"/>
          </a:xfrm>
          <a:solidFill>
            <a:srgbClr val="526FA9">
              <a:alpha val="99000"/>
            </a:srgbClr>
          </a:solidFill>
        </p:spPr>
        <p:txBody>
          <a:bodyPr>
            <a:normAutofit fontScale="90000"/>
          </a:bodyPr>
          <a:lstStyle/>
          <a:p>
            <a:pPr algn="r"/>
            <a:r>
              <a:rPr lang="de-DE" dirty="0">
                <a:ln w="317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bg1"/>
                </a:solidFill>
                <a:latin typeface="Meta Pro Black" panose="02000A03050000020004" pitchFamily="2" charset="0"/>
              </a:rPr>
              <a:t>CERN70-Woche </a:t>
            </a:r>
            <a:br>
              <a:rPr lang="de-DE" dirty="0">
                <a:ln w="317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bg1"/>
                </a:solidFill>
                <a:latin typeface="Meta Pro Black" panose="02000A03050000020004" pitchFamily="2" charset="0"/>
              </a:rPr>
            </a:br>
            <a:r>
              <a:rPr lang="de-DE" dirty="0">
                <a:ln w="317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bg1"/>
                </a:solidFill>
                <a:latin typeface="Meta Pro Black" panose="02000A03050000020004" pitchFamily="2" charset="0"/>
              </a:rPr>
              <a:t>in Deutschland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FB57002-27D6-4652-80F1-CA163A787C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58000" y="5247800"/>
            <a:ext cx="4775200" cy="766762"/>
          </a:xfrm>
        </p:spPr>
        <p:txBody>
          <a:bodyPr>
            <a:normAutofit/>
          </a:bodyPr>
          <a:lstStyle/>
          <a:p>
            <a:r>
              <a:rPr lang="de-DE" sz="3200" dirty="0">
                <a:ln w="3175">
                  <a:noFill/>
                </a:ln>
                <a:solidFill>
                  <a:schemeClr val="bg1"/>
                </a:solidFill>
                <a:latin typeface="Meta Pro" panose="02000503040000020004" pitchFamily="2" charset="0"/>
              </a:rPr>
              <a:t>16.-22. September 2024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62B57FBC-293D-4735-93AA-F1922B6C7F4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3" r="7439"/>
          <a:stretch/>
        </p:blipFill>
        <p:spPr>
          <a:xfrm>
            <a:off x="0" y="0"/>
            <a:ext cx="12192000" cy="303784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B4DE68A9-9EF4-47E8-992C-CBB5FF66BE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contrast="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7750" y="5747860"/>
            <a:ext cx="2506028" cy="787196"/>
          </a:xfrm>
          <a:prstGeom prst="rect">
            <a:avLst/>
          </a:prstGeom>
          <a:effectLst/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E792D99B-9C1D-486D-8642-82E1F66CF8B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89" y="5747860"/>
            <a:ext cx="785020" cy="785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338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E5202C-AA33-4A3A-886D-4CA8CD83D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14291"/>
          </a:xfrm>
          <a:solidFill>
            <a:srgbClr val="526FA9"/>
          </a:solidFill>
        </p:spPr>
        <p:txBody>
          <a:bodyPr>
            <a:normAutofit/>
          </a:bodyPr>
          <a:lstStyle/>
          <a:p>
            <a:r>
              <a:rPr lang="de-DE" sz="4000" dirty="0">
                <a:solidFill>
                  <a:srgbClr val="363A64"/>
                </a:solidFill>
                <a:latin typeface="Meta Pro Black" panose="02000A03050000020004" pitchFamily="2" charset="0"/>
              </a:rPr>
              <a:t>  </a:t>
            </a:r>
            <a:r>
              <a:rPr lang="de-DE" sz="4000" dirty="0">
                <a:solidFill>
                  <a:schemeClr val="bg1"/>
                </a:solidFill>
                <a:latin typeface="Meta Pro Black" panose="02000A03050000020004" pitchFamily="2" charset="0"/>
              </a:rPr>
              <a:t>Übersicht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7F7CB28-397C-4EDA-AC14-94E7AAC8B8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758" y="2095501"/>
            <a:ext cx="11538483" cy="40005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  <a:t>Was?          </a:t>
            </a: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  <a:t>Dezentrale Veranstaltungen in verschiedenen Formaten an den Instituten in Deutschland,</a:t>
            </a:r>
            <a:b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</a:b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  <a:t>                    die an der CERN-Forschung beteiligt sind (vgl. </a:t>
            </a: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  <a:hlinkClick r:id="rId2"/>
              </a:rPr>
              <a:t>10 Jahre Higgs </a:t>
            </a: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  <a:t>und </a:t>
            </a: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  <a:hlinkClick r:id="rId3"/>
              </a:rPr>
              <a:t>Woche der Teilchenwelt</a:t>
            </a: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  <a:t>)</a:t>
            </a:r>
          </a:p>
          <a:p>
            <a:pPr marL="0" indent="0">
              <a:buNone/>
            </a:pPr>
            <a:endParaRPr lang="de-DE" sz="2000" dirty="0">
              <a:solidFill>
                <a:schemeClr val="tx1">
                  <a:lumMod val="95000"/>
                  <a:lumOff val="5000"/>
                </a:schemeClr>
              </a:solidFill>
              <a:latin typeface="Meta Pro" panose="02000503040000020004" pitchFamily="2" charset="0"/>
            </a:endParaRPr>
          </a:p>
          <a:p>
            <a:pPr marL="0" indent="0">
              <a:buNone/>
            </a:pPr>
            <a:r>
              <a:rPr lang="de-DE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  <a:t>Wann?        </a:t>
            </a: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  <a:t>16.-22. September 2024</a:t>
            </a:r>
          </a:p>
          <a:p>
            <a:pPr marL="0" indent="0">
              <a:buNone/>
            </a:pPr>
            <a:br>
              <a:rPr lang="de-DE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</a:br>
            <a:br>
              <a:rPr lang="de-DE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</a:br>
            <a:r>
              <a:rPr lang="de-DE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  <a:t>Warum?     </a:t>
            </a: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  <a:t>CERN-Forschung sichtbar machen und feiern, das Interesse der breiten Öffentlichkeit 	     	     wecken und stärken</a:t>
            </a:r>
          </a:p>
          <a:p>
            <a:pPr marL="0" indent="0">
              <a:buNone/>
            </a:pPr>
            <a:endParaRPr lang="de-DE" sz="2000" dirty="0">
              <a:solidFill>
                <a:schemeClr val="tx1">
                  <a:lumMod val="95000"/>
                  <a:lumOff val="5000"/>
                </a:schemeClr>
              </a:solidFill>
              <a:latin typeface="Meta Pro" panose="02000503040000020004" pitchFamily="2" charset="0"/>
            </a:endParaRPr>
          </a:p>
          <a:p>
            <a:pPr marL="0" indent="0">
              <a:buNone/>
            </a:pPr>
            <a:r>
              <a:rPr lang="de-DE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  <a:t>Für wen?    </a:t>
            </a: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  <a:t>Breite Teilchenphysik- und Wissenschaftscommunity, allgemeine Öffentlichkeit, 	</a:t>
            </a:r>
            <a:b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</a:b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  <a:t>                     Medien, lokale und nationale Stakeholder</a:t>
            </a:r>
          </a:p>
        </p:txBody>
      </p:sp>
    </p:spTree>
    <p:extLst>
      <p:ext uri="{BB962C8B-B14F-4D97-AF65-F5344CB8AC3E}">
        <p14:creationId xmlns:p14="http://schemas.microsoft.com/office/powerpoint/2010/main" val="1273025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E5202C-AA33-4A3A-886D-4CA8CD83D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14291"/>
          </a:xfrm>
          <a:solidFill>
            <a:srgbClr val="526FA9"/>
          </a:solidFill>
        </p:spPr>
        <p:txBody>
          <a:bodyPr>
            <a:normAutofit/>
          </a:bodyPr>
          <a:lstStyle/>
          <a:p>
            <a:r>
              <a:rPr lang="de-DE" sz="4000" dirty="0">
                <a:solidFill>
                  <a:srgbClr val="363A64"/>
                </a:solidFill>
                <a:latin typeface="Meta Pro Black" panose="02000A03050000020004" pitchFamily="2" charset="0"/>
              </a:rPr>
              <a:t>  </a:t>
            </a:r>
            <a:r>
              <a:rPr lang="de-DE" sz="4000" dirty="0">
                <a:solidFill>
                  <a:schemeClr val="bg1"/>
                </a:solidFill>
                <a:latin typeface="Meta Pro Black" panose="02000A03050000020004" pitchFamily="2" charset="0"/>
              </a:rPr>
              <a:t>Übersicht</a:t>
            </a:r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3BD17DEE-A751-48A1-AD88-9640EC3DFC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49" y="1314291"/>
            <a:ext cx="11115675" cy="5448459"/>
          </a:xfrm>
        </p:spPr>
      </p:pic>
    </p:spTree>
    <p:extLst>
      <p:ext uri="{BB962C8B-B14F-4D97-AF65-F5344CB8AC3E}">
        <p14:creationId xmlns:p14="http://schemas.microsoft.com/office/powerpoint/2010/main" val="2832516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E5202C-AA33-4A3A-886D-4CA8CD83D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14291"/>
          </a:xfrm>
          <a:solidFill>
            <a:srgbClr val="526FA9"/>
          </a:solidFill>
        </p:spPr>
        <p:txBody>
          <a:bodyPr>
            <a:normAutofit/>
          </a:bodyPr>
          <a:lstStyle/>
          <a:p>
            <a:r>
              <a:rPr lang="de-DE" sz="4000" dirty="0">
                <a:solidFill>
                  <a:srgbClr val="363A64"/>
                </a:solidFill>
                <a:latin typeface="Meta Pro Black" panose="02000A03050000020004" pitchFamily="2" charset="0"/>
              </a:rPr>
              <a:t>  </a:t>
            </a:r>
            <a:r>
              <a:rPr lang="de-DE" sz="4000" dirty="0">
                <a:solidFill>
                  <a:schemeClr val="bg1"/>
                </a:solidFill>
                <a:latin typeface="Meta Pro Black" panose="02000A03050000020004" pitchFamily="2" charset="0"/>
              </a:rPr>
              <a:t>Mögliche Formate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76BC163-8CAF-41B7-966E-13629A6B19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2425" y="1920875"/>
            <a:ext cx="6648450" cy="43513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de-DE" sz="2000" dirty="0">
                <a:latin typeface="Meta Pro" panose="02000503040000020004" pitchFamily="2" charset="0"/>
              </a:rPr>
              <a:t> </a:t>
            </a:r>
            <a:r>
              <a:rPr lang="de-DE" sz="2000" dirty="0" err="1">
                <a:latin typeface="Meta Pro" panose="02000503040000020004" pitchFamily="2" charset="0"/>
              </a:rPr>
              <a:t>Masterclasses</a:t>
            </a:r>
            <a:r>
              <a:rPr lang="de-DE" sz="2000" dirty="0">
                <a:latin typeface="Meta Pro" panose="02000503040000020004" pitchFamily="2" charset="0"/>
              </a:rPr>
              <a:t>, Workshops, Experimente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de-DE" sz="2000" dirty="0">
                <a:latin typeface="Meta Pro" panose="02000503040000020004" pitchFamily="2" charset="0"/>
              </a:rPr>
              <a:t> Besichtigungen der Teilchenphysik-Infrastruktur 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de-DE" sz="2000" dirty="0">
                <a:latin typeface="Meta Pro" panose="02000503040000020004" pitchFamily="2" charset="0"/>
              </a:rPr>
              <a:t> Vorträge und Ringvorlesungen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de-DE" sz="2000" dirty="0">
                <a:latin typeface="Meta Pro" panose="02000503040000020004" pitchFamily="2" charset="0"/>
              </a:rPr>
              <a:t> </a:t>
            </a:r>
            <a:r>
              <a:rPr lang="de-DE" sz="2000" dirty="0" err="1">
                <a:latin typeface="Meta Pro" panose="02000503040000020004" pitchFamily="2" charset="0"/>
                <a:hlinkClick r:id="rId2"/>
              </a:rPr>
              <a:t>Meet</a:t>
            </a:r>
            <a:r>
              <a:rPr lang="de-DE" sz="2000" dirty="0">
                <a:latin typeface="Meta Pro" panose="02000503040000020004" pitchFamily="2" charset="0"/>
                <a:hlinkClick r:id="rId2"/>
              </a:rPr>
              <a:t> </a:t>
            </a:r>
            <a:r>
              <a:rPr lang="de-DE" sz="2000" dirty="0" err="1">
                <a:latin typeface="Meta Pro" panose="02000503040000020004" pitchFamily="2" charset="0"/>
                <a:hlinkClick r:id="rId2"/>
              </a:rPr>
              <a:t>the</a:t>
            </a:r>
            <a:r>
              <a:rPr lang="de-DE" sz="2000" dirty="0">
                <a:latin typeface="Meta Pro" panose="02000503040000020004" pitchFamily="2" charset="0"/>
                <a:hlinkClick r:id="rId2"/>
              </a:rPr>
              <a:t> Scientist</a:t>
            </a:r>
            <a:endParaRPr lang="de-DE" sz="2000" dirty="0">
              <a:latin typeface="Meta Pro" panose="02000503040000020004" pitchFamily="2" charset="0"/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de-DE" sz="2000" dirty="0">
                <a:latin typeface="Meta Pro" panose="02000503040000020004" pitchFamily="2" charset="0"/>
              </a:rPr>
              <a:t> Physik- oder Planetarium-Shows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de-DE" sz="2000" dirty="0">
                <a:latin typeface="Meta Pro" panose="02000503040000020004" pitchFamily="2" charset="0"/>
              </a:rPr>
              <a:t> Filmvorführungen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de-DE" sz="2000" dirty="0">
                <a:latin typeface="Meta Pro" panose="02000503040000020004" pitchFamily="2" charset="0"/>
              </a:rPr>
              <a:t> </a:t>
            </a:r>
            <a:r>
              <a:rPr lang="de-DE" sz="2000" dirty="0">
                <a:latin typeface="Meta Pro" panose="02000503040000020004" pitchFamily="2" charset="0"/>
                <a:hlinkClick r:id="rId3"/>
              </a:rPr>
              <a:t>Pub-Science-Event</a:t>
            </a:r>
            <a:r>
              <a:rPr lang="de-DE" sz="2000" dirty="0">
                <a:latin typeface="Meta Pro" panose="02000503040000020004" pitchFamily="2" charset="0"/>
              </a:rPr>
              <a:t> oder </a:t>
            </a:r>
            <a:r>
              <a:rPr lang="de-DE" sz="2000" dirty="0" err="1">
                <a:latin typeface="Meta Pro" panose="02000503040000020004" pitchFamily="2" charset="0"/>
                <a:hlinkClick r:id="rId4"/>
              </a:rPr>
              <a:t>Pubquiz</a:t>
            </a:r>
            <a:endParaRPr lang="de-DE" sz="2000" dirty="0">
              <a:latin typeface="Meta Pro" panose="02000503040000020004" pitchFamily="2" charset="0"/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de-DE" sz="2000" dirty="0">
                <a:latin typeface="Meta Pro" panose="02000503040000020004" pitchFamily="2" charset="0"/>
              </a:rPr>
              <a:t> </a:t>
            </a:r>
            <a:r>
              <a:rPr lang="de-DE" sz="2000" dirty="0">
                <a:latin typeface="Meta Pro" panose="02000503040000020004" pitchFamily="2" charset="0"/>
                <a:hlinkClick r:id="rId5"/>
              </a:rPr>
              <a:t>Science Slam</a:t>
            </a:r>
            <a:endParaRPr lang="de-DE" sz="2000" dirty="0">
              <a:latin typeface="Meta Pro" panose="02000503040000020004" pitchFamily="2" charset="0"/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de-DE" sz="2000" dirty="0">
                <a:latin typeface="Meta Pro" panose="02000503040000020004" pitchFamily="2" charset="0"/>
              </a:rPr>
              <a:t> Virtual Visits am CERN (werden zentral organisiert)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de-DE" sz="2000" dirty="0">
                <a:latin typeface="Meta Pro" panose="02000503040000020004" pitchFamily="2" charset="0"/>
              </a:rPr>
              <a:t>                                                                … und viele andere</a:t>
            </a:r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CD2C042-698A-444A-9A8B-5452D05F17D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9667" y="1920875"/>
            <a:ext cx="4012233" cy="4066088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57A212D1-F13D-4207-8007-EFFDB9D01F71}"/>
              </a:ext>
            </a:extLst>
          </p:cNvPr>
          <p:cNvSpPr txBox="1"/>
          <p:nvPr/>
        </p:nvSpPr>
        <p:spPr>
          <a:xfrm>
            <a:off x="7655892" y="5995214"/>
            <a:ext cx="4012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latin typeface="Meta Pro" panose="02000503040000020004" pitchFamily="2" charset="0"/>
              </a:rPr>
              <a:t>Formatideen auf </a:t>
            </a:r>
            <a:r>
              <a:rPr lang="de-DE" sz="1200" dirty="0">
                <a:latin typeface="Meta Pro" panose="02000503040000020004" pitchFamily="2" charset="0"/>
                <a:hlinkClick r:id="rId7"/>
              </a:rPr>
              <a:t>wissenschaftskommunikation.de</a:t>
            </a:r>
            <a:endParaRPr lang="de-DE" sz="1200" dirty="0">
              <a:latin typeface="Meta Pro" panose="0200050304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763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>
            <a:extLst>
              <a:ext uri="{FF2B5EF4-FFF2-40B4-BE49-F238E27FC236}">
                <a16:creationId xmlns:a16="http://schemas.microsoft.com/office/drawing/2014/main" id="{3B775723-04D0-4F87-B022-5F586518EA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687" y="135037"/>
            <a:ext cx="9572625" cy="6549825"/>
          </a:xfrm>
          <a:effectLst/>
        </p:spPr>
      </p:pic>
      <p:sp>
        <p:nvSpPr>
          <p:cNvPr id="5" name="Eckige Klammer rechts 4">
            <a:extLst>
              <a:ext uri="{FF2B5EF4-FFF2-40B4-BE49-F238E27FC236}">
                <a16:creationId xmlns:a16="http://schemas.microsoft.com/office/drawing/2014/main" id="{CB1D1C62-692B-4E3F-AB58-6EA915D69577}"/>
              </a:ext>
            </a:extLst>
          </p:cNvPr>
          <p:cNvSpPr/>
          <p:nvPr/>
        </p:nvSpPr>
        <p:spPr>
          <a:xfrm rot="16200000">
            <a:off x="5295900" y="647700"/>
            <a:ext cx="552450" cy="5562600"/>
          </a:xfrm>
          <a:prstGeom prst="rightBracket">
            <a:avLst/>
          </a:prstGeom>
          <a:ln w="19050">
            <a:solidFill>
              <a:srgbClr val="363A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>
              <a:ln w="57150">
                <a:solidFill>
                  <a:srgbClr val="363A64"/>
                </a:solidFill>
              </a:ln>
              <a:solidFill>
                <a:srgbClr val="363A64"/>
              </a:solidFill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B487052D-2C81-4AF3-AB03-314D897EDFA8}"/>
              </a:ext>
            </a:extLst>
          </p:cNvPr>
          <p:cNvSpPr txBox="1"/>
          <p:nvPr/>
        </p:nvSpPr>
        <p:spPr>
          <a:xfrm>
            <a:off x="3629025" y="2675720"/>
            <a:ext cx="38862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50" b="1" dirty="0">
                <a:latin typeface="Meta Pro" panose="02000503040000020004" pitchFamily="2" charset="0"/>
              </a:rPr>
              <a:t>Veranstaltungsplanung, Pflege des Kalenders, Ankündigung auf Social Media</a:t>
            </a:r>
          </a:p>
        </p:txBody>
      </p:sp>
      <p:sp>
        <p:nvSpPr>
          <p:cNvPr id="7" name="Eckige Klammer rechts 6">
            <a:extLst>
              <a:ext uri="{FF2B5EF4-FFF2-40B4-BE49-F238E27FC236}">
                <a16:creationId xmlns:a16="http://schemas.microsoft.com/office/drawing/2014/main" id="{3F4D8E62-3253-4342-97AE-AE7E078BB705}"/>
              </a:ext>
            </a:extLst>
          </p:cNvPr>
          <p:cNvSpPr/>
          <p:nvPr/>
        </p:nvSpPr>
        <p:spPr>
          <a:xfrm rot="5400000">
            <a:off x="9311932" y="4385015"/>
            <a:ext cx="1311957" cy="238127"/>
          </a:xfrm>
          <a:prstGeom prst="rightBracket">
            <a:avLst/>
          </a:prstGeom>
          <a:solidFill>
            <a:srgbClr val="7978AA"/>
          </a:solidFill>
          <a:ln w="19050">
            <a:solidFill>
              <a:srgbClr val="363A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>
              <a:ln w="57150">
                <a:solidFill>
                  <a:srgbClr val="363A64"/>
                </a:solidFill>
              </a:ln>
              <a:solidFill>
                <a:srgbClr val="363A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5174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E5202C-AA33-4A3A-886D-4CA8CD83D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14291"/>
          </a:xfrm>
          <a:solidFill>
            <a:srgbClr val="526FA9"/>
          </a:solidFill>
        </p:spPr>
        <p:txBody>
          <a:bodyPr>
            <a:normAutofit/>
          </a:bodyPr>
          <a:lstStyle/>
          <a:p>
            <a:r>
              <a:rPr lang="de-DE" sz="4000" dirty="0">
                <a:solidFill>
                  <a:srgbClr val="363A64"/>
                </a:solidFill>
                <a:latin typeface="Meta Pro Black" panose="02000A03050000020004" pitchFamily="2" charset="0"/>
              </a:rPr>
              <a:t>  </a:t>
            </a:r>
            <a:r>
              <a:rPr lang="de-DE" sz="4000" dirty="0">
                <a:solidFill>
                  <a:schemeClr val="bg1"/>
                </a:solidFill>
                <a:latin typeface="Meta Pro Black" panose="02000A03050000020004" pitchFamily="2" charset="0"/>
              </a:rPr>
              <a:t>Webauftritt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7F7CB28-397C-4EDA-AC14-94E7AAC8B8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758" y="1477737"/>
            <a:ext cx="11538483" cy="1638300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de-DE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  <a:t>Deutsche Webseite</a:t>
            </a: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  <a:t>: cern70.de 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v"/>
            </a:pP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  <a:t> Eine Landingpage mit dem Link zum bundesweiten Veranstaltungskalender (ähnlich zu </a:t>
            </a:r>
            <a:r>
              <a:rPr lang="de-DE" sz="2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  <a:t>10 Jahre Higgs </a:t>
            </a: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  <a:t>und</a:t>
            </a:r>
            <a:b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</a:br>
            <a:r>
              <a:rPr lang="de-DE" sz="2000" i="1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  <a:t> Woche der Teilchenwelt</a:t>
            </a: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  <a:t>)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v"/>
            </a:pP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  <a:t> Domainname genehmigt, der Webspace wird von der TU Dresden eingerichtet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v"/>
            </a:pP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  <a:t> Veranstaltungen können unabhängig von der Webseite eingetragen werden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A93D030-F134-41A0-962F-E8F8E7563F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3071" y="3116037"/>
            <a:ext cx="3438525" cy="3454847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71CAC062-8017-424F-95B5-6AAEF18032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3852" y="3116036"/>
            <a:ext cx="4165077" cy="3454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0076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E5202C-AA33-4A3A-886D-4CA8CD83D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13338"/>
          </a:xfrm>
          <a:solidFill>
            <a:srgbClr val="526FA9"/>
          </a:solidFill>
        </p:spPr>
        <p:txBody>
          <a:bodyPr>
            <a:normAutofit/>
          </a:bodyPr>
          <a:lstStyle/>
          <a:p>
            <a:r>
              <a:rPr lang="de-DE" sz="4000" dirty="0">
                <a:solidFill>
                  <a:srgbClr val="363A64"/>
                </a:solidFill>
                <a:latin typeface="Meta Pro Black" panose="02000A03050000020004" pitchFamily="2" charset="0"/>
              </a:rPr>
              <a:t>  </a:t>
            </a:r>
            <a:r>
              <a:rPr lang="de-DE" sz="4000" dirty="0">
                <a:solidFill>
                  <a:schemeClr val="bg1"/>
                </a:solidFill>
                <a:latin typeface="Meta Pro Black" panose="02000A03050000020004" pitchFamily="2" charset="0"/>
              </a:rPr>
              <a:t>Veranstaltungskalender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7F7CB28-397C-4EDA-AC14-94E7AAC8B8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1320" y="1792130"/>
            <a:ext cx="5181600" cy="4627720"/>
          </a:xfrm>
        </p:spPr>
        <p:txBody>
          <a:bodyPr>
            <a:normAutofit fontScale="92500"/>
          </a:bodyPr>
          <a:lstStyle/>
          <a:p>
            <a:pPr>
              <a:lnSpc>
                <a:spcPct val="110000"/>
              </a:lnSpc>
              <a:buFont typeface="Wingdings" panose="05000000000000000000" pitchFamily="2" charset="2"/>
              <a:buChar char="v"/>
            </a:pP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  <a:t> Wird in den Kalender auf </a:t>
            </a: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  <a:hlinkClick r:id="rId2"/>
              </a:rPr>
              <a:t>www.teilchenwelt.de</a:t>
            </a: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  <a:t> als individuelle Kategorie integriert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v"/>
            </a:pP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  <a:t> Einfache Verwaltung durch die Datenbank von Netzwerk Teilchenwelt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v"/>
            </a:pP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  <a:t> Standorte von Netzwerk Teilchenwelt können ihre Veranstaltungen selbst eintragen und bearbeiten 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v"/>
            </a:pP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  <a:t> Institute, die keinen eigenen Zugang zur Datenbank haben, können die Infos zu ihren Veranstaltungen an </a:t>
            </a: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  <a:hlinkClick r:id="rId3"/>
              </a:rPr>
              <a:t>svitlana.semerenko@tu-dresden.de</a:t>
            </a: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  <a:t> schicken</a:t>
            </a:r>
            <a:b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</a:br>
            <a:endParaRPr lang="de-DE" sz="2000" dirty="0">
              <a:solidFill>
                <a:schemeClr val="tx1">
                  <a:lumMod val="95000"/>
                  <a:lumOff val="5000"/>
                </a:schemeClr>
              </a:solidFill>
              <a:latin typeface="Meta Pro" panose="02000503040000020004" pitchFamily="2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070F0A20-7333-473A-A119-3C7B7CF91DE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94"/>
          <a:stretch/>
        </p:blipFill>
        <p:spPr>
          <a:xfrm>
            <a:off x="5582920" y="1625854"/>
            <a:ext cx="6185376" cy="3768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1169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E5202C-AA33-4A3A-886D-4CA8CD83D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14291"/>
          </a:xfrm>
          <a:solidFill>
            <a:srgbClr val="526FA9"/>
          </a:solidFill>
        </p:spPr>
        <p:txBody>
          <a:bodyPr>
            <a:normAutofit/>
          </a:bodyPr>
          <a:lstStyle/>
          <a:p>
            <a:r>
              <a:rPr lang="de-DE" sz="4000" dirty="0">
                <a:solidFill>
                  <a:srgbClr val="363A64"/>
                </a:solidFill>
                <a:latin typeface="Meta Pro Black" panose="02000A03050000020004" pitchFamily="2" charset="0"/>
              </a:rPr>
              <a:t>  </a:t>
            </a:r>
            <a:r>
              <a:rPr lang="de-DE" sz="4000" dirty="0">
                <a:solidFill>
                  <a:schemeClr val="bg1"/>
                </a:solidFill>
                <a:latin typeface="Meta Pro Black" panose="02000A03050000020004" pitchFamily="2" charset="0"/>
              </a:rPr>
              <a:t>Extras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7F7CB28-397C-4EDA-AC14-94E7AAC8B8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758" y="1552576"/>
            <a:ext cx="11538483" cy="914400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de-DE" sz="2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  <a:t>Hinweis</a:t>
            </a:r>
            <a:r>
              <a:rPr lang="de-DE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  <a:t>: Auf </a:t>
            </a:r>
            <a:r>
              <a:rPr lang="de-DE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  <a:hlinkClick r:id="rId2"/>
              </a:rPr>
              <a:t>cern70.cern/</a:t>
            </a:r>
            <a:r>
              <a:rPr lang="de-DE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  <a:t> werden </a:t>
            </a:r>
            <a:r>
              <a:rPr lang="de-DE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  <a:hlinkClick r:id="rId3"/>
              </a:rPr>
              <a:t>graphische Materialien</a:t>
            </a:r>
            <a:r>
              <a:rPr lang="de-DE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  <a:t> zur Verfügung gestellt, z. B. Logos und</a:t>
            </a:r>
            <a:br>
              <a:rPr lang="de-DE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</a:br>
            <a:r>
              <a:rPr lang="de-DE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  <a:t>                 Broschüren wie eine neue Ausgabe von </a:t>
            </a:r>
            <a:r>
              <a:rPr lang="de-DE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  <a:hlinkClick r:id="rId4"/>
              </a:rPr>
              <a:t>CERN in Images </a:t>
            </a:r>
            <a:r>
              <a:rPr lang="de-DE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  <a:t>(auch die </a:t>
            </a:r>
            <a:r>
              <a:rPr lang="de-DE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  <a:hlinkClick r:id="rId5"/>
              </a:rPr>
              <a:t>ältere Version</a:t>
            </a:r>
            <a:r>
              <a:rPr lang="de-DE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  <a:t> ist auf Deutsch verfügbar</a:t>
            </a:r>
            <a:br>
              <a:rPr lang="de-DE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</a:br>
            <a:r>
              <a:rPr lang="de-DE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  <a:t>                 und kann verwendet werden)</a:t>
            </a:r>
            <a:endParaRPr lang="de-DE" sz="2000" dirty="0">
              <a:solidFill>
                <a:schemeClr val="tx1">
                  <a:lumMod val="95000"/>
                  <a:lumOff val="5000"/>
                </a:schemeClr>
              </a:solidFill>
              <a:latin typeface="Meta Pro" panose="02000503040000020004" pitchFamily="2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8B51549-1B79-4646-A821-4C65026052D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199" y="2466976"/>
            <a:ext cx="8991600" cy="4117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3841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E5202C-AA33-4A3A-886D-4CA8CD83D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8574"/>
            <a:ext cx="12192000" cy="1342866"/>
          </a:xfrm>
          <a:solidFill>
            <a:srgbClr val="526FA9"/>
          </a:solidFill>
        </p:spPr>
        <p:txBody>
          <a:bodyPr>
            <a:normAutofit/>
          </a:bodyPr>
          <a:lstStyle/>
          <a:p>
            <a:r>
              <a:rPr lang="de-DE" sz="4000" dirty="0">
                <a:solidFill>
                  <a:srgbClr val="363A64"/>
                </a:solidFill>
                <a:latin typeface="Meta Pro Black" panose="02000A03050000020004" pitchFamily="2" charset="0"/>
              </a:rPr>
              <a:t>  </a:t>
            </a:r>
            <a:r>
              <a:rPr lang="de-DE" sz="4000" dirty="0">
                <a:solidFill>
                  <a:schemeClr val="bg1"/>
                </a:solidFill>
                <a:latin typeface="Meta Pro Black" panose="02000A03050000020004" pitchFamily="2" charset="0"/>
              </a:rPr>
              <a:t>Presse- und Öffentlichkeitsarbeit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7F7CB28-397C-4EDA-AC14-94E7AAC8B8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463040"/>
            <a:ext cx="11293741" cy="479488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de-DE" sz="2000" dirty="0">
              <a:solidFill>
                <a:schemeClr val="tx1">
                  <a:lumMod val="95000"/>
                  <a:lumOff val="5000"/>
                </a:schemeClr>
              </a:solidFill>
              <a:latin typeface="Meta Pro" panose="02000503040000020004" pitchFamily="2" charset="0"/>
            </a:endParaRPr>
          </a:p>
          <a:p>
            <a:pPr marL="0" indent="0">
              <a:buNone/>
            </a:pPr>
            <a:r>
              <a:rPr lang="de-DE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  <a:t>Koordinationsstelle Netzwerk Teilchenwelt unterstützt bei: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  <a:t> Zentrale Webseite mit Veranstaltungskalender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  <a:t> Social Media  (Facebook, Instagram, ggf. YouTube für Streams)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  <a:t> Gestaltung der allgemeinen Infomaterialien – bei Bedarf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  <a:t> Pressemitteilung für bundesweite Pressekontakte</a:t>
            </a:r>
          </a:p>
          <a:p>
            <a:pPr marL="0" indent="0">
              <a:buNone/>
            </a:pPr>
            <a:b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</a:br>
            <a:endParaRPr lang="de-DE" sz="2000" dirty="0">
              <a:solidFill>
                <a:schemeClr val="tx1">
                  <a:lumMod val="95000"/>
                  <a:lumOff val="5000"/>
                </a:schemeClr>
              </a:solidFill>
              <a:latin typeface="Meta Pro" panose="02000503040000020004" pitchFamily="2" charset="0"/>
            </a:endParaRPr>
          </a:p>
          <a:p>
            <a:pPr marL="0" indent="0">
              <a:buNone/>
            </a:pPr>
            <a:r>
              <a:rPr lang="de-DE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  <a:t>Ansprechpartnerinnen: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  <a:t>Uta Bilow                                                                                        Svitlana Semerenko</a:t>
            </a:r>
            <a:b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</a:b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  <a:t>+49 351 463 32956                                                                      +49 351 463 33792 </a:t>
            </a:r>
            <a:b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</a:br>
            <a:r>
              <a:rPr lang="de-D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Meta Pro" panose="02000503040000020004" pitchFamily="2" charset="0"/>
              </a:rPr>
              <a:t>uta.bilow@tu-dresden.de                                                          svitlana.semerenko@tu-dresden.de </a:t>
            </a:r>
          </a:p>
        </p:txBody>
      </p:sp>
    </p:spTree>
    <p:extLst>
      <p:ext uri="{BB962C8B-B14F-4D97-AF65-F5344CB8AC3E}">
        <p14:creationId xmlns:p14="http://schemas.microsoft.com/office/powerpoint/2010/main" val="21152700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400</Words>
  <Application>Microsoft Office PowerPoint</Application>
  <PresentationFormat>Breitbild</PresentationFormat>
  <Paragraphs>45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Meta Pro</vt:lpstr>
      <vt:lpstr>Meta Pro Black</vt:lpstr>
      <vt:lpstr>Wingdings</vt:lpstr>
      <vt:lpstr>Office</vt:lpstr>
      <vt:lpstr>CERN70-Woche  in Deutschland</vt:lpstr>
      <vt:lpstr>  Übersicht</vt:lpstr>
      <vt:lpstr>  Übersicht</vt:lpstr>
      <vt:lpstr>  Mögliche Formate</vt:lpstr>
      <vt:lpstr>PowerPoint-Präsentation</vt:lpstr>
      <vt:lpstr>  Webauftritt</vt:lpstr>
      <vt:lpstr>  Veranstaltungskalender</vt:lpstr>
      <vt:lpstr>  Extras</vt:lpstr>
      <vt:lpstr>  Presse- und Öffentlichkeitsarbeit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CERN70-Woche</dc:title>
  <dc:creator>Svitlana Semerenko</dc:creator>
  <cp:lastModifiedBy>Svitlana Semerenko</cp:lastModifiedBy>
  <cp:revision>35</cp:revision>
  <dcterms:created xsi:type="dcterms:W3CDTF">2024-02-06T07:39:35Z</dcterms:created>
  <dcterms:modified xsi:type="dcterms:W3CDTF">2024-02-08T08:14:53Z</dcterms:modified>
</cp:coreProperties>
</file>