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6" r:id="rId4"/>
    <p:sldId id="268" r:id="rId5"/>
    <p:sldId id="672" r:id="rId6"/>
    <p:sldId id="673" r:id="rId7"/>
    <p:sldId id="674" r:id="rId8"/>
    <p:sldId id="267" r:id="rId9"/>
    <p:sldId id="258" r:id="rId10"/>
    <p:sldId id="679" r:id="rId11"/>
    <p:sldId id="677" r:id="rId12"/>
    <p:sldId id="675" r:id="rId13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92"/>
    <p:restoredTop sz="96327"/>
  </p:normalViewPr>
  <p:slideViewPr>
    <p:cSldViewPr snapToGrid="0">
      <p:cViewPr>
        <p:scale>
          <a:sx n="128" d="100"/>
          <a:sy n="128" d="100"/>
        </p:scale>
        <p:origin x="488" y="-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A389C4-7800-7D4D-9460-120C96D6B30E}" type="datetimeFigureOut">
              <a:rPr lang="en-IT" smtClean="0"/>
              <a:t>21/01/24</a:t>
            </a:fld>
            <a:endParaRPr lang="en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EA565-9EDE-D847-A778-4CFF01B0CDFD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235178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9f63382cae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29f63382cae_2_0:notes"/>
          <p:cNvSpPr txBox="1">
            <a:spLocks noGrp="1"/>
          </p:cNvSpPr>
          <p:nvPr>
            <p:ph type="body" idx="1"/>
          </p:nvPr>
        </p:nvSpPr>
        <p:spPr>
          <a:xfrm>
            <a:off x="679768" y="4715153"/>
            <a:ext cx="5438100" cy="4467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29f63382cae_2_0:notes"/>
          <p:cNvSpPr txBox="1">
            <a:spLocks noGrp="1"/>
          </p:cNvSpPr>
          <p:nvPr>
            <p:ph type="sldNum" idx="12"/>
          </p:nvPr>
        </p:nvSpPr>
        <p:spPr>
          <a:xfrm>
            <a:off x="3850443" y="9428583"/>
            <a:ext cx="2945700" cy="496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3B090-6A4E-1F41-911F-00822375D8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686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A3B090-6A4E-1F41-911F-00822375D8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89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B1891462-D144-B436-4489-2FB8AEECAC1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96732" y="6517263"/>
            <a:ext cx="8707299" cy="365125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27736" y="105787"/>
            <a:ext cx="8786379" cy="776327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147289" y="653510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6" descr="Picture 6">
            <a:extLst>
              <a:ext uri="{FF2B5EF4-FFF2-40B4-BE49-F238E27FC236}">
                <a16:creationId xmlns:a16="http://schemas.microsoft.com/office/drawing/2014/main" id="{595CF372-A5BE-0011-B0FC-5548E14DA1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6517264"/>
            <a:ext cx="4416058" cy="36512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84701" y="6533554"/>
            <a:ext cx="5222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WP2  DRD3 Community Workshop, 22-23 March 2023, CERN</a:t>
            </a:r>
            <a:endParaRPr lang="en-US" dirty="0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B655552-77E5-0109-CCDA-CF18AB930BF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40833" y="1006689"/>
            <a:ext cx="8217569" cy="45719"/>
          </a:xfrm>
          <a:prstGeom prst="rect">
            <a:avLst/>
          </a:prstGeom>
          <a:solidFill>
            <a:srgbClr val="004586"/>
          </a:solidFill>
          <a:ln w="9360" cap="flat">
            <a:solidFill>
              <a:srgbClr val="9FB8C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914400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altLang="x-none">
              <a:solidFill>
                <a:prstClr val="black"/>
              </a:solidFill>
              <a:latin typeface="Calibri" panose="020F0502020204030204"/>
              <a:ea typeface="DejaVu Sans" charset="0"/>
              <a:cs typeface="DejaVu Sans" charset="0"/>
              <a:sym typeface="Calibri"/>
            </a:endParaRP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1F3AF2A-F828-7202-5A5B-9D6F0CE19A4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488589" cy="1046747"/>
          </a:xfrm>
          <a:prstGeom prst="rect">
            <a:avLst/>
          </a:prstGeom>
          <a:noFill/>
        </p:spPr>
      </p:pic>
      <p:pic>
        <p:nvPicPr>
          <p:cNvPr id="11" name="Picture 10" descr="A group of people standing in a field&#10;&#10;Description automatically generated">
            <a:extLst>
              <a:ext uri="{FF2B5EF4-FFF2-40B4-BE49-F238E27FC236}">
                <a16:creationId xmlns:a16="http://schemas.microsoft.com/office/drawing/2014/main" id="{A5E1CC51-59EE-8528-8F41-EF78203AFEE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414114" y="108137"/>
            <a:ext cx="1777885" cy="54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163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9886" y="89798"/>
            <a:ext cx="8568566" cy="776327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2480" y="1438819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13161" y="6522273"/>
            <a:ext cx="84068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Steps to setting up DRD3 collaboration - DRD3 Community Workshop, 22-23 March 2023, CERN</a:t>
            </a:r>
          </a:p>
        </p:txBody>
      </p:sp>
    </p:spTree>
    <p:extLst>
      <p:ext uri="{BB962C8B-B14F-4D97-AF65-F5344CB8AC3E}">
        <p14:creationId xmlns:p14="http://schemas.microsoft.com/office/powerpoint/2010/main" val="145535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5D6A9C3-F66A-85C4-A328-876E50AB0C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7289" y="653510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0E9AC14-9FA4-F856-FC16-538CA622F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84701" y="6533554"/>
            <a:ext cx="5222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WP2  DRD3 Community Workshop, 22-23 March 2023,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48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Michael.Moll@cern.ch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8DA312-AFBF-8B0C-150C-A821BAD62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DRD3 Kick-off Meeting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1979D0F-17E5-3FA2-BFEE-71CFF595E0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47289" y="653510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E71E9EA2-54F5-59D0-16DF-3BEF9AB3C2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84701" y="6533554"/>
            <a:ext cx="52225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DRD3 Kick-off meeting, 22 January 2024, CERN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B28B62A-7303-8F35-30E2-88A767F0EA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17324" y="1838217"/>
            <a:ext cx="2675950" cy="275523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61A4D56-2A9B-4FDC-F182-48C67F03ECCB}"/>
              </a:ext>
            </a:extLst>
          </p:cNvPr>
          <p:cNvGrpSpPr/>
          <p:nvPr/>
        </p:nvGrpSpPr>
        <p:grpSpPr>
          <a:xfrm>
            <a:off x="3240329" y="1838905"/>
            <a:ext cx="2675953" cy="2729207"/>
            <a:chOff x="4117196" y="1631570"/>
            <a:chExt cx="1978803" cy="22300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98D98F1-9A28-520F-17DB-035F19BAB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4117198" y="1920965"/>
              <a:ext cx="1978801" cy="1940675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A49FB49-9E89-F050-AABE-4C3477C395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6368"/>
            <a:stretch/>
          </p:blipFill>
          <p:spPr>
            <a:xfrm>
              <a:off x="4117196" y="1631570"/>
              <a:ext cx="1978801" cy="289395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522689-C203-9690-D58C-F4CEF575ABEB}"/>
              </a:ext>
            </a:extLst>
          </p:cNvPr>
          <p:cNvGrpSpPr/>
          <p:nvPr/>
        </p:nvGrpSpPr>
        <p:grpSpPr>
          <a:xfrm>
            <a:off x="6263337" y="1849707"/>
            <a:ext cx="2675952" cy="2718394"/>
            <a:chOff x="6294267" y="1871773"/>
            <a:chExt cx="1978802" cy="202756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664D3C7-A77B-37C7-3BCB-13E4282AD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/>
            <a:stretch/>
          </p:blipFill>
          <p:spPr>
            <a:xfrm>
              <a:off x="6294268" y="1920537"/>
              <a:ext cx="1978801" cy="197880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C6C8CEA-2BD4-50B6-E327-87A48C68E0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6368"/>
            <a:stretch/>
          </p:blipFill>
          <p:spPr>
            <a:xfrm>
              <a:off x="6294267" y="1871773"/>
              <a:ext cx="1978801" cy="269741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6ECDCD-DA3F-0AB1-5180-D486355C8E24}"/>
              </a:ext>
            </a:extLst>
          </p:cNvPr>
          <p:cNvGrpSpPr/>
          <p:nvPr/>
        </p:nvGrpSpPr>
        <p:grpSpPr>
          <a:xfrm>
            <a:off x="9286343" y="1812862"/>
            <a:ext cx="2675953" cy="2755239"/>
            <a:chOff x="8471336" y="1819646"/>
            <a:chExt cx="1978803" cy="2019236"/>
          </a:xfrm>
        </p:grpSpPr>
        <p:pic>
          <p:nvPicPr>
            <p:cNvPr id="12" name="Picture 11" descr="A group of people in the shape of a number&#10;&#10;Description automatically generated">
              <a:extLst>
                <a:ext uri="{FF2B5EF4-FFF2-40B4-BE49-F238E27FC236}">
                  <a16:creationId xmlns:a16="http://schemas.microsoft.com/office/drawing/2014/main" id="{26C1135C-977B-A308-CE8D-0F18E235C7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71337" y="1860080"/>
              <a:ext cx="1978802" cy="197880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6DCED5F1-C34C-34A1-FE80-9BCA15206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6368"/>
            <a:stretch/>
          </p:blipFill>
          <p:spPr>
            <a:xfrm>
              <a:off x="8471336" y="1819646"/>
              <a:ext cx="1978801" cy="269741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FA5840F0-3959-F180-ABF7-888FBABD41B0}"/>
              </a:ext>
            </a:extLst>
          </p:cNvPr>
          <p:cNvSpPr txBox="1"/>
          <p:nvPr/>
        </p:nvSpPr>
        <p:spPr>
          <a:xfrm>
            <a:off x="2206012" y="5024418"/>
            <a:ext cx="82141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>
                <a:latin typeface="Century Gothic" panose="020B0502020202020204" pitchFamily="34" charset="0"/>
              </a:rPr>
              <a:t>First gathering of the DRD3 collaboration</a:t>
            </a:r>
          </a:p>
        </p:txBody>
      </p:sp>
    </p:spTree>
    <p:extLst>
      <p:ext uri="{BB962C8B-B14F-4D97-AF65-F5344CB8AC3E}">
        <p14:creationId xmlns:p14="http://schemas.microsoft.com/office/powerpoint/2010/main" val="3504073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7BE7-9AD0-C2E2-AFEF-2F9625874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075" y="205178"/>
            <a:ext cx="8786379" cy="776327"/>
          </a:xfrm>
        </p:spPr>
        <p:txBody>
          <a:bodyPr/>
          <a:lstStyle/>
          <a:p>
            <a:r>
              <a:rPr lang="en-US" dirty="0">
                <a:latin typeface="Century Gothic" panose="020B0502020202020204" pitchFamily="34" charset="0"/>
              </a:rPr>
              <a:t>How to vote for the CB chair</a:t>
            </a:r>
            <a:endParaRPr lang="en-IT" dirty="0">
              <a:latin typeface="Century Gothic" panose="020B0502020202020204" pitchFamily="34" charset="0"/>
            </a:endParaRPr>
          </a:p>
        </p:txBody>
      </p:sp>
      <p:sp>
        <p:nvSpPr>
          <p:cNvPr id="3" name="Google Shape;136;g29f63382cae_2_0">
            <a:extLst>
              <a:ext uri="{FF2B5EF4-FFF2-40B4-BE49-F238E27FC236}">
                <a16:creationId xmlns:a16="http://schemas.microsoft.com/office/drawing/2014/main" id="{9240C7E0-E7D5-D155-6C1E-121B58AFB244}"/>
              </a:ext>
            </a:extLst>
          </p:cNvPr>
          <p:cNvSpPr txBox="1"/>
          <p:nvPr/>
        </p:nvSpPr>
        <p:spPr>
          <a:xfrm>
            <a:off x="278297" y="1322811"/>
            <a:ext cx="11675164" cy="4339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entury Gothic" panose="020B0502020202020204" pitchFamily="34" charset="0"/>
              </a:rPr>
              <a:t>Voting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We are using the INDICO </a:t>
            </a:r>
            <a:r>
              <a:rPr lang="en-US" b="1" u="sng" dirty="0">
                <a:latin typeface="Century Gothic" panose="020B0502020202020204" pitchFamily="34" charset="0"/>
              </a:rPr>
              <a:t>anonymous</a:t>
            </a:r>
            <a:r>
              <a:rPr lang="en-US" dirty="0">
                <a:latin typeface="Century Gothic" panose="020B0502020202020204" pitchFamily="34" charset="0"/>
              </a:rPr>
              <a:t> survey for voting.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access to the vote is restricted by the CB-voting </a:t>
            </a:r>
            <a:r>
              <a:rPr lang="en-US" dirty="0" err="1">
                <a:latin typeface="Century Gothic" panose="020B0502020202020204" pitchFamily="34" charset="0"/>
              </a:rPr>
              <a:t>egroup</a:t>
            </a:r>
            <a:r>
              <a:rPr lang="en-US" dirty="0">
                <a:latin typeface="Century Gothic" panose="020B0502020202020204" pitchFamily="34" charset="0"/>
              </a:rPr>
              <a:t> (mailing list) that holds one person per institute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test run of the voting system resulted in 87 test votes (out of 132 eligible voters)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link will be distributed to the CB-voting </a:t>
            </a:r>
            <a:r>
              <a:rPr lang="en-US" dirty="0" err="1">
                <a:latin typeface="Century Gothic" panose="020B0502020202020204" pitchFamily="34" charset="0"/>
              </a:rPr>
              <a:t>egroup</a:t>
            </a:r>
            <a:r>
              <a:rPr lang="en-US" dirty="0">
                <a:latin typeface="Century Gothic" panose="020B0502020202020204" pitchFamily="34" charset="0"/>
              </a:rPr>
              <a:t> after the meeting.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In case of problems: contact </a:t>
            </a:r>
            <a:r>
              <a:rPr lang="en-US" dirty="0">
                <a:latin typeface="Century Gothic" panose="020B0502020202020204" pitchFamily="34" charset="0"/>
                <a:hlinkClick r:id="rId2"/>
              </a:rPr>
              <a:t>Michael.Moll@cern.ch</a:t>
            </a:r>
            <a:r>
              <a:rPr lang="en-US" dirty="0">
                <a:latin typeface="Century Gothic" panose="020B0502020202020204" pitchFamily="34" charset="0"/>
              </a:rPr>
              <a:t> 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Election committee (if required):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To check with Michael the status of the elections and the correctness of the process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Requirement: Needs to be and institute representative</a:t>
            </a:r>
          </a:p>
        </p:txBody>
      </p:sp>
    </p:spTree>
    <p:extLst>
      <p:ext uri="{BB962C8B-B14F-4D97-AF65-F5344CB8AC3E}">
        <p14:creationId xmlns:p14="http://schemas.microsoft.com/office/powerpoint/2010/main" val="2350886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47BE7-9AD0-C2E2-AFEF-2F9625874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075" y="205178"/>
            <a:ext cx="8786379" cy="776327"/>
          </a:xfrm>
        </p:spPr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How to be a member of DRD3</a:t>
            </a:r>
          </a:p>
        </p:txBody>
      </p:sp>
      <p:sp>
        <p:nvSpPr>
          <p:cNvPr id="3" name="Google Shape;136;g29f63382cae_2_0">
            <a:extLst>
              <a:ext uri="{FF2B5EF4-FFF2-40B4-BE49-F238E27FC236}">
                <a16:creationId xmlns:a16="http://schemas.microsoft.com/office/drawing/2014/main" id="{9240C7E0-E7D5-D155-6C1E-121B58AFB244}"/>
              </a:ext>
            </a:extLst>
          </p:cNvPr>
          <p:cNvSpPr txBox="1"/>
          <p:nvPr/>
        </p:nvSpPr>
        <p:spPr>
          <a:xfrm>
            <a:off x="785014" y="1322811"/>
            <a:ext cx="10284042" cy="47551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entury Gothic" panose="020B0502020202020204" pitchFamily="34" charset="0"/>
              </a:rPr>
              <a:t>Institutes request to join the DRD3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conditions to be a DRD3 member is to pay the annual common fee  (~ 2-3 </a:t>
            </a:r>
            <a:r>
              <a:rPr lang="en-US" dirty="0" err="1">
                <a:latin typeface="Century Gothic" panose="020B0502020202020204" pitchFamily="34" charset="0"/>
              </a:rPr>
              <a:t>kCHF</a:t>
            </a:r>
            <a:r>
              <a:rPr lang="en-US" dirty="0">
                <a:latin typeface="Century Gothic" panose="020B0502020202020204" pitchFamily="34" charset="0"/>
              </a:rPr>
              <a:t>/year, to be decided)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It is expected that members contribute to DRD3 by being active in working groups and/or work packages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Signing of the MoU  (light or resource loaded) it is not mandatory</a:t>
            </a: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participation in a working group </a:t>
            </a:r>
            <a:r>
              <a:rPr lang="en-US" b="1" dirty="0">
                <a:latin typeface="Century Gothic" panose="020B0502020202020204" pitchFamily="34" charset="0"/>
              </a:rPr>
              <a:t>does not require </a:t>
            </a:r>
            <a:r>
              <a:rPr lang="en-US" dirty="0">
                <a:latin typeface="Century Gothic" panose="020B0502020202020204" pitchFamily="34" charset="0"/>
              </a:rPr>
              <a:t>any additional commitment besides being an active member of the community.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The participation in a work package </a:t>
            </a:r>
            <a:r>
              <a:rPr lang="en-US" b="1" dirty="0">
                <a:latin typeface="Century Gothic" panose="020B0502020202020204" pitchFamily="34" charset="0"/>
              </a:rPr>
              <a:t>requires</a:t>
            </a:r>
            <a:r>
              <a:rPr lang="en-US" dirty="0">
                <a:latin typeface="Century Gothic" panose="020B0502020202020204" pitchFamily="34" charset="0"/>
              </a:rPr>
              <a:t> additional commitments (either funds, FTE, services, in-kind…). These funds (or else) are assigned by the funding agencies to their respective groups to achieve the strategic goals of the WPs.</a:t>
            </a:r>
          </a:p>
        </p:txBody>
      </p:sp>
    </p:spTree>
    <p:extLst>
      <p:ext uri="{BB962C8B-B14F-4D97-AF65-F5344CB8AC3E}">
        <p14:creationId xmlns:p14="http://schemas.microsoft.com/office/powerpoint/2010/main" val="1155595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F9DA9A-F991-3959-4C4D-282163B6A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CB chair election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9168AA-3DF2-4B02-5411-69C5C09853E2}"/>
              </a:ext>
            </a:extLst>
          </p:cNvPr>
          <p:cNvSpPr txBox="1"/>
          <p:nvPr/>
        </p:nvSpPr>
        <p:spPr>
          <a:xfrm>
            <a:off x="1192696" y="1500809"/>
            <a:ext cx="10058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T" b="1" dirty="0">
                <a:latin typeface="Century Gothic" panose="020B0502020202020204" pitchFamily="34" charset="0"/>
              </a:rPr>
              <a:t>Presentation of the  3 candidates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The vote (by the institutes representatives) will start after the meeting and close at noon (CERN time), January 24th.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If a candidate has obtained more than 50% of the vote, (s)he is elected. If not, the candidate with the lowest number of votes is eliminated, and a second round of voting will be started, 25-26 of January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22222"/>
                </a:solidFill>
                <a:latin typeface="Century Gothic" panose="020B0502020202020204" pitchFamily="34" charset="0"/>
              </a:rPr>
              <a:t>CB chair election result by January 29th</a:t>
            </a:r>
            <a:endParaRPr lang="en-GB" b="0" i="0" dirty="0">
              <a:solidFill>
                <a:srgbClr val="222222"/>
              </a:solidFill>
              <a:effectLst/>
              <a:latin typeface="Century Gothic" panose="020B0502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222222"/>
              </a:solidFill>
              <a:effectLst/>
              <a:latin typeface="Century Gothic" panose="020B0502020202020204" pitchFamily="34" charset="0"/>
            </a:endParaRPr>
          </a:p>
          <a:p>
            <a:endParaRPr lang="en-IT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3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0CD60-1224-08C4-41E0-A6596F4CF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The DRD3 collaboration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4DDC78-5561-5003-5699-8648D3CBEB34}"/>
              </a:ext>
            </a:extLst>
          </p:cNvPr>
          <p:cNvSpPr txBox="1"/>
          <p:nvPr/>
        </p:nvSpPr>
        <p:spPr>
          <a:xfrm>
            <a:off x="1996446" y="1077783"/>
            <a:ext cx="781335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T" dirty="0">
                <a:latin typeface="Century Gothic" panose="020B0502020202020204" pitchFamily="34" charset="0"/>
              </a:rPr>
              <a:t>The size of the collaboration is changing rapidly. </a:t>
            </a:r>
          </a:p>
          <a:p>
            <a:pPr>
              <a:lnSpc>
                <a:spcPct val="150000"/>
              </a:lnSpc>
            </a:pPr>
            <a:r>
              <a:rPr lang="en-IT" dirty="0">
                <a:latin typeface="Century Gothic" panose="020B0502020202020204" pitchFamily="34" charset="0"/>
              </a:rPr>
              <a:t>As of today: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b="1" dirty="0">
                <a:latin typeface="Century Gothic" panose="020B0502020202020204" pitchFamily="34" charset="0"/>
              </a:rPr>
              <a:t>502 people </a:t>
            </a:r>
            <a:r>
              <a:rPr lang="en-IT" dirty="0">
                <a:latin typeface="Century Gothic" panose="020B0502020202020204" pitchFamily="34" charset="0"/>
              </a:rPr>
              <a:t>have subscribed to the CERN DRD3 member egroup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b="1" dirty="0">
                <a:latin typeface="Century Gothic" panose="020B0502020202020204" pitchFamily="34" charset="0"/>
              </a:rPr>
              <a:t>132 Institutes </a:t>
            </a:r>
            <a:r>
              <a:rPr lang="en-IT" dirty="0">
                <a:latin typeface="Century Gothic" panose="020B0502020202020204" pitchFamily="34" charset="0"/>
              </a:rPr>
              <a:t>have subscribed to the CERN DRD3 institute egroup. </a:t>
            </a:r>
            <a:endParaRPr lang="en-IT" b="1" dirty="0">
              <a:latin typeface="Century Gothic" panose="020B0502020202020204" pitchFamily="34" charset="0"/>
            </a:endParaRPr>
          </a:p>
          <a:p>
            <a:endParaRPr lang="en-IT" dirty="0">
              <a:latin typeface="Century Gothic" panose="020B0502020202020204" pitchFamily="34" charset="0"/>
            </a:endParaRPr>
          </a:p>
        </p:txBody>
      </p:sp>
      <p:pic>
        <p:nvPicPr>
          <p:cNvPr id="5" name="Picture 4" descr="A screenshot of a graph&#10;&#10;Description automatically generated">
            <a:extLst>
              <a:ext uri="{FF2B5EF4-FFF2-40B4-BE49-F238E27FC236}">
                <a16:creationId xmlns:a16="http://schemas.microsoft.com/office/drawing/2014/main" id="{D581563F-CEB0-B848-1819-204026B439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6618" y="3109108"/>
            <a:ext cx="5231415" cy="3337200"/>
          </a:xfrm>
          <a:prstGeom prst="rect">
            <a:avLst/>
          </a:prstGeom>
        </p:spPr>
      </p:pic>
      <p:pic>
        <p:nvPicPr>
          <p:cNvPr id="6" name="Google Shape;63;g2a03fdec0ca_1_1">
            <a:extLst>
              <a:ext uri="{FF2B5EF4-FFF2-40B4-BE49-F238E27FC236}">
                <a16:creationId xmlns:a16="http://schemas.microsoft.com/office/drawing/2014/main" id="{859ABD44-75E3-0107-7FD8-5695076904B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006324"/>
            <a:ext cx="6041008" cy="3427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8508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9f63382cae_2_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>
                <a:latin typeface="Century Gothic" panose="020B0502020202020204" pitchFamily="34" charset="0"/>
              </a:rPr>
              <a:t>DRD3 Scientific Organization</a:t>
            </a:r>
            <a:endParaRPr dirty="0">
              <a:latin typeface="Century Gothic" panose="020B0502020202020204" pitchFamily="34" charset="0"/>
            </a:endParaRPr>
          </a:p>
        </p:txBody>
      </p:sp>
      <p:sp>
        <p:nvSpPr>
          <p:cNvPr id="136" name="Google Shape;136;g29f63382cae_2_0"/>
          <p:cNvSpPr txBox="1"/>
          <p:nvPr/>
        </p:nvSpPr>
        <p:spPr>
          <a:xfrm>
            <a:off x="318225" y="1094210"/>
            <a:ext cx="11536200" cy="18466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entury Gothic" panose="020B0502020202020204" pitchFamily="34" charset="0"/>
              </a:rPr>
              <a:t>The DRD3 is based on 3 pillars: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entury Gothic" panose="020B0502020202020204" pitchFamily="34" charset="0"/>
              </a:rPr>
              <a:t>4 Work Packages</a:t>
            </a:r>
            <a:endParaRPr lang="en-US" dirty="0">
              <a:latin typeface="Century Gothic" panose="020B0502020202020204" pitchFamily="34" charset="0"/>
            </a:endParaRP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8 Working groups</a:t>
            </a: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entury Gothic" panose="020B0502020202020204" pitchFamily="34" charset="0"/>
              </a:rPr>
              <a:t>Common projects</a:t>
            </a:r>
            <a:endParaRPr dirty="0">
              <a:latin typeface="Century Gothic" panose="020B0502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CE42A09-847E-F71B-1CC8-ABE519A72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971173"/>
              </p:ext>
            </p:extLst>
          </p:nvPr>
        </p:nvGraphicFramePr>
        <p:xfrm>
          <a:off x="1299828" y="2992769"/>
          <a:ext cx="9592344" cy="2887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7448">
                  <a:extLst>
                    <a:ext uri="{9D8B030D-6E8A-4147-A177-3AD203B41FA5}">
                      <a16:colId xmlns:a16="http://schemas.microsoft.com/office/drawing/2014/main" val="1502010170"/>
                    </a:ext>
                  </a:extLst>
                </a:gridCol>
                <a:gridCol w="3197448">
                  <a:extLst>
                    <a:ext uri="{9D8B030D-6E8A-4147-A177-3AD203B41FA5}">
                      <a16:colId xmlns:a16="http://schemas.microsoft.com/office/drawing/2014/main" val="988442269"/>
                    </a:ext>
                  </a:extLst>
                </a:gridCol>
                <a:gridCol w="3197448">
                  <a:extLst>
                    <a:ext uri="{9D8B030D-6E8A-4147-A177-3AD203B41FA5}">
                      <a16:colId xmlns:a16="http://schemas.microsoft.com/office/drawing/2014/main" val="2956252682"/>
                    </a:ext>
                  </a:extLst>
                </a:gridCol>
              </a:tblGrid>
              <a:tr h="403953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Century Gothic" panose="020B0502020202020204" pitchFamily="34" charset="0"/>
                        </a:rPr>
                        <a:t>The Work Packages</a:t>
                      </a:r>
                      <a:endParaRPr lang="en-IT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latin typeface="Century Gothic" panose="020B0502020202020204" pitchFamily="34" charset="0"/>
                        </a:rPr>
                        <a:t>The Working Groups</a:t>
                      </a:r>
                      <a:r>
                        <a:rPr lang="en-GB" sz="1800" dirty="0">
                          <a:latin typeface="Century Gothic" panose="020B0502020202020204" pitchFamily="34" charset="0"/>
                        </a:rPr>
                        <a:t> </a:t>
                      </a:r>
                      <a:endParaRPr lang="en-IT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T" dirty="0">
                          <a:latin typeface="Century Gothic" panose="020B0502020202020204" pitchFamily="34" charset="0"/>
                        </a:rPr>
                        <a:t>The common projects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950373"/>
                  </a:ext>
                </a:extLst>
              </a:tr>
              <a:tr h="1063174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latin typeface="Century Gothic" panose="020B0502020202020204" pitchFamily="34" charset="0"/>
                        </a:rPr>
                        <a:t>address the need of the strategic R&amp;D objectives</a:t>
                      </a:r>
                    </a:p>
                    <a:p>
                      <a:pPr algn="ctr"/>
                      <a:endParaRPr lang="en-IT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latin typeface="Century Gothic" panose="020B0502020202020204" pitchFamily="34" charset="0"/>
                        </a:rPr>
                        <a:t>link together activities broadly focused on the same scientific goals </a:t>
                      </a:r>
                    </a:p>
                    <a:p>
                      <a:pPr algn="ctr"/>
                      <a:endParaRPr lang="en-IT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Foster</a:t>
                      </a:r>
                      <a:r>
                        <a:rPr lang="en-IT" dirty="0">
                          <a:latin typeface="Century Gothic" panose="020B0502020202020204" pitchFamily="34" charset="0"/>
                        </a:rPr>
                        <a:t> blue-sky R&amp;D and collaboration among groups</a:t>
                      </a:r>
                    </a:p>
                    <a:p>
                      <a:pPr algn="ctr"/>
                      <a:endParaRPr lang="en-IT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874774"/>
                  </a:ext>
                </a:extLst>
              </a:tr>
              <a:tr h="129486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”Resource loaded” by funding agencies to achieve specific goals </a:t>
                      </a:r>
                    </a:p>
                    <a:p>
                      <a:pPr algn="ctr"/>
                      <a:endParaRPr lang="en-IT" b="1" dirty="0">
                        <a:solidFill>
                          <a:srgbClr val="FF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T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latin typeface="Century Gothic" panose="020B0502020202020204" pitchFamily="34" charset="0"/>
                        </a:rPr>
                        <a:t>Annual Common fund and group contributions to  specific projects</a:t>
                      </a:r>
                    </a:p>
                    <a:p>
                      <a:pPr algn="ctr"/>
                      <a:endParaRPr lang="en-IT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5620317"/>
                  </a:ext>
                </a:extLst>
              </a:tr>
            </a:tbl>
          </a:graphicData>
        </a:graphic>
      </p:graphicFrame>
      <p:sp>
        <p:nvSpPr>
          <p:cNvPr id="5" name="Google Shape;136;g29f63382cae_2_0">
            <a:extLst>
              <a:ext uri="{FF2B5EF4-FFF2-40B4-BE49-F238E27FC236}">
                <a16:creationId xmlns:a16="http://schemas.microsoft.com/office/drawing/2014/main" id="{8195BEE4-436C-B052-7F9E-C0E7607C2842}"/>
              </a:ext>
            </a:extLst>
          </p:cNvPr>
          <p:cNvSpPr txBox="1"/>
          <p:nvPr/>
        </p:nvSpPr>
        <p:spPr>
          <a:xfrm>
            <a:off x="1216059" y="5880306"/>
            <a:ext cx="11536200" cy="600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entury Gothic" panose="020B0502020202020204" pitchFamily="34" charset="0"/>
              </a:rPr>
              <a:t>Details in the DRD3 proposal, linked in agenda</a:t>
            </a:r>
            <a:endParaRPr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7DB10-6F93-4495-0C3A-0B95B4866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7736" y="145543"/>
            <a:ext cx="8786379" cy="776327"/>
          </a:xfrm>
        </p:spPr>
        <p:txBody>
          <a:bodyPr/>
          <a:lstStyle/>
          <a:p>
            <a:r>
              <a:rPr lang="en-GB" dirty="0">
                <a:latin typeface="Century Gothic" panose="020B0502020202020204" pitchFamily="34" charset="0"/>
              </a:rPr>
              <a:t>DRD3 Scientific Organization</a:t>
            </a:r>
            <a:endParaRPr lang="en-IT" dirty="0">
              <a:latin typeface="Century Gothic" panose="020B05020202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E9CD5E-E0B0-5DD1-3E00-F3628E189E15}"/>
              </a:ext>
            </a:extLst>
          </p:cNvPr>
          <p:cNvGrpSpPr/>
          <p:nvPr/>
        </p:nvGrpSpPr>
        <p:grpSpPr>
          <a:xfrm>
            <a:off x="1557606" y="1355666"/>
            <a:ext cx="8714659" cy="4141150"/>
            <a:chOff x="1557606" y="1355666"/>
            <a:chExt cx="8714659" cy="414115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66DFA19A-AC9A-A398-F350-5821CDA10C86}"/>
                </a:ext>
              </a:extLst>
            </p:cNvPr>
            <p:cNvGrpSpPr/>
            <p:nvPr/>
          </p:nvGrpSpPr>
          <p:grpSpPr>
            <a:xfrm>
              <a:off x="1557606" y="1355666"/>
              <a:ext cx="8714659" cy="4141150"/>
              <a:chOff x="1689306" y="908434"/>
              <a:chExt cx="8714659" cy="4141150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04AFE95E-5696-3649-D5FA-804743DE383E}"/>
                  </a:ext>
                </a:extLst>
              </p:cNvPr>
              <p:cNvSpPr/>
              <p:nvPr/>
            </p:nvSpPr>
            <p:spPr>
              <a:xfrm>
                <a:off x="3137754" y="3122732"/>
                <a:ext cx="1573848" cy="84062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WP 1</a:t>
                </a:r>
              </a:p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CMOS Sensors</a:t>
                </a:r>
              </a:p>
              <a:p>
                <a:pPr algn="ctr"/>
                <a:endParaRPr lang="en-IT" sz="1050" b="1" dirty="0">
                  <a:solidFill>
                    <a:sysClr val="windowText" lastClr="00000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65E696B-3E12-9FB0-D0E6-D5B64F5E1D32}"/>
                  </a:ext>
                </a:extLst>
              </p:cNvPr>
              <p:cNvSpPr/>
              <p:nvPr/>
            </p:nvSpPr>
            <p:spPr>
              <a:xfrm>
                <a:off x="7959169" y="3366497"/>
                <a:ext cx="1699303" cy="62011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DRD3 approval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41F23B2-3FFC-ECCB-A53D-00AAAF8EF1E4}"/>
                  </a:ext>
                </a:extLst>
              </p:cNvPr>
              <p:cNvSpPr/>
              <p:nvPr/>
            </p:nvSpPr>
            <p:spPr>
              <a:xfrm>
                <a:off x="7593380" y="4200177"/>
                <a:ext cx="753162" cy="386036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CP1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04EEBAEF-431A-E70E-18C8-4F0E69891748}"/>
                  </a:ext>
                </a:extLst>
              </p:cNvPr>
              <p:cNvSpPr/>
              <p:nvPr/>
            </p:nvSpPr>
            <p:spPr>
              <a:xfrm>
                <a:off x="8468016" y="4200177"/>
                <a:ext cx="753162" cy="386036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…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E67D348-A662-A037-D115-E66BBF4F3654}"/>
                  </a:ext>
                </a:extLst>
              </p:cNvPr>
              <p:cNvSpPr/>
              <p:nvPr/>
            </p:nvSpPr>
            <p:spPr>
              <a:xfrm>
                <a:off x="9463462" y="4174105"/>
                <a:ext cx="753162" cy="386036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CPn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5855501-1FD1-75E7-0AD6-AF7BA16D1AC4}"/>
                  </a:ext>
                </a:extLst>
              </p:cNvPr>
              <p:cNvSpPr/>
              <p:nvPr/>
            </p:nvSpPr>
            <p:spPr>
              <a:xfrm>
                <a:off x="1711397" y="2950541"/>
                <a:ext cx="5578004" cy="2099042"/>
              </a:xfrm>
              <a:prstGeom prst="rect">
                <a:avLst/>
              </a:prstGeom>
              <a:noFill/>
              <a:ln w="25400"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050" dirty="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EFB05E5-38F3-EEA0-13A0-2DE858B9474E}"/>
                  </a:ext>
                </a:extLst>
              </p:cNvPr>
              <p:cNvSpPr/>
              <p:nvPr/>
            </p:nvSpPr>
            <p:spPr>
              <a:xfrm>
                <a:off x="7385262" y="2950542"/>
                <a:ext cx="3018703" cy="2099042"/>
              </a:xfrm>
              <a:prstGeom prst="rect">
                <a:avLst/>
              </a:prstGeom>
              <a:noFill/>
              <a:ln w="2540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05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56A73A4-A5A9-77E6-32C9-8CDB3117F23D}"/>
                  </a:ext>
                </a:extLst>
              </p:cNvPr>
              <p:cNvSpPr txBox="1"/>
              <p:nvPr/>
            </p:nvSpPr>
            <p:spPr>
              <a:xfrm>
                <a:off x="1699245" y="2940210"/>
                <a:ext cx="135966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2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Work packages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1486341-3BC4-A892-EBBF-45D32EE9FDB0}"/>
                  </a:ext>
                </a:extLst>
              </p:cNvPr>
              <p:cNvSpPr/>
              <p:nvPr/>
            </p:nvSpPr>
            <p:spPr>
              <a:xfrm>
                <a:off x="1711397" y="913953"/>
                <a:ext cx="8692568" cy="1936556"/>
              </a:xfrm>
              <a:prstGeom prst="rect">
                <a:avLst/>
              </a:prstGeom>
              <a:noFill/>
              <a:ln w="25400"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T" sz="1050">
                  <a:latin typeface="Century Gothic" panose="020B0502020202020204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A16A960-AE66-A0E0-9D75-02B33017A73C}"/>
                  </a:ext>
                </a:extLst>
              </p:cNvPr>
              <p:cNvSpPr/>
              <p:nvPr/>
            </p:nvSpPr>
            <p:spPr>
              <a:xfrm>
                <a:off x="4976560" y="3135773"/>
                <a:ext cx="1573848" cy="84062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WP 2</a:t>
                </a:r>
              </a:p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Sensors for 4D tracking</a:t>
                </a:r>
              </a:p>
              <a:p>
                <a:pPr algn="ctr"/>
                <a:endParaRPr lang="en-IT" sz="1050" b="1" dirty="0">
                  <a:solidFill>
                    <a:sysClr val="windowText" lastClr="00000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322B095-1139-81EF-C02C-676E9402867F}"/>
                  </a:ext>
                </a:extLst>
              </p:cNvPr>
              <p:cNvSpPr/>
              <p:nvPr/>
            </p:nvSpPr>
            <p:spPr>
              <a:xfrm>
                <a:off x="3137754" y="4135547"/>
                <a:ext cx="1573848" cy="84062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WP 3</a:t>
                </a:r>
              </a:p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Sensors for extreme fluences</a:t>
                </a:r>
              </a:p>
              <a:p>
                <a:pPr algn="ctr"/>
                <a:endParaRPr lang="en-IT" sz="1050" b="1" dirty="0">
                  <a:solidFill>
                    <a:sysClr val="windowText" lastClr="00000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479C71EC-41A9-B417-30CD-536489F2F5B9}"/>
                  </a:ext>
                </a:extLst>
              </p:cNvPr>
              <p:cNvSpPr/>
              <p:nvPr/>
            </p:nvSpPr>
            <p:spPr>
              <a:xfrm>
                <a:off x="4976560" y="4135548"/>
                <a:ext cx="1573848" cy="840625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WP 4</a:t>
                </a:r>
              </a:p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A demonstrator</a:t>
                </a:r>
              </a:p>
              <a:p>
                <a:pPr algn="ctr"/>
                <a:r>
                  <a:rPr lang="en-IT" sz="1050" b="1" dirty="0">
                    <a:solidFill>
                      <a:sysClr val="windowText" lastClr="000000"/>
                    </a:solidFill>
                    <a:latin typeface="Century Gothic" panose="020B0502020202020204" pitchFamily="34" charset="0"/>
                  </a:rPr>
                  <a:t> of 3D integration</a:t>
                </a:r>
              </a:p>
              <a:p>
                <a:pPr algn="ctr"/>
                <a:endParaRPr lang="en-IT" sz="1050" b="1" dirty="0">
                  <a:solidFill>
                    <a:sysClr val="windowText" lastClr="000000"/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5CD177C-A332-49EF-B37B-0191DCB855DF}"/>
                  </a:ext>
                </a:extLst>
              </p:cNvPr>
              <p:cNvSpPr txBox="1"/>
              <p:nvPr/>
            </p:nvSpPr>
            <p:spPr>
              <a:xfrm>
                <a:off x="1689306" y="908434"/>
                <a:ext cx="134363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2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Working groups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F8D9D7F-2B4D-6992-1986-F6433C02BAB1}"/>
                  </a:ext>
                </a:extLst>
              </p:cNvPr>
              <p:cNvSpPr txBox="1"/>
              <p:nvPr/>
            </p:nvSpPr>
            <p:spPr>
              <a:xfrm>
                <a:off x="7366190" y="2953762"/>
                <a:ext cx="15231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IT" sz="1200" b="1" dirty="0">
                    <a:solidFill>
                      <a:srgbClr val="FF0000"/>
                    </a:solidFill>
                    <a:latin typeface="Century Gothic" panose="020B0502020202020204" pitchFamily="34" charset="0"/>
                  </a:rPr>
                  <a:t>Common projects</a:t>
                </a:r>
              </a:p>
            </p:txBody>
          </p:sp>
        </p:grpSp>
        <p:sp>
          <p:nvSpPr>
            <p:cNvPr id="25" name="AutoShape 43">
              <a:extLst>
                <a:ext uri="{FF2B5EF4-FFF2-40B4-BE49-F238E27FC236}">
                  <a16:creationId xmlns:a16="http://schemas.microsoft.com/office/drawing/2014/main" id="{3AAD96B9-DE9B-06D4-FFB6-C7D2AB54A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741" y="1489677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GB" sz="1050" b="1" dirty="0">
                  <a:latin typeface="Century Gothic" panose="020B0502020202020204" pitchFamily="34" charset="0"/>
                </a:rPr>
                <a:t>WG 1</a:t>
              </a:r>
            </a:p>
            <a:p>
              <a:pPr algn="ctr"/>
              <a:r>
                <a:rPr lang="en-GB" sz="1050" b="1" dirty="0">
                  <a:latin typeface="Century Gothic" panose="020B0502020202020204" pitchFamily="34" charset="0"/>
                </a:rPr>
                <a:t>Monolithic</a:t>
              </a:r>
            </a:p>
            <a:p>
              <a:pPr algn="ctr"/>
              <a:r>
                <a:rPr lang="en-GB" sz="1050" b="1" dirty="0">
                  <a:latin typeface="Century Gothic" panose="020B0502020202020204" pitchFamily="34" charset="0"/>
                </a:rPr>
                <a:t>CMOS sensors</a:t>
              </a:r>
            </a:p>
            <a:p>
              <a:pPr algn="ctr" eaLnBrk="1" hangingPunct="1"/>
              <a:endParaRPr lang="en-US" sz="1050" noProof="1">
                <a:latin typeface="Century Gothic" panose="020B0502020202020204" pitchFamily="34" charset="0"/>
              </a:endParaRPr>
            </a:p>
          </p:txBody>
        </p:sp>
        <p:sp>
          <p:nvSpPr>
            <p:cNvPr id="26" name="AutoShape 44">
              <a:extLst>
                <a:ext uri="{FF2B5EF4-FFF2-40B4-BE49-F238E27FC236}">
                  <a16:creationId xmlns:a16="http://schemas.microsoft.com/office/drawing/2014/main" id="{85F12214-4A27-9A0C-88D3-574E3DDA5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7720" y="1489677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sz="1050" b="1" noProof="1">
                  <a:latin typeface="Century Gothic" panose="020B0502020202020204" pitchFamily="34" charset="0"/>
                </a:rPr>
                <a:t>WG 2 </a:t>
              </a:r>
            </a:p>
            <a:p>
              <a:pPr algn="ctr"/>
              <a:r>
                <a:rPr lang="en-US" sz="1050" b="1" noProof="1">
                  <a:latin typeface="Century Gothic" panose="020B0502020202020204" pitchFamily="34" charset="0"/>
                </a:rPr>
                <a:t>Hybrid </a:t>
              </a:r>
            </a:p>
            <a:p>
              <a:pPr algn="ctr"/>
              <a:r>
                <a:rPr lang="en-US" sz="1050" b="1" noProof="1">
                  <a:latin typeface="Century Gothic" panose="020B0502020202020204" pitchFamily="34" charset="0"/>
                </a:rPr>
                <a:t>silicon sensors</a:t>
              </a:r>
            </a:p>
          </p:txBody>
        </p:sp>
        <p:sp>
          <p:nvSpPr>
            <p:cNvPr id="27" name="AutoShape 47">
              <a:extLst>
                <a:ext uri="{FF2B5EF4-FFF2-40B4-BE49-F238E27FC236}">
                  <a16:creationId xmlns:a16="http://schemas.microsoft.com/office/drawing/2014/main" id="{696D7A7E-687C-BF82-BE2C-3833B22A0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741" y="2404648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WG 5</a:t>
              </a:r>
              <a:r>
                <a:rPr lang="sl-SI" sz="1050" b="1" dirty="0">
                  <a:latin typeface="Century Gothic" panose="020B0502020202020204" pitchFamily="34" charset="0"/>
                </a:rPr>
                <a:t> </a:t>
              </a:r>
              <a:endParaRPr lang="en-US" sz="1050" b="1" dirty="0">
                <a:latin typeface="Century Gothic" panose="020B0502020202020204" pitchFamily="34" charset="0"/>
              </a:endParaRP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Characterization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Techniques,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facilities</a:t>
              </a:r>
            </a:p>
          </p:txBody>
        </p:sp>
        <p:sp>
          <p:nvSpPr>
            <p:cNvPr id="28" name="AutoShape 46">
              <a:extLst>
                <a:ext uri="{FF2B5EF4-FFF2-40B4-BE49-F238E27FC236}">
                  <a16:creationId xmlns:a16="http://schemas.microsoft.com/office/drawing/2014/main" id="{07A3BD98-2627-A464-9D94-23C99E656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9699" y="1489677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GB" sz="1050" b="1" noProof="1">
                  <a:latin typeface="Century Gothic" panose="020B0502020202020204" pitchFamily="34" charset="0"/>
                </a:rPr>
                <a:t>WG 3 </a:t>
              </a:r>
              <a:br>
                <a:rPr lang="en-US" sz="1050" noProof="1">
                  <a:latin typeface="Century Gothic" panose="020B0502020202020204" pitchFamily="34" charset="0"/>
                </a:rPr>
              </a:br>
              <a:r>
                <a:rPr lang="en-US" sz="1050" b="1" noProof="1">
                  <a:latin typeface="Century Gothic" panose="020B0502020202020204" pitchFamily="34" charset="0"/>
                </a:rPr>
                <a:t>Radiation damage</a:t>
              </a:r>
            </a:p>
            <a:p>
              <a:pPr algn="ctr"/>
              <a:r>
                <a:rPr lang="en-US" sz="1050" b="1" noProof="1">
                  <a:latin typeface="Century Gothic" panose="020B0502020202020204" pitchFamily="34" charset="0"/>
                </a:rPr>
                <a:t>and  extreme</a:t>
              </a:r>
            </a:p>
            <a:p>
              <a:pPr algn="ctr"/>
              <a:r>
                <a:rPr lang="en-US" sz="1050" b="1" noProof="1">
                  <a:latin typeface="Century Gothic" panose="020B0502020202020204" pitchFamily="34" charset="0"/>
                </a:rPr>
                <a:t> fluence</a:t>
              </a:r>
              <a:br>
                <a:rPr lang="en-US" sz="1050" dirty="0">
                  <a:latin typeface="Century Gothic" panose="020B0502020202020204" pitchFamily="34" charset="0"/>
                </a:rPr>
              </a:br>
              <a:endParaRPr lang="en-US" sz="1050" dirty="0">
                <a:latin typeface="Century Gothic" panose="020B0502020202020204" pitchFamily="34" charset="0"/>
              </a:endParaRPr>
            </a:p>
          </p:txBody>
        </p:sp>
        <p:sp>
          <p:nvSpPr>
            <p:cNvPr id="29" name="AutoShape 46">
              <a:extLst>
                <a:ext uri="{FF2B5EF4-FFF2-40B4-BE49-F238E27FC236}">
                  <a16:creationId xmlns:a16="http://schemas.microsoft.com/office/drawing/2014/main" id="{9C4ECD01-6A30-5DB5-07F9-4EDB6A272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1679" y="1489677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GB" sz="1050" b="1" noProof="1">
                  <a:latin typeface="Century Gothic" panose="020B0502020202020204" pitchFamily="34" charset="0"/>
                </a:rPr>
                <a:t>WG 4 </a:t>
              </a:r>
            </a:p>
            <a:p>
              <a:pPr algn="ctr"/>
              <a:r>
                <a:rPr lang="en-GB" sz="1050" b="1" noProof="1">
                  <a:latin typeface="Century Gothic" panose="020B0502020202020204" pitchFamily="34" charset="0"/>
                </a:rPr>
                <a:t>Simulations </a:t>
              </a:r>
              <a:endParaRPr lang="en-US" sz="1050" dirty="0">
                <a:latin typeface="Century Gothic" panose="020B0502020202020204" pitchFamily="34" charset="0"/>
              </a:endParaRPr>
            </a:p>
          </p:txBody>
        </p:sp>
        <p:sp>
          <p:nvSpPr>
            <p:cNvPr id="30" name="AutoShape 46">
              <a:extLst>
                <a:ext uri="{FF2B5EF4-FFF2-40B4-BE49-F238E27FC236}">
                  <a16:creationId xmlns:a16="http://schemas.microsoft.com/office/drawing/2014/main" id="{5E524B4B-6F6E-DCC9-8667-8AB950BFA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799" y="2404648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WG 6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Wide bandgap and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Innovative sensor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material</a:t>
              </a:r>
              <a:endParaRPr lang="en-US" sz="1050" dirty="0">
                <a:latin typeface="Century Gothic" panose="020B0502020202020204" pitchFamily="34" charset="0"/>
              </a:endParaRPr>
            </a:p>
          </p:txBody>
        </p:sp>
        <p:sp>
          <p:nvSpPr>
            <p:cNvPr id="31" name="AutoShape 46">
              <a:extLst>
                <a:ext uri="{FF2B5EF4-FFF2-40B4-BE49-F238E27FC236}">
                  <a16:creationId xmlns:a16="http://schemas.microsoft.com/office/drawing/2014/main" id="{35974BE6-860C-4240-4AC3-9EF22C746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6914" y="2404648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sl-SI" sz="1050" b="1" dirty="0">
                  <a:latin typeface="Century Gothic" panose="020B0502020202020204" pitchFamily="34" charset="0"/>
                </a:rPr>
                <a:t>WG </a:t>
              </a:r>
              <a:r>
                <a:rPr lang="en-US" sz="1050" b="1" dirty="0">
                  <a:latin typeface="Century Gothic" panose="020B0502020202020204" pitchFamily="34" charset="0"/>
                </a:rPr>
                <a:t>8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Dissemination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and </a:t>
              </a:r>
              <a:endParaRPr lang="sl-SI" sz="1050" b="1" dirty="0">
                <a:latin typeface="Century Gothic" panose="020B0502020202020204" pitchFamily="34" charset="0"/>
              </a:endParaRP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outreach</a:t>
              </a:r>
              <a:endParaRPr lang="en-US" sz="1050" dirty="0">
                <a:latin typeface="Century Gothic" panose="020B0502020202020204" pitchFamily="34" charset="0"/>
              </a:endParaRPr>
            </a:p>
          </p:txBody>
        </p:sp>
        <p:sp>
          <p:nvSpPr>
            <p:cNvPr id="32" name="AutoShape 46">
              <a:extLst>
                <a:ext uri="{FF2B5EF4-FFF2-40B4-BE49-F238E27FC236}">
                  <a16:creationId xmlns:a16="http://schemas.microsoft.com/office/drawing/2014/main" id="{5F7D55E9-5AC2-D7E1-255B-A59DFBB8C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9857" y="2404648"/>
              <a:ext cx="1304633" cy="823645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WG 7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 Interconnect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and </a:t>
              </a:r>
            </a:p>
            <a:p>
              <a:pPr algn="ctr"/>
              <a:r>
                <a:rPr lang="en-US" sz="1050" b="1" dirty="0">
                  <a:latin typeface="Century Gothic" panose="020B0502020202020204" pitchFamily="34" charset="0"/>
                </a:rPr>
                <a:t>device fabrication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0628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C58BA-53AE-0C30-E3BA-346FE3FD6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344" y="120873"/>
            <a:ext cx="8471007" cy="776327"/>
          </a:xfrm>
        </p:spPr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The DRD3 Organigramme</a:t>
            </a:r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6A29F81A-84EA-462C-BD14-E94C20DEF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6893" y="7686493"/>
            <a:ext cx="5035142" cy="365125"/>
          </a:xfrm>
        </p:spPr>
        <p:txBody>
          <a:bodyPr/>
          <a:lstStyle/>
          <a:p>
            <a:r>
              <a:rPr lang="en-US"/>
              <a:t>Steps to setting up DRD3 collaboration - DRD3 Community Workshop, 22-23 March 2023, CERN</a:t>
            </a:r>
            <a:endParaRPr lang="en-US" dirty="0"/>
          </a:p>
        </p:txBody>
      </p:sp>
      <p:sp>
        <p:nvSpPr>
          <p:cNvPr id="31" name="AutoShape 33">
            <a:extLst>
              <a:ext uri="{FF2B5EF4-FFF2-40B4-BE49-F238E27FC236}">
                <a16:creationId xmlns:a16="http://schemas.microsoft.com/office/drawing/2014/main" id="{02F83911-F5E5-4A4B-5950-5E05097C4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236" y="2237285"/>
            <a:ext cx="2017887" cy="516868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b="1" dirty="0"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Spokesperson</a:t>
            </a:r>
            <a:endParaRPr lang="en-US" sz="140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AutoShape 33">
            <a:extLst>
              <a:ext uri="{FF2B5EF4-FFF2-40B4-BE49-F238E27FC236}">
                <a16:creationId xmlns:a16="http://schemas.microsoft.com/office/drawing/2014/main" id="{9C3FC1E3-0467-1227-481F-C7E6A776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7960" y="2237285"/>
            <a:ext cx="3009924" cy="516868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CB Chair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AutoShape 33">
            <a:extLst>
              <a:ext uri="{FF2B5EF4-FFF2-40B4-BE49-F238E27FC236}">
                <a16:creationId xmlns:a16="http://schemas.microsoft.com/office/drawing/2014/main" id="{A95476AF-F1A6-B949-DCD3-FEA863023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5920" y="3616254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Resource Manager</a:t>
            </a:r>
          </a:p>
        </p:txBody>
      </p:sp>
      <p:sp>
        <p:nvSpPr>
          <p:cNvPr id="36" name="AutoShape 33">
            <a:extLst>
              <a:ext uri="{FF2B5EF4-FFF2-40B4-BE49-F238E27FC236}">
                <a16:creationId xmlns:a16="http://schemas.microsoft.com/office/drawing/2014/main" id="{D6AD83BF-A957-B28C-8166-AA9B42B8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126" y="3617279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Administration</a:t>
            </a:r>
          </a:p>
        </p:txBody>
      </p:sp>
      <p:sp>
        <p:nvSpPr>
          <p:cNvPr id="38" name="AutoShape 33">
            <a:extLst>
              <a:ext uri="{FF2B5EF4-FFF2-40B4-BE49-F238E27FC236}">
                <a16:creationId xmlns:a16="http://schemas.microsoft.com/office/drawing/2014/main" id="{0816F1F7-506F-328D-5615-37B2AEC40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819" y="3616254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Various committees</a:t>
            </a:r>
          </a:p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(conference,…, )</a:t>
            </a:r>
          </a:p>
        </p:txBody>
      </p:sp>
      <p:sp>
        <p:nvSpPr>
          <p:cNvPr id="39" name="AutoShape 33">
            <a:extLst>
              <a:ext uri="{FF2B5EF4-FFF2-40B4-BE49-F238E27FC236}">
                <a16:creationId xmlns:a16="http://schemas.microsoft.com/office/drawing/2014/main" id="{FC3E5BF3-DA0D-0316-359B-C79C60E7E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057" y="4594855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WG conveners</a:t>
            </a:r>
          </a:p>
        </p:txBody>
      </p:sp>
      <p:sp>
        <p:nvSpPr>
          <p:cNvPr id="40" name="AutoShape 33">
            <a:extLst>
              <a:ext uri="{FF2B5EF4-FFF2-40B4-BE49-F238E27FC236}">
                <a16:creationId xmlns:a16="http://schemas.microsoft.com/office/drawing/2014/main" id="{D3C918B9-B1B2-0E28-E581-7A90CFF16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6850" y="4594856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WP conveners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1F0FE7D-9451-B92B-BE51-A0300D26DE66}"/>
              </a:ext>
            </a:extLst>
          </p:cNvPr>
          <p:cNvSpPr txBox="1"/>
          <p:nvPr/>
        </p:nvSpPr>
        <p:spPr>
          <a:xfrm>
            <a:off x="2190326" y="1241755"/>
            <a:ext cx="7013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>
                <a:latin typeface="Century Gothic" panose="020B0502020202020204" pitchFamily="34" charset="0"/>
              </a:rPr>
              <a:t>The DRD3 is a large collaboration</a:t>
            </a:r>
          </a:p>
          <a:p>
            <a:pPr algn="ctr"/>
            <a:r>
              <a:rPr lang="en-IT" b="1" dirty="0">
                <a:latin typeface="Century Gothic" panose="020B0502020202020204" pitchFamily="34" charset="0"/>
              </a:rPr>
              <a:t>many positions to be filled in the next few months</a:t>
            </a:r>
          </a:p>
        </p:txBody>
      </p:sp>
    </p:spTree>
    <p:extLst>
      <p:ext uri="{BB962C8B-B14F-4D97-AF65-F5344CB8AC3E}">
        <p14:creationId xmlns:p14="http://schemas.microsoft.com/office/powerpoint/2010/main" val="182118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C58BA-53AE-0C30-E3BA-346FE3FD62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344" y="120873"/>
            <a:ext cx="8471007" cy="776327"/>
          </a:xfrm>
        </p:spPr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The DRD3 Organigramme</a:t>
            </a:r>
          </a:p>
        </p:txBody>
      </p:sp>
      <p:sp>
        <p:nvSpPr>
          <p:cNvPr id="44" name="Footer Placeholder 43">
            <a:extLst>
              <a:ext uri="{FF2B5EF4-FFF2-40B4-BE49-F238E27FC236}">
                <a16:creationId xmlns:a16="http://schemas.microsoft.com/office/drawing/2014/main" id="{6A29F81A-84EA-462C-BD14-E94C20DEF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96893" y="7686493"/>
            <a:ext cx="5035142" cy="365125"/>
          </a:xfrm>
        </p:spPr>
        <p:txBody>
          <a:bodyPr/>
          <a:lstStyle/>
          <a:p>
            <a:r>
              <a:rPr lang="en-US"/>
              <a:t>Steps to setting up DRD3 collaboration - DRD3 Community Workshop, 22-23 March 2023, CERN</a:t>
            </a:r>
            <a:endParaRPr lang="en-US" dirty="0"/>
          </a:p>
        </p:txBody>
      </p:sp>
      <p:sp>
        <p:nvSpPr>
          <p:cNvPr id="31" name="AutoShape 33">
            <a:extLst>
              <a:ext uri="{FF2B5EF4-FFF2-40B4-BE49-F238E27FC236}">
                <a16:creationId xmlns:a16="http://schemas.microsoft.com/office/drawing/2014/main" id="{02F83911-F5E5-4A4B-5950-5E05097C4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236" y="2237285"/>
            <a:ext cx="2017887" cy="516868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b="1" dirty="0">
                <a:latin typeface="Century Gothic" panose="020B0502020202020204" pitchFamily="34" charset="0"/>
              </a:rPr>
              <a:t> </a:t>
            </a:r>
            <a:r>
              <a:rPr lang="en-US" sz="1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Spokesperson</a:t>
            </a:r>
            <a:endParaRPr lang="en-US" sz="1400" b="1" dirty="0"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33" name="AutoShape 33">
            <a:extLst>
              <a:ext uri="{FF2B5EF4-FFF2-40B4-BE49-F238E27FC236}">
                <a16:creationId xmlns:a16="http://schemas.microsoft.com/office/drawing/2014/main" id="{9C3FC1E3-0467-1227-481F-C7E6A7767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7960" y="2237285"/>
            <a:ext cx="3009924" cy="516868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400" b="1" dirty="0">
                <a:solidFill>
                  <a:schemeClr val="bg2">
                    <a:lumMod val="10000"/>
                  </a:schemeClr>
                </a:solidFill>
                <a:latin typeface="Century Gothic" panose="020B0502020202020204" pitchFamily="34" charset="0"/>
              </a:rPr>
              <a:t>CB Chair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AutoShape 33">
            <a:extLst>
              <a:ext uri="{FF2B5EF4-FFF2-40B4-BE49-F238E27FC236}">
                <a16:creationId xmlns:a16="http://schemas.microsoft.com/office/drawing/2014/main" id="{A95476AF-F1A6-B949-DCD3-FEA8630232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5920" y="3616254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Resource Manager</a:t>
            </a:r>
          </a:p>
        </p:txBody>
      </p:sp>
      <p:sp>
        <p:nvSpPr>
          <p:cNvPr id="36" name="AutoShape 33">
            <a:extLst>
              <a:ext uri="{FF2B5EF4-FFF2-40B4-BE49-F238E27FC236}">
                <a16:creationId xmlns:a16="http://schemas.microsoft.com/office/drawing/2014/main" id="{D6AD83BF-A957-B28C-8166-AA9B42B8C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126" y="3617279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Administration</a:t>
            </a:r>
          </a:p>
        </p:txBody>
      </p:sp>
      <p:sp>
        <p:nvSpPr>
          <p:cNvPr id="38" name="AutoShape 33">
            <a:extLst>
              <a:ext uri="{FF2B5EF4-FFF2-40B4-BE49-F238E27FC236}">
                <a16:creationId xmlns:a16="http://schemas.microsoft.com/office/drawing/2014/main" id="{0816F1F7-506F-328D-5615-37B2AEC40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1819" y="3616254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Various committees</a:t>
            </a:r>
          </a:p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(conference,…, )</a:t>
            </a:r>
          </a:p>
        </p:txBody>
      </p:sp>
      <p:sp>
        <p:nvSpPr>
          <p:cNvPr id="39" name="AutoShape 33">
            <a:extLst>
              <a:ext uri="{FF2B5EF4-FFF2-40B4-BE49-F238E27FC236}">
                <a16:creationId xmlns:a16="http://schemas.microsoft.com/office/drawing/2014/main" id="{FC3E5BF3-DA0D-0316-359B-C79C60E7E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4057" y="4594855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WG conveners</a:t>
            </a:r>
          </a:p>
        </p:txBody>
      </p:sp>
      <p:sp>
        <p:nvSpPr>
          <p:cNvPr id="40" name="AutoShape 33">
            <a:extLst>
              <a:ext uri="{FF2B5EF4-FFF2-40B4-BE49-F238E27FC236}">
                <a16:creationId xmlns:a16="http://schemas.microsoft.com/office/drawing/2014/main" id="{D3C918B9-B1B2-0E28-E581-7A90CFF16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96850" y="4594856"/>
            <a:ext cx="2395297" cy="509097"/>
          </a:xfrm>
          <a:prstGeom prst="flowChartProcess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WP conveners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1F0FE7D-9451-B92B-BE51-A0300D26DE66}"/>
              </a:ext>
            </a:extLst>
          </p:cNvPr>
          <p:cNvSpPr txBox="1"/>
          <p:nvPr/>
        </p:nvSpPr>
        <p:spPr>
          <a:xfrm>
            <a:off x="2190326" y="1241755"/>
            <a:ext cx="7013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>
                <a:latin typeface="Century Gothic" panose="020B0502020202020204" pitchFamily="34" charset="0"/>
              </a:rPr>
              <a:t>The DRD3 is a large collaboration</a:t>
            </a:r>
          </a:p>
          <a:p>
            <a:pPr algn="ctr"/>
            <a:r>
              <a:rPr lang="en-IT" b="1" dirty="0">
                <a:latin typeface="Century Gothic" panose="020B0502020202020204" pitchFamily="34" charset="0"/>
              </a:rPr>
              <a:t>many positions to be filled in the next few months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D2B1D9-E2EF-24CA-00A3-5AA42C862764}"/>
              </a:ext>
            </a:extLst>
          </p:cNvPr>
          <p:cNvSpPr txBox="1"/>
          <p:nvPr/>
        </p:nvSpPr>
        <p:spPr>
          <a:xfrm>
            <a:off x="3600829" y="2625368"/>
            <a:ext cx="495426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IT" dirty="0"/>
              <a:t>if requested by CB chair/spokesperson, </a:t>
            </a:r>
            <a:endParaRPr lang="en-IT" b="1" dirty="0"/>
          </a:p>
          <a:p>
            <a:pPr algn="ctr"/>
            <a:r>
              <a:rPr lang="en-IT" dirty="0"/>
              <a:t>the </a:t>
            </a:r>
            <a:r>
              <a:rPr lang="en-IT" b="1" dirty="0"/>
              <a:t>DRD3 writing team will act as advisory board </a:t>
            </a:r>
            <a:r>
              <a:rPr lang="en-IT" dirty="0"/>
              <a:t>for the next few months </a:t>
            </a:r>
          </a:p>
        </p:txBody>
      </p:sp>
    </p:spTree>
    <p:extLst>
      <p:ext uri="{BB962C8B-B14F-4D97-AF65-F5344CB8AC3E}">
        <p14:creationId xmlns:p14="http://schemas.microsoft.com/office/powerpoint/2010/main" val="1928272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5BDC8-A2ED-58C9-3A00-5EE01C766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719" y="195240"/>
            <a:ext cx="9484212" cy="776327"/>
          </a:xfrm>
        </p:spPr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DRDC conditional approval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37B00C-F9E2-AC3E-A11D-2B7467CAC52B}"/>
              </a:ext>
            </a:extLst>
          </p:cNvPr>
          <p:cNvSpPr txBox="1"/>
          <p:nvPr/>
        </p:nvSpPr>
        <p:spPr>
          <a:xfrm>
            <a:off x="705678" y="1331844"/>
            <a:ext cx="10197548" cy="33636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The DRD3 has been conditionally approved by the DRDC:</a:t>
            </a:r>
          </a:p>
          <a:p>
            <a:pPr>
              <a:lnSpc>
                <a:spcPct val="150000"/>
              </a:lnSpc>
            </a:pPr>
            <a:endParaRPr lang="en-GB" b="1" i="0" dirty="0">
              <a:solidFill>
                <a:srgbClr val="222222"/>
              </a:solidFill>
              <a:effectLst/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“The Research Board preliminarily approved DRD3 </a:t>
            </a:r>
            <a:r>
              <a:rPr lang="en-GB" b="0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so that work towards establishing the collaboration can progress, </a:t>
            </a:r>
            <a:r>
              <a:rPr lang="en-GB" b="1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on condition that the new collaboration structure be established in a timely fashion following the guidelines provided by the DRDC, and the new management appointed.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22222"/>
                </a:solidFill>
                <a:latin typeface="Century Gothic" panose="020B0502020202020204" pitchFamily="34" charset="0"/>
              </a:rPr>
              <a:t>A</a:t>
            </a:r>
            <a:r>
              <a:rPr lang="en-GB" b="0" i="0" dirty="0">
                <a:solidFill>
                  <a:srgbClr val="222222"/>
                </a:solidFill>
                <a:effectLst/>
                <a:latin typeface="Century Gothic" panose="020B0502020202020204" pitchFamily="34" charset="0"/>
              </a:rPr>
              <a:t>pproval of DRD3 will be reviewed at the next Research Board meeting in March 2024, on the basis of an updated proposal.”</a:t>
            </a:r>
            <a:endParaRPr lang="en-IT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2580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4A530-0BC5-8B22-F3E8-4AB26EAE2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DRD3 timeline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23485B-D054-B499-1CBF-DC4A72C1D4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488394"/>
              </p:ext>
            </p:extLst>
          </p:nvPr>
        </p:nvGraphicFramePr>
        <p:xfrm>
          <a:off x="188843" y="3120887"/>
          <a:ext cx="11469759" cy="2438400"/>
        </p:xfrm>
        <a:graphic>
          <a:graphicData uri="http://schemas.openxmlformats.org/drawingml/2006/table">
            <a:tbl>
              <a:tblPr/>
              <a:tblGrid>
                <a:gridCol w="4033275">
                  <a:extLst>
                    <a:ext uri="{9D8B030D-6E8A-4147-A177-3AD203B41FA5}">
                      <a16:colId xmlns:a16="http://schemas.microsoft.com/office/drawing/2014/main" val="1215879189"/>
                    </a:ext>
                  </a:extLst>
                </a:gridCol>
                <a:gridCol w="893481">
                  <a:extLst>
                    <a:ext uri="{9D8B030D-6E8A-4147-A177-3AD203B41FA5}">
                      <a16:colId xmlns:a16="http://schemas.microsoft.com/office/drawing/2014/main" val="1901227167"/>
                    </a:ext>
                  </a:extLst>
                </a:gridCol>
                <a:gridCol w="641071">
                  <a:extLst>
                    <a:ext uri="{9D8B030D-6E8A-4147-A177-3AD203B41FA5}">
                      <a16:colId xmlns:a16="http://schemas.microsoft.com/office/drawing/2014/main" val="3532206900"/>
                    </a:ext>
                  </a:extLst>
                </a:gridCol>
                <a:gridCol w="833724">
                  <a:extLst>
                    <a:ext uri="{9D8B030D-6E8A-4147-A177-3AD203B41FA5}">
                      <a16:colId xmlns:a16="http://schemas.microsoft.com/office/drawing/2014/main" val="3506903728"/>
                    </a:ext>
                  </a:extLst>
                </a:gridCol>
                <a:gridCol w="817619">
                  <a:extLst>
                    <a:ext uri="{9D8B030D-6E8A-4147-A177-3AD203B41FA5}">
                      <a16:colId xmlns:a16="http://schemas.microsoft.com/office/drawing/2014/main" val="1430269535"/>
                    </a:ext>
                  </a:extLst>
                </a:gridCol>
                <a:gridCol w="882417">
                  <a:extLst>
                    <a:ext uri="{9D8B030D-6E8A-4147-A177-3AD203B41FA5}">
                      <a16:colId xmlns:a16="http://schemas.microsoft.com/office/drawing/2014/main" val="2697445865"/>
                    </a:ext>
                  </a:extLst>
                </a:gridCol>
                <a:gridCol w="854762">
                  <a:extLst>
                    <a:ext uri="{9D8B030D-6E8A-4147-A177-3AD203B41FA5}">
                      <a16:colId xmlns:a16="http://schemas.microsoft.com/office/drawing/2014/main" val="2099188810"/>
                    </a:ext>
                  </a:extLst>
                </a:gridCol>
                <a:gridCol w="759940">
                  <a:extLst>
                    <a:ext uri="{9D8B030D-6E8A-4147-A177-3AD203B41FA5}">
                      <a16:colId xmlns:a16="http://schemas.microsoft.com/office/drawing/2014/main" val="2761757470"/>
                    </a:ext>
                  </a:extLst>
                </a:gridCol>
                <a:gridCol w="876735">
                  <a:extLst>
                    <a:ext uri="{9D8B030D-6E8A-4147-A177-3AD203B41FA5}">
                      <a16:colId xmlns:a16="http://schemas.microsoft.com/office/drawing/2014/main" val="1957222934"/>
                    </a:ext>
                  </a:extLst>
                </a:gridCol>
                <a:gridCol w="876735">
                  <a:extLst>
                    <a:ext uri="{9D8B030D-6E8A-4147-A177-3AD203B41FA5}">
                      <a16:colId xmlns:a16="http://schemas.microsoft.com/office/drawing/2014/main" val="1465793558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Request of nomination for the CB chair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600" dirty="0">
                          <a:effectLst/>
                        </a:rPr>
                        <a:t>15/12/23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586408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Select 4-5 candidates for the CB chair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600" dirty="0">
                          <a:effectLst/>
                        </a:rPr>
                        <a:t>6/1/24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54831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First online workshop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b="1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600" b="1" dirty="0">
                          <a:solidFill>
                            <a:srgbClr val="FF0000"/>
                          </a:solidFill>
                          <a:effectLst/>
                        </a:rPr>
                        <a:t>22/1/24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028856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</a:rPr>
                        <a:t>Election of the CB chair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600" b="1" dirty="0">
                          <a:solidFill>
                            <a:srgbClr val="FF0000"/>
                          </a:solidFill>
                          <a:effectLst/>
                        </a:rPr>
                        <a:t>29/1/24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822265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Begin Spokesperson search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600" dirty="0">
                          <a:effectLst/>
                        </a:rPr>
                        <a:t>30/1/24 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164587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Workshop online (presentation candidate Spokespersons + scientific presentations)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600" dirty="0">
                          <a:effectLst/>
                        </a:rPr>
                        <a:t>26/2/24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233575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Election of the Spokesperson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IT" sz="1600">
                        <a:effectLst/>
                      </a:endParaRPr>
                    </a:p>
                  </a:txBody>
                  <a:tcPr marL="28575" marR="28575" marT="0" marB="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T" sz="1600" dirty="0">
                          <a:effectLst/>
                        </a:rPr>
                        <a:t>01/3/24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659631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CB Chair + Spokesperson @ DRDC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600" dirty="0">
                          <a:effectLst/>
                        </a:rPr>
                        <a:t>4/3/24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29582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600" b="1" dirty="0">
                          <a:effectLst/>
                        </a:rPr>
                        <a:t>First in person workshop at CERN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IT" sz="1600" dirty="0">
                        <a:effectLst/>
                      </a:endParaRP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T" sz="1600" dirty="0">
                          <a:effectLst/>
                        </a:rPr>
                        <a:t>17/6/24</a:t>
                      </a:r>
                    </a:p>
                  </a:txBody>
                  <a:tcPr marL="28575" marR="28575" marT="0" marB="0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674789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D5BF00D-13A6-5435-3F27-326A6277720F}"/>
              </a:ext>
            </a:extLst>
          </p:cNvPr>
          <p:cNvSpPr txBox="1"/>
          <p:nvPr/>
        </p:nvSpPr>
        <p:spPr>
          <a:xfrm>
            <a:off x="455540" y="1678335"/>
            <a:ext cx="9145659" cy="957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T" sz="2000" dirty="0">
                <a:latin typeface="Century Gothic" panose="020B0502020202020204" pitchFamily="34" charset="0"/>
              </a:rPr>
              <a:t>Following the DRDC suggestions, </a:t>
            </a:r>
            <a:r>
              <a:rPr lang="en-IT" sz="2000" b="1" dirty="0">
                <a:latin typeface="Century Gothic" panose="020B0502020202020204" pitchFamily="34" charset="0"/>
              </a:rPr>
              <a:t>we have now an accelerated schedule to appoint the CB chair and the spokesperson</a:t>
            </a:r>
          </a:p>
        </p:txBody>
      </p:sp>
    </p:spTree>
    <p:extLst>
      <p:ext uri="{BB962C8B-B14F-4D97-AF65-F5344CB8AC3E}">
        <p14:creationId xmlns:p14="http://schemas.microsoft.com/office/powerpoint/2010/main" val="1742403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F7868-3E8D-758F-D6B1-93B36F49B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>
                <a:latin typeface="Century Gothic" panose="020B0502020202020204" pitchFamily="34" charset="0"/>
              </a:rPr>
              <a:t>The next steps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FD7C7B-190E-A1F7-6FC3-9F6C16760F5B}"/>
              </a:ext>
            </a:extLst>
          </p:cNvPr>
          <p:cNvSpPr txBox="1"/>
          <p:nvPr/>
        </p:nvSpPr>
        <p:spPr>
          <a:xfrm>
            <a:off x="733839" y="1302026"/>
            <a:ext cx="107243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CB Chair election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Spokesperson election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Prepare for the March meeting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March 4th meeting with the DRDC</a:t>
            </a:r>
          </a:p>
          <a:p>
            <a:pPr>
              <a:lnSpc>
                <a:spcPct val="150000"/>
              </a:lnSpc>
            </a:pPr>
            <a:r>
              <a:rPr lang="en-IT" b="1" dirty="0">
                <a:latin typeface="Century Gothic" panose="020B0502020202020204" pitchFamily="34" charset="0"/>
              </a:rPr>
              <a:t>If approved: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Start filling the various positions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Start the process leading to 5 MoUs: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dirty="0">
                <a:latin typeface="Century Gothic" panose="020B0502020202020204" pitchFamily="34" charset="0"/>
              </a:rPr>
              <a:t>”</a:t>
            </a:r>
            <a:r>
              <a:rPr lang="en-IT" b="1" dirty="0">
                <a:latin typeface="Century Gothic" panose="020B0502020202020204" pitchFamily="34" charset="0"/>
              </a:rPr>
              <a:t>Light MoU</a:t>
            </a:r>
            <a:r>
              <a:rPr lang="en-IT" dirty="0">
                <a:latin typeface="Century Gothic" panose="020B0502020202020204" pitchFamily="34" charset="0"/>
              </a:rPr>
              <a:t>” (without financial commitments besides the common funds) governs the DRD3 collaboration. The DRDC will provide help with this step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T" b="1" dirty="0">
                <a:latin typeface="Century Gothic" panose="020B0502020202020204" pitchFamily="34" charset="0"/>
              </a:rPr>
              <a:t>“Resource loaded” </a:t>
            </a:r>
            <a:r>
              <a:rPr lang="en-IT" dirty="0">
                <a:latin typeface="Century Gothic" panose="020B0502020202020204" pitchFamily="34" charset="0"/>
              </a:rPr>
              <a:t>MoUs govern the 4 strategic work packages</a:t>
            </a:r>
          </a:p>
          <a:p>
            <a:endParaRPr lang="en-IT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632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" id="{BC91EB02-4085-604C-8068-32E113DE70D6}" vid="{2524B9FB-D14C-2243-880B-655D4A97D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1391</TotalTime>
  <Words>926</Words>
  <Application>Microsoft Macintosh PowerPoint</Application>
  <PresentationFormat>Widescreen</PresentationFormat>
  <Paragraphs>153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Arial</vt:lpstr>
      <vt:lpstr>Calibri</vt:lpstr>
      <vt:lpstr>Century Gothic</vt:lpstr>
      <vt:lpstr>Times New Roman</vt:lpstr>
      <vt:lpstr>Office Theme</vt:lpstr>
      <vt:lpstr>DRD3 Kick-off Meeting</vt:lpstr>
      <vt:lpstr>The DRD3 collaboration</vt:lpstr>
      <vt:lpstr>DRD3 Scientific Organization</vt:lpstr>
      <vt:lpstr>DRD3 Scientific Organization</vt:lpstr>
      <vt:lpstr>The DRD3 Organigramme</vt:lpstr>
      <vt:lpstr>The DRD3 Organigramme</vt:lpstr>
      <vt:lpstr>DRDC conditional approval</vt:lpstr>
      <vt:lpstr>DRD3 timeline</vt:lpstr>
      <vt:lpstr>The next steps</vt:lpstr>
      <vt:lpstr>How to vote for the CB chair</vt:lpstr>
      <vt:lpstr>How to be a member of DRD3</vt:lpstr>
      <vt:lpstr>CB chair election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DRD3 kick-off Meeting</dc:title>
  <dc:creator>Nicolo' Cartiglia</dc:creator>
  <cp:lastModifiedBy>Nicolo' Cartiglia</cp:lastModifiedBy>
  <cp:revision>11</cp:revision>
  <dcterms:created xsi:type="dcterms:W3CDTF">2024-01-21T13:49:28Z</dcterms:created>
  <dcterms:modified xsi:type="dcterms:W3CDTF">2024-01-22T13:00:29Z</dcterms:modified>
</cp:coreProperties>
</file>