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96" r:id="rId2"/>
    <p:sldId id="298" r:id="rId3"/>
    <p:sldId id="299" r:id="rId4"/>
    <p:sldId id="312" r:id="rId5"/>
    <p:sldId id="268" r:id="rId6"/>
    <p:sldId id="307" r:id="rId7"/>
    <p:sldId id="300" r:id="rId8"/>
    <p:sldId id="314" r:id="rId9"/>
    <p:sldId id="301" r:id="rId10"/>
    <p:sldId id="313" r:id="rId11"/>
    <p:sldId id="303" r:id="rId12"/>
    <p:sldId id="308" r:id="rId13"/>
    <p:sldId id="316" r:id="rId14"/>
    <p:sldId id="274" r:id="rId15"/>
    <p:sldId id="311" r:id="rId16"/>
    <p:sldId id="272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DEDF"/>
    <a:srgbClr val="DFDFD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88"/>
    <p:restoredTop sz="94686"/>
  </p:normalViewPr>
  <p:slideViewPr>
    <p:cSldViewPr snapToGrid="0" snapToObjects="1">
      <p:cViewPr varScale="1">
        <p:scale>
          <a:sx n="115" d="100"/>
          <a:sy n="115" d="100"/>
        </p:scale>
        <p:origin x="896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3/11/24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3952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Recent updates of the run 2b diagnostics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Collette Pakuza on behalf of AWAKE BI</a:t>
            </a:r>
          </a:p>
          <a:p>
            <a:r>
              <a:rPr lang="en-GB" dirty="0"/>
              <a:t>AWAKE Collaboration Meeting, Liverpool, 11-13 March 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4"/>
            <a:ext cx="5486625" cy="4608512"/>
          </a:xfrm>
        </p:spPr>
        <p:txBody>
          <a:bodyPr>
            <a:noAutofit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GB" sz="2000" b="0" dirty="0"/>
              <a:t>3 cameras will be added to the spectrometer camera array as part of the upgrade, </a:t>
            </a:r>
            <a:r>
              <a:rPr lang="en-GB" sz="2000" dirty="0"/>
              <a:t>see Fern’s talk</a:t>
            </a:r>
            <a:endParaRPr lang="en-GB" sz="2000" b="0" dirty="0"/>
          </a:p>
          <a:p>
            <a:pPr>
              <a:buSzPct val="120000"/>
              <a:buBlip>
                <a:blip r:embed="rId2"/>
              </a:buBlip>
            </a:pPr>
            <a:r>
              <a:rPr lang="en-GB" sz="2000" b="0" dirty="0"/>
              <a:t>Connected to the free slots of current server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000" b="0" dirty="0"/>
              <a:t>Plus one high-resolution camera close to the scintillator screen hung from above 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US" sz="2000" b="0" dirty="0"/>
              <a:t>If triggered at ≤ 1 Hz, should have no BW issues 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000" b="0" dirty="0"/>
              <a:t>Preparations are ongoing such as support construction, procurement of equipment etc.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000" b="0" dirty="0"/>
              <a:t>Should be tested before the start of the run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cameras (3)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FA104F2-7ABE-D345-A4A2-7161A62A0E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13" t="20024" r="18409" b="9266"/>
          <a:stretch/>
        </p:blipFill>
        <p:spPr>
          <a:xfrm>
            <a:off x="5894614" y="1476338"/>
            <a:ext cx="5889399" cy="436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1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Run 2B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82594E9-7265-9748-A9A7-A937D9BFF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0" dirty="0"/>
              <a:t>The teams of BI and AWAKE continue to:</a:t>
            </a:r>
          </a:p>
          <a:p>
            <a:pPr>
              <a:lnSpc>
                <a:spcPct val="150000"/>
              </a:lnSpc>
            </a:pPr>
            <a:endParaRPr lang="en-US" sz="3200" dirty="0"/>
          </a:p>
          <a:p>
            <a:pPr>
              <a:lnSpc>
                <a:spcPct val="150000"/>
              </a:lnSpc>
            </a:pPr>
            <a:endParaRPr lang="en-US" sz="3200" dirty="0"/>
          </a:p>
          <a:p>
            <a:pPr>
              <a:lnSpc>
                <a:spcPct val="150000"/>
              </a:lnSpc>
            </a:pPr>
            <a:r>
              <a:rPr lang="en-US" sz="3200" dirty="0"/>
              <a:t>	Develop </a:t>
            </a:r>
            <a:r>
              <a:rPr lang="en-US" sz="3200" b="0" dirty="0"/>
              <a:t>operational systems and conduct </a:t>
            </a:r>
            <a:r>
              <a:rPr lang="en-US" sz="3200" dirty="0"/>
              <a:t>R&amp;D</a:t>
            </a:r>
          </a:p>
          <a:p>
            <a:pPr>
              <a:lnSpc>
                <a:spcPct val="150000"/>
              </a:lnSpc>
            </a:pPr>
            <a:endParaRPr lang="en-US" sz="3200" dirty="0"/>
          </a:p>
        </p:txBody>
      </p:sp>
      <p:sp>
        <p:nvSpPr>
          <p:cNvPr id="14" name="Chevron 13">
            <a:extLst>
              <a:ext uri="{FF2B5EF4-FFF2-40B4-BE49-F238E27FC236}">
                <a16:creationId xmlns:a16="http://schemas.microsoft.com/office/drawing/2014/main" id="{38DBCD09-4CF3-B74A-B970-8EEA6CDD8962}"/>
              </a:ext>
            </a:extLst>
          </p:cNvPr>
          <p:cNvSpPr/>
          <p:nvPr/>
        </p:nvSpPr>
        <p:spPr>
          <a:xfrm>
            <a:off x="611182" y="4382232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C25243F-D5AD-BD45-8741-BFA3F35F07F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234176" y="2453095"/>
            <a:ext cx="9013552" cy="173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635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4"/>
            <a:ext cx="11376024" cy="4608512"/>
          </a:xfrm>
        </p:spPr>
        <p:txBody>
          <a:bodyPr>
            <a:normAutofit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Two </a:t>
            </a:r>
            <a:r>
              <a:rPr lang="en-GB" b="0" dirty="0" err="1"/>
              <a:t>ChDR</a:t>
            </a:r>
            <a:r>
              <a:rPr lang="en-GB" b="0" dirty="0"/>
              <a:t> BPMs in the common line before plasma cell, one is connected to the scope for R&amp;D (Beth) 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The other connected to the electronics developed by TRIUMF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End of last year, one additional digitiser and LO was installed in order to compare data from HF BPM (DESY conical buttons) and </a:t>
            </a:r>
            <a:r>
              <a:rPr lang="en-GB" b="0" dirty="0" err="1"/>
              <a:t>ChDR</a:t>
            </a:r>
            <a:r>
              <a:rPr lang="en-GB" b="0" dirty="0"/>
              <a:t> BPM with the same readout system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FE5B8824-C0A4-CF4C-8375-784E0D6A4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50"/>
          <a:stretch/>
        </p:blipFill>
        <p:spPr>
          <a:xfrm>
            <a:off x="1324966" y="3421821"/>
            <a:ext cx="7383294" cy="2778955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98C345EC-D9A9-2D49-B6BC-F5292E3DCA99}"/>
              </a:ext>
            </a:extLst>
          </p:cNvPr>
          <p:cNvSpPr txBox="1"/>
          <p:nvPr/>
        </p:nvSpPr>
        <p:spPr>
          <a:xfrm>
            <a:off x="871514" y="3786424"/>
            <a:ext cx="87203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b="1" dirty="0"/>
              <a:t>Plasma </a:t>
            </a:r>
          </a:p>
          <a:p>
            <a:pPr algn="ctr"/>
            <a:r>
              <a:rPr lang="en-US" b="1" dirty="0"/>
              <a:t>cell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15578EA-8590-504B-AFA2-98D23C56541C}"/>
              </a:ext>
            </a:extLst>
          </p:cNvPr>
          <p:cNvSpPr/>
          <p:nvPr/>
        </p:nvSpPr>
        <p:spPr>
          <a:xfrm>
            <a:off x="2453679" y="4163823"/>
            <a:ext cx="368300" cy="504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B986631-339E-CC49-8ED0-CF4F93CF45F1}"/>
              </a:ext>
            </a:extLst>
          </p:cNvPr>
          <p:cNvSpPr/>
          <p:nvPr/>
        </p:nvSpPr>
        <p:spPr>
          <a:xfrm>
            <a:off x="6039810" y="4163823"/>
            <a:ext cx="368300" cy="5048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0F5BDBF-707C-F744-AC6E-C642B3C94B61}"/>
              </a:ext>
            </a:extLst>
          </p:cNvPr>
          <p:cNvCxnSpPr/>
          <p:nvPr/>
        </p:nvCxnSpPr>
        <p:spPr>
          <a:xfrm flipH="1">
            <a:off x="1014331" y="4400106"/>
            <a:ext cx="54000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56EF373-BDDD-564C-8668-C444C8F38B05}"/>
              </a:ext>
            </a:extLst>
          </p:cNvPr>
          <p:cNvSpPr/>
          <p:nvPr/>
        </p:nvSpPr>
        <p:spPr>
          <a:xfrm>
            <a:off x="4943071" y="4163823"/>
            <a:ext cx="190308" cy="504825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F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4665BD7-2CD8-8142-8725-0412ABF658BD}"/>
              </a:ext>
            </a:extLst>
          </p:cNvPr>
          <p:cNvSpPr txBox="1"/>
          <p:nvPr/>
        </p:nvSpPr>
        <p:spPr>
          <a:xfrm>
            <a:off x="4598443" y="3474725"/>
            <a:ext cx="8720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F0"/>
                </a:solidFill>
              </a:rPr>
              <a:t>HF BPM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F2E7CAA-CE1C-AC4F-8CAD-FC2FD3A97985}"/>
              </a:ext>
            </a:extLst>
          </p:cNvPr>
          <p:cNvSpPr txBox="1"/>
          <p:nvPr/>
        </p:nvSpPr>
        <p:spPr>
          <a:xfrm>
            <a:off x="2037747" y="3472498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01EB907-577C-2043-ADAD-F91B210C19CC}"/>
              </a:ext>
            </a:extLst>
          </p:cNvPr>
          <p:cNvSpPr txBox="1"/>
          <p:nvPr/>
        </p:nvSpPr>
        <p:spPr>
          <a:xfrm>
            <a:off x="5623878" y="3472498"/>
            <a:ext cx="119263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 err="1">
                <a:solidFill>
                  <a:srgbClr val="FF0000"/>
                </a:solidFill>
              </a:rPr>
              <a:t>ChDR</a:t>
            </a:r>
            <a:r>
              <a:rPr lang="en-US" dirty="0">
                <a:solidFill>
                  <a:srgbClr val="FF0000"/>
                </a:solidFill>
              </a:rPr>
              <a:t> BPM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B9921D5-78B6-A84D-9A96-5E17CC055BBB}"/>
              </a:ext>
            </a:extLst>
          </p:cNvPr>
          <p:cNvSpPr txBox="1"/>
          <p:nvPr/>
        </p:nvSpPr>
        <p:spPr>
          <a:xfrm>
            <a:off x="7149653" y="4063423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Beam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E787B47-0873-0A4E-A2D9-3B195E9E31AB}"/>
              </a:ext>
            </a:extLst>
          </p:cNvPr>
          <p:cNvCxnSpPr/>
          <p:nvPr/>
        </p:nvCxnSpPr>
        <p:spPr>
          <a:xfrm flipH="1">
            <a:off x="7149653" y="4400106"/>
            <a:ext cx="540000" cy="0"/>
          </a:xfrm>
          <a:prstGeom prst="straightConnector1">
            <a:avLst/>
          </a:prstGeom>
          <a:ln w="38100">
            <a:solidFill>
              <a:schemeClr val="accent5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67AA5BC6-A541-194C-A0E1-59FE086175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42330" y="3532015"/>
            <a:ext cx="1973493" cy="266876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ADE581-F951-C74D-840B-2EFD35FF36C4}"/>
              </a:ext>
            </a:extLst>
          </p:cNvPr>
          <p:cNvSpPr/>
          <p:nvPr/>
        </p:nvSpPr>
        <p:spPr>
          <a:xfrm>
            <a:off x="9018895" y="4401593"/>
            <a:ext cx="402603" cy="6380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8831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4"/>
            <a:ext cx="6881811" cy="4608512"/>
          </a:xfrm>
        </p:spPr>
        <p:txBody>
          <a:bodyPr>
            <a:normAutofit fontScale="85000" lnSpcReduction="20000"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Calibration of the digitiser non-trivial and missing components/knowledge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Last run: the horizontal plane of </a:t>
            </a:r>
            <a:r>
              <a:rPr lang="en-GB" b="0" dirty="0" err="1"/>
              <a:t>ChDR</a:t>
            </a:r>
            <a:r>
              <a:rPr lang="en-GB" b="0" dirty="0"/>
              <a:t> BPM and HF BPM was connected to one calibrated digitiser, </a:t>
            </a:r>
            <a:r>
              <a:rPr lang="en-GB" dirty="0"/>
              <a:t>see Beth’s talk for the results</a:t>
            </a:r>
            <a:endParaRPr lang="en-GB" b="0" dirty="0"/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Since then, removed the digitisers out of the tunnel to 867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Fixed broken connector on the first digitiser and now in the process of calibrating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Done by using home-made TRIUMF pulser and programmable variable attenuator to feed each channel, scanning through the attenuation to get the non-linear response of the diodes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Last week, received the programmable variable attenuator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In contact with </a:t>
            </a:r>
            <a:r>
              <a:rPr lang="en-GB" b="0" dirty="0" err="1"/>
              <a:t>Shengli</a:t>
            </a:r>
            <a:r>
              <a:rPr lang="en-GB" b="0" dirty="0"/>
              <a:t>, designer of the electronics module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Hope to have ready by 22 March to coordinate with crane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b="0" dirty="0"/>
              <a:t>Plans for this year: continuous logging of both </a:t>
            </a:r>
            <a:r>
              <a:rPr lang="en-GB" b="0" dirty="0" err="1"/>
              <a:t>ChDR</a:t>
            </a:r>
            <a:r>
              <a:rPr lang="en-GB" b="0" dirty="0"/>
              <a:t> BPM and HF BPM during runs, possible dedicated R&amp;D with electrons outside of the runs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84E78B7-00B9-E84E-A1C4-11A88C0499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36" t="14106"/>
          <a:stretch/>
        </p:blipFill>
        <p:spPr>
          <a:xfrm>
            <a:off x="7289800" y="2076148"/>
            <a:ext cx="4550578" cy="3170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8011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SzPct val="120000"/>
              <a:buBlip>
                <a:blip r:embed="rId2"/>
              </a:buBlip>
            </a:pPr>
            <a:r>
              <a:rPr lang="en-US" sz="2800" b="0" dirty="0"/>
              <a:t>BI continue to support and maintain the beam instruments at AWAKE </a:t>
            </a:r>
          </a:p>
          <a:p>
            <a:pPr marL="457200" indent="-457200">
              <a:lnSpc>
                <a:spcPct val="150000"/>
              </a:lnSpc>
              <a:buSzPct val="120000"/>
              <a:buBlip>
                <a:blip r:embed="rId2"/>
              </a:buBlip>
            </a:pPr>
            <a:r>
              <a:rPr lang="en-US" sz="2800" b="0" dirty="0"/>
              <a:t>The additional cameras from last run are operating well on the existing server, 4 more will be added for the spectrometer upgrade</a:t>
            </a:r>
          </a:p>
          <a:p>
            <a:pPr marL="457200" indent="-457200">
              <a:lnSpc>
                <a:spcPct val="100000"/>
              </a:lnSpc>
              <a:buSzPct val="120000"/>
              <a:buBlip>
                <a:blip r:embed="rId2"/>
              </a:buBlip>
            </a:pPr>
            <a:r>
              <a:rPr lang="en-US" sz="2800" b="0" dirty="0"/>
              <a:t>Ongoing R&amp;D on the </a:t>
            </a:r>
            <a:r>
              <a:rPr lang="en-US" sz="2800" b="0" dirty="0" err="1"/>
              <a:t>ChDR</a:t>
            </a:r>
            <a:r>
              <a:rPr lang="en-US" sz="2800" b="0" dirty="0"/>
              <a:t> and HF BPMs, data should be recorded with proton and electron beams in the upcoming runs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lnSpc>
                <a:spcPct val="150000"/>
              </a:lnSpc>
              <a:buSzPct val="120000"/>
              <a:buBlip>
                <a:blip r:embed="rId2"/>
              </a:buBlip>
            </a:pPr>
            <a:r>
              <a:rPr lang="en-US" sz="2800" b="0" dirty="0"/>
              <a:t>Monthly BI meetings </a:t>
            </a:r>
            <a:r>
              <a:rPr lang="en-US" sz="2800" b="0" dirty="0">
                <a:hlinkClick r:id="rId3"/>
              </a:rPr>
              <a:t>https://indico.cern.ch/event/1373952/</a:t>
            </a:r>
            <a:r>
              <a:rPr lang="en-US" sz="2800" b="0" dirty="0"/>
              <a:t> </a:t>
            </a:r>
          </a:p>
          <a:p>
            <a:pPr marL="457200" indent="-457200">
              <a:lnSpc>
                <a:spcPct val="150000"/>
              </a:lnSpc>
              <a:buSzPct val="120000"/>
              <a:buBlip>
                <a:blip r:embed="rId2"/>
              </a:buBlip>
            </a:pPr>
            <a:r>
              <a:rPr lang="en-US" sz="2800" b="0" dirty="0"/>
              <a:t>Join </a:t>
            </a:r>
            <a:r>
              <a:rPr lang="en-US" sz="2800" b="0" dirty="0" err="1"/>
              <a:t>egroup</a:t>
            </a:r>
            <a:r>
              <a:rPr lang="en-US" sz="2800" b="0" dirty="0"/>
              <a:t> ‘awake-instrumentation’ (</a:t>
            </a:r>
            <a:r>
              <a:rPr lang="en-US" sz="2800" b="0" dirty="0" err="1"/>
              <a:t>egroups.cern.ch</a:t>
            </a:r>
            <a:r>
              <a:rPr lang="en-US" sz="2800" b="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AWAKE BI meetings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6214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3046454"/>
            <a:ext cx="11376025" cy="1065742"/>
          </a:xfrm>
        </p:spPr>
        <p:txBody>
          <a:bodyPr/>
          <a:lstStyle/>
          <a:p>
            <a:r>
              <a:rPr lang="en-US" sz="4800" dirty="0"/>
              <a:t>Thank you for your attention!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52ED73-3515-BA47-8340-95384B92DD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B8DA8F-BB68-9B49-A880-D423F2EC4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9026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0" dirty="0"/>
              <a:t>The teams of BI and AWAKE continue to: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Support </a:t>
            </a:r>
            <a:r>
              <a:rPr lang="en-US" sz="3200" b="0" dirty="0"/>
              <a:t>the existing systems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Respond </a:t>
            </a:r>
            <a:r>
              <a:rPr lang="en-US" sz="3200" b="0" dirty="0"/>
              <a:t>to your needs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Develop </a:t>
            </a:r>
            <a:r>
              <a:rPr lang="en-US" sz="3200" b="0" dirty="0"/>
              <a:t>operational systems and conduct </a:t>
            </a:r>
            <a:r>
              <a:rPr lang="en-US" sz="3200" dirty="0"/>
              <a:t>R&amp;D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Run 2B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5F3E4082-EC2F-764A-A36C-524907A809C1}"/>
              </a:ext>
            </a:extLst>
          </p:cNvPr>
          <p:cNvSpPr/>
          <p:nvPr/>
        </p:nvSpPr>
        <p:spPr>
          <a:xfrm>
            <a:off x="611182" y="2621504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hevron 9">
            <a:extLst>
              <a:ext uri="{FF2B5EF4-FFF2-40B4-BE49-F238E27FC236}">
                <a16:creationId xmlns:a16="http://schemas.microsoft.com/office/drawing/2014/main" id="{A7B6FA53-9873-E449-B109-2AC06E429456}"/>
              </a:ext>
            </a:extLst>
          </p:cNvPr>
          <p:cNvSpPr/>
          <p:nvPr/>
        </p:nvSpPr>
        <p:spPr>
          <a:xfrm>
            <a:off x="611182" y="3501868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8CA25B7A-060B-A942-ADD6-82B3FF529F39}"/>
              </a:ext>
            </a:extLst>
          </p:cNvPr>
          <p:cNvSpPr/>
          <p:nvPr/>
        </p:nvSpPr>
        <p:spPr>
          <a:xfrm>
            <a:off x="611182" y="4382232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669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0" dirty="0"/>
              <a:t>The teams of BI and AWAKE continue to: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Support </a:t>
            </a:r>
            <a:r>
              <a:rPr lang="en-US" sz="3200" b="0" dirty="0"/>
              <a:t>the existing systems</a:t>
            </a:r>
            <a:endParaRPr lang="en-US" sz="3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Run 2B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7" name="Chevron 6">
            <a:extLst>
              <a:ext uri="{FF2B5EF4-FFF2-40B4-BE49-F238E27FC236}">
                <a16:creationId xmlns:a16="http://schemas.microsoft.com/office/drawing/2014/main" id="{5F3E4082-EC2F-764A-A36C-524907A809C1}"/>
              </a:ext>
            </a:extLst>
          </p:cNvPr>
          <p:cNvSpPr/>
          <p:nvPr/>
        </p:nvSpPr>
        <p:spPr>
          <a:xfrm>
            <a:off x="611182" y="2621504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E0DEB-A0EE-9040-A390-374148C3AE7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320688" y="3309430"/>
            <a:ext cx="10006681" cy="211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192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4296351" cy="4608512"/>
          </a:xfrm>
        </p:spPr>
        <p:txBody>
          <a:bodyPr>
            <a:normAutofit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Position:</a:t>
            </a:r>
            <a:endParaRPr lang="en-US" b="0" dirty="0"/>
          </a:p>
          <a:p>
            <a:pPr lvl="1"/>
            <a:r>
              <a:rPr lang="en-US" sz="2100" b="0" dirty="0"/>
              <a:t>Electrons:</a:t>
            </a:r>
          </a:p>
          <a:p>
            <a:pPr lvl="2"/>
            <a:r>
              <a:rPr lang="en-US" sz="2000" b="0" dirty="0"/>
              <a:t>7x 40 mm ID TRIUMF </a:t>
            </a:r>
            <a:r>
              <a:rPr lang="en-US" sz="2000" b="0" dirty="0" err="1"/>
              <a:t>stripline</a:t>
            </a:r>
            <a:r>
              <a:rPr lang="en-US" sz="2000" b="0" dirty="0"/>
              <a:t> </a:t>
            </a:r>
            <a:r>
              <a:rPr lang="en-US" sz="2000" b="0" dirty="0" err="1"/>
              <a:t>eBPMs</a:t>
            </a:r>
            <a:r>
              <a:rPr lang="en-US" sz="2000" b="0" dirty="0"/>
              <a:t> in the e-line</a:t>
            </a:r>
            <a:endParaRPr lang="en-US" sz="2000" dirty="0"/>
          </a:p>
          <a:p>
            <a:pPr lvl="2"/>
            <a:r>
              <a:rPr lang="en-US" sz="2000" b="0" dirty="0"/>
              <a:t>5x 60 mm ID TRIUMF </a:t>
            </a:r>
            <a:r>
              <a:rPr lang="en-US" sz="2000" b="0" dirty="0" err="1"/>
              <a:t>stripline</a:t>
            </a:r>
            <a:r>
              <a:rPr lang="en-US" sz="2000" b="0" dirty="0"/>
              <a:t> </a:t>
            </a:r>
            <a:r>
              <a:rPr lang="en-US" sz="2000" b="0" dirty="0" err="1"/>
              <a:t>eBPMs</a:t>
            </a:r>
            <a:r>
              <a:rPr lang="en-US" sz="2000" b="0" dirty="0"/>
              <a:t> in the common line</a:t>
            </a:r>
            <a:endParaRPr lang="en-US" sz="2000" dirty="0"/>
          </a:p>
          <a:p>
            <a:pPr lvl="2"/>
            <a:r>
              <a:rPr lang="en-US" sz="2000" b="0" dirty="0"/>
              <a:t>2 </a:t>
            </a:r>
            <a:r>
              <a:rPr lang="en-US" sz="2000" b="0" dirty="0" err="1"/>
              <a:t>ChDR</a:t>
            </a:r>
            <a:r>
              <a:rPr lang="en-US" sz="2000" b="0" dirty="0"/>
              <a:t> and 1 HF BPM</a:t>
            </a:r>
          </a:p>
          <a:p>
            <a:pPr lvl="1"/>
            <a:r>
              <a:rPr lang="en-US" sz="2100" dirty="0"/>
              <a:t>Protons:</a:t>
            </a:r>
          </a:p>
          <a:p>
            <a:pPr lvl="2"/>
            <a:r>
              <a:rPr lang="en-US" sz="2000" b="0" dirty="0"/>
              <a:t>Total 21 </a:t>
            </a:r>
            <a:r>
              <a:rPr lang="en-US" sz="2000" b="0" dirty="0" err="1"/>
              <a:t>pBPMs</a:t>
            </a:r>
            <a:r>
              <a:rPr lang="en-US" sz="2000" b="0" dirty="0"/>
              <a:t> from SPS extraction with 2 in the common line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existing systems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08CC37-DD05-6941-9E78-06F672C638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340" y="1074957"/>
            <a:ext cx="7079673" cy="523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972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3"/>
            <a:ext cx="4296350" cy="4608512"/>
          </a:xfrm>
        </p:spPr>
        <p:txBody>
          <a:bodyPr>
            <a:normAutofit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Profile:</a:t>
            </a:r>
          </a:p>
          <a:p>
            <a:pPr lvl="1"/>
            <a:r>
              <a:rPr lang="en-US" sz="2100" b="0" dirty="0"/>
              <a:t>2 BTVs in the e-line, several BTVs and screens downstream the merge point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Electron spectrometer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Intensity: </a:t>
            </a:r>
          </a:p>
          <a:p>
            <a:pPr lvl="1"/>
            <a:r>
              <a:rPr lang="en-US" sz="2100" dirty="0"/>
              <a:t>Faraday cup</a:t>
            </a:r>
          </a:p>
          <a:p>
            <a:pPr lvl="1"/>
            <a:r>
              <a:rPr lang="en-US" sz="2100" b="0" dirty="0"/>
              <a:t>2 CTs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Needs SW, a lot of motors and cameras, support 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existing systems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CEDD14-97EC-6649-9759-90ABD431F5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4340" y="1074957"/>
            <a:ext cx="7079673" cy="5237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3"/>
            <a:ext cx="4330266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0" dirty="0"/>
          </a:p>
          <a:p>
            <a:pPr>
              <a:buSzPct val="120000"/>
              <a:buBlip>
                <a:blip r:embed="rId2"/>
              </a:buBlip>
            </a:pPr>
            <a:r>
              <a:rPr lang="en-US" sz="2400" b="0" dirty="0"/>
              <a:t>A large team of people dedicated to maintaining the systems for a smooth operation during the runs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existing systems (3)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6FBAA8A-30E6-4348-8493-03510BACA7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3083" y="1592263"/>
            <a:ext cx="6860927" cy="4504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0686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Run 2B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F39A8C-436B-E64F-BE4A-AE05E877B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7E0DEB-A0EE-9040-A390-374148C3AE7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10000"/>
          </a:blip>
          <a:srcRect t="39685"/>
          <a:stretch/>
        </p:blipFill>
        <p:spPr>
          <a:xfrm>
            <a:off x="320688" y="4149168"/>
            <a:ext cx="10006681" cy="1276272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082594E9-7265-9748-A9A7-A937D9BFF1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460851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0" dirty="0"/>
              <a:t>The teams of BI and AWAKE continue to: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</a:t>
            </a:r>
          </a:p>
          <a:p>
            <a:pPr>
              <a:lnSpc>
                <a:spcPct val="150000"/>
              </a:lnSpc>
            </a:pPr>
            <a:r>
              <a:rPr lang="en-US" sz="3200" dirty="0"/>
              <a:t>	Respond </a:t>
            </a:r>
            <a:r>
              <a:rPr lang="en-US" sz="3200" b="0" dirty="0"/>
              <a:t>to your needs</a:t>
            </a:r>
          </a:p>
        </p:txBody>
      </p:sp>
      <p:sp>
        <p:nvSpPr>
          <p:cNvPr id="13" name="Chevron 12">
            <a:extLst>
              <a:ext uri="{FF2B5EF4-FFF2-40B4-BE49-F238E27FC236}">
                <a16:creationId xmlns:a16="http://schemas.microsoft.com/office/drawing/2014/main" id="{9F550869-6710-974B-9786-53E376E34763}"/>
              </a:ext>
            </a:extLst>
          </p:cNvPr>
          <p:cNvSpPr/>
          <p:nvPr/>
        </p:nvSpPr>
        <p:spPr>
          <a:xfrm>
            <a:off x="611182" y="3501868"/>
            <a:ext cx="405114" cy="42308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21914ED-2661-4942-BCCB-E0D5ED779CB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0000"/>
          </a:blip>
          <a:stretch>
            <a:fillRect/>
          </a:stretch>
        </p:blipFill>
        <p:spPr>
          <a:xfrm>
            <a:off x="249043" y="2378668"/>
            <a:ext cx="8531351" cy="89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05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4"/>
            <a:ext cx="5731554" cy="4608512"/>
          </a:xfrm>
        </p:spPr>
        <p:txBody>
          <a:bodyPr>
            <a:normAutofit fontScale="92500" lnSpcReduction="20000"/>
          </a:bodyPr>
          <a:lstStyle/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Total of 37 cameras in use at present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Divided onto 3 servers each having 24 slots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14/24, 15/24 beam line cameras:</a:t>
            </a:r>
          </a:p>
          <a:p>
            <a:pPr lvl="1"/>
            <a:r>
              <a:rPr lang="en-GB" sz="2100" b="0" dirty="0"/>
              <a:t>BTVs, Halo monitors</a:t>
            </a:r>
          </a:p>
          <a:p>
            <a:pPr lvl="1"/>
            <a:r>
              <a:rPr lang="en-GB" sz="2100" b="0" dirty="0"/>
              <a:t>Other screens and service cameras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8/24 laser cameras:</a:t>
            </a:r>
          </a:p>
          <a:p>
            <a:pPr lvl="1"/>
            <a:r>
              <a:rPr lang="en-GB" sz="2100" b="0" dirty="0"/>
              <a:t>Laser diagnostics</a:t>
            </a:r>
          </a:p>
          <a:p>
            <a:pPr lvl="1"/>
            <a:r>
              <a:rPr lang="en-GB" sz="2100" dirty="0"/>
              <a:t>Laser virtual line</a:t>
            </a:r>
            <a:endParaRPr lang="en-GB" sz="2100" b="0" dirty="0"/>
          </a:p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Frame loss issues in the past due to high network load </a:t>
            </a:r>
          </a:p>
          <a:p>
            <a:pPr>
              <a:buSzPct val="120000"/>
              <a:buBlip>
                <a:blip r:embed="rId2"/>
              </a:buBlip>
            </a:pPr>
            <a:r>
              <a:rPr lang="en-GB" sz="2400" b="0" dirty="0"/>
              <a:t>Mitigated by using ~half the free slots and delaying the time at which half of the cameras send the data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20A4A91E-8412-E04B-904E-AFED725EB43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7296" r="18520" b="8489"/>
          <a:stretch/>
        </p:blipFill>
        <p:spPr>
          <a:xfrm>
            <a:off x="6139544" y="2388993"/>
            <a:ext cx="5434691" cy="321235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027D042-1A9F-4E4F-9D58-D05FDAE33E9F}"/>
              </a:ext>
            </a:extLst>
          </p:cNvPr>
          <p:cNvSpPr txBox="1"/>
          <p:nvPr/>
        </p:nvSpPr>
        <p:spPr>
          <a:xfrm>
            <a:off x="6577844" y="1749744"/>
            <a:ext cx="1096454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Camera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EF5A37-5482-9C40-A759-31F5750840A4}"/>
              </a:ext>
            </a:extLst>
          </p:cNvPr>
          <p:cNvSpPr txBox="1"/>
          <p:nvPr/>
        </p:nvSpPr>
        <p:spPr>
          <a:xfrm>
            <a:off x="8167021" y="1759258"/>
            <a:ext cx="1522853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 err="1"/>
              <a:t>PoE</a:t>
            </a:r>
            <a:r>
              <a:rPr lang="en-US" sz="2400" dirty="0"/>
              <a:t> switch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AB43A3-90D8-274A-A6FB-22071786C297}"/>
              </a:ext>
            </a:extLst>
          </p:cNvPr>
          <p:cNvSpPr txBox="1"/>
          <p:nvPr/>
        </p:nvSpPr>
        <p:spPr>
          <a:xfrm>
            <a:off x="9314767" y="1349506"/>
            <a:ext cx="1250342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 err="1"/>
              <a:t>Fibre</a:t>
            </a:r>
            <a:r>
              <a:rPr lang="en-US" sz="2400" dirty="0"/>
              <a:t> link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BD8FD0-F222-344D-84E2-125035A67E7A}"/>
              </a:ext>
            </a:extLst>
          </p:cNvPr>
          <p:cNvSpPr txBox="1"/>
          <p:nvPr/>
        </p:nvSpPr>
        <p:spPr>
          <a:xfrm>
            <a:off x="10228635" y="1759258"/>
            <a:ext cx="907300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Server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B203443F-6A4B-D141-87BB-90FFFA0BA063}"/>
              </a:ext>
            </a:extLst>
          </p:cNvPr>
          <p:cNvSpPr/>
          <p:nvPr/>
        </p:nvSpPr>
        <p:spPr>
          <a:xfrm>
            <a:off x="7732921" y="1852767"/>
            <a:ext cx="329519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ight Arrow 24">
            <a:extLst>
              <a:ext uri="{FF2B5EF4-FFF2-40B4-BE49-F238E27FC236}">
                <a16:creationId xmlns:a16="http://schemas.microsoft.com/office/drawing/2014/main" id="{AD5A4932-F72F-E24C-ACAA-52CDCF2D76BA}"/>
              </a:ext>
            </a:extLst>
          </p:cNvPr>
          <p:cNvSpPr/>
          <p:nvPr/>
        </p:nvSpPr>
        <p:spPr>
          <a:xfrm>
            <a:off x="9775179" y="1842077"/>
            <a:ext cx="329519" cy="1846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824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F41C2B3-B705-5849-8060-4406BC8B36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22" r="11688"/>
          <a:stretch/>
        </p:blipFill>
        <p:spPr>
          <a:xfrm rot="5400000">
            <a:off x="6599605" y="1122418"/>
            <a:ext cx="4718132" cy="4963726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90" y="1592264"/>
            <a:ext cx="6068818" cy="4608512"/>
          </a:xfrm>
        </p:spPr>
        <p:txBody>
          <a:bodyPr>
            <a:normAutofit/>
          </a:bodyPr>
          <a:lstStyle/>
          <a:p>
            <a:endParaRPr lang="en-GB" sz="2400" b="0" dirty="0"/>
          </a:p>
          <a:p>
            <a:pPr>
              <a:buSzPct val="120000"/>
              <a:buBlip>
                <a:blip r:embed="rId3"/>
              </a:buBlip>
            </a:pPr>
            <a:r>
              <a:rPr lang="en-GB" sz="2400" b="0" dirty="0"/>
              <a:t>10 plasma cameras installed for the last run</a:t>
            </a:r>
          </a:p>
          <a:p>
            <a:pPr>
              <a:buSzPct val="120000"/>
              <a:buBlip>
                <a:blip r:embed="rId3"/>
              </a:buBlip>
            </a:pPr>
            <a:r>
              <a:rPr lang="en-GB" sz="2400" b="0" dirty="0"/>
              <a:t>For viewing plasma light</a:t>
            </a:r>
          </a:p>
          <a:p>
            <a:pPr>
              <a:buSzPct val="120000"/>
              <a:buBlip>
                <a:blip r:embed="rId3"/>
              </a:buBlip>
            </a:pPr>
            <a:r>
              <a:rPr lang="en-GB" sz="2400" b="0" dirty="0"/>
              <a:t>Operation on SPS extraction went well on current servers</a:t>
            </a:r>
          </a:p>
          <a:p>
            <a:pPr>
              <a:buSzPct val="120000"/>
              <a:buBlip>
                <a:blip r:embed="rId3"/>
              </a:buBlip>
            </a:pPr>
            <a:r>
              <a:rPr lang="en-GB" sz="2400" b="0" dirty="0"/>
              <a:t>Decided not to install additional server </a:t>
            </a:r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Digital cameras (2)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12 March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Collette Pakuza | Recent updates on the run 2b diagnostics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B5AE7D9-48B6-5B40-B876-B9A9366ADA5A}"/>
              </a:ext>
            </a:extLst>
          </p:cNvPr>
          <p:cNvCxnSpPr>
            <a:cxnSpLocks/>
          </p:cNvCxnSpPr>
          <p:nvPr/>
        </p:nvCxnSpPr>
        <p:spPr>
          <a:xfrm flipH="1">
            <a:off x="6847883" y="1900981"/>
            <a:ext cx="1110431" cy="12594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FF7E555-D21C-6344-B3C0-5F40049543E3}"/>
              </a:ext>
            </a:extLst>
          </p:cNvPr>
          <p:cNvCxnSpPr>
            <a:cxnSpLocks/>
          </p:cNvCxnSpPr>
          <p:nvPr/>
        </p:nvCxnSpPr>
        <p:spPr>
          <a:xfrm>
            <a:off x="8523254" y="1856448"/>
            <a:ext cx="88216" cy="125944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F3F75AB-F679-4B46-9EF7-08C51A3652F1}"/>
              </a:ext>
            </a:extLst>
          </p:cNvPr>
          <p:cNvCxnSpPr>
            <a:cxnSpLocks/>
          </p:cNvCxnSpPr>
          <p:nvPr/>
        </p:nvCxnSpPr>
        <p:spPr>
          <a:xfrm>
            <a:off x="9197987" y="1862666"/>
            <a:ext cx="357856" cy="12570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A84C7BF-5B8E-A04F-A8C6-E787D91BDAA1}"/>
              </a:ext>
            </a:extLst>
          </p:cNvPr>
          <p:cNvCxnSpPr>
            <a:cxnSpLocks/>
          </p:cNvCxnSpPr>
          <p:nvPr/>
        </p:nvCxnSpPr>
        <p:spPr>
          <a:xfrm>
            <a:off x="9658963" y="1881416"/>
            <a:ext cx="541898" cy="12041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18F1EE6-6E9F-6A4D-B11B-0FEA9D2BCAF7}"/>
              </a:ext>
            </a:extLst>
          </p:cNvPr>
          <p:cNvSpPr txBox="1"/>
          <p:nvPr/>
        </p:nvSpPr>
        <p:spPr>
          <a:xfrm>
            <a:off x="8050644" y="1375008"/>
            <a:ext cx="146437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b="1" dirty="0"/>
              <a:t>Viewports</a:t>
            </a:r>
          </a:p>
        </p:txBody>
      </p:sp>
    </p:spTree>
    <p:extLst>
      <p:ext uri="{BB962C8B-B14F-4D97-AF65-F5344CB8AC3E}">
        <p14:creationId xmlns:p14="http://schemas.microsoft.com/office/powerpoint/2010/main" val="3538744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2162</TotalTime>
  <Words>947</Words>
  <Application>Microsoft Macintosh PowerPoint</Application>
  <PresentationFormat>Widescreen</PresentationFormat>
  <Paragraphs>141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Recent updates of the run 2b diagnostics</vt:lpstr>
      <vt:lpstr>For Run 2B</vt:lpstr>
      <vt:lpstr>For Run 2B</vt:lpstr>
      <vt:lpstr>Overview of existing systems</vt:lpstr>
      <vt:lpstr>Overview of existing systems (2)</vt:lpstr>
      <vt:lpstr>Overview of existing systems (3)</vt:lpstr>
      <vt:lpstr>For Run 2B</vt:lpstr>
      <vt:lpstr>Digital cameras</vt:lpstr>
      <vt:lpstr>Digital cameras (2)</vt:lpstr>
      <vt:lpstr>Digital cameras (3)</vt:lpstr>
      <vt:lpstr>For Run 2B</vt:lpstr>
      <vt:lpstr>BPMs</vt:lpstr>
      <vt:lpstr>BPMs (2)</vt:lpstr>
      <vt:lpstr>Conclusions</vt:lpstr>
      <vt:lpstr>AWAKE BI meetings</vt:lpstr>
      <vt:lpstr>Thank you for your attention!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Collette Pakuza</dc:creator>
  <cp:lastModifiedBy>Collette Pakuza</cp:lastModifiedBy>
  <cp:revision>645</cp:revision>
  <dcterms:created xsi:type="dcterms:W3CDTF">2023-10-11T07:50:40Z</dcterms:created>
  <dcterms:modified xsi:type="dcterms:W3CDTF">2024-03-11T23:32:16Z</dcterms:modified>
</cp:coreProperties>
</file>