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93" r:id="rId4"/>
    <p:sldId id="284" r:id="rId5"/>
    <p:sldId id="259" r:id="rId6"/>
    <p:sldId id="260" r:id="rId7"/>
    <p:sldId id="271" r:id="rId8"/>
    <p:sldId id="261" r:id="rId9"/>
    <p:sldId id="285" r:id="rId10"/>
    <p:sldId id="262" r:id="rId11"/>
    <p:sldId id="298" r:id="rId12"/>
    <p:sldId id="263" r:id="rId13"/>
    <p:sldId id="264" r:id="rId14"/>
    <p:sldId id="265" r:id="rId15"/>
    <p:sldId id="266" r:id="rId16"/>
    <p:sldId id="278" r:id="rId17"/>
    <p:sldId id="281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32" autoAdjust="0"/>
    <p:restoredTop sz="94660"/>
  </p:normalViewPr>
  <p:slideViewPr>
    <p:cSldViewPr snapToGrid="0">
      <p:cViewPr varScale="1">
        <p:scale>
          <a:sx n="69" d="100"/>
          <a:sy n="69" d="100"/>
        </p:scale>
        <p:origin x="44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2E627E-6936-44D4-939C-49A2254199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AE22A3-66F0-4FB8-98E1-DEDB629AF9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898C52-BC88-467F-8844-8E5CDCC6C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D7EE4-50D0-41B0-BE36-BCE7B57A12DA}" type="datetimeFigureOut">
              <a:rPr lang="en-GB" smtClean="0"/>
              <a:t>04/03/2024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53E64A-EA97-4BA5-8A18-788A7B6A7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8463B7-C52B-4F86-943D-ECE3443A1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9DCD1-EFC0-46D7-8454-19B8DEEAD4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6330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CBB0F9-A489-4CDF-A0BA-D046E6D52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AACF9A-A79A-48CF-B2D4-3979F66764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6C4A4B-C089-4EFC-9564-C76371F74F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D7EE4-50D0-41B0-BE36-BCE7B57A12DA}" type="datetimeFigureOut">
              <a:rPr lang="en-GB" smtClean="0"/>
              <a:t>04/03/2024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190214-AB80-4DD8-B8CC-55B764EB61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A55A77-6AB3-46F1-A153-D3BB8D180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9DCD1-EFC0-46D7-8454-19B8DEEAD4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1379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39563D5-B1E0-4669-B7AD-00B2D687C7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BB3959-E3B7-44BA-B25A-4B20A7EB5B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36E475-2FEC-4C57-B91D-E0108F3514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D7EE4-50D0-41B0-BE36-BCE7B57A12DA}" type="datetimeFigureOut">
              <a:rPr lang="en-GB" smtClean="0"/>
              <a:t>04/03/2024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C383B4-2BC3-4FC1-A69B-C9C22807C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CF6B82-CE5C-492F-9C5F-35A526C46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9DCD1-EFC0-46D7-8454-19B8DEEAD4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9490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272420-7A09-454A-9D4E-7F9DFA9E8B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442951-8389-4199-9A79-9A2B95737A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21434D-0F51-463B-837A-60948D9E9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D7EE4-50D0-41B0-BE36-BCE7B57A12DA}" type="datetimeFigureOut">
              <a:rPr lang="en-GB" smtClean="0"/>
              <a:t>04/03/2024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C2D991-B272-4C24-9DAC-D60A146B3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F6B9C1-C2FE-4F13-AF6A-02934172A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9DCD1-EFC0-46D7-8454-19B8DEEAD4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5529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3C862-38A0-438F-B95A-638D9791BF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C94CA1-B3A7-4292-AF82-5ABA7EB513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B8579F-AB90-4DF3-9C09-C34EA16D61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D7EE4-50D0-41B0-BE36-BCE7B57A12DA}" type="datetimeFigureOut">
              <a:rPr lang="en-GB" smtClean="0"/>
              <a:t>04/03/2024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7EBA0F-3C4F-43A9-A0BB-60DA6F65EF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EE387E-0402-41C0-9C63-04A91E057D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9DCD1-EFC0-46D7-8454-19B8DEEAD4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0355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1C708-AEC4-4411-9DD8-46F4FD7984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017F23-B53A-402D-B483-845616D50B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B064A4-8904-48B2-A5CA-2322EF1442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07E419-31BC-4846-B58F-F3FCE0C2E3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D7EE4-50D0-41B0-BE36-BCE7B57A12DA}" type="datetimeFigureOut">
              <a:rPr lang="en-GB" smtClean="0"/>
              <a:t>04/03/2024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781C65-1797-4C95-BD45-8619934BD6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1B9ADB-523E-48B3-A5DE-A9CCEA020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9DCD1-EFC0-46D7-8454-19B8DEEAD4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4966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A1429-6B22-4444-A489-A3AEDB6DCD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7C0D42-E921-4EDF-A6BA-24CC7F957C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A267BE-BFF9-44F2-B0B0-D1EA44924C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8D28527-91D3-4796-A551-8FDB189BAC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2A88D32-609C-444B-9839-11F9CF0E88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934B701-A45E-4F09-ADA3-971E14F82B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D7EE4-50D0-41B0-BE36-BCE7B57A12DA}" type="datetimeFigureOut">
              <a:rPr lang="en-GB" smtClean="0"/>
              <a:t>04/03/2024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E4A9728-6BF5-4FE1-BF07-90523C64D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68F8621-DCA6-4BDE-8F48-20454AE86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9DCD1-EFC0-46D7-8454-19B8DEEAD4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3882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8C86B3-DCE8-497E-8B91-68B33A96BF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E7A6201-0FFB-4704-BC8F-CCD81AB05B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D7EE4-50D0-41B0-BE36-BCE7B57A12DA}" type="datetimeFigureOut">
              <a:rPr lang="en-GB" smtClean="0"/>
              <a:t>04/03/2024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FA08DA-260D-48B1-B27F-0B7BA2BB3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91244C-CC85-49A0-BC38-016315401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9DCD1-EFC0-46D7-8454-19B8DEEAD4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9427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CFFE8F9-DA86-4238-8D96-6A38165824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D7EE4-50D0-41B0-BE36-BCE7B57A12DA}" type="datetimeFigureOut">
              <a:rPr lang="en-GB" smtClean="0"/>
              <a:t>04/03/2024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675FFA-69E5-403C-B402-36269CFC11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E4F96D-740C-4F61-99A5-0E83B0F79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9DCD1-EFC0-46D7-8454-19B8DEEAD4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030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C9BF70-861C-400F-9031-3BA2F78D9C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3183AB-87A3-454B-83A1-D67219A0C3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10BE59-AD17-4812-82C9-395B31B5F3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711C81-66C9-4DB9-AE91-AC6466114B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D7EE4-50D0-41B0-BE36-BCE7B57A12DA}" type="datetimeFigureOut">
              <a:rPr lang="en-GB" smtClean="0"/>
              <a:t>04/03/2024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748A53-2A0C-4CAC-B4AC-31F24F66C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ED9F07-BA34-49BD-8E5F-DC10FEB48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9DCD1-EFC0-46D7-8454-19B8DEEAD4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42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5607C-6927-47DB-B2F6-45A9BFE2C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346F89D-6D45-4273-9643-A4E4184090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26049E-9367-4909-95B0-692A2D863E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21D44E-24A5-438C-9DC3-FE28C82B9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D7EE4-50D0-41B0-BE36-BCE7B57A12DA}" type="datetimeFigureOut">
              <a:rPr lang="en-GB" smtClean="0"/>
              <a:t>04/03/2024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2673D7-59F5-4580-9AB6-C34F78750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34784F-A571-4DE3-97AD-EFD2DE8C5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9DCD1-EFC0-46D7-8454-19B8DEEAD4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16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205EFAE-EF42-4EF5-9CC2-6B6F0E7757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AA454A-3A61-442E-9793-CC76F32C2B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5AF63F-3143-4242-9E15-0B44DB3E88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D7EE4-50D0-41B0-BE36-BCE7B57A12DA}" type="datetimeFigureOut">
              <a:rPr lang="en-GB" smtClean="0"/>
              <a:t>04/03/2024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3AC00A-A727-46BE-BB23-8F06F4519F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1F7DAF-146E-4370-A9F0-7E15EE866B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89DCD1-EFC0-46D7-8454-19B8DEEAD4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6937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30.png"/><Relationship Id="rId7" Type="http://schemas.openxmlformats.org/officeDocument/2006/relationships/image" Target="../media/image4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png"/><Relationship Id="rId9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2.jpe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3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jpe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10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2.jpe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6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2.jpeg"/><Relationship Id="rId7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4.jpeg"/><Relationship Id="rId10" Type="http://schemas.openxmlformats.org/officeDocument/2006/relationships/image" Target="../media/image24.png"/><Relationship Id="rId4" Type="http://schemas.openxmlformats.org/officeDocument/2006/relationships/image" Target="../media/image3.jpeg"/><Relationship Id="rId9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173F60-6CD1-4CE7-A8AF-7CB2CAEAAE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34836" y="1901422"/>
            <a:ext cx="9144000" cy="2387600"/>
          </a:xfrm>
        </p:spPr>
        <p:txBody>
          <a:bodyPr/>
          <a:lstStyle/>
          <a:p>
            <a:pPr algn="l"/>
            <a:r>
              <a:rPr lang="en-GB" dirty="0"/>
              <a:t>Status of the Cherenkov and High Frequency BPMs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F344142-0611-47AB-900A-6D684B4CC269}"/>
              </a:ext>
            </a:extLst>
          </p:cNvPr>
          <p:cNvCxnSpPr>
            <a:cxnSpLocks/>
          </p:cNvCxnSpPr>
          <p:nvPr/>
        </p:nvCxnSpPr>
        <p:spPr>
          <a:xfrm>
            <a:off x="1634836" y="4369090"/>
            <a:ext cx="9180946" cy="0"/>
          </a:xfrm>
          <a:prstGeom prst="line">
            <a:avLst/>
          </a:prstGeom>
          <a:ln w="381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ubtitle 2">
            <a:extLst>
              <a:ext uri="{FF2B5EF4-FFF2-40B4-BE49-F238E27FC236}">
                <a16:creationId xmlns:a16="http://schemas.microsoft.com/office/drawing/2014/main" id="{BEBBE428-421B-4002-B9E7-E34F1A659B15}"/>
              </a:ext>
            </a:extLst>
          </p:cNvPr>
          <p:cNvSpPr txBox="1">
            <a:spLocks/>
          </p:cNvSpPr>
          <p:nvPr/>
        </p:nvSpPr>
        <p:spPr>
          <a:xfrm>
            <a:off x="1523999" y="4529228"/>
            <a:ext cx="9522691" cy="1911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800" b="1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Bethany Spear</a:t>
            </a:r>
          </a:p>
          <a:p>
            <a:pPr algn="l"/>
            <a:r>
              <a:rPr lang="en-US" sz="1800" b="1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P. Burrows, M. Krupa, T. Lefevre, S. </a:t>
            </a:r>
            <a:r>
              <a:rPr lang="en-US" sz="1800" b="1" dirty="0" err="1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Mazzoni</a:t>
            </a:r>
            <a:r>
              <a:rPr lang="en-US" sz="1800" b="1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C. </a:t>
            </a:r>
            <a:r>
              <a:rPr lang="en-US" sz="1800" b="1" dirty="0" err="1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Pakuza</a:t>
            </a:r>
            <a:r>
              <a:rPr lang="en-US" sz="1800" b="1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E. </a:t>
            </a:r>
            <a:r>
              <a:rPr lang="en-US" sz="1800" b="1" dirty="0" err="1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Senes</a:t>
            </a:r>
            <a:r>
              <a:rPr lang="en-US" sz="1800" b="1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M. Wendt, W. Zhang</a:t>
            </a:r>
            <a:endParaRPr lang="en-GB" sz="1800" b="1" dirty="0">
              <a:solidFill>
                <a:srgbClr val="0033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GB" sz="1800" i="1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AWAKE Collaboration Meeting</a:t>
            </a:r>
          </a:p>
          <a:p>
            <a:pPr algn="l"/>
            <a:r>
              <a:rPr lang="en-GB" sz="1800" i="1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March 2024</a:t>
            </a:r>
          </a:p>
          <a:p>
            <a:pPr algn="l"/>
            <a:endParaRPr lang="en-US" dirty="0">
              <a:solidFill>
                <a:srgbClr val="0033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6BACD16-CD0A-4105-A5C6-AE4C75024D7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65995" y="237244"/>
            <a:ext cx="1658967" cy="85032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157CB05-F932-434D-B7CC-B2F8435A216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8361" y="201452"/>
            <a:ext cx="1005673" cy="98367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18D8BFD-B904-4930-8533-83C7D2056C0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961" b="26462"/>
          <a:stretch/>
        </p:blipFill>
        <p:spPr>
          <a:xfrm>
            <a:off x="7131165" y="171795"/>
            <a:ext cx="3044220" cy="97284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29A0DB4-6F0D-49FA-B661-2B4540C7973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446" b="13430"/>
          <a:stretch/>
        </p:blipFill>
        <p:spPr>
          <a:xfrm>
            <a:off x="9990098" y="131315"/>
            <a:ext cx="2113184" cy="1053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6548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64DB87-D952-40E2-B804-9BB69784D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8DEA6-4CE1-4D4F-AD5C-4C20DC4ED4CD}" type="slidenum">
              <a:rPr lang="en-GB" smtClean="0"/>
              <a:t>10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A38305A-963D-447D-B384-60941001F4A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7327" y="6332723"/>
            <a:ext cx="758447" cy="3887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CEB0FE6-2C7C-4D26-AE3B-B66887FBFF7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081" y="6304716"/>
            <a:ext cx="459774" cy="4497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88EA3D7-8081-4FE5-8CAE-8635B985F98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961" b="26462"/>
          <a:stretch/>
        </p:blipFill>
        <p:spPr>
          <a:xfrm>
            <a:off x="1773371" y="6304716"/>
            <a:ext cx="1391754" cy="4447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521D97B-9012-487D-85AD-43C3381F53D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446" b="13430"/>
          <a:stretch/>
        </p:blipFill>
        <p:spPr>
          <a:xfrm>
            <a:off x="3116167" y="6304716"/>
            <a:ext cx="966105" cy="481781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CC683A5-1C40-4774-BBFA-BCE29D7E6CD7}"/>
              </a:ext>
            </a:extLst>
          </p:cNvPr>
          <p:cNvCxnSpPr>
            <a:cxnSpLocks/>
          </p:cNvCxnSpPr>
          <p:nvPr/>
        </p:nvCxnSpPr>
        <p:spPr>
          <a:xfrm flipH="1">
            <a:off x="349250" y="6182042"/>
            <a:ext cx="11493500" cy="0"/>
          </a:xfrm>
          <a:prstGeom prst="line">
            <a:avLst/>
          </a:prstGeom>
          <a:ln w="1905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669B8550-07C0-437F-A612-304932212CC4}"/>
              </a:ext>
            </a:extLst>
          </p:cNvPr>
          <p:cNvSpPr txBox="1">
            <a:spLocks/>
          </p:cNvSpPr>
          <p:nvPr/>
        </p:nvSpPr>
        <p:spPr>
          <a:xfrm>
            <a:off x="200208" y="1208846"/>
            <a:ext cx="5204527" cy="497319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latin typeface="+mj-lt"/>
              </a:rPr>
              <a:t>The Ka-Band read-out arms are identical and pass a frequency range ~20...32 GHz, given by the low-pass filter and the WR28 dimensions. At the end there is a Ka-Band diode detector.</a:t>
            </a:r>
          </a:p>
          <a:p>
            <a:pPr marL="0" indent="0">
              <a:buFont typeface="Arial" panose="020B0604020202020204" pitchFamily="34" charset="0"/>
              <a:buNone/>
            </a:pPr>
            <a:br>
              <a:rPr lang="en-GB" dirty="0">
                <a:latin typeface="+mj-lt"/>
              </a:rPr>
            </a:br>
            <a:r>
              <a:rPr lang="en-GB" dirty="0">
                <a:latin typeface="+mj-lt"/>
              </a:rPr>
              <a:t>The </a:t>
            </a:r>
            <a:r>
              <a:rPr lang="en-GB" dirty="0" err="1">
                <a:latin typeface="+mj-lt"/>
              </a:rPr>
              <a:t>ChDR</a:t>
            </a:r>
            <a:r>
              <a:rPr lang="en-GB" dirty="0">
                <a:latin typeface="+mj-lt"/>
              </a:rPr>
              <a:t> radiator is connected through a quarter wavelength -transformer to the WR28 read-out arm, the HF-button utilizes a R281B coaxial-to-WG adapter</a:t>
            </a:r>
            <a:br>
              <a:rPr lang="en-GB" dirty="0">
                <a:latin typeface="+mj-lt"/>
              </a:rPr>
            </a:br>
            <a:r>
              <a:rPr lang="en-GB" dirty="0">
                <a:latin typeface="+mj-lt"/>
              </a:rPr>
              <a:t>and a flexible WR28 waveguide.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>
              <a:latin typeface="+mj-lt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latin typeface="+mj-lt"/>
              </a:rPr>
              <a:t>Single arm read-out only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A852E5F-8DF3-4970-81AD-FD9CFFE6F669}"/>
              </a:ext>
            </a:extLst>
          </p:cNvPr>
          <p:cNvSpPr/>
          <p:nvPr/>
        </p:nvSpPr>
        <p:spPr>
          <a:xfrm>
            <a:off x="0" y="0"/>
            <a:ext cx="12192000" cy="907486"/>
          </a:xfrm>
          <a:prstGeom prst="rect">
            <a:avLst/>
          </a:prstGeom>
          <a:solidFill>
            <a:srgbClr val="002147"/>
          </a:solidFill>
          <a:ln>
            <a:solidFill>
              <a:srgbClr val="3447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F81BED20-FFA1-4756-8766-7F7856091247}"/>
              </a:ext>
            </a:extLst>
          </p:cNvPr>
          <p:cNvSpPr txBox="1">
            <a:spLocks/>
          </p:cNvSpPr>
          <p:nvPr/>
        </p:nvSpPr>
        <p:spPr>
          <a:xfrm>
            <a:off x="200208" y="65894"/>
            <a:ext cx="11253696" cy="8312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bg1"/>
                </a:solidFill>
              </a:rPr>
              <a:t>Proton and Electron Studies </a:t>
            </a:r>
          </a:p>
        </p:txBody>
      </p:sp>
      <p:pic>
        <p:nvPicPr>
          <p:cNvPr id="15" name="Content Placeholder 4">
            <a:extLst>
              <a:ext uri="{FF2B5EF4-FFF2-40B4-BE49-F238E27FC236}">
                <a16:creationId xmlns:a16="http://schemas.microsoft.com/office/drawing/2014/main" id="{C20B7B02-B774-408C-B4C1-F40633524CA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5022" y="3271975"/>
            <a:ext cx="3763885" cy="2822914"/>
          </a:xfrm>
          <a:prstGeom prst="rect">
            <a:avLst/>
          </a:prstGeom>
        </p:spPr>
      </p:pic>
      <p:pic>
        <p:nvPicPr>
          <p:cNvPr id="16" name="Picture 2" descr="https://lh3.googleusercontent.com/pw/AIL4fc9Shu9Kwozr2u58meSw8eBiiPuXay8IPuSnW0LwOkk5TDwx5B1hf_HsDkan_LgZkpGThXBoviXN_kGvQvM6xNfSa7fVhmAQ22um7gaC9YBhFiP2-CNKtdfSOgOrVP4GUCfmgJHIVdYyVFoIh8lpKmh1DL2J4eXAcrUX1Mnb7UfqpDCEUAIPMPQUkKsQe2mwhrE43C6cEe62wppBiy3Xf2YXEHtHTf01cy5iCGhPUvQ_1VdSg6xjhNdVuM4ILGGB710foYSELi_wHuObKDc3cu_BcwSQA7hYUm1KQeOnYFcDCqdlXlNThjM3zfwDVjBy9tYW4mwKIro8OXu-VSZC41jdBvalzxQqVFnNj1o2wxjVyCXl5X8h3mk9SLhMtuKFIxDglcRL380CZmYuMgoBpya6HLBFSPoLo2tkzm5M0f9ZIHEUGI3PtdYRFxWre-fUHb2wRVU_BxR6ZCbhE0s9ise2w74CjCZN54GER6CMb8dTzy2hLfCJU1kSkGz9vtpbQPyXiAD0hisC_ysSFYRoX9fC3mPDVfW558Ymnv_UvDbJAhGbqjAYlpnr_tS66A9UfT2n9uWFljK7guu6xm9EOdXC8Jd8ZPZTwh_9x7mfprgn7ABkzsvLJXS2QwvTzJVZFp0USj9luGueXDIXE_iFZhj4S2x4c9W20WGI-K4tKruJ9Z01Bcm7GNpqr9bO4OpaFCTCluEISElP9pkY30KEGGLnwevVev5_gLB3bFxEIluoV4-hw0WJWs8PYSYPslyLkj7vGv7auK2cpvoMJ120UuvMiT0Shps24fiJXntwjt9apmeJQhzKYcgujfkvXrlTXM9vTWWPXVd4LqlRc9G_TnsPpl8gx3F3hO8IVRfRc8C8tzFNKuUqv5fBw3SOrnZ00d0Sf-95Rd5irXN_BhyUdOWzadr6OPmCnbFZ0eiEDTv9YblquvNeMjl1HF7PNZvSWDS0aDV-Ya1EQlDeU8R5q2VBMFZ-nIto=w447-h795-s-no?authuser=0">
            <a:extLst>
              <a:ext uri="{FF2B5EF4-FFF2-40B4-BE49-F238E27FC236}">
                <a16:creationId xmlns:a16="http://schemas.microsoft.com/office/drawing/2014/main" id="{9CC18395-4844-4602-8E8D-671A81C4CFA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212" b="32660"/>
          <a:stretch/>
        </p:blipFill>
        <p:spPr bwMode="auto">
          <a:xfrm>
            <a:off x="5710882" y="963061"/>
            <a:ext cx="4732166" cy="2198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74878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64DB87-D952-40E2-B804-9BB69784D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8DEA6-4CE1-4D4F-AD5C-4C20DC4ED4CD}" type="slidenum">
              <a:rPr lang="en-GB" smtClean="0"/>
              <a:t>11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A38305A-963D-447D-B384-60941001F4A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7327" y="6332723"/>
            <a:ext cx="758447" cy="3887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CEB0FE6-2C7C-4D26-AE3B-B66887FBFF7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081" y="6304716"/>
            <a:ext cx="459774" cy="4497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88EA3D7-8081-4FE5-8CAE-8635B985F98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961" b="26462"/>
          <a:stretch/>
        </p:blipFill>
        <p:spPr>
          <a:xfrm>
            <a:off x="1773371" y="6304716"/>
            <a:ext cx="1391754" cy="4447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521D97B-9012-487D-85AD-43C3381F53D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446" b="13430"/>
          <a:stretch/>
        </p:blipFill>
        <p:spPr>
          <a:xfrm>
            <a:off x="3116167" y="6304716"/>
            <a:ext cx="966105" cy="481781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CC683A5-1C40-4774-BBFA-BCE29D7E6CD7}"/>
              </a:ext>
            </a:extLst>
          </p:cNvPr>
          <p:cNvCxnSpPr>
            <a:cxnSpLocks/>
          </p:cNvCxnSpPr>
          <p:nvPr/>
        </p:nvCxnSpPr>
        <p:spPr>
          <a:xfrm flipH="1">
            <a:off x="349250" y="6182042"/>
            <a:ext cx="11493500" cy="0"/>
          </a:xfrm>
          <a:prstGeom prst="line">
            <a:avLst/>
          </a:prstGeom>
          <a:ln w="1905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5A852E5F-8DF3-4970-81AD-FD9CFFE6F669}"/>
              </a:ext>
            </a:extLst>
          </p:cNvPr>
          <p:cNvSpPr/>
          <p:nvPr/>
        </p:nvSpPr>
        <p:spPr>
          <a:xfrm>
            <a:off x="0" y="0"/>
            <a:ext cx="12192000" cy="907486"/>
          </a:xfrm>
          <a:prstGeom prst="rect">
            <a:avLst/>
          </a:prstGeom>
          <a:solidFill>
            <a:srgbClr val="002147"/>
          </a:solidFill>
          <a:ln>
            <a:solidFill>
              <a:srgbClr val="3447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F81BED20-FFA1-4756-8766-7F7856091247}"/>
              </a:ext>
            </a:extLst>
          </p:cNvPr>
          <p:cNvSpPr txBox="1">
            <a:spLocks/>
          </p:cNvSpPr>
          <p:nvPr/>
        </p:nvSpPr>
        <p:spPr>
          <a:xfrm>
            <a:off x="200208" y="65894"/>
            <a:ext cx="11253696" cy="8312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bg1"/>
                </a:solidFill>
              </a:rPr>
              <a:t>Proton and Electron Studies 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F9193F9-1B31-496C-9C21-471D31BF70D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5450"/>
          <a:stretch/>
        </p:blipFill>
        <p:spPr>
          <a:xfrm>
            <a:off x="696236" y="2716046"/>
            <a:ext cx="10004079" cy="337208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12C7159-4769-4E14-ACB3-5D154D21F46A}"/>
              </a:ext>
            </a:extLst>
          </p:cNvPr>
          <p:cNvSpPr txBox="1"/>
          <p:nvPr/>
        </p:nvSpPr>
        <p:spPr>
          <a:xfrm>
            <a:off x="172762" y="3826531"/>
            <a:ext cx="909023" cy="51717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b="1" dirty="0"/>
              <a:t>Plasma </a:t>
            </a:r>
          </a:p>
          <a:p>
            <a:pPr algn="ctr"/>
            <a:r>
              <a:rPr lang="en-US" b="1" dirty="0"/>
              <a:t>cell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862F7F0-5598-4175-B748-BB4ACC65008D}"/>
              </a:ext>
            </a:extLst>
          </p:cNvPr>
          <p:cNvSpPr/>
          <p:nvPr/>
        </p:nvSpPr>
        <p:spPr>
          <a:xfrm>
            <a:off x="2351724" y="3619831"/>
            <a:ext cx="235047" cy="51717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9A797B8-D7DC-4A03-9B3F-49388F04E73B}"/>
              </a:ext>
            </a:extLst>
          </p:cNvPr>
          <p:cNvCxnSpPr/>
          <p:nvPr/>
        </p:nvCxnSpPr>
        <p:spPr>
          <a:xfrm flipH="1">
            <a:off x="321637" y="4399427"/>
            <a:ext cx="562905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D8DCA2BB-4966-4622-9B61-A9E18C00D59F}"/>
              </a:ext>
            </a:extLst>
          </p:cNvPr>
          <p:cNvSpPr/>
          <p:nvPr/>
        </p:nvSpPr>
        <p:spPr>
          <a:xfrm>
            <a:off x="5628676" y="3690797"/>
            <a:ext cx="198380" cy="471274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AE16D03-417C-491F-B853-D19ED65BBDDB}"/>
              </a:ext>
            </a:extLst>
          </p:cNvPr>
          <p:cNvSpPr txBox="1"/>
          <p:nvPr/>
        </p:nvSpPr>
        <p:spPr>
          <a:xfrm>
            <a:off x="5446320" y="4525743"/>
            <a:ext cx="909023" cy="25858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B0F0"/>
                </a:solidFill>
              </a:rPr>
              <a:t>HF BPM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CBD6E75-5E77-4855-BD02-1B7BCA074CFA}"/>
              </a:ext>
            </a:extLst>
          </p:cNvPr>
          <p:cNvSpPr txBox="1"/>
          <p:nvPr/>
        </p:nvSpPr>
        <p:spPr>
          <a:xfrm>
            <a:off x="2212766" y="2943160"/>
            <a:ext cx="512961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err="1">
                <a:solidFill>
                  <a:srgbClr val="FF0000"/>
                </a:solidFill>
              </a:rPr>
              <a:t>ChDR</a:t>
            </a:r>
            <a:endParaRPr lang="en-US" dirty="0">
              <a:solidFill>
                <a:srgbClr val="FF0000"/>
              </a:solidFill>
            </a:endParaRPr>
          </a:p>
          <a:p>
            <a:pPr algn="l"/>
            <a:r>
              <a:rPr lang="en-US" dirty="0">
                <a:solidFill>
                  <a:srgbClr val="FF0000"/>
                </a:solidFill>
              </a:rPr>
              <a:t> BPM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50B639F-A503-4EB6-8BF4-8030D572F5BF}"/>
              </a:ext>
            </a:extLst>
          </p:cNvPr>
          <p:cNvSpPr txBox="1"/>
          <p:nvPr/>
        </p:nvSpPr>
        <p:spPr>
          <a:xfrm>
            <a:off x="349250" y="993459"/>
            <a:ext cx="735299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Only the horizontal planes of the 2 BPMs under investigation</a:t>
            </a:r>
          </a:p>
          <a:p>
            <a:endParaRPr lang="en-GB" sz="2000" dirty="0">
              <a:latin typeface="+mj-lt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>
                <a:latin typeface="+mj-lt"/>
              </a:rPr>
              <a:t>Quadrupoles 45,47 turned off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>
                <a:latin typeface="+mj-lt"/>
              </a:rPr>
              <a:t>Correctors 47,49 turned off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>
                <a:latin typeface="+mj-lt"/>
              </a:rPr>
              <a:t>Steering the beam on MCAWA412345 in the horizontal plane</a:t>
            </a:r>
          </a:p>
          <a:p>
            <a:pPr marL="285750" indent="-285750">
              <a:buFontTx/>
              <a:buChar char="-"/>
            </a:pPr>
            <a:endParaRPr lang="en-GB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84920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82FC54-BA46-4972-B833-DF39342FC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8DEA6-4CE1-4D4F-AD5C-4C20DC4ED4CD}" type="slidenum">
              <a:rPr lang="en-GB" smtClean="0"/>
              <a:t>12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C2F65D0-881D-46A8-BC4D-042E226B97E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7327" y="6332723"/>
            <a:ext cx="758447" cy="3887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52C68C0-C975-4B67-AE1B-DDE3500FC80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081" y="6304716"/>
            <a:ext cx="459774" cy="4497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5E80D6D-C530-4157-98B6-19F71E0EF17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961" b="26462"/>
          <a:stretch/>
        </p:blipFill>
        <p:spPr>
          <a:xfrm>
            <a:off x="1773371" y="6304716"/>
            <a:ext cx="1391754" cy="4447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48A19E9-454C-4F9A-B4A2-9503D1301B9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446" b="13430"/>
          <a:stretch/>
        </p:blipFill>
        <p:spPr>
          <a:xfrm>
            <a:off x="3116167" y="6304716"/>
            <a:ext cx="966105" cy="481781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58F4256-2734-443A-966E-9FB8C118B625}"/>
              </a:ext>
            </a:extLst>
          </p:cNvPr>
          <p:cNvCxnSpPr>
            <a:cxnSpLocks/>
          </p:cNvCxnSpPr>
          <p:nvPr/>
        </p:nvCxnSpPr>
        <p:spPr>
          <a:xfrm flipH="1">
            <a:off x="349250" y="6182042"/>
            <a:ext cx="11493500" cy="0"/>
          </a:xfrm>
          <a:prstGeom prst="line">
            <a:avLst/>
          </a:prstGeom>
          <a:ln w="1905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2697CD3C-75C8-4DA3-BF72-E0BAC5B64632}"/>
              </a:ext>
            </a:extLst>
          </p:cNvPr>
          <p:cNvSpPr/>
          <p:nvPr/>
        </p:nvSpPr>
        <p:spPr>
          <a:xfrm>
            <a:off x="0" y="0"/>
            <a:ext cx="12192000" cy="907486"/>
          </a:xfrm>
          <a:prstGeom prst="rect">
            <a:avLst/>
          </a:prstGeom>
          <a:solidFill>
            <a:srgbClr val="002147"/>
          </a:solidFill>
          <a:ln>
            <a:solidFill>
              <a:srgbClr val="3447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0248E69A-8423-43E9-9992-2E3B0581F90F}"/>
              </a:ext>
            </a:extLst>
          </p:cNvPr>
          <p:cNvSpPr txBox="1">
            <a:spLocks/>
          </p:cNvSpPr>
          <p:nvPr/>
        </p:nvSpPr>
        <p:spPr>
          <a:xfrm>
            <a:off x="100104" y="65894"/>
            <a:ext cx="11253696" cy="8312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bg1"/>
                </a:solidFill>
              </a:rPr>
              <a:t>Electron Position scan with Low Intensity Protons</a:t>
            </a:r>
          </a:p>
        </p:txBody>
      </p:sp>
      <p:pic>
        <p:nvPicPr>
          <p:cNvPr id="14340" name="Picture 4">
            <a:extLst>
              <a:ext uri="{FF2B5EF4-FFF2-40B4-BE49-F238E27FC236}">
                <a16:creationId xmlns:a16="http://schemas.microsoft.com/office/drawing/2014/main" id="{0E323E6A-18B6-4F31-9274-BC237EAE55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673" y="1838206"/>
            <a:ext cx="5181252" cy="3351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34F820FB-D0DE-4A20-99E9-EF83F0E1FF24}"/>
              </a:ext>
            </a:extLst>
          </p:cNvPr>
          <p:cNvSpPr txBox="1">
            <a:spLocks/>
          </p:cNvSpPr>
          <p:nvPr/>
        </p:nvSpPr>
        <p:spPr>
          <a:xfrm>
            <a:off x="1145825" y="1337384"/>
            <a:ext cx="4038600" cy="52743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3200" dirty="0" err="1">
                <a:latin typeface="+mj-lt"/>
              </a:rPr>
              <a:t>ChDR</a:t>
            </a:r>
            <a:r>
              <a:rPr lang="en-GB" sz="3200" dirty="0">
                <a:latin typeface="+mj-lt"/>
              </a:rPr>
              <a:t> BPM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839AE09-D80A-4D27-8F38-E344222E688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66735" y="1835800"/>
            <a:ext cx="5187065" cy="3396839"/>
          </a:xfrm>
          <a:prstGeom prst="rect">
            <a:avLst/>
          </a:prstGeom>
        </p:spPr>
      </p:pic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D01824F0-D7C5-4C4B-83D0-575194A95CDF}"/>
              </a:ext>
            </a:extLst>
          </p:cNvPr>
          <p:cNvSpPr txBox="1">
            <a:spLocks/>
          </p:cNvSpPr>
          <p:nvPr/>
        </p:nvSpPr>
        <p:spPr>
          <a:xfrm>
            <a:off x="6978873" y="1260368"/>
            <a:ext cx="4038600" cy="52743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3200" dirty="0">
                <a:latin typeface="+mj-lt"/>
              </a:rPr>
              <a:t>HF BPM</a:t>
            </a:r>
          </a:p>
        </p:txBody>
      </p:sp>
      <p:sp>
        <p:nvSpPr>
          <p:cNvPr id="21" name="Text Placeholder 3">
            <a:extLst>
              <a:ext uri="{FF2B5EF4-FFF2-40B4-BE49-F238E27FC236}">
                <a16:creationId xmlns:a16="http://schemas.microsoft.com/office/drawing/2014/main" id="{BB9346D8-9E35-4810-A716-64FB22556A25}"/>
              </a:ext>
            </a:extLst>
          </p:cNvPr>
          <p:cNvSpPr txBox="1">
            <a:spLocks/>
          </p:cNvSpPr>
          <p:nvPr/>
        </p:nvSpPr>
        <p:spPr>
          <a:xfrm>
            <a:off x="618773" y="5318310"/>
            <a:ext cx="10735027" cy="729636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>
                <a:latin typeface="+mj-lt"/>
                <a:ea typeface="Verdana" panose="020B0604030504040204" pitchFamily="34" charset="0"/>
              </a:rPr>
              <a:t>Sensitivity is consistent between electrons, and Protons + electrons over ~ 10mm at 1e11 bunch intensities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400" dirty="0">
              <a:latin typeface="+mj-lt"/>
              <a:ea typeface="Verdana" panose="020B0604030504040204" pitchFamily="34" charset="0"/>
            </a:endParaRPr>
          </a:p>
          <a:p>
            <a:pPr marL="0" indent="0">
              <a:buNone/>
            </a:pPr>
            <a:endParaRPr lang="en-GB" sz="2400" dirty="0">
              <a:latin typeface="+mj-lt"/>
              <a:ea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400" dirty="0">
              <a:latin typeface="+mj-lt"/>
              <a:ea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400" dirty="0">
              <a:latin typeface="+mj-lt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0329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>
            <a:extLst>
              <a:ext uri="{FF2B5EF4-FFF2-40B4-BE49-F238E27FC236}">
                <a16:creationId xmlns:a16="http://schemas.microsoft.com/office/drawing/2014/main" id="{048FB5E7-7B2E-48A1-BA15-3E22647EA8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5190" y="1567276"/>
            <a:ext cx="4996251" cy="3322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>
            <a:extLst>
              <a:ext uri="{FF2B5EF4-FFF2-40B4-BE49-F238E27FC236}">
                <a16:creationId xmlns:a16="http://schemas.microsoft.com/office/drawing/2014/main" id="{A6B4659C-74B9-4763-9B48-EFAA9D116A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159" y="1656331"/>
            <a:ext cx="5040513" cy="3402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D15D09-1495-49BE-A652-FF0B91888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8DEA6-4CE1-4D4F-AD5C-4C20DC4ED4CD}" type="slidenum">
              <a:rPr lang="en-GB" smtClean="0"/>
              <a:t>13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EFEC8CA-8657-4019-BC5E-EEC2FB1AA62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7327" y="6332723"/>
            <a:ext cx="758447" cy="3887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BEB2BA5-57C8-4B29-910A-AAE282294F0E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081" y="6304716"/>
            <a:ext cx="459774" cy="4497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1D548F0-80D8-4B00-AF22-8514EFF6E80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961" b="26462"/>
          <a:stretch/>
        </p:blipFill>
        <p:spPr>
          <a:xfrm>
            <a:off x="1773371" y="6304716"/>
            <a:ext cx="1391754" cy="4447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C73086-BC54-486D-9959-08EA874411B3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446" b="13430"/>
          <a:stretch/>
        </p:blipFill>
        <p:spPr>
          <a:xfrm>
            <a:off x="3116167" y="6304716"/>
            <a:ext cx="966105" cy="481781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F593731-718D-4084-AECF-9FDD4E8481E4}"/>
              </a:ext>
            </a:extLst>
          </p:cNvPr>
          <p:cNvCxnSpPr>
            <a:cxnSpLocks/>
          </p:cNvCxnSpPr>
          <p:nvPr/>
        </p:nvCxnSpPr>
        <p:spPr>
          <a:xfrm flipH="1">
            <a:off x="349250" y="6182042"/>
            <a:ext cx="11493500" cy="0"/>
          </a:xfrm>
          <a:prstGeom prst="line">
            <a:avLst/>
          </a:prstGeom>
          <a:ln w="1905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DD49C63-5E1E-4458-B7B5-2DAA62E44E48}"/>
              </a:ext>
            </a:extLst>
          </p:cNvPr>
          <p:cNvSpPr/>
          <p:nvPr/>
        </p:nvSpPr>
        <p:spPr>
          <a:xfrm>
            <a:off x="0" y="0"/>
            <a:ext cx="12192000" cy="907486"/>
          </a:xfrm>
          <a:prstGeom prst="rect">
            <a:avLst/>
          </a:prstGeom>
          <a:solidFill>
            <a:srgbClr val="002147"/>
          </a:solidFill>
          <a:ln>
            <a:solidFill>
              <a:srgbClr val="3447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266AE72E-9CD6-4E92-AE15-E3FB1167A5B7}"/>
              </a:ext>
            </a:extLst>
          </p:cNvPr>
          <p:cNvSpPr txBox="1">
            <a:spLocks/>
          </p:cNvSpPr>
          <p:nvPr/>
        </p:nvSpPr>
        <p:spPr>
          <a:xfrm>
            <a:off x="100104" y="65894"/>
            <a:ext cx="11253696" cy="8312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bg1"/>
                </a:solidFill>
              </a:rPr>
              <a:t>Electron Position scan with High Intensity Protons</a:t>
            </a:r>
          </a:p>
        </p:txBody>
      </p:sp>
      <p:pic>
        <p:nvPicPr>
          <p:cNvPr id="18" name="Picture 4">
            <a:extLst>
              <a:ext uri="{FF2B5EF4-FFF2-40B4-BE49-F238E27FC236}">
                <a16:creationId xmlns:a16="http://schemas.microsoft.com/office/drawing/2014/main" id="{D3C981AC-BD7D-4F30-A2D0-0562644E9E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744" y="1518633"/>
            <a:ext cx="5950761" cy="4030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>
            <a:extLst>
              <a:ext uri="{FF2B5EF4-FFF2-40B4-BE49-F238E27FC236}">
                <a16:creationId xmlns:a16="http://schemas.microsoft.com/office/drawing/2014/main" id="{30ED0819-A8BB-45CF-973F-FBD397DB475F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3007" y="1529712"/>
            <a:ext cx="5950761" cy="4030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23ED8DA9-DC08-4290-A620-9F922A8FE334}"/>
              </a:ext>
            </a:extLst>
          </p:cNvPr>
          <p:cNvSpPr txBox="1">
            <a:spLocks/>
          </p:cNvSpPr>
          <p:nvPr/>
        </p:nvSpPr>
        <p:spPr>
          <a:xfrm>
            <a:off x="6591300" y="1069373"/>
            <a:ext cx="4038600" cy="52743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3200" dirty="0">
                <a:latin typeface="+mj-lt"/>
              </a:rPr>
              <a:t>HF BPM</a:t>
            </a: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ED59EB49-A3D2-4439-9E10-5BE0B3C0B643}"/>
              </a:ext>
            </a:extLst>
          </p:cNvPr>
          <p:cNvSpPr txBox="1">
            <a:spLocks/>
          </p:cNvSpPr>
          <p:nvPr/>
        </p:nvSpPr>
        <p:spPr>
          <a:xfrm>
            <a:off x="751189" y="1069373"/>
            <a:ext cx="4038600" cy="52743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3200" dirty="0" err="1">
                <a:latin typeface="+mj-lt"/>
              </a:rPr>
              <a:t>ChDR</a:t>
            </a:r>
            <a:r>
              <a:rPr lang="en-GB" sz="3200" dirty="0">
                <a:latin typeface="+mj-lt"/>
              </a:rPr>
              <a:t> BPM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71050110-3C27-4556-ADA6-30BF83AACA10}"/>
              </a:ext>
            </a:extLst>
          </p:cNvPr>
          <p:cNvSpPr txBox="1">
            <a:spLocks/>
          </p:cNvSpPr>
          <p:nvPr/>
        </p:nvSpPr>
        <p:spPr>
          <a:xfrm>
            <a:off x="674730" y="5312445"/>
            <a:ext cx="10735027" cy="102027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>
                <a:latin typeface="+mj-lt"/>
                <a:ea typeface="Verdana" panose="020B0604030504040204" pitchFamily="34" charset="0"/>
              </a:rPr>
              <a:t>Large shot-by-shot variation in proton signal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>
                <a:latin typeface="+mj-lt"/>
                <a:ea typeface="Verdana" panose="020B0604030504040204" pitchFamily="34" charset="0"/>
              </a:rPr>
              <a:t>Position sensitivity has deteriorated at high proton bunch intensities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400" dirty="0">
              <a:latin typeface="+mj-lt"/>
              <a:ea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400" dirty="0">
              <a:latin typeface="+mj-lt"/>
              <a:ea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400" dirty="0">
              <a:latin typeface="+mj-lt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9419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344C0BD2-9A3F-4B9C-A6A2-BE406E0D4A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081" y="1492856"/>
            <a:ext cx="6362397" cy="3658763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66A9C511-C0F3-461A-803D-F58B52551C77}"/>
              </a:ext>
            </a:extLst>
          </p:cNvPr>
          <p:cNvSpPr/>
          <p:nvPr/>
        </p:nvSpPr>
        <p:spPr>
          <a:xfrm>
            <a:off x="0" y="0"/>
            <a:ext cx="12192000" cy="907486"/>
          </a:xfrm>
          <a:prstGeom prst="rect">
            <a:avLst/>
          </a:prstGeom>
          <a:solidFill>
            <a:srgbClr val="002147"/>
          </a:solidFill>
          <a:ln>
            <a:solidFill>
              <a:srgbClr val="3447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B96207-64A3-49DD-B078-794724ED5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8DEA6-4CE1-4D4F-AD5C-4C20DC4ED4CD}" type="slidenum">
              <a:rPr lang="en-GB" smtClean="0"/>
              <a:t>14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57C1D8C-53B2-4025-948B-AFC62BBC6C2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7327" y="6332723"/>
            <a:ext cx="758447" cy="3887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E7A6480-6593-4921-B8AE-3E4AEF4D648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081" y="6304716"/>
            <a:ext cx="459774" cy="4497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D8F5E08-54F6-42D4-917B-DFF0FECF927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961" b="26462"/>
          <a:stretch/>
        </p:blipFill>
        <p:spPr>
          <a:xfrm>
            <a:off x="1773371" y="6304716"/>
            <a:ext cx="1391754" cy="4447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8690A25-54D3-4C98-B441-103AA0C23EB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446" b="13430"/>
          <a:stretch/>
        </p:blipFill>
        <p:spPr>
          <a:xfrm>
            <a:off x="3116167" y="6304716"/>
            <a:ext cx="966105" cy="481781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3092F67-B015-4B23-B42F-2A57EB5E1FA7}"/>
              </a:ext>
            </a:extLst>
          </p:cNvPr>
          <p:cNvCxnSpPr>
            <a:cxnSpLocks/>
          </p:cNvCxnSpPr>
          <p:nvPr/>
        </p:nvCxnSpPr>
        <p:spPr>
          <a:xfrm flipH="1">
            <a:off x="349250" y="6182042"/>
            <a:ext cx="11493500" cy="0"/>
          </a:xfrm>
          <a:prstGeom prst="line">
            <a:avLst/>
          </a:prstGeom>
          <a:ln w="1905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>
            <a:extLst>
              <a:ext uri="{FF2B5EF4-FFF2-40B4-BE49-F238E27FC236}">
                <a16:creationId xmlns:a16="http://schemas.microsoft.com/office/drawing/2014/main" id="{7619CB83-7BF0-4B7D-AC8D-E441F9B75062}"/>
              </a:ext>
            </a:extLst>
          </p:cNvPr>
          <p:cNvSpPr txBox="1">
            <a:spLocks/>
          </p:cNvSpPr>
          <p:nvPr/>
        </p:nvSpPr>
        <p:spPr>
          <a:xfrm>
            <a:off x="100104" y="65894"/>
            <a:ext cx="11253696" cy="8312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bg1"/>
                </a:solidFill>
              </a:rPr>
              <a:t>TRIUMF commissioning + installation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3401885-D24E-4C7F-8288-575B4AACEFAF}"/>
              </a:ext>
            </a:extLst>
          </p:cNvPr>
          <p:cNvSpPr txBox="1"/>
          <p:nvPr/>
        </p:nvSpPr>
        <p:spPr>
          <a:xfrm>
            <a:off x="7243654" y="1643162"/>
            <a:ext cx="477689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>
                <a:latin typeface="+mj-lt"/>
              </a:rPr>
              <a:t>First TRIUMF installation in 2022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>
                <a:latin typeface="+mj-lt"/>
              </a:rPr>
              <a:t>Minimal beam tests completed, no further investigation until October 2023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>
                <a:latin typeface="+mj-lt"/>
              </a:rPr>
              <a:t>Digitiser characterised and commissioned with help from TRIUMF personnel</a:t>
            </a:r>
          </a:p>
          <a:p>
            <a:endParaRPr lang="en-GB" dirty="0">
              <a:latin typeface="+mj-lt"/>
            </a:endParaRPr>
          </a:p>
          <a:p>
            <a:pPr marL="285750" indent="-285750">
              <a:buFontTx/>
              <a:buChar char="-"/>
            </a:pPr>
            <a:endParaRPr lang="en-GB" dirty="0">
              <a:latin typeface="+mj-lt"/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7F0D5A4A-41C3-4BC1-AD56-E124CDB9436D}"/>
              </a:ext>
            </a:extLst>
          </p:cNvPr>
          <p:cNvSpPr txBox="1">
            <a:spLocks/>
          </p:cNvSpPr>
          <p:nvPr/>
        </p:nvSpPr>
        <p:spPr>
          <a:xfrm>
            <a:off x="8043671" y="918043"/>
            <a:ext cx="3205184" cy="7960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Current Status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BCB5536-E796-4B9A-8E29-9BE14C20E36B}"/>
              </a:ext>
            </a:extLst>
          </p:cNvPr>
          <p:cNvCxnSpPr>
            <a:cxnSpLocks/>
          </p:cNvCxnSpPr>
          <p:nvPr/>
        </p:nvCxnSpPr>
        <p:spPr>
          <a:xfrm flipV="1">
            <a:off x="5271435" y="3590909"/>
            <a:ext cx="288758" cy="411718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8B08ACD6-7CB5-47D0-9970-DB289A9FD28B}"/>
              </a:ext>
            </a:extLst>
          </p:cNvPr>
          <p:cNvSpPr/>
          <p:nvPr/>
        </p:nvSpPr>
        <p:spPr>
          <a:xfrm>
            <a:off x="5029895" y="2999978"/>
            <a:ext cx="2106542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GB" b="1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BPF @ 30.5GHz w/ BW = 1GHz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31D68D6-644A-40D6-BE7D-69A51B0EE1F3}"/>
              </a:ext>
            </a:extLst>
          </p:cNvPr>
          <p:cNvCxnSpPr>
            <a:cxnSpLocks/>
          </p:cNvCxnSpPr>
          <p:nvPr/>
        </p:nvCxnSpPr>
        <p:spPr>
          <a:xfrm flipH="1">
            <a:off x="2456414" y="4739930"/>
            <a:ext cx="411006" cy="411689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193DBD8C-643C-44B5-853C-2200D5C2C4AF}"/>
              </a:ext>
            </a:extLst>
          </p:cNvPr>
          <p:cNvSpPr/>
          <p:nvPr/>
        </p:nvSpPr>
        <p:spPr>
          <a:xfrm>
            <a:off x="994493" y="5255040"/>
            <a:ext cx="3017942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GB" b="1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LO running at 28GHz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2401306-1E2D-42DB-9D02-77547C5F65CA}"/>
              </a:ext>
            </a:extLst>
          </p:cNvPr>
          <p:cNvSpPr txBox="1"/>
          <p:nvPr/>
        </p:nvSpPr>
        <p:spPr>
          <a:xfrm>
            <a:off x="7206862" y="3377343"/>
            <a:ext cx="474525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>
                <a:latin typeface="+mj-lt"/>
              </a:rPr>
              <a:t>Installation and connection of additional digitizer and LO from TRIUMF on 28 September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>
                <a:latin typeface="+mj-lt"/>
              </a:rPr>
              <a:t>Calibration of WGs, mixers, in-line filters and cables with CW source on 5 October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>
                <a:latin typeface="+mj-lt"/>
              </a:rPr>
              <a:t>Calibration/commissioning of new digitizer less trivial – black box, requires some time to understand the system and get it operational/publishing data on FESA</a:t>
            </a:r>
          </a:p>
          <a:p>
            <a:endParaRPr lang="en-GB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6099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E9228F36-3726-4132-A27F-5B970C755136}"/>
              </a:ext>
            </a:extLst>
          </p:cNvPr>
          <p:cNvSpPr/>
          <p:nvPr/>
        </p:nvSpPr>
        <p:spPr>
          <a:xfrm>
            <a:off x="0" y="0"/>
            <a:ext cx="12192000" cy="907486"/>
          </a:xfrm>
          <a:prstGeom prst="rect">
            <a:avLst/>
          </a:prstGeom>
          <a:solidFill>
            <a:srgbClr val="002147"/>
          </a:solidFill>
          <a:ln>
            <a:solidFill>
              <a:srgbClr val="3447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C662D8-4ABB-41EB-B570-FD8A44508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8DEA6-4CE1-4D4F-AD5C-4C20DC4ED4CD}" type="slidenum">
              <a:rPr lang="en-GB" smtClean="0"/>
              <a:t>15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49EC1FF-B331-4AE1-9B98-381817D5BD6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7327" y="6332723"/>
            <a:ext cx="758447" cy="3887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2513E20-5908-41DC-9F3C-C75B36BD3E2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081" y="6304716"/>
            <a:ext cx="459774" cy="4497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D86934D-AA3C-4AA2-BC45-2FFDC9B6776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961" b="26462"/>
          <a:stretch/>
        </p:blipFill>
        <p:spPr>
          <a:xfrm>
            <a:off x="1773371" y="6304716"/>
            <a:ext cx="1391754" cy="4447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6E4EEE4-6F4D-4EF3-9FEE-4959AA69C8A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446" b="13430"/>
          <a:stretch/>
        </p:blipFill>
        <p:spPr>
          <a:xfrm>
            <a:off x="3116167" y="6304716"/>
            <a:ext cx="966105" cy="481781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E4D98DA-97BB-4597-9C5A-037F4BB5F128}"/>
              </a:ext>
            </a:extLst>
          </p:cNvPr>
          <p:cNvCxnSpPr>
            <a:cxnSpLocks/>
          </p:cNvCxnSpPr>
          <p:nvPr/>
        </p:nvCxnSpPr>
        <p:spPr>
          <a:xfrm flipH="1">
            <a:off x="349250" y="6182042"/>
            <a:ext cx="11493500" cy="0"/>
          </a:xfrm>
          <a:prstGeom prst="line">
            <a:avLst/>
          </a:prstGeom>
          <a:ln w="1905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2" descr="https://lh3.googleusercontent.com/pw/ADCreHf5JRITn5SD7HHMXzt3X8C9OB2HAEgMqrO4fh8t6Yni8vyoNYK7fcsdwnjsaMQHV9AT73ACYfL7LleRglx7ufChZULyWcbXer6PDexFHnja4_J_Z7neqVXfLlWRatXsH5EN_VuxLKbJXFTGOmd2GH-5COiHMW4xdeqLyslSLLUhd8n4uCntTsF9lTs_42DAHMf4wQ0vxpIJgi_GwLFBrKUHhm5mpjbnbvlIAES9u7QchMLYyLdPaJRXpch7L1IWA3qNqZrDBI-I0xUGdihjrNhxCLMlCs6DN60nzAciyVeA4wJ2aszy0QctbqEwWPZyQHnF5_rb6uUOCgyjHaA3OnHtEeZNhStDBMbSPlli2bkiS5BPcBai0knQUgdcoR_FFnYwYoVdn_YwMS6pk7gCd5Nw1O44L-O_PIaZ31kcsHH0EbADCvBDxcBsQyBfRMqtjOG8Lheqh9mLWkXLMGeiRDRyW54B2RG_Sw1uNuMGB-Tn5QOPs7xy7HhVTD3JqdiRdp_p19Cd0lL803nhG4b8ww9FvO-KJLVjPv7PlvmvMcqLAuc23dvjkOThk6kG3MTJPYeb27z3jly4bNAf1z3ZbqcpKodfS5W2CauIb4DLkRovo7Nkg13Vkv0FenbQMBo_bDU9s1weWkk3UP1ossqd1Q3q3Qbngnv6bNtcXf-qRyc7yrigElAauIoQwUFXhJXgpoMOhCB5TGCRpTFxKHkk_szp-3VSY5n9SchO_01aTspKq3LO-Kbi-xVG48sCsbCrU0pJdwYJ_j8DukQLk1DI2_h_z_pX7eL9cztiRkx4QdEiAO0s3V8gaDJiSsi88EbUcpBonNyP6Zkr2MqSOVKHA0s7dEbeD6EalBlcdwzSxzZHegOgIIPOn6vtZNbbX849zNtcGk4qZjWBuolunq833nurp0DRJii2pgPjgRDLcYpA8bJb8JUt3j27vFm7KyWaWQyEn6bRI7C3Fa-ExjxZDEPN4XzrxDzu=w480-h854-s-no-gm?authuser=0">
            <a:extLst>
              <a:ext uri="{FF2B5EF4-FFF2-40B4-BE49-F238E27FC236}">
                <a16:creationId xmlns:a16="http://schemas.microsoft.com/office/drawing/2014/main" id="{0583B424-AAF4-4968-ADCE-D2B1B2C69AC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30" b="24666"/>
          <a:stretch/>
        </p:blipFill>
        <p:spPr bwMode="auto">
          <a:xfrm>
            <a:off x="6096000" y="608644"/>
            <a:ext cx="2784793" cy="2482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4C4503B-6B3B-4DC7-AB42-8D08BC3D677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480" t="5055" r="-1480" b="42163"/>
          <a:stretch/>
        </p:blipFill>
        <p:spPr>
          <a:xfrm>
            <a:off x="9192300" y="595159"/>
            <a:ext cx="2643532" cy="248247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0E12BE6-1762-4F2C-904F-C0E0ED8C89F7}"/>
              </a:ext>
            </a:extLst>
          </p:cNvPr>
          <p:cNvSpPr txBox="1"/>
          <p:nvPr/>
        </p:nvSpPr>
        <p:spPr>
          <a:xfrm>
            <a:off x="262324" y="1362900"/>
            <a:ext cx="570768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The upstream </a:t>
            </a:r>
            <a:r>
              <a:rPr lang="en-GB" sz="2000" dirty="0" err="1">
                <a:latin typeface="+mj-lt"/>
              </a:rPr>
              <a:t>ChDR</a:t>
            </a:r>
            <a:r>
              <a:rPr lang="en-GB" sz="2000" dirty="0">
                <a:latin typeface="+mj-lt"/>
              </a:rPr>
              <a:t> BPM and HF BPM</a:t>
            </a:r>
          </a:p>
          <a:p>
            <a:endParaRPr lang="en-GB" sz="2000" dirty="0">
              <a:latin typeface="+mj-lt"/>
            </a:endParaRPr>
          </a:p>
          <a:p>
            <a:r>
              <a:rPr lang="en-GB" sz="2000" dirty="0">
                <a:latin typeface="+mj-lt"/>
              </a:rPr>
              <a:t>Only the horizontal planes of the 2 BPMs under investigation were connected to the original TRIUMF digitiser</a:t>
            </a:r>
          </a:p>
          <a:p>
            <a:endParaRPr lang="en-GB" sz="2000" dirty="0">
              <a:latin typeface="+mj-lt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38E6C46-3006-4EE8-A084-297D5EE33CDC}"/>
              </a:ext>
            </a:extLst>
          </p:cNvPr>
          <p:cNvGrpSpPr/>
          <p:nvPr/>
        </p:nvGrpSpPr>
        <p:grpSpPr>
          <a:xfrm>
            <a:off x="8748468" y="3280877"/>
            <a:ext cx="3107933" cy="2697924"/>
            <a:chOff x="7291319" y="3232937"/>
            <a:chExt cx="3260891" cy="3360069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2598734F-2524-4310-9B50-E0AEE7868CE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t="10625" b="28731"/>
            <a:stretch/>
          </p:blipFill>
          <p:spPr>
            <a:xfrm>
              <a:off x="7291319" y="3232937"/>
              <a:ext cx="3114234" cy="3360069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D7A7C9E-A2B3-4BD9-B9D6-510C2C07E166}"/>
                </a:ext>
              </a:extLst>
            </p:cNvPr>
            <p:cNvSpPr txBox="1"/>
            <p:nvPr/>
          </p:nvSpPr>
          <p:spPr>
            <a:xfrm>
              <a:off x="7669703" y="4154705"/>
              <a:ext cx="90516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err="1">
                  <a:solidFill>
                    <a:srgbClr val="FFFF00"/>
                  </a:solidFill>
                </a:rPr>
                <a:t>ChDR</a:t>
              </a:r>
              <a:r>
                <a:rPr lang="en-GB" dirty="0">
                  <a:solidFill>
                    <a:srgbClr val="FFFF00"/>
                  </a:solidFill>
                </a:rPr>
                <a:t> H+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E621EA6-C9A4-4802-B6F9-19A66E8BBE02}"/>
                </a:ext>
              </a:extLst>
            </p:cNvPr>
            <p:cNvSpPr txBox="1"/>
            <p:nvPr/>
          </p:nvSpPr>
          <p:spPr>
            <a:xfrm>
              <a:off x="8315328" y="4266640"/>
              <a:ext cx="90516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err="1">
                  <a:solidFill>
                    <a:srgbClr val="FFFF00"/>
                  </a:solidFill>
                </a:rPr>
                <a:t>ChDR</a:t>
              </a:r>
              <a:r>
                <a:rPr lang="en-GB" dirty="0">
                  <a:solidFill>
                    <a:srgbClr val="FFFF00"/>
                  </a:solidFill>
                </a:rPr>
                <a:t> H-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4373FE8-1AD8-4EE7-836F-214090656D11}"/>
                </a:ext>
              </a:extLst>
            </p:cNvPr>
            <p:cNvSpPr txBox="1"/>
            <p:nvPr/>
          </p:nvSpPr>
          <p:spPr>
            <a:xfrm>
              <a:off x="8960953" y="4494798"/>
              <a:ext cx="9051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FF00"/>
                  </a:solidFill>
                </a:rPr>
                <a:t>HF H+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7308546-FBEF-45ED-80E2-C0AC9CF7C9D6}"/>
                </a:ext>
              </a:extLst>
            </p:cNvPr>
            <p:cNvSpPr txBox="1"/>
            <p:nvPr/>
          </p:nvSpPr>
          <p:spPr>
            <a:xfrm>
              <a:off x="9647046" y="4575906"/>
              <a:ext cx="9051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FF00"/>
                  </a:solidFill>
                </a:rPr>
                <a:t>HF H-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0468268-4ADA-4A85-AD9B-85DF7824F85A}"/>
              </a:ext>
            </a:extLst>
          </p:cNvPr>
          <p:cNvGrpSpPr/>
          <p:nvPr/>
        </p:nvGrpSpPr>
        <p:grpSpPr>
          <a:xfrm>
            <a:off x="172762" y="3462766"/>
            <a:ext cx="8169161" cy="2617656"/>
            <a:chOff x="462535" y="3503313"/>
            <a:chExt cx="7836746" cy="2804015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932925BF-D115-4B5B-978A-79E94AE288F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r="5450"/>
            <a:stretch/>
          </p:blipFill>
          <p:spPr>
            <a:xfrm>
              <a:off x="915987" y="3528373"/>
              <a:ext cx="7383294" cy="2778955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77850D3-EF2F-47E4-8D7A-6EC42BEE02FA}"/>
                </a:ext>
              </a:extLst>
            </p:cNvPr>
            <p:cNvSpPr txBox="1"/>
            <p:nvPr/>
          </p:nvSpPr>
          <p:spPr>
            <a:xfrm>
              <a:off x="462535" y="3892976"/>
              <a:ext cx="872034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b="1" dirty="0"/>
                <a:t>Plasma </a:t>
              </a:r>
            </a:p>
            <a:p>
              <a:pPr algn="ctr"/>
              <a:r>
                <a:rPr lang="en-US" b="1" dirty="0"/>
                <a:t>cell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0B2389B9-EB5F-477A-8C50-5EF3617E3B4A}"/>
                </a:ext>
              </a:extLst>
            </p:cNvPr>
            <p:cNvSpPr/>
            <p:nvPr/>
          </p:nvSpPr>
          <p:spPr>
            <a:xfrm>
              <a:off x="5630831" y="4270375"/>
              <a:ext cx="368300" cy="504825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91028DA1-28E1-4E38-8C97-3ACE6F871249}"/>
                </a:ext>
              </a:extLst>
            </p:cNvPr>
            <p:cNvCxnSpPr/>
            <p:nvPr/>
          </p:nvCxnSpPr>
          <p:spPr>
            <a:xfrm flipH="1">
              <a:off x="605352" y="4506658"/>
              <a:ext cx="5400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1C13855-5197-4850-81E8-FFCFEF095D40}"/>
                </a:ext>
              </a:extLst>
            </p:cNvPr>
            <p:cNvSpPr/>
            <p:nvPr/>
          </p:nvSpPr>
          <p:spPr>
            <a:xfrm>
              <a:off x="4534092" y="4270375"/>
              <a:ext cx="190308" cy="504825"/>
            </a:xfrm>
            <a:prstGeom prst="rect">
              <a:avLst/>
            </a:prstGeom>
            <a:noFill/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F0"/>
                </a:solidFill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8855803-9DAD-4DC6-BA5C-5C49CF087555}"/>
                </a:ext>
              </a:extLst>
            </p:cNvPr>
            <p:cNvSpPr txBox="1"/>
            <p:nvPr/>
          </p:nvSpPr>
          <p:spPr>
            <a:xfrm>
              <a:off x="4189464" y="3505540"/>
              <a:ext cx="872034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>
                  <a:solidFill>
                    <a:srgbClr val="00B0F0"/>
                  </a:solidFill>
                </a:rPr>
                <a:t>HF BPM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22B480E-56BF-424E-807A-9004DF373824}"/>
                </a:ext>
              </a:extLst>
            </p:cNvPr>
            <p:cNvSpPr txBox="1"/>
            <p:nvPr/>
          </p:nvSpPr>
          <p:spPr>
            <a:xfrm>
              <a:off x="5214899" y="3503313"/>
              <a:ext cx="1192634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 err="1">
                  <a:solidFill>
                    <a:srgbClr val="FF0000"/>
                  </a:solidFill>
                </a:rPr>
                <a:t>ChDR</a:t>
              </a:r>
              <a:r>
                <a:rPr lang="en-US" dirty="0">
                  <a:solidFill>
                    <a:srgbClr val="FF0000"/>
                  </a:solidFill>
                </a:rPr>
                <a:t> BPM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F930368-9D1C-4EA0-8623-56BD80961B92}"/>
                </a:ext>
              </a:extLst>
            </p:cNvPr>
            <p:cNvSpPr txBox="1"/>
            <p:nvPr/>
          </p:nvSpPr>
          <p:spPr>
            <a:xfrm>
              <a:off x="6740674" y="4169975"/>
              <a:ext cx="628377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b="1" dirty="0">
                  <a:solidFill>
                    <a:schemeClr val="accent5">
                      <a:lumMod val="60000"/>
                      <a:lumOff val="40000"/>
                    </a:schemeClr>
                  </a:solidFill>
                </a:rPr>
                <a:t>Beam</a:t>
              </a:r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AA75F5A7-5FD8-48C4-84F5-DA5CEBB5608F}"/>
                </a:ext>
              </a:extLst>
            </p:cNvPr>
            <p:cNvCxnSpPr/>
            <p:nvPr/>
          </p:nvCxnSpPr>
          <p:spPr>
            <a:xfrm flipH="1">
              <a:off x="6740674" y="4506658"/>
              <a:ext cx="540000" cy="0"/>
            </a:xfrm>
            <a:prstGeom prst="straightConnector1">
              <a:avLst/>
            </a:prstGeom>
            <a:ln w="38100">
              <a:solidFill>
                <a:schemeClr val="accent5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itle 1">
            <a:extLst>
              <a:ext uri="{FF2B5EF4-FFF2-40B4-BE49-F238E27FC236}">
                <a16:creationId xmlns:a16="http://schemas.microsoft.com/office/drawing/2014/main" id="{610D6878-8CFB-4C5C-A34F-B7D71BE24D03}"/>
              </a:ext>
            </a:extLst>
          </p:cNvPr>
          <p:cNvSpPr txBox="1">
            <a:spLocks/>
          </p:cNvSpPr>
          <p:nvPr/>
        </p:nvSpPr>
        <p:spPr>
          <a:xfrm>
            <a:off x="100104" y="65894"/>
            <a:ext cx="11253696" cy="8312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bg1"/>
                </a:solidFill>
              </a:rPr>
              <a:t>TRIUMF configuration</a:t>
            </a:r>
          </a:p>
        </p:txBody>
      </p:sp>
    </p:spTree>
    <p:extLst>
      <p:ext uri="{BB962C8B-B14F-4D97-AF65-F5344CB8AC3E}">
        <p14:creationId xmlns:p14="http://schemas.microsoft.com/office/powerpoint/2010/main" val="25698899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44F69C-4EE1-46B1-AAB3-8015061A2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8DEA6-4CE1-4D4F-AD5C-4C20DC4ED4CD}" type="slidenum">
              <a:rPr lang="en-GB" smtClean="0"/>
              <a:t>16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138C703-66F1-4867-A72E-3F9FCAF299D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7327" y="6332723"/>
            <a:ext cx="758447" cy="3887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5F90CF7-7AD3-42DD-A00F-73CE66F8E7B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081" y="6304716"/>
            <a:ext cx="459774" cy="4497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1F4715E-7EEF-4FD2-B700-ED867DD89E6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961" b="26462"/>
          <a:stretch/>
        </p:blipFill>
        <p:spPr>
          <a:xfrm>
            <a:off x="1773371" y="6304716"/>
            <a:ext cx="1391754" cy="4447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E82F4A7-7D4B-4B5F-95B6-2F371549B7D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446" b="13430"/>
          <a:stretch/>
        </p:blipFill>
        <p:spPr>
          <a:xfrm>
            <a:off x="3116167" y="6304716"/>
            <a:ext cx="966105" cy="481781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56D5DEE-E95E-4E31-B327-9CC7A83076A0}"/>
              </a:ext>
            </a:extLst>
          </p:cNvPr>
          <p:cNvCxnSpPr>
            <a:cxnSpLocks/>
          </p:cNvCxnSpPr>
          <p:nvPr/>
        </p:nvCxnSpPr>
        <p:spPr>
          <a:xfrm flipH="1">
            <a:off x="349250" y="6182042"/>
            <a:ext cx="11493500" cy="0"/>
          </a:xfrm>
          <a:prstGeom prst="line">
            <a:avLst/>
          </a:prstGeom>
          <a:ln w="1905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797665C8-E19A-4B5B-A105-7565F9793AA2}"/>
              </a:ext>
            </a:extLst>
          </p:cNvPr>
          <p:cNvSpPr/>
          <p:nvPr/>
        </p:nvSpPr>
        <p:spPr>
          <a:xfrm>
            <a:off x="0" y="0"/>
            <a:ext cx="12192000" cy="907486"/>
          </a:xfrm>
          <a:prstGeom prst="rect">
            <a:avLst/>
          </a:prstGeom>
          <a:solidFill>
            <a:srgbClr val="002147"/>
          </a:solidFill>
          <a:ln>
            <a:solidFill>
              <a:srgbClr val="3447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74F9442F-910C-4034-846D-4AEABFD9AE1F}"/>
              </a:ext>
            </a:extLst>
          </p:cNvPr>
          <p:cNvSpPr txBox="1">
            <a:spLocks/>
          </p:cNvSpPr>
          <p:nvPr/>
        </p:nvSpPr>
        <p:spPr>
          <a:xfrm>
            <a:off x="100104" y="65894"/>
            <a:ext cx="11253696" cy="8312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bg1"/>
                </a:solidFill>
              </a:rPr>
              <a:t>TRIUMF Scans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AD01683-77BA-4A4B-9E38-0F5642A668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62" y="1005314"/>
            <a:ext cx="5746750" cy="4189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891433F7-E6E9-40FE-A6A8-F8FB208C9584}"/>
              </a:ext>
            </a:extLst>
          </p:cNvPr>
          <p:cNvSpPr txBox="1">
            <a:spLocks/>
          </p:cNvSpPr>
          <p:nvPr/>
        </p:nvSpPr>
        <p:spPr>
          <a:xfrm>
            <a:off x="218462" y="5161764"/>
            <a:ext cx="10735027" cy="1020278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>
                <a:latin typeface="+mj-lt"/>
                <a:ea typeface="Verdana" panose="020B0604030504040204" pitchFamily="34" charset="0"/>
              </a:rPr>
              <a:t>Nice agreement with current </a:t>
            </a:r>
            <a:r>
              <a:rPr lang="en-GB" sz="2400" dirty="0" err="1">
                <a:latin typeface="+mj-lt"/>
                <a:ea typeface="Verdana" panose="020B0604030504040204" pitchFamily="34" charset="0"/>
              </a:rPr>
              <a:t>stripline</a:t>
            </a:r>
            <a:r>
              <a:rPr lang="en-GB" sz="2400" dirty="0">
                <a:latin typeface="+mj-lt"/>
                <a:ea typeface="Verdana" panose="020B0604030504040204" pitchFamily="34" charset="0"/>
              </a:rPr>
              <a:t> </a:t>
            </a:r>
            <a:r>
              <a:rPr lang="en-GB" sz="2400" dirty="0" err="1">
                <a:latin typeface="+mj-lt"/>
                <a:ea typeface="Verdana" panose="020B0604030504040204" pitchFamily="34" charset="0"/>
              </a:rPr>
              <a:t>eBPMs</a:t>
            </a:r>
            <a:r>
              <a:rPr lang="en-GB" sz="2400" dirty="0">
                <a:latin typeface="+mj-lt"/>
                <a:ea typeface="Verdana" panose="020B0604030504040204" pitchFamily="34" charset="0"/>
              </a:rPr>
              <a:t>, but proton signal still appearing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>
                <a:latin typeface="+mj-lt"/>
              </a:rPr>
              <a:t>Linear relationship of BPM positions and gradient represents their respective distances to the corrector</a:t>
            </a:r>
            <a:endParaRPr lang="en-GB" sz="2400" dirty="0">
              <a:latin typeface="+mj-lt"/>
              <a:ea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400" dirty="0">
              <a:latin typeface="+mj-lt"/>
              <a:ea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400" dirty="0">
              <a:latin typeface="+mj-lt"/>
              <a:ea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400" dirty="0">
              <a:latin typeface="+mj-lt"/>
              <a:ea typeface="Verdana" panose="020B0604030504040204" pitchFamily="34" charset="0"/>
            </a:endParaRPr>
          </a:p>
        </p:txBody>
      </p:sp>
      <p:sp>
        <p:nvSpPr>
          <p:cNvPr id="24" name="Date Placeholder 8">
            <a:extLst>
              <a:ext uri="{FF2B5EF4-FFF2-40B4-BE49-F238E27FC236}">
                <a16:creationId xmlns:a16="http://schemas.microsoft.com/office/drawing/2014/main" id="{A94124EE-CF44-4A02-873B-AEE7D37A051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900832" y="6356350"/>
            <a:ext cx="2743200" cy="365125"/>
          </a:xfrm>
        </p:spPr>
        <p:txBody>
          <a:bodyPr/>
          <a:lstStyle/>
          <a:p>
            <a:r>
              <a:rPr lang="en-US" dirty="0"/>
              <a:t>24/11/23</a:t>
            </a:r>
          </a:p>
        </p:txBody>
      </p:sp>
      <p:sp>
        <p:nvSpPr>
          <p:cNvPr id="25" name="Footer Placeholder 9">
            <a:extLst>
              <a:ext uri="{FF2B5EF4-FFF2-40B4-BE49-F238E27FC236}">
                <a16:creationId xmlns:a16="http://schemas.microsoft.com/office/drawing/2014/main" id="{3821300E-D2AC-4FE3-AAA3-D40D8D265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952462" y="6439189"/>
            <a:ext cx="4114800" cy="365125"/>
          </a:xfrm>
        </p:spPr>
        <p:txBody>
          <a:bodyPr/>
          <a:lstStyle/>
          <a:p>
            <a:r>
              <a:rPr lang="en-US" dirty="0"/>
              <a:t>Bethany Spear| </a:t>
            </a:r>
            <a:r>
              <a:rPr lang="en-GB" dirty="0"/>
              <a:t>34th SY-BI student meeting</a:t>
            </a:r>
          </a:p>
          <a:p>
            <a:endParaRPr lang="en-US" dirty="0"/>
          </a:p>
        </p:txBody>
      </p:sp>
      <p:pic>
        <p:nvPicPr>
          <p:cNvPr id="21" name="Picture 2">
            <a:extLst>
              <a:ext uri="{FF2B5EF4-FFF2-40B4-BE49-F238E27FC236}">
                <a16:creationId xmlns:a16="http://schemas.microsoft.com/office/drawing/2014/main" id="{BBED1C11-4429-4936-A5E0-AD3AADA64B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111615"/>
            <a:ext cx="5608152" cy="4039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1578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66A9C511-C0F3-461A-803D-F58B52551C77}"/>
              </a:ext>
            </a:extLst>
          </p:cNvPr>
          <p:cNvSpPr/>
          <p:nvPr/>
        </p:nvSpPr>
        <p:spPr>
          <a:xfrm>
            <a:off x="0" y="0"/>
            <a:ext cx="12192000" cy="907486"/>
          </a:xfrm>
          <a:prstGeom prst="rect">
            <a:avLst/>
          </a:prstGeom>
          <a:solidFill>
            <a:srgbClr val="002147"/>
          </a:solidFill>
          <a:ln>
            <a:solidFill>
              <a:srgbClr val="3447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B96207-64A3-49DD-B078-794724ED5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8DEA6-4CE1-4D4F-AD5C-4C20DC4ED4CD}" type="slidenum">
              <a:rPr lang="en-GB" smtClean="0"/>
              <a:t>17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57C1D8C-53B2-4025-948B-AFC62BBC6C2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7327" y="6332723"/>
            <a:ext cx="758447" cy="3887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E7A6480-6593-4921-B8AE-3E4AEF4D648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081" y="6304716"/>
            <a:ext cx="459774" cy="4497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D8F5E08-54F6-42D4-917B-DFF0FECF927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961" b="26462"/>
          <a:stretch/>
        </p:blipFill>
        <p:spPr>
          <a:xfrm>
            <a:off x="1773371" y="6304716"/>
            <a:ext cx="1391754" cy="4447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8690A25-54D3-4C98-B441-103AA0C23EB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446" b="13430"/>
          <a:stretch/>
        </p:blipFill>
        <p:spPr>
          <a:xfrm>
            <a:off x="3116167" y="6304716"/>
            <a:ext cx="966105" cy="481781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3092F67-B015-4B23-B42F-2A57EB5E1FA7}"/>
              </a:ext>
            </a:extLst>
          </p:cNvPr>
          <p:cNvCxnSpPr>
            <a:cxnSpLocks/>
          </p:cNvCxnSpPr>
          <p:nvPr/>
        </p:nvCxnSpPr>
        <p:spPr>
          <a:xfrm flipH="1">
            <a:off x="349250" y="6182042"/>
            <a:ext cx="11493500" cy="0"/>
          </a:xfrm>
          <a:prstGeom prst="line">
            <a:avLst/>
          </a:prstGeom>
          <a:ln w="1905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>
            <a:extLst>
              <a:ext uri="{FF2B5EF4-FFF2-40B4-BE49-F238E27FC236}">
                <a16:creationId xmlns:a16="http://schemas.microsoft.com/office/drawing/2014/main" id="{7619CB83-7BF0-4B7D-AC8D-E441F9B75062}"/>
              </a:ext>
            </a:extLst>
          </p:cNvPr>
          <p:cNvSpPr txBox="1">
            <a:spLocks/>
          </p:cNvSpPr>
          <p:nvPr/>
        </p:nvSpPr>
        <p:spPr>
          <a:xfrm>
            <a:off x="100104" y="65894"/>
            <a:ext cx="11253696" cy="8312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bg1"/>
                </a:solidFill>
              </a:rPr>
              <a:t>Conclusions                                    and Future Outlook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3401885-D24E-4C7F-8288-575B4AACEFAF}"/>
              </a:ext>
            </a:extLst>
          </p:cNvPr>
          <p:cNvSpPr txBox="1"/>
          <p:nvPr/>
        </p:nvSpPr>
        <p:spPr>
          <a:xfrm>
            <a:off x="248536" y="1121306"/>
            <a:ext cx="57076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000" dirty="0">
              <a:latin typeface="+mj-lt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GB" sz="2000" dirty="0">
              <a:latin typeface="+mj-lt"/>
            </a:endParaRPr>
          </a:p>
          <a:p>
            <a:endParaRPr lang="en-GB" sz="2000" dirty="0">
              <a:latin typeface="+mj-lt"/>
            </a:endParaRPr>
          </a:p>
          <a:p>
            <a:pPr marL="285750" indent="-285750">
              <a:buFontTx/>
              <a:buChar char="-"/>
            </a:pPr>
            <a:endParaRPr lang="en-GB" sz="2000" dirty="0">
              <a:latin typeface="+mj-lt"/>
            </a:endParaRP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E424681B-694D-4458-9AEB-1F614D28FA3C}"/>
              </a:ext>
            </a:extLst>
          </p:cNvPr>
          <p:cNvSpPr txBox="1">
            <a:spLocks/>
          </p:cNvSpPr>
          <p:nvPr/>
        </p:nvSpPr>
        <p:spPr>
          <a:xfrm>
            <a:off x="6392429" y="1194148"/>
            <a:ext cx="5567078" cy="498789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GB" sz="2400" dirty="0">
                <a:latin typeface="+mj-lt"/>
              </a:rPr>
              <a:t>Calibration of the second TRIUMF </a:t>
            </a:r>
            <a:r>
              <a:rPr lang="en-GB" sz="2400" dirty="0" err="1">
                <a:latin typeface="+mj-lt"/>
              </a:rPr>
              <a:t>digiziter</a:t>
            </a:r>
            <a:r>
              <a:rPr lang="en-GB" sz="2400" dirty="0">
                <a:latin typeface="+mj-lt"/>
              </a:rPr>
              <a:t> and connection of all channels of the </a:t>
            </a:r>
            <a:r>
              <a:rPr lang="en-GB" sz="2400" dirty="0" err="1">
                <a:latin typeface="+mj-lt"/>
              </a:rPr>
              <a:t>ChDR</a:t>
            </a:r>
            <a:r>
              <a:rPr lang="en-GB" sz="2400" dirty="0">
                <a:latin typeface="+mj-lt"/>
              </a:rPr>
              <a:t> and HF BPMs for complete horizontal and vertical position measurements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GB" sz="2400" dirty="0">
                <a:latin typeface="+mj-lt"/>
              </a:rPr>
              <a:t>With electrons: position scans with degaussed magnets, and comparison of performance e.g. resolution between </a:t>
            </a:r>
            <a:r>
              <a:rPr lang="en-GB" sz="2400" dirty="0" err="1">
                <a:latin typeface="+mj-lt"/>
              </a:rPr>
              <a:t>stripline</a:t>
            </a:r>
            <a:r>
              <a:rPr lang="en-GB" sz="2400" dirty="0">
                <a:latin typeface="+mj-lt"/>
              </a:rPr>
              <a:t>, </a:t>
            </a:r>
            <a:r>
              <a:rPr lang="en-GB" sz="2400" dirty="0" err="1">
                <a:latin typeface="+mj-lt"/>
              </a:rPr>
              <a:t>ChDR</a:t>
            </a:r>
            <a:r>
              <a:rPr lang="en-GB" sz="2400" dirty="0">
                <a:latin typeface="+mj-lt"/>
              </a:rPr>
              <a:t> and HF BPMs 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GB" sz="2400" dirty="0">
                <a:latin typeface="+mj-lt"/>
              </a:rPr>
              <a:t>Electrons and protons: how well the </a:t>
            </a:r>
            <a:r>
              <a:rPr lang="en-GB" sz="2400" dirty="0" err="1">
                <a:latin typeface="+mj-lt"/>
              </a:rPr>
              <a:t>ChDR</a:t>
            </a:r>
            <a:r>
              <a:rPr lang="en-GB" sz="2400" dirty="0">
                <a:latin typeface="+mj-lt"/>
              </a:rPr>
              <a:t> BPM suppresses the proton bunch, again measurements of the resolution </a:t>
            </a:r>
            <a:endParaRPr lang="en-GB" sz="2400" dirty="0">
              <a:latin typeface="+mj-lt"/>
              <a:ea typeface="Verdana" panose="020B0604030504040204" pitchFamily="34" charset="0"/>
            </a:endParaRP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en-GB" sz="2400" dirty="0">
              <a:latin typeface="+mj-lt"/>
              <a:ea typeface="Verdana" panose="020B0604030504040204" pitchFamily="34" charset="0"/>
            </a:endParaRP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en-GB" sz="2400" dirty="0">
              <a:latin typeface="+mj-lt"/>
              <a:ea typeface="Verdana" panose="020B0604030504040204" pitchFamily="34" charset="0"/>
            </a:endParaRPr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35532940-C161-40FC-AE68-D0B701452D92}"/>
              </a:ext>
            </a:extLst>
          </p:cNvPr>
          <p:cNvSpPr txBox="1">
            <a:spLocks/>
          </p:cNvSpPr>
          <p:nvPr/>
        </p:nvSpPr>
        <p:spPr>
          <a:xfrm>
            <a:off x="232493" y="1179619"/>
            <a:ext cx="5723727" cy="493643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Clr>
                <a:srgbClr val="00B050"/>
              </a:buClr>
              <a:buFont typeface="Wingdings" panose="05000000000000000000" pitchFamily="2" charset="2"/>
              <a:buChar char="Ø"/>
            </a:pPr>
            <a:r>
              <a:rPr lang="en-GB" sz="2400" dirty="0">
                <a:latin typeface="+mj-lt"/>
                <a:ea typeface="Verdana" panose="020B0604030504040204" pitchFamily="34" charset="0"/>
              </a:rPr>
              <a:t>Extensive testing of both BPM types over the course of this beam year</a:t>
            </a:r>
          </a:p>
          <a:p>
            <a:pPr marL="285750" indent="-285750">
              <a:buClr>
                <a:srgbClr val="00B050"/>
              </a:buClr>
              <a:buFont typeface="Wingdings" panose="05000000000000000000" pitchFamily="2" charset="2"/>
              <a:buChar char="Ø"/>
            </a:pPr>
            <a:r>
              <a:rPr lang="en-GB" sz="2400" dirty="0">
                <a:latin typeface="+mj-lt"/>
                <a:ea typeface="Verdana" panose="020B0604030504040204" pitchFamily="34" charset="0"/>
              </a:rPr>
              <a:t>Electron scans show we have very good sensitivity to the beam</a:t>
            </a:r>
          </a:p>
          <a:p>
            <a:pPr marL="285750" indent="-285750">
              <a:buClr>
                <a:srgbClr val="00B050"/>
              </a:buClr>
              <a:buFont typeface="Wingdings" panose="05000000000000000000" pitchFamily="2" charset="2"/>
              <a:buChar char="Ø"/>
            </a:pPr>
            <a:r>
              <a:rPr lang="en-GB" sz="2400" dirty="0">
                <a:latin typeface="+mj-lt"/>
                <a:ea typeface="Verdana" panose="020B0604030504040204" pitchFamily="34" charset="0"/>
              </a:rPr>
              <a:t>Proton studies indicate the spectrum of the proton bunch frequency content extends much higher than theorised</a:t>
            </a:r>
          </a:p>
          <a:p>
            <a:pPr marL="285750" indent="-285750">
              <a:buClr>
                <a:srgbClr val="00B050"/>
              </a:buClr>
              <a:buFont typeface="Wingdings" panose="05000000000000000000" pitchFamily="2" charset="2"/>
              <a:buChar char="Ø"/>
            </a:pPr>
            <a:r>
              <a:rPr lang="en-GB" sz="2400" dirty="0">
                <a:latin typeface="+mj-lt"/>
                <a:ea typeface="Verdana" panose="020B0604030504040204" pitchFamily="34" charset="0"/>
              </a:rPr>
              <a:t>Initial Proton and Electron tests show we have very good Proton discrimination at low proton bunch intensities</a:t>
            </a:r>
          </a:p>
          <a:p>
            <a:pPr marL="0" indent="0">
              <a:buClr>
                <a:srgbClr val="00B050"/>
              </a:buClr>
              <a:buNone/>
            </a:pPr>
            <a:endParaRPr lang="en-GB" sz="2400" dirty="0">
              <a:latin typeface="+mj-lt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0486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350EC9-B958-4FC7-A0E2-1AFF6B21A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2B8DEA6-4CE1-4D4F-AD5C-4C20DC4ED4CD}" type="slidenum">
              <a:rPr lang="en-GB" smtClean="0"/>
              <a:t>2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4AA9D59-79A1-46FF-9128-A1E87BA760A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7327" y="6332723"/>
            <a:ext cx="758447" cy="3887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D08D08D-767B-4967-95EB-1407578A4C0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081" y="6304716"/>
            <a:ext cx="459774" cy="4497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96864E1-EA0D-409D-8C70-F099A741EF9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961" b="26462"/>
          <a:stretch/>
        </p:blipFill>
        <p:spPr>
          <a:xfrm>
            <a:off x="1773371" y="6304716"/>
            <a:ext cx="1391754" cy="4447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57D8150-514E-48DE-87A3-DD7BDE87CA1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446" b="13430"/>
          <a:stretch/>
        </p:blipFill>
        <p:spPr>
          <a:xfrm>
            <a:off x="3116167" y="6304716"/>
            <a:ext cx="966105" cy="481781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AE9C7C8-266B-4D40-B9C7-0EE0031103AA}"/>
              </a:ext>
            </a:extLst>
          </p:cNvPr>
          <p:cNvCxnSpPr>
            <a:cxnSpLocks/>
          </p:cNvCxnSpPr>
          <p:nvPr/>
        </p:nvCxnSpPr>
        <p:spPr>
          <a:xfrm flipH="1">
            <a:off x="349250" y="6182042"/>
            <a:ext cx="11493500" cy="0"/>
          </a:xfrm>
          <a:prstGeom prst="line">
            <a:avLst/>
          </a:prstGeom>
          <a:ln w="1905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2C8B4702-DFA4-4E85-BBEF-B4F08ECF08F8}"/>
              </a:ext>
            </a:extLst>
          </p:cNvPr>
          <p:cNvSpPr txBox="1"/>
          <p:nvPr/>
        </p:nvSpPr>
        <p:spPr>
          <a:xfrm>
            <a:off x="4703307" y="49561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  <a:latin typeface="Corbel" charset="0"/>
              <a:ea typeface="Corbel" charset="0"/>
              <a:cs typeface="Corbel" charset="0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4E4671A4-0711-47F9-8DEB-305D5C0656E6}"/>
              </a:ext>
            </a:extLst>
          </p:cNvPr>
          <p:cNvSpPr/>
          <p:nvPr/>
        </p:nvSpPr>
        <p:spPr>
          <a:xfrm>
            <a:off x="0" y="0"/>
            <a:ext cx="12192000" cy="907486"/>
          </a:xfrm>
          <a:prstGeom prst="rect">
            <a:avLst/>
          </a:prstGeom>
          <a:solidFill>
            <a:srgbClr val="002147"/>
          </a:solidFill>
          <a:ln>
            <a:solidFill>
              <a:srgbClr val="3447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Content Placeholder 1">
            <a:extLst>
              <a:ext uri="{FF2B5EF4-FFF2-40B4-BE49-F238E27FC236}">
                <a16:creationId xmlns:a16="http://schemas.microsoft.com/office/drawing/2014/main" id="{1ABB4297-9041-4414-96BD-CFCB3F87A329}"/>
              </a:ext>
            </a:extLst>
          </p:cNvPr>
          <p:cNvSpPr txBox="1">
            <a:spLocks/>
          </p:cNvSpPr>
          <p:nvPr/>
        </p:nvSpPr>
        <p:spPr>
          <a:xfrm>
            <a:off x="6569155" y="5265637"/>
            <a:ext cx="5246290" cy="82925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="0" dirty="0">
                <a:latin typeface="+mj-lt"/>
                <a:ea typeface="Verdana" panose="020B0604030504040204" pitchFamily="34" charset="0"/>
              </a:rPr>
              <a:t>Need for a system performing the detection at sufficiently </a:t>
            </a:r>
            <a:r>
              <a:rPr lang="en-US" dirty="0">
                <a:latin typeface="+mj-lt"/>
                <a:ea typeface="Verdana" panose="020B0604030504040204" pitchFamily="34" charset="0"/>
              </a:rPr>
              <a:t>high frequencies </a:t>
            </a:r>
          </a:p>
        </p:txBody>
      </p:sp>
      <p:sp>
        <p:nvSpPr>
          <p:cNvPr id="53" name="Title 1">
            <a:extLst>
              <a:ext uri="{FF2B5EF4-FFF2-40B4-BE49-F238E27FC236}">
                <a16:creationId xmlns:a16="http://schemas.microsoft.com/office/drawing/2014/main" id="{C195D1AB-3051-45FD-9813-EAB8CE741A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104" y="25814"/>
            <a:ext cx="11253696" cy="831273"/>
          </a:xfrm>
        </p:spPr>
        <p:txBody>
          <a:bodyPr>
            <a:normAutofit/>
          </a:bodyPr>
          <a:lstStyle/>
          <a:p>
            <a:r>
              <a:rPr lang="en-GB" sz="4000" dirty="0">
                <a:solidFill>
                  <a:schemeClr val="bg1"/>
                </a:solidFill>
              </a:rPr>
              <a:t>Measuring electron position in the common beamline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07B4CAC5-AB14-44F1-BC4A-F7F1F420F493}"/>
              </a:ext>
            </a:extLst>
          </p:cNvPr>
          <p:cNvSpPr/>
          <p:nvPr/>
        </p:nvSpPr>
        <p:spPr>
          <a:xfrm>
            <a:off x="275586" y="1091379"/>
            <a:ext cx="534661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latin typeface="+mj-lt"/>
                <a:cs typeface="Arial" panose="020B0604020202020204" pitchFamily="34" charset="0"/>
              </a:rPr>
              <a:t>Proton bunches are longer(~250ps) than the electron bunch (~1-5ps)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latin typeface="+mj-lt"/>
                <a:cs typeface="Arial" panose="020B0604020202020204" pitchFamily="34" charset="0"/>
              </a:rPr>
              <a:t>At 404 MHz signal dominated by protons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latin typeface="+mj-lt"/>
                <a:cs typeface="Arial" panose="020B0604020202020204" pitchFamily="34" charset="0"/>
              </a:rPr>
              <a:t>Current </a:t>
            </a:r>
            <a:r>
              <a:rPr lang="en-US" dirty="0" err="1">
                <a:latin typeface="+mj-lt"/>
                <a:cs typeface="Arial" panose="020B0604020202020204" pitchFamily="34" charset="0"/>
              </a:rPr>
              <a:t>stripline</a:t>
            </a:r>
            <a:r>
              <a:rPr lang="en-US" dirty="0">
                <a:latin typeface="+mj-lt"/>
                <a:cs typeface="Arial" panose="020B0604020202020204" pitchFamily="34" charset="0"/>
              </a:rPr>
              <a:t> BPMs unable to measure beam position when protons are present </a:t>
            </a:r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AFAFB07B-0F0F-4AE4-B2E5-3CD8B3CAFC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44122" y="1565124"/>
            <a:ext cx="4250074" cy="3688969"/>
          </a:xfrm>
          <a:prstGeom prst="rect">
            <a:avLst/>
          </a:prstGeom>
        </p:spPr>
      </p:pic>
      <p:sp>
        <p:nvSpPr>
          <p:cNvPr id="61" name="Rectangle 60">
            <a:extLst>
              <a:ext uri="{FF2B5EF4-FFF2-40B4-BE49-F238E27FC236}">
                <a16:creationId xmlns:a16="http://schemas.microsoft.com/office/drawing/2014/main" id="{AFDFE0C5-5E2B-4D7D-A495-D2B688138BBE}"/>
              </a:ext>
            </a:extLst>
          </p:cNvPr>
          <p:cNvSpPr/>
          <p:nvPr/>
        </p:nvSpPr>
        <p:spPr>
          <a:xfrm>
            <a:off x="5794833" y="1067651"/>
            <a:ext cx="59486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latin typeface="+mj-lt"/>
                <a:cs typeface="Arial" panose="020B0604020202020204" pitchFamily="34" charset="0"/>
              </a:rPr>
              <a:t>Non-</a:t>
            </a:r>
            <a:r>
              <a:rPr lang="en-US" dirty="0" err="1">
                <a:latin typeface="+mj-lt"/>
                <a:cs typeface="Arial" panose="020B0604020202020204" pitchFamily="34" charset="0"/>
              </a:rPr>
              <a:t>Guassian</a:t>
            </a:r>
            <a:r>
              <a:rPr lang="en-US" dirty="0">
                <a:latin typeface="+mj-lt"/>
                <a:cs typeface="Arial" panose="020B0604020202020204" pitchFamily="34" charset="0"/>
              </a:rPr>
              <a:t> beams as found in AWAKE could extend to tens of GHz 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91E1D2A5-1B7B-46AE-877F-84C9E31532EC}"/>
              </a:ext>
            </a:extLst>
          </p:cNvPr>
          <p:cNvGrpSpPr/>
          <p:nvPr/>
        </p:nvGrpSpPr>
        <p:grpSpPr>
          <a:xfrm>
            <a:off x="164584" y="2810103"/>
            <a:ext cx="5968577" cy="3284786"/>
            <a:chOff x="164584" y="2810103"/>
            <a:chExt cx="5968577" cy="3284786"/>
          </a:xfrm>
        </p:grpSpPr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5A791AC2-FD91-416D-BDDC-DC70A808826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6753"/>
            <a:stretch/>
          </p:blipFill>
          <p:spPr>
            <a:xfrm>
              <a:off x="506136" y="2810103"/>
              <a:ext cx="5627025" cy="3284786"/>
            </a:xfrm>
            <a:prstGeom prst="rect">
              <a:avLst/>
            </a:prstGeom>
          </p:spPr>
        </p:pic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D987DA4A-EA90-4F57-AA8B-F9240C3EFD68}"/>
                </a:ext>
              </a:extLst>
            </p:cNvPr>
            <p:cNvSpPr txBox="1"/>
            <p:nvPr/>
          </p:nvSpPr>
          <p:spPr>
            <a:xfrm rot="16200000">
              <a:off x="-313592" y="4104628"/>
              <a:ext cx="13256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|Current|/A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89679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8" grpId="0"/>
      <p:bldP spid="6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092A1F64-C486-4E8F-9F9C-B9803BEF3DF5}"/>
              </a:ext>
            </a:extLst>
          </p:cNvPr>
          <p:cNvSpPr/>
          <p:nvPr/>
        </p:nvSpPr>
        <p:spPr>
          <a:xfrm>
            <a:off x="0" y="0"/>
            <a:ext cx="12192000" cy="907486"/>
          </a:xfrm>
          <a:prstGeom prst="rect">
            <a:avLst/>
          </a:prstGeom>
          <a:solidFill>
            <a:srgbClr val="002147"/>
          </a:solidFill>
          <a:ln>
            <a:solidFill>
              <a:srgbClr val="3447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2C1453-66CB-42F4-93F7-3EFE457D4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8DEA6-4CE1-4D4F-AD5C-4C20DC4ED4CD}" type="slidenum">
              <a:rPr lang="en-GB" smtClean="0"/>
              <a:t>3</a:t>
            </a:fld>
            <a:endParaRPr lang="en-GB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56094398-BB22-4569-9F1A-9620A1645995}"/>
              </a:ext>
            </a:extLst>
          </p:cNvPr>
          <p:cNvSpPr txBox="1">
            <a:spLocks/>
          </p:cNvSpPr>
          <p:nvPr/>
        </p:nvSpPr>
        <p:spPr>
          <a:xfrm>
            <a:off x="100104" y="65894"/>
            <a:ext cx="11253696" cy="8312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bg1"/>
                </a:solidFill>
              </a:rPr>
              <a:t>BPM Types for consideration - </a:t>
            </a:r>
            <a:r>
              <a:rPr lang="en-GB" sz="4000" dirty="0" err="1">
                <a:solidFill>
                  <a:schemeClr val="bg1"/>
                </a:solidFill>
              </a:rPr>
              <a:t>ChDR</a:t>
            </a:r>
            <a:endParaRPr lang="en-GB" sz="4000" dirty="0">
              <a:solidFill>
                <a:schemeClr val="bg1"/>
              </a:solidFill>
            </a:endParaRPr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649EBE96-8E83-4553-BA83-F8324F146604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2B8DEA6-4CE1-4D4F-AD5C-4C20DC4ED4CD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C9718BD-A1B7-4B6B-9220-A20A8C939BE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7327" y="6332723"/>
            <a:ext cx="758447" cy="38875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E5E2355-34BA-40E0-8913-5661593532B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081" y="6304716"/>
            <a:ext cx="459774" cy="44971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7C2DB19-61F0-4F05-B820-DD4E36FC46E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961" b="26462"/>
          <a:stretch/>
        </p:blipFill>
        <p:spPr>
          <a:xfrm>
            <a:off x="1773371" y="6304716"/>
            <a:ext cx="1391754" cy="44476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8FA090E-B234-4110-BC15-F3C6B670673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446" b="13430"/>
          <a:stretch/>
        </p:blipFill>
        <p:spPr>
          <a:xfrm>
            <a:off x="3116167" y="6304716"/>
            <a:ext cx="966105" cy="481781"/>
          </a:xfrm>
          <a:prstGeom prst="rect">
            <a:avLst/>
          </a:prstGeom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417F29B-4293-4046-BD4F-010914FAAEA1}"/>
              </a:ext>
            </a:extLst>
          </p:cNvPr>
          <p:cNvCxnSpPr>
            <a:cxnSpLocks/>
          </p:cNvCxnSpPr>
          <p:nvPr/>
        </p:nvCxnSpPr>
        <p:spPr>
          <a:xfrm flipH="1">
            <a:off x="349250" y="6182042"/>
            <a:ext cx="11493500" cy="0"/>
          </a:xfrm>
          <a:prstGeom prst="line">
            <a:avLst/>
          </a:prstGeom>
          <a:ln w="1905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D9FA3468-1B35-408D-A6EF-4476449F41DD}"/>
              </a:ext>
            </a:extLst>
          </p:cNvPr>
          <p:cNvCxnSpPr>
            <a:cxnSpLocks/>
          </p:cNvCxnSpPr>
          <p:nvPr/>
        </p:nvCxnSpPr>
        <p:spPr>
          <a:xfrm flipH="1">
            <a:off x="349250" y="6182042"/>
            <a:ext cx="11493500" cy="0"/>
          </a:xfrm>
          <a:prstGeom prst="line">
            <a:avLst/>
          </a:prstGeom>
          <a:ln w="1905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57CD1534-1D0D-4897-8CC7-B52B207C0AE1}"/>
              </a:ext>
            </a:extLst>
          </p:cNvPr>
          <p:cNvSpPr txBox="1"/>
          <p:nvPr/>
        </p:nvSpPr>
        <p:spPr>
          <a:xfrm>
            <a:off x="385376" y="1292856"/>
            <a:ext cx="396651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⌀6 mm, 86 mm long alumina rods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angled at the Cherenkov angle (71°), 9.6 GHz cut-off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Respects the geometry of existing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pBPM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body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EBBA9FC1-E551-47F0-9365-43056618141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894"/>
          <a:stretch/>
        </p:blipFill>
        <p:spPr>
          <a:xfrm>
            <a:off x="5260529" y="1039413"/>
            <a:ext cx="6446715" cy="5090852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408589BF-FE92-4FA3-B69D-14A5F9A8E177}"/>
              </a:ext>
            </a:extLst>
          </p:cNvPr>
          <p:cNvSpPr txBox="1"/>
          <p:nvPr/>
        </p:nvSpPr>
        <p:spPr>
          <a:xfrm>
            <a:off x="5520892" y="881428"/>
            <a:ext cx="5284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Mechanical representation of AWAKE </a:t>
            </a:r>
            <a:r>
              <a:rPr lang="en-US" i="1" dirty="0" err="1">
                <a:latin typeface="Arial" panose="020B0604020202020204" pitchFamily="34" charset="0"/>
                <a:cs typeface="Arial" panose="020B0604020202020204" pitchFamily="34" charset="0"/>
              </a:rPr>
              <a:t>ChDR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 BPM</a:t>
            </a: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48122677-8DEA-412C-8AAF-6C8BFA427AC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21658" y="5528757"/>
            <a:ext cx="383012" cy="419840"/>
          </a:xfrm>
          <a:prstGeom prst="rect">
            <a:avLst/>
          </a:prstGeom>
          <a:ln w="28575">
            <a:noFill/>
          </a:ln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708C1EC7-7326-46D5-A1F9-BC35F59E3B1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88728" y="5594424"/>
            <a:ext cx="383012" cy="419840"/>
          </a:xfrm>
          <a:prstGeom prst="rect">
            <a:avLst/>
          </a:prstGeom>
          <a:ln w="28575">
            <a:noFill/>
          </a:ln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4DD4DFCD-42D7-4C7F-9B4C-654E0FB3704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984680" y="3584839"/>
            <a:ext cx="387060" cy="399681"/>
          </a:xfrm>
          <a:prstGeom prst="rect">
            <a:avLst/>
          </a:prstGeom>
          <a:ln w="28575">
            <a:noFill/>
          </a:ln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0E68927D-DE98-4D01-820D-04DBAC911A69}"/>
              </a:ext>
            </a:extLst>
          </p:cNvPr>
          <p:cNvSpPr txBox="1"/>
          <p:nvPr/>
        </p:nvSpPr>
        <p:spPr>
          <a:xfrm>
            <a:off x="8946445" y="3938923"/>
            <a:ext cx="3145451" cy="738664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2+2 symmetric arrangement of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ChDR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targets</a:t>
            </a:r>
          </a:p>
          <a:p>
            <a:endParaRPr lang="en-US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26741C5A-BC2A-43F8-B557-7B85AA7F9B93}"/>
              </a:ext>
            </a:extLst>
          </p:cNvPr>
          <p:cNvSpPr/>
          <p:nvPr/>
        </p:nvSpPr>
        <p:spPr>
          <a:xfrm>
            <a:off x="7051175" y="4535755"/>
            <a:ext cx="346115" cy="34684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B06FFB40-E1F7-406B-BE36-C00E77B9E334}"/>
              </a:ext>
            </a:extLst>
          </p:cNvPr>
          <p:cNvSpPr/>
          <p:nvPr/>
        </p:nvSpPr>
        <p:spPr>
          <a:xfrm>
            <a:off x="7035410" y="3584569"/>
            <a:ext cx="346115" cy="34684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EF6D9F55-CAF0-49BA-B575-E21DF23238A4}"/>
              </a:ext>
            </a:extLst>
          </p:cNvPr>
          <p:cNvSpPr/>
          <p:nvPr/>
        </p:nvSpPr>
        <p:spPr>
          <a:xfrm>
            <a:off x="7051175" y="5486941"/>
            <a:ext cx="346115" cy="34684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9E158C74-C180-4765-AB1F-40DBBCB0130C}"/>
              </a:ext>
            </a:extLst>
          </p:cNvPr>
          <p:cNvSpPr/>
          <p:nvPr/>
        </p:nvSpPr>
        <p:spPr>
          <a:xfrm>
            <a:off x="9051350" y="2312824"/>
            <a:ext cx="806087" cy="34684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2E760926-4C90-4E4C-B2B6-6070EF7A5569}"/>
              </a:ext>
            </a:extLst>
          </p:cNvPr>
          <p:cNvSpPr/>
          <p:nvPr/>
        </p:nvSpPr>
        <p:spPr>
          <a:xfrm rot="5400000">
            <a:off x="10019543" y="1443343"/>
            <a:ext cx="806087" cy="34684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9D322034-F927-4BFA-8B1E-0B1D057314A3}"/>
              </a:ext>
            </a:extLst>
          </p:cNvPr>
          <p:cNvSpPr/>
          <p:nvPr/>
        </p:nvSpPr>
        <p:spPr>
          <a:xfrm>
            <a:off x="10984680" y="2298821"/>
            <a:ext cx="806087" cy="34684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A10A8564-CDF1-4A97-92C3-3C63753E5EB2}"/>
              </a:ext>
            </a:extLst>
          </p:cNvPr>
          <p:cNvSpPr/>
          <p:nvPr/>
        </p:nvSpPr>
        <p:spPr>
          <a:xfrm rot="5400000">
            <a:off x="9983744" y="3164201"/>
            <a:ext cx="806087" cy="34684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7C701103-B9D1-49E4-BAE4-964E1C26C45D}"/>
              </a:ext>
            </a:extLst>
          </p:cNvPr>
          <p:cNvSpPr/>
          <p:nvPr/>
        </p:nvSpPr>
        <p:spPr>
          <a:xfrm rot="6465817">
            <a:off x="9709371" y="4972967"/>
            <a:ext cx="1288957" cy="34684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58E62D5A-F109-41F6-851B-99C55F602326}"/>
              </a:ext>
            </a:extLst>
          </p:cNvPr>
          <p:cNvSpPr txBox="1"/>
          <p:nvPr/>
        </p:nvSpPr>
        <p:spPr>
          <a:xfrm>
            <a:off x="10584248" y="4463166"/>
            <a:ext cx="1294970" cy="307777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Alumina target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49CDE92-3225-4597-AD86-3C1124C177AF}"/>
              </a:ext>
            </a:extLst>
          </p:cNvPr>
          <p:cNvSpPr txBox="1"/>
          <p:nvPr/>
        </p:nvSpPr>
        <p:spPr>
          <a:xfrm>
            <a:off x="5000165" y="2734968"/>
            <a:ext cx="126137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Existing proton BPM body</a:t>
            </a: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A837E41D-41B5-4969-B1E0-BE97FACD237E}"/>
              </a:ext>
            </a:extLst>
          </p:cNvPr>
          <p:cNvCxnSpPr>
            <a:cxnSpLocks/>
          </p:cNvCxnSpPr>
          <p:nvPr/>
        </p:nvCxnSpPr>
        <p:spPr>
          <a:xfrm>
            <a:off x="5520892" y="3447945"/>
            <a:ext cx="721292" cy="98961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174A38F0-0A0E-49EE-90F6-B001E50D37F6}"/>
              </a:ext>
            </a:extLst>
          </p:cNvPr>
          <p:cNvCxnSpPr/>
          <p:nvPr/>
        </p:nvCxnSpPr>
        <p:spPr>
          <a:xfrm>
            <a:off x="5230711" y="4677587"/>
            <a:ext cx="559451" cy="0"/>
          </a:xfrm>
          <a:prstGeom prst="straightConnector1">
            <a:avLst/>
          </a:prstGeom>
          <a:ln w="38100">
            <a:solidFill>
              <a:srgbClr val="00800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63D5D8F8-E6F7-4D9E-AFE6-539748DA3397}"/>
              </a:ext>
            </a:extLst>
          </p:cNvPr>
          <p:cNvSpPr txBox="1"/>
          <p:nvPr/>
        </p:nvSpPr>
        <p:spPr>
          <a:xfrm>
            <a:off x="5158313" y="4286499"/>
            <a:ext cx="68644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8100"/>
                </a:solidFill>
              </a:rPr>
              <a:t>Beam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5D35193B-CB18-4FE4-8B0D-E31D062CE83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91" y="4000503"/>
            <a:ext cx="4620849" cy="1528254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10D1D86B-6029-4E86-BAEC-F2D0A15BC429}"/>
              </a:ext>
            </a:extLst>
          </p:cNvPr>
          <p:cNvSpPr txBox="1"/>
          <p:nvPr/>
        </p:nvSpPr>
        <p:spPr>
          <a:xfrm>
            <a:off x="349251" y="5569057"/>
            <a:ext cx="43007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Example CST simulation with cylindrical Alumina radiator</a:t>
            </a:r>
          </a:p>
        </p:txBody>
      </p:sp>
    </p:spTree>
    <p:extLst>
      <p:ext uri="{BB962C8B-B14F-4D97-AF65-F5344CB8AC3E}">
        <p14:creationId xmlns:p14="http://schemas.microsoft.com/office/powerpoint/2010/main" val="96275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3C1EC10B-ABE7-4731-9456-2405BBDE3E38}"/>
              </a:ext>
            </a:extLst>
          </p:cNvPr>
          <p:cNvSpPr/>
          <p:nvPr/>
        </p:nvSpPr>
        <p:spPr>
          <a:xfrm>
            <a:off x="0" y="0"/>
            <a:ext cx="12192000" cy="907486"/>
          </a:xfrm>
          <a:prstGeom prst="rect">
            <a:avLst/>
          </a:prstGeom>
          <a:solidFill>
            <a:srgbClr val="002147"/>
          </a:solidFill>
          <a:ln>
            <a:solidFill>
              <a:srgbClr val="3447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38FE4F-2892-4345-8326-A943C653E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8DEA6-4CE1-4D4F-AD5C-4C20DC4ED4CD}" type="slidenum">
              <a:rPr lang="en-GB" smtClean="0"/>
              <a:t>4</a:t>
            </a:fld>
            <a:endParaRPr lang="en-GB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E27C8F0-E348-43FF-BFB6-311602F7A8D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7327" y="6332723"/>
            <a:ext cx="758447" cy="38875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A0C05AB-B60F-4347-8C40-142CC7C6368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081" y="6304716"/>
            <a:ext cx="459774" cy="44971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4F3A2D41-5E10-44AB-9FEA-01099F4D320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961" b="26462"/>
          <a:stretch/>
        </p:blipFill>
        <p:spPr>
          <a:xfrm>
            <a:off x="1773371" y="6304716"/>
            <a:ext cx="1391754" cy="444766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93B287E9-393F-46DE-BBD0-2B56C7DAB1A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446" b="13430"/>
          <a:stretch/>
        </p:blipFill>
        <p:spPr>
          <a:xfrm>
            <a:off x="3116167" y="6304716"/>
            <a:ext cx="966105" cy="481781"/>
          </a:xfrm>
          <a:prstGeom prst="rect">
            <a:avLst/>
          </a:prstGeom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BA019BB-B40A-4F62-8F02-26C968C8DEB7}"/>
              </a:ext>
            </a:extLst>
          </p:cNvPr>
          <p:cNvCxnSpPr>
            <a:cxnSpLocks/>
          </p:cNvCxnSpPr>
          <p:nvPr/>
        </p:nvCxnSpPr>
        <p:spPr>
          <a:xfrm flipH="1">
            <a:off x="349250" y="6182042"/>
            <a:ext cx="11493500" cy="0"/>
          </a:xfrm>
          <a:prstGeom prst="line">
            <a:avLst/>
          </a:prstGeom>
          <a:ln w="1905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itle 1">
            <a:extLst>
              <a:ext uri="{FF2B5EF4-FFF2-40B4-BE49-F238E27FC236}">
                <a16:creationId xmlns:a16="http://schemas.microsoft.com/office/drawing/2014/main" id="{49EFA167-6FC3-4129-86AB-3284785DD471}"/>
              </a:ext>
            </a:extLst>
          </p:cNvPr>
          <p:cNvSpPr txBox="1">
            <a:spLocks/>
          </p:cNvSpPr>
          <p:nvPr/>
        </p:nvSpPr>
        <p:spPr>
          <a:xfrm>
            <a:off x="273984" y="89300"/>
            <a:ext cx="11253696" cy="8312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bg1"/>
                </a:solidFill>
              </a:rPr>
              <a:t>BPM Types for consideration – High Frequency</a:t>
            </a:r>
          </a:p>
        </p:txBody>
      </p:sp>
      <p:sp>
        <p:nvSpPr>
          <p:cNvPr id="28" name="Content Placeholder 1">
            <a:extLst>
              <a:ext uri="{FF2B5EF4-FFF2-40B4-BE49-F238E27FC236}">
                <a16:creationId xmlns:a16="http://schemas.microsoft.com/office/drawing/2014/main" id="{7E1AF115-164D-4D35-87B5-D1E978852520}"/>
              </a:ext>
            </a:extLst>
          </p:cNvPr>
          <p:cNvSpPr txBox="1">
            <a:spLocks/>
          </p:cNvSpPr>
          <p:nvPr/>
        </p:nvSpPr>
        <p:spPr>
          <a:xfrm>
            <a:off x="597247" y="1145820"/>
            <a:ext cx="6054681" cy="21032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Verdana" panose="020B0604030504040204" pitchFamily="34" charset="0"/>
                <a:ea typeface="Verdana" panose="020B0604030504040204" pitchFamily="34" charset="0"/>
              </a:rPr>
              <a:t>Conical shaped High Frequency button BPM 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Verdana" panose="020B0604030504040204" pitchFamily="34" charset="0"/>
                <a:ea typeface="Verdana" panose="020B0604030504040204" pitchFamily="34" charset="0"/>
              </a:rPr>
              <a:t>One design in literature working up to 40 GHz cutoff </a:t>
            </a:r>
            <a:r>
              <a:rPr lang="en-US" sz="2000" b="0" dirty="0" err="1">
                <a:latin typeface="Verdana" panose="020B0604030504040204" pitchFamily="34" charset="0"/>
                <a:ea typeface="Verdana" panose="020B0604030504040204" pitchFamily="34" charset="0"/>
              </a:rPr>
              <a:t>frequancy</a:t>
            </a:r>
            <a:endParaRPr lang="en-US" sz="2000" b="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lang="en-US" sz="2000" b="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81D39A21-56C9-4FC6-B382-E9D251F11B8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5952" y="2751987"/>
            <a:ext cx="3573408" cy="2544399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71F2273B-A929-45B3-9843-935C5CDA0518}"/>
              </a:ext>
            </a:extLst>
          </p:cNvPr>
          <p:cNvGrpSpPr/>
          <p:nvPr/>
        </p:nvGrpSpPr>
        <p:grpSpPr>
          <a:xfrm>
            <a:off x="2575954" y="2580234"/>
            <a:ext cx="3418246" cy="2794727"/>
            <a:chOff x="3500605" y="1405999"/>
            <a:chExt cx="4109938" cy="3312558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69D4B2E9-1B5E-4F9B-83DA-1823D952126F}"/>
                </a:ext>
              </a:extLst>
            </p:cNvPr>
            <p:cNvGrpSpPr/>
            <p:nvPr/>
          </p:nvGrpSpPr>
          <p:grpSpPr>
            <a:xfrm>
              <a:off x="3500605" y="1405999"/>
              <a:ext cx="4109938" cy="3312558"/>
              <a:chOff x="4380346" y="1256113"/>
              <a:chExt cx="4109938" cy="3312558"/>
            </a:xfrm>
          </p:grpSpPr>
          <p:pic>
            <p:nvPicPr>
              <p:cNvPr id="46" name="Picture 45">
                <a:extLst>
                  <a:ext uri="{FF2B5EF4-FFF2-40B4-BE49-F238E27FC236}">
                    <a16:creationId xmlns:a16="http://schemas.microsoft.com/office/drawing/2014/main" id="{B85D7C11-C466-469F-948C-A961551AB4B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25469" r="36916" b="3398"/>
              <a:stretch/>
            </p:blipFill>
            <p:spPr>
              <a:xfrm>
                <a:off x="4380346" y="1256113"/>
                <a:ext cx="4040139" cy="2906835"/>
              </a:xfrm>
              <a:prstGeom prst="rect">
                <a:avLst/>
              </a:prstGeom>
            </p:spPr>
          </p:pic>
          <p:cxnSp>
            <p:nvCxnSpPr>
              <p:cNvPr id="47" name="Straight Arrow Connector 46">
                <a:extLst>
                  <a:ext uri="{FF2B5EF4-FFF2-40B4-BE49-F238E27FC236}">
                    <a16:creationId xmlns:a16="http://schemas.microsoft.com/office/drawing/2014/main" id="{6C75A1AA-2154-48B3-8C1E-2EB0BCD6E2F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380346" y="4541534"/>
                <a:ext cx="4040139" cy="27137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17AF97E9-444F-4274-A78D-3BE3A5D2154B}"/>
                  </a:ext>
                </a:extLst>
              </p:cNvPr>
              <p:cNvSpPr txBox="1"/>
              <p:nvPr/>
            </p:nvSpPr>
            <p:spPr>
              <a:xfrm>
                <a:off x="7816515" y="4197632"/>
                <a:ext cx="67376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latin typeface="Verdana" panose="020B0604030504040204" pitchFamily="34" charset="0"/>
                    <a:ea typeface="Verdana" panose="020B0604030504040204" pitchFamily="34" charset="0"/>
                  </a:rPr>
                  <a:t>e-</a:t>
                </a:r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0DDE4C35-4CF3-4994-A343-EB3FE852B74A}"/>
                </a:ext>
              </a:extLst>
            </p:cNvPr>
            <p:cNvGrpSpPr/>
            <p:nvPr/>
          </p:nvGrpSpPr>
          <p:grpSpPr>
            <a:xfrm>
              <a:off x="4684439" y="1978801"/>
              <a:ext cx="2616689" cy="1029657"/>
              <a:chOff x="5536711" y="1850375"/>
              <a:chExt cx="2616689" cy="1029657"/>
            </a:xfrm>
          </p:grpSpPr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7D83D397-F8FD-4F75-BC15-F465F0D32309}"/>
                  </a:ext>
                </a:extLst>
              </p:cNvPr>
              <p:cNvSpPr/>
              <p:nvPr/>
            </p:nvSpPr>
            <p:spPr>
              <a:xfrm>
                <a:off x="5536711" y="1943349"/>
                <a:ext cx="943276" cy="936683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B888FE25-9530-40C7-9239-B383E5EC31AD}"/>
                  </a:ext>
                </a:extLst>
              </p:cNvPr>
              <p:cNvSpPr txBox="1"/>
              <p:nvPr/>
            </p:nvSpPr>
            <p:spPr>
              <a:xfrm>
                <a:off x="7084194" y="1850375"/>
                <a:ext cx="106920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latin typeface="Verdana" panose="020B0604030504040204" pitchFamily="34" charset="0"/>
                    <a:ea typeface="Verdana" panose="020B0604030504040204" pitchFamily="34" charset="0"/>
                  </a:rPr>
                  <a:t>Glass Bead</a:t>
                </a:r>
              </a:p>
            </p:txBody>
          </p:sp>
          <p:cxnSp>
            <p:nvCxnSpPr>
              <p:cNvPr id="52" name="Straight Arrow Connector 51">
                <a:extLst>
                  <a:ext uri="{FF2B5EF4-FFF2-40B4-BE49-F238E27FC236}">
                    <a16:creationId xmlns:a16="http://schemas.microsoft.com/office/drawing/2014/main" id="{9F459FB5-E6FB-4A14-A83B-2233A3718BA7}"/>
                  </a:ext>
                </a:extLst>
              </p:cNvPr>
              <p:cNvCxnSpPr/>
              <p:nvPr/>
            </p:nvCxnSpPr>
            <p:spPr>
              <a:xfrm flipH="1">
                <a:off x="6416647" y="2088525"/>
                <a:ext cx="667547" cy="11566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C7039DB9-2BF9-4D92-9FF0-E4B917DB9D09}"/>
                </a:ext>
              </a:extLst>
            </p:cNvPr>
            <p:cNvGrpSpPr/>
            <p:nvPr/>
          </p:nvGrpSpPr>
          <p:grpSpPr>
            <a:xfrm>
              <a:off x="5186900" y="3117500"/>
              <a:ext cx="1799718" cy="369332"/>
              <a:chOff x="6066641" y="2967614"/>
              <a:chExt cx="1799718" cy="369332"/>
            </a:xfrm>
          </p:grpSpPr>
          <p:cxnSp>
            <p:nvCxnSpPr>
              <p:cNvPr id="54" name="Straight Arrow Connector 53">
                <a:extLst>
                  <a:ext uri="{FF2B5EF4-FFF2-40B4-BE49-F238E27FC236}">
                    <a16:creationId xmlns:a16="http://schemas.microsoft.com/office/drawing/2014/main" id="{F8EB05BC-981C-498C-9589-8DC5902F1737}"/>
                  </a:ext>
                </a:extLst>
              </p:cNvPr>
              <p:cNvCxnSpPr/>
              <p:nvPr/>
            </p:nvCxnSpPr>
            <p:spPr>
              <a:xfrm flipH="1">
                <a:off x="6066641" y="3199049"/>
                <a:ext cx="667547" cy="11566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32A27EA0-7C5C-48E1-8E1E-7C35603D31CB}"/>
                  </a:ext>
                </a:extLst>
              </p:cNvPr>
              <p:cNvSpPr txBox="1"/>
              <p:nvPr/>
            </p:nvSpPr>
            <p:spPr>
              <a:xfrm>
                <a:off x="6797153" y="2967614"/>
                <a:ext cx="10692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latin typeface="Verdana" panose="020B0604030504040204" pitchFamily="34" charset="0"/>
                    <a:ea typeface="Verdana" panose="020B0604030504040204" pitchFamily="34" charset="0"/>
                  </a:rPr>
                  <a:t>Cone</a:t>
                </a:r>
              </a:p>
            </p:txBody>
          </p:sp>
        </p:grp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9652B3FF-827D-41AB-B466-72BC487F7B43}"/>
                </a:ext>
              </a:extLst>
            </p:cNvPr>
            <p:cNvGrpSpPr/>
            <p:nvPr/>
          </p:nvGrpSpPr>
          <p:grpSpPr>
            <a:xfrm>
              <a:off x="5602968" y="3729248"/>
              <a:ext cx="2007574" cy="437765"/>
              <a:chOff x="6482709" y="3579362"/>
              <a:chExt cx="2007574" cy="437765"/>
            </a:xfrm>
          </p:grpSpPr>
          <p:cxnSp>
            <p:nvCxnSpPr>
              <p:cNvPr id="57" name="Straight Arrow Connector 56">
                <a:extLst>
                  <a:ext uri="{FF2B5EF4-FFF2-40B4-BE49-F238E27FC236}">
                    <a16:creationId xmlns:a16="http://schemas.microsoft.com/office/drawing/2014/main" id="{B602780F-4074-4018-A0F9-20BFACC3FD90}"/>
                  </a:ext>
                </a:extLst>
              </p:cNvPr>
              <p:cNvCxnSpPr/>
              <p:nvPr/>
            </p:nvCxnSpPr>
            <p:spPr>
              <a:xfrm flipH="1">
                <a:off x="6482709" y="3810127"/>
                <a:ext cx="667547" cy="11566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07CAC0C1-FD28-4543-B62E-6751EEDD9014}"/>
                  </a:ext>
                </a:extLst>
              </p:cNvPr>
              <p:cNvSpPr txBox="1"/>
              <p:nvPr/>
            </p:nvSpPr>
            <p:spPr>
              <a:xfrm>
                <a:off x="7179526" y="3579362"/>
                <a:ext cx="1310757" cy="4377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latin typeface="Verdana" panose="020B0604030504040204" pitchFamily="34" charset="0"/>
                    <a:ea typeface="Verdana" panose="020B0604030504040204" pitchFamily="34" charset="0"/>
                  </a:rPr>
                  <a:t>Cut out</a:t>
                </a:r>
              </a:p>
            </p:txBody>
          </p:sp>
        </p:grpSp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id="{CF30FD33-41D7-4466-BC2E-36AEEF65D7F3}"/>
              </a:ext>
            </a:extLst>
          </p:cNvPr>
          <p:cNvSpPr txBox="1"/>
          <p:nvPr/>
        </p:nvSpPr>
        <p:spPr>
          <a:xfrm>
            <a:off x="3802084" y="1901729"/>
            <a:ext cx="37457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>
                <a:latin typeface="Verdana" panose="020B0604030504040204" pitchFamily="34" charset="0"/>
                <a:ea typeface="Verdana" panose="020B0604030504040204" pitchFamily="34" charset="0"/>
              </a:rPr>
              <a:t>See A. </a:t>
            </a:r>
            <a:r>
              <a:rPr lang="en-US" sz="1200" dirty="0" err="1">
                <a:latin typeface="Verdana" panose="020B0604030504040204" pitchFamily="34" charset="0"/>
                <a:ea typeface="Verdana" panose="020B0604030504040204" pitchFamily="34" charset="0"/>
              </a:rPr>
              <a:t>Angelovski</a:t>
            </a:r>
            <a:r>
              <a:rPr lang="en-US" sz="1200" dirty="0">
                <a:latin typeface="Verdana" panose="020B0604030504040204" pitchFamily="34" charset="0"/>
                <a:ea typeface="Verdana" panose="020B0604030504040204" pitchFamily="34" charset="0"/>
              </a:rPr>
              <a:t> et al., Phys. Rev. ST </a:t>
            </a:r>
            <a:r>
              <a:rPr lang="en-US" sz="1200" dirty="0" err="1">
                <a:latin typeface="Verdana" panose="020B0604030504040204" pitchFamily="34" charset="0"/>
                <a:ea typeface="Verdana" panose="020B0604030504040204" pitchFamily="34" charset="0"/>
              </a:rPr>
              <a:t>Accel</a:t>
            </a:r>
            <a:r>
              <a:rPr lang="en-US" sz="1200" dirty="0">
                <a:latin typeface="Verdana" panose="020B0604030504040204" pitchFamily="34" charset="0"/>
                <a:ea typeface="Verdana" panose="020B0604030504040204" pitchFamily="34" charset="0"/>
              </a:rPr>
              <a:t>. </a:t>
            </a:r>
          </a:p>
          <a:p>
            <a:pPr algn="r"/>
            <a:r>
              <a:rPr lang="en-US" sz="1200" dirty="0">
                <a:latin typeface="Verdana" panose="020B0604030504040204" pitchFamily="34" charset="0"/>
                <a:ea typeface="Verdana" panose="020B0604030504040204" pitchFamily="34" charset="0"/>
              </a:rPr>
              <a:t>Beams </a:t>
            </a:r>
            <a:r>
              <a:rPr lang="en-US" sz="1200" b="1" dirty="0">
                <a:latin typeface="Verdana" panose="020B0604030504040204" pitchFamily="34" charset="0"/>
                <a:ea typeface="Verdana" panose="020B0604030504040204" pitchFamily="34" charset="0"/>
              </a:rPr>
              <a:t>15</a:t>
            </a:r>
            <a:r>
              <a:rPr lang="en-US" sz="1200" dirty="0">
                <a:latin typeface="Verdana" panose="020B0604030504040204" pitchFamily="34" charset="0"/>
                <a:ea typeface="Verdana" panose="020B0604030504040204" pitchFamily="34" charset="0"/>
              </a:rPr>
              <a:t>, 112803 (2012)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60F66F1-6989-4B64-A888-EA67540C3764}"/>
              </a:ext>
            </a:extLst>
          </p:cNvPr>
          <p:cNvSpPr txBox="1"/>
          <p:nvPr/>
        </p:nvSpPr>
        <p:spPr>
          <a:xfrm>
            <a:off x="6315952" y="5435761"/>
            <a:ext cx="35830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Comparison to LHC-type Button BPM</a:t>
            </a:r>
          </a:p>
        </p:txBody>
      </p:sp>
    </p:spTree>
    <p:extLst>
      <p:ext uri="{BB962C8B-B14F-4D97-AF65-F5344CB8AC3E}">
        <p14:creationId xmlns:p14="http://schemas.microsoft.com/office/powerpoint/2010/main" val="1398561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86CB3B4F-85AF-4EB2-9A17-DD0AD43C75BF}"/>
              </a:ext>
            </a:extLst>
          </p:cNvPr>
          <p:cNvSpPr/>
          <p:nvPr/>
        </p:nvSpPr>
        <p:spPr>
          <a:xfrm>
            <a:off x="0" y="0"/>
            <a:ext cx="12192000" cy="907486"/>
          </a:xfrm>
          <a:prstGeom prst="rect">
            <a:avLst/>
          </a:prstGeom>
          <a:solidFill>
            <a:srgbClr val="002147"/>
          </a:solidFill>
          <a:ln>
            <a:solidFill>
              <a:srgbClr val="3447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DB75F0-5454-4369-B3D3-72F1E6119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8DEA6-4CE1-4D4F-AD5C-4C20DC4ED4CD}" type="slidenum">
              <a:rPr lang="en-GB" smtClean="0"/>
              <a:t>5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511C6B0-7147-4DD0-B0B5-7D5760B93D5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7327" y="6332723"/>
            <a:ext cx="758447" cy="3887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8C60365-8F4C-4443-9816-FF403ADCA73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081" y="6304716"/>
            <a:ext cx="459774" cy="4497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B93DE07-5CDA-4479-AF3E-0BA477DF263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961" b="26462"/>
          <a:stretch/>
        </p:blipFill>
        <p:spPr>
          <a:xfrm>
            <a:off x="1773371" y="6304716"/>
            <a:ext cx="1391754" cy="4447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2033347-4E89-4F4C-9002-13B644546B9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446" b="13430"/>
          <a:stretch/>
        </p:blipFill>
        <p:spPr>
          <a:xfrm>
            <a:off x="3116167" y="6304716"/>
            <a:ext cx="966105" cy="481781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2B0CEE3-4DD9-49F3-9001-6FDF6C33E31B}"/>
              </a:ext>
            </a:extLst>
          </p:cNvPr>
          <p:cNvCxnSpPr>
            <a:cxnSpLocks/>
          </p:cNvCxnSpPr>
          <p:nvPr/>
        </p:nvCxnSpPr>
        <p:spPr>
          <a:xfrm flipH="1">
            <a:off x="349250" y="6182042"/>
            <a:ext cx="11493500" cy="0"/>
          </a:xfrm>
          <a:prstGeom prst="line">
            <a:avLst/>
          </a:prstGeom>
          <a:ln w="1905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6EE5EF2-B159-4E4E-8196-0B6BD1BA7EED}"/>
              </a:ext>
            </a:extLst>
          </p:cNvPr>
          <p:cNvGrpSpPr/>
          <p:nvPr/>
        </p:nvGrpSpPr>
        <p:grpSpPr>
          <a:xfrm>
            <a:off x="12697" y="2797772"/>
            <a:ext cx="10701485" cy="3297117"/>
            <a:chOff x="208073" y="3506689"/>
            <a:chExt cx="8091208" cy="2800639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9D6FF8D0-9AA7-4D7D-957C-867A329349A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r="5450"/>
            <a:stretch/>
          </p:blipFill>
          <p:spPr>
            <a:xfrm>
              <a:off x="915987" y="3528373"/>
              <a:ext cx="7383294" cy="2778955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045B2CE-D0FC-4750-8626-DDECA1C05EF7}"/>
                </a:ext>
              </a:extLst>
            </p:cNvPr>
            <p:cNvSpPr txBox="1"/>
            <p:nvPr/>
          </p:nvSpPr>
          <p:spPr>
            <a:xfrm>
              <a:off x="208073" y="3952660"/>
              <a:ext cx="872034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b="1" dirty="0"/>
                <a:t>Plasma </a:t>
              </a:r>
            </a:p>
            <a:p>
              <a:pPr algn="ctr"/>
              <a:r>
                <a:rPr lang="en-US" b="1" dirty="0"/>
                <a:t>cell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9130407-F717-4A48-AB07-C6D126524CBB}"/>
                </a:ext>
              </a:extLst>
            </p:cNvPr>
            <p:cNvSpPr/>
            <p:nvPr/>
          </p:nvSpPr>
          <p:spPr>
            <a:xfrm>
              <a:off x="5630831" y="4270375"/>
              <a:ext cx="368300" cy="504825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72BE8AA3-FFDC-430A-B579-D4A69180B01B}"/>
                </a:ext>
              </a:extLst>
            </p:cNvPr>
            <p:cNvCxnSpPr/>
            <p:nvPr/>
          </p:nvCxnSpPr>
          <p:spPr>
            <a:xfrm flipH="1">
              <a:off x="605352" y="4506658"/>
              <a:ext cx="5400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3BF84C0-3552-40B8-8D75-2547DF6CA320}"/>
                </a:ext>
              </a:extLst>
            </p:cNvPr>
            <p:cNvSpPr txBox="1"/>
            <p:nvPr/>
          </p:nvSpPr>
          <p:spPr>
            <a:xfrm>
              <a:off x="5402814" y="3506689"/>
              <a:ext cx="1192634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 err="1">
                  <a:solidFill>
                    <a:srgbClr val="FF0000"/>
                  </a:solidFill>
                </a:rPr>
                <a:t>ChDR</a:t>
              </a:r>
              <a:r>
                <a:rPr lang="en-US" dirty="0">
                  <a:solidFill>
                    <a:srgbClr val="FF0000"/>
                  </a:solidFill>
                </a:rPr>
                <a:t> BPM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6DA1854-2709-4D5E-BF20-44EF0370BA2D}"/>
                </a:ext>
              </a:extLst>
            </p:cNvPr>
            <p:cNvSpPr txBox="1"/>
            <p:nvPr/>
          </p:nvSpPr>
          <p:spPr>
            <a:xfrm>
              <a:off x="6834424" y="4192645"/>
              <a:ext cx="628377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b="1" dirty="0">
                  <a:solidFill>
                    <a:schemeClr val="accent5">
                      <a:lumMod val="60000"/>
                      <a:lumOff val="40000"/>
                    </a:schemeClr>
                  </a:solidFill>
                </a:rPr>
                <a:t>Beam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D14E7863-B46A-459D-91F8-E1D738D492BD}"/>
                </a:ext>
              </a:extLst>
            </p:cNvPr>
            <p:cNvCxnSpPr/>
            <p:nvPr/>
          </p:nvCxnSpPr>
          <p:spPr>
            <a:xfrm flipH="1">
              <a:off x="6740674" y="4506658"/>
              <a:ext cx="540000" cy="0"/>
            </a:xfrm>
            <a:prstGeom prst="straightConnector1">
              <a:avLst/>
            </a:prstGeom>
            <a:ln w="38100">
              <a:solidFill>
                <a:schemeClr val="accent5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40778127-AA5D-4BA5-BB37-BDAB53A59179}"/>
              </a:ext>
            </a:extLst>
          </p:cNvPr>
          <p:cNvSpPr/>
          <p:nvPr/>
        </p:nvSpPr>
        <p:spPr>
          <a:xfrm>
            <a:off x="3116167" y="3696839"/>
            <a:ext cx="487116" cy="59431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B8D8307-CA0F-470F-BC94-8B2CDA3AEF39}"/>
              </a:ext>
            </a:extLst>
          </p:cNvPr>
          <p:cNvSpPr txBox="1"/>
          <p:nvPr/>
        </p:nvSpPr>
        <p:spPr>
          <a:xfrm>
            <a:off x="2895664" y="2823300"/>
            <a:ext cx="1577386" cy="32610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err="1">
                <a:solidFill>
                  <a:srgbClr val="FF0000"/>
                </a:solidFill>
              </a:rPr>
              <a:t>ChDR</a:t>
            </a:r>
            <a:r>
              <a:rPr lang="en-US" dirty="0">
                <a:solidFill>
                  <a:srgbClr val="FF0000"/>
                </a:solidFill>
              </a:rPr>
              <a:t> BPM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28BC3056-9271-4E23-A6CD-BF5ABD24676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480" t="5055" r="-1480" b="42163"/>
          <a:stretch/>
        </p:blipFill>
        <p:spPr>
          <a:xfrm>
            <a:off x="9145670" y="933014"/>
            <a:ext cx="2773635" cy="2604654"/>
          </a:xfrm>
          <a:prstGeom prst="rect">
            <a:avLst/>
          </a:prstGeom>
        </p:spPr>
      </p:pic>
      <p:sp>
        <p:nvSpPr>
          <p:cNvPr id="26" name="Title 1">
            <a:extLst>
              <a:ext uri="{FF2B5EF4-FFF2-40B4-BE49-F238E27FC236}">
                <a16:creationId xmlns:a16="http://schemas.microsoft.com/office/drawing/2014/main" id="{F8ECF184-E7F2-4469-BA6B-4C0CED6C04A5}"/>
              </a:ext>
            </a:extLst>
          </p:cNvPr>
          <p:cNvSpPr txBox="1">
            <a:spLocks/>
          </p:cNvSpPr>
          <p:nvPr/>
        </p:nvSpPr>
        <p:spPr>
          <a:xfrm>
            <a:off x="100104" y="65894"/>
            <a:ext cx="11253696" cy="8312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 err="1">
                <a:solidFill>
                  <a:schemeClr val="bg1"/>
                </a:solidFill>
              </a:rPr>
              <a:t>ChDR</a:t>
            </a:r>
            <a:r>
              <a:rPr lang="en-GB" sz="4000" dirty="0">
                <a:solidFill>
                  <a:schemeClr val="bg1"/>
                </a:solidFill>
              </a:rPr>
              <a:t> BPMs in the AWAKE beamline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47BD453-4940-41C0-913C-7F53B0D57FA1}"/>
              </a:ext>
            </a:extLst>
          </p:cNvPr>
          <p:cNvSpPr txBox="1"/>
          <p:nvPr/>
        </p:nvSpPr>
        <p:spPr>
          <a:xfrm>
            <a:off x="6435457" y="1038756"/>
            <a:ext cx="2710213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200" dirty="0">
                <a:latin typeface="+mj-lt"/>
                <a:ea typeface="Verdana" panose="020B0604030504040204" pitchFamily="34" charset="0"/>
              </a:rPr>
              <a:t>One BPM connected to TRIUMF electronics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200" dirty="0">
                <a:latin typeface="+mj-lt"/>
                <a:ea typeface="Verdana" panose="020B0604030504040204" pitchFamily="34" charset="0"/>
              </a:rPr>
              <a:t>Logged on NXCALS as of Oct 23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200" dirty="0">
              <a:latin typeface="+mj-lt"/>
              <a:ea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200" dirty="0">
              <a:latin typeface="+mj-lt"/>
              <a:ea typeface="Verdana" panose="020B0604030504040204" pitchFamily="34" charset="0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BD48857F-8C86-43F9-9D73-ABA7129AED5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4552" y="1083168"/>
            <a:ext cx="2468720" cy="4148670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8EC91A3B-BF42-4091-B6B5-C879EA7E5861}"/>
              </a:ext>
            </a:extLst>
          </p:cNvPr>
          <p:cNvSpPr txBox="1"/>
          <p:nvPr/>
        </p:nvSpPr>
        <p:spPr>
          <a:xfrm>
            <a:off x="2819786" y="1038756"/>
            <a:ext cx="293675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>
                <a:latin typeface="+mj-lt"/>
                <a:ea typeface="Verdana" panose="020B0604030504040204" pitchFamily="34" charset="0"/>
              </a:rPr>
              <a:t> One BPM installed with 2 mounted optical boards on either side for higher frequency broadband testing</a:t>
            </a:r>
          </a:p>
        </p:txBody>
      </p:sp>
    </p:spTree>
    <p:extLst>
      <p:ext uri="{BB962C8B-B14F-4D97-AF65-F5344CB8AC3E}">
        <p14:creationId xmlns:p14="http://schemas.microsoft.com/office/powerpoint/2010/main" val="1711669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3C1EC10B-ABE7-4731-9456-2405BBDE3E38}"/>
              </a:ext>
            </a:extLst>
          </p:cNvPr>
          <p:cNvSpPr/>
          <p:nvPr/>
        </p:nvSpPr>
        <p:spPr>
          <a:xfrm>
            <a:off x="0" y="0"/>
            <a:ext cx="12192000" cy="907486"/>
          </a:xfrm>
          <a:prstGeom prst="rect">
            <a:avLst/>
          </a:prstGeom>
          <a:solidFill>
            <a:srgbClr val="002147"/>
          </a:solidFill>
          <a:ln>
            <a:solidFill>
              <a:srgbClr val="3447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7E598E4-A7D9-4E5F-B26D-3870105871A4}"/>
              </a:ext>
            </a:extLst>
          </p:cNvPr>
          <p:cNvGrpSpPr/>
          <p:nvPr/>
        </p:nvGrpSpPr>
        <p:grpSpPr>
          <a:xfrm>
            <a:off x="288883" y="2773851"/>
            <a:ext cx="8571210" cy="3257512"/>
            <a:chOff x="462535" y="3505540"/>
            <a:chExt cx="7836746" cy="2801788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ACDEBCD9-3D94-4E3E-A46E-A98BA2D4DF6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5450"/>
            <a:stretch/>
          </p:blipFill>
          <p:spPr>
            <a:xfrm>
              <a:off x="915987" y="3528373"/>
              <a:ext cx="7383294" cy="2778955"/>
            </a:xfrm>
            <a:prstGeom prst="rect">
              <a:avLst/>
            </a:prstGeom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F9559D4-D4DA-4A1F-98E2-429F7A3434C6}"/>
                </a:ext>
              </a:extLst>
            </p:cNvPr>
            <p:cNvSpPr txBox="1"/>
            <p:nvPr/>
          </p:nvSpPr>
          <p:spPr>
            <a:xfrm>
              <a:off x="462535" y="3892976"/>
              <a:ext cx="872034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b="1" dirty="0"/>
                <a:t>Plasma </a:t>
              </a:r>
            </a:p>
            <a:p>
              <a:pPr algn="ctr"/>
              <a:r>
                <a:rPr lang="en-US" b="1" dirty="0"/>
                <a:t>cell</a:t>
              </a:r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288940E1-9D9E-45EE-8078-29A58619F2DE}"/>
                </a:ext>
              </a:extLst>
            </p:cNvPr>
            <p:cNvCxnSpPr/>
            <p:nvPr/>
          </p:nvCxnSpPr>
          <p:spPr>
            <a:xfrm flipH="1">
              <a:off x="605352" y="4506658"/>
              <a:ext cx="5400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66EF384D-497E-4353-9B7C-5477CFE4C8D4}"/>
                </a:ext>
              </a:extLst>
            </p:cNvPr>
            <p:cNvSpPr/>
            <p:nvPr/>
          </p:nvSpPr>
          <p:spPr>
            <a:xfrm>
              <a:off x="4534092" y="4270375"/>
              <a:ext cx="190308" cy="504825"/>
            </a:xfrm>
            <a:prstGeom prst="rect">
              <a:avLst/>
            </a:prstGeom>
            <a:noFill/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F0"/>
                </a:solidFill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987E585-6E9A-4FFF-8B39-8BBD85639FB3}"/>
                </a:ext>
              </a:extLst>
            </p:cNvPr>
            <p:cNvSpPr txBox="1"/>
            <p:nvPr/>
          </p:nvSpPr>
          <p:spPr>
            <a:xfrm>
              <a:off x="4189464" y="3505540"/>
              <a:ext cx="872034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>
                  <a:solidFill>
                    <a:srgbClr val="00B0F0"/>
                  </a:solidFill>
                </a:rPr>
                <a:t>HF BPM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D25F478-5F79-4C38-B2EB-9327D59B113B}"/>
                </a:ext>
              </a:extLst>
            </p:cNvPr>
            <p:cNvSpPr txBox="1"/>
            <p:nvPr/>
          </p:nvSpPr>
          <p:spPr>
            <a:xfrm>
              <a:off x="6740674" y="4169975"/>
              <a:ext cx="628377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b="1" dirty="0">
                  <a:solidFill>
                    <a:schemeClr val="accent5">
                      <a:lumMod val="60000"/>
                      <a:lumOff val="40000"/>
                    </a:schemeClr>
                  </a:solidFill>
                </a:rPr>
                <a:t>Beam</a:t>
              </a:r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08CCC636-30E4-48E4-BB23-16DCED0372F5}"/>
                </a:ext>
              </a:extLst>
            </p:cNvPr>
            <p:cNvCxnSpPr/>
            <p:nvPr/>
          </p:nvCxnSpPr>
          <p:spPr>
            <a:xfrm flipH="1">
              <a:off x="6740674" y="4506658"/>
              <a:ext cx="540000" cy="0"/>
            </a:xfrm>
            <a:prstGeom prst="straightConnector1">
              <a:avLst/>
            </a:prstGeom>
            <a:ln w="38100">
              <a:solidFill>
                <a:schemeClr val="accent5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38FE4F-2892-4345-8326-A943C653E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8DEA6-4CE1-4D4F-AD5C-4C20DC4ED4CD}" type="slidenum">
              <a:rPr lang="en-GB" smtClean="0"/>
              <a:t>6</a:t>
            </a:fld>
            <a:endParaRPr lang="en-GB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E27C8F0-E348-43FF-BFB6-311602F7A8D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7327" y="6332723"/>
            <a:ext cx="758447" cy="38875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A0C05AB-B60F-4347-8C40-142CC7C6368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081" y="6304716"/>
            <a:ext cx="459774" cy="44971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4F3A2D41-5E10-44AB-9FEA-01099F4D320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961" b="26462"/>
          <a:stretch/>
        </p:blipFill>
        <p:spPr>
          <a:xfrm>
            <a:off x="1773371" y="6304716"/>
            <a:ext cx="1391754" cy="444766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93B287E9-393F-46DE-BBD0-2B56C7DAB1A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446" b="13430"/>
          <a:stretch/>
        </p:blipFill>
        <p:spPr>
          <a:xfrm>
            <a:off x="3116167" y="6304716"/>
            <a:ext cx="966105" cy="481781"/>
          </a:xfrm>
          <a:prstGeom prst="rect">
            <a:avLst/>
          </a:prstGeom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BA019BB-B40A-4F62-8F02-26C968C8DEB7}"/>
              </a:ext>
            </a:extLst>
          </p:cNvPr>
          <p:cNvCxnSpPr>
            <a:cxnSpLocks/>
          </p:cNvCxnSpPr>
          <p:nvPr/>
        </p:nvCxnSpPr>
        <p:spPr>
          <a:xfrm flipH="1">
            <a:off x="349250" y="6182042"/>
            <a:ext cx="11493500" cy="0"/>
          </a:xfrm>
          <a:prstGeom prst="line">
            <a:avLst/>
          </a:prstGeom>
          <a:ln w="1905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itle 1">
            <a:extLst>
              <a:ext uri="{FF2B5EF4-FFF2-40B4-BE49-F238E27FC236}">
                <a16:creationId xmlns:a16="http://schemas.microsoft.com/office/drawing/2014/main" id="{49EFA167-6FC3-4129-86AB-3284785DD471}"/>
              </a:ext>
            </a:extLst>
          </p:cNvPr>
          <p:cNvSpPr txBox="1">
            <a:spLocks/>
          </p:cNvSpPr>
          <p:nvPr/>
        </p:nvSpPr>
        <p:spPr>
          <a:xfrm>
            <a:off x="100104" y="65894"/>
            <a:ext cx="11253696" cy="8312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bg1"/>
                </a:solidFill>
              </a:rPr>
              <a:t>High Frequency button based BPM</a:t>
            </a:r>
          </a:p>
        </p:txBody>
      </p:sp>
      <p:sp>
        <p:nvSpPr>
          <p:cNvPr id="28" name="Content Placeholder 1">
            <a:extLst>
              <a:ext uri="{FF2B5EF4-FFF2-40B4-BE49-F238E27FC236}">
                <a16:creationId xmlns:a16="http://schemas.microsoft.com/office/drawing/2014/main" id="{7E1AF115-164D-4D35-87B5-D1E978852520}"/>
              </a:ext>
            </a:extLst>
          </p:cNvPr>
          <p:cNvSpPr txBox="1">
            <a:spLocks/>
          </p:cNvSpPr>
          <p:nvPr/>
        </p:nvSpPr>
        <p:spPr>
          <a:xfrm>
            <a:off x="518234" y="1484520"/>
            <a:ext cx="5859301" cy="21032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Verdana" panose="020B0604030504040204" pitchFamily="34" charset="0"/>
                <a:ea typeface="Verdana" panose="020B0604030504040204" pitchFamily="34" charset="0"/>
              </a:rPr>
              <a:t>One HF BPM installed between the </a:t>
            </a:r>
            <a:r>
              <a:rPr lang="en-US" sz="2000" b="0" dirty="0" err="1">
                <a:latin typeface="Verdana" panose="020B0604030504040204" pitchFamily="34" charset="0"/>
                <a:ea typeface="Verdana" panose="020B0604030504040204" pitchFamily="34" charset="0"/>
              </a:rPr>
              <a:t>ChDR</a:t>
            </a:r>
            <a:r>
              <a:rPr lang="en-US" sz="2000" b="0" dirty="0">
                <a:latin typeface="Verdana" panose="020B0604030504040204" pitchFamily="34" charset="0"/>
                <a:ea typeface="Verdana" panose="020B0604030504040204" pitchFamily="34" charset="0"/>
              </a:rPr>
              <a:t> BPMs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Verdana" panose="020B0604030504040204" pitchFamily="34" charset="0"/>
                <a:ea typeface="Verdana" panose="020B0604030504040204" pitchFamily="34" charset="0"/>
              </a:rPr>
              <a:t>2 symmetrical planes </a:t>
            </a:r>
          </a:p>
        </p:txBody>
      </p:sp>
      <p:pic>
        <p:nvPicPr>
          <p:cNvPr id="27" name="Picture 2" descr="https://lh3.googleusercontent.com/uviSmv_pMPu_FKJdpJICtgdZ6R1TIcf6PIu28yM24tmBKnHgSqO0uazORxZp6W3n9boQ2ETyLuztQD_FfT9-mqyCS-N9wX5c3lxFSG52HU5lat7Ta31uXv0sVVn4WjrJFRn_pik0Acdx1Szi3U5b5XXYfAkObxtoVv264jfs8glYAd4sBCWCFslclZUNxa9zeoHkDq_x6_qJVK9OUm0oYGPYVLNMg-27dPewEB6g_sWN1OWcEuYGL3r6M2dWfwFj63dWHgKFt5TsKS2DAkp-yJ3ycmvAdww7K6LdZHNt20aMqSy-PbwHzNDaUrg_ePR3_DXSUk4F2VZLxXwyP4NhPoEsifx392E0HfU10YAW_32vZLQ5PQzYtOtnQAJcUK2n1im_xAZe7GL03qHQ8veb2LyPaWS6tIynzu2hHrC2slTyo1yxHwK0XWNJiEiDTGXi_M9l-3OrGI-QTCrXX7iu3MrkMTm0lt8laAUkXq9rtRSHmDoXdCHqsJVHOoP2-i_agIeOQqvc1IZ8FG5di9ktQvad-INC9HVKhk57OZHWoEnyfNd2G4CxmEHUFfhKx7N9CZ_thWNrOz8sKWjPzYpry35HOz1WNEE2tDTuqvEGIoZkmjUJ1IlyYhkgUjb7WaRCbI6UA-jKYxwI0bIBLEdCxmu_B5BWfORfW9MoE9yvosx0Y-G_VCyQCVoBQ3fNHedLs7lfMoztdJVCNpMV0BL2zui8Y_hbNalx8xZAS1lAyqamvsgVfdLH4Hd03YyWlkXUe6WqE2CcHGrMILm3pMqQWu6Q0ixX6XJwK35QyFT8ac6Oigz6kwZSCO5qkOtdtJgHBYyOEAhikdiJjOLHAHnV3ar9udMBU2-s93dVUfBzOa4M2J2L2vpVpcRhMue--VwThLczk50-d59rrA_fktLJcDX08WoseT8IyoacFprUHJuAbRzhzz7fFTeSu8jLNAFZcMAandtJUoEfTkbBpwF1kGzXnqGJZ0pWl1ibD8_AfgwZJgyAk-PeY80=w495-h881-s-no?authuser=0">
            <a:extLst>
              <a:ext uri="{FF2B5EF4-FFF2-40B4-BE49-F238E27FC236}">
                <a16:creationId xmlns:a16="http://schemas.microsoft.com/office/drawing/2014/main" id="{45136BBB-D888-467D-8418-1A823B96C7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4281" y="1025015"/>
            <a:ext cx="2828328" cy="5034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42796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EDB91F-7BD9-4239-B73A-3024EE77B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8DEA6-4CE1-4D4F-AD5C-4C20DC4ED4CD}" type="slidenum">
              <a:rPr lang="en-GB" smtClean="0"/>
              <a:t>7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73211BD-5E51-4FB3-8CF0-EC7D47F73CD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7327" y="6332723"/>
            <a:ext cx="758447" cy="3887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A06EA17-251F-4986-8120-3DB40CF5E7E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081" y="6304716"/>
            <a:ext cx="459774" cy="4497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7D64A3E-134F-4D2E-B719-0D0D8864C0C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961" b="26462"/>
          <a:stretch/>
        </p:blipFill>
        <p:spPr>
          <a:xfrm>
            <a:off x="1773371" y="6304716"/>
            <a:ext cx="1391754" cy="4447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2BC366E-F355-4E61-8889-075FCD6AD3F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446" b="13430"/>
          <a:stretch/>
        </p:blipFill>
        <p:spPr>
          <a:xfrm>
            <a:off x="3116167" y="6304716"/>
            <a:ext cx="966105" cy="481781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0A832EE-6516-47C0-A770-BFABD8CCCE04}"/>
              </a:ext>
            </a:extLst>
          </p:cNvPr>
          <p:cNvCxnSpPr>
            <a:cxnSpLocks/>
          </p:cNvCxnSpPr>
          <p:nvPr/>
        </p:nvCxnSpPr>
        <p:spPr>
          <a:xfrm flipH="1">
            <a:off x="349250" y="6182042"/>
            <a:ext cx="11493500" cy="0"/>
          </a:xfrm>
          <a:prstGeom prst="line">
            <a:avLst/>
          </a:prstGeom>
          <a:ln w="1905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>
            <a:extLst>
              <a:ext uri="{FF2B5EF4-FFF2-40B4-BE49-F238E27FC236}">
                <a16:creationId xmlns:a16="http://schemas.microsoft.com/office/drawing/2014/main" id="{B4C4832A-FE49-4CAC-80C8-C604E5B04FCE}"/>
              </a:ext>
            </a:extLst>
          </p:cNvPr>
          <p:cNvSpPr txBox="1">
            <a:spLocks/>
          </p:cNvSpPr>
          <p:nvPr/>
        </p:nvSpPr>
        <p:spPr>
          <a:xfrm>
            <a:off x="100104" y="65894"/>
            <a:ext cx="11253696" cy="8312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/>
              <a:t>Proton only Studies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368DE39-2269-4D02-95F8-A92CDA05E0D2}"/>
              </a:ext>
            </a:extLst>
          </p:cNvPr>
          <p:cNvSpPr/>
          <p:nvPr/>
        </p:nvSpPr>
        <p:spPr>
          <a:xfrm>
            <a:off x="0" y="0"/>
            <a:ext cx="12192000" cy="907486"/>
          </a:xfrm>
          <a:prstGeom prst="rect">
            <a:avLst/>
          </a:prstGeom>
          <a:solidFill>
            <a:srgbClr val="002147"/>
          </a:solidFill>
          <a:ln>
            <a:solidFill>
              <a:srgbClr val="3447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CEA459A4-DE32-472A-AB27-858B0906B392}"/>
              </a:ext>
            </a:extLst>
          </p:cNvPr>
          <p:cNvSpPr txBox="1">
            <a:spLocks/>
          </p:cNvSpPr>
          <p:nvPr/>
        </p:nvSpPr>
        <p:spPr>
          <a:xfrm>
            <a:off x="200208" y="65894"/>
            <a:ext cx="11253696" cy="8312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bg1"/>
                </a:solidFill>
              </a:rPr>
              <a:t>Proton Studies 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346645AB-3656-40A8-92EA-832E3DBFCFA7}"/>
              </a:ext>
            </a:extLst>
          </p:cNvPr>
          <p:cNvSpPr txBox="1">
            <a:spLocks/>
          </p:cNvSpPr>
          <p:nvPr/>
        </p:nvSpPr>
        <p:spPr>
          <a:xfrm>
            <a:off x="349250" y="1081793"/>
            <a:ext cx="11489554" cy="497796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>
                <a:latin typeface="+mj-lt"/>
                <a:ea typeface="Verdana" panose="020B0604030504040204" pitchFamily="34" charset="0"/>
              </a:rPr>
              <a:t>Determining the signal contribution from the Protons for both the </a:t>
            </a:r>
            <a:r>
              <a:rPr lang="en-GB" sz="2400" dirty="0" err="1">
                <a:latin typeface="+mj-lt"/>
                <a:ea typeface="Verdana" panose="020B0604030504040204" pitchFamily="34" charset="0"/>
              </a:rPr>
              <a:t>ChDR</a:t>
            </a:r>
            <a:r>
              <a:rPr lang="en-GB" sz="2400" dirty="0">
                <a:latin typeface="+mj-lt"/>
                <a:ea typeface="Verdana" panose="020B0604030504040204" pitchFamily="34" charset="0"/>
              </a:rPr>
              <a:t> BPM and HF BPM in different frequency regimes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400" dirty="0">
              <a:latin typeface="+mj-lt"/>
              <a:ea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err="1">
                <a:latin typeface="+mj-lt"/>
                <a:ea typeface="Verdana" panose="020B0604030504040204" pitchFamily="34" charset="0"/>
              </a:rPr>
              <a:t>ChDR</a:t>
            </a:r>
            <a:r>
              <a:rPr lang="en-GB" sz="2400" dirty="0">
                <a:latin typeface="+mj-lt"/>
                <a:ea typeface="Verdana" panose="020B0604030504040204" pitchFamily="34" charset="0"/>
              </a:rPr>
              <a:t> ranges tested: WR28(26.6-40GHz), WR15(50-75GHz), WR10(75-110GHz), Filtered WR28(30GHz-40GHz)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400" dirty="0">
              <a:latin typeface="+mj-lt"/>
              <a:ea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>
                <a:latin typeface="+mj-lt"/>
                <a:ea typeface="Verdana" panose="020B0604030504040204" pitchFamily="34" charset="0"/>
              </a:rPr>
              <a:t>HF ranges: 26GHz Filter, through 40GHz Diode detector (Coaxial) 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F43F6D9-405C-4CFF-8685-6ECD656269C2}"/>
              </a:ext>
            </a:extLst>
          </p:cNvPr>
          <p:cNvGrpSpPr/>
          <p:nvPr/>
        </p:nvGrpSpPr>
        <p:grpSpPr>
          <a:xfrm>
            <a:off x="3000306" y="4155635"/>
            <a:ext cx="6191994" cy="1409041"/>
            <a:chOff x="391849" y="2853366"/>
            <a:chExt cx="6191994" cy="1409041"/>
          </a:xfrm>
        </p:grpSpPr>
        <p:pic>
          <p:nvPicPr>
            <p:cNvPr id="17" name="Picture 2" descr="https://lh3.googleusercontent.com/2k5uAK-DCIwPq6--JsZeZcMBWgNNmvxETatxE9D2MIpvJMZSB4snQsgSPkSmXIoeP_zb8wGd5E_8n7r0begQ47TeSNwMwbAWTk6OrtwlUC0NBI8KTluGzddckjyorLW9VlW0_ao0Rq_XPX_rnakROQVfWF0jHisiwCXZTl2M9oNWMcRo6a4hdYvgY0nGqCriEID2aT__pSLm6eJkzC35jC0pCZyeEca4b0lCkcLHOI3PeDP0jf1DL6gMNWe9cPkmKD26ssuvGNCAOAM0Iit5iTUnCKYrZ_2MUIaD71nZ7wi6joUo_SMWjEhrmG409o14dMl5u_hxLSG9DLFQFG4IpaL-ymU7zDj9zVDEeDxq4aAx4P7CyI5kPP-4pujXE6jjRQiBCsS-9cqNnJA4LNiHMSIeGeJexTXQKH_lyhaAMjas_BLDW5kBqsjF9cBsY8IwYG_vglkMuhKcNO_BC3leoWegcMh6DZrrOTKh6VHniSRm2aX8lvLmqDRGNPCHiaga2a5A-8aWubqjjKIz2pM-l3VZKp1WjoQCCArxjGIuYcvjjYKYd-7q8rBiqsvDJ-jxFHDCqwHpAiNb95_gNtmzNSjcFfDLvJ0lyqYjrQnFFgagjf3vXG1MNwIg60HVh5RyTMT3RhzRUj0jYZPgNAtRelafq633rdO-KRoeZClzVTmo5LWFjOB2dl1aPRqukgtCIuzSmEFyzmN3pfJB3_EiRL6xN39L0FmZ9dhOU2VsozXsIDiDHbvpkh0Cr0N9SlA_wUbw1tmhR09XTaG6-276fqDmXjPsv3Ul9ScpF-y7hlO1oSmpHP2PzKdSxUr_78Ega2_0OFzRGYvrtmEJieYIjDgFwj4fbvoRBWYG7ecOyg_tmw9DaYNcahYpjD89Y8YMPFDES91h5jxMCieZsuS9KXou1WizH0nO4_ntW7nAvnesneWoysB9KLEZG1SPmwQoIgH3BeO9qpR7ebhFvwbZEyDTGoIZAG3jUWKbWX25jQV5ACdD52raQW4=w1566-h881-s-no?authuser=0">
              <a:extLst>
                <a:ext uri="{FF2B5EF4-FFF2-40B4-BE49-F238E27FC236}">
                  <a16:creationId xmlns:a16="http://schemas.microsoft.com/office/drawing/2014/main" id="{FF163CA5-9A03-49BF-A597-B62A2BA44EE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291" t="35957" b="27407"/>
            <a:stretch/>
          </p:blipFill>
          <p:spPr bwMode="auto">
            <a:xfrm>
              <a:off x="450897" y="2853366"/>
              <a:ext cx="6132946" cy="14090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6FE75D5-B1D5-4A01-92F0-A31F88FDC92F}"/>
                </a:ext>
              </a:extLst>
            </p:cNvPr>
            <p:cNvSpPr txBox="1"/>
            <p:nvPr/>
          </p:nvSpPr>
          <p:spPr>
            <a:xfrm>
              <a:off x="2462429" y="3210790"/>
              <a:ext cx="11822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Isolator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65F1351-408A-459B-82AD-D98F5F267C66}"/>
                </a:ext>
              </a:extLst>
            </p:cNvPr>
            <p:cNvSpPr txBox="1"/>
            <p:nvPr/>
          </p:nvSpPr>
          <p:spPr>
            <a:xfrm>
              <a:off x="4341716" y="3180364"/>
              <a:ext cx="118225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WR28 Gain Horn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9F5C6F8-1293-4554-9953-97F5005A2A4E}"/>
                </a:ext>
              </a:extLst>
            </p:cNvPr>
            <p:cNvSpPr txBox="1"/>
            <p:nvPr/>
          </p:nvSpPr>
          <p:spPr>
            <a:xfrm>
              <a:off x="1353752" y="2905115"/>
              <a:ext cx="118225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Diode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4580154-9271-4FAF-9994-90E98D3438B1}"/>
                </a:ext>
              </a:extLst>
            </p:cNvPr>
            <p:cNvSpPr txBox="1"/>
            <p:nvPr/>
          </p:nvSpPr>
          <p:spPr>
            <a:xfrm rot="19297749">
              <a:off x="391849" y="3100160"/>
              <a:ext cx="118225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Coaxial to 8GHz Scope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93962C0C-3D7B-4634-9F6A-C4922B321B63}"/>
                </a:ext>
              </a:extLst>
            </p:cNvPr>
            <p:cNvCxnSpPr/>
            <p:nvPr/>
          </p:nvCxnSpPr>
          <p:spPr>
            <a:xfrm flipH="1">
              <a:off x="799570" y="3460218"/>
              <a:ext cx="738912" cy="684003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 Placeholder 3">
            <a:extLst>
              <a:ext uri="{FF2B5EF4-FFF2-40B4-BE49-F238E27FC236}">
                <a16:creationId xmlns:a16="http://schemas.microsoft.com/office/drawing/2014/main" id="{F7287858-2608-46E9-9748-0A35DCC136D2}"/>
              </a:ext>
            </a:extLst>
          </p:cNvPr>
          <p:cNvSpPr txBox="1">
            <a:spLocks/>
          </p:cNvSpPr>
          <p:nvPr/>
        </p:nvSpPr>
        <p:spPr>
          <a:xfrm>
            <a:off x="3038554" y="5634718"/>
            <a:ext cx="6284755" cy="101701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dirty="0">
                <a:latin typeface="+mj-lt"/>
                <a:ea typeface="Verdana" panose="020B0604030504040204" pitchFamily="34" charset="0"/>
              </a:rPr>
              <a:t>Example setup for the </a:t>
            </a:r>
            <a:r>
              <a:rPr lang="en-GB" sz="2400" dirty="0" err="1">
                <a:latin typeface="+mj-lt"/>
                <a:ea typeface="Verdana" panose="020B0604030504040204" pitchFamily="34" charset="0"/>
              </a:rPr>
              <a:t>ChDR</a:t>
            </a:r>
            <a:r>
              <a:rPr lang="en-GB" sz="2400" dirty="0">
                <a:latin typeface="+mj-lt"/>
                <a:ea typeface="Verdana" panose="020B0604030504040204" pitchFamily="34" charset="0"/>
              </a:rPr>
              <a:t> BPM</a:t>
            </a:r>
          </a:p>
        </p:txBody>
      </p:sp>
    </p:spTree>
    <p:extLst>
      <p:ext uri="{BB962C8B-B14F-4D97-AF65-F5344CB8AC3E}">
        <p14:creationId xmlns:p14="http://schemas.microsoft.com/office/powerpoint/2010/main" val="21837306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EDB91F-7BD9-4239-B73A-3024EE77B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8DEA6-4CE1-4D4F-AD5C-4C20DC4ED4CD}" type="slidenum">
              <a:rPr lang="en-GB" smtClean="0"/>
              <a:t>8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73211BD-5E51-4FB3-8CF0-EC7D47F73CD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7327" y="6332723"/>
            <a:ext cx="758447" cy="3887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A06EA17-251F-4986-8120-3DB40CF5E7E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081" y="6304716"/>
            <a:ext cx="459774" cy="4497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7D64A3E-134F-4D2E-B719-0D0D8864C0C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961" b="26462"/>
          <a:stretch/>
        </p:blipFill>
        <p:spPr>
          <a:xfrm>
            <a:off x="1773371" y="6304716"/>
            <a:ext cx="1391754" cy="4447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2BC366E-F355-4E61-8889-075FCD6AD3F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446" b="13430"/>
          <a:stretch/>
        </p:blipFill>
        <p:spPr>
          <a:xfrm>
            <a:off x="3116167" y="6304716"/>
            <a:ext cx="966105" cy="481781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0A832EE-6516-47C0-A770-BFABD8CCCE04}"/>
              </a:ext>
            </a:extLst>
          </p:cNvPr>
          <p:cNvCxnSpPr>
            <a:cxnSpLocks/>
          </p:cNvCxnSpPr>
          <p:nvPr/>
        </p:nvCxnSpPr>
        <p:spPr>
          <a:xfrm flipH="1">
            <a:off x="349250" y="6182042"/>
            <a:ext cx="11493500" cy="0"/>
          </a:xfrm>
          <a:prstGeom prst="line">
            <a:avLst/>
          </a:prstGeom>
          <a:ln w="1905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>
            <a:extLst>
              <a:ext uri="{FF2B5EF4-FFF2-40B4-BE49-F238E27FC236}">
                <a16:creationId xmlns:a16="http://schemas.microsoft.com/office/drawing/2014/main" id="{B4C4832A-FE49-4CAC-80C8-C604E5B04FCE}"/>
              </a:ext>
            </a:extLst>
          </p:cNvPr>
          <p:cNvSpPr txBox="1">
            <a:spLocks/>
          </p:cNvSpPr>
          <p:nvPr/>
        </p:nvSpPr>
        <p:spPr>
          <a:xfrm>
            <a:off x="100104" y="65894"/>
            <a:ext cx="11253696" cy="8312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/>
              <a:t>Procedure for electron Beam tests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B172E1C-C359-48B8-8BCE-3AF96D7B3117}"/>
              </a:ext>
            </a:extLst>
          </p:cNvPr>
          <p:cNvSpPr/>
          <p:nvPr/>
        </p:nvSpPr>
        <p:spPr>
          <a:xfrm>
            <a:off x="0" y="0"/>
            <a:ext cx="12192000" cy="907486"/>
          </a:xfrm>
          <a:prstGeom prst="rect">
            <a:avLst/>
          </a:prstGeom>
          <a:solidFill>
            <a:srgbClr val="002147"/>
          </a:solidFill>
          <a:ln>
            <a:solidFill>
              <a:srgbClr val="3447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01FAFAA8-2BEE-4135-94F6-E93276CC6E10}"/>
              </a:ext>
            </a:extLst>
          </p:cNvPr>
          <p:cNvSpPr txBox="1">
            <a:spLocks/>
          </p:cNvSpPr>
          <p:nvPr/>
        </p:nvSpPr>
        <p:spPr>
          <a:xfrm>
            <a:off x="200208" y="65894"/>
            <a:ext cx="11253696" cy="8312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bg1"/>
                </a:solidFill>
              </a:rPr>
              <a:t>Proton Studies </a:t>
            </a:r>
          </a:p>
        </p:txBody>
      </p:sp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5957FA58-15C2-4225-8BA8-3081F6812957}"/>
              </a:ext>
            </a:extLst>
          </p:cNvPr>
          <p:cNvSpPr txBox="1">
            <a:spLocks/>
          </p:cNvSpPr>
          <p:nvPr/>
        </p:nvSpPr>
        <p:spPr>
          <a:xfrm>
            <a:off x="319764" y="5128007"/>
            <a:ext cx="11660480" cy="903351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>
                <a:latin typeface="+mj-lt"/>
                <a:ea typeface="Verdana" panose="020B0604030504040204" pitchFamily="34" charset="0"/>
              </a:rPr>
              <a:t>For each Proton shot over 5000 shots, the Proton signal was recorded on a 8GHz Oscilloscope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>
                <a:latin typeface="+mj-lt"/>
                <a:ea typeface="Verdana" panose="020B0604030504040204" pitchFamily="34" charset="0"/>
              </a:rPr>
              <a:t>For both 1E11 and 3E11 protons</a:t>
            </a:r>
          </a:p>
        </p:txBody>
      </p:sp>
      <p:sp>
        <p:nvSpPr>
          <p:cNvPr id="22" name="Date Placeholder 8">
            <a:extLst>
              <a:ext uri="{FF2B5EF4-FFF2-40B4-BE49-F238E27FC236}">
                <a16:creationId xmlns:a16="http://schemas.microsoft.com/office/drawing/2014/main" id="{48B364BE-84C5-4447-B72E-6C96F117B8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900832" y="6356350"/>
            <a:ext cx="2743200" cy="365125"/>
          </a:xfrm>
        </p:spPr>
        <p:txBody>
          <a:bodyPr/>
          <a:lstStyle/>
          <a:p>
            <a:r>
              <a:rPr lang="en-US" dirty="0"/>
              <a:t>24/11/23</a:t>
            </a:r>
          </a:p>
        </p:txBody>
      </p:sp>
      <p:sp>
        <p:nvSpPr>
          <p:cNvPr id="23" name="Footer Placeholder 9">
            <a:extLst>
              <a:ext uri="{FF2B5EF4-FFF2-40B4-BE49-F238E27FC236}">
                <a16:creationId xmlns:a16="http://schemas.microsoft.com/office/drawing/2014/main" id="{554124BE-5A31-4B98-A638-EBC193885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952462" y="6439189"/>
            <a:ext cx="4114800" cy="365125"/>
          </a:xfrm>
        </p:spPr>
        <p:txBody>
          <a:bodyPr/>
          <a:lstStyle/>
          <a:p>
            <a:r>
              <a:rPr lang="en-US" dirty="0"/>
              <a:t>Bethany Spear| </a:t>
            </a:r>
            <a:r>
              <a:rPr lang="en-GB" dirty="0"/>
              <a:t>34th SY-BI student meeting</a:t>
            </a:r>
          </a:p>
          <a:p>
            <a:endParaRPr lang="en-US" dirty="0"/>
          </a:p>
        </p:txBody>
      </p:sp>
      <p:pic>
        <p:nvPicPr>
          <p:cNvPr id="20" name="Picture 2">
            <a:extLst>
              <a:ext uri="{FF2B5EF4-FFF2-40B4-BE49-F238E27FC236}">
                <a16:creationId xmlns:a16="http://schemas.microsoft.com/office/drawing/2014/main" id="{B0D5E62C-9973-495B-AB4C-F98F6E55A77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951" r="49696"/>
          <a:stretch/>
        </p:blipFill>
        <p:spPr bwMode="auto">
          <a:xfrm>
            <a:off x="4082272" y="1078166"/>
            <a:ext cx="4116546" cy="4008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>
            <a:extLst>
              <a:ext uri="{FF2B5EF4-FFF2-40B4-BE49-F238E27FC236}">
                <a16:creationId xmlns:a16="http://schemas.microsoft.com/office/drawing/2014/main" id="{1B3281E1-867C-4513-AC41-5B91523BB92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86" t="49951"/>
          <a:stretch/>
        </p:blipFill>
        <p:spPr bwMode="auto">
          <a:xfrm>
            <a:off x="100104" y="1078166"/>
            <a:ext cx="3917544" cy="3899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6">
            <a:extLst>
              <a:ext uri="{FF2B5EF4-FFF2-40B4-BE49-F238E27FC236}">
                <a16:creationId xmlns:a16="http://schemas.microsoft.com/office/drawing/2014/main" id="{EA9721D4-A9AC-4755-B2EC-DF0E0F71030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187" r="51110"/>
          <a:stretch/>
        </p:blipFill>
        <p:spPr bwMode="auto">
          <a:xfrm>
            <a:off x="8129372" y="1078166"/>
            <a:ext cx="3962524" cy="3955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33077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EDB91F-7BD9-4239-B73A-3024EE77B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8DEA6-4CE1-4D4F-AD5C-4C20DC4ED4CD}" type="slidenum">
              <a:rPr lang="en-GB" smtClean="0"/>
              <a:t>9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73211BD-5E51-4FB3-8CF0-EC7D47F73CD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7327" y="6332723"/>
            <a:ext cx="758447" cy="3887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A06EA17-251F-4986-8120-3DB40CF5E7E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081" y="6304716"/>
            <a:ext cx="459774" cy="4497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7D64A3E-134F-4D2E-B719-0D0D8864C0C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961" b="26462"/>
          <a:stretch/>
        </p:blipFill>
        <p:spPr>
          <a:xfrm>
            <a:off x="1773371" y="6304716"/>
            <a:ext cx="1391754" cy="4447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2BC366E-F355-4E61-8889-075FCD6AD3F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446" b="13430"/>
          <a:stretch/>
        </p:blipFill>
        <p:spPr>
          <a:xfrm>
            <a:off x="3116167" y="6304716"/>
            <a:ext cx="966105" cy="481781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0A832EE-6516-47C0-A770-BFABD8CCCE04}"/>
              </a:ext>
            </a:extLst>
          </p:cNvPr>
          <p:cNvCxnSpPr>
            <a:cxnSpLocks/>
          </p:cNvCxnSpPr>
          <p:nvPr/>
        </p:nvCxnSpPr>
        <p:spPr>
          <a:xfrm flipH="1">
            <a:off x="349250" y="6182042"/>
            <a:ext cx="11493500" cy="0"/>
          </a:xfrm>
          <a:prstGeom prst="line">
            <a:avLst/>
          </a:prstGeom>
          <a:ln w="1905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>
            <a:extLst>
              <a:ext uri="{FF2B5EF4-FFF2-40B4-BE49-F238E27FC236}">
                <a16:creationId xmlns:a16="http://schemas.microsoft.com/office/drawing/2014/main" id="{B4C4832A-FE49-4CAC-80C8-C604E5B04FCE}"/>
              </a:ext>
            </a:extLst>
          </p:cNvPr>
          <p:cNvSpPr txBox="1">
            <a:spLocks/>
          </p:cNvSpPr>
          <p:nvPr/>
        </p:nvSpPr>
        <p:spPr>
          <a:xfrm>
            <a:off x="100104" y="65894"/>
            <a:ext cx="11253696" cy="8312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/>
              <a:t>Procedure for electron Beam tests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B172E1C-C359-48B8-8BCE-3AF96D7B3117}"/>
              </a:ext>
            </a:extLst>
          </p:cNvPr>
          <p:cNvSpPr/>
          <p:nvPr/>
        </p:nvSpPr>
        <p:spPr>
          <a:xfrm>
            <a:off x="0" y="0"/>
            <a:ext cx="12192000" cy="907486"/>
          </a:xfrm>
          <a:prstGeom prst="rect">
            <a:avLst/>
          </a:prstGeom>
          <a:solidFill>
            <a:srgbClr val="002147"/>
          </a:solidFill>
          <a:ln>
            <a:solidFill>
              <a:srgbClr val="3447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01FAFAA8-2BEE-4135-94F6-E93276CC6E10}"/>
              </a:ext>
            </a:extLst>
          </p:cNvPr>
          <p:cNvSpPr txBox="1">
            <a:spLocks/>
          </p:cNvSpPr>
          <p:nvPr/>
        </p:nvSpPr>
        <p:spPr>
          <a:xfrm>
            <a:off x="200208" y="65894"/>
            <a:ext cx="11253696" cy="8312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bg1"/>
                </a:solidFill>
              </a:rPr>
              <a:t>Proton Studies </a:t>
            </a:r>
          </a:p>
        </p:txBody>
      </p:sp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5957FA58-15C2-4225-8BA8-3081F6812957}"/>
              </a:ext>
            </a:extLst>
          </p:cNvPr>
          <p:cNvSpPr txBox="1">
            <a:spLocks/>
          </p:cNvSpPr>
          <p:nvPr/>
        </p:nvSpPr>
        <p:spPr>
          <a:xfrm>
            <a:off x="501056" y="5145003"/>
            <a:ext cx="3581215" cy="101701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>
                <a:latin typeface="+mj-lt"/>
                <a:ea typeface="Verdana" panose="020B0604030504040204" pitchFamily="34" charset="0"/>
              </a:rPr>
              <a:t>Up to 70% of 300pC electron signal</a:t>
            </a:r>
          </a:p>
        </p:txBody>
      </p:sp>
      <p:pic>
        <p:nvPicPr>
          <p:cNvPr id="21" name="Picture 2">
            <a:extLst>
              <a:ext uri="{FF2B5EF4-FFF2-40B4-BE49-F238E27FC236}">
                <a16:creationId xmlns:a16="http://schemas.microsoft.com/office/drawing/2014/main" id="{27ADBCAD-B3A3-4B66-BCB2-613F9AB638E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76" b="2615"/>
          <a:stretch/>
        </p:blipFill>
        <p:spPr bwMode="auto">
          <a:xfrm>
            <a:off x="4206281" y="1254828"/>
            <a:ext cx="3887446" cy="3895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>
            <a:extLst>
              <a:ext uri="{FF2B5EF4-FFF2-40B4-BE49-F238E27FC236}">
                <a16:creationId xmlns:a16="http://schemas.microsoft.com/office/drawing/2014/main" id="{3CF039C6-AE77-49CB-95EB-E0497E5BBC4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77" t="49943" r="-1435" b="47193"/>
          <a:stretch/>
        </p:blipFill>
        <p:spPr bwMode="auto">
          <a:xfrm>
            <a:off x="-138678" y="1047847"/>
            <a:ext cx="4119713" cy="229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8">
            <a:extLst>
              <a:ext uri="{FF2B5EF4-FFF2-40B4-BE49-F238E27FC236}">
                <a16:creationId xmlns:a16="http://schemas.microsoft.com/office/drawing/2014/main" id="{9076FE54-A077-4397-9FA0-8CE3F5B46E1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889" r="52329" b="47359"/>
          <a:stretch/>
        </p:blipFill>
        <p:spPr bwMode="auto">
          <a:xfrm>
            <a:off x="3859696" y="958414"/>
            <a:ext cx="4082272" cy="308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>
            <a:extLst>
              <a:ext uri="{FF2B5EF4-FFF2-40B4-BE49-F238E27FC236}">
                <a16:creationId xmlns:a16="http://schemas.microsoft.com/office/drawing/2014/main" id="{E7281F03-D985-434F-B8A6-947F175D4C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68" b="97769"/>
          <a:stretch/>
        </p:blipFill>
        <p:spPr bwMode="auto">
          <a:xfrm>
            <a:off x="7905911" y="1038222"/>
            <a:ext cx="4152577" cy="182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B6C722B3-E705-47F0-86AB-75781D71D67D}"/>
              </a:ext>
            </a:extLst>
          </p:cNvPr>
          <p:cNvSpPr txBox="1">
            <a:spLocks/>
          </p:cNvSpPr>
          <p:nvPr/>
        </p:nvSpPr>
        <p:spPr>
          <a:xfrm>
            <a:off x="4421158" y="5193179"/>
            <a:ext cx="3119519" cy="101701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>
                <a:latin typeface="+mj-lt"/>
                <a:ea typeface="Verdana" panose="020B0604030504040204" pitchFamily="34" charset="0"/>
              </a:rPr>
              <a:t>Up to 3% of 300pC electron signal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54F096D2-8CCC-4279-BAF2-48403174E538}"/>
              </a:ext>
            </a:extLst>
          </p:cNvPr>
          <p:cNvSpPr txBox="1">
            <a:spLocks/>
          </p:cNvSpPr>
          <p:nvPr/>
        </p:nvSpPr>
        <p:spPr>
          <a:xfrm>
            <a:off x="8493066" y="5207317"/>
            <a:ext cx="3119519" cy="101701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>
                <a:latin typeface="+mj-lt"/>
                <a:ea typeface="Verdana" panose="020B0604030504040204" pitchFamily="34" charset="0"/>
              </a:rPr>
              <a:t>Up to 15% of 300pC electron signal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880ED89-A293-428C-B097-498601B08265}"/>
              </a:ext>
            </a:extLst>
          </p:cNvPr>
          <p:cNvGrpSpPr/>
          <p:nvPr/>
        </p:nvGrpSpPr>
        <p:grpSpPr>
          <a:xfrm>
            <a:off x="100104" y="1277514"/>
            <a:ext cx="4082272" cy="3929803"/>
            <a:chOff x="100104" y="1277514"/>
            <a:chExt cx="4082272" cy="3929803"/>
          </a:xfrm>
        </p:grpSpPr>
        <p:pic>
          <p:nvPicPr>
            <p:cNvPr id="20" name="Picture 2">
              <a:extLst>
                <a:ext uri="{FF2B5EF4-FFF2-40B4-BE49-F238E27FC236}">
                  <a16:creationId xmlns:a16="http://schemas.microsoft.com/office/drawing/2014/main" id="{E5AE50E2-E167-4E81-9BDE-0963A5EC266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983"/>
            <a:stretch/>
          </p:blipFill>
          <p:spPr bwMode="auto">
            <a:xfrm>
              <a:off x="100104" y="1277514"/>
              <a:ext cx="4082272" cy="39298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2">
              <a:extLst>
                <a:ext uri="{FF2B5EF4-FFF2-40B4-BE49-F238E27FC236}">
                  <a16:creationId xmlns:a16="http://schemas.microsoft.com/office/drawing/2014/main" id="{7921C54C-B392-4587-841F-82041CDCC7A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372" t="11489" r="2154" b="76115"/>
            <a:stretch/>
          </p:blipFill>
          <p:spPr bwMode="auto">
            <a:xfrm>
              <a:off x="2338940" y="1388461"/>
              <a:ext cx="1680596" cy="5503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08F9D2EA-E940-4BF5-A123-F4F66AD92C26}"/>
              </a:ext>
            </a:extLst>
          </p:cNvPr>
          <p:cNvGrpSpPr/>
          <p:nvPr/>
        </p:nvGrpSpPr>
        <p:grpSpPr>
          <a:xfrm>
            <a:off x="8117632" y="1230389"/>
            <a:ext cx="4015767" cy="4119252"/>
            <a:chOff x="8117632" y="1230389"/>
            <a:chExt cx="4015767" cy="4119252"/>
          </a:xfrm>
        </p:grpSpPr>
        <p:pic>
          <p:nvPicPr>
            <p:cNvPr id="25" name="Picture 8">
              <a:extLst>
                <a:ext uri="{FF2B5EF4-FFF2-40B4-BE49-F238E27FC236}">
                  <a16:creationId xmlns:a16="http://schemas.microsoft.com/office/drawing/2014/main" id="{16EDA9CF-B9B0-4D19-BA0E-A4BE01A991C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384" b="-1090"/>
            <a:stretch/>
          </p:blipFill>
          <p:spPr bwMode="auto">
            <a:xfrm>
              <a:off x="8117632" y="1230389"/>
              <a:ext cx="4015767" cy="41192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2">
              <a:extLst>
                <a:ext uri="{FF2B5EF4-FFF2-40B4-BE49-F238E27FC236}">
                  <a16:creationId xmlns:a16="http://schemas.microsoft.com/office/drawing/2014/main" id="{C0025E5F-D8EE-44CA-940F-9F53ED658CD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372" t="11489" r="2154" b="76115"/>
            <a:stretch/>
          </p:blipFill>
          <p:spPr bwMode="auto">
            <a:xfrm>
              <a:off x="10268552" y="1428103"/>
              <a:ext cx="1680596" cy="5503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77724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10088</TotalTime>
  <Words>920</Words>
  <Application>Microsoft Office PowerPoint</Application>
  <PresentationFormat>Widescreen</PresentationFormat>
  <Paragraphs>155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Calibri Light</vt:lpstr>
      <vt:lpstr>Corbel</vt:lpstr>
      <vt:lpstr>Verdana</vt:lpstr>
      <vt:lpstr>Wingdings</vt:lpstr>
      <vt:lpstr>Office Theme</vt:lpstr>
      <vt:lpstr>Status of the Cherenkov and High Frequency BPMs</vt:lpstr>
      <vt:lpstr>Measuring electron position in the common beamline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ChDR and High Frequency BPMs in the common beamline</dc:title>
  <dc:creator>Bethany Spear</dc:creator>
  <cp:lastModifiedBy>Bethany Spear</cp:lastModifiedBy>
  <cp:revision>15</cp:revision>
  <dcterms:created xsi:type="dcterms:W3CDTF">2024-03-04T18:23:30Z</dcterms:created>
  <dcterms:modified xsi:type="dcterms:W3CDTF">2024-03-11T18:32:06Z</dcterms:modified>
</cp:coreProperties>
</file>