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8"/>
  </p:notesMasterIdLst>
  <p:sldIdLst>
    <p:sldId id="256" r:id="rId3"/>
    <p:sldId id="265" r:id="rId4"/>
    <p:sldId id="366" r:id="rId5"/>
    <p:sldId id="272" r:id="rId6"/>
    <p:sldId id="266" r:id="rId7"/>
    <p:sldId id="400" r:id="rId8"/>
    <p:sldId id="401" r:id="rId9"/>
    <p:sldId id="405" r:id="rId10"/>
    <p:sldId id="403" r:id="rId11"/>
    <p:sldId id="404" r:id="rId12"/>
    <p:sldId id="402" r:id="rId13"/>
    <p:sldId id="407" r:id="rId14"/>
    <p:sldId id="396" r:id="rId15"/>
    <p:sldId id="406" r:id="rId16"/>
    <p:sldId id="271"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3A9E"/>
    <a:srgbClr val="FFC000"/>
    <a:srgbClr val="C830CC"/>
    <a:srgbClr val="3A5CEA"/>
    <a:srgbClr val="02185A"/>
    <a:srgbClr val="002060"/>
    <a:srgbClr val="041C80"/>
    <a:srgbClr val="18077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04" autoAdjust="0"/>
    <p:restoredTop sz="82161" autoAdjust="0"/>
  </p:normalViewPr>
  <p:slideViewPr>
    <p:cSldViewPr snapToGrid="0">
      <p:cViewPr varScale="1">
        <p:scale>
          <a:sx n="70" d="100"/>
          <a:sy n="70" d="100"/>
        </p:scale>
        <p:origin x="1157" y="43"/>
      </p:cViewPr>
      <p:guideLst/>
    </p:cSldViewPr>
  </p:slideViewPr>
  <p:notesTextViewPr>
    <p:cViewPr>
      <p:scale>
        <a:sx n="1" d="1"/>
        <a:sy n="1" d="1"/>
      </p:scale>
      <p:origin x="0" y="0"/>
    </p:cViewPr>
  </p:notesTextViewPr>
  <p:sorterViewPr>
    <p:cViewPr>
      <p:scale>
        <a:sx n="100" d="100"/>
        <a:sy n="100" d="100"/>
      </p:scale>
      <p:origin x="0" y="-475"/>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66D145-C164-4539-B20B-7D7C8F6BEA38}" type="datetimeFigureOut">
              <a:rPr lang="en-GB" smtClean="0"/>
              <a:t>11/03/2024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8A6C31-1579-402A-A5EC-C1D551374A77}" type="slidenum">
              <a:rPr lang="en-GB" smtClean="0"/>
              <a:t>‹#›</a:t>
            </a:fld>
            <a:endParaRPr lang="en-GB"/>
          </a:p>
        </p:txBody>
      </p:sp>
    </p:spTree>
    <p:extLst>
      <p:ext uri="{BB962C8B-B14F-4D97-AF65-F5344CB8AC3E}">
        <p14:creationId xmlns:p14="http://schemas.microsoft.com/office/powerpoint/2010/main" val="39083050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anose="020B0604020202020204" pitchFamily="34" charset="0"/>
              <a:buNone/>
              <a:defRPr/>
            </a:pPr>
            <a:endParaRPr lang="en-GB" dirty="0">
              <a:solidFill>
                <a:sysClr val="window" lastClr="FFFFFF"/>
              </a:solidFill>
            </a:endParaRPr>
          </a:p>
        </p:txBody>
      </p:sp>
      <p:sp>
        <p:nvSpPr>
          <p:cNvPr id="4" name="Slide Number Placeholder 3"/>
          <p:cNvSpPr>
            <a:spLocks noGrp="1"/>
          </p:cNvSpPr>
          <p:nvPr>
            <p:ph type="sldNum" sz="quarter" idx="10"/>
          </p:nvPr>
        </p:nvSpPr>
        <p:spPr/>
        <p:txBody>
          <a:bodyPr/>
          <a:lstStyle/>
          <a:p>
            <a:fld id="{E04F7D35-37ED-461C-95A7-954205451821}" type="slidenum">
              <a:rPr lang="en-GB" smtClean="0"/>
              <a:t>3</a:t>
            </a:fld>
            <a:endParaRPr lang="en-GB"/>
          </a:p>
        </p:txBody>
      </p:sp>
    </p:spTree>
    <p:extLst>
      <p:ext uri="{BB962C8B-B14F-4D97-AF65-F5344CB8AC3E}">
        <p14:creationId xmlns:p14="http://schemas.microsoft.com/office/powerpoint/2010/main" val="27761862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GB" dirty="0"/>
              <a:t>From Debdeep: Implementing and testing with SRW to simulate synchrotron spectra for a shorter CLEAR-like beamline (i.e. if dipole-BHB400 would have been used, which is much upstream in the beamline)- the simulation seems working at the moment. Next will be- modifying the code for a more complex entire CLEAR beamline (i.e. using the dipole-900 which is further downstream) and considering all the optical components like- extra quadrupole magnets, corrector magnets, dipole magnets etc.) and calculate the synchrotron radiation spectrum (spectral intensity etc.) and the electric field wavefront propagation.</a:t>
            </a:r>
          </a:p>
          <a:p>
            <a:pPr marL="0" indent="0">
              <a:buFontTx/>
              <a:buNone/>
            </a:pPr>
            <a:endParaRPr lang="en-GB" baseline="0" dirty="0"/>
          </a:p>
          <a:p>
            <a:pPr marL="0" indent="0">
              <a:buFontTx/>
              <a:buNone/>
            </a:pPr>
            <a:r>
              <a:rPr lang="en-GB" baseline="0" dirty="0"/>
              <a:t>E spread – we will simulate and test higher </a:t>
            </a:r>
            <a:r>
              <a:rPr lang="en-GB" baseline="0" dirty="0" err="1"/>
              <a:t>andwill</a:t>
            </a:r>
            <a:r>
              <a:rPr lang="en-GB" baseline="0" dirty="0"/>
              <a:t> include in paper</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04F7D35-37ED-461C-95A7-95420545182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630178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Will need physics model to go alongside, but this would be good to add to the proton beam diagnostics for monitoring the SSM during the next beam time. No more invasive than any other screen based diagnostic, and simple to set up and get in situ. We could use the cameras from the DMD setup currently at AWAKE</a:t>
            </a:r>
          </a:p>
          <a:p>
            <a:pPr marL="0" indent="0">
              <a:buFontTx/>
              <a:buNone/>
            </a:pPr>
            <a:endParaRPr lang="en-GB" baseline="0" dirty="0"/>
          </a:p>
          <a:p>
            <a:pPr marL="0" indent="0">
              <a:buFontTx/>
              <a:buNone/>
            </a:pPr>
            <a:r>
              <a:rPr lang="en-GB" baseline="0" dirty="0"/>
              <a:t>From Joe: </a:t>
            </a:r>
            <a:r>
              <a:rPr lang="en-GB" dirty="0"/>
              <a:t>this would work with OTR, but our preference would be OSR, which we plan to demonstrate this year. There are two OSR areas from the two dipoles, which I mentioned in the collaboration meeting last year in Sweden. OTR type measurements could be tested this year on the test beam line which Stefano has suggested, but the OTR post-acceleration would need the electron and protons to be separated. OTR measurements of the proton beam could be useful for SSM measurements - this would need input from </a:t>
            </a:r>
            <a:r>
              <a:rPr lang="en-GB" dirty="0" err="1"/>
              <a:t>Patric</a:t>
            </a:r>
            <a:r>
              <a:rPr lang="en-GB" dirty="0"/>
              <a:t> - we have data from CLEAR comparing broadband an filtered data which could feed into this.</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04F7D35-37ED-461C-95A7-95420545182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899935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GB" dirty="0" err="1"/>
              <a:t>Betatron</a:t>
            </a:r>
            <a:r>
              <a:rPr lang="en-GB" dirty="0"/>
              <a:t>: Initial idea is- using </a:t>
            </a:r>
            <a:r>
              <a:rPr lang="en-GB" dirty="0" err="1"/>
              <a:t>PyWarpX</a:t>
            </a:r>
            <a:r>
              <a:rPr lang="en-GB" dirty="0"/>
              <a:t>, to calculate </a:t>
            </a:r>
            <a:r>
              <a:rPr lang="en-GB" dirty="0" err="1"/>
              <a:t>betatron</a:t>
            </a:r>
            <a:r>
              <a:rPr lang="en-GB" dirty="0"/>
              <a:t> radiation generated by the motion of an electron beam in a magnetic field., use those generated datasets to train an ML model and a hybrid MLE-ML model to predict the beam spot size correctly.  (training part of the ML model is ongoing currently)</a:t>
            </a:r>
          </a:p>
          <a:p>
            <a:pPr rtl="0"/>
            <a:r>
              <a:rPr lang="en-GB" dirty="0"/>
              <a:t>Then perform the same for the case of a proton beam and compare the </a:t>
            </a:r>
            <a:r>
              <a:rPr lang="en-GB" dirty="0" err="1"/>
              <a:t>betatron</a:t>
            </a:r>
            <a:r>
              <a:rPr lang="en-GB" dirty="0"/>
              <a:t> spectra for them.</a:t>
            </a:r>
            <a:br>
              <a:rPr lang="en-GB" dirty="0"/>
            </a:br>
            <a:r>
              <a:rPr lang="en-GB" dirty="0"/>
              <a:t>Final idea would be: investigating the case of an electron beam following the proton beam to observe the radiation effects more effectively</a:t>
            </a:r>
          </a:p>
          <a:p>
            <a:endParaRPr lang="en-GB" dirty="0"/>
          </a:p>
        </p:txBody>
      </p:sp>
      <p:sp>
        <p:nvSpPr>
          <p:cNvPr id="4" name="Slide Number Placeholder 3"/>
          <p:cNvSpPr>
            <a:spLocks noGrp="1"/>
          </p:cNvSpPr>
          <p:nvPr>
            <p:ph type="sldNum" sz="quarter" idx="5"/>
          </p:nvPr>
        </p:nvSpPr>
        <p:spPr/>
        <p:txBody>
          <a:bodyPr/>
          <a:lstStyle/>
          <a:p>
            <a:fld id="{378A6C31-1579-402A-A5EC-C1D551374A77}" type="slidenum">
              <a:rPr lang="en-GB" smtClean="0"/>
              <a:t>15</a:t>
            </a:fld>
            <a:endParaRPr lang="en-GB"/>
          </a:p>
        </p:txBody>
      </p:sp>
    </p:spTree>
    <p:extLst>
      <p:ext uri="{BB962C8B-B14F-4D97-AF65-F5344CB8AC3E}">
        <p14:creationId xmlns:p14="http://schemas.microsoft.com/office/powerpoint/2010/main" val="7699228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Targeting 10 GeV beams, </a:t>
            </a:r>
            <a:r>
              <a:rPr lang="en-GB" dirty="0" err="1"/>
              <a:t>pepperpot</a:t>
            </a:r>
            <a:r>
              <a:rPr lang="en-GB" dirty="0"/>
              <a:t> </a:t>
            </a:r>
            <a:r>
              <a:rPr lang="en-GB" dirty="0" err="1"/>
              <a:t>mks</a:t>
            </a:r>
            <a:r>
              <a:rPr lang="en-GB" dirty="0"/>
              <a:t> will be difficult to manufacture</a:t>
            </a:r>
          </a:p>
          <a:p>
            <a:r>
              <a:rPr lang="en-GB" dirty="0"/>
              <a:t>High res, multi shot phase space mapping, single shot, fixed resolution emittance</a:t>
            </a:r>
          </a:p>
        </p:txBody>
      </p:sp>
      <p:sp>
        <p:nvSpPr>
          <p:cNvPr id="4" name="Slide Number Placeholder 3"/>
          <p:cNvSpPr>
            <a:spLocks noGrp="1"/>
          </p:cNvSpPr>
          <p:nvPr>
            <p:ph type="sldNum" sz="quarter" idx="5"/>
          </p:nvPr>
        </p:nvSpPr>
        <p:spPr/>
        <p:txBody>
          <a:bodyPr/>
          <a:lstStyle/>
          <a:p>
            <a:fld id="{378A6C31-1579-402A-A5EC-C1D551374A77}" type="slidenum">
              <a:rPr lang="en-GB" smtClean="0"/>
              <a:t>4</a:t>
            </a:fld>
            <a:endParaRPr lang="en-GB"/>
          </a:p>
        </p:txBody>
      </p:sp>
    </p:spTree>
    <p:extLst>
      <p:ext uri="{BB962C8B-B14F-4D97-AF65-F5344CB8AC3E}">
        <p14:creationId xmlns:p14="http://schemas.microsoft.com/office/powerpoint/2010/main" val="3342620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anose="020B0604020202020204" pitchFamily="34" charset="0"/>
              <a:buNone/>
              <a:defRPr/>
            </a:pPr>
            <a:r>
              <a:rPr lang="en-GB" dirty="0">
                <a:solidFill>
                  <a:sysClr val="window" lastClr="FFFFFF"/>
                </a:solidFill>
              </a:rPr>
              <a:t>Study divergence resolution by reducing correlation term</a:t>
            </a:r>
          </a:p>
          <a:p>
            <a:pPr marL="0" lvl="0" indent="0">
              <a:buFont typeface="Arial" panose="020B0604020202020204" pitchFamily="34" charset="0"/>
              <a:buNone/>
              <a:defRPr/>
            </a:pPr>
            <a:r>
              <a:rPr lang="en-GB" dirty="0">
                <a:solidFill>
                  <a:sysClr val="window" lastClr="FFFFFF"/>
                </a:solidFill>
              </a:rPr>
              <a:t>Estimate div with 910 and screen</a:t>
            </a:r>
          </a:p>
          <a:p>
            <a:pPr marL="0" lvl="0" indent="0">
              <a:buFont typeface="Arial" panose="020B0604020202020204" pitchFamily="34" charset="0"/>
              <a:buNone/>
              <a:defRPr/>
            </a:pPr>
            <a:r>
              <a:rPr lang="en-GB" dirty="0">
                <a:solidFill>
                  <a:sysClr val="window" lastClr="FFFFFF"/>
                </a:solidFill>
              </a:rPr>
              <a:t>No measurements at the low resolution limit because of the beam stability issues</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04F7D35-37ED-461C-95A7-95420545182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009167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anose="020B0604020202020204" pitchFamily="34" charset="0"/>
              <a:buNone/>
              <a:defRPr/>
            </a:pPr>
            <a:endParaRPr lang="en-GB" dirty="0">
              <a:solidFill>
                <a:sysClr val="window" lastClr="FFFFFF"/>
              </a:solidFill>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04F7D35-37ED-461C-95A7-95420545182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72104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anose="020B0604020202020204" pitchFamily="34" charset="0"/>
              <a:buNone/>
              <a:defRPr/>
            </a:pPr>
            <a:r>
              <a:rPr lang="en-GB" dirty="0">
                <a:solidFill>
                  <a:sysClr val="window" lastClr="FFFFFF"/>
                </a:solidFill>
              </a:rPr>
              <a:t>All images are from sCMOS, no intensified cameras</a:t>
            </a:r>
          </a:p>
        </p:txBody>
      </p:sp>
      <p:sp>
        <p:nvSpPr>
          <p:cNvPr id="4" name="Slide Number Placeholder 3"/>
          <p:cNvSpPr>
            <a:spLocks noGrp="1"/>
          </p:cNvSpPr>
          <p:nvPr>
            <p:ph type="sldNum" sz="quarter" idx="10"/>
          </p:nvPr>
        </p:nvSpPr>
        <p:spPr/>
        <p:txBody>
          <a:bodyPr/>
          <a:lstStyle/>
          <a:p>
            <a:fld id="{E04F7D35-37ED-461C-95A7-954205451821}" type="slidenum">
              <a:rPr lang="en-GB" smtClean="0"/>
              <a:t>8</a:t>
            </a:fld>
            <a:endParaRPr lang="en-GB"/>
          </a:p>
        </p:txBody>
      </p:sp>
    </p:spTree>
    <p:extLst>
      <p:ext uri="{BB962C8B-B14F-4D97-AF65-F5344CB8AC3E}">
        <p14:creationId xmlns:p14="http://schemas.microsoft.com/office/powerpoint/2010/main" val="3138741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anose="020B0604020202020204" pitchFamily="34" charset="0"/>
              <a:buNone/>
              <a:defRPr/>
            </a:pPr>
            <a:r>
              <a:rPr lang="en-GB" dirty="0">
                <a:solidFill>
                  <a:sysClr val="window" lastClr="FFFFFF"/>
                </a:solidFill>
              </a:rPr>
              <a:t>We also have single shot images, they just don’t look as good so they’re not shown here</a:t>
            </a:r>
          </a:p>
        </p:txBody>
      </p:sp>
      <p:sp>
        <p:nvSpPr>
          <p:cNvPr id="4" name="Slide Number Placeholder 3"/>
          <p:cNvSpPr>
            <a:spLocks noGrp="1"/>
          </p:cNvSpPr>
          <p:nvPr>
            <p:ph type="sldNum" sz="quarter" idx="10"/>
          </p:nvPr>
        </p:nvSpPr>
        <p:spPr/>
        <p:txBody>
          <a:bodyPr/>
          <a:lstStyle/>
          <a:p>
            <a:fld id="{E04F7D35-37ED-461C-95A7-954205451821}" type="slidenum">
              <a:rPr lang="en-GB" smtClean="0"/>
              <a:t>9</a:t>
            </a:fld>
            <a:endParaRPr lang="en-GB"/>
          </a:p>
        </p:txBody>
      </p:sp>
    </p:spTree>
    <p:extLst>
      <p:ext uri="{BB962C8B-B14F-4D97-AF65-F5344CB8AC3E}">
        <p14:creationId xmlns:p14="http://schemas.microsoft.com/office/powerpoint/2010/main" val="24350477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anose="020B0604020202020204" pitchFamily="34" charset="0"/>
              <a:buNone/>
              <a:defRPr/>
            </a:pPr>
            <a:endParaRPr lang="en-GB" dirty="0">
              <a:solidFill>
                <a:sysClr val="window" lastClr="FFFFFF"/>
              </a:solidFill>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04F7D35-37ED-461C-95A7-95420545182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74420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anose="020B0604020202020204" pitchFamily="34" charset="0"/>
              <a:buNone/>
              <a:defRPr/>
            </a:pPr>
            <a:r>
              <a:rPr lang="en-GB" dirty="0">
                <a:solidFill>
                  <a:sysClr val="window" lastClr="FFFFFF"/>
                </a:solidFill>
              </a:rPr>
              <a:t>They don’t look as smooth (and we have no errors) as these scans are taken single shot, instead of by averaging images. This is so we can compare each point to the single-shot angular images</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04F7D35-37ED-461C-95A7-95420545182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254340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anose="020B0604020202020204" pitchFamily="34" charset="0"/>
              <a:buNone/>
              <a:defRPr/>
            </a:pPr>
            <a:endParaRPr lang="en-GB" dirty="0">
              <a:solidFill>
                <a:sysClr val="window" lastClr="FFFFFF"/>
              </a:solidFill>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04F7D35-37ED-461C-95A7-95420545182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544114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E3641F-879F-4415-AAC7-F5E198FF10B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54A9BAB7-7852-4759-96C2-7F6AC75F2FC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6281FA5-97DD-42A4-BC80-82C31D6162E7}"/>
              </a:ext>
            </a:extLst>
          </p:cNvPr>
          <p:cNvSpPr>
            <a:spLocks noGrp="1"/>
          </p:cNvSpPr>
          <p:nvPr>
            <p:ph type="dt" sz="half" idx="10"/>
          </p:nvPr>
        </p:nvSpPr>
        <p:spPr/>
        <p:txBody>
          <a:bodyPr/>
          <a:lstStyle/>
          <a:p>
            <a:fld id="{004DE055-5240-46FC-ADE9-6A5CB1F9E7AF}" type="datetimeFigureOut">
              <a:rPr lang="en-GB" smtClean="0"/>
              <a:t>11/03/2024</a:t>
            </a:fld>
            <a:endParaRPr lang="en-GB"/>
          </a:p>
        </p:txBody>
      </p:sp>
      <p:sp>
        <p:nvSpPr>
          <p:cNvPr id="5" name="Footer Placeholder 4">
            <a:extLst>
              <a:ext uri="{FF2B5EF4-FFF2-40B4-BE49-F238E27FC236}">
                <a16:creationId xmlns:a16="http://schemas.microsoft.com/office/drawing/2014/main" id="{7FD714F7-07F7-4C8B-B167-854BFA6DA41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CA1528C-8F0B-4E14-82DE-0654879BB334}"/>
              </a:ext>
            </a:extLst>
          </p:cNvPr>
          <p:cNvSpPr>
            <a:spLocks noGrp="1"/>
          </p:cNvSpPr>
          <p:nvPr>
            <p:ph type="sldNum" sz="quarter" idx="12"/>
          </p:nvPr>
        </p:nvSpPr>
        <p:spPr/>
        <p:txBody>
          <a:bodyPr/>
          <a:lstStyle/>
          <a:p>
            <a:fld id="{44A488A8-BE42-4246-B601-DDEFE86A48FD}" type="slidenum">
              <a:rPr lang="en-GB" smtClean="0"/>
              <a:t>‹#›</a:t>
            </a:fld>
            <a:endParaRPr lang="en-GB"/>
          </a:p>
        </p:txBody>
      </p:sp>
    </p:spTree>
    <p:extLst>
      <p:ext uri="{BB962C8B-B14F-4D97-AF65-F5344CB8AC3E}">
        <p14:creationId xmlns:p14="http://schemas.microsoft.com/office/powerpoint/2010/main" val="33058788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053A62-57CA-40B2-9037-49D766D68A7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FF80B55-3DDE-4851-A00C-14C0A4BED55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436AA05-BC71-4A38-9234-248A0F5E089F}"/>
              </a:ext>
            </a:extLst>
          </p:cNvPr>
          <p:cNvSpPr>
            <a:spLocks noGrp="1"/>
          </p:cNvSpPr>
          <p:nvPr>
            <p:ph type="dt" sz="half" idx="10"/>
          </p:nvPr>
        </p:nvSpPr>
        <p:spPr/>
        <p:txBody>
          <a:bodyPr/>
          <a:lstStyle/>
          <a:p>
            <a:fld id="{004DE055-5240-46FC-ADE9-6A5CB1F9E7AF}" type="datetimeFigureOut">
              <a:rPr lang="en-GB" smtClean="0"/>
              <a:t>11/03/2024</a:t>
            </a:fld>
            <a:endParaRPr lang="en-GB"/>
          </a:p>
        </p:txBody>
      </p:sp>
      <p:sp>
        <p:nvSpPr>
          <p:cNvPr id="5" name="Footer Placeholder 4">
            <a:extLst>
              <a:ext uri="{FF2B5EF4-FFF2-40B4-BE49-F238E27FC236}">
                <a16:creationId xmlns:a16="http://schemas.microsoft.com/office/drawing/2014/main" id="{AA197485-7CAE-4AF5-903B-2A75A6AE79E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2883165-76EB-495C-B21A-435EC1C82767}"/>
              </a:ext>
            </a:extLst>
          </p:cNvPr>
          <p:cNvSpPr>
            <a:spLocks noGrp="1"/>
          </p:cNvSpPr>
          <p:nvPr>
            <p:ph type="sldNum" sz="quarter" idx="12"/>
          </p:nvPr>
        </p:nvSpPr>
        <p:spPr/>
        <p:txBody>
          <a:bodyPr/>
          <a:lstStyle/>
          <a:p>
            <a:fld id="{44A488A8-BE42-4246-B601-DDEFE86A48FD}" type="slidenum">
              <a:rPr lang="en-GB" smtClean="0"/>
              <a:t>‹#›</a:t>
            </a:fld>
            <a:endParaRPr lang="en-GB"/>
          </a:p>
        </p:txBody>
      </p:sp>
    </p:spTree>
    <p:extLst>
      <p:ext uri="{BB962C8B-B14F-4D97-AF65-F5344CB8AC3E}">
        <p14:creationId xmlns:p14="http://schemas.microsoft.com/office/powerpoint/2010/main" val="37325754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630C423-96E1-47E8-B8DF-0F37D13368E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901E531-1DBE-4CC8-A74E-296656838E78}"/>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5918B09-06E4-4C55-8C30-AEB1B45D870B}"/>
              </a:ext>
            </a:extLst>
          </p:cNvPr>
          <p:cNvSpPr>
            <a:spLocks noGrp="1"/>
          </p:cNvSpPr>
          <p:nvPr>
            <p:ph type="dt" sz="half" idx="10"/>
          </p:nvPr>
        </p:nvSpPr>
        <p:spPr/>
        <p:txBody>
          <a:bodyPr/>
          <a:lstStyle/>
          <a:p>
            <a:fld id="{004DE055-5240-46FC-ADE9-6A5CB1F9E7AF}" type="datetimeFigureOut">
              <a:rPr lang="en-GB" smtClean="0"/>
              <a:t>11/03/2024</a:t>
            </a:fld>
            <a:endParaRPr lang="en-GB"/>
          </a:p>
        </p:txBody>
      </p:sp>
      <p:sp>
        <p:nvSpPr>
          <p:cNvPr id="5" name="Footer Placeholder 4">
            <a:extLst>
              <a:ext uri="{FF2B5EF4-FFF2-40B4-BE49-F238E27FC236}">
                <a16:creationId xmlns:a16="http://schemas.microsoft.com/office/drawing/2014/main" id="{2FA7D31A-AA1B-47BB-86F7-7013C8FC233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0EF9275-C3E5-4511-B9A6-D02FE95495CC}"/>
              </a:ext>
            </a:extLst>
          </p:cNvPr>
          <p:cNvSpPr>
            <a:spLocks noGrp="1"/>
          </p:cNvSpPr>
          <p:nvPr>
            <p:ph type="sldNum" sz="quarter" idx="12"/>
          </p:nvPr>
        </p:nvSpPr>
        <p:spPr/>
        <p:txBody>
          <a:bodyPr/>
          <a:lstStyle/>
          <a:p>
            <a:fld id="{44A488A8-BE42-4246-B601-DDEFE86A48FD}" type="slidenum">
              <a:rPr lang="en-GB" smtClean="0"/>
              <a:t>‹#›</a:t>
            </a:fld>
            <a:endParaRPr lang="en-GB"/>
          </a:p>
        </p:txBody>
      </p:sp>
    </p:spTree>
    <p:extLst>
      <p:ext uri="{BB962C8B-B14F-4D97-AF65-F5344CB8AC3E}">
        <p14:creationId xmlns:p14="http://schemas.microsoft.com/office/powerpoint/2010/main" val="13068913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5141C59B-2513-4982-9B84-34699F52EE36}" type="datetime1">
              <a:rPr lang="en-GB" smtClean="0"/>
              <a:t>11/03/2024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9416FAB-68F5-49EF-A3CD-608DDBEB8EAC}" type="slidenum">
              <a:rPr lang="en-GB" smtClean="0"/>
              <a:t>‹#›</a:t>
            </a:fld>
            <a:endParaRPr lang="en-GB"/>
          </a:p>
        </p:txBody>
      </p:sp>
    </p:spTree>
    <p:extLst>
      <p:ext uri="{BB962C8B-B14F-4D97-AF65-F5344CB8AC3E}">
        <p14:creationId xmlns:p14="http://schemas.microsoft.com/office/powerpoint/2010/main" val="40583937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02D353B-C173-493C-873C-0CF26C35BBA9}" type="datetime1">
              <a:rPr lang="en-GB" smtClean="0"/>
              <a:t>11/03/2024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9416FAB-68F5-49EF-A3CD-608DDBEB8EAC}" type="slidenum">
              <a:rPr lang="en-GB" smtClean="0"/>
              <a:t>‹#›</a:t>
            </a:fld>
            <a:endParaRPr lang="en-GB"/>
          </a:p>
        </p:txBody>
      </p:sp>
    </p:spTree>
    <p:extLst>
      <p:ext uri="{BB962C8B-B14F-4D97-AF65-F5344CB8AC3E}">
        <p14:creationId xmlns:p14="http://schemas.microsoft.com/office/powerpoint/2010/main" val="35736200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9C782B8-191A-48B7-9597-AC7967BDF634}" type="datetime1">
              <a:rPr lang="en-GB" smtClean="0"/>
              <a:t>11/03/2024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9416FAB-68F5-49EF-A3CD-608DDBEB8EAC}" type="slidenum">
              <a:rPr lang="en-GB" smtClean="0"/>
              <a:t>‹#›</a:t>
            </a:fld>
            <a:endParaRPr lang="en-GB"/>
          </a:p>
        </p:txBody>
      </p:sp>
    </p:spTree>
    <p:extLst>
      <p:ext uri="{BB962C8B-B14F-4D97-AF65-F5344CB8AC3E}">
        <p14:creationId xmlns:p14="http://schemas.microsoft.com/office/powerpoint/2010/main" val="35799492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CC6CEF1-272A-4AD3-9CE1-1AF507BECAAA}" type="datetime1">
              <a:rPr lang="en-GB" smtClean="0"/>
              <a:t>11/03/2024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9416FAB-68F5-49EF-A3CD-608DDBEB8EAC}" type="slidenum">
              <a:rPr lang="en-GB" smtClean="0"/>
              <a:t>‹#›</a:t>
            </a:fld>
            <a:endParaRPr lang="en-GB"/>
          </a:p>
        </p:txBody>
      </p:sp>
    </p:spTree>
    <p:extLst>
      <p:ext uri="{BB962C8B-B14F-4D97-AF65-F5344CB8AC3E}">
        <p14:creationId xmlns:p14="http://schemas.microsoft.com/office/powerpoint/2010/main" val="30231839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EB7FEEBF-5D34-4AB1-841A-A785F1BB347E}" type="datetime1">
              <a:rPr lang="en-GB" smtClean="0"/>
              <a:t>11/03/2024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9416FAB-68F5-49EF-A3CD-608DDBEB8EAC}" type="slidenum">
              <a:rPr lang="en-GB" smtClean="0"/>
              <a:t>‹#›</a:t>
            </a:fld>
            <a:endParaRPr lang="en-GB"/>
          </a:p>
        </p:txBody>
      </p:sp>
    </p:spTree>
    <p:extLst>
      <p:ext uri="{BB962C8B-B14F-4D97-AF65-F5344CB8AC3E}">
        <p14:creationId xmlns:p14="http://schemas.microsoft.com/office/powerpoint/2010/main" val="7587434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0F6A6DFC-C629-4C36-86A3-01A12010FC09}" type="datetime1">
              <a:rPr lang="en-GB" smtClean="0"/>
              <a:t>11/03/2024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9416FAB-68F5-49EF-A3CD-608DDBEB8EAC}" type="slidenum">
              <a:rPr lang="en-GB" smtClean="0"/>
              <a:t>‹#›</a:t>
            </a:fld>
            <a:endParaRPr lang="en-GB"/>
          </a:p>
        </p:txBody>
      </p:sp>
    </p:spTree>
    <p:extLst>
      <p:ext uri="{BB962C8B-B14F-4D97-AF65-F5344CB8AC3E}">
        <p14:creationId xmlns:p14="http://schemas.microsoft.com/office/powerpoint/2010/main" val="1654485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E7C633-4FEB-4530-9976-3ACF46A058BD}" type="datetime1">
              <a:rPr lang="en-GB" smtClean="0"/>
              <a:t>11/03/2024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9416FAB-68F5-49EF-A3CD-608DDBEB8EAC}" type="slidenum">
              <a:rPr lang="en-GB" smtClean="0"/>
              <a:t>‹#›</a:t>
            </a:fld>
            <a:endParaRPr lang="en-GB"/>
          </a:p>
        </p:txBody>
      </p:sp>
    </p:spTree>
    <p:extLst>
      <p:ext uri="{BB962C8B-B14F-4D97-AF65-F5344CB8AC3E}">
        <p14:creationId xmlns:p14="http://schemas.microsoft.com/office/powerpoint/2010/main" val="708041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E6218ED-BDE3-4937-ACDF-2DA84C186B34}" type="datetime1">
              <a:rPr lang="en-GB" smtClean="0"/>
              <a:t>11/03/2024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9416FAB-68F5-49EF-A3CD-608DDBEB8EAC}" type="slidenum">
              <a:rPr lang="en-GB" smtClean="0"/>
              <a:t>‹#›</a:t>
            </a:fld>
            <a:endParaRPr lang="en-GB"/>
          </a:p>
        </p:txBody>
      </p:sp>
    </p:spTree>
    <p:extLst>
      <p:ext uri="{BB962C8B-B14F-4D97-AF65-F5344CB8AC3E}">
        <p14:creationId xmlns:p14="http://schemas.microsoft.com/office/powerpoint/2010/main" val="22685475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3382FB-CCCE-4F4D-A52E-3CE4850AC35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2A71B65-5E96-4050-A54A-DB3A14A37B5B}"/>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A372D79-7DA1-4F0A-A538-281A36AEF09D}"/>
              </a:ext>
            </a:extLst>
          </p:cNvPr>
          <p:cNvSpPr>
            <a:spLocks noGrp="1"/>
          </p:cNvSpPr>
          <p:nvPr>
            <p:ph type="dt" sz="half" idx="10"/>
          </p:nvPr>
        </p:nvSpPr>
        <p:spPr/>
        <p:txBody>
          <a:bodyPr/>
          <a:lstStyle/>
          <a:p>
            <a:fld id="{004DE055-5240-46FC-ADE9-6A5CB1F9E7AF}" type="datetimeFigureOut">
              <a:rPr lang="en-GB" smtClean="0"/>
              <a:t>11/03/2024</a:t>
            </a:fld>
            <a:endParaRPr lang="en-GB"/>
          </a:p>
        </p:txBody>
      </p:sp>
      <p:sp>
        <p:nvSpPr>
          <p:cNvPr id="5" name="Footer Placeholder 4">
            <a:extLst>
              <a:ext uri="{FF2B5EF4-FFF2-40B4-BE49-F238E27FC236}">
                <a16:creationId xmlns:a16="http://schemas.microsoft.com/office/drawing/2014/main" id="{75160214-6DBA-41F6-A6EA-A29B3E7773B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5FFA416-A922-4369-AACD-BE9148449B4B}"/>
              </a:ext>
            </a:extLst>
          </p:cNvPr>
          <p:cNvSpPr>
            <a:spLocks noGrp="1"/>
          </p:cNvSpPr>
          <p:nvPr>
            <p:ph type="sldNum" sz="quarter" idx="12"/>
          </p:nvPr>
        </p:nvSpPr>
        <p:spPr/>
        <p:txBody>
          <a:bodyPr/>
          <a:lstStyle/>
          <a:p>
            <a:fld id="{44A488A8-BE42-4246-B601-DDEFE86A48FD}" type="slidenum">
              <a:rPr lang="en-GB" smtClean="0"/>
              <a:t>‹#›</a:t>
            </a:fld>
            <a:endParaRPr lang="en-GB"/>
          </a:p>
        </p:txBody>
      </p:sp>
    </p:spTree>
    <p:extLst>
      <p:ext uri="{BB962C8B-B14F-4D97-AF65-F5344CB8AC3E}">
        <p14:creationId xmlns:p14="http://schemas.microsoft.com/office/powerpoint/2010/main" val="37923356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E0A9C32-7F2D-4F23-8C08-97B455A2F153}" type="datetime1">
              <a:rPr lang="en-GB" smtClean="0"/>
              <a:t>11/03/2024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9416FAB-68F5-49EF-A3CD-608DDBEB8EAC}" type="slidenum">
              <a:rPr lang="en-GB" smtClean="0"/>
              <a:t>‹#›</a:t>
            </a:fld>
            <a:endParaRPr lang="en-GB"/>
          </a:p>
        </p:txBody>
      </p:sp>
    </p:spTree>
    <p:extLst>
      <p:ext uri="{BB962C8B-B14F-4D97-AF65-F5344CB8AC3E}">
        <p14:creationId xmlns:p14="http://schemas.microsoft.com/office/powerpoint/2010/main" val="253106644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54FB01F-2EDA-4EF9-B46C-0E6B7BFA2474}" type="datetime1">
              <a:rPr lang="en-GB" smtClean="0"/>
              <a:t>11/03/2024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9416FAB-68F5-49EF-A3CD-608DDBEB8EAC}" type="slidenum">
              <a:rPr lang="en-GB" smtClean="0"/>
              <a:t>‹#›</a:t>
            </a:fld>
            <a:endParaRPr lang="en-GB"/>
          </a:p>
        </p:txBody>
      </p:sp>
    </p:spTree>
    <p:extLst>
      <p:ext uri="{BB962C8B-B14F-4D97-AF65-F5344CB8AC3E}">
        <p14:creationId xmlns:p14="http://schemas.microsoft.com/office/powerpoint/2010/main" val="18483820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966CDC4-AF11-466F-9A2B-395E32FC5F53}" type="datetime1">
              <a:rPr lang="en-GB" smtClean="0"/>
              <a:t>11/03/2024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9416FAB-68F5-49EF-A3CD-608DDBEB8EAC}" type="slidenum">
              <a:rPr lang="en-GB" smtClean="0"/>
              <a:t>‹#›</a:t>
            </a:fld>
            <a:endParaRPr lang="en-GB"/>
          </a:p>
        </p:txBody>
      </p:sp>
    </p:spTree>
    <p:extLst>
      <p:ext uri="{BB962C8B-B14F-4D97-AF65-F5344CB8AC3E}">
        <p14:creationId xmlns:p14="http://schemas.microsoft.com/office/powerpoint/2010/main" val="330375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45FEDF-BB69-4D6C-B901-975061ED727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50AD870-1F61-44BF-B452-A9F1FF27964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771CC914-F213-4172-B829-9CCEDD5CC3AD}"/>
              </a:ext>
            </a:extLst>
          </p:cNvPr>
          <p:cNvSpPr>
            <a:spLocks noGrp="1"/>
          </p:cNvSpPr>
          <p:nvPr>
            <p:ph type="dt" sz="half" idx="10"/>
          </p:nvPr>
        </p:nvSpPr>
        <p:spPr/>
        <p:txBody>
          <a:bodyPr/>
          <a:lstStyle/>
          <a:p>
            <a:fld id="{004DE055-5240-46FC-ADE9-6A5CB1F9E7AF}" type="datetimeFigureOut">
              <a:rPr lang="en-GB" smtClean="0"/>
              <a:t>11/03/2024</a:t>
            </a:fld>
            <a:endParaRPr lang="en-GB"/>
          </a:p>
        </p:txBody>
      </p:sp>
      <p:sp>
        <p:nvSpPr>
          <p:cNvPr id="5" name="Footer Placeholder 4">
            <a:extLst>
              <a:ext uri="{FF2B5EF4-FFF2-40B4-BE49-F238E27FC236}">
                <a16:creationId xmlns:a16="http://schemas.microsoft.com/office/drawing/2014/main" id="{32EE7221-61E4-47CC-BE75-81DE1031BCE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0723342-699F-40D5-A284-97CAF2686CCE}"/>
              </a:ext>
            </a:extLst>
          </p:cNvPr>
          <p:cNvSpPr>
            <a:spLocks noGrp="1"/>
          </p:cNvSpPr>
          <p:nvPr>
            <p:ph type="sldNum" sz="quarter" idx="12"/>
          </p:nvPr>
        </p:nvSpPr>
        <p:spPr/>
        <p:txBody>
          <a:bodyPr/>
          <a:lstStyle/>
          <a:p>
            <a:fld id="{44A488A8-BE42-4246-B601-DDEFE86A48FD}" type="slidenum">
              <a:rPr lang="en-GB" smtClean="0"/>
              <a:t>‹#›</a:t>
            </a:fld>
            <a:endParaRPr lang="en-GB"/>
          </a:p>
        </p:txBody>
      </p:sp>
    </p:spTree>
    <p:extLst>
      <p:ext uri="{BB962C8B-B14F-4D97-AF65-F5344CB8AC3E}">
        <p14:creationId xmlns:p14="http://schemas.microsoft.com/office/powerpoint/2010/main" val="15561780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02EA6B-CCF4-4EF5-8168-DDB5B892BEA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274F444-ACDB-4C6F-BEE4-36A1D4A8D83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B810246-B889-4064-8BB8-8B9664725592}"/>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2A1C892-569A-4ACC-B896-7DF231BEC447}"/>
              </a:ext>
            </a:extLst>
          </p:cNvPr>
          <p:cNvSpPr>
            <a:spLocks noGrp="1"/>
          </p:cNvSpPr>
          <p:nvPr>
            <p:ph type="dt" sz="half" idx="10"/>
          </p:nvPr>
        </p:nvSpPr>
        <p:spPr/>
        <p:txBody>
          <a:bodyPr/>
          <a:lstStyle/>
          <a:p>
            <a:fld id="{004DE055-5240-46FC-ADE9-6A5CB1F9E7AF}" type="datetimeFigureOut">
              <a:rPr lang="en-GB" smtClean="0"/>
              <a:t>11/03/2024</a:t>
            </a:fld>
            <a:endParaRPr lang="en-GB"/>
          </a:p>
        </p:txBody>
      </p:sp>
      <p:sp>
        <p:nvSpPr>
          <p:cNvPr id="6" name="Footer Placeholder 5">
            <a:extLst>
              <a:ext uri="{FF2B5EF4-FFF2-40B4-BE49-F238E27FC236}">
                <a16:creationId xmlns:a16="http://schemas.microsoft.com/office/drawing/2014/main" id="{24943DC4-DE8F-485B-9405-2106528C5AD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EBB0AF2-FBF4-4EA8-A4D6-F2A79CA56CC8}"/>
              </a:ext>
            </a:extLst>
          </p:cNvPr>
          <p:cNvSpPr>
            <a:spLocks noGrp="1"/>
          </p:cNvSpPr>
          <p:nvPr>
            <p:ph type="sldNum" sz="quarter" idx="12"/>
          </p:nvPr>
        </p:nvSpPr>
        <p:spPr/>
        <p:txBody>
          <a:bodyPr/>
          <a:lstStyle/>
          <a:p>
            <a:fld id="{44A488A8-BE42-4246-B601-DDEFE86A48FD}" type="slidenum">
              <a:rPr lang="en-GB" smtClean="0"/>
              <a:t>‹#›</a:t>
            </a:fld>
            <a:endParaRPr lang="en-GB"/>
          </a:p>
        </p:txBody>
      </p:sp>
    </p:spTree>
    <p:extLst>
      <p:ext uri="{BB962C8B-B14F-4D97-AF65-F5344CB8AC3E}">
        <p14:creationId xmlns:p14="http://schemas.microsoft.com/office/powerpoint/2010/main" val="36286164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BAD228-0EAE-4FEB-BB29-79C4B4B87F8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ED46923-1B90-4125-B1F2-36900400BD0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98B5C0AA-C21B-4D52-81D3-8231345C9A0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EFA60DF-68A0-41D4-9896-26914D0B672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74B7E3F-322F-4A2B-84A8-7E2D25FCAFB9}"/>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CEDB807-913B-40E1-99E2-24022023EBE7}"/>
              </a:ext>
            </a:extLst>
          </p:cNvPr>
          <p:cNvSpPr>
            <a:spLocks noGrp="1"/>
          </p:cNvSpPr>
          <p:nvPr>
            <p:ph type="dt" sz="half" idx="10"/>
          </p:nvPr>
        </p:nvSpPr>
        <p:spPr/>
        <p:txBody>
          <a:bodyPr/>
          <a:lstStyle/>
          <a:p>
            <a:fld id="{004DE055-5240-46FC-ADE9-6A5CB1F9E7AF}" type="datetimeFigureOut">
              <a:rPr lang="en-GB" smtClean="0"/>
              <a:t>11/03/2024</a:t>
            </a:fld>
            <a:endParaRPr lang="en-GB"/>
          </a:p>
        </p:txBody>
      </p:sp>
      <p:sp>
        <p:nvSpPr>
          <p:cNvPr id="8" name="Footer Placeholder 7">
            <a:extLst>
              <a:ext uri="{FF2B5EF4-FFF2-40B4-BE49-F238E27FC236}">
                <a16:creationId xmlns:a16="http://schemas.microsoft.com/office/drawing/2014/main" id="{76ADD990-F7A4-4977-9D2F-D5BAD411513D}"/>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200B80F-1B9A-4ADE-9651-13E458D7D698}"/>
              </a:ext>
            </a:extLst>
          </p:cNvPr>
          <p:cNvSpPr>
            <a:spLocks noGrp="1"/>
          </p:cNvSpPr>
          <p:nvPr>
            <p:ph type="sldNum" sz="quarter" idx="12"/>
          </p:nvPr>
        </p:nvSpPr>
        <p:spPr/>
        <p:txBody>
          <a:bodyPr/>
          <a:lstStyle/>
          <a:p>
            <a:fld id="{44A488A8-BE42-4246-B601-DDEFE86A48FD}" type="slidenum">
              <a:rPr lang="en-GB" smtClean="0"/>
              <a:t>‹#›</a:t>
            </a:fld>
            <a:endParaRPr lang="en-GB"/>
          </a:p>
        </p:txBody>
      </p:sp>
    </p:spTree>
    <p:extLst>
      <p:ext uri="{BB962C8B-B14F-4D97-AF65-F5344CB8AC3E}">
        <p14:creationId xmlns:p14="http://schemas.microsoft.com/office/powerpoint/2010/main" val="37831114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EFED27-1DD5-480E-81A0-1E0633F8C67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C9549D8-39EF-4646-A75A-8876D07418FA}"/>
              </a:ext>
            </a:extLst>
          </p:cNvPr>
          <p:cNvSpPr>
            <a:spLocks noGrp="1"/>
          </p:cNvSpPr>
          <p:nvPr>
            <p:ph type="dt" sz="half" idx="10"/>
          </p:nvPr>
        </p:nvSpPr>
        <p:spPr/>
        <p:txBody>
          <a:bodyPr/>
          <a:lstStyle/>
          <a:p>
            <a:fld id="{004DE055-5240-46FC-ADE9-6A5CB1F9E7AF}" type="datetimeFigureOut">
              <a:rPr lang="en-GB" smtClean="0"/>
              <a:t>11/03/2024</a:t>
            </a:fld>
            <a:endParaRPr lang="en-GB"/>
          </a:p>
        </p:txBody>
      </p:sp>
      <p:sp>
        <p:nvSpPr>
          <p:cNvPr id="4" name="Footer Placeholder 3">
            <a:extLst>
              <a:ext uri="{FF2B5EF4-FFF2-40B4-BE49-F238E27FC236}">
                <a16:creationId xmlns:a16="http://schemas.microsoft.com/office/drawing/2014/main" id="{921B87E6-2399-41EA-8335-2B66C899FD8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126DBAB-81A6-42D1-A7D8-4376039A173A}"/>
              </a:ext>
            </a:extLst>
          </p:cNvPr>
          <p:cNvSpPr>
            <a:spLocks noGrp="1"/>
          </p:cNvSpPr>
          <p:nvPr>
            <p:ph type="sldNum" sz="quarter" idx="12"/>
          </p:nvPr>
        </p:nvSpPr>
        <p:spPr/>
        <p:txBody>
          <a:bodyPr/>
          <a:lstStyle/>
          <a:p>
            <a:fld id="{44A488A8-BE42-4246-B601-DDEFE86A48FD}" type="slidenum">
              <a:rPr lang="en-GB" smtClean="0"/>
              <a:t>‹#›</a:t>
            </a:fld>
            <a:endParaRPr lang="en-GB"/>
          </a:p>
        </p:txBody>
      </p:sp>
    </p:spTree>
    <p:extLst>
      <p:ext uri="{BB962C8B-B14F-4D97-AF65-F5344CB8AC3E}">
        <p14:creationId xmlns:p14="http://schemas.microsoft.com/office/powerpoint/2010/main" val="3171453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2184994-E400-4822-BA79-9126C2A93E44}"/>
              </a:ext>
            </a:extLst>
          </p:cNvPr>
          <p:cNvSpPr>
            <a:spLocks noGrp="1"/>
          </p:cNvSpPr>
          <p:nvPr>
            <p:ph type="dt" sz="half" idx="10"/>
          </p:nvPr>
        </p:nvSpPr>
        <p:spPr/>
        <p:txBody>
          <a:bodyPr/>
          <a:lstStyle/>
          <a:p>
            <a:fld id="{004DE055-5240-46FC-ADE9-6A5CB1F9E7AF}" type="datetimeFigureOut">
              <a:rPr lang="en-GB" smtClean="0"/>
              <a:t>11/03/2024</a:t>
            </a:fld>
            <a:endParaRPr lang="en-GB"/>
          </a:p>
        </p:txBody>
      </p:sp>
      <p:sp>
        <p:nvSpPr>
          <p:cNvPr id="3" name="Footer Placeholder 2">
            <a:extLst>
              <a:ext uri="{FF2B5EF4-FFF2-40B4-BE49-F238E27FC236}">
                <a16:creationId xmlns:a16="http://schemas.microsoft.com/office/drawing/2014/main" id="{BDC40608-188F-4D7A-AABE-322814AC8D5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E5C9326-05F2-433D-8D59-4747F0C7E7B8}"/>
              </a:ext>
            </a:extLst>
          </p:cNvPr>
          <p:cNvSpPr>
            <a:spLocks noGrp="1"/>
          </p:cNvSpPr>
          <p:nvPr>
            <p:ph type="sldNum" sz="quarter" idx="12"/>
          </p:nvPr>
        </p:nvSpPr>
        <p:spPr/>
        <p:txBody>
          <a:bodyPr/>
          <a:lstStyle/>
          <a:p>
            <a:fld id="{44A488A8-BE42-4246-B601-DDEFE86A48FD}" type="slidenum">
              <a:rPr lang="en-GB" smtClean="0"/>
              <a:t>‹#›</a:t>
            </a:fld>
            <a:endParaRPr lang="en-GB"/>
          </a:p>
        </p:txBody>
      </p:sp>
    </p:spTree>
    <p:extLst>
      <p:ext uri="{BB962C8B-B14F-4D97-AF65-F5344CB8AC3E}">
        <p14:creationId xmlns:p14="http://schemas.microsoft.com/office/powerpoint/2010/main" val="8117613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9C8F3A-64E7-414D-821C-70BEBFB7705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1BA7A11-519F-4E10-A6C0-42CA11ADB48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45439364-85B5-4732-8061-0CB061B8426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9722142-5B5D-4C5D-92B7-9381D9666913}"/>
              </a:ext>
            </a:extLst>
          </p:cNvPr>
          <p:cNvSpPr>
            <a:spLocks noGrp="1"/>
          </p:cNvSpPr>
          <p:nvPr>
            <p:ph type="dt" sz="half" idx="10"/>
          </p:nvPr>
        </p:nvSpPr>
        <p:spPr/>
        <p:txBody>
          <a:bodyPr/>
          <a:lstStyle/>
          <a:p>
            <a:fld id="{004DE055-5240-46FC-ADE9-6A5CB1F9E7AF}" type="datetimeFigureOut">
              <a:rPr lang="en-GB" smtClean="0"/>
              <a:t>11/03/2024</a:t>
            </a:fld>
            <a:endParaRPr lang="en-GB"/>
          </a:p>
        </p:txBody>
      </p:sp>
      <p:sp>
        <p:nvSpPr>
          <p:cNvPr id="6" name="Footer Placeholder 5">
            <a:extLst>
              <a:ext uri="{FF2B5EF4-FFF2-40B4-BE49-F238E27FC236}">
                <a16:creationId xmlns:a16="http://schemas.microsoft.com/office/drawing/2014/main" id="{909903EA-14B0-43D7-AC29-CDCE37FAF1F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719C77E-8DE1-407F-9E8A-BE9849BDC7EC}"/>
              </a:ext>
            </a:extLst>
          </p:cNvPr>
          <p:cNvSpPr>
            <a:spLocks noGrp="1"/>
          </p:cNvSpPr>
          <p:nvPr>
            <p:ph type="sldNum" sz="quarter" idx="12"/>
          </p:nvPr>
        </p:nvSpPr>
        <p:spPr/>
        <p:txBody>
          <a:bodyPr/>
          <a:lstStyle/>
          <a:p>
            <a:fld id="{44A488A8-BE42-4246-B601-DDEFE86A48FD}" type="slidenum">
              <a:rPr lang="en-GB" smtClean="0"/>
              <a:t>‹#›</a:t>
            </a:fld>
            <a:endParaRPr lang="en-GB"/>
          </a:p>
        </p:txBody>
      </p:sp>
    </p:spTree>
    <p:extLst>
      <p:ext uri="{BB962C8B-B14F-4D97-AF65-F5344CB8AC3E}">
        <p14:creationId xmlns:p14="http://schemas.microsoft.com/office/powerpoint/2010/main" val="26757055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496131-10AE-48B2-BE33-962D238EA37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7698B54-157D-477A-AF8D-8EF7CF02BD2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8A24728-5EB2-4F36-9A6C-74AB3376B2F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8C5EABA-BD5C-4074-A63A-839137552F71}"/>
              </a:ext>
            </a:extLst>
          </p:cNvPr>
          <p:cNvSpPr>
            <a:spLocks noGrp="1"/>
          </p:cNvSpPr>
          <p:nvPr>
            <p:ph type="dt" sz="half" idx="10"/>
          </p:nvPr>
        </p:nvSpPr>
        <p:spPr/>
        <p:txBody>
          <a:bodyPr/>
          <a:lstStyle/>
          <a:p>
            <a:fld id="{004DE055-5240-46FC-ADE9-6A5CB1F9E7AF}" type="datetimeFigureOut">
              <a:rPr lang="en-GB" smtClean="0"/>
              <a:t>11/03/2024</a:t>
            </a:fld>
            <a:endParaRPr lang="en-GB"/>
          </a:p>
        </p:txBody>
      </p:sp>
      <p:sp>
        <p:nvSpPr>
          <p:cNvPr id="6" name="Footer Placeholder 5">
            <a:extLst>
              <a:ext uri="{FF2B5EF4-FFF2-40B4-BE49-F238E27FC236}">
                <a16:creationId xmlns:a16="http://schemas.microsoft.com/office/drawing/2014/main" id="{D5037473-65ED-46C1-A38F-97D61FE5B87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48D6A24-57FC-4BFB-9565-DCC567EF2290}"/>
              </a:ext>
            </a:extLst>
          </p:cNvPr>
          <p:cNvSpPr>
            <a:spLocks noGrp="1"/>
          </p:cNvSpPr>
          <p:nvPr>
            <p:ph type="sldNum" sz="quarter" idx="12"/>
          </p:nvPr>
        </p:nvSpPr>
        <p:spPr/>
        <p:txBody>
          <a:bodyPr/>
          <a:lstStyle/>
          <a:p>
            <a:fld id="{44A488A8-BE42-4246-B601-DDEFE86A48FD}" type="slidenum">
              <a:rPr lang="en-GB" smtClean="0"/>
              <a:t>‹#›</a:t>
            </a:fld>
            <a:endParaRPr lang="en-GB"/>
          </a:p>
        </p:txBody>
      </p:sp>
    </p:spTree>
    <p:extLst>
      <p:ext uri="{BB962C8B-B14F-4D97-AF65-F5344CB8AC3E}">
        <p14:creationId xmlns:p14="http://schemas.microsoft.com/office/powerpoint/2010/main" val="42464172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87B1945-BBC1-4FE0-8E94-DDBD1932166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6984623-38D4-4B46-858E-731072D78F0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2A42095-BECC-4005-BCBF-5F456345823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4DE055-5240-46FC-ADE9-6A5CB1F9E7AF}" type="datetimeFigureOut">
              <a:rPr lang="en-GB" smtClean="0"/>
              <a:t>11/03/2024</a:t>
            </a:fld>
            <a:endParaRPr lang="en-GB"/>
          </a:p>
        </p:txBody>
      </p:sp>
      <p:sp>
        <p:nvSpPr>
          <p:cNvPr id="5" name="Footer Placeholder 4">
            <a:extLst>
              <a:ext uri="{FF2B5EF4-FFF2-40B4-BE49-F238E27FC236}">
                <a16:creationId xmlns:a16="http://schemas.microsoft.com/office/drawing/2014/main" id="{7C3DF607-F1FC-4945-B1C3-A3B0B7A2C2D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9CBA96FD-5F1E-488F-AAB7-C66DD074FFB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A488A8-BE42-4246-B601-DDEFE86A48FD}" type="slidenum">
              <a:rPr lang="en-GB" smtClean="0"/>
              <a:t>‹#›</a:t>
            </a:fld>
            <a:endParaRPr lang="en-GB"/>
          </a:p>
        </p:txBody>
      </p:sp>
    </p:spTree>
    <p:extLst>
      <p:ext uri="{BB962C8B-B14F-4D97-AF65-F5344CB8AC3E}">
        <p14:creationId xmlns:p14="http://schemas.microsoft.com/office/powerpoint/2010/main" val="33674545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05D676-51BC-443C-998E-51E82640381A}" type="datetime1">
              <a:rPr lang="en-GB" smtClean="0"/>
              <a:t>11/03/2024</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416FAB-68F5-49EF-A3CD-608DDBEB8EAC}" type="slidenum">
              <a:rPr lang="en-GB" smtClean="0"/>
              <a:t>‹#›</a:t>
            </a:fld>
            <a:endParaRPr lang="en-GB"/>
          </a:p>
        </p:txBody>
      </p:sp>
    </p:spTree>
    <p:extLst>
      <p:ext uri="{BB962C8B-B14F-4D97-AF65-F5344CB8AC3E}">
        <p14:creationId xmlns:p14="http://schemas.microsoft.com/office/powerpoint/2010/main" val="392602426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22.png"/><Relationship Id="rId7"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23.png"/><Relationship Id="rId9" Type="http://schemas.microsoft.com/office/2007/relationships/hdphoto" Target="../media/hdphoto1.wdp"/></Relationships>
</file>

<file path=ppt/slides/_rels/slide11.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24.png"/><Relationship Id="rId7"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25.png"/><Relationship Id="rId9" Type="http://schemas.microsoft.com/office/2007/relationships/hdphoto" Target="../media/hdphoto1.wdp"/></Relationships>
</file>

<file path=ppt/slides/_rels/slide12.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1.png"/><Relationship Id="rId7" Type="http://schemas.microsoft.com/office/2007/relationships/hdphoto" Target="../media/hdphoto1.wdp"/><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13.png"/><Relationship Id="rId5" Type="http://schemas.openxmlformats.org/officeDocument/2006/relationships/image" Target="../media/image4.png"/><Relationship Id="rId4" Type="http://schemas.openxmlformats.org/officeDocument/2006/relationships/image" Target="../media/image2.png"/><Relationship Id="rId9"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2.xml"/><Relationship Id="rId5" Type="http://schemas.openxmlformats.org/officeDocument/2006/relationships/image" Target="../media/image4.pn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2.xml"/><Relationship Id="rId5" Type="http://schemas.openxmlformats.org/officeDocument/2006/relationships/image" Target="../media/image4.pn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5.png"/><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7.png"/><Relationship Id="rId11" Type="http://schemas.openxmlformats.org/officeDocument/2006/relationships/image" Target="../media/image4.png"/><Relationship Id="rId5" Type="http://schemas.openxmlformats.org/officeDocument/2006/relationships/image" Target="../media/image6.png"/><Relationship Id="rId10" Type="http://schemas.openxmlformats.org/officeDocument/2006/relationships/image" Target="../media/image2.png"/><Relationship Id="rId4" Type="http://schemas.openxmlformats.org/officeDocument/2006/relationships/hyperlink" Target="https://www.thorlabs.com/newgrouppage9.cfm?objectgroup_id=2861" TargetMode="External"/><Relationship Id="rId9" Type="http://schemas.openxmlformats.org/officeDocument/2006/relationships/image" Target="../media/image1.png"/></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1.jpeg"/><Relationship Id="rId7" Type="http://schemas.openxmlformats.org/officeDocument/2006/relationships/image" Target="../media/image4.png"/><Relationship Id="rId2" Type="http://schemas.openxmlformats.org/officeDocument/2006/relationships/image" Target="../media/image10.jpeg"/><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12.png"/><Relationship Id="rId9" Type="http://schemas.microsoft.com/office/2007/relationships/hdphoto" Target="../media/hdphoto1.wdp"/></Relationships>
</file>

<file path=ppt/slides/_rels/slide6.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4.png"/><Relationship Id="rId7"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2.png"/><Relationship Id="rId5" Type="http://schemas.openxmlformats.org/officeDocument/2006/relationships/image" Target="../media/image1.png"/><Relationship Id="rId10" Type="http://schemas.openxmlformats.org/officeDocument/2006/relationships/image" Target="../media/image16.png"/><Relationship Id="rId4" Type="http://schemas.openxmlformats.org/officeDocument/2006/relationships/image" Target="../media/image15.png"/><Relationship Id="rId9" Type="http://schemas.microsoft.com/office/2007/relationships/hdphoto" Target="../media/hdphoto1.wdp"/></Relationships>
</file>

<file path=ppt/slides/_rels/slide7.xml.rels><?xml version="1.0" encoding="UTF-8" standalone="yes"?>
<Relationships xmlns="http://schemas.openxmlformats.org/package/2006/relationships"><Relationship Id="rId13" Type="http://schemas.openxmlformats.org/officeDocument/2006/relationships/image" Target="../media/image37.png"/><Relationship Id="rId18" Type="http://schemas.openxmlformats.org/officeDocument/2006/relationships/image" Target="../media/image42.png"/><Relationship Id="rId26" Type="http://schemas.openxmlformats.org/officeDocument/2006/relationships/image" Target="../media/image1.png"/><Relationship Id="rId3" Type="http://schemas.openxmlformats.org/officeDocument/2006/relationships/image" Target="../media/image17.png"/><Relationship Id="rId21" Type="http://schemas.openxmlformats.org/officeDocument/2006/relationships/image" Target="../media/image45.png"/><Relationship Id="rId12" Type="http://schemas.openxmlformats.org/officeDocument/2006/relationships/image" Target="../media/image36.png"/><Relationship Id="rId17" Type="http://schemas.openxmlformats.org/officeDocument/2006/relationships/image" Target="../media/image41.png"/><Relationship Id="rId25" Type="http://schemas.openxmlformats.org/officeDocument/2006/relationships/image" Target="../media/image49.png"/><Relationship Id="rId2" Type="http://schemas.openxmlformats.org/officeDocument/2006/relationships/notesSlide" Target="../notesSlides/notesSlide4.xml"/><Relationship Id="rId16" Type="http://schemas.openxmlformats.org/officeDocument/2006/relationships/image" Target="../media/image40.png"/><Relationship Id="rId20" Type="http://schemas.openxmlformats.org/officeDocument/2006/relationships/image" Target="../media/image44.png"/><Relationship Id="rId29" Type="http://schemas.openxmlformats.org/officeDocument/2006/relationships/image" Target="../media/image13.png"/><Relationship Id="rId1" Type="http://schemas.openxmlformats.org/officeDocument/2006/relationships/slideLayout" Target="../slideLayouts/slideLayout12.xml"/><Relationship Id="rId11" Type="http://schemas.openxmlformats.org/officeDocument/2006/relationships/image" Target="../media/image35.png"/><Relationship Id="rId24" Type="http://schemas.openxmlformats.org/officeDocument/2006/relationships/image" Target="../media/image48.png"/><Relationship Id="rId15" Type="http://schemas.openxmlformats.org/officeDocument/2006/relationships/image" Target="../media/image39.png"/><Relationship Id="rId23" Type="http://schemas.openxmlformats.org/officeDocument/2006/relationships/image" Target="../media/image47.png"/><Relationship Id="rId28" Type="http://schemas.openxmlformats.org/officeDocument/2006/relationships/image" Target="../media/image4.png"/><Relationship Id="rId10" Type="http://schemas.openxmlformats.org/officeDocument/2006/relationships/image" Target="../media/image34.png"/><Relationship Id="rId19" Type="http://schemas.openxmlformats.org/officeDocument/2006/relationships/image" Target="../media/image43.png"/><Relationship Id="rId14" Type="http://schemas.openxmlformats.org/officeDocument/2006/relationships/image" Target="../media/image38.png"/><Relationship Id="rId22" Type="http://schemas.openxmlformats.org/officeDocument/2006/relationships/image" Target="../media/image46.png"/><Relationship Id="rId27" Type="http://schemas.openxmlformats.org/officeDocument/2006/relationships/image" Target="../media/image2.png"/><Relationship Id="rId30" Type="http://schemas.microsoft.com/office/2007/relationships/hdphoto" Target="../media/hdphoto1.wdp"/></Relationships>
</file>

<file path=ppt/slides/_rels/slide8.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18.png"/><Relationship Id="rId7"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image" Target="../media/image20.png"/><Relationship Id="rId10" Type="http://schemas.microsoft.com/office/2007/relationships/hdphoto" Target="../media/hdphoto1.wdp"/><Relationship Id="rId4" Type="http://schemas.openxmlformats.org/officeDocument/2006/relationships/image" Target="../media/image19.png"/><Relationship Id="rId9" Type="http://schemas.openxmlformats.org/officeDocument/2006/relationships/image" Target="../media/image13.png"/></Relationships>
</file>

<file path=ppt/slides/_rels/slide9.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21.png"/><Relationship Id="rId7"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2185A"/>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5792A1-B3E7-4F0E-B061-69BA30B0D6E2}"/>
              </a:ext>
            </a:extLst>
          </p:cNvPr>
          <p:cNvSpPr>
            <a:spLocks noGrp="1"/>
          </p:cNvSpPr>
          <p:nvPr>
            <p:ph type="ctrTitle"/>
          </p:nvPr>
        </p:nvSpPr>
        <p:spPr>
          <a:xfrm>
            <a:off x="1185333" y="1144273"/>
            <a:ext cx="9821334" cy="3072132"/>
          </a:xfrm>
        </p:spPr>
        <p:txBody>
          <a:bodyPr>
            <a:normAutofit/>
          </a:bodyPr>
          <a:lstStyle/>
          <a:p>
            <a:r>
              <a:rPr lang="en-GB" i="1" dirty="0">
                <a:solidFill>
                  <a:schemeClr val="bg1"/>
                </a:solidFill>
              </a:rPr>
              <a:t>Progress update on emittance diagnostics for Run 2c</a:t>
            </a:r>
          </a:p>
        </p:txBody>
      </p:sp>
      <p:sp>
        <p:nvSpPr>
          <p:cNvPr id="3" name="Subtitle 2">
            <a:extLst>
              <a:ext uri="{FF2B5EF4-FFF2-40B4-BE49-F238E27FC236}">
                <a16:creationId xmlns:a16="http://schemas.microsoft.com/office/drawing/2014/main" id="{8E855122-A899-4EC4-924B-A55804B7B0F1}"/>
              </a:ext>
            </a:extLst>
          </p:cNvPr>
          <p:cNvSpPr>
            <a:spLocks noGrp="1"/>
          </p:cNvSpPr>
          <p:nvPr>
            <p:ph type="subTitle" idx="1"/>
          </p:nvPr>
        </p:nvSpPr>
        <p:spPr>
          <a:xfrm>
            <a:off x="1524000" y="4280410"/>
            <a:ext cx="9144000" cy="977390"/>
          </a:xfrm>
        </p:spPr>
        <p:txBody>
          <a:bodyPr/>
          <a:lstStyle/>
          <a:p>
            <a:r>
              <a:rPr lang="en-GB" b="1" u="sng" dirty="0">
                <a:solidFill>
                  <a:schemeClr val="bg1"/>
                </a:solidFill>
              </a:rPr>
              <a:t>Catherine Swain</a:t>
            </a:r>
            <a:r>
              <a:rPr lang="en-GB" dirty="0">
                <a:solidFill>
                  <a:schemeClr val="bg1"/>
                </a:solidFill>
              </a:rPr>
              <a:t>, Joseph Wolfenden, Debdeep Ghosal, Carsten Welsch</a:t>
            </a:r>
          </a:p>
          <a:p>
            <a:r>
              <a:rPr lang="en-GB" dirty="0">
                <a:solidFill>
                  <a:schemeClr val="bg1"/>
                </a:solidFill>
              </a:rPr>
              <a:t>12/03/2024</a:t>
            </a:r>
          </a:p>
        </p:txBody>
      </p:sp>
      <p:grpSp>
        <p:nvGrpSpPr>
          <p:cNvPr id="4" name="Group 3">
            <a:extLst>
              <a:ext uri="{FF2B5EF4-FFF2-40B4-BE49-F238E27FC236}">
                <a16:creationId xmlns:a16="http://schemas.microsoft.com/office/drawing/2014/main" id="{4B30DC6F-9354-404C-AD24-E43EC89F8CA1}"/>
              </a:ext>
            </a:extLst>
          </p:cNvPr>
          <p:cNvGrpSpPr/>
          <p:nvPr/>
        </p:nvGrpSpPr>
        <p:grpSpPr>
          <a:xfrm>
            <a:off x="0" y="5953677"/>
            <a:ext cx="12192000" cy="977389"/>
            <a:chOff x="0" y="5953677"/>
            <a:chExt cx="12192000" cy="977389"/>
          </a:xfrm>
        </p:grpSpPr>
        <p:grpSp>
          <p:nvGrpSpPr>
            <p:cNvPr id="5" name="Group 4">
              <a:extLst>
                <a:ext uri="{FF2B5EF4-FFF2-40B4-BE49-F238E27FC236}">
                  <a16:creationId xmlns:a16="http://schemas.microsoft.com/office/drawing/2014/main" id="{43564A37-16C1-4E31-9B19-9AA92EC3B54D}"/>
                </a:ext>
              </a:extLst>
            </p:cNvPr>
            <p:cNvGrpSpPr/>
            <p:nvPr/>
          </p:nvGrpSpPr>
          <p:grpSpPr>
            <a:xfrm>
              <a:off x="0" y="5953677"/>
              <a:ext cx="12192000" cy="977389"/>
              <a:chOff x="0" y="5935645"/>
              <a:chExt cx="12192000" cy="977389"/>
            </a:xfrm>
          </p:grpSpPr>
          <p:sp>
            <p:nvSpPr>
              <p:cNvPr id="7" name="Rectangle 6">
                <a:extLst>
                  <a:ext uri="{FF2B5EF4-FFF2-40B4-BE49-F238E27FC236}">
                    <a16:creationId xmlns:a16="http://schemas.microsoft.com/office/drawing/2014/main" id="{2577E833-EF2D-4135-8AFB-ADCF559D32F4}"/>
                  </a:ext>
                </a:extLst>
              </p:cNvPr>
              <p:cNvSpPr/>
              <p:nvPr/>
            </p:nvSpPr>
            <p:spPr>
              <a:xfrm>
                <a:off x="0" y="5972400"/>
                <a:ext cx="12192000" cy="885600"/>
              </a:xfrm>
              <a:prstGeom prst="rect">
                <a:avLst/>
              </a:prstGeom>
              <a:solidFill>
                <a:srgbClr val="021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Content Placeholder 3">
                <a:extLst>
                  <a:ext uri="{FF2B5EF4-FFF2-40B4-BE49-F238E27FC236}">
                    <a16:creationId xmlns:a16="http://schemas.microsoft.com/office/drawing/2014/main" id="{0BC01534-4BEE-44E5-805E-0FB0743830E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994" y="6063767"/>
                <a:ext cx="2840887" cy="730228"/>
              </a:xfrm>
              <a:prstGeom prst="rect">
                <a:avLst/>
              </a:prstGeom>
            </p:spPr>
          </p:pic>
          <p:pic>
            <p:nvPicPr>
              <p:cNvPr id="10" name="Picture 9">
                <a:extLst>
                  <a:ext uri="{FF2B5EF4-FFF2-40B4-BE49-F238E27FC236}">
                    <a16:creationId xmlns:a16="http://schemas.microsoft.com/office/drawing/2014/main" id="{6C7C1C2D-5087-4015-9574-EC229CAE5AF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34092" y="5935645"/>
                <a:ext cx="1382532" cy="977389"/>
              </a:xfrm>
              <a:prstGeom prst="rect">
                <a:avLst/>
              </a:prstGeom>
            </p:spPr>
          </p:pic>
        </p:grpSp>
        <p:sp>
          <p:nvSpPr>
            <p:cNvPr id="6" name="Rectangle 5">
              <a:extLst>
                <a:ext uri="{FF2B5EF4-FFF2-40B4-BE49-F238E27FC236}">
                  <a16:creationId xmlns:a16="http://schemas.microsoft.com/office/drawing/2014/main" id="{9787ACFA-DF70-4DD0-8DCC-76472BE24AA8}"/>
                </a:ext>
              </a:extLst>
            </p:cNvPr>
            <p:cNvSpPr/>
            <p:nvPr/>
          </p:nvSpPr>
          <p:spPr>
            <a:xfrm>
              <a:off x="11345334" y="6242316"/>
              <a:ext cx="625298" cy="400110"/>
            </a:xfrm>
            <a:prstGeom prst="rect">
              <a:avLst/>
            </a:prstGeom>
          </p:spPr>
          <p:txBody>
            <a:bodyPr wrap="square">
              <a:spAutoFit/>
            </a:bodyPr>
            <a:lstStyle/>
            <a:p>
              <a:pPr algn="r"/>
              <a:endParaRPr lang="en-GB" sz="2000" dirty="0">
                <a:solidFill>
                  <a:schemeClr val="bg1"/>
                </a:solidFill>
              </a:endParaRPr>
            </a:p>
          </p:txBody>
        </p:sp>
      </p:grpSp>
      <p:pic>
        <p:nvPicPr>
          <p:cNvPr id="8" name="Picture 7">
            <a:extLst>
              <a:ext uri="{FF2B5EF4-FFF2-40B4-BE49-F238E27FC236}">
                <a16:creationId xmlns:a16="http://schemas.microsoft.com/office/drawing/2014/main" id="{62C4E103-8A94-1D94-7863-A9DBE52DBB5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59209" y="5953677"/>
            <a:ext cx="1817511" cy="929253"/>
          </a:xfrm>
          <a:prstGeom prst="rect">
            <a:avLst/>
          </a:prstGeom>
        </p:spPr>
      </p:pic>
    </p:spTree>
    <p:extLst>
      <p:ext uri="{BB962C8B-B14F-4D97-AF65-F5344CB8AC3E}">
        <p14:creationId xmlns:p14="http://schemas.microsoft.com/office/powerpoint/2010/main" val="25954471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p:cNvGrpSpPr/>
          <p:nvPr/>
        </p:nvGrpSpPr>
        <p:grpSpPr>
          <a:xfrm>
            <a:off x="0" y="5990432"/>
            <a:ext cx="12192000" cy="885600"/>
            <a:chOff x="0" y="5990432"/>
            <a:chExt cx="12192000" cy="885600"/>
          </a:xfrm>
        </p:grpSpPr>
        <p:sp>
          <p:nvSpPr>
            <p:cNvPr id="27" name="Rectangle 26"/>
            <p:cNvSpPr/>
            <p:nvPr/>
          </p:nvSpPr>
          <p:spPr>
            <a:xfrm>
              <a:off x="0" y="5990432"/>
              <a:ext cx="12192000" cy="885600"/>
            </a:xfrm>
            <a:prstGeom prst="rect">
              <a:avLst/>
            </a:prstGeom>
            <a:solidFill>
              <a:srgbClr val="021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Rectangle 25"/>
            <p:cNvSpPr/>
            <p:nvPr/>
          </p:nvSpPr>
          <p:spPr>
            <a:xfrm>
              <a:off x="11345334" y="6242316"/>
              <a:ext cx="625298" cy="400110"/>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rPr>
                <a:t>9</a:t>
              </a:r>
            </a:p>
          </p:txBody>
        </p:sp>
      </p:grpSp>
      <p:sp>
        <p:nvSpPr>
          <p:cNvPr id="45" name="Title 1"/>
          <p:cNvSpPr txBox="1">
            <a:spLocks/>
          </p:cNvSpPr>
          <p:nvPr/>
        </p:nvSpPr>
        <p:spPr>
          <a:xfrm>
            <a:off x="0" y="0"/>
            <a:ext cx="12192000" cy="1015999"/>
          </a:xfrm>
          <a:prstGeom prst="rect">
            <a:avLst/>
          </a:prstGeom>
        </p:spPr>
        <p:txBody>
          <a:bodyPr vert="horz" lIns="36000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4000" b="1" i="0" u="none" strike="noStrike" kern="1200" cap="none" spc="0" normalizeH="0" baseline="0" noProof="0" dirty="0">
                <a:ln>
                  <a:noFill/>
                </a:ln>
                <a:solidFill>
                  <a:prstClr val="black"/>
                </a:solidFill>
                <a:effectLst/>
                <a:uLnTx/>
                <a:uFillTx/>
                <a:latin typeface="Calibri Light" panose="020F0302020204030204"/>
                <a:ea typeface="+mj-ea"/>
                <a:cs typeface="+mj-cs"/>
              </a:rPr>
              <a:t>MLA single shot </a:t>
            </a:r>
            <a:r>
              <a:rPr lang="en-GB" sz="4000" b="1" dirty="0">
                <a:solidFill>
                  <a:prstClr val="black"/>
                </a:solidFill>
                <a:latin typeface="Calibri Light" panose="020F0302020204030204"/>
              </a:rPr>
              <a:t>emittance</a:t>
            </a:r>
            <a:endParaRPr kumimoji="0" lang="en-GB" sz="4000" b="1" i="0" u="none" strike="noStrike" kern="1200" cap="none" spc="0" normalizeH="0" baseline="0" noProof="0" dirty="0">
              <a:ln>
                <a:noFill/>
              </a:ln>
              <a:solidFill>
                <a:prstClr val="black"/>
              </a:solidFill>
              <a:effectLst/>
              <a:uLnTx/>
              <a:uFillTx/>
              <a:latin typeface="Calibri Light" panose="020F0302020204030204"/>
              <a:ea typeface="+mj-ea"/>
              <a:cs typeface="+mj-cs"/>
            </a:endParaRPr>
          </a:p>
        </p:txBody>
      </p:sp>
      <p:cxnSp>
        <p:nvCxnSpPr>
          <p:cNvPr id="2" name="Straight Connector 1">
            <a:extLst>
              <a:ext uri="{FF2B5EF4-FFF2-40B4-BE49-F238E27FC236}">
                <a16:creationId xmlns:a16="http://schemas.microsoft.com/office/drawing/2014/main" id="{5C6AE855-2DEE-6082-4FF2-C792AF9F566F}"/>
              </a:ext>
            </a:extLst>
          </p:cNvPr>
          <p:cNvCxnSpPr>
            <a:cxnSpLocks/>
          </p:cNvCxnSpPr>
          <p:nvPr/>
        </p:nvCxnSpPr>
        <p:spPr>
          <a:xfrm>
            <a:off x="0" y="931178"/>
            <a:ext cx="12192000" cy="0"/>
          </a:xfrm>
          <a:prstGeom prst="line">
            <a:avLst/>
          </a:prstGeom>
          <a:ln w="57150">
            <a:solidFill>
              <a:srgbClr val="02185A"/>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8088576C-30F0-DE1E-DB1E-6193D3D9E5EA}"/>
              </a:ext>
            </a:extLst>
          </p:cNvPr>
          <p:cNvPicPr>
            <a:picLocks noChangeAspect="1"/>
          </p:cNvPicPr>
          <p:nvPr/>
        </p:nvPicPr>
        <p:blipFill>
          <a:blip r:embed="rId3"/>
          <a:stretch>
            <a:fillRect/>
          </a:stretch>
        </p:blipFill>
        <p:spPr>
          <a:xfrm>
            <a:off x="6434467" y="1062036"/>
            <a:ext cx="5114925" cy="4733925"/>
          </a:xfrm>
          <a:prstGeom prst="rect">
            <a:avLst/>
          </a:prstGeom>
        </p:spPr>
      </p:pic>
      <p:pic>
        <p:nvPicPr>
          <p:cNvPr id="11" name="Picture 10">
            <a:extLst>
              <a:ext uri="{FF2B5EF4-FFF2-40B4-BE49-F238E27FC236}">
                <a16:creationId xmlns:a16="http://schemas.microsoft.com/office/drawing/2014/main" id="{A13F1F12-A413-B296-2CB3-EBBC2F20CA93}"/>
              </a:ext>
            </a:extLst>
          </p:cNvPr>
          <p:cNvPicPr>
            <a:picLocks noChangeAspect="1"/>
          </p:cNvPicPr>
          <p:nvPr/>
        </p:nvPicPr>
        <p:blipFill>
          <a:blip r:embed="rId4"/>
          <a:stretch>
            <a:fillRect/>
          </a:stretch>
        </p:blipFill>
        <p:spPr>
          <a:xfrm>
            <a:off x="410418" y="1037665"/>
            <a:ext cx="5114925" cy="4733925"/>
          </a:xfrm>
          <a:prstGeom prst="rect">
            <a:avLst/>
          </a:prstGeom>
        </p:spPr>
      </p:pic>
      <p:pic>
        <p:nvPicPr>
          <p:cNvPr id="12" name="Content Placeholder 3">
            <a:extLst>
              <a:ext uri="{FF2B5EF4-FFF2-40B4-BE49-F238E27FC236}">
                <a16:creationId xmlns:a16="http://schemas.microsoft.com/office/drawing/2014/main" id="{71F9FFE7-3471-1ED7-D230-B87A4D64F7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6994" y="6071723"/>
            <a:ext cx="2840887" cy="730228"/>
          </a:xfrm>
          <a:prstGeom prst="rect">
            <a:avLst/>
          </a:prstGeom>
        </p:spPr>
      </p:pic>
      <p:pic>
        <p:nvPicPr>
          <p:cNvPr id="13" name="Picture 12">
            <a:extLst>
              <a:ext uri="{FF2B5EF4-FFF2-40B4-BE49-F238E27FC236}">
                <a16:creationId xmlns:a16="http://schemas.microsoft.com/office/drawing/2014/main" id="{5B4E7758-A5BB-AFE9-039A-7BEBB943C8E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174033" y="5943600"/>
            <a:ext cx="1382532" cy="977389"/>
          </a:xfrm>
          <a:prstGeom prst="rect">
            <a:avLst/>
          </a:prstGeom>
        </p:spPr>
      </p:pic>
      <p:pic>
        <p:nvPicPr>
          <p:cNvPr id="14" name="Picture 13" descr="A black and white logo&#10;&#10;Description automatically generated">
            <a:extLst>
              <a:ext uri="{FF2B5EF4-FFF2-40B4-BE49-F238E27FC236}">
                <a16:creationId xmlns:a16="http://schemas.microsoft.com/office/drawing/2014/main" id="{AB39C04B-8CBC-A5D6-4F8C-EA9973638E9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762717" y="5968766"/>
            <a:ext cx="1789085" cy="917297"/>
          </a:xfrm>
          <a:prstGeom prst="rect">
            <a:avLst/>
          </a:prstGeom>
        </p:spPr>
      </p:pic>
      <p:sp>
        <p:nvSpPr>
          <p:cNvPr id="16" name="Rectangle 15">
            <a:extLst>
              <a:ext uri="{FF2B5EF4-FFF2-40B4-BE49-F238E27FC236}">
                <a16:creationId xmlns:a16="http://schemas.microsoft.com/office/drawing/2014/main" id="{01437CC6-C79A-305E-13B7-187176A81D9C}"/>
              </a:ext>
            </a:extLst>
          </p:cNvPr>
          <p:cNvSpPr/>
          <p:nvPr/>
        </p:nvSpPr>
        <p:spPr>
          <a:xfrm>
            <a:off x="6884527" y="6109128"/>
            <a:ext cx="4214807" cy="646331"/>
          </a:xfrm>
          <a:prstGeom prst="rect">
            <a:avLst/>
          </a:prstGeom>
        </p:spPr>
        <p:txBody>
          <a:bodyPr wrap="none">
            <a:spAutoFit/>
          </a:bodyPr>
          <a:lstStyle/>
          <a:p>
            <a:pPr algn="ctr"/>
            <a:r>
              <a:rPr lang="en-GB" sz="1800" i="1" dirty="0">
                <a:solidFill>
                  <a:schemeClr val="bg1"/>
                </a:solidFill>
              </a:rPr>
              <a:t>C. Swain (catherine.swain@liverpool.ac.uk)</a:t>
            </a:r>
          </a:p>
          <a:p>
            <a:pPr algn="ctr"/>
            <a:r>
              <a:rPr lang="en-GB" sz="1800" i="1" dirty="0">
                <a:solidFill>
                  <a:schemeClr val="bg1"/>
                </a:solidFill>
              </a:rPr>
              <a:t>AWAKE collaboration 12/03/2024</a:t>
            </a:r>
          </a:p>
        </p:txBody>
      </p:sp>
      <p:pic>
        <p:nvPicPr>
          <p:cNvPr id="17" name="Picture 2" descr="home">
            <a:extLst>
              <a:ext uri="{FF2B5EF4-FFF2-40B4-BE49-F238E27FC236}">
                <a16:creationId xmlns:a16="http://schemas.microsoft.com/office/drawing/2014/main" id="{414FB81C-AC76-3811-4573-DDD0350552ED}"/>
              </a:ext>
            </a:extLst>
          </p:cNvPr>
          <p:cNvPicPr>
            <a:picLocks noChangeAspect="1" noChangeArrowheads="1"/>
          </p:cNvPicPr>
          <p:nvPr/>
        </p:nvPicPr>
        <p:blipFill>
          <a:blip r:embed="rId8" cstate="print">
            <a:duotone>
              <a:prstClr val="black"/>
              <a:schemeClr val="tx1">
                <a:tint val="45000"/>
                <a:satMod val="400000"/>
              </a:schemeClr>
            </a:duotone>
            <a:extLst>
              <a:ext uri="{BEBA8EAE-BF5A-486C-A8C5-ECC9F3942E4B}">
                <a14:imgProps xmlns:a14="http://schemas.microsoft.com/office/drawing/2010/main">
                  <a14:imgLayer r:embed="rId9">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9690433" y="52075"/>
            <a:ext cx="2487147" cy="8950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0522435"/>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p:cNvGrpSpPr/>
          <p:nvPr/>
        </p:nvGrpSpPr>
        <p:grpSpPr>
          <a:xfrm>
            <a:off x="0" y="5990432"/>
            <a:ext cx="12192000" cy="885600"/>
            <a:chOff x="0" y="5990432"/>
            <a:chExt cx="12192000" cy="885600"/>
          </a:xfrm>
        </p:grpSpPr>
        <p:sp>
          <p:nvSpPr>
            <p:cNvPr id="27" name="Rectangle 26"/>
            <p:cNvSpPr/>
            <p:nvPr/>
          </p:nvSpPr>
          <p:spPr>
            <a:xfrm>
              <a:off x="0" y="5990432"/>
              <a:ext cx="12192000" cy="885600"/>
            </a:xfrm>
            <a:prstGeom prst="rect">
              <a:avLst/>
            </a:prstGeom>
            <a:solidFill>
              <a:srgbClr val="021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Rectangle 25"/>
            <p:cNvSpPr/>
            <p:nvPr/>
          </p:nvSpPr>
          <p:spPr>
            <a:xfrm>
              <a:off x="11345334" y="6242316"/>
              <a:ext cx="625298" cy="400110"/>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rPr>
                <a:t>10</a:t>
              </a:r>
            </a:p>
          </p:txBody>
        </p:sp>
      </p:grpSp>
      <p:sp>
        <p:nvSpPr>
          <p:cNvPr id="45" name="Title 1"/>
          <p:cNvSpPr txBox="1">
            <a:spLocks/>
          </p:cNvSpPr>
          <p:nvPr/>
        </p:nvSpPr>
        <p:spPr>
          <a:xfrm>
            <a:off x="0" y="0"/>
            <a:ext cx="12192000" cy="1015999"/>
          </a:xfrm>
          <a:prstGeom prst="rect">
            <a:avLst/>
          </a:prstGeom>
        </p:spPr>
        <p:txBody>
          <a:bodyPr vert="horz" lIns="36000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4000" b="1" i="0" u="none" strike="noStrike" kern="1200" cap="none" spc="0" normalizeH="0" baseline="0" noProof="0" dirty="0">
                <a:ln>
                  <a:noFill/>
                </a:ln>
                <a:solidFill>
                  <a:prstClr val="black"/>
                </a:solidFill>
                <a:effectLst/>
                <a:uLnTx/>
                <a:uFillTx/>
                <a:latin typeface="Calibri Light" panose="020F0302020204030204"/>
                <a:ea typeface="+mj-ea"/>
                <a:cs typeface="+mj-cs"/>
              </a:rPr>
              <a:t>MLA quad scans</a:t>
            </a:r>
          </a:p>
        </p:txBody>
      </p:sp>
      <p:cxnSp>
        <p:nvCxnSpPr>
          <p:cNvPr id="2" name="Straight Connector 1">
            <a:extLst>
              <a:ext uri="{FF2B5EF4-FFF2-40B4-BE49-F238E27FC236}">
                <a16:creationId xmlns:a16="http://schemas.microsoft.com/office/drawing/2014/main" id="{5C6AE855-2DEE-6082-4FF2-C792AF9F566F}"/>
              </a:ext>
            </a:extLst>
          </p:cNvPr>
          <p:cNvCxnSpPr>
            <a:cxnSpLocks/>
          </p:cNvCxnSpPr>
          <p:nvPr/>
        </p:nvCxnSpPr>
        <p:spPr>
          <a:xfrm>
            <a:off x="0" y="931178"/>
            <a:ext cx="12192000" cy="0"/>
          </a:xfrm>
          <a:prstGeom prst="line">
            <a:avLst/>
          </a:prstGeom>
          <a:ln w="57150">
            <a:solidFill>
              <a:srgbClr val="02185A"/>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CD904E3A-842F-E9C7-4798-AAE8545E1377}"/>
              </a:ext>
            </a:extLst>
          </p:cNvPr>
          <p:cNvPicPr>
            <a:picLocks noChangeAspect="1"/>
          </p:cNvPicPr>
          <p:nvPr/>
        </p:nvPicPr>
        <p:blipFill>
          <a:blip r:embed="rId3"/>
          <a:stretch>
            <a:fillRect/>
          </a:stretch>
        </p:blipFill>
        <p:spPr>
          <a:xfrm>
            <a:off x="86802" y="1716066"/>
            <a:ext cx="6096000" cy="3331464"/>
          </a:xfrm>
          <a:prstGeom prst="rect">
            <a:avLst/>
          </a:prstGeom>
        </p:spPr>
      </p:pic>
      <p:pic>
        <p:nvPicPr>
          <p:cNvPr id="10" name="Picture 9">
            <a:extLst>
              <a:ext uri="{FF2B5EF4-FFF2-40B4-BE49-F238E27FC236}">
                <a16:creationId xmlns:a16="http://schemas.microsoft.com/office/drawing/2014/main" id="{82BB94BA-2D93-A574-88F7-258E64FD35B6}"/>
              </a:ext>
            </a:extLst>
          </p:cNvPr>
          <p:cNvPicPr>
            <a:picLocks noChangeAspect="1"/>
          </p:cNvPicPr>
          <p:nvPr/>
        </p:nvPicPr>
        <p:blipFill>
          <a:blip r:embed="rId4"/>
          <a:stretch>
            <a:fillRect/>
          </a:stretch>
        </p:blipFill>
        <p:spPr>
          <a:xfrm>
            <a:off x="6222994" y="1686640"/>
            <a:ext cx="5954586" cy="3331591"/>
          </a:xfrm>
          <a:prstGeom prst="rect">
            <a:avLst/>
          </a:prstGeom>
        </p:spPr>
      </p:pic>
      <p:pic>
        <p:nvPicPr>
          <p:cNvPr id="6" name="Content Placeholder 3">
            <a:extLst>
              <a:ext uri="{FF2B5EF4-FFF2-40B4-BE49-F238E27FC236}">
                <a16:creationId xmlns:a16="http://schemas.microsoft.com/office/drawing/2014/main" id="{4E75F85A-5029-3314-3A1E-B5BD25A2781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6994" y="6071723"/>
            <a:ext cx="2840887" cy="730228"/>
          </a:xfrm>
          <a:prstGeom prst="rect">
            <a:avLst/>
          </a:prstGeom>
        </p:spPr>
      </p:pic>
      <p:pic>
        <p:nvPicPr>
          <p:cNvPr id="9" name="Picture 8">
            <a:extLst>
              <a:ext uri="{FF2B5EF4-FFF2-40B4-BE49-F238E27FC236}">
                <a16:creationId xmlns:a16="http://schemas.microsoft.com/office/drawing/2014/main" id="{522F7C30-26D3-3AD9-A55E-46503AE9A28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174033" y="5943600"/>
            <a:ext cx="1382532" cy="977389"/>
          </a:xfrm>
          <a:prstGeom prst="rect">
            <a:avLst/>
          </a:prstGeom>
        </p:spPr>
      </p:pic>
      <p:pic>
        <p:nvPicPr>
          <p:cNvPr id="11" name="Picture 10" descr="A black and white logo&#10;&#10;Description automatically generated">
            <a:extLst>
              <a:ext uri="{FF2B5EF4-FFF2-40B4-BE49-F238E27FC236}">
                <a16:creationId xmlns:a16="http://schemas.microsoft.com/office/drawing/2014/main" id="{0E392C6F-1BD2-88AA-1102-D332F78E206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762717" y="5968766"/>
            <a:ext cx="1789085" cy="917297"/>
          </a:xfrm>
          <a:prstGeom prst="rect">
            <a:avLst/>
          </a:prstGeom>
        </p:spPr>
      </p:pic>
      <p:sp>
        <p:nvSpPr>
          <p:cNvPr id="12" name="Rectangle 11">
            <a:extLst>
              <a:ext uri="{FF2B5EF4-FFF2-40B4-BE49-F238E27FC236}">
                <a16:creationId xmlns:a16="http://schemas.microsoft.com/office/drawing/2014/main" id="{FCD612AA-0EBB-5D58-3053-2F96A89C72DB}"/>
              </a:ext>
            </a:extLst>
          </p:cNvPr>
          <p:cNvSpPr/>
          <p:nvPr/>
        </p:nvSpPr>
        <p:spPr>
          <a:xfrm>
            <a:off x="6884527" y="6109128"/>
            <a:ext cx="4214807" cy="646331"/>
          </a:xfrm>
          <a:prstGeom prst="rect">
            <a:avLst/>
          </a:prstGeom>
        </p:spPr>
        <p:txBody>
          <a:bodyPr wrap="none">
            <a:spAutoFit/>
          </a:bodyPr>
          <a:lstStyle/>
          <a:p>
            <a:pPr algn="ctr"/>
            <a:r>
              <a:rPr lang="en-GB" sz="1800" i="1" dirty="0">
                <a:solidFill>
                  <a:schemeClr val="bg1"/>
                </a:solidFill>
              </a:rPr>
              <a:t>C. Swain (catherine.swain@liverpool.ac.uk)</a:t>
            </a:r>
          </a:p>
          <a:p>
            <a:pPr algn="ctr"/>
            <a:r>
              <a:rPr lang="en-GB" sz="1800" i="1" dirty="0">
                <a:solidFill>
                  <a:schemeClr val="bg1"/>
                </a:solidFill>
              </a:rPr>
              <a:t>AWAKE collaboration 12/03/2024</a:t>
            </a:r>
          </a:p>
        </p:txBody>
      </p:sp>
      <p:pic>
        <p:nvPicPr>
          <p:cNvPr id="13" name="Picture 2" descr="home">
            <a:extLst>
              <a:ext uri="{FF2B5EF4-FFF2-40B4-BE49-F238E27FC236}">
                <a16:creationId xmlns:a16="http://schemas.microsoft.com/office/drawing/2014/main" id="{4F5A71AC-141F-F8C0-909C-5CBD9B9CAF6D}"/>
              </a:ext>
            </a:extLst>
          </p:cNvPr>
          <p:cNvPicPr>
            <a:picLocks noChangeAspect="1" noChangeArrowheads="1"/>
          </p:cNvPicPr>
          <p:nvPr/>
        </p:nvPicPr>
        <p:blipFill>
          <a:blip r:embed="rId8" cstate="print">
            <a:duotone>
              <a:prstClr val="black"/>
              <a:schemeClr val="tx1">
                <a:tint val="45000"/>
                <a:satMod val="400000"/>
              </a:schemeClr>
            </a:duotone>
            <a:extLst>
              <a:ext uri="{BEBA8EAE-BF5A-486C-A8C5-ECC9F3942E4B}">
                <a14:imgProps xmlns:a14="http://schemas.microsoft.com/office/drawing/2010/main">
                  <a14:imgLayer r:embed="rId9">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9690433" y="52075"/>
            <a:ext cx="2487147" cy="8950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120087"/>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p:cNvGrpSpPr/>
          <p:nvPr/>
        </p:nvGrpSpPr>
        <p:grpSpPr>
          <a:xfrm>
            <a:off x="0" y="5990432"/>
            <a:ext cx="12192000" cy="885600"/>
            <a:chOff x="0" y="5990432"/>
            <a:chExt cx="12192000" cy="885600"/>
          </a:xfrm>
        </p:grpSpPr>
        <p:sp>
          <p:nvSpPr>
            <p:cNvPr id="27" name="Rectangle 26"/>
            <p:cNvSpPr/>
            <p:nvPr/>
          </p:nvSpPr>
          <p:spPr>
            <a:xfrm>
              <a:off x="0" y="5990432"/>
              <a:ext cx="12192000" cy="885600"/>
            </a:xfrm>
            <a:prstGeom prst="rect">
              <a:avLst/>
            </a:prstGeom>
            <a:solidFill>
              <a:srgbClr val="021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Rectangle 25"/>
            <p:cNvSpPr/>
            <p:nvPr/>
          </p:nvSpPr>
          <p:spPr>
            <a:xfrm>
              <a:off x="11345334" y="6242316"/>
              <a:ext cx="625298" cy="400110"/>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rPr>
                <a:t>11</a:t>
              </a:r>
            </a:p>
          </p:txBody>
        </p:sp>
      </p:grpSp>
      <p:sp>
        <p:nvSpPr>
          <p:cNvPr id="45" name="Title 1"/>
          <p:cNvSpPr txBox="1">
            <a:spLocks/>
          </p:cNvSpPr>
          <p:nvPr/>
        </p:nvSpPr>
        <p:spPr>
          <a:xfrm>
            <a:off x="0" y="0"/>
            <a:ext cx="12192000" cy="1015999"/>
          </a:xfrm>
          <a:prstGeom prst="rect">
            <a:avLst/>
          </a:prstGeom>
        </p:spPr>
        <p:txBody>
          <a:bodyPr vert="horz" lIns="36000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GB" sz="4000" b="1" dirty="0">
                <a:solidFill>
                  <a:prstClr val="black"/>
                </a:solidFill>
                <a:latin typeface="Calibri Light" panose="020F0302020204030204"/>
              </a:rPr>
              <a:t>Single-shot emittance</a:t>
            </a:r>
            <a:endParaRPr kumimoji="0" lang="en-GB" sz="4000" b="1" i="0" u="none" strike="noStrike" kern="1200" cap="none" spc="0" normalizeH="0" baseline="0" noProof="0" dirty="0">
              <a:ln>
                <a:noFill/>
              </a:ln>
              <a:solidFill>
                <a:prstClr val="black"/>
              </a:solidFill>
              <a:effectLst/>
              <a:uLnTx/>
              <a:uFillTx/>
              <a:latin typeface="Calibri Light" panose="020F0302020204030204"/>
              <a:ea typeface="+mj-ea"/>
              <a:cs typeface="+mj-cs"/>
            </a:endParaRPr>
          </a:p>
        </p:txBody>
      </p:sp>
      <p:cxnSp>
        <p:nvCxnSpPr>
          <p:cNvPr id="2" name="Straight Connector 1">
            <a:extLst>
              <a:ext uri="{FF2B5EF4-FFF2-40B4-BE49-F238E27FC236}">
                <a16:creationId xmlns:a16="http://schemas.microsoft.com/office/drawing/2014/main" id="{5C6AE855-2DEE-6082-4FF2-C792AF9F566F}"/>
              </a:ext>
            </a:extLst>
          </p:cNvPr>
          <p:cNvCxnSpPr>
            <a:cxnSpLocks/>
          </p:cNvCxnSpPr>
          <p:nvPr/>
        </p:nvCxnSpPr>
        <p:spPr>
          <a:xfrm>
            <a:off x="0" y="931178"/>
            <a:ext cx="12192000" cy="0"/>
          </a:xfrm>
          <a:prstGeom prst="line">
            <a:avLst/>
          </a:prstGeom>
          <a:ln w="57150">
            <a:solidFill>
              <a:srgbClr val="02185A"/>
            </a:solidFill>
          </a:ln>
        </p:spPr>
        <p:style>
          <a:lnRef idx="1">
            <a:schemeClr val="accent1"/>
          </a:lnRef>
          <a:fillRef idx="0">
            <a:schemeClr val="accent1"/>
          </a:fillRef>
          <a:effectRef idx="0">
            <a:schemeClr val="accent1"/>
          </a:effectRef>
          <a:fontRef idx="minor">
            <a:schemeClr val="tx1"/>
          </a:fontRef>
        </p:style>
      </p:cxnSp>
      <p:pic>
        <p:nvPicPr>
          <p:cNvPr id="6" name="Content Placeholder 3">
            <a:extLst>
              <a:ext uri="{FF2B5EF4-FFF2-40B4-BE49-F238E27FC236}">
                <a16:creationId xmlns:a16="http://schemas.microsoft.com/office/drawing/2014/main" id="{4E75F85A-5029-3314-3A1E-B5BD25A2781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994" y="6071723"/>
            <a:ext cx="2840887" cy="730228"/>
          </a:xfrm>
          <a:prstGeom prst="rect">
            <a:avLst/>
          </a:prstGeom>
        </p:spPr>
      </p:pic>
      <p:pic>
        <p:nvPicPr>
          <p:cNvPr id="9" name="Picture 8">
            <a:extLst>
              <a:ext uri="{FF2B5EF4-FFF2-40B4-BE49-F238E27FC236}">
                <a16:creationId xmlns:a16="http://schemas.microsoft.com/office/drawing/2014/main" id="{522F7C30-26D3-3AD9-A55E-46503AE9A28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74033" y="5943600"/>
            <a:ext cx="1382532" cy="977389"/>
          </a:xfrm>
          <a:prstGeom prst="rect">
            <a:avLst/>
          </a:prstGeom>
        </p:spPr>
      </p:pic>
      <p:pic>
        <p:nvPicPr>
          <p:cNvPr id="11" name="Picture 10" descr="A black and white logo&#10;&#10;Description automatically generated">
            <a:extLst>
              <a:ext uri="{FF2B5EF4-FFF2-40B4-BE49-F238E27FC236}">
                <a16:creationId xmlns:a16="http://schemas.microsoft.com/office/drawing/2014/main" id="{0E392C6F-1BD2-88AA-1102-D332F78E206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62717" y="5968766"/>
            <a:ext cx="1789085" cy="917297"/>
          </a:xfrm>
          <a:prstGeom prst="rect">
            <a:avLst/>
          </a:prstGeom>
        </p:spPr>
      </p:pic>
      <p:sp>
        <p:nvSpPr>
          <p:cNvPr id="12" name="Rectangle 11">
            <a:extLst>
              <a:ext uri="{FF2B5EF4-FFF2-40B4-BE49-F238E27FC236}">
                <a16:creationId xmlns:a16="http://schemas.microsoft.com/office/drawing/2014/main" id="{FCD612AA-0EBB-5D58-3053-2F96A89C72DB}"/>
              </a:ext>
            </a:extLst>
          </p:cNvPr>
          <p:cNvSpPr/>
          <p:nvPr/>
        </p:nvSpPr>
        <p:spPr>
          <a:xfrm>
            <a:off x="6884527" y="6109128"/>
            <a:ext cx="4214807" cy="646331"/>
          </a:xfrm>
          <a:prstGeom prst="rect">
            <a:avLst/>
          </a:prstGeom>
        </p:spPr>
        <p:txBody>
          <a:bodyPr wrap="none">
            <a:spAutoFit/>
          </a:bodyPr>
          <a:lstStyle/>
          <a:p>
            <a:pPr algn="ctr"/>
            <a:r>
              <a:rPr lang="en-GB" sz="1800" i="1" dirty="0">
                <a:solidFill>
                  <a:schemeClr val="bg1"/>
                </a:solidFill>
              </a:rPr>
              <a:t>C. Swain (catherine.swain@liverpool.ac.uk)</a:t>
            </a:r>
          </a:p>
          <a:p>
            <a:pPr algn="ctr"/>
            <a:r>
              <a:rPr lang="en-GB" sz="1800" i="1" dirty="0">
                <a:solidFill>
                  <a:schemeClr val="bg1"/>
                </a:solidFill>
              </a:rPr>
              <a:t>AWAKE collaboration 12/03/2024</a:t>
            </a:r>
          </a:p>
        </p:txBody>
      </p:sp>
      <p:pic>
        <p:nvPicPr>
          <p:cNvPr id="13" name="Picture 2" descr="home">
            <a:extLst>
              <a:ext uri="{FF2B5EF4-FFF2-40B4-BE49-F238E27FC236}">
                <a16:creationId xmlns:a16="http://schemas.microsoft.com/office/drawing/2014/main" id="{4F5A71AC-141F-F8C0-909C-5CBD9B9CAF6D}"/>
              </a:ext>
            </a:extLst>
          </p:cNvPr>
          <p:cNvPicPr>
            <a:picLocks noChangeAspect="1" noChangeArrowheads="1"/>
          </p:cNvPicPr>
          <p:nvPr/>
        </p:nvPicPr>
        <p:blipFill>
          <a:blip r:embed="rId6" cstate="print">
            <a:duotone>
              <a:prstClr val="black"/>
              <a:schemeClr val="tx1">
                <a:tint val="45000"/>
                <a:satMod val="400000"/>
              </a:schemeClr>
            </a:duotone>
            <a:extLst>
              <a:ext uri="{BEBA8EAE-BF5A-486C-A8C5-ECC9F3942E4B}">
                <a14:imgProps xmlns:a14="http://schemas.microsoft.com/office/drawing/2010/main">
                  <a14:imgLayer r:embed="rId7">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9690433" y="52075"/>
            <a:ext cx="2487147" cy="895099"/>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5806135B-02D1-56A8-AF3A-29338B920745}"/>
              </a:ext>
            </a:extLst>
          </p:cNvPr>
          <p:cNvPicPr>
            <a:picLocks noChangeAspect="1"/>
          </p:cNvPicPr>
          <p:nvPr/>
        </p:nvPicPr>
        <p:blipFill rotWithShape="1">
          <a:blip r:embed="rId8">
            <a:extLst>
              <a:ext uri="{28A0092B-C50C-407E-A947-70E740481C1C}">
                <a14:useLocalDpi xmlns:a14="http://schemas.microsoft.com/office/drawing/2010/main" val="0"/>
              </a:ext>
            </a:extLst>
          </a:blip>
          <a:srcRect l="3900" r="6243"/>
          <a:stretch/>
        </p:blipFill>
        <p:spPr>
          <a:xfrm>
            <a:off x="343144" y="1121157"/>
            <a:ext cx="6208658" cy="4692120"/>
          </a:xfrm>
          <a:prstGeom prst="rect">
            <a:avLst/>
          </a:prstGeom>
        </p:spPr>
      </p:pic>
      <p:grpSp>
        <p:nvGrpSpPr>
          <p:cNvPr id="4" name="Group 3">
            <a:extLst>
              <a:ext uri="{FF2B5EF4-FFF2-40B4-BE49-F238E27FC236}">
                <a16:creationId xmlns:a16="http://schemas.microsoft.com/office/drawing/2014/main" id="{D555207B-ADF2-6630-B364-7847F355F9FD}"/>
              </a:ext>
            </a:extLst>
          </p:cNvPr>
          <p:cNvGrpSpPr/>
          <p:nvPr/>
        </p:nvGrpSpPr>
        <p:grpSpPr>
          <a:xfrm>
            <a:off x="6481452" y="2644130"/>
            <a:ext cx="5802616" cy="1440507"/>
            <a:chOff x="5934792" y="4474779"/>
            <a:chExt cx="6278240" cy="981989"/>
          </a:xfrm>
        </p:grpSpPr>
        <p:pic>
          <p:nvPicPr>
            <p:cNvPr id="5" name="Picture 4">
              <a:extLst>
                <a:ext uri="{FF2B5EF4-FFF2-40B4-BE49-F238E27FC236}">
                  <a16:creationId xmlns:a16="http://schemas.microsoft.com/office/drawing/2014/main" id="{E01EB2FD-BEC0-3127-3285-6E9D404E6851}"/>
                </a:ext>
              </a:extLst>
            </p:cNvPr>
            <p:cNvPicPr>
              <a:picLocks noChangeAspect="1"/>
            </p:cNvPicPr>
            <p:nvPr/>
          </p:nvPicPr>
          <p:blipFill>
            <a:blip r:embed="rId9"/>
            <a:stretch>
              <a:fillRect/>
            </a:stretch>
          </p:blipFill>
          <p:spPr>
            <a:xfrm>
              <a:off x="5934792" y="4478296"/>
              <a:ext cx="6147358" cy="978472"/>
            </a:xfrm>
            <a:prstGeom prst="rect">
              <a:avLst/>
            </a:prstGeom>
            <a:ln w="28575">
              <a:solidFill>
                <a:srgbClr val="F83A9E"/>
              </a:solidFill>
            </a:ln>
          </p:spPr>
        </p:pic>
        <p:sp>
          <p:nvSpPr>
            <p:cNvPr id="8" name="TextBox 7">
              <a:extLst>
                <a:ext uri="{FF2B5EF4-FFF2-40B4-BE49-F238E27FC236}">
                  <a16:creationId xmlns:a16="http://schemas.microsoft.com/office/drawing/2014/main" id="{DAA0DEA3-42D4-498A-024E-869304157636}"/>
                </a:ext>
              </a:extLst>
            </p:cNvPr>
            <p:cNvSpPr txBox="1"/>
            <p:nvPr/>
          </p:nvSpPr>
          <p:spPr>
            <a:xfrm>
              <a:off x="11728231" y="4474779"/>
              <a:ext cx="484801" cy="276999"/>
            </a:xfrm>
            <a:prstGeom prst="rect">
              <a:avLst/>
            </a:prstGeom>
            <a:noFill/>
            <a:ln>
              <a:noFill/>
            </a:ln>
          </p:spPr>
          <p:txBody>
            <a:bodyPr wrap="square" rtlCol="0">
              <a:spAutoFit/>
            </a:bodyPr>
            <a:lstStyle/>
            <a:p>
              <a:r>
                <a:rPr lang="en-GB" sz="1200" dirty="0"/>
                <a:t>[1]</a:t>
              </a:r>
            </a:p>
          </p:txBody>
        </p:sp>
      </p:grpSp>
      <p:sp>
        <p:nvSpPr>
          <p:cNvPr id="14" name="Oval 13">
            <a:extLst>
              <a:ext uri="{FF2B5EF4-FFF2-40B4-BE49-F238E27FC236}">
                <a16:creationId xmlns:a16="http://schemas.microsoft.com/office/drawing/2014/main" id="{520390FE-E125-9908-8001-EAA1878F36C4}"/>
              </a:ext>
            </a:extLst>
          </p:cNvPr>
          <p:cNvSpPr/>
          <p:nvPr/>
        </p:nvSpPr>
        <p:spPr>
          <a:xfrm>
            <a:off x="8921285" y="3235959"/>
            <a:ext cx="505743" cy="635183"/>
          </a:xfrm>
          <a:prstGeom prst="ellipse">
            <a:avLst/>
          </a:prstGeom>
          <a:noFill/>
          <a:ln w="571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A15D82BE-1000-2E5E-EF4C-66D5F404A989}"/>
              </a:ext>
            </a:extLst>
          </p:cNvPr>
          <p:cNvSpPr/>
          <p:nvPr/>
        </p:nvSpPr>
        <p:spPr>
          <a:xfrm flipH="1">
            <a:off x="5516879" y="1862357"/>
            <a:ext cx="802712" cy="393163"/>
          </a:xfrm>
          <a:prstGeom prst="ellipse">
            <a:avLst/>
          </a:prstGeom>
          <a:noFill/>
          <a:ln w="571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17165746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0"/>
            <a:ext cx="12192000" cy="1015999"/>
          </a:xfrm>
          <a:prstGeom prst="rect">
            <a:avLst/>
          </a:prstGeom>
        </p:spPr>
        <p:txBody>
          <a:bodyPr vert="horz" lIns="36000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000" b="1" dirty="0"/>
              <a:t>Next steps and outlook</a:t>
            </a:r>
            <a:endParaRPr kumimoji="0" lang="en-GB" sz="4000" b="1" i="0" u="none" strike="noStrike" kern="1200" cap="none" spc="0" normalizeH="0" baseline="0" noProof="0" dirty="0">
              <a:ln>
                <a:noFill/>
              </a:ln>
              <a:solidFill>
                <a:prstClr val="black"/>
              </a:solidFill>
              <a:effectLst/>
              <a:uLnTx/>
              <a:uFillTx/>
              <a:latin typeface="Calibri Light" panose="020F0302020204030204"/>
              <a:ea typeface="+mj-ea"/>
              <a:cs typeface="+mj-cs"/>
            </a:endParaRPr>
          </a:p>
        </p:txBody>
      </p:sp>
      <p:grpSp>
        <p:nvGrpSpPr>
          <p:cNvPr id="24" name="Group 23"/>
          <p:cNvGrpSpPr/>
          <p:nvPr/>
        </p:nvGrpSpPr>
        <p:grpSpPr>
          <a:xfrm>
            <a:off x="0" y="5990432"/>
            <a:ext cx="12192000" cy="885600"/>
            <a:chOff x="0" y="5990432"/>
            <a:chExt cx="12192000" cy="885600"/>
          </a:xfrm>
        </p:grpSpPr>
        <p:sp>
          <p:nvSpPr>
            <p:cNvPr id="27" name="Rectangle 26"/>
            <p:cNvSpPr/>
            <p:nvPr/>
          </p:nvSpPr>
          <p:spPr>
            <a:xfrm>
              <a:off x="0" y="5990432"/>
              <a:ext cx="12192000" cy="885600"/>
            </a:xfrm>
            <a:prstGeom prst="rect">
              <a:avLst/>
            </a:prstGeom>
            <a:solidFill>
              <a:srgbClr val="021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Rectangle 25"/>
            <p:cNvSpPr/>
            <p:nvPr/>
          </p:nvSpPr>
          <p:spPr>
            <a:xfrm>
              <a:off x="11345334" y="6242316"/>
              <a:ext cx="625298" cy="400110"/>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rPr>
                <a:t>12</a:t>
              </a:r>
            </a:p>
          </p:txBody>
        </p:sp>
      </p:grpSp>
      <p:sp>
        <p:nvSpPr>
          <p:cNvPr id="32" name="Rectangle 31"/>
          <p:cNvSpPr/>
          <p:nvPr/>
        </p:nvSpPr>
        <p:spPr>
          <a:xfrm>
            <a:off x="153427" y="1543613"/>
            <a:ext cx="11760206" cy="3847207"/>
          </a:xfrm>
          <a:prstGeom prst="rect">
            <a:avLst/>
          </a:prstGeom>
        </p:spPr>
        <p:txBody>
          <a:bodyPr wrap="square">
            <a:spAutoFit/>
          </a:bodyPr>
          <a:lstStyle/>
          <a:p>
            <a:pPr marL="285750" marR="0" lvl="0" indent="-285750" algn="l" defTabSz="914400" rtl="0" eaLnBrk="1" fontAlgn="auto" latinLnBrk="0" hangingPunct="1">
              <a:spcBef>
                <a:spcPts val="0"/>
              </a:spcBef>
              <a:spcAft>
                <a:spcPts val="2400"/>
              </a:spcAft>
              <a:buClrTx/>
              <a:buSzTx/>
              <a:buFont typeface="Arial" panose="020B0604020202020204" pitchFamily="34" charset="0"/>
              <a:buChar char="•"/>
              <a:tabLst/>
              <a:defRPr/>
            </a:pPr>
            <a:r>
              <a:rPr lang="en-GB" sz="2400" b="1" dirty="0">
                <a:solidFill>
                  <a:prstClr val="black"/>
                </a:solidFill>
                <a:latin typeface="Calibri" panose="020F0502020204030204"/>
              </a:rPr>
              <a:t>Finish analysis of MLA data and quantify resolution and operation range</a:t>
            </a:r>
          </a:p>
          <a:p>
            <a:pPr marL="285750" marR="0" lvl="0" indent="-285750" algn="l" defTabSz="914400" rtl="0" eaLnBrk="1" fontAlgn="auto" latinLnBrk="0" hangingPunct="1">
              <a:spcBef>
                <a:spcPts val="0"/>
              </a:spcBef>
              <a:spcAft>
                <a:spcPts val="2400"/>
              </a:spcAft>
              <a:buClrTx/>
              <a:buSzTx/>
              <a:buFont typeface="Arial" panose="020B0604020202020204" pitchFamily="34" charset="0"/>
              <a:buChar char="•"/>
              <a:tabLst/>
              <a:defRPr/>
            </a:pPr>
            <a:r>
              <a:rPr kumimoji="0" lang="en-GB" sz="2400" b="1" i="0" strike="noStrike" kern="1200" cap="none" spc="0" normalizeH="0" baseline="0" noProof="0" dirty="0">
                <a:ln>
                  <a:noFill/>
                </a:ln>
                <a:solidFill>
                  <a:prstClr val="black"/>
                </a:solidFill>
                <a:effectLst/>
                <a:uLnTx/>
                <a:uFillTx/>
                <a:latin typeface="Calibri" panose="020F0502020204030204"/>
                <a:ea typeface="+mn-ea"/>
                <a:cs typeface="+mn-cs"/>
              </a:rPr>
              <a:t>Identified</a:t>
            </a:r>
            <a:r>
              <a:rPr kumimoji="0" lang="en-GB" sz="2400" b="1" i="0" strike="noStrike" kern="1200" cap="none" spc="0" normalizeH="0" noProof="0" dirty="0">
                <a:ln>
                  <a:noFill/>
                </a:ln>
                <a:solidFill>
                  <a:prstClr val="black"/>
                </a:solidFill>
                <a:effectLst/>
                <a:uLnTx/>
                <a:uFillTx/>
                <a:latin typeface="Calibri" panose="020F0502020204030204"/>
                <a:ea typeface="+mn-ea"/>
                <a:cs typeface="+mn-cs"/>
              </a:rPr>
              <a:t> improvements to DMD system – need implementing and testing in lab</a:t>
            </a:r>
          </a:p>
          <a:p>
            <a:pPr marL="285750" marR="0" lvl="0" indent="-285750" algn="l" defTabSz="914400" rtl="0" eaLnBrk="1" fontAlgn="auto" latinLnBrk="0" hangingPunct="1">
              <a:spcBef>
                <a:spcPts val="0"/>
              </a:spcBef>
              <a:spcAft>
                <a:spcPts val="2400"/>
              </a:spcAft>
              <a:buClrTx/>
              <a:buSzTx/>
              <a:buFont typeface="Arial" panose="020B0604020202020204" pitchFamily="34" charset="0"/>
              <a:buChar char="•"/>
              <a:tabLst/>
              <a:defRPr/>
            </a:pPr>
            <a:r>
              <a:rPr lang="en-GB" sz="2400" b="1" baseline="0" dirty="0">
                <a:solidFill>
                  <a:prstClr val="black"/>
                </a:solidFill>
                <a:latin typeface="Calibri" panose="020F0502020204030204"/>
              </a:rPr>
              <a:t>Return to CLEAR to test DMD improvements</a:t>
            </a:r>
            <a:r>
              <a:rPr lang="en-GB" sz="2400" b="1" dirty="0">
                <a:solidFill>
                  <a:prstClr val="black"/>
                </a:solidFill>
                <a:latin typeface="Calibri" panose="020F0502020204030204"/>
              </a:rPr>
              <a:t> – Q2</a:t>
            </a:r>
          </a:p>
          <a:p>
            <a:pPr marL="285750" marR="0" lvl="0" indent="-285750" algn="l" defTabSz="914400" rtl="0" eaLnBrk="1" fontAlgn="auto" latinLnBrk="0" hangingPunct="1">
              <a:spcBef>
                <a:spcPts val="0"/>
              </a:spcBef>
              <a:spcAft>
                <a:spcPts val="2400"/>
              </a:spcAft>
              <a:buClrTx/>
              <a:buSzTx/>
              <a:buFont typeface="Arial" panose="020B0604020202020204" pitchFamily="34" charset="0"/>
              <a:buChar char="•"/>
              <a:tabLst/>
              <a:defRPr/>
            </a:pPr>
            <a:r>
              <a:rPr kumimoji="0" lang="en-GB" sz="2400" b="1" i="0" strike="noStrike" kern="1200" cap="none" spc="0" normalizeH="0" baseline="0" noProof="0" dirty="0" err="1">
                <a:ln>
                  <a:noFill/>
                </a:ln>
                <a:solidFill>
                  <a:prstClr val="black"/>
                </a:solidFill>
                <a:effectLst/>
                <a:uLnTx/>
                <a:uFillTx/>
                <a:latin typeface="Calibri" panose="020F0502020204030204"/>
                <a:ea typeface="+mn-ea"/>
                <a:cs typeface="+mn-cs"/>
              </a:rPr>
              <a:t>Retur</a:t>
            </a:r>
            <a:r>
              <a:rPr lang="en-GB" sz="2400" b="1" dirty="0">
                <a:solidFill>
                  <a:prstClr val="black"/>
                </a:solidFill>
                <a:latin typeface="Calibri" panose="020F0502020204030204"/>
              </a:rPr>
              <a:t>n to CLEAR to test MLA improvements and operation with OSR – Q4</a:t>
            </a:r>
          </a:p>
          <a:p>
            <a:pPr marL="285750" marR="0" lvl="0" indent="-285750" algn="l" defTabSz="914400" rtl="0" eaLnBrk="1" fontAlgn="auto" latinLnBrk="0" hangingPunct="1">
              <a:spcBef>
                <a:spcPts val="0"/>
              </a:spcBef>
              <a:spcAft>
                <a:spcPts val="2400"/>
              </a:spcAft>
              <a:buClrTx/>
              <a:buSzTx/>
              <a:buFont typeface="Arial" panose="020B0604020202020204" pitchFamily="34" charset="0"/>
              <a:buChar char="•"/>
              <a:tabLst/>
              <a:defRPr/>
            </a:pPr>
            <a:r>
              <a:rPr kumimoji="0" lang="en-GB" sz="2400" b="1" i="0" strike="noStrike" kern="1200" cap="none" spc="0" normalizeH="0" baseline="0" noProof="0" dirty="0">
                <a:ln>
                  <a:noFill/>
                </a:ln>
                <a:solidFill>
                  <a:prstClr val="black"/>
                </a:solidFill>
                <a:effectLst/>
                <a:uLnTx/>
                <a:uFillTx/>
                <a:latin typeface="Calibri" panose="020F0502020204030204"/>
                <a:ea typeface="+mn-ea"/>
                <a:cs typeface="+mn-cs"/>
              </a:rPr>
              <a:t>Testing systems at CLARA FEBE</a:t>
            </a:r>
          </a:p>
          <a:p>
            <a:pPr marL="285750" marR="0" lvl="0" indent="-285750" algn="l" defTabSz="914400" rtl="0" eaLnBrk="1" fontAlgn="auto" latinLnBrk="0" hangingPunct="1">
              <a:spcBef>
                <a:spcPts val="0"/>
              </a:spcBef>
              <a:spcAft>
                <a:spcPts val="2400"/>
              </a:spcAft>
              <a:buClrTx/>
              <a:buSzTx/>
              <a:buFont typeface="Arial" panose="020B0604020202020204" pitchFamily="34" charset="0"/>
              <a:buChar char="•"/>
              <a:tabLst/>
              <a:defRPr/>
            </a:pPr>
            <a:r>
              <a:rPr lang="en-GB" sz="2400" b="1" dirty="0">
                <a:solidFill>
                  <a:prstClr val="black"/>
                </a:solidFill>
                <a:latin typeface="Calibri" panose="020F0502020204030204"/>
              </a:rPr>
              <a:t>Application of ML and MLE-ML model to </a:t>
            </a:r>
            <a:r>
              <a:rPr lang="en-GB" sz="2400" b="1" dirty="0" err="1">
                <a:solidFill>
                  <a:prstClr val="black"/>
                </a:solidFill>
                <a:latin typeface="Calibri" panose="020F0502020204030204"/>
              </a:rPr>
              <a:t>betatron</a:t>
            </a:r>
            <a:r>
              <a:rPr lang="en-GB" sz="2400" b="1" dirty="0">
                <a:solidFill>
                  <a:prstClr val="black"/>
                </a:solidFill>
                <a:latin typeface="Calibri" panose="020F0502020204030204"/>
              </a:rPr>
              <a:t> radiation diagnostic (UCLA and UoM)</a:t>
            </a:r>
            <a:endParaRPr kumimoji="0" lang="en-GB" sz="2400" b="1" i="0"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4" name="Straight Connector 3">
            <a:extLst>
              <a:ext uri="{FF2B5EF4-FFF2-40B4-BE49-F238E27FC236}">
                <a16:creationId xmlns:a16="http://schemas.microsoft.com/office/drawing/2014/main" id="{D7BFDBF2-7ADE-7D70-764B-5F74529BB21E}"/>
              </a:ext>
            </a:extLst>
          </p:cNvPr>
          <p:cNvCxnSpPr>
            <a:cxnSpLocks/>
          </p:cNvCxnSpPr>
          <p:nvPr/>
        </p:nvCxnSpPr>
        <p:spPr>
          <a:xfrm>
            <a:off x="0" y="931178"/>
            <a:ext cx="12192000" cy="0"/>
          </a:xfrm>
          <a:prstGeom prst="line">
            <a:avLst/>
          </a:prstGeom>
          <a:ln w="57150">
            <a:solidFill>
              <a:srgbClr val="02185A"/>
            </a:solidFill>
          </a:ln>
        </p:spPr>
        <p:style>
          <a:lnRef idx="1">
            <a:schemeClr val="accent1"/>
          </a:lnRef>
          <a:fillRef idx="0">
            <a:schemeClr val="accent1"/>
          </a:fillRef>
          <a:effectRef idx="0">
            <a:schemeClr val="accent1"/>
          </a:effectRef>
          <a:fontRef idx="minor">
            <a:schemeClr val="tx1"/>
          </a:fontRef>
        </p:style>
      </p:cxnSp>
      <p:pic>
        <p:nvPicPr>
          <p:cNvPr id="5" name="Content Placeholder 3">
            <a:extLst>
              <a:ext uri="{FF2B5EF4-FFF2-40B4-BE49-F238E27FC236}">
                <a16:creationId xmlns:a16="http://schemas.microsoft.com/office/drawing/2014/main" id="{5C54241A-CE49-8535-9DD1-415CEE4051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994" y="6071723"/>
            <a:ext cx="2840887" cy="730228"/>
          </a:xfrm>
          <a:prstGeom prst="rect">
            <a:avLst/>
          </a:prstGeom>
        </p:spPr>
      </p:pic>
      <p:pic>
        <p:nvPicPr>
          <p:cNvPr id="6" name="Picture 5">
            <a:extLst>
              <a:ext uri="{FF2B5EF4-FFF2-40B4-BE49-F238E27FC236}">
                <a16:creationId xmlns:a16="http://schemas.microsoft.com/office/drawing/2014/main" id="{07D866E2-532E-0217-A834-5E3CF2B0B4D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74033" y="5943600"/>
            <a:ext cx="1382532" cy="977389"/>
          </a:xfrm>
          <a:prstGeom prst="rect">
            <a:avLst/>
          </a:prstGeom>
        </p:spPr>
      </p:pic>
      <p:pic>
        <p:nvPicPr>
          <p:cNvPr id="7" name="Picture 6" descr="A black and white logo&#10;&#10;Description automatically generated">
            <a:extLst>
              <a:ext uri="{FF2B5EF4-FFF2-40B4-BE49-F238E27FC236}">
                <a16:creationId xmlns:a16="http://schemas.microsoft.com/office/drawing/2014/main" id="{CB3E01D8-CE9B-D793-94BF-C4282FE18C2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62717" y="5968766"/>
            <a:ext cx="1789085" cy="917297"/>
          </a:xfrm>
          <a:prstGeom prst="rect">
            <a:avLst/>
          </a:prstGeom>
        </p:spPr>
      </p:pic>
      <p:sp>
        <p:nvSpPr>
          <p:cNvPr id="9" name="Rectangle 8">
            <a:extLst>
              <a:ext uri="{FF2B5EF4-FFF2-40B4-BE49-F238E27FC236}">
                <a16:creationId xmlns:a16="http://schemas.microsoft.com/office/drawing/2014/main" id="{A4585C23-9BF0-E89A-3871-8F1D65A541A7}"/>
              </a:ext>
            </a:extLst>
          </p:cNvPr>
          <p:cNvSpPr/>
          <p:nvPr/>
        </p:nvSpPr>
        <p:spPr>
          <a:xfrm>
            <a:off x="6884527" y="6109128"/>
            <a:ext cx="4214807" cy="646331"/>
          </a:xfrm>
          <a:prstGeom prst="rect">
            <a:avLst/>
          </a:prstGeom>
        </p:spPr>
        <p:txBody>
          <a:bodyPr wrap="none">
            <a:spAutoFit/>
          </a:bodyPr>
          <a:lstStyle/>
          <a:p>
            <a:pPr algn="ctr"/>
            <a:r>
              <a:rPr lang="en-GB" sz="1800" i="1" dirty="0">
                <a:solidFill>
                  <a:schemeClr val="bg1"/>
                </a:solidFill>
              </a:rPr>
              <a:t>C. Swain (catherine.swain@liverpool.ac.uk)</a:t>
            </a:r>
          </a:p>
          <a:p>
            <a:pPr algn="ctr"/>
            <a:r>
              <a:rPr lang="en-GB" sz="1800" i="1" dirty="0">
                <a:solidFill>
                  <a:schemeClr val="bg1"/>
                </a:solidFill>
              </a:rPr>
              <a:t>AWAKE collaboration 12/03/2024</a:t>
            </a:r>
          </a:p>
        </p:txBody>
      </p:sp>
    </p:spTree>
    <p:extLst>
      <p:ext uri="{BB962C8B-B14F-4D97-AF65-F5344CB8AC3E}">
        <p14:creationId xmlns:p14="http://schemas.microsoft.com/office/powerpoint/2010/main" val="80685566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
                                            <p:txEl>
                                              <p:pRg st="0" end="0"/>
                                            </p:txEl>
                                          </p:spTgt>
                                        </p:tgtEl>
                                        <p:attrNameLst>
                                          <p:attrName>style.visibility</p:attrName>
                                        </p:attrNameLst>
                                      </p:cBhvr>
                                      <p:to>
                                        <p:strVal val="visible"/>
                                      </p:to>
                                    </p:set>
                                    <p:animEffect transition="in" filter="fade">
                                      <p:cBhvr>
                                        <p:cTn id="7" dur="500"/>
                                        <p:tgtEl>
                                          <p:spTgt spid="3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2">
                                            <p:txEl>
                                              <p:pRg st="1" end="1"/>
                                            </p:txEl>
                                          </p:spTgt>
                                        </p:tgtEl>
                                        <p:attrNameLst>
                                          <p:attrName>style.visibility</p:attrName>
                                        </p:attrNameLst>
                                      </p:cBhvr>
                                      <p:to>
                                        <p:strVal val="visible"/>
                                      </p:to>
                                    </p:set>
                                    <p:animEffect transition="in" filter="fade">
                                      <p:cBhvr>
                                        <p:cTn id="12" dur="500"/>
                                        <p:tgtEl>
                                          <p:spTgt spid="3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2">
                                            <p:txEl>
                                              <p:pRg st="2" end="2"/>
                                            </p:txEl>
                                          </p:spTgt>
                                        </p:tgtEl>
                                        <p:attrNameLst>
                                          <p:attrName>style.visibility</p:attrName>
                                        </p:attrNameLst>
                                      </p:cBhvr>
                                      <p:to>
                                        <p:strVal val="visible"/>
                                      </p:to>
                                    </p:set>
                                    <p:animEffect transition="in" filter="fade">
                                      <p:cBhvr>
                                        <p:cTn id="17" dur="500"/>
                                        <p:tgtEl>
                                          <p:spTgt spid="3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2">
                                            <p:txEl>
                                              <p:pRg st="3" end="3"/>
                                            </p:txEl>
                                          </p:spTgt>
                                        </p:tgtEl>
                                        <p:attrNameLst>
                                          <p:attrName>style.visibility</p:attrName>
                                        </p:attrNameLst>
                                      </p:cBhvr>
                                      <p:to>
                                        <p:strVal val="visible"/>
                                      </p:to>
                                    </p:set>
                                    <p:animEffect transition="in" filter="fade">
                                      <p:cBhvr>
                                        <p:cTn id="22" dur="500"/>
                                        <p:tgtEl>
                                          <p:spTgt spid="3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2">
                                            <p:txEl>
                                              <p:pRg st="4" end="4"/>
                                            </p:txEl>
                                          </p:spTgt>
                                        </p:tgtEl>
                                        <p:attrNameLst>
                                          <p:attrName>style.visibility</p:attrName>
                                        </p:attrNameLst>
                                      </p:cBhvr>
                                      <p:to>
                                        <p:strVal val="visible"/>
                                      </p:to>
                                    </p:set>
                                    <p:animEffect transition="in" filter="fade">
                                      <p:cBhvr>
                                        <p:cTn id="27" dur="500"/>
                                        <p:tgtEl>
                                          <p:spTgt spid="3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2">
                                            <p:txEl>
                                              <p:pRg st="5" end="5"/>
                                            </p:txEl>
                                          </p:spTgt>
                                        </p:tgtEl>
                                        <p:attrNameLst>
                                          <p:attrName>style.visibility</p:attrName>
                                        </p:attrNameLst>
                                      </p:cBhvr>
                                      <p:to>
                                        <p:strVal val="visible"/>
                                      </p:to>
                                    </p:set>
                                    <p:animEffect transition="in" filter="fade">
                                      <p:cBhvr>
                                        <p:cTn id="32" dur="500"/>
                                        <p:tgtEl>
                                          <p:spTgt spid="3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0"/>
            <a:ext cx="12192000" cy="1015999"/>
          </a:xfrm>
          <a:prstGeom prst="rect">
            <a:avLst/>
          </a:prstGeom>
        </p:spPr>
        <p:txBody>
          <a:bodyPr vert="horz" lIns="36000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000" b="1" dirty="0"/>
              <a:t>Next steps and outlook</a:t>
            </a:r>
            <a:endParaRPr kumimoji="0" lang="en-GB" sz="4000" b="1" i="0" u="none" strike="noStrike" kern="1200" cap="none" spc="0" normalizeH="0" baseline="0" noProof="0" dirty="0">
              <a:ln>
                <a:noFill/>
              </a:ln>
              <a:solidFill>
                <a:prstClr val="black"/>
              </a:solidFill>
              <a:effectLst/>
              <a:uLnTx/>
              <a:uFillTx/>
              <a:latin typeface="Calibri Light" panose="020F0302020204030204"/>
              <a:ea typeface="+mj-ea"/>
              <a:cs typeface="+mj-cs"/>
            </a:endParaRPr>
          </a:p>
        </p:txBody>
      </p:sp>
      <p:grpSp>
        <p:nvGrpSpPr>
          <p:cNvPr id="24" name="Group 23"/>
          <p:cNvGrpSpPr/>
          <p:nvPr/>
        </p:nvGrpSpPr>
        <p:grpSpPr>
          <a:xfrm>
            <a:off x="0" y="5990432"/>
            <a:ext cx="12192000" cy="885600"/>
            <a:chOff x="0" y="5990432"/>
            <a:chExt cx="12192000" cy="885600"/>
          </a:xfrm>
        </p:grpSpPr>
        <p:sp>
          <p:nvSpPr>
            <p:cNvPr id="27" name="Rectangle 26"/>
            <p:cNvSpPr/>
            <p:nvPr/>
          </p:nvSpPr>
          <p:spPr>
            <a:xfrm>
              <a:off x="0" y="5990432"/>
              <a:ext cx="12192000" cy="885600"/>
            </a:xfrm>
            <a:prstGeom prst="rect">
              <a:avLst/>
            </a:prstGeom>
            <a:solidFill>
              <a:srgbClr val="021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Rectangle 25"/>
            <p:cNvSpPr/>
            <p:nvPr/>
          </p:nvSpPr>
          <p:spPr>
            <a:xfrm>
              <a:off x="11345334" y="6242316"/>
              <a:ext cx="625298" cy="400110"/>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2000" dirty="0">
                  <a:solidFill>
                    <a:prstClr val="white"/>
                  </a:solidFill>
                  <a:latin typeface="Calibri" panose="020F0502020204030204"/>
                </a:rPr>
                <a:t>13</a:t>
              </a:r>
              <a:endPar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32" name="Rectangle 31"/>
          <p:cNvSpPr/>
          <p:nvPr/>
        </p:nvSpPr>
        <p:spPr>
          <a:xfrm>
            <a:off x="126994" y="966894"/>
            <a:ext cx="11760206" cy="489364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Possible integration scenarios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1" i="0" u="sng" strike="noStrike" kern="1200" cap="none" spc="0" normalizeH="0" baseline="0" noProof="0" dirty="0">
                <a:ln>
                  <a:noFill/>
                </a:ln>
                <a:solidFill>
                  <a:prstClr val="black"/>
                </a:solidFill>
                <a:effectLst/>
                <a:uLnTx/>
                <a:uFillTx/>
                <a:latin typeface="Calibri" panose="020F0502020204030204"/>
                <a:ea typeface="+mn-ea"/>
                <a:cs typeface="+mn-cs"/>
              </a:rPr>
              <a:t>Pre-plasma</a:t>
            </a:r>
          </a:p>
          <a:p>
            <a:pPr marL="800100" marR="0" lvl="1" indent="-34290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OTR off existing/planned screens</a:t>
            </a:r>
          </a:p>
          <a:p>
            <a:pPr marL="1257300" marR="0" lvl="2"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DMD</a:t>
            </a:r>
            <a:r>
              <a:rPr kumimoji="0" lang="en-GB" sz="2400" b="0" i="0" u="none" strike="noStrike" kern="1200" cap="none" spc="0" normalizeH="0" noProof="0" dirty="0">
                <a:ln>
                  <a:noFill/>
                </a:ln>
                <a:solidFill>
                  <a:prstClr val="black"/>
                </a:solidFill>
                <a:effectLst/>
                <a:uLnTx/>
                <a:uFillTx/>
                <a:latin typeface="Calibri" panose="020F0502020204030204"/>
                <a:ea typeface="+mn-ea"/>
                <a:cs typeface="+mn-cs"/>
              </a:rPr>
              <a:t> or MLA, depending on requirements</a:t>
            </a:r>
            <a:endPar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800100" marR="0" lvl="1" indent="-34290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OSR from dipole in e</a:t>
            </a:r>
            <a:r>
              <a:rPr kumimoji="0" lang="en-GB" sz="2400" b="1" i="0" u="none" strike="noStrike" kern="1200" cap="none" spc="0" normalizeH="0" baseline="30000" noProof="0" dirty="0">
                <a:ln>
                  <a:noFill/>
                </a:ln>
                <a:solidFill>
                  <a:prstClr val="black"/>
                </a:solidFill>
                <a:effectLst/>
                <a:uLnTx/>
                <a:uFillTx/>
                <a:latin typeface="Calibri" panose="020F0502020204030204"/>
                <a:ea typeface="+mn-ea"/>
                <a:cs typeface="+mn-cs"/>
              </a:rPr>
              <a:t>-</a:t>
            </a: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 beam line (</a:t>
            </a:r>
            <a:r>
              <a:rPr kumimoji="0" lang="en-GB" sz="2400" b="1" i="0" u="none" strike="noStrike" kern="1200" cap="none" spc="0" normalizeH="0" baseline="0" noProof="0">
                <a:ln>
                  <a:noFill/>
                </a:ln>
                <a:solidFill>
                  <a:prstClr val="black"/>
                </a:solidFill>
                <a:effectLst/>
                <a:uLnTx/>
                <a:uFillTx/>
                <a:latin typeface="Calibri" panose="020F0502020204030204"/>
                <a:ea typeface="+mn-ea"/>
                <a:cs typeface="+mn-cs"/>
              </a:rPr>
              <a:t>virtual diagnostic)</a:t>
            </a:r>
            <a:endPar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1257300" marR="0" lvl="2"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Viewport from within the dipole or an off-axis screen to extract downstream</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1" i="0" u="sng" strike="noStrike" kern="1200" cap="none" spc="0" normalizeH="0" baseline="0" noProof="0" dirty="0">
                <a:ln>
                  <a:noFill/>
                </a:ln>
                <a:solidFill>
                  <a:prstClr val="black"/>
                </a:solidFill>
                <a:effectLst/>
                <a:uLnTx/>
                <a:uFillTx/>
                <a:latin typeface="Calibri" panose="020F0502020204030204"/>
                <a:ea typeface="+mn-ea"/>
                <a:cs typeface="+mn-cs"/>
              </a:rPr>
              <a:t>Post-plasma</a:t>
            </a:r>
          </a:p>
          <a:p>
            <a:pPr marL="800100" marR="0" lvl="1" indent="-34290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OTR on common beamline will </a:t>
            </a:r>
            <a:r>
              <a:rPr kumimoji="0" lang="en-GB" sz="2400" b="1" i="0" u="sng" strike="noStrike" kern="1200" cap="none" spc="0" normalizeH="0" baseline="0" noProof="0" dirty="0">
                <a:ln>
                  <a:noFill/>
                </a:ln>
                <a:solidFill>
                  <a:prstClr val="black"/>
                </a:solidFill>
                <a:effectLst/>
                <a:uLnTx/>
                <a:uFillTx/>
                <a:latin typeface="Calibri" panose="020F0502020204030204"/>
                <a:ea typeface="+mn-ea"/>
                <a:cs typeface="+mn-cs"/>
              </a:rPr>
              <a:t>not</a:t>
            </a: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 work given</a:t>
            </a:r>
            <a:r>
              <a:rPr kumimoji="0" lang="en-GB" sz="2400" b="1" i="0" u="none" strike="noStrike" kern="1200" cap="none" spc="0" normalizeH="0" noProof="0" dirty="0">
                <a:ln>
                  <a:noFill/>
                </a:ln>
                <a:solidFill>
                  <a:prstClr val="black"/>
                </a:solidFill>
                <a:effectLst/>
                <a:uLnTx/>
                <a:uFillTx/>
                <a:latin typeface="Calibri" panose="020F0502020204030204"/>
                <a:ea typeface="+mn-ea"/>
                <a:cs typeface="+mn-cs"/>
              </a:rPr>
              <a:t> p</a:t>
            </a:r>
            <a:r>
              <a:rPr kumimoji="0" lang="en-GB" sz="2400" b="1" i="0" u="none" strike="noStrike" kern="1200" cap="none" spc="0" normalizeH="0" baseline="30000" noProof="0" dirty="0">
                <a:ln>
                  <a:noFill/>
                </a:ln>
                <a:solidFill>
                  <a:prstClr val="black"/>
                </a:solidFill>
                <a:effectLst/>
                <a:uLnTx/>
                <a:uFillTx/>
                <a:latin typeface="Calibri" panose="020F0502020204030204"/>
                <a:ea typeface="+mn-ea"/>
                <a:cs typeface="+mn-cs"/>
              </a:rPr>
              <a:t>+</a:t>
            </a:r>
            <a:r>
              <a:rPr kumimoji="0" lang="en-GB" sz="2400" b="1" i="0" u="none" strike="noStrike" kern="1200" cap="none" spc="0" normalizeH="0" noProof="0" dirty="0">
                <a:ln>
                  <a:noFill/>
                </a:ln>
                <a:solidFill>
                  <a:prstClr val="black"/>
                </a:solidFill>
                <a:effectLst/>
                <a:uLnTx/>
                <a:uFillTx/>
                <a:latin typeface="Calibri" panose="020F0502020204030204"/>
                <a:ea typeface="+mn-ea"/>
                <a:cs typeface="+mn-cs"/>
              </a:rPr>
              <a:t>/e</a:t>
            </a:r>
            <a:r>
              <a:rPr kumimoji="0" lang="en-GB" sz="2400" b="1" i="0" u="none" strike="noStrike" kern="1200" cap="none" spc="0" normalizeH="0" baseline="30000" noProof="0" dirty="0">
                <a:ln>
                  <a:noFill/>
                </a:ln>
                <a:solidFill>
                  <a:prstClr val="black"/>
                </a:solidFill>
                <a:effectLst/>
                <a:uLnTx/>
                <a:uFillTx/>
                <a:latin typeface="Calibri" panose="020F0502020204030204"/>
                <a:ea typeface="+mn-ea"/>
                <a:cs typeface="+mn-cs"/>
              </a:rPr>
              <a:t>-</a:t>
            </a:r>
            <a:r>
              <a:rPr kumimoji="0" lang="en-GB" sz="2400" b="1" i="0" u="none" strike="noStrike" kern="1200" cap="none" spc="0" normalizeH="0" noProof="0" dirty="0">
                <a:ln>
                  <a:noFill/>
                </a:ln>
                <a:solidFill>
                  <a:prstClr val="black"/>
                </a:solidFill>
                <a:effectLst/>
                <a:uLnTx/>
                <a:uFillTx/>
                <a:latin typeface="Calibri" panose="020F0502020204030204"/>
                <a:ea typeface="+mn-ea"/>
                <a:cs typeface="+mn-cs"/>
              </a:rPr>
              <a:t> intensity difference</a:t>
            </a:r>
            <a:endPar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1257300" marR="0" lvl="2"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Beam separation (for HEP applications?)</a:t>
            </a:r>
          </a:p>
          <a:p>
            <a:pPr marL="800100" marR="0" lvl="1" indent="-34290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OSR from spectrometer dipole?</a:t>
            </a:r>
          </a:p>
          <a:p>
            <a:pPr marL="1257300" marR="0" lvl="2"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Again, any dipoles in potential separation optics could be used</a:t>
            </a:r>
          </a:p>
          <a:p>
            <a:pPr marL="800100" lvl="1" indent="-342900">
              <a:buFont typeface="Courier New" panose="02070309020205020404" pitchFamily="49" charset="0"/>
              <a:buChar char="o"/>
            </a:pPr>
            <a:r>
              <a:rPr lang="en-GB" sz="2400" b="1" noProof="0" dirty="0">
                <a:solidFill>
                  <a:prstClr val="black"/>
                </a:solidFill>
                <a:latin typeface="Calibri" panose="020F0502020204030204"/>
              </a:rPr>
              <a:t>Would </a:t>
            </a:r>
            <a:r>
              <a:rPr lang="en-GB" sz="2400" b="1" dirty="0">
                <a:solidFill>
                  <a:prstClr val="black"/>
                </a:solidFill>
              </a:rPr>
              <a:t>require MLA or future single-shot </a:t>
            </a:r>
            <a:r>
              <a:rPr lang="en-GB" sz="2400" b="1" noProof="0" dirty="0">
                <a:solidFill>
                  <a:prstClr val="black"/>
                </a:solidFill>
                <a:latin typeface="Calibri" panose="020F0502020204030204"/>
              </a:rPr>
              <a:t>version of DMD</a:t>
            </a:r>
            <a:endPar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4" name="Straight Connector 3">
            <a:extLst>
              <a:ext uri="{FF2B5EF4-FFF2-40B4-BE49-F238E27FC236}">
                <a16:creationId xmlns:a16="http://schemas.microsoft.com/office/drawing/2014/main" id="{814BCC1A-2D99-8209-55B0-3C4D4B216E6B}"/>
              </a:ext>
            </a:extLst>
          </p:cNvPr>
          <p:cNvCxnSpPr>
            <a:cxnSpLocks/>
          </p:cNvCxnSpPr>
          <p:nvPr/>
        </p:nvCxnSpPr>
        <p:spPr>
          <a:xfrm>
            <a:off x="0" y="931178"/>
            <a:ext cx="12192000" cy="0"/>
          </a:xfrm>
          <a:prstGeom prst="line">
            <a:avLst/>
          </a:prstGeom>
          <a:ln w="57150">
            <a:solidFill>
              <a:srgbClr val="02185A"/>
            </a:solidFill>
          </a:ln>
        </p:spPr>
        <p:style>
          <a:lnRef idx="1">
            <a:schemeClr val="accent1"/>
          </a:lnRef>
          <a:fillRef idx="0">
            <a:schemeClr val="accent1"/>
          </a:fillRef>
          <a:effectRef idx="0">
            <a:schemeClr val="accent1"/>
          </a:effectRef>
          <a:fontRef idx="minor">
            <a:schemeClr val="tx1"/>
          </a:fontRef>
        </p:style>
      </p:cxnSp>
      <p:pic>
        <p:nvPicPr>
          <p:cNvPr id="5" name="Content Placeholder 3">
            <a:extLst>
              <a:ext uri="{FF2B5EF4-FFF2-40B4-BE49-F238E27FC236}">
                <a16:creationId xmlns:a16="http://schemas.microsoft.com/office/drawing/2014/main" id="{046B8261-F700-2D0F-5C92-13EFD9A4C3E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994" y="6071723"/>
            <a:ext cx="2840887" cy="730228"/>
          </a:xfrm>
          <a:prstGeom prst="rect">
            <a:avLst/>
          </a:prstGeom>
        </p:spPr>
      </p:pic>
      <p:pic>
        <p:nvPicPr>
          <p:cNvPr id="6" name="Picture 5">
            <a:extLst>
              <a:ext uri="{FF2B5EF4-FFF2-40B4-BE49-F238E27FC236}">
                <a16:creationId xmlns:a16="http://schemas.microsoft.com/office/drawing/2014/main" id="{64DBE4C6-65B6-14AB-8FE5-7BB8B2CD493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74033" y="5943600"/>
            <a:ext cx="1382532" cy="977389"/>
          </a:xfrm>
          <a:prstGeom prst="rect">
            <a:avLst/>
          </a:prstGeom>
        </p:spPr>
      </p:pic>
      <p:pic>
        <p:nvPicPr>
          <p:cNvPr id="7" name="Picture 6" descr="A black and white logo&#10;&#10;Description automatically generated">
            <a:extLst>
              <a:ext uri="{FF2B5EF4-FFF2-40B4-BE49-F238E27FC236}">
                <a16:creationId xmlns:a16="http://schemas.microsoft.com/office/drawing/2014/main" id="{F2AEF87B-D9A0-5526-E950-056DA6CEF84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62717" y="5968766"/>
            <a:ext cx="1789085" cy="917297"/>
          </a:xfrm>
          <a:prstGeom prst="rect">
            <a:avLst/>
          </a:prstGeom>
        </p:spPr>
      </p:pic>
      <p:sp>
        <p:nvSpPr>
          <p:cNvPr id="9" name="Rectangle 8">
            <a:extLst>
              <a:ext uri="{FF2B5EF4-FFF2-40B4-BE49-F238E27FC236}">
                <a16:creationId xmlns:a16="http://schemas.microsoft.com/office/drawing/2014/main" id="{0915B5F1-C51D-9F42-FAD2-F3420C73414D}"/>
              </a:ext>
            </a:extLst>
          </p:cNvPr>
          <p:cNvSpPr/>
          <p:nvPr/>
        </p:nvSpPr>
        <p:spPr>
          <a:xfrm>
            <a:off x="6884527" y="6109128"/>
            <a:ext cx="4214807" cy="646331"/>
          </a:xfrm>
          <a:prstGeom prst="rect">
            <a:avLst/>
          </a:prstGeom>
        </p:spPr>
        <p:txBody>
          <a:bodyPr wrap="none">
            <a:spAutoFit/>
          </a:bodyPr>
          <a:lstStyle/>
          <a:p>
            <a:pPr algn="ctr"/>
            <a:r>
              <a:rPr lang="en-GB" sz="1800" i="1" dirty="0">
                <a:solidFill>
                  <a:schemeClr val="bg1"/>
                </a:solidFill>
              </a:rPr>
              <a:t>C. Swain (catherine.swain@liverpool.ac.uk)</a:t>
            </a:r>
          </a:p>
          <a:p>
            <a:pPr algn="ctr"/>
            <a:r>
              <a:rPr lang="en-GB" sz="1800" i="1" dirty="0">
                <a:solidFill>
                  <a:schemeClr val="bg1"/>
                </a:solidFill>
              </a:rPr>
              <a:t>AWAKE collaboration 12/03/2024</a:t>
            </a:r>
          </a:p>
        </p:txBody>
      </p:sp>
    </p:spTree>
    <p:extLst>
      <p:ext uri="{BB962C8B-B14F-4D97-AF65-F5344CB8AC3E}">
        <p14:creationId xmlns:p14="http://schemas.microsoft.com/office/powerpoint/2010/main" val="399198385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
                                            <p:txEl>
                                              <p:pRg st="2" end="2"/>
                                            </p:txEl>
                                          </p:spTgt>
                                        </p:tgtEl>
                                        <p:attrNameLst>
                                          <p:attrName>style.visibility</p:attrName>
                                        </p:attrNameLst>
                                      </p:cBhvr>
                                      <p:to>
                                        <p:strVal val="visible"/>
                                      </p:to>
                                    </p:set>
                                    <p:animEffect transition="in" filter="fade">
                                      <p:cBhvr>
                                        <p:cTn id="7" dur="500"/>
                                        <p:tgtEl>
                                          <p:spTgt spid="32">
                                            <p:txEl>
                                              <p:pRg st="2" end="2"/>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2">
                                            <p:txEl>
                                              <p:pRg st="3" end="3"/>
                                            </p:txEl>
                                          </p:spTgt>
                                        </p:tgtEl>
                                        <p:attrNameLst>
                                          <p:attrName>style.visibility</p:attrName>
                                        </p:attrNameLst>
                                      </p:cBhvr>
                                      <p:to>
                                        <p:strVal val="visible"/>
                                      </p:to>
                                    </p:set>
                                    <p:animEffect transition="in" filter="fade">
                                      <p:cBhvr>
                                        <p:cTn id="10" dur="500"/>
                                        <p:tgtEl>
                                          <p:spTgt spid="32">
                                            <p:txEl>
                                              <p:pRg st="3" end="3"/>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2">
                                            <p:txEl>
                                              <p:pRg st="4" end="4"/>
                                            </p:txEl>
                                          </p:spTgt>
                                        </p:tgtEl>
                                        <p:attrNameLst>
                                          <p:attrName>style.visibility</p:attrName>
                                        </p:attrNameLst>
                                      </p:cBhvr>
                                      <p:to>
                                        <p:strVal val="visible"/>
                                      </p:to>
                                    </p:set>
                                    <p:animEffect transition="in" filter="fade">
                                      <p:cBhvr>
                                        <p:cTn id="13" dur="500"/>
                                        <p:tgtEl>
                                          <p:spTgt spid="32">
                                            <p:txEl>
                                              <p:pRg st="4" end="4"/>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2">
                                            <p:txEl>
                                              <p:pRg st="5" end="5"/>
                                            </p:txEl>
                                          </p:spTgt>
                                        </p:tgtEl>
                                        <p:attrNameLst>
                                          <p:attrName>style.visibility</p:attrName>
                                        </p:attrNameLst>
                                      </p:cBhvr>
                                      <p:to>
                                        <p:strVal val="visible"/>
                                      </p:to>
                                    </p:set>
                                    <p:animEffect transition="in" filter="fade">
                                      <p:cBhvr>
                                        <p:cTn id="16" dur="500"/>
                                        <p:tgtEl>
                                          <p:spTgt spid="32">
                                            <p:txEl>
                                              <p:pRg st="5" end="5"/>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2">
                                            <p:txEl>
                                              <p:pRg st="6" end="6"/>
                                            </p:txEl>
                                          </p:spTgt>
                                        </p:tgtEl>
                                        <p:attrNameLst>
                                          <p:attrName>style.visibility</p:attrName>
                                        </p:attrNameLst>
                                      </p:cBhvr>
                                      <p:to>
                                        <p:strVal val="visible"/>
                                      </p:to>
                                    </p:set>
                                    <p:animEffect transition="in" filter="fade">
                                      <p:cBhvr>
                                        <p:cTn id="19" dur="500"/>
                                        <p:tgtEl>
                                          <p:spTgt spid="32">
                                            <p:txEl>
                                              <p:pRg st="6" end="6"/>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2">
                                            <p:txEl>
                                              <p:pRg st="7" end="7"/>
                                            </p:txEl>
                                          </p:spTgt>
                                        </p:tgtEl>
                                        <p:attrNameLst>
                                          <p:attrName>style.visibility</p:attrName>
                                        </p:attrNameLst>
                                      </p:cBhvr>
                                      <p:to>
                                        <p:strVal val="visible"/>
                                      </p:to>
                                    </p:set>
                                    <p:animEffect transition="in" filter="fade">
                                      <p:cBhvr>
                                        <p:cTn id="24" dur="500"/>
                                        <p:tgtEl>
                                          <p:spTgt spid="32">
                                            <p:txEl>
                                              <p:pRg st="7" end="7"/>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2">
                                            <p:txEl>
                                              <p:pRg st="8" end="8"/>
                                            </p:txEl>
                                          </p:spTgt>
                                        </p:tgtEl>
                                        <p:attrNameLst>
                                          <p:attrName>style.visibility</p:attrName>
                                        </p:attrNameLst>
                                      </p:cBhvr>
                                      <p:to>
                                        <p:strVal val="visible"/>
                                      </p:to>
                                    </p:set>
                                    <p:animEffect transition="in" filter="fade">
                                      <p:cBhvr>
                                        <p:cTn id="27" dur="500"/>
                                        <p:tgtEl>
                                          <p:spTgt spid="32">
                                            <p:txEl>
                                              <p:pRg st="8" end="8"/>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2">
                                            <p:txEl>
                                              <p:pRg st="9" end="9"/>
                                            </p:txEl>
                                          </p:spTgt>
                                        </p:tgtEl>
                                        <p:attrNameLst>
                                          <p:attrName>style.visibility</p:attrName>
                                        </p:attrNameLst>
                                      </p:cBhvr>
                                      <p:to>
                                        <p:strVal val="visible"/>
                                      </p:to>
                                    </p:set>
                                    <p:animEffect transition="in" filter="fade">
                                      <p:cBhvr>
                                        <p:cTn id="30" dur="500"/>
                                        <p:tgtEl>
                                          <p:spTgt spid="32">
                                            <p:txEl>
                                              <p:pRg st="9" end="9"/>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2">
                                            <p:txEl>
                                              <p:pRg st="10" end="10"/>
                                            </p:txEl>
                                          </p:spTgt>
                                        </p:tgtEl>
                                        <p:attrNameLst>
                                          <p:attrName>style.visibility</p:attrName>
                                        </p:attrNameLst>
                                      </p:cBhvr>
                                      <p:to>
                                        <p:strVal val="visible"/>
                                      </p:to>
                                    </p:set>
                                    <p:animEffect transition="in" filter="fade">
                                      <p:cBhvr>
                                        <p:cTn id="33" dur="500"/>
                                        <p:tgtEl>
                                          <p:spTgt spid="32">
                                            <p:txEl>
                                              <p:pRg st="10" end="10"/>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2">
                                            <p:txEl>
                                              <p:pRg st="11" end="11"/>
                                            </p:txEl>
                                          </p:spTgt>
                                        </p:tgtEl>
                                        <p:attrNameLst>
                                          <p:attrName>style.visibility</p:attrName>
                                        </p:attrNameLst>
                                      </p:cBhvr>
                                      <p:to>
                                        <p:strVal val="visible"/>
                                      </p:to>
                                    </p:set>
                                    <p:animEffect transition="in" filter="fade">
                                      <p:cBhvr>
                                        <p:cTn id="36" dur="500"/>
                                        <p:tgtEl>
                                          <p:spTgt spid="32">
                                            <p:txEl>
                                              <p:pRg st="11" end="11"/>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2">
                                            <p:txEl>
                                              <p:pRg st="12" end="12"/>
                                            </p:txEl>
                                          </p:spTgt>
                                        </p:tgtEl>
                                        <p:attrNameLst>
                                          <p:attrName>style.visibility</p:attrName>
                                        </p:attrNameLst>
                                      </p:cBhvr>
                                      <p:to>
                                        <p:strVal val="visible"/>
                                      </p:to>
                                    </p:set>
                                    <p:animEffect transition="in" filter="fade">
                                      <p:cBhvr>
                                        <p:cTn id="39" dur="500"/>
                                        <p:tgtEl>
                                          <p:spTgt spid="32">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02185A"/>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F5D912A4-4989-41F9-95F0-1967B6E1231F}"/>
              </a:ext>
            </a:extLst>
          </p:cNvPr>
          <p:cNvSpPr txBox="1">
            <a:spLocks/>
          </p:cNvSpPr>
          <p:nvPr/>
        </p:nvSpPr>
        <p:spPr>
          <a:xfrm>
            <a:off x="1963062" y="1433492"/>
            <a:ext cx="8265876" cy="2189110"/>
          </a:xfrm>
          <a:prstGeom prst="rect">
            <a:avLst/>
          </a:prstGeom>
        </p:spPr>
        <p:txBody>
          <a:bodyPr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b="1" dirty="0">
                <a:solidFill>
                  <a:schemeClr val="bg1"/>
                </a:solidFill>
              </a:rPr>
              <a:t>Thanks for listening,</a:t>
            </a:r>
            <a:br>
              <a:rPr lang="en-GB" b="1" dirty="0">
                <a:solidFill>
                  <a:schemeClr val="bg1"/>
                </a:solidFill>
              </a:rPr>
            </a:br>
            <a:r>
              <a:rPr lang="en-GB" b="1" dirty="0">
                <a:solidFill>
                  <a:schemeClr val="bg1"/>
                </a:solidFill>
              </a:rPr>
              <a:t>any questions?</a:t>
            </a:r>
          </a:p>
        </p:txBody>
      </p:sp>
      <p:pic>
        <p:nvPicPr>
          <p:cNvPr id="4" name="Content Placeholder 3">
            <a:extLst>
              <a:ext uri="{FF2B5EF4-FFF2-40B4-BE49-F238E27FC236}">
                <a16:creationId xmlns:a16="http://schemas.microsoft.com/office/drawing/2014/main" id="{7E9F5A01-DEB8-E63D-C473-C14E961481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994" y="6071723"/>
            <a:ext cx="2840887" cy="730228"/>
          </a:xfrm>
          <a:prstGeom prst="rect">
            <a:avLst/>
          </a:prstGeom>
        </p:spPr>
      </p:pic>
      <p:pic>
        <p:nvPicPr>
          <p:cNvPr id="7" name="Picture 6">
            <a:extLst>
              <a:ext uri="{FF2B5EF4-FFF2-40B4-BE49-F238E27FC236}">
                <a16:creationId xmlns:a16="http://schemas.microsoft.com/office/drawing/2014/main" id="{3180353B-1CD8-3468-1756-D736355BFD7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74033" y="5943600"/>
            <a:ext cx="1382532" cy="977389"/>
          </a:xfrm>
          <a:prstGeom prst="rect">
            <a:avLst/>
          </a:prstGeom>
        </p:spPr>
      </p:pic>
      <p:pic>
        <p:nvPicPr>
          <p:cNvPr id="8" name="Picture 7" descr="A black and white logo&#10;&#10;Description automatically generated">
            <a:extLst>
              <a:ext uri="{FF2B5EF4-FFF2-40B4-BE49-F238E27FC236}">
                <a16:creationId xmlns:a16="http://schemas.microsoft.com/office/drawing/2014/main" id="{0A3C795E-4AA3-D339-563D-11AFE064A92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62717" y="5968766"/>
            <a:ext cx="1789085" cy="917297"/>
          </a:xfrm>
          <a:prstGeom prst="rect">
            <a:avLst/>
          </a:prstGeom>
        </p:spPr>
      </p:pic>
      <p:sp>
        <p:nvSpPr>
          <p:cNvPr id="9" name="Rectangle 8">
            <a:extLst>
              <a:ext uri="{FF2B5EF4-FFF2-40B4-BE49-F238E27FC236}">
                <a16:creationId xmlns:a16="http://schemas.microsoft.com/office/drawing/2014/main" id="{5A5313A5-6BEC-DF58-76B5-89EAA3B2DE8C}"/>
              </a:ext>
            </a:extLst>
          </p:cNvPr>
          <p:cNvSpPr/>
          <p:nvPr/>
        </p:nvSpPr>
        <p:spPr>
          <a:xfrm>
            <a:off x="6884527" y="6109128"/>
            <a:ext cx="4214807" cy="646331"/>
          </a:xfrm>
          <a:prstGeom prst="rect">
            <a:avLst/>
          </a:prstGeom>
        </p:spPr>
        <p:txBody>
          <a:bodyPr wrap="none">
            <a:spAutoFit/>
          </a:bodyPr>
          <a:lstStyle/>
          <a:p>
            <a:pPr algn="ctr"/>
            <a:r>
              <a:rPr lang="en-GB" sz="1800" i="1" dirty="0">
                <a:solidFill>
                  <a:schemeClr val="bg1"/>
                </a:solidFill>
              </a:rPr>
              <a:t>C. Swain (catherine.swain@liverpool.ac.uk)</a:t>
            </a:r>
          </a:p>
          <a:p>
            <a:pPr algn="ctr"/>
            <a:r>
              <a:rPr lang="en-GB" sz="1800" i="1" dirty="0">
                <a:solidFill>
                  <a:schemeClr val="bg1"/>
                </a:solidFill>
              </a:rPr>
              <a:t>AWAKE collaboration 12/03/2024</a:t>
            </a:r>
          </a:p>
        </p:txBody>
      </p:sp>
    </p:spTree>
    <p:extLst>
      <p:ext uri="{BB962C8B-B14F-4D97-AF65-F5344CB8AC3E}">
        <p14:creationId xmlns:p14="http://schemas.microsoft.com/office/powerpoint/2010/main" val="42871219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FEAFCE22-941C-4676-B3CA-FAC6454E1F28}"/>
              </a:ext>
            </a:extLst>
          </p:cNvPr>
          <p:cNvGrpSpPr/>
          <p:nvPr/>
        </p:nvGrpSpPr>
        <p:grpSpPr>
          <a:xfrm>
            <a:off x="0" y="5990432"/>
            <a:ext cx="12192000" cy="885600"/>
            <a:chOff x="0" y="5990432"/>
            <a:chExt cx="12192000" cy="885600"/>
          </a:xfrm>
        </p:grpSpPr>
        <p:sp>
          <p:nvSpPr>
            <p:cNvPr id="5" name="Rectangle 4">
              <a:extLst>
                <a:ext uri="{FF2B5EF4-FFF2-40B4-BE49-F238E27FC236}">
                  <a16:creationId xmlns:a16="http://schemas.microsoft.com/office/drawing/2014/main" id="{F0BEC392-EC3A-46E0-BAF7-4C0885677A81}"/>
                </a:ext>
              </a:extLst>
            </p:cNvPr>
            <p:cNvSpPr/>
            <p:nvPr/>
          </p:nvSpPr>
          <p:spPr>
            <a:xfrm>
              <a:off x="0" y="5990432"/>
              <a:ext cx="12192000" cy="885600"/>
            </a:xfrm>
            <a:prstGeom prst="rect">
              <a:avLst/>
            </a:prstGeom>
            <a:solidFill>
              <a:srgbClr val="021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Rectangle 3">
              <a:extLst>
                <a:ext uri="{FF2B5EF4-FFF2-40B4-BE49-F238E27FC236}">
                  <a16:creationId xmlns:a16="http://schemas.microsoft.com/office/drawing/2014/main" id="{70F2DB61-D1C1-4AD2-A89C-9B40730A8FD8}"/>
                </a:ext>
              </a:extLst>
            </p:cNvPr>
            <p:cNvSpPr/>
            <p:nvPr/>
          </p:nvSpPr>
          <p:spPr>
            <a:xfrm>
              <a:off x="11345334" y="6242316"/>
              <a:ext cx="625298" cy="400110"/>
            </a:xfrm>
            <a:prstGeom prst="rect">
              <a:avLst/>
            </a:prstGeom>
          </p:spPr>
          <p:txBody>
            <a:bodyPr wrap="square">
              <a:spAutoFit/>
            </a:bodyPr>
            <a:lstStyle/>
            <a:p>
              <a:pPr algn="r"/>
              <a:r>
                <a:rPr lang="en-GB" sz="2000" dirty="0">
                  <a:solidFill>
                    <a:schemeClr val="bg1"/>
                  </a:solidFill>
                </a:rPr>
                <a:t>1</a:t>
              </a:r>
            </a:p>
          </p:txBody>
        </p:sp>
      </p:grpSp>
      <p:cxnSp>
        <p:nvCxnSpPr>
          <p:cNvPr id="16" name="Straight Connector 15">
            <a:extLst>
              <a:ext uri="{FF2B5EF4-FFF2-40B4-BE49-F238E27FC236}">
                <a16:creationId xmlns:a16="http://schemas.microsoft.com/office/drawing/2014/main" id="{B279912B-1616-494C-8CC1-F108A6E8C31C}"/>
              </a:ext>
            </a:extLst>
          </p:cNvPr>
          <p:cNvCxnSpPr>
            <a:cxnSpLocks/>
          </p:cNvCxnSpPr>
          <p:nvPr/>
        </p:nvCxnSpPr>
        <p:spPr>
          <a:xfrm>
            <a:off x="0" y="931178"/>
            <a:ext cx="12192000" cy="0"/>
          </a:xfrm>
          <a:prstGeom prst="line">
            <a:avLst/>
          </a:prstGeom>
          <a:ln w="57150">
            <a:solidFill>
              <a:srgbClr val="02185A"/>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85DB0E3D-E34E-4801-8D6F-CADDD424E5FD}"/>
              </a:ext>
            </a:extLst>
          </p:cNvPr>
          <p:cNvSpPr txBox="1"/>
          <p:nvPr/>
        </p:nvSpPr>
        <p:spPr>
          <a:xfrm>
            <a:off x="126994" y="45974"/>
            <a:ext cx="2163200" cy="707886"/>
          </a:xfrm>
          <a:prstGeom prst="rect">
            <a:avLst/>
          </a:prstGeom>
          <a:noFill/>
        </p:spPr>
        <p:txBody>
          <a:bodyPr wrap="square" rtlCol="0">
            <a:spAutoFit/>
          </a:bodyPr>
          <a:lstStyle/>
          <a:p>
            <a:r>
              <a:rPr lang="en-GB" sz="4000" dirty="0"/>
              <a:t>Overview</a:t>
            </a:r>
          </a:p>
        </p:txBody>
      </p:sp>
      <p:sp>
        <p:nvSpPr>
          <p:cNvPr id="10" name="TextBox 9">
            <a:extLst>
              <a:ext uri="{FF2B5EF4-FFF2-40B4-BE49-F238E27FC236}">
                <a16:creationId xmlns:a16="http://schemas.microsoft.com/office/drawing/2014/main" id="{014B276A-565C-9B1B-CCE0-2FFE8E9B6571}"/>
              </a:ext>
            </a:extLst>
          </p:cNvPr>
          <p:cNvSpPr txBox="1"/>
          <p:nvPr/>
        </p:nvSpPr>
        <p:spPr>
          <a:xfrm>
            <a:off x="532394" y="1706291"/>
            <a:ext cx="7437120" cy="3477875"/>
          </a:xfrm>
          <a:prstGeom prst="rect">
            <a:avLst/>
          </a:prstGeom>
          <a:noFill/>
        </p:spPr>
        <p:txBody>
          <a:bodyPr wrap="square" rtlCol="0">
            <a:spAutoFit/>
          </a:bodyPr>
          <a:lstStyle/>
          <a:p>
            <a:pPr marL="342900" indent="-342900">
              <a:spcAft>
                <a:spcPts val="2400"/>
              </a:spcAft>
              <a:buFont typeface="Arial" panose="020B0604020202020204" pitchFamily="34" charset="0"/>
              <a:buChar char="•"/>
            </a:pPr>
            <a:r>
              <a:rPr lang="en-GB" sz="2800" b="1" dirty="0"/>
              <a:t>Overview of emittance diagnostics</a:t>
            </a:r>
          </a:p>
          <a:p>
            <a:pPr marL="342900" indent="-342900">
              <a:spcAft>
                <a:spcPts val="2400"/>
              </a:spcAft>
              <a:buFont typeface="Arial" panose="020B0604020202020204" pitchFamily="34" charset="0"/>
              <a:buChar char="•"/>
            </a:pPr>
            <a:r>
              <a:rPr lang="en-GB" sz="2800" b="1" dirty="0"/>
              <a:t>Setup of experiments at CLEAR – Oct 2023</a:t>
            </a:r>
          </a:p>
          <a:p>
            <a:pPr marL="342900" indent="-342900">
              <a:spcAft>
                <a:spcPts val="2400"/>
              </a:spcAft>
              <a:buFont typeface="Arial" panose="020B0604020202020204" pitchFamily="34" charset="0"/>
              <a:buChar char="•"/>
            </a:pPr>
            <a:r>
              <a:rPr lang="en-GB" sz="2800" b="1" dirty="0"/>
              <a:t>Preliminary images and analysis</a:t>
            </a:r>
          </a:p>
          <a:p>
            <a:pPr marL="342900" indent="-342900">
              <a:spcAft>
                <a:spcPts val="2400"/>
              </a:spcAft>
              <a:buFont typeface="Arial" panose="020B0604020202020204" pitchFamily="34" charset="0"/>
              <a:buChar char="•"/>
            </a:pPr>
            <a:r>
              <a:rPr lang="en-GB" sz="2800" b="1" dirty="0"/>
              <a:t>Next steps</a:t>
            </a:r>
          </a:p>
          <a:p>
            <a:pPr marL="342900" indent="-342900">
              <a:spcAft>
                <a:spcPts val="2400"/>
              </a:spcAft>
              <a:buFont typeface="Arial" panose="020B0604020202020204" pitchFamily="34" charset="0"/>
              <a:buChar char="•"/>
            </a:pPr>
            <a:r>
              <a:rPr lang="en-GB" sz="2800" b="1" dirty="0"/>
              <a:t>Integration ideas at AWAKE</a:t>
            </a:r>
          </a:p>
        </p:txBody>
      </p:sp>
      <p:pic>
        <p:nvPicPr>
          <p:cNvPr id="11" name="Content Placeholder 3">
            <a:extLst>
              <a:ext uri="{FF2B5EF4-FFF2-40B4-BE49-F238E27FC236}">
                <a16:creationId xmlns:a16="http://schemas.microsoft.com/office/drawing/2014/main" id="{5690012A-1270-0FCA-ECFB-1488B7CDDC1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994" y="6071723"/>
            <a:ext cx="2840887" cy="730228"/>
          </a:xfrm>
          <a:prstGeom prst="rect">
            <a:avLst/>
          </a:prstGeom>
        </p:spPr>
      </p:pic>
      <p:pic>
        <p:nvPicPr>
          <p:cNvPr id="12" name="Picture 11">
            <a:extLst>
              <a:ext uri="{FF2B5EF4-FFF2-40B4-BE49-F238E27FC236}">
                <a16:creationId xmlns:a16="http://schemas.microsoft.com/office/drawing/2014/main" id="{C29A7FAD-69A2-442E-B0A2-1FE364C246B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74033" y="5943600"/>
            <a:ext cx="1382532" cy="977389"/>
          </a:xfrm>
          <a:prstGeom prst="rect">
            <a:avLst/>
          </a:prstGeom>
        </p:spPr>
      </p:pic>
      <p:pic>
        <p:nvPicPr>
          <p:cNvPr id="13" name="Picture 12" descr="A black and white logo&#10;&#10;Description automatically generated">
            <a:extLst>
              <a:ext uri="{FF2B5EF4-FFF2-40B4-BE49-F238E27FC236}">
                <a16:creationId xmlns:a16="http://schemas.microsoft.com/office/drawing/2014/main" id="{D912BE30-ADF4-3DA4-8CB5-70F10F1425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62717" y="5968766"/>
            <a:ext cx="1789085" cy="917297"/>
          </a:xfrm>
          <a:prstGeom prst="rect">
            <a:avLst/>
          </a:prstGeom>
        </p:spPr>
      </p:pic>
      <p:sp>
        <p:nvSpPr>
          <p:cNvPr id="14" name="Rectangle 13">
            <a:extLst>
              <a:ext uri="{FF2B5EF4-FFF2-40B4-BE49-F238E27FC236}">
                <a16:creationId xmlns:a16="http://schemas.microsoft.com/office/drawing/2014/main" id="{BB7463E2-E6C7-7540-D1C5-8D1CB5617221}"/>
              </a:ext>
            </a:extLst>
          </p:cNvPr>
          <p:cNvSpPr/>
          <p:nvPr/>
        </p:nvSpPr>
        <p:spPr>
          <a:xfrm>
            <a:off x="6884527" y="6109128"/>
            <a:ext cx="4214807" cy="646331"/>
          </a:xfrm>
          <a:prstGeom prst="rect">
            <a:avLst/>
          </a:prstGeom>
        </p:spPr>
        <p:txBody>
          <a:bodyPr wrap="none">
            <a:spAutoFit/>
          </a:bodyPr>
          <a:lstStyle/>
          <a:p>
            <a:pPr algn="ctr"/>
            <a:r>
              <a:rPr lang="en-GB" sz="1800" i="1" dirty="0">
                <a:solidFill>
                  <a:schemeClr val="bg1"/>
                </a:solidFill>
              </a:rPr>
              <a:t>C. Swain (catherine.swain@liverpool.ac.uk)</a:t>
            </a:r>
          </a:p>
          <a:p>
            <a:pPr algn="ctr"/>
            <a:r>
              <a:rPr lang="en-GB" sz="1800" i="1" dirty="0">
                <a:solidFill>
                  <a:schemeClr val="bg1"/>
                </a:solidFill>
              </a:rPr>
              <a:t>AWAKE collaboration 12/03/2024</a:t>
            </a:r>
          </a:p>
        </p:txBody>
      </p:sp>
    </p:spTree>
    <p:extLst>
      <p:ext uri="{BB962C8B-B14F-4D97-AF65-F5344CB8AC3E}">
        <p14:creationId xmlns:p14="http://schemas.microsoft.com/office/powerpoint/2010/main" val="27834277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0"/>
            <a:ext cx="12192000" cy="1015999"/>
          </a:xfrm>
          <a:prstGeom prst="rect">
            <a:avLst/>
          </a:prstGeom>
        </p:spPr>
        <p:txBody>
          <a:bodyPr vert="horz" lIns="36000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000" b="1" dirty="0"/>
              <a:t>Emittance diagnostics</a:t>
            </a:r>
          </a:p>
        </p:txBody>
      </p:sp>
      <p:grpSp>
        <p:nvGrpSpPr>
          <p:cNvPr id="24" name="Group 23"/>
          <p:cNvGrpSpPr/>
          <p:nvPr/>
        </p:nvGrpSpPr>
        <p:grpSpPr>
          <a:xfrm>
            <a:off x="0" y="5990432"/>
            <a:ext cx="12192000" cy="885600"/>
            <a:chOff x="0" y="5990432"/>
            <a:chExt cx="12192000" cy="885600"/>
          </a:xfrm>
        </p:grpSpPr>
        <p:sp>
          <p:nvSpPr>
            <p:cNvPr id="27" name="Rectangle 26"/>
            <p:cNvSpPr/>
            <p:nvPr/>
          </p:nvSpPr>
          <p:spPr>
            <a:xfrm>
              <a:off x="0" y="5990432"/>
              <a:ext cx="12192000" cy="885600"/>
            </a:xfrm>
            <a:prstGeom prst="rect">
              <a:avLst/>
            </a:prstGeom>
            <a:solidFill>
              <a:srgbClr val="021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p:cNvSpPr/>
            <p:nvPr/>
          </p:nvSpPr>
          <p:spPr>
            <a:xfrm>
              <a:off x="11345334" y="6242316"/>
              <a:ext cx="625298" cy="400110"/>
            </a:xfrm>
            <a:prstGeom prst="rect">
              <a:avLst/>
            </a:prstGeom>
          </p:spPr>
          <p:txBody>
            <a:bodyPr wrap="square">
              <a:spAutoFit/>
            </a:bodyPr>
            <a:lstStyle/>
            <a:p>
              <a:pPr algn="r"/>
              <a:r>
                <a:rPr lang="en-GB" sz="2000" dirty="0">
                  <a:solidFill>
                    <a:schemeClr val="bg1"/>
                  </a:solidFill>
                </a:rPr>
                <a:t>2</a:t>
              </a:r>
            </a:p>
          </p:txBody>
        </p:sp>
      </p:grpSp>
      <p:sp>
        <p:nvSpPr>
          <p:cNvPr id="31" name="Rectangle 30">
            <a:extLst>
              <a:ext uri="{FF2B5EF4-FFF2-40B4-BE49-F238E27FC236}">
                <a16:creationId xmlns:a16="http://schemas.microsoft.com/office/drawing/2014/main" id="{DE5F195A-6B53-411A-9E38-610A4ADC84D8}"/>
              </a:ext>
            </a:extLst>
          </p:cNvPr>
          <p:cNvSpPr/>
          <p:nvPr/>
        </p:nvSpPr>
        <p:spPr>
          <a:xfrm>
            <a:off x="126993" y="1190494"/>
            <a:ext cx="10887751" cy="4524315"/>
          </a:xfrm>
          <a:prstGeom prst="rect">
            <a:avLst/>
          </a:prstGeom>
        </p:spPr>
        <p:txBody>
          <a:bodyPr wrap="square">
            <a:spAutoFit/>
          </a:bodyPr>
          <a:lstStyle/>
          <a:p>
            <a:pPr marL="285750" indent="-285750">
              <a:spcAft>
                <a:spcPts val="2400"/>
              </a:spcAft>
              <a:buFont typeface="Arial" panose="020B0604020202020204" pitchFamily="34" charset="0"/>
              <a:buChar char="•"/>
            </a:pPr>
            <a:r>
              <a:rPr lang="en-GB" sz="2400" b="1" dirty="0"/>
              <a:t>Optical versions of slit/pinhole scans and pepper-pot </a:t>
            </a:r>
          </a:p>
          <a:p>
            <a:pPr marL="285750" indent="-285750">
              <a:spcAft>
                <a:spcPts val="2400"/>
              </a:spcAft>
              <a:buFont typeface="Arial" panose="020B0604020202020204" pitchFamily="34" charset="0"/>
              <a:buChar char="•"/>
            </a:pPr>
            <a:r>
              <a:rPr lang="en-GB" sz="2400" b="1" dirty="0"/>
              <a:t>Two methods under investigation:</a:t>
            </a:r>
          </a:p>
          <a:p>
            <a:pPr marL="800100" lvl="1" indent="-342900">
              <a:spcAft>
                <a:spcPts val="2400"/>
              </a:spcAft>
              <a:buFont typeface="Courier New" panose="02070309020205020404" pitchFamily="49" charset="0"/>
              <a:buChar char="o"/>
            </a:pPr>
            <a:r>
              <a:rPr lang="en-GB" sz="2400" b="1" dirty="0"/>
              <a:t>DMD – Digital Micro-mirror Device</a:t>
            </a:r>
          </a:p>
          <a:p>
            <a:pPr marL="800100" lvl="1" indent="-342900">
              <a:spcAft>
                <a:spcPts val="2400"/>
              </a:spcAft>
              <a:buFont typeface="Courier New" panose="02070309020205020404" pitchFamily="49" charset="0"/>
              <a:buChar char="o"/>
            </a:pPr>
            <a:r>
              <a:rPr lang="en-GB" sz="2400" b="1" dirty="0"/>
              <a:t>MLA – Micro Lens Array</a:t>
            </a:r>
          </a:p>
          <a:p>
            <a:pPr marL="285750" indent="-285750">
              <a:spcAft>
                <a:spcPts val="2400"/>
              </a:spcAft>
              <a:buFont typeface="Arial" panose="020B0604020202020204" pitchFamily="34" charset="0"/>
              <a:buChar char="•"/>
            </a:pPr>
            <a:r>
              <a:rPr lang="en-GB" sz="2400" b="1" dirty="0"/>
              <a:t>Initial testing with transition radiation (OTR)</a:t>
            </a:r>
          </a:p>
          <a:p>
            <a:pPr marL="800100" lvl="1" indent="-342900">
              <a:spcAft>
                <a:spcPts val="2400"/>
              </a:spcAft>
              <a:buFont typeface="Courier New" panose="02070309020205020404" pitchFamily="49" charset="0"/>
              <a:buChar char="o"/>
            </a:pPr>
            <a:r>
              <a:rPr lang="en-GB" sz="2400" b="1" dirty="0"/>
              <a:t>Thin screens can be used with minimal impact on &gt;1GeV beams</a:t>
            </a:r>
          </a:p>
          <a:p>
            <a:pPr marL="800100" lvl="1" indent="-342900">
              <a:spcAft>
                <a:spcPts val="2400"/>
              </a:spcAft>
              <a:buFont typeface="Courier New" panose="02070309020205020404" pitchFamily="49" charset="0"/>
              <a:buChar char="o"/>
            </a:pPr>
            <a:r>
              <a:rPr lang="en-GB" sz="2400" b="1" dirty="0"/>
              <a:t>Future tests planned with non-invasive OSR</a:t>
            </a:r>
          </a:p>
        </p:txBody>
      </p:sp>
      <p:cxnSp>
        <p:nvCxnSpPr>
          <p:cNvPr id="2" name="Straight Connector 1">
            <a:extLst>
              <a:ext uri="{FF2B5EF4-FFF2-40B4-BE49-F238E27FC236}">
                <a16:creationId xmlns:a16="http://schemas.microsoft.com/office/drawing/2014/main" id="{AE9A708C-8AF9-97C8-25EC-0150B2EC9189}"/>
              </a:ext>
            </a:extLst>
          </p:cNvPr>
          <p:cNvCxnSpPr>
            <a:cxnSpLocks/>
          </p:cNvCxnSpPr>
          <p:nvPr/>
        </p:nvCxnSpPr>
        <p:spPr>
          <a:xfrm>
            <a:off x="0" y="931178"/>
            <a:ext cx="12192000" cy="0"/>
          </a:xfrm>
          <a:prstGeom prst="line">
            <a:avLst/>
          </a:prstGeom>
          <a:ln w="57150">
            <a:solidFill>
              <a:srgbClr val="02185A"/>
            </a:solidFill>
          </a:ln>
        </p:spPr>
        <p:style>
          <a:lnRef idx="1">
            <a:schemeClr val="accent1"/>
          </a:lnRef>
          <a:fillRef idx="0">
            <a:schemeClr val="accent1"/>
          </a:fillRef>
          <a:effectRef idx="0">
            <a:schemeClr val="accent1"/>
          </a:effectRef>
          <a:fontRef idx="minor">
            <a:schemeClr val="tx1"/>
          </a:fontRef>
        </p:style>
      </p:cxnSp>
      <p:pic>
        <p:nvPicPr>
          <p:cNvPr id="3" name="Content Placeholder 3">
            <a:extLst>
              <a:ext uri="{FF2B5EF4-FFF2-40B4-BE49-F238E27FC236}">
                <a16:creationId xmlns:a16="http://schemas.microsoft.com/office/drawing/2014/main" id="{2F739CD9-CC9A-9A89-7789-8FA2516949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994" y="6071723"/>
            <a:ext cx="2840887" cy="730228"/>
          </a:xfrm>
          <a:prstGeom prst="rect">
            <a:avLst/>
          </a:prstGeom>
        </p:spPr>
      </p:pic>
      <p:pic>
        <p:nvPicPr>
          <p:cNvPr id="4" name="Picture 3">
            <a:extLst>
              <a:ext uri="{FF2B5EF4-FFF2-40B4-BE49-F238E27FC236}">
                <a16:creationId xmlns:a16="http://schemas.microsoft.com/office/drawing/2014/main" id="{168EE067-5C83-C1B9-2EB3-E2441B3465D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74033" y="5943600"/>
            <a:ext cx="1382532" cy="977389"/>
          </a:xfrm>
          <a:prstGeom prst="rect">
            <a:avLst/>
          </a:prstGeom>
        </p:spPr>
      </p:pic>
      <p:pic>
        <p:nvPicPr>
          <p:cNvPr id="5" name="Picture 4" descr="A black and white logo&#10;&#10;Description automatically generated">
            <a:extLst>
              <a:ext uri="{FF2B5EF4-FFF2-40B4-BE49-F238E27FC236}">
                <a16:creationId xmlns:a16="http://schemas.microsoft.com/office/drawing/2014/main" id="{D84FF6AD-956D-CF5E-3B83-4B27BC82CFD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62717" y="5968766"/>
            <a:ext cx="1789085" cy="917297"/>
          </a:xfrm>
          <a:prstGeom prst="rect">
            <a:avLst/>
          </a:prstGeom>
        </p:spPr>
      </p:pic>
      <p:sp>
        <p:nvSpPr>
          <p:cNvPr id="6" name="Rectangle 5">
            <a:extLst>
              <a:ext uri="{FF2B5EF4-FFF2-40B4-BE49-F238E27FC236}">
                <a16:creationId xmlns:a16="http://schemas.microsoft.com/office/drawing/2014/main" id="{B14E6459-5C8B-E51B-D4B6-F928F3B38CB3}"/>
              </a:ext>
            </a:extLst>
          </p:cNvPr>
          <p:cNvSpPr/>
          <p:nvPr/>
        </p:nvSpPr>
        <p:spPr>
          <a:xfrm>
            <a:off x="6884527" y="6109128"/>
            <a:ext cx="4214807" cy="646331"/>
          </a:xfrm>
          <a:prstGeom prst="rect">
            <a:avLst/>
          </a:prstGeom>
        </p:spPr>
        <p:txBody>
          <a:bodyPr wrap="none">
            <a:spAutoFit/>
          </a:bodyPr>
          <a:lstStyle/>
          <a:p>
            <a:pPr algn="ctr"/>
            <a:r>
              <a:rPr lang="en-GB" sz="1800" i="1" dirty="0">
                <a:solidFill>
                  <a:schemeClr val="bg1"/>
                </a:solidFill>
              </a:rPr>
              <a:t>C. Swain (catherine.swain@liverpool.ac.uk)</a:t>
            </a:r>
          </a:p>
          <a:p>
            <a:pPr algn="ctr"/>
            <a:r>
              <a:rPr lang="en-GB" sz="1800" i="1" dirty="0">
                <a:solidFill>
                  <a:schemeClr val="bg1"/>
                </a:solidFill>
              </a:rPr>
              <a:t>AWAKE collaboration 12/03/2024</a:t>
            </a:r>
          </a:p>
        </p:txBody>
      </p:sp>
    </p:spTree>
    <p:extLst>
      <p:ext uri="{BB962C8B-B14F-4D97-AF65-F5344CB8AC3E}">
        <p14:creationId xmlns:p14="http://schemas.microsoft.com/office/powerpoint/2010/main" val="1134001722"/>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FEAFCE22-941C-4676-B3CA-FAC6454E1F28}"/>
              </a:ext>
            </a:extLst>
          </p:cNvPr>
          <p:cNvGrpSpPr/>
          <p:nvPr/>
        </p:nvGrpSpPr>
        <p:grpSpPr>
          <a:xfrm>
            <a:off x="0" y="5990432"/>
            <a:ext cx="12192000" cy="885600"/>
            <a:chOff x="0" y="5990432"/>
            <a:chExt cx="12192000" cy="885600"/>
          </a:xfrm>
        </p:grpSpPr>
        <p:sp>
          <p:nvSpPr>
            <p:cNvPr id="5" name="Rectangle 4">
              <a:extLst>
                <a:ext uri="{FF2B5EF4-FFF2-40B4-BE49-F238E27FC236}">
                  <a16:creationId xmlns:a16="http://schemas.microsoft.com/office/drawing/2014/main" id="{F0BEC392-EC3A-46E0-BAF7-4C0885677A81}"/>
                </a:ext>
              </a:extLst>
            </p:cNvPr>
            <p:cNvSpPr/>
            <p:nvPr/>
          </p:nvSpPr>
          <p:spPr>
            <a:xfrm>
              <a:off x="0" y="5990432"/>
              <a:ext cx="12192000" cy="885600"/>
            </a:xfrm>
            <a:prstGeom prst="rect">
              <a:avLst/>
            </a:prstGeom>
            <a:solidFill>
              <a:srgbClr val="021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Rectangle 3">
              <a:extLst>
                <a:ext uri="{FF2B5EF4-FFF2-40B4-BE49-F238E27FC236}">
                  <a16:creationId xmlns:a16="http://schemas.microsoft.com/office/drawing/2014/main" id="{70F2DB61-D1C1-4AD2-A89C-9B40730A8FD8}"/>
                </a:ext>
              </a:extLst>
            </p:cNvPr>
            <p:cNvSpPr/>
            <p:nvPr/>
          </p:nvSpPr>
          <p:spPr>
            <a:xfrm>
              <a:off x="11345334" y="6242316"/>
              <a:ext cx="625298" cy="400110"/>
            </a:xfrm>
            <a:prstGeom prst="rect">
              <a:avLst/>
            </a:prstGeom>
          </p:spPr>
          <p:txBody>
            <a:bodyPr wrap="square">
              <a:spAutoFit/>
            </a:bodyPr>
            <a:lstStyle/>
            <a:p>
              <a:pPr algn="r"/>
              <a:r>
                <a:rPr lang="en-GB" sz="2000" dirty="0">
                  <a:solidFill>
                    <a:schemeClr val="bg1"/>
                  </a:solidFill>
                </a:rPr>
                <a:t>3</a:t>
              </a:r>
            </a:p>
          </p:txBody>
        </p:sp>
      </p:grpSp>
      <p:cxnSp>
        <p:nvCxnSpPr>
          <p:cNvPr id="16" name="Straight Connector 15">
            <a:extLst>
              <a:ext uri="{FF2B5EF4-FFF2-40B4-BE49-F238E27FC236}">
                <a16:creationId xmlns:a16="http://schemas.microsoft.com/office/drawing/2014/main" id="{B279912B-1616-494C-8CC1-F108A6E8C31C}"/>
              </a:ext>
            </a:extLst>
          </p:cNvPr>
          <p:cNvCxnSpPr>
            <a:cxnSpLocks/>
          </p:cNvCxnSpPr>
          <p:nvPr/>
        </p:nvCxnSpPr>
        <p:spPr>
          <a:xfrm>
            <a:off x="0" y="931178"/>
            <a:ext cx="12192000" cy="0"/>
          </a:xfrm>
          <a:prstGeom prst="line">
            <a:avLst/>
          </a:prstGeom>
          <a:ln w="57150">
            <a:solidFill>
              <a:srgbClr val="02185A"/>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85DB0E3D-E34E-4801-8D6F-CADDD424E5FD}"/>
              </a:ext>
            </a:extLst>
          </p:cNvPr>
          <p:cNvSpPr txBox="1"/>
          <p:nvPr/>
        </p:nvSpPr>
        <p:spPr>
          <a:xfrm>
            <a:off x="126993" y="45974"/>
            <a:ext cx="8194885" cy="707886"/>
          </a:xfrm>
          <a:prstGeom prst="rect">
            <a:avLst/>
          </a:prstGeom>
          <a:noFill/>
        </p:spPr>
        <p:txBody>
          <a:bodyPr wrap="square" rtlCol="0">
            <a:spAutoFit/>
          </a:bodyPr>
          <a:lstStyle/>
          <a:p>
            <a:r>
              <a:rPr lang="en-GB" sz="4000" dirty="0" err="1"/>
              <a:t>Pepperpot</a:t>
            </a:r>
            <a:r>
              <a:rPr lang="en-GB" sz="4000" dirty="0"/>
              <a:t> emittance measurements</a:t>
            </a:r>
          </a:p>
        </p:txBody>
      </p:sp>
      <p:grpSp>
        <p:nvGrpSpPr>
          <p:cNvPr id="77" name="Group 76">
            <a:extLst>
              <a:ext uri="{FF2B5EF4-FFF2-40B4-BE49-F238E27FC236}">
                <a16:creationId xmlns:a16="http://schemas.microsoft.com/office/drawing/2014/main" id="{2F839CED-082F-271C-E609-60D960F640DE}"/>
              </a:ext>
            </a:extLst>
          </p:cNvPr>
          <p:cNvGrpSpPr/>
          <p:nvPr/>
        </p:nvGrpSpPr>
        <p:grpSpPr>
          <a:xfrm>
            <a:off x="890782" y="1067642"/>
            <a:ext cx="6639640" cy="2076826"/>
            <a:chOff x="147090" y="1150977"/>
            <a:chExt cx="6278264" cy="2104685"/>
          </a:xfrm>
        </p:grpSpPr>
        <p:sp>
          <p:nvSpPr>
            <p:cNvPr id="76" name="Rectangle 75">
              <a:extLst>
                <a:ext uri="{FF2B5EF4-FFF2-40B4-BE49-F238E27FC236}">
                  <a16:creationId xmlns:a16="http://schemas.microsoft.com/office/drawing/2014/main" id="{17BB56C4-41A2-CD36-4B66-22DB6B3D9071}"/>
                </a:ext>
              </a:extLst>
            </p:cNvPr>
            <p:cNvSpPr/>
            <p:nvPr/>
          </p:nvSpPr>
          <p:spPr>
            <a:xfrm>
              <a:off x="147090" y="1150977"/>
              <a:ext cx="6278264" cy="2104685"/>
            </a:xfrm>
            <a:prstGeom prst="rect">
              <a:avLst/>
            </a:prstGeom>
            <a:solidFill>
              <a:schemeClr val="tx1">
                <a:lumMod val="50000"/>
                <a:lumOff val="50000"/>
              </a:schemeClr>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a:p>
          </p:txBody>
        </p:sp>
        <p:grpSp>
          <p:nvGrpSpPr>
            <p:cNvPr id="10" name="Group 9">
              <a:extLst>
                <a:ext uri="{FF2B5EF4-FFF2-40B4-BE49-F238E27FC236}">
                  <a16:creationId xmlns:a16="http://schemas.microsoft.com/office/drawing/2014/main" id="{15E74B4C-60DA-579B-EE3C-F980FD4D5EBC}"/>
                </a:ext>
              </a:extLst>
            </p:cNvPr>
            <p:cNvGrpSpPr/>
            <p:nvPr/>
          </p:nvGrpSpPr>
          <p:grpSpPr>
            <a:xfrm>
              <a:off x="197705" y="1200317"/>
              <a:ext cx="6172265" cy="2001473"/>
              <a:chOff x="305463" y="2378848"/>
              <a:chExt cx="6709363" cy="2175637"/>
            </a:xfrm>
          </p:grpSpPr>
          <p:sp>
            <p:nvSpPr>
              <p:cNvPr id="12" name="Rectangle 11">
                <a:extLst>
                  <a:ext uri="{FF2B5EF4-FFF2-40B4-BE49-F238E27FC236}">
                    <a16:creationId xmlns:a16="http://schemas.microsoft.com/office/drawing/2014/main" id="{6BD21BB2-2F2B-6215-7FCF-865127041876}"/>
                  </a:ext>
                </a:extLst>
              </p:cNvPr>
              <p:cNvSpPr/>
              <p:nvPr/>
            </p:nvSpPr>
            <p:spPr>
              <a:xfrm>
                <a:off x="305463" y="2379827"/>
                <a:ext cx="6709363" cy="21746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3" name="Group 12">
                <a:extLst>
                  <a:ext uri="{FF2B5EF4-FFF2-40B4-BE49-F238E27FC236}">
                    <a16:creationId xmlns:a16="http://schemas.microsoft.com/office/drawing/2014/main" id="{3DFC9F44-7AEB-40AE-45FC-B15F645C625D}"/>
                  </a:ext>
                </a:extLst>
              </p:cNvPr>
              <p:cNvGrpSpPr/>
              <p:nvPr/>
            </p:nvGrpSpPr>
            <p:grpSpPr>
              <a:xfrm>
                <a:off x="305463" y="2378848"/>
                <a:ext cx="6671263" cy="2175637"/>
                <a:chOff x="354886" y="2212482"/>
                <a:chExt cx="7011683" cy="2286655"/>
              </a:xfrm>
            </p:grpSpPr>
            <p:grpSp>
              <p:nvGrpSpPr>
                <p:cNvPr id="14" name="Group 13">
                  <a:extLst>
                    <a:ext uri="{FF2B5EF4-FFF2-40B4-BE49-F238E27FC236}">
                      <a16:creationId xmlns:a16="http://schemas.microsoft.com/office/drawing/2014/main" id="{A48D0E32-DBE5-1892-26FA-C7E777DA12F9}"/>
                    </a:ext>
                  </a:extLst>
                </p:cNvPr>
                <p:cNvGrpSpPr/>
                <p:nvPr/>
              </p:nvGrpSpPr>
              <p:grpSpPr>
                <a:xfrm>
                  <a:off x="4095666" y="2814953"/>
                  <a:ext cx="3270903" cy="1684184"/>
                  <a:chOff x="6300495" y="2252153"/>
                  <a:chExt cx="5794049" cy="3839345"/>
                </a:xfrm>
              </p:grpSpPr>
              <p:sp>
                <p:nvSpPr>
                  <p:cNvPr id="66" name="Freeform: Shape 17">
                    <a:extLst>
                      <a:ext uri="{FF2B5EF4-FFF2-40B4-BE49-F238E27FC236}">
                        <a16:creationId xmlns:a16="http://schemas.microsoft.com/office/drawing/2014/main" id="{CB6A4656-6BE8-C3DA-3107-606E027B1BAA}"/>
                      </a:ext>
                    </a:extLst>
                  </p:cNvPr>
                  <p:cNvSpPr/>
                  <p:nvPr/>
                </p:nvSpPr>
                <p:spPr>
                  <a:xfrm>
                    <a:off x="7009480" y="2551565"/>
                    <a:ext cx="4064000" cy="2895600"/>
                  </a:xfrm>
                  <a:custGeom>
                    <a:avLst/>
                    <a:gdLst>
                      <a:gd name="connsiteX0" fmla="*/ 0 w 4064000"/>
                      <a:gd name="connsiteY0" fmla="*/ 2887133 h 2895600"/>
                      <a:gd name="connsiteX1" fmla="*/ 372533 w 4064000"/>
                      <a:gd name="connsiteY1" fmla="*/ 2853266 h 2895600"/>
                      <a:gd name="connsiteX2" fmla="*/ 668866 w 4064000"/>
                      <a:gd name="connsiteY2" fmla="*/ 2777066 h 2895600"/>
                      <a:gd name="connsiteX3" fmla="*/ 931333 w 4064000"/>
                      <a:gd name="connsiteY3" fmla="*/ 2667000 h 2895600"/>
                      <a:gd name="connsiteX4" fmla="*/ 1007533 w 4064000"/>
                      <a:gd name="connsiteY4" fmla="*/ 2556933 h 2895600"/>
                      <a:gd name="connsiteX5" fmla="*/ 1202266 w 4064000"/>
                      <a:gd name="connsiteY5" fmla="*/ 2328333 h 2895600"/>
                      <a:gd name="connsiteX6" fmla="*/ 1363133 w 4064000"/>
                      <a:gd name="connsiteY6" fmla="*/ 1955800 h 2895600"/>
                      <a:gd name="connsiteX7" fmla="*/ 1456266 w 4064000"/>
                      <a:gd name="connsiteY7" fmla="*/ 1667933 h 2895600"/>
                      <a:gd name="connsiteX8" fmla="*/ 1676400 w 4064000"/>
                      <a:gd name="connsiteY8" fmla="*/ 753533 h 2895600"/>
                      <a:gd name="connsiteX9" fmla="*/ 1820333 w 4064000"/>
                      <a:gd name="connsiteY9" fmla="*/ 177800 h 2895600"/>
                      <a:gd name="connsiteX10" fmla="*/ 1947333 w 4064000"/>
                      <a:gd name="connsiteY10" fmla="*/ 16933 h 2895600"/>
                      <a:gd name="connsiteX11" fmla="*/ 2133600 w 4064000"/>
                      <a:gd name="connsiteY11" fmla="*/ 0 h 2895600"/>
                      <a:gd name="connsiteX12" fmla="*/ 2269066 w 4064000"/>
                      <a:gd name="connsiteY12" fmla="*/ 59266 h 2895600"/>
                      <a:gd name="connsiteX13" fmla="*/ 2336800 w 4064000"/>
                      <a:gd name="connsiteY13" fmla="*/ 160866 h 2895600"/>
                      <a:gd name="connsiteX14" fmla="*/ 2523066 w 4064000"/>
                      <a:gd name="connsiteY14" fmla="*/ 939800 h 2895600"/>
                      <a:gd name="connsiteX15" fmla="*/ 2692400 w 4064000"/>
                      <a:gd name="connsiteY15" fmla="*/ 1701800 h 2895600"/>
                      <a:gd name="connsiteX16" fmla="*/ 2810933 w 4064000"/>
                      <a:gd name="connsiteY16" fmla="*/ 2023533 h 2895600"/>
                      <a:gd name="connsiteX17" fmla="*/ 3031066 w 4064000"/>
                      <a:gd name="connsiteY17" fmla="*/ 2446866 h 2895600"/>
                      <a:gd name="connsiteX18" fmla="*/ 3268133 w 4064000"/>
                      <a:gd name="connsiteY18" fmla="*/ 2700866 h 2895600"/>
                      <a:gd name="connsiteX19" fmla="*/ 3572933 w 4064000"/>
                      <a:gd name="connsiteY19" fmla="*/ 2819400 h 2895600"/>
                      <a:gd name="connsiteX20" fmla="*/ 3928533 w 4064000"/>
                      <a:gd name="connsiteY20" fmla="*/ 2887133 h 2895600"/>
                      <a:gd name="connsiteX21" fmla="*/ 4064000 w 4064000"/>
                      <a:gd name="connsiteY21" fmla="*/ 2895600 h 2895600"/>
                      <a:gd name="connsiteX22" fmla="*/ 0 w 4064000"/>
                      <a:gd name="connsiteY22" fmla="*/ 2887133 h 289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064000" h="2895600">
                        <a:moveTo>
                          <a:pt x="0" y="2887133"/>
                        </a:moveTo>
                        <a:lnTo>
                          <a:pt x="372533" y="2853266"/>
                        </a:lnTo>
                        <a:lnTo>
                          <a:pt x="668866" y="2777066"/>
                        </a:lnTo>
                        <a:lnTo>
                          <a:pt x="931333" y="2667000"/>
                        </a:lnTo>
                        <a:lnTo>
                          <a:pt x="1007533" y="2556933"/>
                        </a:lnTo>
                        <a:lnTo>
                          <a:pt x="1202266" y="2328333"/>
                        </a:lnTo>
                        <a:lnTo>
                          <a:pt x="1363133" y="1955800"/>
                        </a:lnTo>
                        <a:lnTo>
                          <a:pt x="1456266" y="1667933"/>
                        </a:lnTo>
                        <a:lnTo>
                          <a:pt x="1676400" y="753533"/>
                        </a:lnTo>
                        <a:lnTo>
                          <a:pt x="1820333" y="177800"/>
                        </a:lnTo>
                        <a:lnTo>
                          <a:pt x="1947333" y="16933"/>
                        </a:lnTo>
                        <a:lnTo>
                          <a:pt x="2133600" y="0"/>
                        </a:lnTo>
                        <a:lnTo>
                          <a:pt x="2269066" y="59266"/>
                        </a:lnTo>
                        <a:lnTo>
                          <a:pt x="2336800" y="160866"/>
                        </a:lnTo>
                        <a:lnTo>
                          <a:pt x="2523066" y="939800"/>
                        </a:lnTo>
                        <a:lnTo>
                          <a:pt x="2692400" y="1701800"/>
                        </a:lnTo>
                        <a:lnTo>
                          <a:pt x="2810933" y="2023533"/>
                        </a:lnTo>
                        <a:lnTo>
                          <a:pt x="3031066" y="2446866"/>
                        </a:lnTo>
                        <a:lnTo>
                          <a:pt x="3268133" y="2700866"/>
                        </a:lnTo>
                        <a:lnTo>
                          <a:pt x="3572933" y="2819400"/>
                        </a:lnTo>
                        <a:lnTo>
                          <a:pt x="3928533" y="2887133"/>
                        </a:lnTo>
                        <a:lnTo>
                          <a:pt x="4064000" y="2895600"/>
                        </a:lnTo>
                        <a:lnTo>
                          <a:pt x="0" y="2887133"/>
                        </a:lnTo>
                        <a:close/>
                      </a:path>
                    </a:pathLst>
                  </a:cu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7" name="Straight Connector 66">
                    <a:extLst>
                      <a:ext uri="{FF2B5EF4-FFF2-40B4-BE49-F238E27FC236}">
                        <a16:creationId xmlns:a16="http://schemas.microsoft.com/office/drawing/2014/main" id="{B01E5EC3-3E99-B528-4E8E-62573CB6CD35}"/>
                      </a:ext>
                    </a:extLst>
                  </p:cNvPr>
                  <p:cNvCxnSpPr/>
                  <p:nvPr/>
                </p:nvCxnSpPr>
                <p:spPr>
                  <a:xfrm>
                    <a:off x="9089639" y="2252153"/>
                    <a:ext cx="0" cy="3196278"/>
                  </a:xfrm>
                  <a:prstGeom prst="line">
                    <a:avLst/>
                  </a:prstGeom>
                  <a:ln>
                    <a:prstDash val="dash"/>
                  </a:ln>
                </p:spPr>
                <p:style>
                  <a:lnRef idx="1">
                    <a:schemeClr val="dk1"/>
                  </a:lnRef>
                  <a:fillRef idx="0">
                    <a:schemeClr val="dk1"/>
                  </a:fillRef>
                  <a:effectRef idx="0">
                    <a:schemeClr val="dk1"/>
                  </a:effectRef>
                  <a:fontRef idx="minor">
                    <a:schemeClr val="tx1"/>
                  </a:fontRef>
                </p:style>
              </p:cxnSp>
              <p:grpSp>
                <p:nvGrpSpPr>
                  <p:cNvPr id="68" name="Group 67">
                    <a:extLst>
                      <a:ext uri="{FF2B5EF4-FFF2-40B4-BE49-F238E27FC236}">
                        <a16:creationId xmlns:a16="http://schemas.microsoft.com/office/drawing/2014/main" id="{99AE4C76-A3F3-555C-384A-B0C8D40EF13F}"/>
                      </a:ext>
                    </a:extLst>
                  </p:cNvPr>
                  <p:cNvGrpSpPr/>
                  <p:nvPr/>
                </p:nvGrpSpPr>
                <p:grpSpPr>
                  <a:xfrm>
                    <a:off x="6300495" y="2539956"/>
                    <a:ext cx="5794049" cy="2908475"/>
                    <a:chOff x="5725682" y="1800258"/>
                    <a:chExt cx="5794049" cy="2908475"/>
                  </a:xfrm>
                </p:grpSpPr>
                <p:cxnSp>
                  <p:nvCxnSpPr>
                    <p:cNvPr id="73" name="Straight Connector 72">
                      <a:extLst>
                        <a:ext uri="{FF2B5EF4-FFF2-40B4-BE49-F238E27FC236}">
                          <a16:creationId xmlns:a16="http://schemas.microsoft.com/office/drawing/2014/main" id="{C1529CC1-1917-08D0-7BB1-1B8092BDD05C}"/>
                        </a:ext>
                      </a:extLst>
                    </p:cNvPr>
                    <p:cNvCxnSpPr/>
                    <p:nvPr/>
                  </p:nvCxnSpPr>
                  <p:spPr>
                    <a:xfrm>
                      <a:off x="5725682" y="4708733"/>
                      <a:ext cx="5794049" cy="0"/>
                    </a:xfrm>
                    <a:prstGeom prst="line">
                      <a:avLst/>
                    </a:prstGeom>
                  </p:spPr>
                  <p:style>
                    <a:lnRef idx="1">
                      <a:schemeClr val="dk1"/>
                    </a:lnRef>
                    <a:fillRef idx="0">
                      <a:schemeClr val="dk1"/>
                    </a:fillRef>
                    <a:effectRef idx="0">
                      <a:schemeClr val="dk1"/>
                    </a:effectRef>
                    <a:fontRef idx="minor">
                      <a:schemeClr val="tx1"/>
                    </a:fontRef>
                  </p:style>
                </p:cxnSp>
                <p:sp>
                  <p:nvSpPr>
                    <p:cNvPr id="74" name="Freeform: Shape 25">
                      <a:extLst>
                        <a:ext uri="{FF2B5EF4-FFF2-40B4-BE49-F238E27FC236}">
                          <a16:creationId xmlns:a16="http://schemas.microsoft.com/office/drawing/2014/main" id="{8389CBCE-B9EC-2827-E4DC-7418FF37EAC3}"/>
                        </a:ext>
                      </a:extLst>
                    </p:cNvPr>
                    <p:cNvSpPr/>
                    <p:nvPr/>
                  </p:nvSpPr>
                  <p:spPr>
                    <a:xfrm>
                      <a:off x="6323888" y="1803163"/>
                      <a:ext cx="2187723" cy="2905570"/>
                    </a:xfrm>
                    <a:custGeom>
                      <a:avLst/>
                      <a:gdLst>
                        <a:gd name="connsiteX0" fmla="*/ 0 w 2187723"/>
                        <a:gd name="connsiteY0" fmla="*/ 2905570 h 2905570"/>
                        <a:gd name="connsiteX1" fmla="*/ 1008404 w 2187723"/>
                        <a:gd name="connsiteY1" fmla="*/ 2683379 h 2905570"/>
                        <a:gd name="connsiteX2" fmla="*/ 1538243 w 2187723"/>
                        <a:gd name="connsiteY2" fmla="*/ 1777525 h 2905570"/>
                        <a:gd name="connsiteX3" fmla="*/ 1897166 w 2187723"/>
                        <a:gd name="connsiteY3" fmla="*/ 290557 h 2905570"/>
                        <a:gd name="connsiteX4" fmla="*/ 2187723 w 2187723"/>
                        <a:gd name="connsiteY4" fmla="*/ 0 h 29055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7723" h="2905570">
                          <a:moveTo>
                            <a:pt x="0" y="2905570"/>
                          </a:moveTo>
                          <a:cubicBezTo>
                            <a:pt x="376015" y="2888478"/>
                            <a:pt x="752030" y="2871387"/>
                            <a:pt x="1008404" y="2683379"/>
                          </a:cubicBezTo>
                          <a:cubicBezTo>
                            <a:pt x="1264778" y="2495371"/>
                            <a:pt x="1390116" y="2176329"/>
                            <a:pt x="1538243" y="1777525"/>
                          </a:cubicBezTo>
                          <a:cubicBezTo>
                            <a:pt x="1686370" y="1378721"/>
                            <a:pt x="1788919" y="586811"/>
                            <a:pt x="1897166" y="290557"/>
                          </a:cubicBezTo>
                          <a:cubicBezTo>
                            <a:pt x="2005413" y="-5697"/>
                            <a:pt x="2058112" y="12819"/>
                            <a:pt x="2187723" y="0"/>
                          </a:cubicBezTo>
                        </a:path>
                      </a:pathLst>
                    </a:cu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5" name="Freeform: Shape 26">
                      <a:extLst>
                        <a:ext uri="{FF2B5EF4-FFF2-40B4-BE49-F238E27FC236}">
                          <a16:creationId xmlns:a16="http://schemas.microsoft.com/office/drawing/2014/main" id="{BF738177-6C6C-AE27-7087-E0E376D579C3}"/>
                        </a:ext>
                      </a:extLst>
                    </p:cNvPr>
                    <p:cNvSpPr/>
                    <p:nvPr/>
                  </p:nvSpPr>
                  <p:spPr>
                    <a:xfrm flipH="1">
                      <a:off x="8511431" y="1800258"/>
                      <a:ext cx="2187723" cy="2905570"/>
                    </a:xfrm>
                    <a:custGeom>
                      <a:avLst/>
                      <a:gdLst>
                        <a:gd name="connsiteX0" fmla="*/ 0 w 2187723"/>
                        <a:gd name="connsiteY0" fmla="*/ 2905570 h 2905570"/>
                        <a:gd name="connsiteX1" fmla="*/ 1008404 w 2187723"/>
                        <a:gd name="connsiteY1" fmla="*/ 2683379 h 2905570"/>
                        <a:gd name="connsiteX2" fmla="*/ 1538243 w 2187723"/>
                        <a:gd name="connsiteY2" fmla="*/ 1777525 h 2905570"/>
                        <a:gd name="connsiteX3" fmla="*/ 1897166 w 2187723"/>
                        <a:gd name="connsiteY3" fmla="*/ 290557 h 2905570"/>
                        <a:gd name="connsiteX4" fmla="*/ 2187723 w 2187723"/>
                        <a:gd name="connsiteY4" fmla="*/ 0 h 29055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7723" h="2905570">
                          <a:moveTo>
                            <a:pt x="0" y="2905570"/>
                          </a:moveTo>
                          <a:cubicBezTo>
                            <a:pt x="376015" y="2888478"/>
                            <a:pt x="752030" y="2871387"/>
                            <a:pt x="1008404" y="2683379"/>
                          </a:cubicBezTo>
                          <a:cubicBezTo>
                            <a:pt x="1264778" y="2495371"/>
                            <a:pt x="1390116" y="2176329"/>
                            <a:pt x="1538243" y="1777525"/>
                          </a:cubicBezTo>
                          <a:cubicBezTo>
                            <a:pt x="1686370" y="1378721"/>
                            <a:pt x="1788919" y="586811"/>
                            <a:pt x="1897166" y="290557"/>
                          </a:cubicBezTo>
                          <a:cubicBezTo>
                            <a:pt x="2005413" y="-5697"/>
                            <a:pt x="2058112" y="12819"/>
                            <a:pt x="2187723" y="0"/>
                          </a:cubicBezTo>
                        </a:path>
                      </a:pathLst>
                    </a:cu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9" name="TextBox 68">
                    <a:extLst>
                      <a:ext uri="{FF2B5EF4-FFF2-40B4-BE49-F238E27FC236}">
                        <a16:creationId xmlns:a16="http://schemas.microsoft.com/office/drawing/2014/main" id="{7266A3A8-0CFE-6FE3-039F-24F052C758F6}"/>
                      </a:ext>
                    </a:extLst>
                  </p:cNvPr>
                  <p:cNvSpPr txBox="1"/>
                  <p:nvPr/>
                </p:nvSpPr>
                <p:spPr>
                  <a:xfrm>
                    <a:off x="8872110" y="5460038"/>
                    <a:ext cx="629113" cy="631460"/>
                  </a:xfrm>
                  <a:prstGeom prst="rect">
                    <a:avLst/>
                  </a:prstGeom>
                  <a:noFill/>
                </p:spPr>
                <p:txBody>
                  <a:bodyPr wrap="square" rtlCol="0">
                    <a:spAutoFit/>
                  </a:bodyPr>
                  <a:lstStyle/>
                  <a:p>
                    <a:pPr algn="just"/>
                    <a:r>
                      <a:rPr lang="en-GB" sz="1200" dirty="0" err="1"/>
                      <a:t>x</a:t>
                    </a:r>
                    <a:r>
                      <a:rPr lang="en-GB" sz="1200" baseline="-25000" dirty="0" err="1"/>
                      <a:t>j</a:t>
                    </a:r>
                    <a:endParaRPr lang="en-GB" sz="1200" baseline="-25000" dirty="0"/>
                  </a:p>
                </p:txBody>
              </p:sp>
              <p:cxnSp>
                <p:nvCxnSpPr>
                  <p:cNvPr id="70" name="Straight Arrow Connector 69">
                    <a:extLst>
                      <a:ext uri="{FF2B5EF4-FFF2-40B4-BE49-F238E27FC236}">
                        <a16:creationId xmlns:a16="http://schemas.microsoft.com/office/drawing/2014/main" id="{8D53C1DF-EB87-D5CE-0AEC-3FF74C0F874B}"/>
                      </a:ext>
                    </a:extLst>
                  </p:cNvPr>
                  <p:cNvCxnSpPr>
                    <a:cxnSpLocks/>
                  </p:cNvCxnSpPr>
                  <p:nvPr/>
                </p:nvCxnSpPr>
                <p:spPr>
                  <a:xfrm>
                    <a:off x="9086243" y="4579105"/>
                    <a:ext cx="742637"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71" name="TextBox 70">
                    <a:extLst>
                      <a:ext uri="{FF2B5EF4-FFF2-40B4-BE49-F238E27FC236}">
                        <a16:creationId xmlns:a16="http://schemas.microsoft.com/office/drawing/2014/main" id="{C8C15998-89EE-1E01-3E5F-23A5FC2F3C7E}"/>
                      </a:ext>
                    </a:extLst>
                  </p:cNvPr>
                  <p:cNvSpPr txBox="1"/>
                  <p:nvPr/>
                </p:nvSpPr>
                <p:spPr>
                  <a:xfrm>
                    <a:off x="9240473" y="4512551"/>
                    <a:ext cx="570847" cy="596378"/>
                  </a:xfrm>
                  <a:prstGeom prst="rect">
                    <a:avLst/>
                  </a:prstGeom>
                  <a:noFill/>
                </p:spPr>
                <p:txBody>
                  <a:bodyPr wrap="square" rtlCol="0">
                    <a:spAutoFit/>
                  </a:bodyPr>
                  <a:lstStyle/>
                  <a:p>
                    <a:pPr algn="just"/>
                    <a:r>
                      <a:rPr lang="en-GB" sz="1100" dirty="0" err="1"/>
                      <a:t>σ</a:t>
                    </a:r>
                    <a:r>
                      <a:rPr lang="en-GB" sz="1100" baseline="-25000" dirty="0" err="1"/>
                      <a:t>j</a:t>
                    </a:r>
                    <a:endParaRPr lang="en-GB" sz="1100" baseline="-25000" dirty="0"/>
                  </a:p>
                </p:txBody>
              </p:sp>
              <p:sp>
                <p:nvSpPr>
                  <p:cNvPr id="72" name="TextBox 71">
                    <a:extLst>
                      <a:ext uri="{FF2B5EF4-FFF2-40B4-BE49-F238E27FC236}">
                        <a16:creationId xmlns:a16="http://schemas.microsoft.com/office/drawing/2014/main" id="{516623EF-5955-DCF3-579F-73A9C01B7F31}"/>
                      </a:ext>
                    </a:extLst>
                  </p:cNvPr>
                  <p:cNvSpPr txBox="1"/>
                  <p:nvPr/>
                </p:nvSpPr>
                <p:spPr>
                  <a:xfrm>
                    <a:off x="8548996" y="3616125"/>
                    <a:ext cx="571561" cy="596378"/>
                  </a:xfrm>
                  <a:prstGeom prst="rect">
                    <a:avLst/>
                  </a:prstGeom>
                  <a:noFill/>
                </p:spPr>
                <p:txBody>
                  <a:bodyPr wrap="square" rtlCol="0">
                    <a:spAutoFit/>
                  </a:bodyPr>
                  <a:lstStyle/>
                  <a:p>
                    <a:pPr algn="just"/>
                    <a:r>
                      <a:rPr lang="en-GB" sz="1100" dirty="0" err="1"/>
                      <a:t>n</a:t>
                    </a:r>
                    <a:r>
                      <a:rPr lang="en-GB" sz="1100" baseline="-25000" dirty="0" err="1"/>
                      <a:t>j</a:t>
                    </a:r>
                    <a:endParaRPr lang="en-GB" sz="1100" baseline="-25000" dirty="0"/>
                  </a:p>
                </p:txBody>
              </p:sp>
            </p:grpSp>
            <p:sp>
              <p:nvSpPr>
                <p:cNvPr id="15" name="TextBox 14">
                  <a:extLst>
                    <a:ext uri="{FF2B5EF4-FFF2-40B4-BE49-F238E27FC236}">
                      <a16:creationId xmlns:a16="http://schemas.microsoft.com/office/drawing/2014/main" id="{8B68F5AA-0507-C2D8-5E45-53534D54541D}"/>
                    </a:ext>
                  </a:extLst>
                </p:cNvPr>
                <p:cNvSpPr txBox="1"/>
                <p:nvPr/>
              </p:nvSpPr>
              <p:spPr>
                <a:xfrm>
                  <a:off x="5916495" y="2484613"/>
                  <a:ext cx="873654" cy="452874"/>
                </a:xfrm>
                <a:prstGeom prst="rect">
                  <a:avLst/>
                </a:prstGeom>
                <a:noFill/>
              </p:spPr>
              <p:txBody>
                <a:bodyPr wrap="square" rtlCol="0">
                  <a:spAutoFit/>
                </a:bodyPr>
                <a:lstStyle/>
                <a:p>
                  <a:r>
                    <a:rPr lang="en-GB" sz="1100" dirty="0" err="1"/>
                    <a:t>j</a:t>
                  </a:r>
                  <a:r>
                    <a:rPr lang="en-GB" sz="1100" baseline="30000" dirty="0" err="1"/>
                    <a:t>th</a:t>
                  </a:r>
                  <a:r>
                    <a:rPr lang="en-GB" sz="1100" dirty="0"/>
                    <a:t> beamlet intensity</a:t>
                  </a:r>
                  <a:endParaRPr lang="en-GB" sz="1100" baseline="30000" dirty="0"/>
                </a:p>
              </p:txBody>
            </p:sp>
            <p:cxnSp>
              <p:nvCxnSpPr>
                <p:cNvPr id="17" name="Straight Arrow Connector 16">
                  <a:extLst>
                    <a:ext uri="{FF2B5EF4-FFF2-40B4-BE49-F238E27FC236}">
                      <a16:creationId xmlns:a16="http://schemas.microsoft.com/office/drawing/2014/main" id="{7C54D358-BB58-532A-EB2B-9F3676D403A8}"/>
                    </a:ext>
                  </a:extLst>
                </p:cNvPr>
                <p:cNvCxnSpPr>
                  <a:cxnSpLocks/>
                  <a:stCxn id="41" idx="11"/>
                </p:cNvCxnSpPr>
                <p:nvPr/>
              </p:nvCxnSpPr>
              <p:spPr>
                <a:xfrm>
                  <a:off x="3568474" y="2528506"/>
                  <a:ext cx="1826355" cy="7642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524DD73F-497C-C049-D8AE-959C085EEE09}"/>
                    </a:ext>
                  </a:extLst>
                </p:cNvPr>
                <p:cNvGrpSpPr/>
                <p:nvPr/>
              </p:nvGrpSpPr>
              <p:grpSpPr>
                <a:xfrm>
                  <a:off x="354886" y="2212482"/>
                  <a:ext cx="3740780" cy="2142582"/>
                  <a:chOff x="632387" y="1244508"/>
                  <a:chExt cx="5946899" cy="3964513"/>
                </a:xfrm>
              </p:grpSpPr>
              <p:grpSp>
                <p:nvGrpSpPr>
                  <p:cNvPr id="20" name="Group 19">
                    <a:extLst>
                      <a:ext uri="{FF2B5EF4-FFF2-40B4-BE49-F238E27FC236}">
                        <a16:creationId xmlns:a16="http://schemas.microsoft.com/office/drawing/2014/main" id="{18FA05EF-8B8B-DC95-A684-3B583609E811}"/>
                      </a:ext>
                    </a:extLst>
                  </p:cNvPr>
                  <p:cNvGrpSpPr/>
                  <p:nvPr/>
                </p:nvGrpSpPr>
                <p:grpSpPr>
                  <a:xfrm rot="5400000">
                    <a:off x="3911422" y="2541157"/>
                    <a:ext cx="3695584" cy="1640144"/>
                    <a:chOff x="3785607" y="1788856"/>
                    <a:chExt cx="3695584" cy="1640144"/>
                  </a:xfrm>
                </p:grpSpPr>
                <p:grpSp>
                  <p:nvGrpSpPr>
                    <p:cNvPr id="35" name="Group 34">
                      <a:extLst>
                        <a:ext uri="{FF2B5EF4-FFF2-40B4-BE49-F238E27FC236}">
                          <a16:creationId xmlns:a16="http://schemas.microsoft.com/office/drawing/2014/main" id="{7DDCCE21-3E70-8217-BCBE-03CD33468A12}"/>
                        </a:ext>
                      </a:extLst>
                    </p:cNvPr>
                    <p:cNvGrpSpPr/>
                    <p:nvPr/>
                  </p:nvGrpSpPr>
                  <p:grpSpPr>
                    <a:xfrm>
                      <a:off x="4723722" y="1788856"/>
                      <a:ext cx="1877101" cy="1640144"/>
                      <a:chOff x="5971497" y="1657354"/>
                      <a:chExt cx="1877101" cy="1640144"/>
                    </a:xfrm>
                  </p:grpSpPr>
                  <p:sp>
                    <p:nvSpPr>
                      <p:cNvPr id="61" name="Freeform: Shape 71">
                        <a:extLst>
                          <a:ext uri="{FF2B5EF4-FFF2-40B4-BE49-F238E27FC236}">
                            <a16:creationId xmlns:a16="http://schemas.microsoft.com/office/drawing/2014/main" id="{C233C496-E63D-5186-6E1A-0AB53409DC0C}"/>
                          </a:ext>
                        </a:extLst>
                      </p:cNvPr>
                      <p:cNvSpPr/>
                      <p:nvPr/>
                    </p:nvSpPr>
                    <p:spPr>
                      <a:xfrm>
                        <a:off x="6201187" y="1663901"/>
                        <a:ext cx="1316616" cy="1632884"/>
                      </a:xfrm>
                      <a:custGeom>
                        <a:avLst/>
                        <a:gdLst>
                          <a:gd name="connsiteX0" fmla="*/ 0 w 4064000"/>
                          <a:gd name="connsiteY0" fmla="*/ 2887133 h 2895600"/>
                          <a:gd name="connsiteX1" fmla="*/ 372533 w 4064000"/>
                          <a:gd name="connsiteY1" fmla="*/ 2853266 h 2895600"/>
                          <a:gd name="connsiteX2" fmla="*/ 668866 w 4064000"/>
                          <a:gd name="connsiteY2" fmla="*/ 2777066 h 2895600"/>
                          <a:gd name="connsiteX3" fmla="*/ 931333 w 4064000"/>
                          <a:gd name="connsiteY3" fmla="*/ 2667000 h 2895600"/>
                          <a:gd name="connsiteX4" fmla="*/ 1007533 w 4064000"/>
                          <a:gd name="connsiteY4" fmla="*/ 2556933 h 2895600"/>
                          <a:gd name="connsiteX5" fmla="*/ 1202266 w 4064000"/>
                          <a:gd name="connsiteY5" fmla="*/ 2328333 h 2895600"/>
                          <a:gd name="connsiteX6" fmla="*/ 1363133 w 4064000"/>
                          <a:gd name="connsiteY6" fmla="*/ 1955800 h 2895600"/>
                          <a:gd name="connsiteX7" fmla="*/ 1456266 w 4064000"/>
                          <a:gd name="connsiteY7" fmla="*/ 1667933 h 2895600"/>
                          <a:gd name="connsiteX8" fmla="*/ 1676400 w 4064000"/>
                          <a:gd name="connsiteY8" fmla="*/ 753533 h 2895600"/>
                          <a:gd name="connsiteX9" fmla="*/ 1820333 w 4064000"/>
                          <a:gd name="connsiteY9" fmla="*/ 177800 h 2895600"/>
                          <a:gd name="connsiteX10" fmla="*/ 1947333 w 4064000"/>
                          <a:gd name="connsiteY10" fmla="*/ 16933 h 2895600"/>
                          <a:gd name="connsiteX11" fmla="*/ 2133600 w 4064000"/>
                          <a:gd name="connsiteY11" fmla="*/ 0 h 2895600"/>
                          <a:gd name="connsiteX12" fmla="*/ 2269066 w 4064000"/>
                          <a:gd name="connsiteY12" fmla="*/ 59266 h 2895600"/>
                          <a:gd name="connsiteX13" fmla="*/ 2336800 w 4064000"/>
                          <a:gd name="connsiteY13" fmla="*/ 160866 h 2895600"/>
                          <a:gd name="connsiteX14" fmla="*/ 2523066 w 4064000"/>
                          <a:gd name="connsiteY14" fmla="*/ 939800 h 2895600"/>
                          <a:gd name="connsiteX15" fmla="*/ 2692400 w 4064000"/>
                          <a:gd name="connsiteY15" fmla="*/ 1701800 h 2895600"/>
                          <a:gd name="connsiteX16" fmla="*/ 2810933 w 4064000"/>
                          <a:gd name="connsiteY16" fmla="*/ 2023533 h 2895600"/>
                          <a:gd name="connsiteX17" fmla="*/ 3031066 w 4064000"/>
                          <a:gd name="connsiteY17" fmla="*/ 2446866 h 2895600"/>
                          <a:gd name="connsiteX18" fmla="*/ 3268133 w 4064000"/>
                          <a:gd name="connsiteY18" fmla="*/ 2700866 h 2895600"/>
                          <a:gd name="connsiteX19" fmla="*/ 3572933 w 4064000"/>
                          <a:gd name="connsiteY19" fmla="*/ 2819400 h 2895600"/>
                          <a:gd name="connsiteX20" fmla="*/ 3928533 w 4064000"/>
                          <a:gd name="connsiteY20" fmla="*/ 2887133 h 2895600"/>
                          <a:gd name="connsiteX21" fmla="*/ 4064000 w 4064000"/>
                          <a:gd name="connsiteY21" fmla="*/ 2895600 h 2895600"/>
                          <a:gd name="connsiteX22" fmla="*/ 0 w 4064000"/>
                          <a:gd name="connsiteY22" fmla="*/ 2887133 h 289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064000" h="2895600">
                            <a:moveTo>
                              <a:pt x="0" y="2887133"/>
                            </a:moveTo>
                            <a:lnTo>
                              <a:pt x="372533" y="2853266"/>
                            </a:lnTo>
                            <a:lnTo>
                              <a:pt x="668866" y="2777066"/>
                            </a:lnTo>
                            <a:lnTo>
                              <a:pt x="931333" y="2667000"/>
                            </a:lnTo>
                            <a:lnTo>
                              <a:pt x="1007533" y="2556933"/>
                            </a:lnTo>
                            <a:lnTo>
                              <a:pt x="1202266" y="2328333"/>
                            </a:lnTo>
                            <a:lnTo>
                              <a:pt x="1363133" y="1955800"/>
                            </a:lnTo>
                            <a:lnTo>
                              <a:pt x="1456266" y="1667933"/>
                            </a:lnTo>
                            <a:lnTo>
                              <a:pt x="1676400" y="753533"/>
                            </a:lnTo>
                            <a:lnTo>
                              <a:pt x="1820333" y="177800"/>
                            </a:lnTo>
                            <a:lnTo>
                              <a:pt x="1947333" y="16933"/>
                            </a:lnTo>
                            <a:lnTo>
                              <a:pt x="2133600" y="0"/>
                            </a:lnTo>
                            <a:lnTo>
                              <a:pt x="2269066" y="59266"/>
                            </a:lnTo>
                            <a:lnTo>
                              <a:pt x="2336800" y="160866"/>
                            </a:lnTo>
                            <a:lnTo>
                              <a:pt x="2523066" y="939800"/>
                            </a:lnTo>
                            <a:lnTo>
                              <a:pt x="2692400" y="1701800"/>
                            </a:lnTo>
                            <a:lnTo>
                              <a:pt x="2810933" y="2023533"/>
                            </a:lnTo>
                            <a:lnTo>
                              <a:pt x="3031066" y="2446866"/>
                            </a:lnTo>
                            <a:lnTo>
                              <a:pt x="3268133" y="2700866"/>
                            </a:lnTo>
                            <a:lnTo>
                              <a:pt x="3572933" y="2819400"/>
                            </a:lnTo>
                            <a:lnTo>
                              <a:pt x="3928533" y="2887133"/>
                            </a:lnTo>
                            <a:lnTo>
                              <a:pt x="4064000" y="2895600"/>
                            </a:lnTo>
                            <a:lnTo>
                              <a:pt x="0" y="2887133"/>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62" name="Group 61">
                        <a:extLst>
                          <a:ext uri="{FF2B5EF4-FFF2-40B4-BE49-F238E27FC236}">
                            <a16:creationId xmlns:a16="http://schemas.microsoft.com/office/drawing/2014/main" id="{C62DFE4F-16D2-ECF9-DFFE-DD58E09774F7}"/>
                          </a:ext>
                        </a:extLst>
                      </p:cNvPr>
                      <p:cNvGrpSpPr/>
                      <p:nvPr/>
                    </p:nvGrpSpPr>
                    <p:grpSpPr>
                      <a:xfrm>
                        <a:off x="5971497" y="1657354"/>
                        <a:ext cx="1877101" cy="1640144"/>
                        <a:chOff x="5725682" y="1800258"/>
                        <a:chExt cx="5794049" cy="2908475"/>
                      </a:xfrm>
                    </p:grpSpPr>
                    <p:cxnSp>
                      <p:nvCxnSpPr>
                        <p:cNvPr id="63" name="Straight Connector 62">
                          <a:extLst>
                            <a:ext uri="{FF2B5EF4-FFF2-40B4-BE49-F238E27FC236}">
                              <a16:creationId xmlns:a16="http://schemas.microsoft.com/office/drawing/2014/main" id="{62D95841-EA5B-F3CF-38EA-6450D618FF65}"/>
                            </a:ext>
                          </a:extLst>
                        </p:cNvPr>
                        <p:cNvCxnSpPr/>
                        <p:nvPr/>
                      </p:nvCxnSpPr>
                      <p:spPr>
                        <a:xfrm>
                          <a:off x="5725682" y="4708733"/>
                          <a:ext cx="5794049" cy="0"/>
                        </a:xfrm>
                        <a:prstGeom prst="line">
                          <a:avLst/>
                        </a:prstGeom>
                      </p:spPr>
                      <p:style>
                        <a:lnRef idx="1">
                          <a:schemeClr val="dk1"/>
                        </a:lnRef>
                        <a:fillRef idx="0">
                          <a:schemeClr val="dk1"/>
                        </a:fillRef>
                        <a:effectRef idx="0">
                          <a:schemeClr val="dk1"/>
                        </a:effectRef>
                        <a:fontRef idx="minor">
                          <a:schemeClr val="tx1"/>
                        </a:fontRef>
                      </p:style>
                    </p:cxnSp>
                    <p:sp>
                      <p:nvSpPr>
                        <p:cNvPr id="64" name="Freeform: Shape 74">
                          <a:extLst>
                            <a:ext uri="{FF2B5EF4-FFF2-40B4-BE49-F238E27FC236}">
                              <a16:creationId xmlns:a16="http://schemas.microsoft.com/office/drawing/2014/main" id="{30DD746E-BE80-46F5-1055-4EB1FB5B0551}"/>
                            </a:ext>
                          </a:extLst>
                        </p:cNvPr>
                        <p:cNvSpPr/>
                        <p:nvPr/>
                      </p:nvSpPr>
                      <p:spPr>
                        <a:xfrm>
                          <a:off x="6323888" y="1803163"/>
                          <a:ext cx="2187723" cy="2905570"/>
                        </a:xfrm>
                        <a:custGeom>
                          <a:avLst/>
                          <a:gdLst>
                            <a:gd name="connsiteX0" fmla="*/ 0 w 2187723"/>
                            <a:gd name="connsiteY0" fmla="*/ 2905570 h 2905570"/>
                            <a:gd name="connsiteX1" fmla="*/ 1008404 w 2187723"/>
                            <a:gd name="connsiteY1" fmla="*/ 2683379 h 2905570"/>
                            <a:gd name="connsiteX2" fmla="*/ 1538243 w 2187723"/>
                            <a:gd name="connsiteY2" fmla="*/ 1777525 h 2905570"/>
                            <a:gd name="connsiteX3" fmla="*/ 1897166 w 2187723"/>
                            <a:gd name="connsiteY3" fmla="*/ 290557 h 2905570"/>
                            <a:gd name="connsiteX4" fmla="*/ 2187723 w 2187723"/>
                            <a:gd name="connsiteY4" fmla="*/ 0 h 29055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7723" h="2905570">
                              <a:moveTo>
                                <a:pt x="0" y="2905570"/>
                              </a:moveTo>
                              <a:cubicBezTo>
                                <a:pt x="376015" y="2888478"/>
                                <a:pt x="752030" y="2871387"/>
                                <a:pt x="1008404" y="2683379"/>
                              </a:cubicBezTo>
                              <a:cubicBezTo>
                                <a:pt x="1264778" y="2495371"/>
                                <a:pt x="1390116" y="2176329"/>
                                <a:pt x="1538243" y="1777525"/>
                              </a:cubicBezTo>
                              <a:cubicBezTo>
                                <a:pt x="1686370" y="1378721"/>
                                <a:pt x="1788919" y="586811"/>
                                <a:pt x="1897166" y="290557"/>
                              </a:cubicBezTo>
                              <a:cubicBezTo>
                                <a:pt x="2005413" y="-5697"/>
                                <a:pt x="2058112" y="12819"/>
                                <a:pt x="2187723" y="0"/>
                              </a:cubicBezTo>
                            </a:path>
                          </a:pathLst>
                        </a:cu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Freeform: Shape 75">
                          <a:extLst>
                            <a:ext uri="{FF2B5EF4-FFF2-40B4-BE49-F238E27FC236}">
                              <a16:creationId xmlns:a16="http://schemas.microsoft.com/office/drawing/2014/main" id="{21343D24-1F04-232C-8FBF-349C4B20F803}"/>
                            </a:ext>
                          </a:extLst>
                        </p:cNvPr>
                        <p:cNvSpPr/>
                        <p:nvPr/>
                      </p:nvSpPr>
                      <p:spPr>
                        <a:xfrm flipH="1">
                          <a:off x="8511431" y="1800258"/>
                          <a:ext cx="2187723" cy="2905570"/>
                        </a:xfrm>
                        <a:custGeom>
                          <a:avLst/>
                          <a:gdLst>
                            <a:gd name="connsiteX0" fmla="*/ 0 w 2187723"/>
                            <a:gd name="connsiteY0" fmla="*/ 2905570 h 2905570"/>
                            <a:gd name="connsiteX1" fmla="*/ 1008404 w 2187723"/>
                            <a:gd name="connsiteY1" fmla="*/ 2683379 h 2905570"/>
                            <a:gd name="connsiteX2" fmla="*/ 1538243 w 2187723"/>
                            <a:gd name="connsiteY2" fmla="*/ 1777525 h 2905570"/>
                            <a:gd name="connsiteX3" fmla="*/ 1897166 w 2187723"/>
                            <a:gd name="connsiteY3" fmla="*/ 290557 h 2905570"/>
                            <a:gd name="connsiteX4" fmla="*/ 2187723 w 2187723"/>
                            <a:gd name="connsiteY4" fmla="*/ 0 h 29055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7723" h="2905570">
                              <a:moveTo>
                                <a:pt x="0" y="2905570"/>
                              </a:moveTo>
                              <a:cubicBezTo>
                                <a:pt x="376015" y="2888478"/>
                                <a:pt x="752030" y="2871387"/>
                                <a:pt x="1008404" y="2683379"/>
                              </a:cubicBezTo>
                              <a:cubicBezTo>
                                <a:pt x="1264778" y="2495371"/>
                                <a:pt x="1390116" y="2176329"/>
                                <a:pt x="1538243" y="1777525"/>
                              </a:cubicBezTo>
                              <a:cubicBezTo>
                                <a:pt x="1686370" y="1378721"/>
                                <a:pt x="1788919" y="586811"/>
                                <a:pt x="1897166" y="290557"/>
                              </a:cubicBezTo>
                              <a:cubicBezTo>
                                <a:pt x="2005413" y="-5697"/>
                                <a:pt x="2058112" y="12819"/>
                                <a:pt x="2187723" y="0"/>
                              </a:cubicBezTo>
                            </a:path>
                          </a:pathLst>
                        </a:cu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36" name="Group 35">
                      <a:extLst>
                        <a:ext uri="{FF2B5EF4-FFF2-40B4-BE49-F238E27FC236}">
                          <a16:creationId xmlns:a16="http://schemas.microsoft.com/office/drawing/2014/main" id="{65A5F28D-ECF4-5D00-84DA-A1B0B06DD3ED}"/>
                        </a:ext>
                      </a:extLst>
                    </p:cNvPr>
                    <p:cNvGrpSpPr/>
                    <p:nvPr/>
                  </p:nvGrpSpPr>
                  <p:grpSpPr>
                    <a:xfrm>
                      <a:off x="6009249" y="2252238"/>
                      <a:ext cx="1043876" cy="1172145"/>
                      <a:chOff x="5971497" y="1657354"/>
                      <a:chExt cx="1877101" cy="1640144"/>
                    </a:xfrm>
                  </p:grpSpPr>
                  <p:sp>
                    <p:nvSpPr>
                      <p:cNvPr id="56" name="Freeform: Shape 66">
                        <a:extLst>
                          <a:ext uri="{FF2B5EF4-FFF2-40B4-BE49-F238E27FC236}">
                            <a16:creationId xmlns:a16="http://schemas.microsoft.com/office/drawing/2014/main" id="{D95D9A2D-3177-5856-46A2-40D810999FB1}"/>
                          </a:ext>
                        </a:extLst>
                      </p:cNvPr>
                      <p:cNvSpPr/>
                      <p:nvPr/>
                    </p:nvSpPr>
                    <p:spPr>
                      <a:xfrm>
                        <a:off x="6201187" y="1663901"/>
                        <a:ext cx="1316616" cy="1632884"/>
                      </a:xfrm>
                      <a:custGeom>
                        <a:avLst/>
                        <a:gdLst>
                          <a:gd name="connsiteX0" fmla="*/ 0 w 4064000"/>
                          <a:gd name="connsiteY0" fmla="*/ 2887133 h 2895600"/>
                          <a:gd name="connsiteX1" fmla="*/ 372533 w 4064000"/>
                          <a:gd name="connsiteY1" fmla="*/ 2853266 h 2895600"/>
                          <a:gd name="connsiteX2" fmla="*/ 668866 w 4064000"/>
                          <a:gd name="connsiteY2" fmla="*/ 2777066 h 2895600"/>
                          <a:gd name="connsiteX3" fmla="*/ 931333 w 4064000"/>
                          <a:gd name="connsiteY3" fmla="*/ 2667000 h 2895600"/>
                          <a:gd name="connsiteX4" fmla="*/ 1007533 w 4064000"/>
                          <a:gd name="connsiteY4" fmla="*/ 2556933 h 2895600"/>
                          <a:gd name="connsiteX5" fmla="*/ 1202266 w 4064000"/>
                          <a:gd name="connsiteY5" fmla="*/ 2328333 h 2895600"/>
                          <a:gd name="connsiteX6" fmla="*/ 1363133 w 4064000"/>
                          <a:gd name="connsiteY6" fmla="*/ 1955800 h 2895600"/>
                          <a:gd name="connsiteX7" fmla="*/ 1456266 w 4064000"/>
                          <a:gd name="connsiteY7" fmla="*/ 1667933 h 2895600"/>
                          <a:gd name="connsiteX8" fmla="*/ 1676400 w 4064000"/>
                          <a:gd name="connsiteY8" fmla="*/ 753533 h 2895600"/>
                          <a:gd name="connsiteX9" fmla="*/ 1820333 w 4064000"/>
                          <a:gd name="connsiteY9" fmla="*/ 177800 h 2895600"/>
                          <a:gd name="connsiteX10" fmla="*/ 1947333 w 4064000"/>
                          <a:gd name="connsiteY10" fmla="*/ 16933 h 2895600"/>
                          <a:gd name="connsiteX11" fmla="*/ 2133600 w 4064000"/>
                          <a:gd name="connsiteY11" fmla="*/ 0 h 2895600"/>
                          <a:gd name="connsiteX12" fmla="*/ 2269066 w 4064000"/>
                          <a:gd name="connsiteY12" fmla="*/ 59266 h 2895600"/>
                          <a:gd name="connsiteX13" fmla="*/ 2336800 w 4064000"/>
                          <a:gd name="connsiteY13" fmla="*/ 160866 h 2895600"/>
                          <a:gd name="connsiteX14" fmla="*/ 2523066 w 4064000"/>
                          <a:gd name="connsiteY14" fmla="*/ 939800 h 2895600"/>
                          <a:gd name="connsiteX15" fmla="*/ 2692400 w 4064000"/>
                          <a:gd name="connsiteY15" fmla="*/ 1701800 h 2895600"/>
                          <a:gd name="connsiteX16" fmla="*/ 2810933 w 4064000"/>
                          <a:gd name="connsiteY16" fmla="*/ 2023533 h 2895600"/>
                          <a:gd name="connsiteX17" fmla="*/ 3031066 w 4064000"/>
                          <a:gd name="connsiteY17" fmla="*/ 2446866 h 2895600"/>
                          <a:gd name="connsiteX18" fmla="*/ 3268133 w 4064000"/>
                          <a:gd name="connsiteY18" fmla="*/ 2700866 h 2895600"/>
                          <a:gd name="connsiteX19" fmla="*/ 3572933 w 4064000"/>
                          <a:gd name="connsiteY19" fmla="*/ 2819400 h 2895600"/>
                          <a:gd name="connsiteX20" fmla="*/ 3928533 w 4064000"/>
                          <a:gd name="connsiteY20" fmla="*/ 2887133 h 2895600"/>
                          <a:gd name="connsiteX21" fmla="*/ 4064000 w 4064000"/>
                          <a:gd name="connsiteY21" fmla="*/ 2895600 h 2895600"/>
                          <a:gd name="connsiteX22" fmla="*/ 0 w 4064000"/>
                          <a:gd name="connsiteY22" fmla="*/ 2887133 h 289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064000" h="2895600">
                            <a:moveTo>
                              <a:pt x="0" y="2887133"/>
                            </a:moveTo>
                            <a:lnTo>
                              <a:pt x="372533" y="2853266"/>
                            </a:lnTo>
                            <a:lnTo>
                              <a:pt x="668866" y="2777066"/>
                            </a:lnTo>
                            <a:lnTo>
                              <a:pt x="931333" y="2667000"/>
                            </a:lnTo>
                            <a:lnTo>
                              <a:pt x="1007533" y="2556933"/>
                            </a:lnTo>
                            <a:lnTo>
                              <a:pt x="1202266" y="2328333"/>
                            </a:lnTo>
                            <a:lnTo>
                              <a:pt x="1363133" y="1955800"/>
                            </a:lnTo>
                            <a:lnTo>
                              <a:pt x="1456266" y="1667933"/>
                            </a:lnTo>
                            <a:lnTo>
                              <a:pt x="1676400" y="753533"/>
                            </a:lnTo>
                            <a:lnTo>
                              <a:pt x="1820333" y="177800"/>
                            </a:lnTo>
                            <a:lnTo>
                              <a:pt x="1947333" y="16933"/>
                            </a:lnTo>
                            <a:lnTo>
                              <a:pt x="2133600" y="0"/>
                            </a:lnTo>
                            <a:lnTo>
                              <a:pt x="2269066" y="59266"/>
                            </a:lnTo>
                            <a:lnTo>
                              <a:pt x="2336800" y="160866"/>
                            </a:lnTo>
                            <a:lnTo>
                              <a:pt x="2523066" y="939800"/>
                            </a:lnTo>
                            <a:lnTo>
                              <a:pt x="2692400" y="1701800"/>
                            </a:lnTo>
                            <a:lnTo>
                              <a:pt x="2810933" y="2023533"/>
                            </a:lnTo>
                            <a:lnTo>
                              <a:pt x="3031066" y="2446866"/>
                            </a:lnTo>
                            <a:lnTo>
                              <a:pt x="3268133" y="2700866"/>
                            </a:lnTo>
                            <a:lnTo>
                              <a:pt x="3572933" y="2819400"/>
                            </a:lnTo>
                            <a:lnTo>
                              <a:pt x="3928533" y="2887133"/>
                            </a:lnTo>
                            <a:lnTo>
                              <a:pt x="4064000" y="2895600"/>
                            </a:lnTo>
                            <a:lnTo>
                              <a:pt x="0" y="2887133"/>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7" name="Group 56">
                        <a:extLst>
                          <a:ext uri="{FF2B5EF4-FFF2-40B4-BE49-F238E27FC236}">
                            <a16:creationId xmlns:a16="http://schemas.microsoft.com/office/drawing/2014/main" id="{D6179529-07FE-833C-4A0E-39998728499E}"/>
                          </a:ext>
                        </a:extLst>
                      </p:cNvPr>
                      <p:cNvGrpSpPr/>
                      <p:nvPr/>
                    </p:nvGrpSpPr>
                    <p:grpSpPr>
                      <a:xfrm>
                        <a:off x="5971497" y="1657354"/>
                        <a:ext cx="1877101" cy="1640144"/>
                        <a:chOff x="5725682" y="1800258"/>
                        <a:chExt cx="5794049" cy="2908475"/>
                      </a:xfrm>
                    </p:grpSpPr>
                    <p:cxnSp>
                      <p:nvCxnSpPr>
                        <p:cNvPr id="58" name="Straight Connector 57">
                          <a:extLst>
                            <a:ext uri="{FF2B5EF4-FFF2-40B4-BE49-F238E27FC236}">
                              <a16:creationId xmlns:a16="http://schemas.microsoft.com/office/drawing/2014/main" id="{EBD921F5-0BE4-FF41-99EC-E29F251423A3}"/>
                            </a:ext>
                          </a:extLst>
                        </p:cNvPr>
                        <p:cNvCxnSpPr/>
                        <p:nvPr/>
                      </p:nvCxnSpPr>
                      <p:spPr>
                        <a:xfrm>
                          <a:off x="5725682" y="4708733"/>
                          <a:ext cx="5794049" cy="0"/>
                        </a:xfrm>
                        <a:prstGeom prst="line">
                          <a:avLst/>
                        </a:prstGeom>
                      </p:spPr>
                      <p:style>
                        <a:lnRef idx="1">
                          <a:schemeClr val="dk1"/>
                        </a:lnRef>
                        <a:fillRef idx="0">
                          <a:schemeClr val="dk1"/>
                        </a:fillRef>
                        <a:effectRef idx="0">
                          <a:schemeClr val="dk1"/>
                        </a:effectRef>
                        <a:fontRef idx="minor">
                          <a:schemeClr val="tx1"/>
                        </a:fontRef>
                      </p:style>
                    </p:cxnSp>
                    <p:sp>
                      <p:nvSpPr>
                        <p:cNvPr id="59" name="Freeform: Shape 69">
                          <a:extLst>
                            <a:ext uri="{FF2B5EF4-FFF2-40B4-BE49-F238E27FC236}">
                              <a16:creationId xmlns:a16="http://schemas.microsoft.com/office/drawing/2014/main" id="{5E06CED5-9D49-9055-56E3-6A810D64372F}"/>
                            </a:ext>
                          </a:extLst>
                        </p:cNvPr>
                        <p:cNvSpPr/>
                        <p:nvPr/>
                      </p:nvSpPr>
                      <p:spPr>
                        <a:xfrm>
                          <a:off x="6323888" y="1803163"/>
                          <a:ext cx="2187723" cy="2905570"/>
                        </a:xfrm>
                        <a:custGeom>
                          <a:avLst/>
                          <a:gdLst>
                            <a:gd name="connsiteX0" fmla="*/ 0 w 2187723"/>
                            <a:gd name="connsiteY0" fmla="*/ 2905570 h 2905570"/>
                            <a:gd name="connsiteX1" fmla="*/ 1008404 w 2187723"/>
                            <a:gd name="connsiteY1" fmla="*/ 2683379 h 2905570"/>
                            <a:gd name="connsiteX2" fmla="*/ 1538243 w 2187723"/>
                            <a:gd name="connsiteY2" fmla="*/ 1777525 h 2905570"/>
                            <a:gd name="connsiteX3" fmla="*/ 1897166 w 2187723"/>
                            <a:gd name="connsiteY3" fmla="*/ 290557 h 2905570"/>
                            <a:gd name="connsiteX4" fmla="*/ 2187723 w 2187723"/>
                            <a:gd name="connsiteY4" fmla="*/ 0 h 29055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7723" h="2905570">
                              <a:moveTo>
                                <a:pt x="0" y="2905570"/>
                              </a:moveTo>
                              <a:cubicBezTo>
                                <a:pt x="376015" y="2888478"/>
                                <a:pt x="752030" y="2871387"/>
                                <a:pt x="1008404" y="2683379"/>
                              </a:cubicBezTo>
                              <a:cubicBezTo>
                                <a:pt x="1264778" y="2495371"/>
                                <a:pt x="1390116" y="2176329"/>
                                <a:pt x="1538243" y="1777525"/>
                              </a:cubicBezTo>
                              <a:cubicBezTo>
                                <a:pt x="1686370" y="1378721"/>
                                <a:pt x="1788919" y="586811"/>
                                <a:pt x="1897166" y="290557"/>
                              </a:cubicBezTo>
                              <a:cubicBezTo>
                                <a:pt x="2005413" y="-5697"/>
                                <a:pt x="2058112" y="12819"/>
                                <a:pt x="2187723" y="0"/>
                              </a:cubicBezTo>
                            </a:path>
                          </a:pathLst>
                        </a:cu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Freeform: Shape 70">
                          <a:extLst>
                            <a:ext uri="{FF2B5EF4-FFF2-40B4-BE49-F238E27FC236}">
                              <a16:creationId xmlns:a16="http://schemas.microsoft.com/office/drawing/2014/main" id="{0183B958-7234-123D-B858-DE29368171AF}"/>
                            </a:ext>
                          </a:extLst>
                        </p:cNvPr>
                        <p:cNvSpPr/>
                        <p:nvPr/>
                      </p:nvSpPr>
                      <p:spPr>
                        <a:xfrm flipH="1">
                          <a:off x="8511431" y="1800258"/>
                          <a:ext cx="2187723" cy="2905570"/>
                        </a:xfrm>
                        <a:custGeom>
                          <a:avLst/>
                          <a:gdLst>
                            <a:gd name="connsiteX0" fmla="*/ 0 w 2187723"/>
                            <a:gd name="connsiteY0" fmla="*/ 2905570 h 2905570"/>
                            <a:gd name="connsiteX1" fmla="*/ 1008404 w 2187723"/>
                            <a:gd name="connsiteY1" fmla="*/ 2683379 h 2905570"/>
                            <a:gd name="connsiteX2" fmla="*/ 1538243 w 2187723"/>
                            <a:gd name="connsiteY2" fmla="*/ 1777525 h 2905570"/>
                            <a:gd name="connsiteX3" fmla="*/ 1897166 w 2187723"/>
                            <a:gd name="connsiteY3" fmla="*/ 290557 h 2905570"/>
                            <a:gd name="connsiteX4" fmla="*/ 2187723 w 2187723"/>
                            <a:gd name="connsiteY4" fmla="*/ 0 h 29055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7723" h="2905570">
                              <a:moveTo>
                                <a:pt x="0" y="2905570"/>
                              </a:moveTo>
                              <a:cubicBezTo>
                                <a:pt x="376015" y="2888478"/>
                                <a:pt x="752030" y="2871387"/>
                                <a:pt x="1008404" y="2683379"/>
                              </a:cubicBezTo>
                              <a:cubicBezTo>
                                <a:pt x="1264778" y="2495371"/>
                                <a:pt x="1390116" y="2176329"/>
                                <a:pt x="1538243" y="1777525"/>
                              </a:cubicBezTo>
                              <a:cubicBezTo>
                                <a:pt x="1686370" y="1378721"/>
                                <a:pt x="1788919" y="586811"/>
                                <a:pt x="1897166" y="290557"/>
                              </a:cubicBezTo>
                              <a:cubicBezTo>
                                <a:pt x="2005413" y="-5697"/>
                                <a:pt x="2058112" y="12819"/>
                                <a:pt x="2187723" y="0"/>
                              </a:cubicBezTo>
                            </a:path>
                          </a:pathLst>
                        </a:cu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37" name="Group 36">
                      <a:extLst>
                        <a:ext uri="{FF2B5EF4-FFF2-40B4-BE49-F238E27FC236}">
                          <a16:creationId xmlns:a16="http://schemas.microsoft.com/office/drawing/2014/main" id="{45E9012E-B2E9-7240-A089-AF1C343A928A}"/>
                        </a:ext>
                      </a:extLst>
                    </p:cNvPr>
                    <p:cNvGrpSpPr/>
                    <p:nvPr/>
                  </p:nvGrpSpPr>
                  <p:grpSpPr>
                    <a:xfrm>
                      <a:off x="4232320" y="2252238"/>
                      <a:ext cx="1043876" cy="1172145"/>
                      <a:chOff x="5971497" y="1657354"/>
                      <a:chExt cx="1877101" cy="1640144"/>
                    </a:xfrm>
                  </p:grpSpPr>
                  <p:sp>
                    <p:nvSpPr>
                      <p:cNvPr id="51" name="Freeform: Shape 61">
                        <a:extLst>
                          <a:ext uri="{FF2B5EF4-FFF2-40B4-BE49-F238E27FC236}">
                            <a16:creationId xmlns:a16="http://schemas.microsoft.com/office/drawing/2014/main" id="{169F596E-83B6-5A94-B316-766C59445E35}"/>
                          </a:ext>
                        </a:extLst>
                      </p:cNvPr>
                      <p:cNvSpPr/>
                      <p:nvPr/>
                    </p:nvSpPr>
                    <p:spPr>
                      <a:xfrm>
                        <a:off x="6201187" y="1663901"/>
                        <a:ext cx="1316616" cy="1632884"/>
                      </a:xfrm>
                      <a:custGeom>
                        <a:avLst/>
                        <a:gdLst>
                          <a:gd name="connsiteX0" fmla="*/ 0 w 4064000"/>
                          <a:gd name="connsiteY0" fmla="*/ 2887133 h 2895600"/>
                          <a:gd name="connsiteX1" fmla="*/ 372533 w 4064000"/>
                          <a:gd name="connsiteY1" fmla="*/ 2853266 h 2895600"/>
                          <a:gd name="connsiteX2" fmla="*/ 668866 w 4064000"/>
                          <a:gd name="connsiteY2" fmla="*/ 2777066 h 2895600"/>
                          <a:gd name="connsiteX3" fmla="*/ 931333 w 4064000"/>
                          <a:gd name="connsiteY3" fmla="*/ 2667000 h 2895600"/>
                          <a:gd name="connsiteX4" fmla="*/ 1007533 w 4064000"/>
                          <a:gd name="connsiteY4" fmla="*/ 2556933 h 2895600"/>
                          <a:gd name="connsiteX5" fmla="*/ 1202266 w 4064000"/>
                          <a:gd name="connsiteY5" fmla="*/ 2328333 h 2895600"/>
                          <a:gd name="connsiteX6" fmla="*/ 1363133 w 4064000"/>
                          <a:gd name="connsiteY6" fmla="*/ 1955800 h 2895600"/>
                          <a:gd name="connsiteX7" fmla="*/ 1456266 w 4064000"/>
                          <a:gd name="connsiteY7" fmla="*/ 1667933 h 2895600"/>
                          <a:gd name="connsiteX8" fmla="*/ 1676400 w 4064000"/>
                          <a:gd name="connsiteY8" fmla="*/ 753533 h 2895600"/>
                          <a:gd name="connsiteX9" fmla="*/ 1820333 w 4064000"/>
                          <a:gd name="connsiteY9" fmla="*/ 177800 h 2895600"/>
                          <a:gd name="connsiteX10" fmla="*/ 1947333 w 4064000"/>
                          <a:gd name="connsiteY10" fmla="*/ 16933 h 2895600"/>
                          <a:gd name="connsiteX11" fmla="*/ 2133600 w 4064000"/>
                          <a:gd name="connsiteY11" fmla="*/ 0 h 2895600"/>
                          <a:gd name="connsiteX12" fmla="*/ 2269066 w 4064000"/>
                          <a:gd name="connsiteY12" fmla="*/ 59266 h 2895600"/>
                          <a:gd name="connsiteX13" fmla="*/ 2336800 w 4064000"/>
                          <a:gd name="connsiteY13" fmla="*/ 160866 h 2895600"/>
                          <a:gd name="connsiteX14" fmla="*/ 2523066 w 4064000"/>
                          <a:gd name="connsiteY14" fmla="*/ 939800 h 2895600"/>
                          <a:gd name="connsiteX15" fmla="*/ 2692400 w 4064000"/>
                          <a:gd name="connsiteY15" fmla="*/ 1701800 h 2895600"/>
                          <a:gd name="connsiteX16" fmla="*/ 2810933 w 4064000"/>
                          <a:gd name="connsiteY16" fmla="*/ 2023533 h 2895600"/>
                          <a:gd name="connsiteX17" fmla="*/ 3031066 w 4064000"/>
                          <a:gd name="connsiteY17" fmla="*/ 2446866 h 2895600"/>
                          <a:gd name="connsiteX18" fmla="*/ 3268133 w 4064000"/>
                          <a:gd name="connsiteY18" fmla="*/ 2700866 h 2895600"/>
                          <a:gd name="connsiteX19" fmla="*/ 3572933 w 4064000"/>
                          <a:gd name="connsiteY19" fmla="*/ 2819400 h 2895600"/>
                          <a:gd name="connsiteX20" fmla="*/ 3928533 w 4064000"/>
                          <a:gd name="connsiteY20" fmla="*/ 2887133 h 2895600"/>
                          <a:gd name="connsiteX21" fmla="*/ 4064000 w 4064000"/>
                          <a:gd name="connsiteY21" fmla="*/ 2895600 h 2895600"/>
                          <a:gd name="connsiteX22" fmla="*/ 0 w 4064000"/>
                          <a:gd name="connsiteY22" fmla="*/ 2887133 h 289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064000" h="2895600">
                            <a:moveTo>
                              <a:pt x="0" y="2887133"/>
                            </a:moveTo>
                            <a:lnTo>
                              <a:pt x="372533" y="2853266"/>
                            </a:lnTo>
                            <a:lnTo>
                              <a:pt x="668866" y="2777066"/>
                            </a:lnTo>
                            <a:lnTo>
                              <a:pt x="931333" y="2667000"/>
                            </a:lnTo>
                            <a:lnTo>
                              <a:pt x="1007533" y="2556933"/>
                            </a:lnTo>
                            <a:lnTo>
                              <a:pt x="1202266" y="2328333"/>
                            </a:lnTo>
                            <a:lnTo>
                              <a:pt x="1363133" y="1955800"/>
                            </a:lnTo>
                            <a:lnTo>
                              <a:pt x="1456266" y="1667933"/>
                            </a:lnTo>
                            <a:lnTo>
                              <a:pt x="1676400" y="753533"/>
                            </a:lnTo>
                            <a:lnTo>
                              <a:pt x="1820333" y="177800"/>
                            </a:lnTo>
                            <a:lnTo>
                              <a:pt x="1947333" y="16933"/>
                            </a:lnTo>
                            <a:lnTo>
                              <a:pt x="2133600" y="0"/>
                            </a:lnTo>
                            <a:lnTo>
                              <a:pt x="2269066" y="59266"/>
                            </a:lnTo>
                            <a:lnTo>
                              <a:pt x="2336800" y="160866"/>
                            </a:lnTo>
                            <a:lnTo>
                              <a:pt x="2523066" y="939800"/>
                            </a:lnTo>
                            <a:lnTo>
                              <a:pt x="2692400" y="1701800"/>
                            </a:lnTo>
                            <a:lnTo>
                              <a:pt x="2810933" y="2023533"/>
                            </a:lnTo>
                            <a:lnTo>
                              <a:pt x="3031066" y="2446866"/>
                            </a:lnTo>
                            <a:lnTo>
                              <a:pt x="3268133" y="2700866"/>
                            </a:lnTo>
                            <a:lnTo>
                              <a:pt x="3572933" y="2819400"/>
                            </a:lnTo>
                            <a:lnTo>
                              <a:pt x="3928533" y="2887133"/>
                            </a:lnTo>
                            <a:lnTo>
                              <a:pt x="4064000" y="2895600"/>
                            </a:lnTo>
                            <a:lnTo>
                              <a:pt x="0" y="2887133"/>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2" name="Group 51">
                        <a:extLst>
                          <a:ext uri="{FF2B5EF4-FFF2-40B4-BE49-F238E27FC236}">
                            <a16:creationId xmlns:a16="http://schemas.microsoft.com/office/drawing/2014/main" id="{42C113E4-5618-6CA8-27DB-42271E000ED3}"/>
                          </a:ext>
                        </a:extLst>
                      </p:cNvPr>
                      <p:cNvGrpSpPr/>
                      <p:nvPr/>
                    </p:nvGrpSpPr>
                    <p:grpSpPr>
                      <a:xfrm>
                        <a:off x="5971497" y="1657354"/>
                        <a:ext cx="1877101" cy="1640144"/>
                        <a:chOff x="5725682" y="1800258"/>
                        <a:chExt cx="5794049" cy="2908475"/>
                      </a:xfrm>
                    </p:grpSpPr>
                    <p:cxnSp>
                      <p:nvCxnSpPr>
                        <p:cNvPr id="53" name="Straight Connector 52">
                          <a:extLst>
                            <a:ext uri="{FF2B5EF4-FFF2-40B4-BE49-F238E27FC236}">
                              <a16:creationId xmlns:a16="http://schemas.microsoft.com/office/drawing/2014/main" id="{C48AEA84-6001-F910-FEFF-196126252E2B}"/>
                            </a:ext>
                          </a:extLst>
                        </p:cNvPr>
                        <p:cNvCxnSpPr/>
                        <p:nvPr/>
                      </p:nvCxnSpPr>
                      <p:spPr>
                        <a:xfrm>
                          <a:off x="5725682" y="4708733"/>
                          <a:ext cx="5794049" cy="0"/>
                        </a:xfrm>
                        <a:prstGeom prst="line">
                          <a:avLst/>
                        </a:prstGeom>
                      </p:spPr>
                      <p:style>
                        <a:lnRef idx="1">
                          <a:schemeClr val="dk1"/>
                        </a:lnRef>
                        <a:fillRef idx="0">
                          <a:schemeClr val="dk1"/>
                        </a:fillRef>
                        <a:effectRef idx="0">
                          <a:schemeClr val="dk1"/>
                        </a:effectRef>
                        <a:fontRef idx="minor">
                          <a:schemeClr val="tx1"/>
                        </a:fontRef>
                      </p:style>
                    </p:cxnSp>
                    <p:sp>
                      <p:nvSpPr>
                        <p:cNvPr id="54" name="Freeform: Shape 64">
                          <a:extLst>
                            <a:ext uri="{FF2B5EF4-FFF2-40B4-BE49-F238E27FC236}">
                              <a16:creationId xmlns:a16="http://schemas.microsoft.com/office/drawing/2014/main" id="{76EFE7E8-72B3-F2E6-45BD-85819626DEEA}"/>
                            </a:ext>
                          </a:extLst>
                        </p:cNvPr>
                        <p:cNvSpPr/>
                        <p:nvPr/>
                      </p:nvSpPr>
                      <p:spPr>
                        <a:xfrm>
                          <a:off x="6323888" y="1803163"/>
                          <a:ext cx="2187723" cy="2905570"/>
                        </a:xfrm>
                        <a:custGeom>
                          <a:avLst/>
                          <a:gdLst>
                            <a:gd name="connsiteX0" fmla="*/ 0 w 2187723"/>
                            <a:gd name="connsiteY0" fmla="*/ 2905570 h 2905570"/>
                            <a:gd name="connsiteX1" fmla="*/ 1008404 w 2187723"/>
                            <a:gd name="connsiteY1" fmla="*/ 2683379 h 2905570"/>
                            <a:gd name="connsiteX2" fmla="*/ 1538243 w 2187723"/>
                            <a:gd name="connsiteY2" fmla="*/ 1777525 h 2905570"/>
                            <a:gd name="connsiteX3" fmla="*/ 1897166 w 2187723"/>
                            <a:gd name="connsiteY3" fmla="*/ 290557 h 2905570"/>
                            <a:gd name="connsiteX4" fmla="*/ 2187723 w 2187723"/>
                            <a:gd name="connsiteY4" fmla="*/ 0 h 29055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7723" h="2905570">
                              <a:moveTo>
                                <a:pt x="0" y="2905570"/>
                              </a:moveTo>
                              <a:cubicBezTo>
                                <a:pt x="376015" y="2888478"/>
                                <a:pt x="752030" y="2871387"/>
                                <a:pt x="1008404" y="2683379"/>
                              </a:cubicBezTo>
                              <a:cubicBezTo>
                                <a:pt x="1264778" y="2495371"/>
                                <a:pt x="1390116" y="2176329"/>
                                <a:pt x="1538243" y="1777525"/>
                              </a:cubicBezTo>
                              <a:cubicBezTo>
                                <a:pt x="1686370" y="1378721"/>
                                <a:pt x="1788919" y="586811"/>
                                <a:pt x="1897166" y="290557"/>
                              </a:cubicBezTo>
                              <a:cubicBezTo>
                                <a:pt x="2005413" y="-5697"/>
                                <a:pt x="2058112" y="12819"/>
                                <a:pt x="2187723" y="0"/>
                              </a:cubicBezTo>
                            </a:path>
                          </a:pathLst>
                        </a:cu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Freeform: Shape 65">
                          <a:extLst>
                            <a:ext uri="{FF2B5EF4-FFF2-40B4-BE49-F238E27FC236}">
                              <a16:creationId xmlns:a16="http://schemas.microsoft.com/office/drawing/2014/main" id="{6785A8DC-B857-4124-1827-0EF0F9105865}"/>
                            </a:ext>
                          </a:extLst>
                        </p:cNvPr>
                        <p:cNvSpPr/>
                        <p:nvPr/>
                      </p:nvSpPr>
                      <p:spPr>
                        <a:xfrm flipH="1">
                          <a:off x="8511431" y="1800258"/>
                          <a:ext cx="2187723" cy="2905570"/>
                        </a:xfrm>
                        <a:custGeom>
                          <a:avLst/>
                          <a:gdLst>
                            <a:gd name="connsiteX0" fmla="*/ 0 w 2187723"/>
                            <a:gd name="connsiteY0" fmla="*/ 2905570 h 2905570"/>
                            <a:gd name="connsiteX1" fmla="*/ 1008404 w 2187723"/>
                            <a:gd name="connsiteY1" fmla="*/ 2683379 h 2905570"/>
                            <a:gd name="connsiteX2" fmla="*/ 1538243 w 2187723"/>
                            <a:gd name="connsiteY2" fmla="*/ 1777525 h 2905570"/>
                            <a:gd name="connsiteX3" fmla="*/ 1897166 w 2187723"/>
                            <a:gd name="connsiteY3" fmla="*/ 290557 h 2905570"/>
                            <a:gd name="connsiteX4" fmla="*/ 2187723 w 2187723"/>
                            <a:gd name="connsiteY4" fmla="*/ 0 h 29055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7723" h="2905570">
                              <a:moveTo>
                                <a:pt x="0" y="2905570"/>
                              </a:moveTo>
                              <a:cubicBezTo>
                                <a:pt x="376015" y="2888478"/>
                                <a:pt x="752030" y="2871387"/>
                                <a:pt x="1008404" y="2683379"/>
                              </a:cubicBezTo>
                              <a:cubicBezTo>
                                <a:pt x="1264778" y="2495371"/>
                                <a:pt x="1390116" y="2176329"/>
                                <a:pt x="1538243" y="1777525"/>
                              </a:cubicBezTo>
                              <a:cubicBezTo>
                                <a:pt x="1686370" y="1378721"/>
                                <a:pt x="1788919" y="586811"/>
                                <a:pt x="1897166" y="290557"/>
                              </a:cubicBezTo>
                              <a:cubicBezTo>
                                <a:pt x="2005413" y="-5697"/>
                                <a:pt x="2058112" y="12819"/>
                                <a:pt x="2187723" y="0"/>
                              </a:cubicBezTo>
                            </a:path>
                          </a:pathLst>
                        </a:cu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38" name="Group 37">
                      <a:extLst>
                        <a:ext uri="{FF2B5EF4-FFF2-40B4-BE49-F238E27FC236}">
                          <a16:creationId xmlns:a16="http://schemas.microsoft.com/office/drawing/2014/main" id="{F2394F17-23ED-CEC6-ECA1-E710C373CE20}"/>
                        </a:ext>
                      </a:extLst>
                    </p:cNvPr>
                    <p:cNvGrpSpPr/>
                    <p:nvPr/>
                  </p:nvGrpSpPr>
                  <p:grpSpPr>
                    <a:xfrm>
                      <a:off x="6837444" y="2624168"/>
                      <a:ext cx="643747" cy="799044"/>
                      <a:chOff x="5971497" y="1657354"/>
                      <a:chExt cx="1877101" cy="1640144"/>
                    </a:xfrm>
                  </p:grpSpPr>
                  <p:sp>
                    <p:nvSpPr>
                      <p:cNvPr id="46" name="Freeform: Shape 56">
                        <a:extLst>
                          <a:ext uri="{FF2B5EF4-FFF2-40B4-BE49-F238E27FC236}">
                            <a16:creationId xmlns:a16="http://schemas.microsoft.com/office/drawing/2014/main" id="{1F8E4C69-E007-5872-2171-D9AC1D70FDAC}"/>
                          </a:ext>
                        </a:extLst>
                      </p:cNvPr>
                      <p:cNvSpPr/>
                      <p:nvPr/>
                    </p:nvSpPr>
                    <p:spPr>
                      <a:xfrm>
                        <a:off x="6201187" y="1663901"/>
                        <a:ext cx="1316616" cy="1632884"/>
                      </a:xfrm>
                      <a:custGeom>
                        <a:avLst/>
                        <a:gdLst>
                          <a:gd name="connsiteX0" fmla="*/ 0 w 4064000"/>
                          <a:gd name="connsiteY0" fmla="*/ 2887133 h 2895600"/>
                          <a:gd name="connsiteX1" fmla="*/ 372533 w 4064000"/>
                          <a:gd name="connsiteY1" fmla="*/ 2853266 h 2895600"/>
                          <a:gd name="connsiteX2" fmla="*/ 668866 w 4064000"/>
                          <a:gd name="connsiteY2" fmla="*/ 2777066 h 2895600"/>
                          <a:gd name="connsiteX3" fmla="*/ 931333 w 4064000"/>
                          <a:gd name="connsiteY3" fmla="*/ 2667000 h 2895600"/>
                          <a:gd name="connsiteX4" fmla="*/ 1007533 w 4064000"/>
                          <a:gd name="connsiteY4" fmla="*/ 2556933 h 2895600"/>
                          <a:gd name="connsiteX5" fmla="*/ 1202266 w 4064000"/>
                          <a:gd name="connsiteY5" fmla="*/ 2328333 h 2895600"/>
                          <a:gd name="connsiteX6" fmla="*/ 1363133 w 4064000"/>
                          <a:gd name="connsiteY6" fmla="*/ 1955800 h 2895600"/>
                          <a:gd name="connsiteX7" fmla="*/ 1456266 w 4064000"/>
                          <a:gd name="connsiteY7" fmla="*/ 1667933 h 2895600"/>
                          <a:gd name="connsiteX8" fmla="*/ 1676400 w 4064000"/>
                          <a:gd name="connsiteY8" fmla="*/ 753533 h 2895600"/>
                          <a:gd name="connsiteX9" fmla="*/ 1820333 w 4064000"/>
                          <a:gd name="connsiteY9" fmla="*/ 177800 h 2895600"/>
                          <a:gd name="connsiteX10" fmla="*/ 1947333 w 4064000"/>
                          <a:gd name="connsiteY10" fmla="*/ 16933 h 2895600"/>
                          <a:gd name="connsiteX11" fmla="*/ 2133600 w 4064000"/>
                          <a:gd name="connsiteY11" fmla="*/ 0 h 2895600"/>
                          <a:gd name="connsiteX12" fmla="*/ 2269066 w 4064000"/>
                          <a:gd name="connsiteY12" fmla="*/ 59266 h 2895600"/>
                          <a:gd name="connsiteX13" fmla="*/ 2336800 w 4064000"/>
                          <a:gd name="connsiteY13" fmla="*/ 160866 h 2895600"/>
                          <a:gd name="connsiteX14" fmla="*/ 2523066 w 4064000"/>
                          <a:gd name="connsiteY14" fmla="*/ 939800 h 2895600"/>
                          <a:gd name="connsiteX15" fmla="*/ 2692400 w 4064000"/>
                          <a:gd name="connsiteY15" fmla="*/ 1701800 h 2895600"/>
                          <a:gd name="connsiteX16" fmla="*/ 2810933 w 4064000"/>
                          <a:gd name="connsiteY16" fmla="*/ 2023533 h 2895600"/>
                          <a:gd name="connsiteX17" fmla="*/ 3031066 w 4064000"/>
                          <a:gd name="connsiteY17" fmla="*/ 2446866 h 2895600"/>
                          <a:gd name="connsiteX18" fmla="*/ 3268133 w 4064000"/>
                          <a:gd name="connsiteY18" fmla="*/ 2700866 h 2895600"/>
                          <a:gd name="connsiteX19" fmla="*/ 3572933 w 4064000"/>
                          <a:gd name="connsiteY19" fmla="*/ 2819400 h 2895600"/>
                          <a:gd name="connsiteX20" fmla="*/ 3928533 w 4064000"/>
                          <a:gd name="connsiteY20" fmla="*/ 2887133 h 2895600"/>
                          <a:gd name="connsiteX21" fmla="*/ 4064000 w 4064000"/>
                          <a:gd name="connsiteY21" fmla="*/ 2895600 h 2895600"/>
                          <a:gd name="connsiteX22" fmla="*/ 0 w 4064000"/>
                          <a:gd name="connsiteY22" fmla="*/ 2887133 h 289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064000" h="2895600">
                            <a:moveTo>
                              <a:pt x="0" y="2887133"/>
                            </a:moveTo>
                            <a:lnTo>
                              <a:pt x="372533" y="2853266"/>
                            </a:lnTo>
                            <a:lnTo>
                              <a:pt x="668866" y="2777066"/>
                            </a:lnTo>
                            <a:lnTo>
                              <a:pt x="931333" y="2667000"/>
                            </a:lnTo>
                            <a:lnTo>
                              <a:pt x="1007533" y="2556933"/>
                            </a:lnTo>
                            <a:lnTo>
                              <a:pt x="1202266" y="2328333"/>
                            </a:lnTo>
                            <a:lnTo>
                              <a:pt x="1363133" y="1955800"/>
                            </a:lnTo>
                            <a:lnTo>
                              <a:pt x="1456266" y="1667933"/>
                            </a:lnTo>
                            <a:lnTo>
                              <a:pt x="1676400" y="753533"/>
                            </a:lnTo>
                            <a:lnTo>
                              <a:pt x="1820333" y="177800"/>
                            </a:lnTo>
                            <a:lnTo>
                              <a:pt x="1947333" y="16933"/>
                            </a:lnTo>
                            <a:lnTo>
                              <a:pt x="2133600" y="0"/>
                            </a:lnTo>
                            <a:lnTo>
                              <a:pt x="2269066" y="59266"/>
                            </a:lnTo>
                            <a:lnTo>
                              <a:pt x="2336800" y="160866"/>
                            </a:lnTo>
                            <a:lnTo>
                              <a:pt x="2523066" y="939800"/>
                            </a:lnTo>
                            <a:lnTo>
                              <a:pt x="2692400" y="1701800"/>
                            </a:lnTo>
                            <a:lnTo>
                              <a:pt x="2810933" y="2023533"/>
                            </a:lnTo>
                            <a:lnTo>
                              <a:pt x="3031066" y="2446866"/>
                            </a:lnTo>
                            <a:lnTo>
                              <a:pt x="3268133" y="2700866"/>
                            </a:lnTo>
                            <a:lnTo>
                              <a:pt x="3572933" y="2819400"/>
                            </a:lnTo>
                            <a:lnTo>
                              <a:pt x="3928533" y="2887133"/>
                            </a:lnTo>
                            <a:lnTo>
                              <a:pt x="4064000" y="2895600"/>
                            </a:lnTo>
                            <a:lnTo>
                              <a:pt x="0" y="2887133"/>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7" name="Group 46">
                        <a:extLst>
                          <a:ext uri="{FF2B5EF4-FFF2-40B4-BE49-F238E27FC236}">
                            <a16:creationId xmlns:a16="http://schemas.microsoft.com/office/drawing/2014/main" id="{0FCC6CF5-BEA6-10B1-3A89-69D0E37FCAFF}"/>
                          </a:ext>
                        </a:extLst>
                      </p:cNvPr>
                      <p:cNvGrpSpPr/>
                      <p:nvPr/>
                    </p:nvGrpSpPr>
                    <p:grpSpPr>
                      <a:xfrm>
                        <a:off x="5971497" y="1657354"/>
                        <a:ext cx="1877101" cy="1640144"/>
                        <a:chOff x="5725682" y="1800258"/>
                        <a:chExt cx="5794049" cy="2908475"/>
                      </a:xfrm>
                    </p:grpSpPr>
                    <p:cxnSp>
                      <p:nvCxnSpPr>
                        <p:cNvPr id="48" name="Straight Connector 47">
                          <a:extLst>
                            <a:ext uri="{FF2B5EF4-FFF2-40B4-BE49-F238E27FC236}">
                              <a16:creationId xmlns:a16="http://schemas.microsoft.com/office/drawing/2014/main" id="{21A0EAFF-7686-17D1-19F8-2E62F9DE6DC8}"/>
                            </a:ext>
                          </a:extLst>
                        </p:cNvPr>
                        <p:cNvCxnSpPr/>
                        <p:nvPr/>
                      </p:nvCxnSpPr>
                      <p:spPr>
                        <a:xfrm>
                          <a:off x="5725682" y="4708733"/>
                          <a:ext cx="5794049" cy="0"/>
                        </a:xfrm>
                        <a:prstGeom prst="line">
                          <a:avLst/>
                        </a:prstGeom>
                      </p:spPr>
                      <p:style>
                        <a:lnRef idx="1">
                          <a:schemeClr val="dk1"/>
                        </a:lnRef>
                        <a:fillRef idx="0">
                          <a:schemeClr val="dk1"/>
                        </a:fillRef>
                        <a:effectRef idx="0">
                          <a:schemeClr val="dk1"/>
                        </a:effectRef>
                        <a:fontRef idx="minor">
                          <a:schemeClr val="tx1"/>
                        </a:fontRef>
                      </p:style>
                    </p:cxnSp>
                    <p:sp>
                      <p:nvSpPr>
                        <p:cNvPr id="49" name="Freeform: Shape 59">
                          <a:extLst>
                            <a:ext uri="{FF2B5EF4-FFF2-40B4-BE49-F238E27FC236}">
                              <a16:creationId xmlns:a16="http://schemas.microsoft.com/office/drawing/2014/main" id="{666522FC-D0D2-8844-CCB3-28153671DB83}"/>
                            </a:ext>
                          </a:extLst>
                        </p:cNvPr>
                        <p:cNvSpPr/>
                        <p:nvPr/>
                      </p:nvSpPr>
                      <p:spPr>
                        <a:xfrm>
                          <a:off x="6323888" y="1803163"/>
                          <a:ext cx="2187723" cy="2905570"/>
                        </a:xfrm>
                        <a:custGeom>
                          <a:avLst/>
                          <a:gdLst>
                            <a:gd name="connsiteX0" fmla="*/ 0 w 2187723"/>
                            <a:gd name="connsiteY0" fmla="*/ 2905570 h 2905570"/>
                            <a:gd name="connsiteX1" fmla="*/ 1008404 w 2187723"/>
                            <a:gd name="connsiteY1" fmla="*/ 2683379 h 2905570"/>
                            <a:gd name="connsiteX2" fmla="*/ 1538243 w 2187723"/>
                            <a:gd name="connsiteY2" fmla="*/ 1777525 h 2905570"/>
                            <a:gd name="connsiteX3" fmla="*/ 1897166 w 2187723"/>
                            <a:gd name="connsiteY3" fmla="*/ 290557 h 2905570"/>
                            <a:gd name="connsiteX4" fmla="*/ 2187723 w 2187723"/>
                            <a:gd name="connsiteY4" fmla="*/ 0 h 29055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7723" h="2905570">
                              <a:moveTo>
                                <a:pt x="0" y="2905570"/>
                              </a:moveTo>
                              <a:cubicBezTo>
                                <a:pt x="376015" y="2888478"/>
                                <a:pt x="752030" y="2871387"/>
                                <a:pt x="1008404" y="2683379"/>
                              </a:cubicBezTo>
                              <a:cubicBezTo>
                                <a:pt x="1264778" y="2495371"/>
                                <a:pt x="1390116" y="2176329"/>
                                <a:pt x="1538243" y="1777525"/>
                              </a:cubicBezTo>
                              <a:cubicBezTo>
                                <a:pt x="1686370" y="1378721"/>
                                <a:pt x="1788919" y="586811"/>
                                <a:pt x="1897166" y="290557"/>
                              </a:cubicBezTo>
                              <a:cubicBezTo>
                                <a:pt x="2005413" y="-5697"/>
                                <a:pt x="2058112" y="12819"/>
                                <a:pt x="2187723" y="0"/>
                              </a:cubicBezTo>
                            </a:path>
                          </a:pathLst>
                        </a:cu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Freeform: Shape 60">
                          <a:extLst>
                            <a:ext uri="{FF2B5EF4-FFF2-40B4-BE49-F238E27FC236}">
                              <a16:creationId xmlns:a16="http://schemas.microsoft.com/office/drawing/2014/main" id="{6EDC8701-1F7E-5B61-968F-39B1948DE589}"/>
                            </a:ext>
                          </a:extLst>
                        </p:cNvPr>
                        <p:cNvSpPr/>
                        <p:nvPr/>
                      </p:nvSpPr>
                      <p:spPr>
                        <a:xfrm flipH="1">
                          <a:off x="8511431" y="1800258"/>
                          <a:ext cx="2187723" cy="2905570"/>
                        </a:xfrm>
                        <a:custGeom>
                          <a:avLst/>
                          <a:gdLst>
                            <a:gd name="connsiteX0" fmla="*/ 0 w 2187723"/>
                            <a:gd name="connsiteY0" fmla="*/ 2905570 h 2905570"/>
                            <a:gd name="connsiteX1" fmla="*/ 1008404 w 2187723"/>
                            <a:gd name="connsiteY1" fmla="*/ 2683379 h 2905570"/>
                            <a:gd name="connsiteX2" fmla="*/ 1538243 w 2187723"/>
                            <a:gd name="connsiteY2" fmla="*/ 1777525 h 2905570"/>
                            <a:gd name="connsiteX3" fmla="*/ 1897166 w 2187723"/>
                            <a:gd name="connsiteY3" fmla="*/ 290557 h 2905570"/>
                            <a:gd name="connsiteX4" fmla="*/ 2187723 w 2187723"/>
                            <a:gd name="connsiteY4" fmla="*/ 0 h 29055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7723" h="2905570">
                              <a:moveTo>
                                <a:pt x="0" y="2905570"/>
                              </a:moveTo>
                              <a:cubicBezTo>
                                <a:pt x="376015" y="2888478"/>
                                <a:pt x="752030" y="2871387"/>
                                <a:pt x="1008404" y="2683379"/>
                              </a:cubicBezTo>
                              <a:cubicBezTo>
                                <a:pt x="1264778" y="2495371"/>
                                <a:pt x="1390116" y="2176329"/>
                                <a:pt x="1538243" y="1777525"/>
                              </a:cubicBezTo>
                              <a:cubicBezTo>
                                <a:pt x="1686370" y="1378721"/>
                                <a:pt x="1788919" y="586811"/>
                                <a:pt x="1897166" y="290557"/>
                              </a:cubicBezTo>
                              <a:cubicBezTo>
                                <a:pt x="2005413" y="-5697"/>
                                <a:pt x="2058112" y="12819"/>
                                <a:pt x="2187723" y="0"/>
                              </a:cubicBezTo>
                            </a:path>
                          </a:pathLst>
                        </a:cu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39" name="Group 38">
                      <a:extLst>
                        <a:ext uri="{FF2B5EF4-FFF2-40B4-BE49-F238E27FC236}">
                          <a16:creationId xmlns:a16="http://schemas.microsoft.com/office/drawing/2014/main" id="{654386E0-F9E1-2975-8CB7-513F4E602A67}"/>
                        </a:ext>
                      </a:extLst>
                    </p:cNvPr>
                    <p:cNvGrpSpPr/>
                    <p:nvPr/>
                  </p:nvGrpSpPr>
                  <p:grpSpPr>
                    <a:xfrm>
                      <a:off x="3785607" y="2623769"/>
                      <a:ext cx="643747" cy="799044"/>
                      <a:chOff x="5971497" y="1657354"/>
                      <a:chExt cx="1877101" cy="1640144"/>
                    </a:xfrm>
                  </p:grpSpPr>
                  <p:sp>
                    <p:nvSpPr>
                      <p:cNvPr id="41" name="Freeform: Shape 51">
                        <a:extLst>
                          <a:ext uri="{FF2B5EF4-FFF2-40B4-BE49-F238E27FC236}">
                            <a16:creationId xmlns:a16="http://schemas.microsoft.com/office/drawing/2014/main" id="{73BB5F5E-FA37-80F1-C59C-61E838DE5020}"/>
                          </a:ext>
                        </a:extLst>
                      </p:cNvPr>
                      <p:cNvSpPr/>
                      <p:nvPr/>
                    </p:nvSpPr>
                    <p:spPr>
                      <a:xfrm>
                        <a:off x="6201187" y="1663901"/>
                        <a:ext cx="1316616" cy="1632884"/>
                      </a:xfrm>
                      <a:custGeom>
                        <a:avLst/>
                        <a:gdLst>
                          <a:gd name="connsiteX0" fmla="*/ 0 w 4064000"/>
                          <a:gd name="connsiteY0" fmla="*/ 2887133 h 2895600"/>
                          <a:gd name="connsiteX1" fmla="*/ 372533 w 4064000"/>
                          <a:gd name="connsiteY1" fmla="*/ 2853266 h 2895600"/>
                          <a:gd name="connsiteX2" fmla="*/ 668866 w 4064000"/>
                          <a:gd name="connsiteY2" fmla="*/ 2777066 h 2895600"/>
                          <a:gd name="connsiteX3" fmla="*/ 931333 w 4064000"/>
                          <a:gd name="connsiteY3" fmla="*/ 2667000 h 2895600"/>
                          <a:gd name="connsiteX4" fmla="*/ 1007533 w 4064000"/>
                          <a:gd name="connsiteY4" fmla="*/ 2556933 h 2895600"/>
                          <a:gd name="connsiteX5" fmla="*/ 1202266 w 4064000"/>
                          <a:gd name="connsiteY5" fmla="*/ 2328333 h 2895600"/>
                          <a:gd name="connsiteX6" fmla="*/ 1363133 w 4064000"/>
                          <a:gd name="connsiteY6" fmla="*/ 1955800 h 2895600"/>
                          <a:gd name="connsiteX7" fmla="*/ 1456266 w 4064000"/>
                          <a:gd name="connsiteY7" fmla="*/ 1667933 h 2895600"/>
                          <a:gd name="connsiteX8" fmla="*/ 1676400 w 4064000"/>
                          <a:gd name="connsiteY8" fmla="*/ 753533 h 2895600"/>
                          <a:gd name="connsiteX9" fmla="*/ 1820333 w 4064000"/>
                          <a:gd name="connsiteY9" fmla="*/ 177800 h 2895600"/>
                          <a:gd name="connsiteX10" fmla="*/ 1947333 w 4064000"/>
                          <a:gd name="connsiteY10" fmla="*/ 16933 h 2895600"/>
                          <a:gd name="connsiteX11" fmla="*/ 2133600 w 4064000"/>
                          <a:gd name="connsiteY11" fmla="*/ 0 h 2895600"/>
                          <a:gd name="connsiteX12" fmla="*/ 2269066 w 4064000"/>
                          <a:gd name="connsiteY12" fmla="*/ 59266 h 2895600"/>
                          <a:gd name="connsiteX13" fmla="*/ 2336800 w 4064000"/>
                          <a:gd name="connsiteY13" fmla="*/ 160866 h 2895600"/>
                          <a:gd name="connsiteX14" fmla="*/ 2523066 w 4064000"/>
                          <a:gd name="connsiteY14" fmla="*/ 939800 h 2895600"/>
                          <a:gd name="connsiteX15" fmla="*/ 2692400 w 4064000"/>
                          <a:gd name="connsiteY15" fmla="*/ 1701800 h 2895600"/>
                          <a:gd name="connsiteX16" fmla="*/ 2810933 w 4064000"/>
                          <a:gd name="connsiteY16" fmla="*/ 2023533 h 2895600"/>
                          <a:gd name="connsiteX17" fmla="*/ 3031066 w 4064000"/>
                          <a:gd name="connsiteY17" fmla="*/ 2446866 h 2895600"/>
                          <a:gd name="connsiteX18" fmla="*/ 3268133 w 4064000"/>
                          <a:gd name="connsiteY18" fmla="*/ 2700866 h 2895600"/>
                          <a:gd name="connsiteX19" fmla="*/ 3572933 w 4064000"/>
                          <a:gd name="connsiteY19" fmla="*/ 2819400 h 2895600"/>
                          <a:gd name="connsiteX20" fmla="*/ 3928533 w 4064000"/>
                          <a:gd name="connsiteY20" fmla="*/ 2887133 h 2895600"/>
                          <a:gd name="connsiteX21" fmla="*/ 4064000 w 4064000"/>
                          <a:gd name="connsiteY21" fmla="*/ 2895600 h 2895600"/>
                          <a:gd name="connsiteX22" fmla="*/ 0 w 4064000"/>
                          <a:gd name="connsiteY22" fmla="*/ 2887133 h 289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064000" h="2895600">
                            <a:moveTo>
                              <a:pt x="0" y="2887133"/>
                            </a:moveTo>
                            <a:lnTo>
                              <a:pt x="372533" y="2853266"/>
                            </a:lnTo>
                            <a:lnTo>
                              <a:pt x="668866" y="2777066"/>
                            </a:lnTo>
                            <a:lnTo>
                              <a:pt x="931333" y="2667000"/>
                            </a:lnTo>
                            <a:lnTo>
                              <a:pt x="1007533" y="2556933"/>
                            </a:lnTo>
                            <a:lnTo>
                              <a:pt x="1202266" y="2328333"/>
                            </a:lnTo>
                            <a:lnTo>
                              <a:pt x="1363133" y="1955800"/>
                            </a:lnTo>
                            <a:lnTo>
                              <a:pt x="1456266" y="1667933"/>
                            </a:lnTo>
                            <a:lnTo>
                              <a:pt x="1676400" y="753533"/>
                            </a:lnTo>
                            <a:lnTo>
                              <a:pt x="1820333" y="177800"/>
                            </a:lnTo>
                            <a:lnTo>
                              <a:pt x="1947333" y="16933"/>
                            </a:lnTo>
                            <a:lnTo>
                              <a:pt x="2133600" y="0"/>
                            </a:lnTo>
                            <a:lnTo>
                              <a:pt x="2269066" y="59266"/>
                            </a:lnTo>
                            <a:lnTo>
                              <a:pt x="2336800" y="160866"/>
                            </a:lnTo>
                            <a:lnTo>
                              <a:pt x="2523066" y="939800"/>
                            </a:lnTo>
                            <a:lnTo>
                              <a:pt x="2692400" y="1701800"/>
                            </a:lnTo>
                            <a:lnTo>
                              <a:pt x="2810933" y="2023533"/>
                            </a:lnTo>
                            <a:lnTo>
                              <a:pt x="3031066" y="2446866"/>
                            </a:lnTo>
                            <a:lnTo>
                              <a:pt x="3268133" y="2700866"/>
                            </a:lnTo>
                            <a:lnTo>
                              <a:pt x="3572933" y="2819400"/>
                            </a:lnTo>
                            <a:lnTo>
                              <a:pt x="3928533" y="2887133"/>
                            </a:lnTo>
                            <a:lnTo>
                              <a:pt x="4064000" y="2895600"/>
                            </a:lnTo>
                            <a:lnTo>
                              <a:pt x="0" y="2887133"/>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2" name="Group 41">
                        <a:extLst>
                          <a:ext uri="{FF2B5EF4-FFF2-40B4-BE49-F238E27FC236}">
                            <a16:creationId xmlns:a16="http://schemas.microsoft.com/office/drawing/2014/main" id="{EBD96112-2838-8577-29C3-D737A238E2DF}"/>
                          </a:ext>
                        </a:extLst>
                      </p:cNvPr>
                      <p:cNvGrpSpPr/>
                      <p:nvPr/>
                    </p:nvGrpSpPr>
                    <p:grpSpPr>
                      <a:xfrm>
                        <a:off x="5971497" y="1657354"/>
                        <a:ext cx="1877101" cy="1640144"/>
                        <a:chOff x="5725682" y="1800258"/>
                        <a:chExt cx="5794049" cy="2908475"/>
                      </a:xfrm>
                    </p:grpSpPr>
                    <p:cxnSp>
                      <p:nvCxnSpPr>
                        <p:cNvPr id="43" name="Straight Connector 42">
                          <a:extLst>
                            <a:ext uri="{FF2B5EF4-FFF2-40B4-BE49-F238E27FC236}">
                              <a16:creationId xmlns:a16="http://schemas.microsoft.com/office/drawing/2014/main" id="{C4DFFF4E-B119-B0B8-5EF6-FD5B9D75DECE}"/>
                            </a:ext>
                          </a:extLst>
                        </p:cNvPr>
                        <p:cNvCxnSpPr/>
                        <p:nvPr/>
                      </p:nvCxnSpPr>
                      <p:spPr>
                        <a:xfrm>
                          <a:off x="5725682" y="4708733"/>
                          <a:ext cx="5794049" cy="0"/>
                        </a:xfrm>
                        <a:prstGeom prst="line">
                          <a:avLst/>
                        </a:prstGeom>
                      </p:spPr>
                      <p:style>
                        <a:lnRef idx="1">
                          <a:schemeClr val="dk1"/>
                        </a:lnRef>
                        <a:fillRef idx="0">
                          <a:schemeClr val="dk1"/>
                        </a:fillRef>
                        <a:effectRef idx="0">
                          <a:schemeClr val="dk1"/>
                        </a:effectRef>
                        <a:fontRef idx="minor">
                          <a:schemeClr val="tx1"/>
                        </a:fontRef>
                      </p:style>
                    </p:cxnSp>
                    <p:sp>
                      <p:nvSpPr>
                        <p:cNvPr id="44" name="Freeform: Shape 54">
                          <a:extLst>
                            <a:ext uri="{FF2B5EF4-FFF2-40B4-BE49-F238E27FC236}">
                              <a16:creationId xmlns:a16="http://schemas.microsoft.com/office/drawing/2014/main" id="{5E860544-EF6D-876D-84A2-22BA8A2D05CB}"/>
                            </a:ext>
                          </a:extLst>
                        </p:cNvPr>
                        <p:cNvSpPr/>
                        <p:nvPr/>
                      </p:nvSpPr>
                      <p:spPr>
                        <a:xfrm>
                          <a:off x="6323888" y="1803163"/>
                          <a:ext cx="2187723" cy="2905570"/>
                        </a:xfrm>
                        <a:custGeom>
                          <a:avLst/>
                          <a:gdLst>
                            <a:gd name="connsiteX0" fmla="*/ 0 w 2187723"/>
                            <a:gd name="connsiteY0" fmla="*/ 2905570 h 2905570"/>
                            <a:gd name="connsiteX1" fmla="*/ 1008404 w 2187723"/>
                            <a:gd name="connsiteY1" fmla="*/ 2683379 h 2905570"/>
                            <a:gd name="connsiteX2" fmla="*/ 1538243 w 2187723"/>
                            <a:gd name="connsiteY2" fmla="*/ 1777525 h 2905570"/>
                            <a:gd name="connsiteX3" fmla="*/ 1897166 w 2187723"/>
                            <a:gd name="connsiteY3" fmla="*/ 290557 h 2905570"/>
                            <a:gd name="connsiteX4" fmla="*/ 2187723 w 2187723"/>
                            <a:gd name="connsiteY4" fmla="*/ 0 h 29055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7723" h="2905570">
                              <a:moveTo>
                                <a:pt x="0" y="2905570"/>
                              </a:moveTo>
                              <a:cubicBezTo>
                                <a:pt x="376015" y="2888478"/>
                                <a:pt x="752030" y="2871387"/>
                                <a:pt x="1008404" y="2683379"/>
                              </a:cubicBezTo>
                              <a:cubicBezTo>
                                <a:pt x="1264778" y="2495371"/>
                                <a:pt x="1390116" y="2176329"/>
                                <a:pt x="1538243" y="1777525"/>
                              </a:cubicBezTo>
                              <a:cubicBezTo>
                                <a:pt x="1686370" y="1378721"/>
                                <a:pt x="1788919" y="586811"/>
                                <a:pt x="1897166" y="290557"/>
                              </a:cubicBezTo>
                              <a:cubicBezTo>
                                <a:pt x="2005413" y="-5697"/>
                                <a:pt x="2058112" y="12819"/>
                                <a:pt x="2187723" y="0"/>
                              </a:cubicBezTo>
                            </a:path>
                          </a:pathLst>
                        </a:cu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Freeform: Shape 55">
                          <a:extLst>
                            <a:ext uri="{FF2B5EF4-FFF2-40B4-BE49-F238E27FC236}">
                              <a16:creationId xmlns:a16="http://schemas.microsoft.com/office/drawing/2014/main" id="{155F71C5-C35C-CF16-7BDB-C2A850CAA2B8}"/>
                            </a:ext>
                          </a:extLst>
                        </p:cNvPr>
                        <p:cNvSpPr/>
                        <p:nvPr/>
                      </p:nvSpPr>
                      <p:spPr>
                        <a:xfrm flipH="1">
                          <a:off x="8511431" y="1800258"/>
                          <a:ext cx="2187723" cy="2905570"/>
                        </a:xfrm>
                        <a:custGeom>
                          <a:avLst/>
                          <a:gdLst>
                            <a:gd name="connsiteX0" fmla="*/ 0 w 2187723"/>
                            <a:gd name="connsiteY0" fmla="*/ 2905570 h 2905570"/>
                            <a:gd name="connsiteX1" fmla="*/ 1008404 w 2187723"/>
                            <a:gd name="connsiteY1" fmla="*/ 2683379 h 2905570"/>
                            <a:gd name="connsiteX2" fmla="*/ 1538243 w 2187723"/>
                            <a:gd name="connsiteY2" fmla="*/ 1777525 h 2905570"/>
                            <a:gd name="connsiteX3" fmla="*/ 1897166 w 2187723"/>
                            <a:gd name="connsiteY3" fmla="*/ 290557 h 2905570"/>
                            <a:gd name="connsiteX4" fmla="*/ 2187723 w 2187723"/>
                            <a:gd name="connsiteY4" fmla="*/ 0 h 29055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7723" h="2905570">
                              <a:moveTo>
                                <a:pt x="0" y="2905570"/>
                              </a:moveTo>
                              <a:cubicBezTo>
                                <a:pt x="376015" y="2888478"/>
                                <a:pt x="752030" y="2871387"/>
                                <a:pt x="1008404" y="2683379"/>
                              </a:cubicBezTo>
                              <a:cubicBezTo>
                                <a:pt x="1264778" y="2495371"/>
                                <a:pt x="1390116" y="2176329"/>
                                <a:pt x="1538243" y="1777525"/>
                              </a:cubicBezTo>
                              <a:cubicBezTo>
                                <a:pt x="1686370" y="1378721"/>
                                <a:pt x="1788919" y="586811"/>
                                <a:pt x="1897166" y="290557"/>
                              </a:cubicBezTo>
                              <a:cubicBezTo>
                                <a:pt x="2005413" y="-5697"/>
                                <a:pt x="2058112" y="12819"/>
                                <a:pt x="2187723" y="0"/>
                              </a:cubicBezTo>
                            </a:path>
                          </a:pathLst>
                        </a:cu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cxnSp>
                  <p:nvCxnSpPr>
                    <p:cNvPr id="40" name="Straight Connector 39">
                      <a:extLst>
                        <a:ext uri="{FF2B5EF4-FFF2-40B4-BE49-F238E27FC236}">
                          <a16:creationId xmlns:a16="http://schemas.microsoft.com/office/drawing/2014/main" id="{F341D7F1-7DAD-AC9B-2566-218C0437F265}"/>
                        </a:ext>
                      </a:extLst>
                    </p:cNvPr>
                    <p:cNvCxnSpPr>
                      <a:cxnSpLocks/>
                    </p:cNvCxnSpPr>
                    <p:nvPr/>
                  </p:nvCxnSpPr>
                  <p:spPr>
                    <a:xfrm flipH="1" flipV="1">
                      <a:off x="3785607" y="3424587"/>
                      <a:ext cx="3695584" cy="3967"/>
                    </a:xfrm>
                    <a:prstGeom prst="line">
                      <a:avLst/>
                    </a:prstGeom>
                    <a:ln w="38100"/>
                  </p:spPr>
                  <p:style>
                    <a:lnRef idx="1">
                      <a:schemeClr val="dk1"/>
                    </a:lnRef>
                    <a:fillRef idx="0">
                      <a:schemeClr val="dk1"/>
                    </a:fillRef>
                    <a:effectRef idx="0">
                      <a:schemeClr val="dk1"/>
                    </a:effectRef>
                    <a:fontRef idx="minor">
                      <a:schemeClr val="tx1"/>
                    </a:fontRef>
                  </p:style>
                </p:cxnSp>
              </p:grpSp>
              <p:grpSp>
                <p:nvGrpSpPr>
                  <p:cNvPr id="21" name="Group 20">
                    <a:extLst>
                      <a:ext uri="{FF2B5EF4-FFF2-40B4-BE49-F238E27FC236}">
                        <a16:creationId xmlns:a16="http://schemas.microsoft.com/office/drawing/2014/main" id="{E0875E2A-F14F-8A23-093D-8353E64F7AF3}"/>
                      </a:ext>
                    </a:extLst>
                  </p:cNvPr>
                  <p:cNvGrpSpPr/>
                  <p:nvPr/>
                </p:nvGrpSpPr>
                <p:grpSpPr>
                  <a:xfrm>
                    <a:off x="2035244" y="2364056"/>
                    <a:ext cx="0" cy="2001411"/>
                    <a:chOff x="787400" y="1530593"/>
                    <a:chExt cx="0" cy="2001411"/>
                  </a:xfrm>
                </p:grpSpPr>
                <p:cxnSp>
                  <p:nvCxnSpPr>
                    <p:cNvPr id="31" name="Straight Connector 30">
                      <a:extLst>
                        <a:ext uri="{FF2B5EF4-FFF2-40B4-BE49-F238E27FC236}">
                          <a16:creationId xmlns:a16="http://schemas.microsoft.com/office/drawing/2014/main" id="{08D5F94F-AA3E-813C-D749-73582D8D2499}"/>
                        </a:ext>
                      </a:extLst>
                    </p:cNvPr>
                    <p:cNvCxnSpPr/>
                    <p:nvPr/>
                  </p:nvCxnSpPr>
                  <p:spPr>
                    <a:xfrm>
                      <a:off x="787400" y="1530593"/>
                      <a:ext cx="0" cy="30484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5DE333E3-8C2C-4FB8-8CA7-CE6F4109A521}"/>
                        </a:ext>
                      </a:extLst>
                    </p:cNvPr>
                    <p:cNvCxnSpPr/>
                    <p:nvPr/>
                  </p:nvCxnSpPr>
                  <p:spPr>
                    <a:xfrm>
                      <a:off x="787400" y="2139196"/>
                      <a:ext cx="0" cy="30484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FE219996-A611-54D9-CD79-6979E656A44A}"/>
                        </a:ext>
                      </a:extLst>
                    </p:cNvPr>
                    <p:cNvCxnSpPr/>
                    <p:nvPr/>
                  </p:nvCxnSpPr>
                  <p:spPr>
                    <a:xfrm>
                      <a:off x="787400" y="2655697"/>
                      <a:ext cx="0" cy="30484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BA2A94E9-D4F0-6705-955D-F7ACC309402C}"/>
                        </a:ext>
                      </a:extLst>
                    </p:cNvPr>
                    <p:cNvCxnSpPr/>
                    <p:nvPr/>
                  </p:nvCxnSpPr>
                  <p:spPr>
                    <a:xfrm>
                      <a:off x="787400" y="3227156"/>
                      <a:ext cx="0" cy="30484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2" name="Oval 21">
                    <a:extLst>
                      <a:ext uri="{FF2B5EF4-FFF2-40B4-BE49-F238E27FC236}">
                        <a16:creationId xmlns:a16="http://schemas.microsoft.com/office/drawing/2014/main" id="{B3F9CF03-05B5-3D05-F03E-64BAC3F29970}"/>
                      </a:ext>
                    </a:extLst>
                  </p:cNvPr>
                  <p:cNvSpPr/>
                  <p:nvPr/>
                </p:nvSpPr>
                <p:spPr>
                  <a:xfrm>
                    <a:off x="714445" y="2866897"/>
                    <a:ext cx="393090" cy="988665"/>
                  </a:xfrm>
                  <a:prstGeom prst="ellipse">
                    <a:avLst/>
                  </a:prstGeom>
                  <a:solidFill>
                    <a:schemeClr val="accent3">
                      <a:lumMod val="20000"/>
                      <a:lumOff val="80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Oval 22">
                    <a:extLst>
                      <a:ext uri="{FF2B5EF4-FFF2-40B4-BE49-F238E27FC236}">
                        <a16:creationId xmlns:a16="http://schemas.microsoft.com/office/drawing/2014/main" id="{3DE9B0E9-7692-A1B1-188A-48B4C797360A}"/>
                      </a:ext>
                    </a:extLst>
                  </p:cNvPr>
                  <p:cNvSpPr/>
                  <p:nvPr/>
                </p:nvSpPr>
                <p:spPr>
                  <a:xfrm rot="15017125">
                    <a:off x="2744685" y="2385481"/>
                    <a:ext cx="210102" cy="541161"/>
                  </a:xfrm>
                  <a:prstGeom prst="ellipse">
                    <a:avLst/>
                  </a:prstGeom>
                  <a:solidFill>
                    <a:schemeClr val="accent3">
                      <a:lumMod val="20000"/>
                      <a:lumOff val="80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a:extLst>
                      <a:ext uri="{FF2B5EF4-FFF2-40B4-BE49-F238E27FC236}">
                        <a16:creationId xmlns:a16="http://schemas.microsoft.com/office/drawing/2014/main" id="{EBAFF9FF-C5E7-E435-854A-4275C7D19C46}"/>
                      </a:ext>
                    </a:extLst>
                  </p:cNvPr>
                  <p:cNvSpPr/>
                  <p:nvPr/>
                </p:nvSpPr>
                <p:spPr>
                  <a:xfrm rot="16040832">
                    <a:off x="2744685" y="3090649"/>
                    <a:ext cx="210102" cy="541161"/>
                  </a:xfrm>
                  <a:prstGeom prst="ellipse">
                    <a:avLst/>
                  </a:prstGeom>
                  <a:solidFill>
                    <a:schemeClr val="accent3">
                      <a:lumMod val="20000"/>
                      <a:lumOff val="80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a:extLst>
                      <a:ext uri="{FF2B5EF4-FFF2-40B4-BE49-F238E27FC236}">
                        <a16:creationId xmlns:a16="http://schemas.microsoft.com/office/drawing/2014/main" id="{F9BB4CF3-253E-43B4-3FB7-01EFD68C5CAE}"/>
                      </a:ext>
                    </a:extLst>
                  </p:cNvPr>
                  <p:cNvSpPr/>
                  <p:nvPr/>
                </p:nvSpPr>
                <p:spPr>
                  <a:xfrm rot="17014338">
                    <a:off x="2747320" y="3813482"/>
                    <a:ext cx="210102" cy="541161"/>
                  </a:xfrm>
                  <a:prstGeom prst="ellipse">
                    <a:avLst/>
                  </a:prstGeom>
                  <a:solidFill>
                    <a:schemeClr val="accent3">
                      <a:lumMod val="20000"/>
                      <a:lumOff val="80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a:extLst>
                      <a:ext uri="{FF2B5EF4-FFF2-40B4-BE49-F238E27FC236}">
                        <a16:creationId xmlns:a16="http://schemas.microsoft.com/office/drawing/2014/main" id="{4C12B8C9-6830-3B36-BC20-F4C36FDA3657}"/>
                      </a:ext>
                    </a:extLst>
                  </p:cNvPr>
                  <p:cNvSpPr txBox="1"/>
                  <p:nvPr/>
                </p:nvSpPr>
                <p:spPr>
                  <a:xfrm>
                    <a:off x="632387" y="4060620"/>
                    <a:ext cx="1111204" cy="484069"/>
                  </a:xfrm>
                  <a:prstGeom prst="rect">
                    <a:avLst/>
                  </a:prstGeom>
                  <a:noFill/>
                </p:spPr>
                <p:txBody>
                  <a:bodyPr wrap="square" rtlCol="0">
                    <a:spAutoFit/>
                  </a:bodyPr>
                  <a:lstStyle/>
                  <a:p>
                    <a:r>
                      <a:rPr lang="en-GB" sz="1100" dirty="0"/>
                      <a:t>Beam</a:t>
                    </a:r>
                  </a:p>
                </p:txBody>
              </p:sp>
              <p:sp>
                <p:nvSpPr>
                  <p:cNvPr id="27" name="TextBox 26">
                    <a:extLst>
                      <a:ext uri="{FF2B5EF4-FFF2-40B4-BE49-F238E27FC236}">
                        <a16:creationId xmlns:a16="http://schemas.microsoft.com/office/drawing/2014/main" id="{4975416B-F745-C717-A0FA-71903DCEBB59}"/>
                      </a:ext>
                    </a:extLst>
                  </p:cNvPr>
                  <p:cNvSpPr txBox="1"/>
                  <p:nvPr/>
                </p:nvSpPr>
                <p:spPr>
                  <a:xfrm>
                    <a:off x="1371806" y="1930973"/>
                    <a:ext cx="1033146" cy="484069"/>
                  </a:xfrm>
                  <a:prstGeom prst="rect">
                    <a:avLst/>
                  </a:prstGeom>
                  <a:noFill/>
                </p:spPr>
                <p:txBody>
                  <a:bodyPr wrap="square" rtlCol="0">
                    <a:spAutoFit/>
                  </a:bodyPr>
                  <a:lstStyle/>
                  <a:p>
                    <a:r>
                      <a:rPr lang="en-GB" sz="1100" dirty="0"/>
                      <a:t>Mask</a:t>
                    </a:r>
                  </a:p>
                </p:txBody>
              </p:sp>
              <p:sp>
                <p:nvSpPr>
                  <p:cNvPr id="28" name="TextBox 27">
                    <a:extLst>
                      <a:ext uri="{FF2B5EF4-FFF2-40B4-BE49-F238E27FC236}">
                        <a16:creationId xmlns:a16="http://schemas.microsoft.com/office/drawing/2014/main" id="{54174C2B-7382-5C2F-4900-F621E0E10E45}"/>
                      </a:ext>
                    </a:extLst>
                  </p:cNvPr>
                  <p:cNvSpPr txBox="1"/>
                  <p:nvPr/>
                </p:nvSpPr>
                <p:spPr>
                  <a:xfrm>
                    <a:off x="2480028" y="4478252"/>
                    <a:ext cx="1292758" cy="484069"/>
                  </a:xfrm>
                  <a:prstGeom prst="rect">
                    <a:avLst/>
                  </a:prstGeom>
                  <a:noFill/>
                </p:spPr>
                <p:txBody>
                  <a:bodyPr wrap="square" rtlCol="0">
                    <a:spAutoFit/>
                  </a:bodyPr>
                  <a:lstStyle/>
                  <a:p>
                    <a:r>
                      <a:rPr lang="en-GB" sz="1100" dirty="0"/>
                      <a:t>Beamlets</a:t>
                    </a:r>
                  </a:p>
                </p:txBody>
              </p:sp>
              <p:sp>
                <p:nvSpPr>
                  <p:cNvPr id="29" name="TextBox 28">
                    <a:extLst>
                      <a:ext uri="{FF2B5EF4-FFF2-40B4-BE49-F238E27FC236}">
                        <a16:creationId xmlns:a16="http://schemas.microsoft.com/office/drawing/2014/main" id="{6F654B7B-889D-AF3A-63BC-1E1E72DD0127}"/>
                      </a:ext>
                    </a:extLst>
                  </p:cNvPr>
                  <p:cNvSpPr txBox="1"/>
                  <p:nvPr/>
                </p:nvSpPr>
                <p:spPr>
                  <a:xfrm>
                    <a:off x="3875429" y="1244508"/>
                    <a:ext cx="1264766" cy="484068"/>
                  </a:xfrm>
                  <a:prstGeom prst="rect">
                    <a:avLst/>
                  </a:prstGeom>
                  <a:noFill/>
                </p:spPr>
                <p:txBody>
                  <a:bodyPr wrap="square" rtlCol="0">
                    <a:spAutoFit/>
                  </a:bodyPr>
                  <a:lstStyle/>
                  <a:p>
                    <a:r>
                      <a:rPr lang="en-GB" sz="1100" dirty="0"/>
                      <a:t>Screen</a:t>
                    </a:r>
                  </a:p>
                </p:txBody>
              </p:sp>
              <p:cxnSp>
                <p:nvCxnSpPr>
                  <p:cNvPr id="30" name="Straight Arrow Connector 29">
                    <a:extLst>
                      <a:ext uri="{FF2B5EF4-FFF2-40B4-BE49-F238E27FC236}">
                        <a16:creationId xmlns:a16="http://schemas.microsoft.com/office/drawing/2014/main" id="{05139F6D-13CF-E9FB-4770-86571B8482EB}"/>
                      </a:ext>
                    </a:extLst>
                  </p:cNvPr>
                  <p:cNvCxnSpPr>
                    <a:cxnSpLocks/>
                  </p:cNvCxnSpPr>
                  <p:nvPr/>
                </p:nvCxnSpPr>
                <p:spPr>
                  <a:xfrm>
                    <a:off x="910990" y="3361229"/>
                    <a:ext cx="1000156" cy="0"/>
                  </a:xfrm>
                  <a:prstGeom prst="straightConnector1">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grpSp>
          </p:grpSp>
        </p:grpSp>
      </p:grpSp>
      <p:pic>
        <p:nvPicPr>
          <p:cNvPr id="11" name="Picture 10">
            <a:extLst>
              <a:ext uri="{FF2B5EF4-FFF2-40B4-BE49-F238E27FC236}">
                <a16:creationId xmlns:a16="http://schemas.microsoft.com/office/drawing/2014/main" id="{4D24D132-411F-6C2D-06B4-C1631DC0726B}"/>
              </a:ext>
            </a:extLst>
          </p:cNvPr>
          <p:cNvPicPr>
            <a:picLocks noChangeAspect="1"/>
          </p:cNvPicPr>
          <p:nvPr/>
        </p:nvPicPr>
        <p:blipFill rotWithShape="1">
          <a:blip r:embed="rId3"/>
          <a:srcRect l="11897" t="3001" r="3666" b="9060"/>
          <a:stretch/>
        </p:blipFill>
        <p:spPr>
          <a:xfrm>
            <a:off x="8041676" y="1040723"/>
            <a:ext cx="2766615" cy="3064796"/>
          </a:xfrm>
          <a:prstGeom prst="rect">
            <a:avLst/>
          </a:prstGeom>
        </p:spPr>
      </p:pic>
      <p:sp>
        <p:nvSpPr>
          <p:cNvPr id="84" name="TextBox 83">
            <a:extLst>
              <a:ext uri="{FF2B5EF4-FFF2-40B4-BE49-F238E27FC236}">
                <a16:creationId xmlns:a16="http://schemas.microsoft.com/office/drawing/2014/main" id="{5CDC38EF-5A62-29E5-F42B-FDED6E273294}"/>
              </a:ext>
            </a:extLst>
          </p:cNvPr>
          <p:cNvSpPr txBox="1"/>
          <p:nvPr/>
        </p:nvSpPr>
        <p:spPr>
          <a:xfrm>
            <a:off x="3075407" y="5521477"/>
            <a:ext cx="2959212" cy="461665"/>
          </a:xfrm>
          <a:prstGeom prst="rect">
            <a:avLst/>
          </a:prstGeom>
          <a:noFill/>
        </p:spPr>
        <p:txBody>
          <a:bodyPr wrap="square" rtlCol="0">
            <a:spAutoFit/>
          </a:bodyPr>
          <a:lstStyle/>
          <a:p>
            <a:r>
              <a:rPr lang="en-GB" sz="1200" dirty="0">
                <a:hlinkClick r:id="rId4">
                  <a:extLst>
                    <a:ext uri="{A12FA001-AC4F-418D-AE19-62706E023703}">
                      <ahyp:hlinkClr xmlns:ahyp="http://schemas.microsoft.com/office/drawing/2018/hyperlinkcolor" val="tx"/>
                    </a:ext>
                  </a:extLst>
                </a:hlinkClick>
              </a:rPr>
              <a:t>[2]https://www.thorlabs.com/newgrouppage9.cfm?objectgroup_id=2861</a:t>
            </a:r>
            <a:endParaRPr lang="en-GB" sz="1200" dirty="0"/>
          </a:p>
        </p:txBody>
      </p:sp>
      <p:sp>
        <p:nvSpPr>
          <p:cNvPr id="82" name="TextBox 81">
            <a:extLst>
              <a:ext uri="{FF2B5EF4-FFF2-40B4-BE49-F238E27FC236}">
                <a16:creationId xmlns:a16="http://schemas.microsoft.com/office/drawing/2014/main" id="{788E90A3-FAFC-4876-2008-FC592A6B171D}"/>
              </a:ext>
            </a:extLst>
          </p:cNvPr>
          <p:cNvSpPr txBox="1"/>
          <p:nvPr/>
        </p:nvSpPr>
        <p:spPr>
          <a:xfrm>
            <a:off x="6694797" y="5573195"/>
            <a:ext cx="5676545" cy="461665"/>
          </a:xfrm>
          <a:prstGeom prst="rect">
            <a:avLst/>
          </a:prstGeom>
          <a:noFill/>
        </p:spPr>
        <p:txBody>
          <a:bodyPr wrap="square" rtlCol="0">
            <a:spAutoFit/>
          </a:bodyPr>
          <a:lstStyle/>
          <a:p>
            <a:r>
              <a:rPr lang="en-GB" sz="1200" dirty="0"/>
              <a:t>[1] M. Zhang, "Emittance Formula for Slits and Pepper-pot Measurement", FERMILAB-TM-1988, Oct. 1996</a:t>
            </a:r>
          </a:p>
        </p:txBody>
      </p:sp>
      <p:grpSp>
        <p:nvGrpSpPr>
          <p:cNvPr id="90" name="Group 89">
            <a:extLst>
              <a:ext uri="{FF2B5EF4-FFF2-40B4-BE49-F238E27FC236}">
                <a16:creationId xmlns:a16="http://schemas.microsoft.com/office/drawing/2014/main" id="{5D7C1BC6-7D59-B04D-D8D7-29971EC62A26}"/>
              </a:ext>
            </a:extLst>
          </p:cNvPr>
          <p:cNvGrpSpPr/>
          <p:nvPr/>
        </p:nvGrpSpPr>
        <p:grpSpPr>
          <a:xfrm>
            <a:off x="45715" y="3160876"/>
            <a:ext cx="2645380" cy="2748003"/>
            <a:chOff x="430027" y="3239278"/>
            <a:chExt cx="2645380" cy="2748003"/>
          </a:xfrm>
        </p:grpSpPr>
        <p:pic>
          <p:nvPicPr>
            <p:cNvPr id="81" name="Picture 80">
              <a:extLst>
                <a:ext uri="{FF2B5EF4-FFF2-40B4-BE49-F238E27FC236}">
                  <a16:creationId xmlns:a16="http://schemas.microsoft.com/office/drawing/2014/main" id="{A96C248B-13DC-4AEF-1250-848B6D29B1A7}"/>
                </a:ext>
              </a:extLst>
            </p:cNvPr>
            <p:cNvPicPr>
              <a:picLocks noChangeAspect="1"/>
            </p:cNvPicPr>
            <p:nvPr/>
          </p:nvPicPr>
          <p:blipFill rotWithShape="1">
            <a:blip r:embed="rId5"/>
            <a:srcRect l="46025"/>
            <a:stretch/>
          </p:blipFill>
          <p:spPr>
            <a:xfrm>
              <a:off x="430027" y="3239278"/>
              <a:ext cx="2645380" cy="2748003"/>
            </a:xfrm>
            <a:prstGeom prst="roundRect">
              <a:avLst>
                <a:gd name="adj" fmla="val 0"/>
              </a:avLst>
            </a:prstGeom>
            <a:solidFill>
              <a:srgbClr val="FFFFFF">
                <a:shade val="85000"/>
              </a:srgbClr>
            </a:solidFill>
            <a:ln>
              <a:noFill/>
            </a:ln>
            <a:effectLst/>
          </p:spPr>
        </p:pic>
        <p:sp>
          <p:nvSpPr>
            <p:cNvPr id="86" name="TextBox 85">
              <a:extLst>
                <a:ext uri="{FF2B5EF4-FFF2-40B4-BE49-F238E27FC236}">
                  <a16:creationId xmlns:a16="http://schemas.microsoft.com/office/drawing/2014/main" id="{2DFD2EA4-26E8-64D8-87D9-8C94E76841B6}"/>
                </a:ext>
              </a:extLst>
            </p:cNvPr>
            <p:cNvSpPr txBox="1"/>
            <p:nvPr/>
          </p:nvSpPr>
          <p:spPr>
            <a:xfrm>
              <a:off x="516431" y="3412354"/>
              <a:ext cx="484801" cy="276999"/>
            </a:xfrm>
            <a:prstGeom prst="rect">
              <a:avLst/>
            </a:prstGeom>
            <a:noFill/>
          </p:spPr>
          <p:txBody>
            <a:bodyPr wrap="square" rtlCol="0">
              <a:spAutoFit/>
            </a:bodyPr>
            <a:lstStyle/>
            <a:p>
              <a:r>
                <a:rPr lang="en-GB" sz="1200" dirty="0"/>
                <a:t>[1]</a:t>
              </a:r>
            </a:p>
          </p:txBody>
        </p:sp>
      </p:grpSp>
      <p:cxnSp>
        <p:nvCxnSpPr>
          <p:cNvPr id="93" name="Straight Arrow Connector 92">
            <a:extLst>
              <a:ext uri="{FF2B5EF4-FFF2-40B4-BE49-F238E27FC236}">
                <a16:creationId xmlns:a16="http://schemas.microsoft.com/office/drawing/2014/main" id="{19C03272-81AF-B5D0-9A83-50E7FC341CEC}"/>
              </a:ext>
            </a:extLst>
          </p:cNvPr>
          <p:cNvCxnSpPr>
            <a:cxnSpLocks/>
          </p:cNvCxnSpPr>
          <p:nvPr/>
        </p:nvCxnSpPr>
        <p:spPr>
          <a:xfrm flipV="1">
            <a:off x="1210068" y="2625767"/>
            <a:ext cx="513375" cy="768301"/>
          </a:xfrm>
          <a:prstGeom prst="straightConnector1">
            <a:avLst/>
          </a:prstGeom>
          <a:ln w="57150">
            <a:solidFill>
              <a:srgbClr val="C830CC">
                <a:alpha val="74902"/>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BA0D51C4-F358-9791-CE1D-E7F8B824756F}"/>
              </a:ext>
            </a:extLst>
          </p:cNvPr>
          <p:cNvCxnSpPr>
            <a:cxnSpLocks/>
            <a:endCxn id="65" idx="4"/>
          </p:cNvCxnSpPr>
          <p:nvPr/>
        </p:nvCxnSpPr>
        <p:spPr>
          <a:xfrm flipH="1" flipV="1">
            <a:off x="4407021" y="2101016"/>
            <a:ext cx="3634655" cy="54915"/>
          </a:xfrm>
          <a:prstGeom prst="straightConnector1">
            <a:avLst/>
          </a:prstGeom>
          <a:ln w="57150">
            <a:solidFill>
              <a:srgbClr val="C830CC">
                <a:alpha val="74902"/>
              </a:srgbClr>
            </a:solidFill>
            <a:tailEnd type="triangle"/>
          </a:ln>
        </p:spPr>
        <p:style>
          <a:lnRef idx="1">
            <a:schemeClr val="accent1"/>
          </a:lnRef>
          <a:fillRef idx="0">
            <a:schemeClr val="accent1"/>
          </a:fillRef>
          <a:effectRef idx="0">
            <a:schemeClr val="accent1"/>
          </a:effectRef>
          <a:fontRef idx="minor">
            <a:schemeClr val="tx1"/>
          </a:fontRef>
        </p:style>
      </p:cxnSp>
      <p:grpSp>
        <p:nvGrpSpPr>
          <p:cNvPr id="91" name="Group 90">
            <a:extLst>
              <a:ext uri="{FF2B5EF4-FFF2-40B4-BE49-F238E27FC236}">
                <a16:creationId xmlns:a16="http://schemas.microsoft.com/office/drawing/2014/main" id="{9048434C-B556-51AE-D3B5-CB3739E8D870}"/>
              </a:ext>
            </a:extLst>
          </p:cNvPr>
          <p:cNvGrpSpPr/>
          <p:nvPr/>
        </p:nvGrpSpPr>
        <p:grpSpPr>
          <a:xfrm>
            <a:off x="7144012" y="4331306"/>
            <a:ext cx="5002273" cy="1061708"/>
            <a:chOff x="5934792" y="4474779"/>
            <a:chExt cx="6278240" cy="981989"/>
          </a:xfrm>
        </p:grpSpPr>
        <p:pic>
          <p:nvPicPr>
            <p:cNvPr id="78" name="Picture 77">
              <a:extLst>
                <a:ext uri="{FF2B5EF4-FFF2-40B4-BE49-F238E27FC236}">
                  <a16:creationId xmlns:a16="http://schemas.microsoft.com/office/drawing/2014/main" id="{06D72F1F-9C80-BAEF-722E-45FE4C5E4708}"/>
                </a:ext>
              </a:extLst>
            </p:cNvPr>
            <p:cNvPicPr>
              <a:picLocks noChangeAspect="1"/>
            </p:cNvPicPr>
            <p:nvPr/>
          </p:nvPicPr>
          <p:blipFill>
            <a:blip r:embed="rId6"/>
            <a:stretch>
              <a:fillRect/>
            </a:stretch>
          </p:blipFill>
          <p:spPr>
            <a:xfrm>
              <a:off x="5934792" y="4478296"/>
              <a:ext cx="6147358" cy="978472"/>
            </a:xfrm>
            <a:prstGeom prst="rect">
              <a:avLst/>
            </a:prstGeom>
            <a:ln w="28575">
              <a:solidFill>
                <a:schemeClr val="accent6"/>
              </a:solidFill>
            </a:ln>
          </p:spPr>
        </p:pic>
        <p:sp>
          <p:nvSpPr>
            <p:cNvPr id="87" name="TextBox 86">
              <a:extLst>
                <a:ext uri="{FF2B5EF4-FFF2-40B4-BE49-F238E27FC236}">
                  <a16:creationId xmlns:a16="http://schemas.microsoft.com/office/drawing/2014/main" id="{CC15B8E5-5072-FAD9-F0F7-DEB444247C24}"/>
                </a:ext>
              </a:extLst>
            </p:cNvPr>
            <p:cNvSpPr txBox="1"/>
            <p:nvPr/>
          </p:nvSpPr>
          <p:spPr>
            <a:xfrm>
              <a:off x="11728231" y="4474779"/>
              <a:ext cx="484801" cy="276999"/>
            </a:xfrm>
            <a:prstGeom prst="rect">
              <a:avLst/>
            </a:prstGeom>
            <a:noFill/>
          </p:spPr>
          <p:txBody>
            <a:bodyPr wrap="square" rtlCol="0">
              <a:spAutoFit/>
            </a:bodyPr>
            <a:lstStyle/>
            <a:p>
              <a:r>
                <a:rPr lang="en-GB" sz="1200" dirty="0"/>
                <a:t>[1]</a:t>
              </a:r>
            </a:p>
          </p:txBody>
        </p:sp>
      </p:grpSp>
      <p:cxnSp>
        <p:nvCxnSpPr>
          <p:cNvPr id="95" name="Straight Arrow Connector 94">
            <a:extLst>
              <a:ext uri="{FF2B5EF4-FFF2-40B4-BE49-F238E27FC236}">
                <a16:creationId xmlns:a16="http://schemas.microsoft.com/office/drawing/2014/main" id="{988D8440-9385-3F91-5002-08FA48E598DE}"/>
              </a:ext>
            </a:extLst>
          </p:cNvPr>
          <p:cNvCxnSpPr>
            <a:cxnSpLocks/>
          </p:cNvCxnSpPr>
          <p:nvPr/>
        </p:nvCxnSpPr>
        <p:spPr>
          <a:xfrm flipH="1" flipV="1">
            <a:off x="1844474" y="2389710"/>
            <a:ext cx="2854834" cy="1141314"/>
          </a:xfrm>
          <a:prstGeom prst="straightConnector1">
            <a:avLst/>
          </a:prstGeom>
          <a:ln w="57150">
            <a:solidFill>
              <a:srgbClr val="C830CC">
                <a:alpha val="74902"/>
              </a:srgbClr>
            </a:solidFill>
            <a:tailEnd type="triangle"/>
          </a:ln>
        </p:spPr>
        <p:style>
          <a:lnRef idx="1">
            <a:schemeClr val="accent1"/>
          </a:lnRef>
          <a:fillRef idx="0">
            <a:schemeClr val="accent1"/>
          </a:fillRef>
          <a:effectRef idx="0">
            <a:schemeClr val="accent1"/>
          </a:effectRef>
          <a:fontRef idx="minor">
            <a:schemeClr val="tx1"/>
          </a:fontRef>
        </p:style>
      </p:cxnSp>
      <p:grpSp>
        <p:nvGrpSpPr>
          <p:cNvPr id="99" name="Group 98">
            <a:extLst>
              <a:ext uri="{FF2B5EF4-FFF2-40B4-BE49-F238E27FC236}">
                <a16:creationId xmlns:a16="http://schemas.microsoft.com/office/drawing/2014/main" id="{5ED46686-D60D-1B59-CE20-8D8582A69E6B}"/>
              </a:ext>
            </a:extLst>
          </p:cNvPr>
          <p:cNvGrpSpPr/>
          <p:nvPr/>
        </p:nvGrpSpPr>
        <p:grpSpPr>
          <a:xfrm>
            <a:off x="2657349" y="3398042"/>
            <a:ext cx="4224931" cy="2148465"/>
            <a:chOff x="2657349" y="3398042"/>
            <a:chExt cx="4224931" cy="2148465"/>
          </a:xfrm>
        </p:grpSpPr>
        <p:pic>
          <p:nvPicPr>
            <p:cNvPr id="92" name="Picture 91">
              <a:extLst>
                <a:ext uri="{FF2B5EF4-FFF2-40B4-BE49-F238E27FC236}">
                  <a16:creationId xmlns:a16="http://schemas.microsoft.com/office/drawing/2014/main" id="{26FC26DC-A17F-6949-00B9-2B7207CAC616}"/>
                </a:ext>
              </a:extLst>
            </p:cNvPr>
            <p:cNvPicPr>
              <a:picLocks noChangeAspect="1"/>
            </p:cNvPicPr>
            <p:nvPr/>
          </p:nvPicPr>
          <p:blipFill>
            <a:blip r:embed="rId7"/>
            <a:stretch>
              <a:fillRect/>
            </a:stretch>
          </p:blipFill>
          <p:spPr>
            <a:xfrm>
              <a:off x="2657349" y="3442471"/>
              <a:ext cx="2081059" cy="2104036"/>
            </a:xfrm>
            <a:prstGeom prst="rect">
              <a:avLst/>
            </a:prstGeom>
          </p:spPr>
        </p:pic>
        <p:pic>
          <p:nvPicPr>
            <p:cNvPr id="80" name="Picture 79">
              <a:extLst>
                <a:ext uri="{FF2B5EF4-FFF2-40B4-BE49-F238E27FC236}">
                  <a16:creationId xmlns:a16="http://schemas.microsoft.com/office/drawing/2014/main" id="{9DE81BEB-A023-21D0-4F8C-05558067DD9F}"/>
                </a:ext>
              </a:extLst>
            </p:cNvPr>
            <p:cNvPicPr>
              <a:picLocks noChangeAspect="1"/>
            </p:cNvPicPr>
            <p:nvPr/>
          </p:nvPicPr>
          <p:blipFill>
            <a:blip r:embed="rId8"/>
            <a:stretch>
              <a:fillRect/>
            </a:stretch>
          </p:blipFill>
          <p:spPr>
            <a:xfrm>
              <a:off x="4740158" y="3398042"/>
              <a:ext cx="2142122" cy="2096133"/>
            </a:xfrm>
            <a:prstGeom prst="rect">
              <a:avLst/>
            </a:prstGeom>
          </p:spPr>
        </p:pic>
        <p:sp>
          <p:nvSpPr>
            <p:cNvPr id="98" name="TextBox 97">
              <a:extLst>
                <a:ext uri="{FF2B5EF4-FFF2-40B4-BE49-F238E27FC236}">
                  <a16:creationId xmlns:a16="http://schemas.microsoft.com/office/drawing/2014/main" id="{4523783B-84D8-4F4F-D9D0-16FBFB6486BD}"/>
                </a:ext>
              </a:extLst>
            </p:cNvPr>
            <p:cNvSpPr txBox="1"/>
            <p:nvPr/>
          </p:nvSpPr>
          <p:spPr>
            <a:xfrm>
              <a:off x="4871805" y="3419421"/>
              <a:ext cx="484801" cy="276999"/>
            </a:xfrm>
            <a:prstGeom prst="rect">
              <a:avLst/>
            </a:prstGeom>
            <a:noFill/>
          </p:spPr>
          <p:txBody>
            <a:bodyPr wrap="square" rtlCol="0">
              <a:spAutoFit/>
            </a:bodyPr>
            <a:lstStyle/>
            <a:p>
              <a:r>
                <a:rPr lang="en-GB" sz="1200" dirty="0"/>
                <a:t>[2]</a:t>
              </a:r>
            </a:p>
          </p:txBody>
        </p:sp>
      </p:grpSp>
      <p:sp>
        <p:nvSpPr>
          <p:cNvPr id="108" name="Rectangle 107">
            <a:extLst>
              <a:ext uri="{FF2B5EF4-FFF2-40B4-BE49-F238E27FC236}">
                <a16:creationId xmlns:a16="http://schemas.microsoft.com/office/drawing/2014/main" id="{AF4CA297-B81E-EFBB-E490-0047055C61FD}"/>
              </a:ext>
            </a:extLst>
          </p:cNvPr>
          <p:cNvSpPr/>
          <p:nvPr/>
        </p:nvSpPr>
        <p:spPr>
          <a:xfrm>
            <a:off x="971809" y="2389710"/>
            <a:ext cx="599243" cy="329326"/>
          </a:xfrm>
          <a:prstGeom prst="rect">
            <a:avLst/>
          </a:prstGeom>
          <a:solidFill>
            <a:srgbClr val="FFC0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GB" b="1" dirty="0">
                <a:solidFill>
                  <a:schemeClr val="tx1"/>
                </a:solidFill>
              </a:rPr>
              <a:t>OTR</a:t>
            </a:r>
          </a:p>
        </p:txBody>
      </p:sp>
      <p:pic>
        <p:nvPicPr>
          <p:cNvPr id="9" name="Content Placeholder 3">
            <a:extLst>
              <a:ext uri="{FF2B5EF4-FFF2-40B4-BE49-F238E27FC236}">
                <a16:creationId xmlns:a16="http://schemas.microsoft.com/office/drawing/2014/main" id="{9A9AF9A9-A80B-550F-A8AF-F6559156419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26994" y="6071723"/>
            <a:ext cx="2840887" cy="730228"/>
          </a:xfrm>
          <a:prstGeom prst="rect">
            <a:avLst/>
          </a:prstGeom>
        </p:spPr>
      </p:pic>
      <p:pic>
        <p:nvPicPr>
          <p:cNvPr id="79" name="Picture 78">
            <a:extLst>
              <a:ext uri="{FF2B5EF4-FFF2-40B4-BE49-F238E27FC236}">
                <a16:creationId xmlns:a16="http://schemas.microsoft.com/office/drawing/2014/main" id="{67989996-6E85-378E-E293-64FB866A2EF7}"/>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174033" y="5943600"/>
            <a:ext cx="1382532" cy="977389"/>
          </a:xfrm>
          <a:prstGeom prst="rect">
            <a:avLst/>
          </a:prstGeom>
        </p:spPr>
      </p:pic>
      <p:pic>
        <p:nvPicPr>
          <p:cNvPr id="83" name="Picture 82" descr="A black and white logo&#10;&#10;Description automatically generated">
            <a:extLst>
              <a:ext uri="{FF2B5EF4-FFF2-40B4-BE49-F238E27FC236}">
                <a16:creationId xmlns:a16="http://schemas.microsoft.com/office/drawing/2014/main" id="{8928FC76-735A-2197-8D7D-D8C3AAA8008A}"/>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762717" y="5968766"/>
            <a:ext cx="1789085" cy="917297"/>
          </a:xfrm>
          <a:prstGeom prst="rect">
            <a:avLst/>
          </a:prstGeom>
        </p:spPr>
      </p:pic>
      <p:sp>
        <p:nvSpPr>
          <p:cNvPr id="85" name="Rectangle 84">
            <a:extLst>
              <a:ext uri="{FF2B5EF4-FFF2-40B4-BE49-F238E27FC236}">
                <a16:creationId xmlns:a16="http://schemas.microsoft.com/office/drawing/2014/main" id="{3A4EA8F6-65F5-9CD7-83AB-FA2C077FEFC6}"/>
              </a:ext>
            </a:extLst>
          </p:cNvPr>
          <p:cNvSpPr/>
          <p:nvPr/>
        </p:nvSpPr>
        <p:spPr>
          <a:xfrm>
            <a:off x="6884527" y="6109128"/>
            <a:ext cx="4214807" cy="646331"/>
          </a:xfrm>
          <a:prstGeom prst="rect">
            <a:avLst/>
          </a:prstGeom>
        </p:spPr>
        <p:txBody>
          <a:bodyPr wrap="none">
            <a:spAutoFit/>
          </a:bodyPr>
          <a:lstStyle/>
          <a:p>
            <a:pPr algn="ctr"/>
            <a:r>
              <a:rPr lang="en-GB" sz="1800" i="1" dirty="0">
                <a:solidFill>
                  <a:schemeClr val="bg1"/>
                </a:solidFill>
              </a:rPr>
              <a:t>C. Swain (catherine.swain@liverpool.ac.uk)</a:t>
            </a:r>
          </a:p>
          <a:p>
            <a:pPr algn="ctr"/>
            <a:r>
              <a:rPr lang="en-GB" sz="1800" i="1" dirty="0">
                <a:solidFill>
                  <a:schemeClr val="bg1"/>
                </a:solidFill>
              </a:rPr>
              <a:t>AWAKE collaboration 12/03/2024</a:t>
            </a:r>
          </a:p>
        </p:txBody>
      </p:sp>
    </p:spTree>
    <p:extLst>
      <p:ext uri="{BB962C8B-B14F-4D97-AF65-F5344CB8AC3E}">
        <p14:creationId xmlns:p14="http://schemas.microsoft.com/office/powerpoint/2010/main" val="3854742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9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82" grpId="0"/>
      <p:bldP spid="10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FEAFCE22-941C-4676-B3CA-FAC6454E1F28}"/>
              </a:ext>
            </a:extLst>
          </p:cNvPr>
          <p:cNvGrpSpPr/>
          <p:nvPr/>
        </p:nvGrpSpPr>
        <p:grpSpPr>
          <a:xfrm>
            <a:off x="0" y="5990432"/>
            <a:ext cx="12192000" cy="885600"/>
            <a:chOff x="0" y="5990432"/>
            <a:chExt cx="12192000" cy="885600"/>
          </a:xfrm>
        </p:grpSpPr>
        <p:sp>
          <p:nvSpPr>
            <p:cNvPr id="5" name="Rectangle 4">
              <a:extLst>
                <a:ext uri="{FF2B5EF4-FFF2-40B4-BE49-F238E27FC236}">
                  <a16:creationId xmlns:a16="http://schemas.microsoft.com/office/drawing/2014/main" id="{F0BEC392-EC3A-46E0-BAF7-4C0885677A81}"/>
                </a:ext>
              </a:extLst>
            </p:cNvPr>
            <p:cNvSpPr/>
            <p:nvPr/>
          </p:nvSpPr>
          <p:spPr>
            <a:xfrm>
              <a:off x="0" y="5990432"/>
              <a:ext cx="12192000" cy="885600"/>
            </a:xfrm>
            <a:prstGeom prst="rect">
              <a:avLst/>
            </a:prstGeom>
            <a:solidFill>
              <a:srgbClr val="021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Rectangle 3">
              <a:extLst>
                <a:ext uri="{FF2B5EF4-FFF2-40B4-BE49-F238E27FC236}">
                  <a16:creationId xmlns:a16="http://schemas.microsoft.com/office/drawing/2014/main" id="{70F2DB61-D1C1-4AD2-A89C-9B40730A8FD8}"/>
                </a:ext>
              </a:extLst>
            </p:cNvPr>
            <p:cNvSpPr/>
            <p:nvPr/>
          </p:nvSpPr>
          <p:spPr>
            <a:xfrm>
              <a:off x="11345334" y="6242316"/>
              <a:ext cx="625298" cy="400110"/>
            </a:xfrm>
            <a:prstGeom prst="rect">
              <a:avLst/>
            </a:prstGeom>
          </p:spPr>
          <p:txBody>
            <a:bodyPr wrap="square">
              <a:spAutoFit/>
            </a:bodyPr>
            <a:lstStyle/>
            <a:p>
              <a:pPr algn="r"/>
              <a:r>
                <a:rPr lang="en-GB" sz="2000" dirty="0">
                  <a:solidFill>
                    <a:schemeClr val="bg1"/>
                  </a:solidFill>
                </a:rPr>
                <a:t>4</a:t>
              </a:r>
            </a:p>
          </p:txBody>
        </p:sp>
      </p:grpSp>
      <p:cxnSp>
        <p:nvCxnSpPr>
          <p:cNvPr id="16" name="Straight Connector 15">
            <a:extLst>
              <a:ext uri="{FF2B5EF4-FFF2-40B4-BE49-F238E27FC236}">
                <a16:creationId xmlns:a16="http://schemas.microsoft.com/office/drawing/2014/main" id="{B279912B-1616-494C-8CC1-F108A6E8C31C}"/>
              </a:ext>
            </a:extLst>
          </p:cNvPr>
          <p:cNvCxnSpPr>
            <a:cxnSpLocks/>
          </p:cNvCxnSpPr>
          <p:nvPr/>
        </p:nvCxnSpPr>
        <p:spPr>
          <a:xfrm>
            <a:off x="0" y="931178"/>
            <a:ext cx="12192000" cy="0"/>
          </a:xfrm>
          <a:prstGeom prst="line">
            <a:avLst/>
          </a:prstGeom>
          <a:ln w="57150">
            <a:solidFill>
              <a:srgbClr val="02185A"/>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85DB0E3D-E34E-4801-8D6F-CADDD424E5FD}"/>
              </a:ext>
            </a:extLst>
          </p:cNvPr>
          <p:cNvSpPr txBox="1"/>
          <p:nvPr/>
        </p:nvSpPr>
        <p:spPr>
          <a:xfrm>
            <a:off x="126993" y="45974"/>
            <a:ext cx="4520507" cy="707886"/>
          </a:xfrm>
          <a:prstGeom prst="rect">
            <a:avLst/>
          </a:prstGeom>
          <a:noFill/>
        </p:spPr>
        <p:txBody>
          <a:bodyPr wrap="square" rtlCol="0">
            <a:spAutoFit/>
          </a:bodyPr>
          <a:lstStyle/>
          <a:p>
            <a:r>
              <a:rPr lang="en-GB" sz="4000" dirty="0"/>
              <a:t>Experimental setup</a:t>
            </a:r>
          </a:p>
        </p:txBody>
      </p:sp>
      <p:pic>
        <p:nvPicPr>
          <p:cNvPr id="12" name="Picture 11" descr="A close up of a machine&#10;&#10;Description automatically generated">
            <a:extLst>
              <a:ext uri="{FF2B5EF4-FFF2-40B4-BE49-F238E27FC236}">
                <a16:creationId xmlns:a16="http://schemas.microsoft.com/office/drawing/2014/main" id="{C1C91A82-AA54-B3EE-206E-D53F1F5ADE0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8703" r="25842"/>
          <a:stretch/>
        </p:blipFill>
        <p:spPr>
          <a:xfrm>
            <a:off x="7057628" y="2517215"/>
            <a:ext cx="3241883" cy="3284458"/>
          </a:xfrm>
          <a:prstGeom prst="rect">
            <a:avLst/>
          </a:prstGeom>
        </p:spPr>
      </p:pic>
      <p:pic>
        <p:nvPicPr>
          <p:cNvPr id="11" name="Picture 10" descr="A machine with many wires and pipes&#10;&#10;Description automatically generated with medium confidence">
            <a:extLst>
              <a:ext uri="{FF2B5EF4-FFF2-40B4-BE49-F238E27FC236}">
                <a16:creationId xmlns:a16="http://schemas.microsoft.com/office/drawing/2014/main" id="{2C4A7AD1-957C-6372-2DDC-2238DE3F802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4939" r="28989"/>
          <a:stretch/>
        </p:blipFill>
        <p:spPr>
          <a:xfrm>
            <a:off x="46133" y="1021771"/>
            <a:ext cx="5993940" cy="4922977"/>
          </a:xfrm>
          <a:prstGeom prst="rect">
            <a:avLst/>
          </a:prstGeom>
        </p:spPr>
      </p:pic>
      <p:grpSp>
        <p:nvGrpSpPr>
          <p:cNvPr id="37" name="Group 36">
            <a:extLst>
              <a:ext uri="{FF2B5EF4-FFF2-40B4-BE49-F238E27FC236}">
                <a16:creationId xmlns:a16="http://schemas.microsoft.com/office/drawing/2014/main" id="{A07D9B3A-D8C7-E622-DBEC-1A8B224BE25B}"/>
              </a:ext>
            </a:extLst>
          </p:cNvPr>
          <p:cNvGrpSpPr/>
          <p:nvPr/>
        </p:nvGrpSpPr>
        <p:grpSpPr>
          <a:xfrm>
            <a:off x="1007085" y="1514001"/>
            <a:ext cx="2859056" cy="1889202"/>
            <a:chOff x="1502036" y="1514001"/>
            <a:chExt cx="2859056" cy="1889202"/>
          </a:xfrm>
        </p:grpSpPr>
        <p:grpSp>
          <p:nvGrpSpPr>
            <p:cNvPr id="26" name="Group 25">
              <a:extLst>
                <a:ext uri="{FF2B5EF4-FFF2-40B4-BE49-F238E27FC236}">
                  <a16:creationId xmlns:a16="http://schemas.microsoft.com/office/drawing/2014/main" id="{3903AC3C-951C-BA52-41DB-EB7F0F9E2F9D}"/>
                </a:ext>
              </a:extLst>
            </p:cNvPr>
            <p:cNvGrpSpPr/>
            <p:nvPr/>
          </p:nvGrpSpPr>
          <p:grpSpPr>
            <a:xfrm>
              <a:off x="1502036" y="1716881"/>
              <a:ext cx="2313362" cy="1686322"/>
              <a:chOff x="1502036" y="1716881"/>
              <a:chExt cx="2313362" cy="1686322"/>
            </a:xfrm>
          </p:grpSpPr>
          <p:sp>
            <p:nvSpPr>
              <p:cNvPr id="9" name="Rectangle 8">
                <a:extLst>
                  <a:ext uri="{FF2B5EF4-FFF2-40B4-BE49-F238E27FC236}">
                    <a16:creationId xmlns:a16="http://schemas.microsoft.com/office/drawing/2014/main" id="{50D22097-586A-AC7B-A871-0A2BC901326C}"/>
                  </a:ext>
                </a:extLst>
              </p:cNvPr>
              <p:cNvSpPr/>
              <p:nvPr/>
            </p:nvSpPr>
            <p:spPr>
              <a:xfrm rot="19143492">
                <a:off x="1502036" y="1966701"/>
                <a:ext cx="2313362" cy="1436502"/>
              </a:xfrm>
              <a:prstGeom prst="rect">
                <a:avLst/>
              </a:prstGeom>
              <a:noFill/>
              <a:ln w="57150">
                <a:solidFill>
                  <a:srgbClr val="C830C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0" name="Straight Connector 19">
                <a:extLst>
                  <a:ext uri="{FF2B5EF4-FFF2-40B4-BE49-F238E27FC236}">
                    <a16:creationId xmlns:a16="http://schemas.microsoft.com/office/drawing/2014/main" id="{C7674A12-9F93-67AD-5740-97CE154BA9F7}"/>
                  </a:ext>
                </a:extLst>
              </p:cNvPr>
              <p:cNvCxnSpPr>
                <a:cxnSpLocks/>
                <a:stCxn id="9" idx="3"/>
              </p:cNvCxnSpPr>
              <p:nvPr/>
            </p:nvCxnSpPr>
            <p:spPr>
              <a:xfrm flipV="1">
                <a:off x="3532446" y="1716881"/>
                <a:ext cx="222785" cy="210107"/>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30" name="TextBox 29">
              <a:extLst>
                <a:ext uri="{FF2B5EF4-FFF2-40B4-BE49-F238E27FC236}">
                  <a16:creationId xmlns:a16="http://schemas.microsoft.com/office/drawing/2014/main" id="{C0ADB71B-F247-9E1A-8614-9DC10C6AA921}"/>
                </a:ext>
              </a:extLst>
            </p:cNvPr>
            <p:cNvSpPr txBox="1"/>
            <p:nvPr/>
          </p:nvSpPr>
          <p:spPr>
            <a:xfrm>
              <a:off x="3703312" y="1514001"/>
              <a:ext cx="657780" cy="37579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GB" b="1" dirty="0"/>
                <a:t>MLA</a:t>
              </a:r>
            </a:p>
          </p:txBody>
        </p:sp>
      </p:grpSp>
      <p:grpSp>
        <p:nvGrpSpPr>
          <p:cNvPr id="36" name="Group 35">
            <a:extLst>
              <a:ext uri="{FF2B5EF4-FFF2-40B4-BE49-F238E27FC236}">
                <a16:creationId xmlns:a16="http://schemas.microsoft.com/office/drawing/2014/main" id="{72D44512-ED89-CBE2-2651-474A22D4D206}"/>
              </a:ext>
            </a:extLst>
          </p:cNvPr>
          <p:cNvGrpSpPr/>
          <p:nvPr/>
        </p:nvGrpSpPr>
        <p:grpSpPr>
          <a:xfrm>
            <a:off x="1297225" y="3742031"/>
            <a:ext cx="4700020" cy="1540487"/>
            <a:chOff x="1792176" y="3742031"/>
            <a:chExt cx="4700020" cy="1540487"/>
          </a:xfrm>
        </p:grpSpPr>
        <p:grpSp>
          <p:nvGrpSpPr>
            <p:cNvPr id="35" name="Group 34">
              <a:extLst>
                <a:ext uri="{FF2B5EF4-FFF2-40B4-BE49-F238E27FC236}">
                  <a16:creationId xmlns:a16="http://schemas.microsoft.com/office/drawing/2014/main" id="{EEAFA09A-1A54-26E4-AC15-C197CB0C8164}"/>
                </a:ext>
              </a:extLst>
            </p:cNvPr>
            <p:cNvGrpSpPr/>
            <p:nvPr/>
          </p:nvGrpSpPr>
          <p:grpSpPr>
            <a:xfrm>
              <a:off x="1792176" y="3742031"/>
              <a:ext cx="4039505" cy="1540487"/>
              <a:chOff x="1792176" y="3742031"/>
              <a:chExt cx="4039505" cy="1540487"/>
            </a:xfrm>
          </p:grpSpPr>
          <p:sp>
            <p:nvSpPr>
              <p:cNvPr id="10" name="Rectangle 9">
                <a:extLst>
                  <a:ext uri="{FF2B5EF4-FFF2-40B4-BE49-F238E27FC236}">
                    <a16:creationId xmlns:a16="http://schemas.microsoft.com/office/drawing/2014/main" id="{FE6EB187-0238-3032-D04D-0CD1094467C2}"/>
                  </a:ext>
                </a:extLst>
              </p:cNvPr>
              <p:cNvSpPr/>
              <p:nvPr/>
            </p:nvSpPr>
            <p:spPr>
              <a:xfrm rot="20919476">
                <a:off x="1792176" y="3742031"/>
                <a:ext cx="3822273" cy="1540487"/>
              </a:xfrm>
              <a:prstGeom prst="rect">
                <a:avLst/>
              </a:prstGeom>
              <a:noFill/>
              <a:ln w="571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8" name="Straight Connector 27">
                <a:extLst>
                  <a:ext uri="{FF2B5EF4-FFF2-40B4-BE49-F238E27FC236}">
                    <a16:creationId xmlns:a16="http://schemas.microsoft.com/office/drawing/2014/main" id="{2D08AAE2-9CBB-BA39-7E7F-AD6F2F671A29}"/>
                  </a:ext>
                </a:extLst>
              </p:cNvPr>
              <p:cNvCxnSpPr>
                <a:cxnSpLocks/>
                <a:stCxn id="10" idx="3"/>
              </p:cNvCxnSpPr>
              <p:nvPr/>
            </p:nvCxnSpPr>
            <p:spPr>
              <a:xfrm flipV="1">
                <a:off x="5577126" y="4081463"/>
                <a:ext cx="254555" cy="54956"/>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31" name="TextBox 30">
              <a:extLst>
                <a:ext uri="{FF2B5EF4-FFF2-40B4-BE49-F238E27FC236}">
                  <a16:creationId xmlns:a16="http://schemas.microsoft.com/office/drawing/2014/main" id="{B500D685-0B5E-74BC-3C80-C5C86B8B9C8B}"/>
                </a:ext>
              </a:extLst>
            </p:cNvPr>
            <p:cNvSpPr txBox="1"/>
            <p:nvPr/>
          </p:nvSpPr>
          <p:spPr>
            <a:xfrm>
              <a:off x="5809256" y="3893564"/>
              <a:ext cx="682940" cy="375797"/>
            </a:xfrm>
            <a:prstGeom prst="rect">
              <a:avLst/>
            </a:prstGeom>
            <a:ln>
              <a:solidFill>
                <a:srgbClr val="00B0F0"/>
              </a:solidFill>
            </a:ln>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en-GB" b="1" dirty="0"/>
                <a:t>DMD</a:t>
              </a:r>
            </a:p>
          </p:txBody>
        </p:sp>
      </p:grpSp>
      <p:sp>
        <p:nvSpPr>
          <p:cNvPr id="32" name="Oval 31">
            <a:extLst>
              <a:ext uri="{FF2B5EF4-FFF2-40B4-BE49-F238E27FC236}">
                <a16:creationId xmlns:a16="http://schemas.microsoft.com/office/drawing/2014/main" id="{CD794423-AA11-63A1-037B-29BF13A4E896}"/>
              </a:ext>
            </a:extLst>
          </p:cNvPr>
          <p:cNvSpPr/>
          <p:nvPr/>
        </p:nvSpPr>
        <p:spPr>
          <a:xfrm>
            <a:off x="5404522" y="2231472"/>
            <a:ext cx="635551" cy="1225246"/>
          </a:xfrm>
          <a:prstGeom prst="ellipse">
            <a:avLst/>
          </a:prstGeom>
          <a:noFill/>
          <a:ln w="57150"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algn="ctr"/>
            <a:endParaRPr lang="en-GB"/>
          </a:p>
        </p:txBody>
      </p:sp>
      <p:pic>
        <p:nvPicPr>
          <p:cNvPr id="34" name="Picture 33">
            <a:extLst>
              <a:ext uri="{FF2B5EF4-FFF2-40B4-BE49-F238E27FC236}">
                <a16:creationId xmlns:a16="http://schemas.microsoft.com/office/drawing/2014/main" id="{37B24992-C662-70ED-AF73-6611EBD9BE41}"/>
              </a:ext>
            </a:extLst>
          </p:cNvPr>
          <p:cNvPicPr>
            <a:picLocks noChangeAspect="1"/>
          </p:cNvPicPr>
          <p:nvPr/>
        </p:nvPicPr>
        <p:blipFill>
          <a:blip r:embed="rId4"/>
          <a:stretch>
            <a:fillRect/>
          </a:stretch>
        </p:blipFill>
        <p:spPr>
          <a:xfrm>
            <a:off x="6095999" y="1008137"/>
            <a:ext cx="6081581" cy="1611920"/>
          </a:xfrm>
          <a:prstGeom prst="rect">
            <a:avLst/>
          </a:prstGeom>
        </p:spPr>
      </p:pic>
      <p:cxnSp>
        <p:nvCxnSpPr>
          <p:cNvPr id="42" name="Straight Arrow Connector 41">
            <a:extLst>
              <a:ext uri="{FF2B5EF4-FFF2-40B4-BE49-F238E27FC236}">
                <a16:creationId xmlns:a16="http://schemas.microsoft.com/office/drawing/2014/main" id="{595C208D-427C-B54C-E611-D6971242CF47}"/>
              </a:ext>
            </a:extLst>
          </p:cNvPr>
          <p:cNvCxnSpPr>
            <a:cxnSpLocks/>
          </p:cNvCxnSpPr>
          <p:nvPr/>
        </p:nvCxnSpPr>
        <p:spPr>
          <a:xfrm flipH="1" flipV="1">
            <a:off x="6675624" y="2457975"/>
            <a:ext cx="2387989" cy="1183222"/>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pic>
        <p:nvPicPr>
          <p:cNvPr id="13" name="Content Placeholder 3">
            <a:extLst>
              <a:ext uri="{FF2B5EF4-FFF2-40B4-BE49-F238E27FC236}">
                <a16:creationId xmlns:a16="http://schemas.microsoft.com/office/drawing/2014/main" id="{B97EF575-43A7-2079-643B-2CD010DDF6C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6994" y="6071723"/>
            <a:ext cx="2840887" cy="730228"/>
          </a:xfrm>
          <a:prstGeom prst="rect">
            <a:avLst/>
          </a:prstGeom>
        </p:spPr>
      </p:pic>
      <p:pic>
        <p:nvPicPr>
          <p:cNvPr id="14" name="Picture 13">
            <a:extLst>
              <a:ext uri="{FF2B5EF4-FFF2-40B4-BE49-F238E27FC236}">
                <a16:creationId xmlns:a16="http://schemas.microsoft.com/office/drawing/2014/main" id="{901DBB8C-343E-C28F-3191-81ACDE063F0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174033" y="5943600"/>
            <a:ext cx="1382532" cy="977389"/>
          </a:xfrm>
          <a:prstGeom prst="rect">
            <a:avLst/>
          </a:prstGeom>
        </p:spPr>
      </p:pic>
      <p:pic>
        <p:nvPicPr>
          <p:cNvPr id="15" name="Picture 14" descr="A black and white logo&#10;&#10;Description automatically generated">
            <a:extLst>
              <a:ext uri="{FF2B5EF4-FFF2-40B4-BE49-F238E27FC236}">
                <a16:creationId xmlns:a16="http://schemas.microsoft.com/office/drawing/2014/main" id="{F78553DF-ED99-AABA-20D5-06D26780626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762717" y="5968766"/>
            <a:ext cx="1789085" cy="917297"/>
          </a:xfrm>
          <a:prstGeom prst="rect">
            <a:avLst/>
          </a:prstGeom>
        </p:spPr>
      </p:pic>
      <p:sp>
        <p:nvSpPr>
          <p:cNvPr id="17" name="Rectangle 16">
            <a:extLst>
              <a:ext uri="{FF2B5EF4-FFF2-40B4-BE49-F238E27FC236}">
                <a16:creationId xmlns:a16="http://schemas.microsoft.com/office/drawing/2014/main" id="{46340016-9A31-4539-EE04-62801DA8669D}"/>
              </a:ext>
            </a:extLst>
          </p:cNvPr>
          <p:cNvSpPr/>
          <p:nvPr/>
        </p:nvSpPr>
        <p:spPr>
          <a:xfrm>
            <a:off x="6884527" y="6109128"/>
            <a:ext cx="4214807" cy="646331"/>
          </a:xfrm>
          <a:prstGeom prst="rect">
            <a:avLst/>
          </a:prstGeom>
        </p:spPr>
        <p:txBody>
          <a:bodyPr wrap="none">
            <a:spAutoFit/>
          </a:bodyPr>
          <a:lstStyle/>
          <a:p>
            <a:pPr algn="ctr"/>
            <a:r>
              <a:rPr lang="en-GB" sz="1800" i="1" dirty="0">
                <a:solidFill>
                  <a:schemeClr val="bg1"/>
                </a:solidFill>
              </a:rPr>
              <a:t>C. Swain (catherine.swain@liverpool.ac.uk)</a:t>
            </a:r>
          </a:p>
          <a:p>
            <a:pPr algn="ctr"/>
            <a:r>
              <a:rPr lang="en-GB" sz="1800" i="1" dirty="0">
                <a:solidFill>
                  <a:schemeClr val="bg1"/>
                </a:solidFill>
              </a:rPr>
              <a:t>AWAKE collaboration 12/03/2024</a:t>
            </a:r>
          </a:p>
        </p:txBody>
      </p:sp>
      <p:pic>
        <p:nvPicPr>
          <p:cNvPr id="19" name="Picture 2" descr="home">
            <a:extLst>
              <a:ext uri="{FF2B5EF4-FFF2-40B4-BE49-F238E27FC236}">
                <a16:creationId xmlns:a16="http://schemas.microsoft.com/office/drawing/2014/main" id="{8EEE9AA6-11DB-19B3-741A-55EBCD102A86}"/>
              </a:ext>
            </a:extLst>
          </p:cNvPr>
          <p:cNvPicPr>
            <a:picLocks noChangeAspect="1" noChangeArrowheads="1"/>
          </p:cNvPicPr>
          <p:nvPr/>
        </p:nvPicPr>
        <p:blipFill>
          <a:blip r:embed="rId8" cstate="print">
            <a:duotone>
              <a:prstClr val="black"/>
              <a:schemeClr val="tx1">
                <a:tint val="45000"/>
                <a:satMod val="400000"/>
              </a:schemeClr>
            </a:duotone>
            <a:extLst>
              <a:ext uri="{BEBA8EAE-BF5A-486C-A8C5-ECC9F3942E4B}">
                <a14:imgProps xmlns:a14="http://schemas.microsoft.com/office/drawing/2010/main">
                  <a14:imgLayer r:embed="rId9">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9690433" y="52075"/>
            <a:ext cx="2487147" cy="8950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723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p:cNvGrpSpPr/>
          <p:nvPr/>
        </p:nvGrpSpPr>
        <p:grpSpPr>
          <a:xfrm>
            <a:off x="0" y="5990432"/>
            <a:ext cx="12192000" cy="885600"/>
            <a:chOff x="0" y="5990432"/>
            <a:chExt cx="12192000" cy="885600"/>
          </a:xfrm>
        </p:grpSpPr>
        <p:sp>
          <p:nvSpPr>
            <p:cNvPr id="27" name="Rectangle 26"/>
            <p:cNvSpPr/>
            <p:nvPr/>
          </p:nvSpPr>
          <p:spPr>
            <a:xfrm>
              <a:off x="0" y="5990432"/>
              <a:ext cx="12192000" cy="885600"/>
            </a:xfrm>
            <a:prstGeom prst="rect">
              <a:avLst/>
            </a:prstGeom>
            <a:solidFill>
              <a:srgbClr val="021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Rectangle 25"/>
            <p:cNvSpPr/>
            <p:nvPr/>
          </p:nvSpPr>
          <p:spPr>
            <a:xfrm>
              <a:off x="11345334" y="6242316"/>
              <a:ext cx="625298" cy="400110"/>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rPr>
                <a:t>5</a:t>
              </a:r>
            </a:p>
          </p:txBody>
        </p:sp>
      </p:grpSp>
      <p:sp>
        <p:nvSpPr>
          <p:cNvPr id="45" name="Title 1"/>
          <p:cNvSpPr txBox="1">
            <a:spLocks/>
          </p:cNvSpPr>
          <p:nvPr/>
        </p:nvSpPr>
        <p:spPr>
          <a:xfrm>
            <a:off x="0" y="0"/>
            <a:ext cx="12192000" cy="977501"/>
          </a:xfrm>
          <a:prstGeom prst="rect">
            <a:avLst/>
          </a:prstGeom>
        </p:spPr>
        <p:txBody>
          <a:bodyPr vert="horz" lIns="36000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4000" b="1" i="0" u="none" strike="noStrike" kern="1200" cap="none" spc="0" normalizeH="0" baseline="0" noProof="0" dirty="0">
                <a:ln>
                  <a:noFill/>
                </a:ln>
                <a:solidFill>
                  <a:prstClr val="black"/>
                </a:solidFill>
                <a:effectLst/>
                <a:uLnTx/>
                <a:uFillTx/>
                <a:latin typeface="Calibri Light" panose="020F0302020204030204"/>
                <a:ea typeface="+mj-ea"/>
                <a:cs typeface="+mj-cs"/>
              </a:rPr>
              <a:t>Measurements at CLEAR</a:t>
            </a:r>
          </a:p>
        </p:txBody>
      </p:sp>
      <p:pic>
        <p:nvPicPr>
          <p:cNvPr id="5" name="Picture 4"/>
          <p:cNvPicPr>
            <a:picLocks noChangeAspect="1"/>
          </p:cNvPicPr>
          <p:nvPr/>
        </p:nvPicPr>
        <p:blipFill>
          <a:blip r:embed="rId3"/>
          <a:stretch>
            <a:fillRect/>
          </a:stretch>
        </p:blipFill>
        <p:spPr>
          <a:xfrm>
            <a:off x="-4016" y="963187"/>
            <a:ext cx="4088062" cy="3338584"/>
          </a:xfrm>
          <a:prstGeom prst="rect">
            <a:avLst/>
          </a:prstGeom>
        </p:spPr>
      </p:pic>
      <p:sp>
        <p:nvSpPr>
          <p:cNvPr id="20" name="Content Placeholder 2"/>
          <p:cNvSpPr txBox="1">
            <a:spLocks/>
          </p:cNvSpPr>
          <p:nvPr/>
        </p:nvSpPr>
        <p:spPr>
          <a:xfrm>
            <a:off x="6559" y="5598371"/>
            <a:ext cx="925667" cy="355306"/>
          </a:xfrm>
          <a:prstGeom prst="rect">
            <a:avLst/>
          </a:prstGeom>
        </p:spPr>
        <p:txBody>
          <a:bodyPr vert="horz" lIns="91440" tIns="45720" rIns="91440" bIns="45720" rtlCol="0" anchor="b">
            <a:noAutofit/>
          </a:bodyPr>
          <a:lstStyle>
            <a:lvl1pPr marL="0" indent="0" algn="ctr" defTabSz="914400" rtl="0" eaLnBrk="1" latinLnBrk="0" hangingPunct="1">
              <a:lnSpc>
                <a:spcPct val="90000"/>
              </a:lnSpc>
              <a:spcBef>
                <a:spcPts val="1000"/>
              </a:spcBef>
              <a:buFont typeface="Arial"/>
              <a:buNone/>
              <a:defRPr sz="2400" kern="1200">
                <a:solidFill>
                  <a:schemeClr val="bg1"/>
                </a:solidFill>
                <a:latin typeface="Arial" panose="020B0604020202020204" pitchFamily="34" charset="0"/>
                <a:ea typeface="+mn-ea"/>
                <a:cs typeface="Arial" panose="020B0604020202020204" pitchFamily="34" charset="0"/>
              </a:defRPr>
            </a:lvl1pPr>
            <a:lvl2pPr marL="457200" indent="0" algn="ctr" defTabSz="914400" rtl="0" eaLnBrk="1" latinLnBrk="0" hangingPunct="1">
              <a:lnSpc>
                <a:spcPct val="90000"/>
              </a:lnSpc>
              <a:spcBef>
                <a:spcPts val="500"/>
              </a:spcBef>
              <a:buFont typeface="Arial"/>
              <a:buNone/>
              <a:defRPr sz="2000" kern="1200">
                <a:solidFill>
                  <a:schemeClr val="bg1"/>
                </a:solidFill>
                <a:latin typeface="Arial" panose="020B0604020202020204" pitchFamily="34" charset="0"/>
                <a:ea typeface="+mn-ea"/>
                <a:cs typeface="Arial" panose="020B0604020202020204" pitchFamily="34" charset="0"/>
              </a:defRPr>
            </a:lvl2pPr>
            <a:lvl3pPr marL="914400" indent="0" algn="ctr" defTabSz="914400" rtl="0" eaLnBrk="1" latinLnBrk="0" hangingPunct="1">
              <a:lnSpc>
                <a:spcPct val="90000"/>
              </a:lnSpc>
              <a:spcBef>
                <a:spcPts val="500"/>
              </a:spcBef>
              <a:buFont typeface="Arial"/>
              <a:buNone/>
              <a:defRPr sz="1800" kern="1200">
                <a:solidFill>
                  <a:schemeClr val="bg1"/>
                </a:solidFill>
                <a:latin typeface="Arial" panose="020B0604020202020204" pitchFamily="34" charset="0"/>
                <a:ea typeface="+mn-ea"/>
                <a:cs typeface="Arial" panose="020B0604020202020204" pitchFamily="34" charset="0"/>
              </a:defRPr>
            </a:lvl3pPr>
            <a:lvl4pPr marL="1371600" indent="0" algn="ctr" defTabSz="914400" rtl="0" eaLnBrk="1" latinLnBrk="0" hangingPunct="1">
              <a:lnSpc>
                <a:spcPct val="90000"/>
              </a:lnSpc>
              <a:spcBef>
                <a:spcPts val="500"/>
              </a:spcBef>
              <a:buFont typeface="Arial"/>
              <a:buNone/>
              <a:defRPr sz="1600" kern="1200">
                <a:solidFill>
                  <a:schemeClr val="bg1"/>
                </a:solidFill>
                <a:latin typeface="Arial" panose="020B0604020202020204" pitchFamily="34" charset="0"/>
                <a:ea typeface="+mn-ea"/>
                <a:cs typeface="Arial" panose="020B0604020202020204" pitchFamily="34" charset="0"/>
              </a:defRPr>
            </a:lvl4pPr>
            <a:lvl5pPr marL="1828800" indent="0" algn="ctr" defTabSz="914400" rtl="0" eaLnBrk="1" latinLnBrk="0" hangingPunct="1">
              <a:lnSpc>
                <a:spcPct val="90000"/>
              </a:lnSpc>
              <a:spcBef>
                <a:spcPts val="500"/>
              </a:spcBef>
              <a:buFont typeface="Arial"/>
              <a:buNone/>
              <a:defRPr sz="1600" kern="1200">
                <a:solidFill>
                  <a:schemeClr val="bg1"/>
                </a:solidFill>
                <a:latin typeface="Arial" panose="020B0604020202020204" pitchFamily="34" charset="0"/>
                <a:ea typeface="+mn-ea"/>
                <a:cs typeface="Arial" panose="020B0604020202020204" pitchFamily="34"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a:buNone/>
              <a:tabLst/>
              <a:defRPr/>
            </a:pPr>
            <a:r>
              <a:rPr kumimoji="0" lang="da-DK"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[3]</a:t>
            </a:r>
          </a:p>
        </p:txBody>
      </p:sp>
      <p:grpSp>
        <p:nvGrpSpPr>
          <p:cNvPr id="59" name="Group 58"/>
          <p:cNvGrpSpPr/>
          <p:nvPr/>
        </p:nvGrpSpPr>
        <p:grpSpPr>
          <a:xfrm>
            <a:off x="6885231" y="1109518"/>
            <a:ext cx="4679233" cy="4530372"/>
            <a:chOff x="2718474" y="967440"/>
            <a:chExt cx="4679233" cy="4530372"/>
          </a:xfrm>
        </p:grpSpPr>
        <p:sp>
          <p:nvSpPr>
            <p:cNvPr id="4" name="Right Arrow 3"/>
            <p:cNvSpPr/>
            <p:nvPr/>
          </p:nvSpPr>
          <p:spPr>
            <a:xfrm>
              <a:off x="2718474" y="3026635"/>
              <a:ext cx="715618" cy="509006"/>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0" name="Straight Connector 9"/>
            <p:cNvCxnSpPr/>
            <p:nvPr/>
          </p:nvCxnSpPr>
          <p:spPr>
            <a:xfrm>
              <a:off x="5917097" y="2680129"/>
              <a:ext cx="0" cy="1163001"/>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6712228" y="2680129"/>
              <a:ext cx="0" cy="1163001"/>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E7A42A7B-E03E-6B0A-B180-55B36536ED57}"/>
                </a:ext>
              </a:extLst>
            </p:cNvPr>
            <p:cNvSpPr txBox="1"/>
            <p:nvPr/>
          </p:nvSpPr>
          <p:spPr>
            <a:xfrm>
              <a:off x="5567199" y="4851481"/>
              <a:ext cx="699796"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BTV</a:t>
              </a:r>
            </a:p>
          </p:txBody>
        </p:sp>
        <p:sp>
          <p:nvSpPr>
            <p:cNvPr id="32" name="TextBox 31">
              <a:extLst>
                <a:ext uri="{FF2B5EF4-FFF2-40B4-BE49-F238E27FC236}">
                  <a16:creationId xmlns:a16="http://schemas.microsoft.com/office/drawing/2014/main" id="{E7A42A7B-E03E-6B0A-B180-55B36536ED57}"/>
                </a:ext>
              </a:extLst>
            </p:cNvPr>
            <p:cNvSpPr txBox="1"/>
            <p:nvPr/>
          </p:nvSpPr>
          <p:spPr>
            <a:xfrm>
              <a:off x="6362330" y="4851481"/>
              <a:ext cx="699796"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OTR</a:t>
              </a:r>
            </a:p>
          </p:txBody>
        </p:sp>
        <p:sp>
          <p:nvSpPr>
            <p:cNvPr id="33" name="TextBox 32">
              <a:extLst>
                <a:ext uri="{FF2B5EF4-FFF2-40B4-BE49-F238E27FC236}">
                  <a16:creationId xmlns:a16="http://schemas.microsoft.com/office/drawing/2014/main" id="{E7A42A7B-E03E-6B0A-B180-55B36536ED57}"/>
                </a:ext>
              </a:extLst>
            </p:cNvPr>
            <p:cNvSpPr txBox="1"/>
            <p:nvPr/>
          </p:nvSpPr>
          <p:spPr>
            <a:xfrm>
              <a:off x="2937136" y="4851481"/>
              <a:ext cx="1879488"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Quadrupole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Triplet/Doublet</a:t>
              </a:r>
            </a:p>
          </p:txBody>
        </p:sp>
        <p:grpSp>
          <p:nvGrpSpPr>
            <p:cNvPr id="48" name="Group 47"/>
            <p:cNvGrpSpPr/>
            <p:nvPr/>
          </p:nvGrpSpPr>
          <p:grpSpPr>
            <a:xfrm>
              <a:off x="3840708" y="1817559"/>
              <a:ext cx="3412435" cy="1430449"/>
              <a:chOff x="3840708" y="1817559"/>
              <a:chExt cx="3412435" cy="1430449"/>
            </a:xfrm>
          </p:grpSpPr>
          <p:sp>
            <p:nvSpPr>
              <p:cNvPr id="35" name="Freeform 34"/>
              <p:cNvSpPr/>
              <p:nvPr/>
            </p:nvSpPr>
            <p:spPr>
              <a:xfrm>
                <a:off x="3840708" y="2358889"/>
                <a:ext cx="3412435" cy="804168"/>
              </a:xfrm>
              <a:custGeom>
                <a:avLst/>
                <a:gdLst>
                  <a:gd name="connsiteX0" fmla="*/ 0 w 3412435"/>
                  <a:gd name="connsiteY0" fmla="*/ 0 h 804168"/>
                  <a:gd name="connsiteX1" fmla="*/ 2246244 w 3412435"/>
                  <a:gd name="connsiteY1" fmla="*/ 669235 h 804168"/>
                  <a:gd name="connsiteX2" fmla="*/ 2829339 w 3412435"/>
                  <a:gd name="connsiteY2" fmla="*/ 801757 h 804168"/>
                  <a:gd name="connsiteX3" fmla="*/ 3412435 w 3412435"/>
                  <a:gd name="connsiteY3" fmla="*/ 742122 h 804168"/>
                </a:gdLst>
                <a:ahLst/>
                <a:cxnLst>
                  <a:cxn ang="0">
                    <a:pos x="connsiteX0" y="connsiteY0"/>
                  </a:cxn>
                  <a:cxn ang="0">
                    <a:pos x="connsiteX1" y="connsiteY1"/>
                  </a:cxn>
                  <a:cxn ang="0">
                    <a:pos x="connsiteX2" y="connsiteY2"/>
                  </a:cxn>
                  <a:cxn ang="0">
                    <a:pos x="connsiteX3" y="connsiteY3"/>
                  </a:cxn>
                </a:cxnLst>
                <a:rect l="l" t="t" r="r" b="b"/>
                <a:pathLst>
                  <a:path w="3412435" h="804168">
                    <a:moveTo>
                      <a:pt x="0" y="0"/>
                    </a:moveTo>
                    <a:lnTo>
                      <a:pt x="2246244" y="669235"/>
                    </a:lnTo>
                    <a:cubicBezTo>
                      <a:pt x="2717800" y="802861"/>
                      <a:pt x="2634974" y="789609"/>
                      <a:pt x="2829339" y="801757"/>
                    </a:cubicBezTo>
                    <a:cubicBezTo>
                      <a:pt x="3023704" y="813905"/>
                      <a:pt x="3218069" y="778013"/>
                      <a:pt x="3412435" y="742122"/>
                    </a:cubicBezTo>
                  </a:path>
                </a:pathLst>
              </a:cu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 name="Freeform 38"/>
              <p:cNvSpPr/>
              <p:nvPr/>
            </p:nvSpPr>
            <p:spPr>
              <a:xfrm>
                <a:off x="3840708" y="1817559"/>
                <a:ext cx="3412435" cy="1430449"/>
              </a:xfrm>
              <a:custGeom>
                <a:avLst/>
                <a:gdLst>
                  <a:gd name="connsiteX0" fmla="*/ 0 w 3412435"/>
                  <a:gd name="connsiteY0" fmla="*/ 0 h 804168"/>
                  <a:gd name="connsiteX1" fmla="*/ 2246244 w 3412435"/>
                  <a:gd name="connsiteY1" fmla="*/ 669235 h 804168"/>
                  <a:gd name="connsiteX2" fmla="*/ 2829339 w 3412435"/>
                  <a:gd name="connsiteY2" fmla="*/ 801757 h 804168"/>
                  <a:gd name="connsiteX3" fmla="*/ 3412435 w 3412435"/>
                  <a:gd name="connsiteY3" fmla="*/ 742122 h 804168"/>
                </a:gdLst>
                <a:ahLst/>
                <a:cxnLst>
                  <a:cxn ang="0">
                    <a:pos x="connsiteX0" y="connsiteY0"/>
                  </a:cxn>
                  <a:cxn ang="0">
                    <a:pos x="connsiteX1" y="connsiteY1"/>
                  </a:cxn>
                  <a:cxn ang="0">
                    <a:pos x="connsiteX2" y="connsiteY2"/>
                  </a:cxn>
                  <a:cxn ang="0">
                    <a:pos x="connsiteX3" y="connsiteY3"/>
                  </a:cxn>
                </a:cxnLst>
                <a:rect l="l" t="t" r="r" b="b"/>
                <a:pathLst>
                  <a:path w="3412435" h="804168">
                    <a:moveTo>
                      <a:pt x="0" y="0"/>
                    </a:moveTo>
                    <a:lnTo>
                      <a:pt x="2246244" y="669235"/>
                    </a:lnTo>
                    <a:cubicBezTo>
                      <a:pt x="2717800" y="802861"/>
                      <a:pt x="2634974" y="789609"/>
                      <a:pt x="2829339" y="801757"/>
                    </a:cubicBezTo>
                    <a:cubicBezTo>
                      <a:pt x="3023704" y="813905"/>
                      <a:pt x="3218069" y="778013"/>
                      <a:pt x="3412435" y="742122"/>
                    </a:cubicBezTo>
                  </a:path>
                </a:pathLst>
              </a:cu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0" name="Freeform 39"/>
              <p:cNvSpPr/>
              <p:nvPr/>
            </p:nvSpPr>
            <p:spPr>
              <a:xfrm>
                <a:off x="3840708" y="2680129"/>
                <a:ext cx="3412435" cy="406903"/>
              </a:xfrm>
              <a:custGeom>
                <a:avLst/>
                <a:gdLst>
                  <a:gd name="connsiteX0" fmla="*/ 0 w 3412435"/>
                  <a:gd name="connsiteY0" fmla="*/ 0 h 804168"/>
                  <a:gd name="connsiteX1" fmla="*/ 2246244 w 3412435"/>
                  <a:gd name="connsiteY1" fmla="*/ 669235 h 804168"/>
                  <a:gd name="connsiteX2" fmla="*/ 2829339 w 3412435"/>
                  <a:gd name="connsiteY2" fmla="*/ 801757 h 804168"/>
                  <a:gd name="connsiteX3" fmla="*/ 3412435 w 3412435"/>
                  <a:gd name="connsiteY3" fmla="*/ 742122 h 804168"/>
                </a:gdLst>
                <a:ahLst/>
                <a:cxnLst>
                  <a:cxn ang="0">
                    <a:pos x="connsiteX0" y="connsiteY0"/>
                  </a:cxn>
                  <a:cxn ang="0">
                    <a:pos x="connsiteX1" y="connsiteY1"/>
                  </a:cxn>
                  <a:cxn ang="0">
                    <a:pos x="connsiteX2" y="connsiteY2"/>
                  </a:cxn>
                  <a:cxn ang="0">
                    <a:pos x="connsiteX3" y="connsiteY3"/>
                  </a:cxn>
                </a:cxnLst>
                <a:rect l="l" t="t" r="r" b="b"/>
                <a:pathLst>
                  <a:path w="3412435" h="804168">
                    <a:moveTo>
                      <a:pt x="0" y="0"/>
                    </a:moveTo>
                    <a:lnTo>
                      <a:pt x="2246244" y="669235"/>
                    </a:lnTo>
                    <a:cubicBezTo>
                      <a:pt x="2717800" y="802861"/>
                      <a:pt x="2634974" y="789609"/>
                      <a:pt x="2829339" y="801757"/>
                    </a:cubicBezTo>
                    <a:cubicBezTo>
                      <a:pt x="3023704" y="813905"/>
                      <a:pt x="3218069" y="778013"/>
                      <a:pt x="3412435" y="742122"/>
                    </a:cubicBezTo>
                  </a:path>
                </a:pathLst>
              </a:custGeom>
              <a:noFill/>
              <a:ln w="381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50" name="Group 49"/>
            <p:cNvGrpSpPr/>
            <p:nvPr/>
          </p:nvGrpSpPr>
          <p:grpSpPr>
            <a:xfrm flipV="1">
              <a:off x="3840708" y="3336189"/>
              <a:ext cx="3412435" cy="1430449"/>
              <a:chOff x="3840708" y="1817559"/>
              <a:chExt cx="3412435" cy="1430449"/>
            </a:xfrm>
          </p:grpSpPr>
          <p:sp>
            <p:nvSpPr>
              <p:cNvPr id="51" name="Freeform 50"/>
              <p:cNvSpPr/>
              <p:nvPr/>
            </p:nvSpPr>
            <p:spPr>
              <a:xfrm>
                <a:off x="3840708" y="2358889"/>
                <a:ext cx="3412435" cy="804168"/>
              </a:xfrm>
              <a:custGeom>
                <a:avLst/>
                <a:gdLst>
                  <a:gd name="connsiteX0" fmla="*/ 0 w 3412435"/>
                  <a:gd name="connsiteY0" fmla="*/ 0 h 804168"/>
                  <a:gd name="connsiteX1" fmla="*/ 2246244 w 3412435"/>
                  <a:gd name="connsiteY1" fmla="*/ 669235 h 804168"/>
                  <a:gd name="connsiteX2" fmla="*/ 2829339 w 3412435"/>
                  <a:gd name="connsiteY2" fmla="*/ 801757 h 804168"/>
                  <a:gd name="connsiteX3" fmla="*/ 3412435 w 3412435"/>
                  <a:gd name="connsiteY3" fmla="*/ 742122 h 804168"/>
                </a:gdLst>
                <a:ahLst/>
                <a:cxnLst>
                  <a:cxn ang="0">
                    <a:pos x="connsiteX0" y="connsiteY0"/>
                  </a:cxn>
                  <a:cxn ang="0">
                    <a:pos x="connsiteX1" y="connsiteY1"/>
                  </a:cxn>
                  <a:cxn ang="0">
                    <a:pos x="connsiteX2" y="connsiteY2"/>
                  </a:cxn>
                  <a:cxn ang="0">
                    <a:pos x="connsiteX3" y="connsiteY3"/>
                  </a:cxn>
                </a:cxnLst>
                <a:rect l="l" t="t" r="r" b="b"/>
                <a:pathLst>
                  <a:path w="3412435" h="804168">
                    <a:moveTo>
                      <a:pt x="0" y="0"/>
                    </a:moveTo>
                    <a:lnTo>
                      <a:pt x="2246244" y="669235"/>
                    </a:lnTo>
                    <a:cubicBezTo>
                      <a:pt x="2717800" y="802861"/>
                      <a:pt x="2634974" y="789609"/>
                      <a:pt x="2829339" y="801757"/>
                    </a:cubicBezTo>
                    <a:cubicBezTo>
                      <a:pt x="3023704" y="813905"/>
                      <a:pt x="3218069" y="778013"/>
                      <a:pt x="3412435" y="742122"/>
                    </a:cubicBezTo>
                  </a:path>
                </a:pathLst>
              </a:cu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2" name="Freeform 51"/>
              <p:cNvSpPr/>
              <p:nvPr/>
            </p:nvSpPr>
            <p:spPr>
              <a:xfrm>
                <a:off x="3840708" y="1817559"/>
                <a:ext cx="3412435" cy="1430449"/>
              </a:xfrm>
              <a:custGeom>
                <a:avLst/>
                <a:gdLst>
                  <a:gd name="connsiteX0" fmla="*/ 0 w 3412435"/>
                  <a:gd name="connsiteY0" fmla="*/ 0 h 804168"/>
                  <a:gd name="connsiteX1" fmla="*/ 2246244 w 3412435"/>
                  <a:gd name="connsiteY1" fmla="*/ 669235 h 804168"/>
                  <a:gd name="connsiteX2" fmla="*/ 2829339 w 3412435"/>
                  <a:gd name="connsiteY2" fmla="*/ 801757 h 804168"/>
                  <a:gd name="connsiteX3" fmla="*/ 3412435 w 3412435"/>
                  <a:gd name="connsiteY3" fmla="*/ 742122 h 804168"/>
                </a:gdLst>
                <a:ahLst/>
                <a:cxnLst>
                  <a:cxn ang="0">
                    <a:pos x="connsiteX0" y="connsiteY0"/>
                  </a:cxn>
                  <a:cxn ang="0">
                    <a:pos x="connsiteX1" y="connsiteY1"/>
                  </a:cxn>
                  <a:cxn ang="0">
                    <a:pos x="connsiteX2" y="connsiteY2"/>
                  </a:cxn>
                  <a:cxn ang="0">
                    <a:pos x="connsiteX3" y="connsiteY3"/>
                  </a:cxn>
                </a:cxnLst>
                <a:rect l="l" t="t" r="r" b="b"/>
                <a:pathLst>
                  <a:path w="3412435" h="804168">
                    <a:moveTo>
                      <a:pt x="0" y="0"/>
                    </a:moveTo>
                    <a:lnTo>
                      <a:pt x="2246244" y="669235"/>
                    </a:lnTo>
                    <a:cubicBezTo>
                      <a:pt x="2717800" y="802861"/>
                      <a:pt x="2634974" y="789609"/>
                      <a:pt x="2829339" y="801757"/>
                    </a:cubicBezTo>
                    <a:cubicBezTo>
                      <a:pt x="3023704" y="813905"/>
                      <a:pt x="3218069" y="778013"/>
                      <a:pt x="3412435" y="742122"/>
                    </a:cubicBezTo>
                  </a:path>
                </a:pathLst>
              </a:cu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4" name="Freeform 53"/>
              <p:cNvSpPr/>
              <p:nvPr/>
            </p:nvSpPr>
            <p:spPr>
              <a:xfrm>
                <a:off x="3840708" y="2680129"/>
                <a:ext cx="3412435" cy="406903"/>
              </a:xfrm>
              <a:custGeom>
                <a:avLst/>
                <a:gdLst>
                  <a:gd name="connsiteX0" fmla="*/ 0 w 3412435"/>
                  <a:gd name="connsiteY0" fmla="*/ 0 h 804168"/>
                  <a:gd name="connsiteX1" fmla="*/ 2246244 w 3412435"/>
                  <a:gd name="connsiteY1" fmla="*/ 669235 h 804168"/>
                  <a:gd name="connsiteX2" fmla="*/ 2829339 w 3412435"/>
                  <a:gd name="connsiteY2" fmla="*/ 801757 h 804168"/>
                  <a:gd name="connsiteX3" fmla="*/ 3412435 w 3412435"/>
                  <a:gd name="connsiteY3" fmla="*/ 742122 h 804168"/>
                </a:gdLst>
                <a:ahLst/>
                <a:cxnLst>
                  <a:cxn ang="0">
                    <a:pos x="connsiteX0" y="connsiteY0"/>
                  </a:cxn>
                  <a:cxn ang="0">
                    <a:pos x="connsiteX1" y="connsiteY1"/>
                  </a:cxn>
                  <a:cxn ang="0">
                    <a:pos x="connsiteX2" y="connsiteY2"/>
                  </a:cxn>
                  <a:cxn ang="0">
                    <a:pos x="connsiteX3" y="connsiteY3"/>
                  </a:cxn>
                </a:cxnLst>
                <a:rect l="l" t="t" r="r" b="b"/>
                <a:pathLst>
                  <a:path w="3412435" h="804168">
                    <a:moveTo>
                      <a:pt x="0" y="0"/>
                    </a:moveTo>
                    <a:lnTo>
                      <a:pt x="2246244" y="669235"/>
                    </a:lnTo>
                    <a:cubicBezTo>
                      <a:pt x="2717800" y="802861"/>
                      <a:pt x="2634974" y="789609"/>
                      <a:pt x="2829339" y="801757"/>
                    </a:cubicBezTo>
                    <a:cubicBezTo>
                      <a:pt x="3023704" y="813905"/>
                      <a:pt x="3218069" y="778013"/>
                      <a:pt x="3412435" y="742122"/>
                    </a:cubicBezTo>
                  </a:path>
                </a:pathLst>
              </a:custGeom>
              <a:noFill/>
              <a:ln w="381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8" name="Oval 7"/>
            <p:cNvSpPr/>
            <p:nvPr/>
          </p:nvSpPr>
          <p:spPr>
            <a:xfrm>
              <a:off x="3628402" y="1652346"/>
              <a:ext cx="496956" cy="32443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mc:AlternateContent xmlns:mc="http://schemas.openxmlformats.org/markup-compatibility/2006">
          <mc:Choice xmlns:a14="http://schemas.microsoft.com/office/drawing/2010/main" Requires="a14">
            <p:sp>
              <p:nvSpPr>
                <p:cNvPr id="49" name="TextBox 48"/>
                <p:cNvSpPr txBox="1"/>
                <p:nvPr/>
              </p:nvSpPr>
              <p:spPr>
                <a:xfrm>
                  <a:off x="4351873" y="1272956"/>
                  <a:ext cx="3045834" cy="369332"/>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Sup>
                          <m:sSubSupPr>
                            <m:ctrlP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SupPr>
                          <m:e>
                            <m:r>
                              <m:rPr>
                                <m:sty m:val="p"/>
                              </m:rPr>
                              <a:rPr kumimoji="0" lang="el-GR"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ε</m:t>
                            </m:r>
                          </m:e>
                          <m:sub>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𝑥</m:t>
                            </m:r>
                          </m:sub>
                          <m:sup>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2</m:t>
                            </m:r>
                          </m:sup>
                        </m:sSubSup>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d>
                          <m:dPr>
                            <m:begChr m:val="⟨"/>
                            <m:endChr m:val="⟩"/>
                            <m:ctrlP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dPr>
                          <m:e>
                            <m:sSup>
                              <m:sSupPr>
                                <m:ctrlP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pPr>
                              <m:e>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𝑥</m:t>
                                </m:r>
                              </m:e>
                              <m:sup>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2</m:t>
                                </m:r>
                              </m:sup>
                            </m:sSup>
                          </m:e>
                        </m:d>
                        <m:d>
                          <m:dPr>
                            <m:begChr m:val="⟨"/>
                            <m:endChr m:val="⟩"/>
                            <m:ctrlP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dPr>
                          <m:e>
                            <m:sSup>
                              <m:sSupPr>
                                <m:ctrlP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pPr>
                              <m:e>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𝑥</m:t>
                                </m:r>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e>
                              <m:sup>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2</m:t>
                                </m:r>
                              </m:sup>
                            </m:sSup>
                          </m:e>
                        </m:d>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p>
                          <m:sSupPr>
                            <m:ctrlP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pPr>
                          <m:e>
                            <m:d>
                              <m:dPr>
                                <m:begChr m:val="⟨"/>
                                <m:endChr m:val="⟩"/>
                                <m:ctrlP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dPr>
                              <m:e>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𝑥𝑥</m:t>
                                </m:r>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e>
                            </m:d>
                          </m:e>
                          <m:sup>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2</m:t>
                            </m:r>
                          </m:sup>
                        </m:sSup>
                      </m:oMath>
                    </m:oMathPara>
                  </a14:m>
                  <a:endPar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p:sp>
              <p:nvSpPr>
                <p:cNvPr id="49" name="TextBox 48"/>
                <p:cNvSpPr txBox="1">
                  <a:spLocks noRot="1" noChangeAspect="1" noMove="1" noResize="1" noEditPoints="1" noAdjustHandles="1" noChangeArrowheads="1" noChangeShapeType="1" noTextEdit="1"/>
                </p:cNvSpPr>
                <p:nvPr/>
              </p:nvSpPr>
              <p:spPr>
                <a:xfrm>
                  <a:off x="4351873" y="1272956"/>
                  <a:ext cx="3045834" cy="369332"/>
                </a:xfrm>
                <a:prstGeom prst="rect">
                  <a:avLst/>
                </a:prstGeom>
                <a:blipFill>
                  <a:blip r:embed="rId4"/>
                  <a:stretch>
                    <a:fillRect l="-800" t="-1639" r="-400" b="-9836"/>
                  </a:stretch>
                </a:blipFill>
              </p:spPr>
              <p:txBody>
                <a:bodyPr/>
                <a:lstStyle/>
                <a:p>
                  <a:r>
                    <a:rPr lang="en-GB">
                      <a:noFill/>
                    </a:rPr>
                    <a:t> </a:t>
                  </a:r>
                </a:p>
              </p:txBody>
            </p:sp>
          </mc:Fallback>
        </mc:AlternateContent>
        <p:sp>
          <p:nvSpPr>
            <p:cNvPr id="56" name="Multiply 55"/>
            <p:cNvSpPr/>
            <p:nvPr/>
          </p:nvSpPr>
          <p:spPr>
            <a:xfrm>
              <a:off x="6308343" y="967440"/>
              <a:ext cx="1089364" cy="1003704"/>
            </a:xfrm>
            <a:prstGeom prst="mathMultiply">
              <a:avLst>
                <a:gd name="adj1" fmla="val 3735"/>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cxnSp>
        <p:nvCxnSpPr>
          <p:cNvPr id="18" name="Straight Connector 17">
            <a:extLst>
              <a:ext uri="{FF2B5EF4-FFF2-40B4-BE49-F238E27FC236}">
                <a16:creationId xmlns:a16="http://schemas.microsoft.com/office/drawing/2014/main" id="{A7A9C1C5-2193-76CC-346D-53255BA42C60}"/>
              </a:ext>
            </a:extLst>
          </p:cNvPr>
          <p:cNvCxnSpPr>
            <a:cxnSpLocks/>
          </p:cNvCxnSpPr>
          <p:nvPr/>
        </p:nvCxnSpPr>
        <p:spPr>
          <a:xfrm>
            <a:off x="0" y="931178"/>
            <a:ext cx="12192000" cy="0"/>
          </a:xfrm>
          <a:prstGeom prst="line">
            <a:avLst/>
          </a:prstGeom>
          <a:ln w="57150">
            <a:solidFill>
              <a:srgbClr val="02185A"/>
            </a:solidFill>
          </a:ln>
        </p:spPr>
        <p:style>
          <a:lnRef idx="1">
            <a:schemeClr val="accent1"/>
          </a:lnRef>
          <a:fillRef idx="0">
            <a:schemeClr val="accent1"/>
          </a:fillRef>
          <a:effectRef idx="0">
            <a:schemeClr val="accent1"/>
          </a:effectRef>
          <a:fontRef idx="minor">
            <a:schemeClr val="tx1"/>
          </a:fontRef>
        </p:style>
      </p:cxnSp>
      <p:pic>
        <p:nvPicPr>
          <p:cNvPr id="19" name="Content Placeholder 3">
            <a:extLst>
              <a:ext uri="{FF2B5EF4-FFF2-40B4-BE49-F238E27FC236}">
                <a16:creationId xmlns:a16="http://schemas.microsoft.com/office/drawing/2014/main" id="{708FAD41-2FB6-1624-577B-0295DB08F6C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6994" y="6071723"/>
            <a:ext cx="2840887" cy="730228"/>
          </a:xfrm>
          <a:prstGeom prst="rect">
            <a:avLst/>
          </a:prstGeom>
        </p:spPr>
      </p:pic>
      <p:pic>
        <p:nvPicPr>
          <p:cNvPr id="21" name="Picture 20">
            <a:extLst>
              <a:ext uri="{FF2B5EF4-FFF2-40B4-BE49-F238E27FC236}">
                <a16:creationId xmlns:a16="http://schemas.microsoft.com/office/drawing/2014/main" id="{6AAFA8EC-D7EF-27AA-FB4A-35DE32E6AAE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174033" y="5943600"/>
            <a:ext cx="1382532" cy="977389"/>
          </a:xfrm>
          <a:prstGeom prst="rect">
            <a:avLst/>
          </a:prstGeom>
        </p:spPr>
      </p:pic>
      <p:pic>
        <p:nvPicPr>
          <p:cNvPr id="22" name="Picture 21" descr="A black and white logo&#10;&#10;Description automatically generated">
            <a:extLst>
              <a:ext uri="{FF2B5EF4-FFF2-40B4-BE49-F238E27FC236}">
                <a16:creationId xmlns:a16="http://schemas.microsoft.com/office/drawing/2014/main" id="{072B1E06-4BB2-CCB4-785F-1DB3C6443B6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762717" y="5968766"/>
            <a:ext cx="1789085" cy="917297"/>
          </a:xfrm>
          <a:prstGeom prst="rect">
            <a:avLst/>
          </a:prstGeom>
        </p:spPr>
      </p:pic>
      <p:sp>
        <p:nvSpPr>
          <p:cNvPr id="23" name="Rectangle 22">
            <a:extLst>
              <a:ext uri="{FF2B5EF4-FFF2-40B4-BE49-F238E27FC236}">
                <a16:creationId xmlns:a16="http://schemas.microsoft.com/office/drawing/2014/main" id="{02398C8E-E247-CF65-0132-BD12B7887359}"/>
              </a:ext>
            </a:extLst>
          </p:cNvPr>
          <p:cNvSpPr/>
          <p:nvPr/>
        </p:nvSpPr>
        <p:spPr>
          <a:xfrm>
            <a:off x="6884527" y="6109128"/>
            <a:ext cx="4214807" cy="646331"/>
          </a:xfrm>
          <a:prstGeom prst="rect">
            <a:avLst/>
          </a:prstGeom>
        </p:spPr>
        <p:txBody>
          <a:bodyPr wrap="none">
            <a:spAutoFit/>
          </a:bodyPr>
          <a:lstStyle/>
          <a:p>
            <a:pPr algn="ctr"/>
            <a:r>
              <a:rPr lang="en-GB" sz="1800" i="1" dirty="0">
                <a:solidFill>
                  <a:schemeClr val="bg1"/>
                </a:solidFill>
              </a:rPr>
              <a:t>C. Swain (catherine.swain@liverpool.ac.uk)</a:t>
            </a:r>
          </a:p>
          <a:p>
            <a:pPr algn="ctr"/>
            <a:r>
              <a:rPr lang="en-GB" sz="1800" i="1" dirty="0">
                <a:solidFill>
                  <a:schemeClr val="bg1"/>
                </a:solidFill>
              </a:rPr>
              <a:t>AWAKE collaboration 12/03/2024</a:t>
            </a:r>
          </a:p>
        </p:txBody>
      </p:sp>
      <p:pic>
        <p:nvPicPr>
          <p:cNvPr id="34" name="Picture 2" descr="home">
            <a:extLst>
              <a:ext uri="{FF2B5EF4-FFF2-40B4-BE49-F238E27FC236}">
                <a16:creationId xmlns:a16="http://schemas.microsoft.com/office/drawing/2014/main" id="{7846C9C3-C5D9-6598-D530-8A92CA2AAD36}"/>
              </a:ext>
            </a:extLst>
          </p:cNvPr>
          <p:cNvPicPr>
            <a:picLocks noChangeAspect="1" noChangeArrowheads="1"/>
          </p:cNvPicPr>
          <p:nvPr/>
        </p:nvPicPr>
        <p:blipFill>
          <a:blip r:embed="rId8" cstate="print">
            <a:duotone>
              <a:prstClr val="black"/>
              <a:schemeClr val="tx1">
                <a:tint val="45000"/>
                <a:satMod val="400000"/>
              </a:schemeClr>
            </a:duotone>
            <a:extLst>
              <a:ext uri="{BEBA8EAE-BF5A-486C-A8C5-ECC9F3942E4B}">
                <a14:imgProps xmlns:a14="http://schemas.microsoft.com/office/drawing/2010/main">
                  <a14:imgLayer r:embed="rId9">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9690433" y="52075"/>
            <a:ext cx="2487147" cy="895099"/>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10"/>
          <a:stretch>
            <a:fillRect/>
          </a:stretch>
        </p:blipFill>
        <p:spPr>
          <a:xfrm>
            <a:off x="3548331" y="3056847"/>
            <a:ext cx="3316118" cy="2854745"/>
          </a:xfrm>
          <a:prstGeom prst="rect">
            <a:avLst/>
          </a:prstGeom>
        </p:spPr>
      </p:pic>
    </p:spTree>
    <p:extLst>
      <p:ext uri="{BB962C8B-B14F-4D97-AF65-F5344CB8AC3E}">
        <p14:creationId xmlns:p14="http://schemas.microsoft.com/office/powerpoint/2010/main" val="344363982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p:cNvGrpSpPr/>
          <p:nvPr/>
        </p:nvGrpSpPr>
        <p:grpSpPr>
          <a:xfrm>
            <a:off x="0" y="5990432"/>
            <a:ext cx="12192000" cy="885600"/>
            <a:chOff x="0" y="5990432"/>
            <a:chExt cx="12192000" cy="885600"/>
          </a:xfrm>
        </p:grpSpPr>
        <p:sp>
          <p:nvSpPr>
            <p:cNvPr id="27" name="Rectangle 26"/>
            <p:cNvSpPr/>
            <p:nvPr/>
          </p:nvSpPr>
          <p:spPr>
            <a:xfrm>
              <a:off x="0" y="5990432"/>
              <a:ext cx="12192000" cy="885600"/>
            </a:xfrm>
            <a:prstGeom prst="rect">
              <a:avLst/>
            </a:prstGeom>
            <a:solidFill>
              <a:srgbClr val="021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Rectangle 25"/>
            <p:cNvSpPr/>
            <p:nvPr/>
          </p:nvSpPr>
          <p:spPr>
            <a:xfrm>
              <a:off x="11345334" y="6242316"/>
              <a:ext cx="625298" cy="400110"/>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2000" dirty="0">
                  <a:solidFill>
                    <a:prstClr val="white"/>
                  </a:solidFill>
                  <a:latin typeface="Calibri" panose="020F0502020204030204"/>
                </a:rPr>
                <a:t>6</a:t>
              </a:r>
              <a:endPar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45" name="Title 1"/>
          <p:cNvSpPr txBox="1">
            <a:spLocks/>
          </p:cNvSpPr>
          <p:nvPr/>
        </p:nvSpPr>
        <p:spPr>
          <a:xfrm>
            <a:off x="0" y="0"/>
            <a:ext cx="12192000" cy="1015999"/>
          </a:xfrm>
          <a:prstGeom prst="rect">
            <a:avLst/>
          </a:prstGeom>
        </p:spPr>
        <p:txBody>
          <a:bodyPr vert="horz" lIns="36000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4000" b="1" i="0" u="none" strike="noStrike" kern="1200" cap="none" spc="0" normalizeH="0" baseline="0" noProof="0" dirty="0">
                <a:ln>
                  <a:noFill/>
                </a:ln>
                <a:solidFill>
                  <a:prstClr val="black"/>
                </a:solidFill>
                <a:effectLst/>
                <a:uLnTx/>
                <a:uFillTx/>
                <a:latin typeface="Calibri Light" panose="020F0302020204030204"/>
                <a:ea typeface="+mj-ea"/>
                <a:cs typeface="+mj-cs"/>
              </a:rPr>
              <a:t>Measurements at CLEAR</a:t>
            </a:r>
          </a:p>
        </p:txBody>
      </p:sp>
      <p:cxnSp>
        <p:nvCxnSpPr>
          <p:cNvPr id="43" name="Straight Connector 42"/>
          <p:cNvCxnSpPr/>
          <p:nvPr/>
        </p:nvCxnSpPr>
        <p:spPr>
          <a:xfrm>
            <a:off x="4141581" y="2752403"/>
            <a:ext cx="0" cy="1163001"/>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4936712" y="2752403"/>
            <a:ext cx="0" cy="1163001"/>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E7A42A7B-E03E-6B0A-B180-55B36536ED57}"/>
              </a:ext>
            </a:extLst>
          </p:cNvPr>
          <p:cNvSpPr txBox="1"/>
          <p:nvPr/>
        </p:nvSpPr>
        <p:spPr>
          <a:xfrm>
            <a:off x="3791683" y="4923755"/>
            <a:ext cx="699796"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BTV</a:t>
            </a:r>
          </a:p>
        </p:txBody>
      </p:sp>
      <p:sp>
        <p:nvSpPr>
          <p:cNvPr id="55" name="TextBox 54">
            <a:extLst>
              <a:ext uri="{FF2B5EF4-FFF2-40B4-BE49-F238E27FC236}">
                <a16:creationId xmlns:a16="http://schemas.microsoft.com/office/drawing/2014/main" id="{E7A42A7B-E03E-6B0A-B180-55B36536ED57}"/>
              </a:ext>
            </a:extLst>
          </p:cNvPr>
          <p:cNvSpPr txBox="1"/>
          <p:nvPr/>
        </p:nvSpPr>
        <p:spPr>
          <a:xfrm>
            <a:off x="4586814" y="4923755"/>
            <a:ext cx="699796"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OTR</a:t>
            </a:r>
          </a:p>
        </p:txBody>
      </p:sp>
      <p:sp>
        <p:nvSpPr>
          <p:cNvPr id="57" name="TextBox 56">
            <a:extLst>
              <a:ext uri="{FF2B5EF4-FFF2-40B4-BE49-F238E27FC236}">
                <a16:creationId xmlns:a16="http://schemas.microsoft.com/office/drawing/2014/main" id="{E7A42A7B-E03E-6B0A-B180-55B36536ED57}"/>
              </a:ext>
            </a:extLst>
          </p:cNvPr>
          <p:cNvSpPr txBox="1"/>
          <p:nvPr/>
        </p:nvSpPr>
        <p:spPr>
          <a:xfrm>
            <a:off x="1161620" y="4923755"/>
            <a:ext cx="1879488"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Quadrupole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Triplet/Doublet</a:t>
            </a:r>
          </a:p>
        </p:txBody>
      </p:sp>
      <p:sp>
        <p:nvSpPr>
          <p:cNvPr id="70" name="Freeform 69"/>
          <p:cNvSpPr/>
          <p:nvPr/>
        </p:nvSpPr>
        <p:spPr>
          <a:xfrm>
            <a:off x="2065192" y="1889833"/>
            <a:ext cx="3412435" cy="1430449"/>
          </a:xfrm>
          <a:custGeom>
            <a:avLst/>
            <a:gdLst>
              <a:gd name="connsiteX0" fmla="*/ 0 w 3412435"/>
              <a:gd name="connsiteY0" fmla="*/ 0 h 804168"/>
              <a:gd name="connsiteX1" fmla="*/ 2246244 w 3412435"/>
              <a:gd name="connsiteY1" fmla="*/ 669235 h 804168"/>
              <a:gd name="connsiteX2" fmla="*/ 2829339 w 3412435"/>
              <a:gd name="connsiteY2" fmla="*/ 801757 h 804168"/>
              <a:gd name="connsiteX3" fmla="*/ 3412435 w 3412435"/>
              <a:gd name="connsiteY3" fmla="*/ 742122 h 804168"/>
            </a:gdLst>
            <a:ahLst/>
            <a:cxnLst>
              <a:cxn ang="0">
                <a:pos x="connsiteX0" y="connsiteY0"/>
              </a:cxn>
              <a:cxn ang="0">
                <a:pos x="connsiteX1" y="connsiteY1"/>
              </a:cxn>
              <a:cxn ang="0">
                <a:pos x="connsiteX2" y="connsiteY2"/>
              </a:cxn>
              <a:cxn ang="0">
                <a:pos x="connsiteX3" y="connsiteY3"/>
              </a:cxn>
            </a:cxnLst>
            <a:rect l="l" t="t" r="r" b="b"/>
            <a:pathLst>
              <a:path w="3412435" h="804168">
                <a:moveTo>
                  <a:pt x="0" y="0"/>
                </a:moveTo>
                <a:lnTo>
                  <a:pt x="2246244" y="669235"/>
                </a:lnTo>
                <a:cubicBezTo>
                  <a:pt x="2717800" y="802861"/>
                  <a:pt x="2634974" y="789609"/>
                  <a:pt x="2829339" y="801757"/>
                </a:cubicBezTo>
                <a:cubicBezTo>
                  <a:pt x="3023704" y="813905"/>
                  <a:pt x="3218069" y="778013"/>
                  <a:pt x="3412435" y="742122"/>
                </a:cubicBezTo>
              </a:path>
            </a:pathLst>
          </a:cu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7" name="Freeform 66"/>
          <p:cNvSpPr/>
          <p:nvPr/>
        </p:nvSpPr>
        <p:spPr>
          <a:xfrm flipV="1">
            <a:off x="2065192" y="3408463"/>
            <a:ext cx="3412435" cy="1430449"/>
          </a:xfrm>
          <a:custGeom>
            <a:avLst/>
            <a:gdLst>
              <a:gd name="connsiteX0" fmla="*/ 0 w 3412435"/>
              <a:gd name="connsiteY0" fmla="*/ 0 h 804168"/>
              <a:gd name="connsiteX1" fmla="*/ 2246244 w 3412435"/>
              <a:gd name="connsiteY1" fmla="*/ 669235 h 804168"/>
              <a:gd name="connsiteX2" fmla="*/ 2829339 w 3412435"/>
              <a:gd name="connsiteY2" fmla="*/ 801757 h 804168"/>
              <a:gd name="connsiteX3" fmla="*/ 3412435 w 3412435"/>
              <a:gd name="connsiteY3" fmla="*/ 742122 h 804168"/>
            </a:gdLst>
            <a:ahLst/>
            <a:cxnLst>
              <a:cxn ang="0">
                <a:pos x="connsiteX0" y="connsiteY0"/>
              </a:cxn>
              <a:cxn ang="0">
                <a:pos x="connsiteX1" y="connsiteY1"/>
              </a:cxn>
              <a:cxn ang="0">
                <a:pos x="connsiteX2" y="connsiteY2"/>
              </a:cxn>
              <a:cxn ang="0">
                <a:pos x="connsiteX3" y="connsiteY3"/>
              </a:cxn>
            </a:cxnLst>
            <a:rect l="l" t="t" r="r" b="b"/>
            <a:pathLst>
              <a:path w="3412435" h="804168">
                <a:moveTo>
                  <a:pt x="0" y="0"/>
                </a:moveTo>
                <a:lnTo>
                  <a:pt x="2246244" y="669235"/>
                </a:lnTo>
                <a:cubicBezTo>
                  <a:pt x="2717800" y="802861"/>
                  <a:pt x="2634974" y="789609"/>
                  <a:pt x="2829339" y="801757"/>
                </a:cubicBezTo>
                <a:cubicBezTo>
                  <a:pt x="3023704" y="813905"/>
                  <a:pt x="3218069" y="778013"/>
                  <a:pt x="3412435" y="742122"/>
                </a:cubicBezTo>
              </a:path>
            </a:pathLst>
          </a:cu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3" name="Oval 62"/>
          <p:cNvSpPr/>
          <p:nvPr/>
        </p:nvSpPr>
        <p:spPr>
          <a:xfrm>
            <a:off x="1852886" y="1724620"/>
            <a:ext cx="496956" cy="32443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mc:AlternateContent xmlns:mc="http://schemas.openxmlformats.org/markup-compatibility/2006">
        <mc:Choice xmlns:a14="http://schemas.microsoft.com/office/drawing/2010/main" Requires="a14">
          <p:sp>
            <p:nvSpPr>
              <p:cNvPr id="64" name="TextBox 63"/>
              <p:cNvSpPr txBox="1"/>
              <p:nvPr/>
            </p:nvSpPr>
            <p:spPr>
              <a:xfrm>
                <a:off x="4141579" y="1494552"/>
                <a:ext cx="3562871" cy="430887"/>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Sup>
                        <m:sSubSupPr>
                          <m:ctrlP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SupPr>
                        <m:e>
                          <m:r>
                            <m:rPr>
                              <m:sty m:val="p"/>
                            </m:rPr>
                            <a:rPr kumimoji="0" lang="el-GR"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ε</m:t>
                          </m:r>
                        </m:e>
                        <m:sub>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𝑥</m:t>
                          </m:r>
                        </m:sub>
                        <m:sup>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2</m:t>
                          </m:r>
                        </m:sup>
                      </m:sSubSup>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d>
                        <m:dPr>
                          <m:begChr m:val="⟨"/>
                          <m:endChr m:val="⟩"/>
                          <m:ctrlP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dPr>
                        <m:e>
                          <m:sSup>
                            <m:sSupPr>
                              <m:ctrlP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pPr>
                            <m:e>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𝑥</m:t>
                              </m:r>
                            </m:e>
                            <m:sup>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2</m:t>
                              </m:r>
                            </m:sup>
                          </m:sSup>
                        </m:e>
                      </m:d>
                      <m:d>
                        <m:dPr>
                          <m:begChr m:val="⟨"/>
                          <m:endChr m:val="⟩"/>
                          <m:ctrlP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dPr>
                        <m:e>
                          <m:sSup>
                            <m:sSupPr>
                              <m:ctrlP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pPr>
                            <m:e>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𝑥</m:t>
                              </m:r>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e>
                            <m:sup>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2</m:t>
                              </m:r>
                            </m:sup>
                          </m:sSup>
                        </m:e>
                      </m:d>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p>
                        <m:sSupPr>
                          <m:ctrlP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pPr>
                        <m:e>
                          <m:d>
                            <m:dPr>
                              <m:begChr m:val="⟨"/>
                              <m:endChr m:val="⟩"/>
                              <m:ctrlP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dPr>
                            <m:e>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𝑥𝑥</m:t>
                              </m:r>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e>
                          </m:d>
                        </m:e>
                        <m:sup>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2</m:t>
                          </m:r>
                        </m:sup>
                      </m:sSup>
                    </m:oMath>
                  </m:oMathPara>
                </a14:m>
                <a:endPar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p:sp>
            <p:nvSpPr>
              <p:cNvPr id="64" name="TextBox 63"/>
              <p:cNvSpPr txBox="1">
                <a:spLocks noRot="1" noChangeAspect="1" noMove="1" noResize="1" noEditPoints="1" noAdjustHandles="1" noChangeArrowheads="1" noChangeShapeType="1" noTextEdit="1"/>
              </p:cNvSpPr>
              <p:nvPr/>
            </p:nvSpPr>
            <p:spPr>
              <a:xfrm>
                <a:off x="4141579" y="1494552"/>
                <a:ext cx="3562871" cy="430887"/>
              </a:xfrm>
              <a:prstGeom prst="rect">
                <a:avLst/>
              </a:prstGeom>
              <a:blipFill>
                <a:blip r:embed="rId3"/>
                <a:stretch>
                  <a:fillRect/>
                </a:stretch>
              </a:blipFill>
            </p:spPr>
            <p:txBody>
              <a:bodyPr/>
              <a:lstStyle/>
              <a:p>
                <a:r>
                  <a:rPr lang="en-GB">
                    <a:noFill/>
                  </a:rPr>
                  <a:t> </a:t>
                </a:r>
              </a:p>
            </p:txBody>
          </p:sp>
        </mc:Fallback>
      </mc:AlternateContent>
      <p:grpSp>
        <p:nvGrpSpPr>
          <p:cNvPr id="112" name="Group 111"/>
          <p:cNvGrpSpPr/>
          <p:nvPr/>
        </p:nvGrpSpPr>
        <p:grpSpPr>
          <a:xfrm>
            <a:off x="5787535" y="2752403"/>
            <a:ext cx="3765677" cy="1917319"/>
            <a:chOff x="5126532" y="2752403"/>
            <a:chExt cx="3765677" cy="1917319"/>
          </a:xfrm>
        </p:grpSpPr>
        <p:sp>
          <p:nvSpPr>
            <p:cNvPr id="90" name="TextBox 89">
              <a:extLst>
                <a:ext uri="{FF2B5EF4-FFF2-40B4-BE49-F238E27FC236}">
                  <a16:creationId xmlns:a16="http://schemas.microsoft.com/office/drawing/2014/main" id="{E7A42A7B-E03E-6B0A-B180-55B36536ED57}"/>
                </a:ext>
              </a:extLst>
            </p:cNvPr>
            <p:cNvSpPr txBox="1"/>
            <p:nvPr/>
          </p:nvSpPr>
          <p:spPr>
            <a:xfrm>
              <a:off x="7379983" y="4300390"/>
              <a:ext cx="699796"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I</a:t>
              </a:r>
            </a:p>
          </p:txBody>
        </p:sp>
        <p:sp>
          <p:nvSpPr>
            <p:cNvPr id="73" name="Right Arrow 72"/>
            <p:cNvSpPr/>
            <p:nvPr/>
          </p:nvSpPr>
          <p:spPr>
            <a:xfrm>
              <a:off x="5126532" y="3092283"/>
              <a:ext cx="715618" cy="509006"/>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38" name="Group 37"/>
            <p:cNvGrpSpPr/>
            <p:nvPr/>
          </p:nvGrpSpPr>
          <p:grpSpPr>
            <a:xfrm>
              <a:off x="6608363" y="2891114"/>
              <a:ext cx="2027584" cy="1149997"/>
              <a:chOff x="6608363" y="2891114"/>
              <a:chExt cx="2027584" cy="1149997"/>
            </a:xfrm>
          </p:grpSpPr>
          <p:sp>
            <p:nvSpPr>
              <p:cNvPr id="11" name="Freeform 10"/>
              <p:cNvSpPr/>
              <p:nvPr/>
            </p:nvSpPr>
            <p:spPr>
              <a:xfrm>
                <a:off x="6608363" y="2891114"/>
                <a:ext cx="2027584" cy="1113242"/>
              </a:xfrm>
              <a:custGeom>
                <a:avLst/>
                <a:gdLst>
                  <a:gd name="connsiteX0" fmla="*/ 0 w 1000540"/>
                  <a:gd name="connsiteY0" fmla="*/ 0 h 1113242"/>
                  <a:gd name="connsiteX1" fmla="*/ 549966 w 1000540"/>
                  <a:gd name="connsiteY1" fmla="*/ 1113182 h 1113242"/>
                  <a:gd name="connsiteX2" fmla="*/ 1000540 w 1000540"/>
                  <a:gd name="connsiteY2" fmla="*/ 39756 h 1113242"/>
                </a:gdLst>
                <a:ahLst/>
                <a:cxnLst>
                  <a:cxn ang="0">
                    <a:pos x="connsiteX0" y="connsiteY0"/>
                  </a:cxn>
                  <a:cxn ang="0">
                    <a:pos x="connsiteX1" y="connsiteY1"/>
                  </a:cxn>
                  <a:cxn ang="0">
                    <a:pos x="connsiteX2" y="connsiteY2"/>
                  </a:cxn>
                </a:cxnLst>
                <a:rect l="l" t="t" r="r" b="b"/>
                <a:pathLst>
                  <a:path w="1000540" h="1113242">
                    <a:moveTo>
                      <a:pt x="0" y="0"/>
                    </a:moveTo>
                    <a:cubicBezTo>
                      <a:pt x="191604" y="553278"/>
                      <a:pt x="383209" y="1106556"/>
                      <a:pt x="549966" y="1113182"/>
                    </a:cubicBezTo>
                    <a:cubicBezTo>
                      <a:pt x="716723" y="1119808"/>
                      <a:pt x="858631" y="579782"/>
                      <a:pt x="1000540" y="3975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37" name="Group 36"/>
              <p:cNvGrpSpPr/>
              <p:nvPr/>
            </p:nvGrpSpPr>
            <p:grpSpPr>
              <a:xfrm>
                <a:off x="6635384" y="2971125"/>
                <a:ext cx="1973476" cy="1069986"/>
                <a:chOff x="6635384" y="2971125"/>
                <a:chExt cx="1973476" cy="1069986"/>
              </a:xfrm>
            </p:grpSpPr>
            <p:sp>
              <p:nvSpPr>
                <p:cNvPr id="84" name="Oval 83"/>
                <p:cNvSpPr/>
                <p:nvPr/>
              </p:nvSpPr>
              <p:spPr>
                <a:xfrm>
                  <a:off x="8048657" y="3726465"/>
                  <a:ext cx="121158" cy="121158"/>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5" name="Oval 84"/>
                <p:cNvSpPr/>
                <p:nvPr/>
              </p:nvSpPr>
              <p:spPr>
                <a:xfrm>
                  <a:off x="8169815" y="3566655"/>
                  <a:ext cx="121158" cy="121158"/>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36" name="Group 35"/>
                <p:cNvGrpSpPr/>
                <p:nvPr/>
              </p:nvGrpSpPr>
              <p:grpSpPr>
                <a:xfrm>
                  <a:off x="6635384" y="2971125"/>
                  <a:ext cx="1973476" cy="1069986"/>
                  <a:chOff x="6635384" y="2971125"/>
                  <a:chExt cx="1973476" cy="1069986"/>
                </a:xfrm>
              </p:grpSpPr>
              <p:sp>
                <p:nvSpPr>
                  <p:cNvPr id="12" name="Oval 11"/>
                  <p:cNvSpPr/>
                  <p:nvPr/>
                </p:nvSpPr>
                <p:spPr>
                  <a:xfrm>
                    <a:off x="6635384" y="2971125"/>
                    <a:ext cx="121158" cy="121158"/>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5" name="Oval 74"/>
                  <p:cNvSpPr/>
                  <p:nvPr/>
                </p:nvSpPr>
                <p:spPr>
                  <a:xfrm>
                    <a:off x="6756542" y="3129038"/>
                    <a:ext cx="121158" cy="121158"/>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6" name="Oval 75"/>
                  <p:cNvSpPr/>
                  <p:nvPr/>
                </p:nvSpPr>
                <p:spPr>
                  <a:xfrm>
                    <a:off x="6877700" y="3303100"/>
                    <a:ext cx="121158" cy="121158"/>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7" name="Oval 76"/>
                  <p:cNvSpPr/>
                  <p:nvPr/>
                </p:nvSpPr>
                <p:spPr>
                  <a:xfrm>
                    <a:off x="6998858" y="3454999"/>
                    <a:ext cx="121158" cy="121158"/>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8" name="Oval 77"/>
                  <p:cNvSpPr/>
                  <p:nvPr/>
                </p:nvSpPr>
                <p:spPr>
                  <a:xfrm>
                    <a:off x="7137667" y="3601289"/>
                    <a:ext cx="121158" cy="121158"/>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9" name="Oval 78"/>
                  <p:cNvSpPr/>
                  <p:nvPr/>
                </p:nvSpPr>
                <p:spPr>
                  <a:xfrm>
                    <a:off x="7258825" y="3722447"/>
                    <a:ext cx="121158" cy="121158"/>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0" name="Oval 79"/>
                  <p:cNvSpPr/>
                  <p:nvPr/>
                </p:nvSpPr>
                <p:spPr>
                  <a:xfrm>
                    <a:off x="7379983" y="3843135"/>
                    <a:ext cx="121158" cy="121158"/>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1" name="Oval 80"/>
                  <p:cNvSpPr/>
                  <p:nvPr/>
                </p:nvSpPr>
                <p:spPr>
                  <a:xfrm>
                    <a:off x="7561576" y="3919953"/>
                    <a:ext cx="121158" cy="121158"/>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2" name="Oval 81"/>
                  <p:cNvSpPr/>
                  <p:nvPr/>
                </p:nvSpPr>
                <p:spPr>
                  <a:xfrm>
                    <a:off x="7743169" y="3919953"/>
                    <a:ext cx="121158" cy="121158"/>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3" name="Oval 82"/>
                  <p:cNvSpPr/>
                  <p:nvPr/>
                </p:nvSpPr>
                <p:spPr>
                  <a:xfrm>
                    <a:off x="7924762" y="3840997"/>
                    <a:ext cx="121158" cy="121158"/>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6" name="Oval 85"/>
                  <p:cNvSpPr/>
                  <p:nvPr/>
                </p:nvSpPr>
                <p:spPr>
                  <a:xfrm>
                    <a:off x="8277721" y="3400932"/>
                    <a:ext cx="121158" cy="121158"/>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7" name="Oval 86"/>
                  <p:cNvSpPr/>
                  <p:nvPr/>
                </p:nvSpPr>
                <p:spPr>
                  <a:xfrm>
                    <a:off x="8394936" y="3207400"/>
                    <a:ext cx="121158" cy="121158"/>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8" name="Oval 87"/>
                  <p:cNvSpPr/>
                  <p:nvPr/>
                </p:nvSpPr>
                <p:spPr>
                  <a:xfrm>
                    <a:off x="8487702" y="3031704"/>
                    <a:ext cx="121158" cy="121158"/>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grpSp>
        <p:cxnSp>
          <p:nvCxnSpPr>
            <p:cNvPr id="14" name="Straight Connector 13"/>
            <p:cNvCxnSpPr/>
            <p:nvPr/>
          </p:nvCxnSpPr>
          <p:spPr>
            <a:xfrm>
              <a:off x="6314661" y="2752403"/>
              <a:ext cx="0" cy="148829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flipH="1">
              <a:off x="6299836" y="4222097"/>
              <a:ext cx="2592373"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1" name="TextBox 90">
                  <a:extLst>
                    <a:ext uri="{FF2B5EF4-FFF2-40B4-BE49-F238E27FC236}">
                      <a16:creationId xmlns:a16="http://schemas.microsoft.com/office/drawing/2014/main" id="{E7A42A7B-E03E-6B0A-B180-55B36536ED57}"/>
                    </a:ext>
                  </a:extLst>
                </p:cNvPr>
                <p:cNvSpPr txBox="1"/>
                <p:nvPr/>
              </p:nvSpPr>
              <p:spPr>
                <a:xfrm>
                  <a:off x="5843567" y="3207400"/>
                  <a:ext cx="699796" cy="37555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p>
                          <m:sSupPr>
                            <m:ctrlPr>
                              <a:rPr kumimoji="0" lang="en-GB" sz="1800" b="1"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pPr>
                          <m:e>
                            <m:r>
                              <m:rPr>
                                <m:sty m:val="p"/>
                              </m:rPr>
                              <a:rPr kumimoji="0" lang="el-GR" sz="1800" b="1"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σ</m:t>
                            </m:r>
                          </m:e>
                          <m:sup>
                            <m:r>
                              <a:rPr kumimoji="0" lang="en-GB" sz="1800" b="1"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𝟐</m:t>
                            </m:r>
                          </m:sup>
                        </m:sSup>
                      </m:oMath>
                    </m:oMathPara>
                  </a14:m>
                  <a:endPar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91" name="TextBox 90">
                  <a:extLst>
                    <a:ext uri="{FF2B5EF4-FFF2-40B4-BE49-F238E27FC236}">
                      <a16:creationId xmlns:a16="http://schemas.microsoft.com/office/drawing/2014/main" id="{E7A42A7B-E03E-6B0A-B180-55B36536ED57}"/>
                    </a:ext>
                  </a:extLst>
                </p:cNvPr>
                <p:cNvSpPr txBox="1">
                  <a:spLocks noRot="1" noChangeAspect="1" noMove="1" noResize="1" noEditPoints="1" noAdjustHandles="1" noChangeArrowheads="1" noChangeShapeType="1" noTextEdit="1"/>
                </p:cNvSpPr>
                <p:nvPr/>
              </p:nvSpPr>
              <p:spPr>
                <a:xfrm>
                  <a:off x="5843567" y="3207400"/>
                  <a:ext cx="699796" cy="375552"/>
                </a:xfrm>
                <a:prstGeom prst="rect">
                  <a:avLst/>
                </a:prstGeom>
                <a:blipFill>
                  <a:blip r:embed="rId10"/>
                  <a:stretch>
                    <a:fillRect/>
                  </a:stretch>
                </a:blipFill>
              </p:spPr>
              <p:txBody>
                <a:bodyPr/>
                <a:lstStyle/>
                <a:p>
                  <a:r>
                    <a:rPr lang="en-GB">
                      <a:noFill/>
                    </a:rPr>
                    <a:t> </a:t>
                  </a:r>
                </a:p>
              </p:txBody>
            </p:sp>
          </mc:Fallback>
        </mc:AlternateContent>
      </p:grpSp>
      <p:grpSp>
        <p:nvGrpSpPr>
          <p:cNvPr id="111" name="Group 110"/>
          <p:cNvGrpSpPr/>
          <p:nvPr/>
        </p:nvGrpSpPr>
        <p:grpSpPr>
          <a:xfrm>
            <a:off x="6558220" y="2246242"/>
            <a:ext cx="4552783" cy="2592669"/>
            <a:chOff x="5897217" y="2246242"/>
            <a:chExt cx="4552783" cy="2592669"/>
          </a:xfrm>
        </p:grpSpPr>
        <p:sp>
          <p:nvSpPr>
            <p:cNvPr id="21" name="Oval 20"/>
            <p:cNvSpPr/>
            <p:nvPr/>
          </p:nvSpPr>
          <p:spPr>
            <a:xfrm>
              <a:off x="5897217" y="2246242"/>
              <a:ext cx="3562872" cy="2592669"/>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23" name="Straight Arrow Connector 22"/>
            <p:cNvCxnSpPr>
              <a:stCxn id="21" idx="6"/>
            </p:cNvCxnSpPr>
            <p:nvPr/>
          </p:nvCxnSpPr>
          <p:spPr>
            <a:xfrm>
              <a:off x="9460089" y="3542577"/>
              <a:ext cx="545302"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4" name="Rectangle 33"/>
                <p:cNvSpPr/>
                <p:nvPr/>
              </p:nvSpPr>
              <p:spPr>
                <a:xfrm>
                  <a:off x="9944797" y="3297800"/>
                  <a:ext cx="505203" cy="42203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Sup>
                          <m:sSubSupPr>
                            <m:ctrlPr>
                              <a:rPr kumimoji="0" lang="en-GB"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SupPr>
                          <m:e>
                            <m:r>
                              <m:rPr>
                                <m:sty m:val="p"/>
                              </m:rPr>
                              <a:rPr kumimoji="0" lang="el-GR"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ε</m:t>
                            </m:r>
                          </m:e>
                          <m:sub/>
                          <m:sup/>
                        </m:sSubSup>
                      </m:oMath>
                    </m:oMathPara>
                  </a14:m>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34" name="Rectangle 33"/>
                <p:cNvSpPr>
                  <a:spLocks noRot="1" noChangeAspect="1" noMove="1" noResize="1" noEditPoints="1" noAdjustHandles="1" noChangeArrowheads="1" noChangeShapeType="1" noTextEdit="1"/>
                </p:cNvSpPr>
                <p:nvPr/>
              </p:nvSpPr>
              <p:spPr>
                <a:xfrm>
                  <a:off x="9944797" y="3297800"/>
                  <a:ext cx="505203" cy="422039"/>
                </a:xfrm>
                <a:prstGeom prst="rect">
                  <a:avLst/>
                </a:prstGeom>
                <a:blipFill>
                  <a:blip r:embed="rId11"/>
                  <a:stretch>
                    <a:fillRect/>
                  </a:stretch>
                </a:blipFill>
              </p:spPr>
              <p:txBody>
                <a:bodyPr/>
                <a:lstStyle/>
                <a:p>
                  <a:r>
                    <a:rPr lang="en-GB">
                      <a:noFill/>
                    </a:rPr>
                    <a:t> </a:t>
                  </a:r>
                </a:p>
              </p:txBody>
            </p:sp>
          </mc:Fallback>
        </mc:AlternateContent>
      </p:grpSp>
      <p:grpSp>
        <p:nvGrpSpPr>
          <p:cNvPr id="110" name="Group 109"/>
          <p:cNvGrpSpPr/>
          <p:nvPr/>
        </p:nvGrpSpPr>
        <p:grpSpPr>
          <a:xfrm>
            <a:off x="7275816" y="2663869"/>
            <a:ext cx="2168111" cy="1339610"/>
            <a:chOff x="6614813" y="2253057"/>
            <a:chExt cx="2168111" cy="1339610"/>
          </a:xfrm>
        </p:grpSpPr>
        <p:grpSp>
          <p:nvGrpSpPr>
            <p:cNvPr id="109" name="Group 108"/>
            <p:cNvGrpSpPr/>
            <p:nvPr/>
          </p:nvGrpSpPr>
          <p:grpSpPr>
            <a:xfrm>
              <a:off x="7353146" y="3109792"/>
              <a:ext cx="783721" cy="482874"/>
              <a:chOff x="7353146" y="3507355"/>
              <a:chExt cx="783721" cy="482874"/>
            </a:xfrm>
          </p:grpSpPr>
          <mc:AlternateContent xmlns:mc="http://schemas.openxmlformats.org/markup-compatibility/2006" xmlns:a14="http://schemas.microsoft.com/office/drawing/2010/main">
            <mc:Choice Requires="a14">
              <p:sp>
                <p:nvSpPr>
                  <p:cNvPr id="98" name="Rectangle 97"/>
                  <p:cNvSpPr/>
                  <p:nvPr/>
                </p:nvSpPr>
                <p:spPr>
                  <a:xfrm>
                    <a:off x="7353146" y="3507355"/>
                    <a:ext cx="505203" cy="42203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Sup>
                            <m:sSubSupPr>
                              <m:ctrlPr>
                                <a:rPr kumimoji="0" lang="en-GB"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SupPr>
                            <m:e>
                              <m:r>
                                <m:rPr>
                                  <m:sty m:val="p"/>
                                </m:rPr>
                                <a:rPr kumimoji="0" lang="el-GR"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ε</m:t>
                              </m:r>
                            </m:e>
                            <m:sub/>
                            <m:sup/>
                          </m:sSubSup>
                        </m:oMath>
                      </m:oMathPara>
                    </a14:m>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98" name="Rectangle 97"/>
                  <p:cNvSpPr>
                    <a:spLocks noRot="1" noChangeAspect="1" noMove="1" noResize="1" noEditPoints="1" noAdjustHandles="1" noChangeArrowheads="1" noChangeShapeType="1" noTextEdit="1"/>
                  </p:cNvSpPr>
                  <p:nvPr/>
                </p:nvSpPr>
                <p:spPr>
                  <a:xfrm>
                    <a:off x="7353146" y="3507355"/>
                    <a:ext cx="505203" cy="422039"/>
                  </a:xfrm>
                  <a:prstGeom prst="rect">
                    <a:avLst/>
                  </a:prstGeom>
                  <a:blipFill>
                    <a:blip r:embed="rId1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0" name="Rectangle 99"/>
                  <p:cNvSpPr/>
                  <p:nvPr/>
                </p:nvSpPr>
                <p:spPr>
                  <a:xfrm>
                    <a:off x="7631664" y="3568190"/>
                    <a:ext cx="505203" cy="42203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Sup>
                            <m:sSubSupPr>
                              <m:ctrlPr>
                                <a:rPr kumimoji="0" lang="en-GB"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SupPr>
                            <m:e>
                              <m:r>
                                <m:rPr>
                                  <m:sty m:val="p"/>
                                </m:rPr>
                                <a:rPr kumimoji="0" lang="el-GR"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ε</m:t>
                              </m:r>
                            </m:e>
                            <m:sub/>
                            <m:sup/>
                          </m:sSubSup>
                        </m:oMath>
                      </m:oMathPara>
                    </a14:m>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100" name="Rectangle 99"/>
                  <p:cNvSpPr>
                    <a:spLocks noRot="1" noChangeAspect="1" noMove="1" noResize="1" noEditPoints="1" noAdjustHandles="1" noChangeArrowheads="1" noChangeShapeType="1" noTextEdit="1"/>
                  </p:cNvSpPr>
                  <p:nvPr/>
                </p:nvSpPr>
                <p:spPr>
                  <a:xfrm>
                    <a:off x="7631664" y="3568190"/>
                    <a:ext cx="505203" cy="422039"/>
                  </a:xfrm>
                  <a:prstGeom prst="rect">
                    <a:avLst/>
                  </a:prstGeom>
                  <a:blipFill>
                    <a:blip r:embed="rId13"/>
                    <a:stretch>
                      <a:fillRect/>
                    </a:stretch>
                  </a:blipFill>
                </p:spPr>
                <p:txBody>
                  <a:bodyPr/>
                  <a:lstStyle/>
                  <a:p>
                    <a:r>
                      <a:rPr lang="en-GB">
                        <a:noFill/>
                      </a:rPr>
                      <a:t> </a:t>
                    </a:r>
                  </a:p>
                </p:txBody>
              </p:sp>
            </mc:Fallback>
          </mc:AlternateContent>
        </p:grpSp>
        <p:grpSp>
          <p:nvGrpSpPr>
            <p:cNvPr id="108" name="Group 107"/>
            <p:cNvGrpSpPr/>
            <p:nvPr/>
          </p:nvGrpSpPr>
          <p:grpSpPr>
            <a:xfrm>
              <a:off x="6614813" y="2253057"/>
              <a:ext cx="2168111" cy="1339610"/>
              <a:chOff x="6614813" y="2650619"/>
              <a:chExt cx="2168111" cy="1339610"/>
            </a:xfrm>
          </p:grpSpPr>
          <mc:AlternateContent xmlns:mc="http://schemas.openxmlformats.org/markup-compatibility/2006" xmlns:a14="http://schemas.microsoft.com/office/drawing/2010/main">
            <mc:Choice Requires="a14">
              <p:sp>
                <p:nvSpPr>
                  <p:cNvPr id="99" name="Rectangle 98"/>
                  <p:cNvSpPr/>
                  <p:nvPr/>
                </p:nvSpPr>
                <p:spPr>
                  <a:xfrm>
                    <a:off x="7459186" y="3568190"/>
                    <a:ext cx="505203" cy="42203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Sup>
                            <m:sSubSupPr>
                              <m:ctrlPr>
                                <a:rPr kumimoji="0" lang="en-GB"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SupPr>
                            <m:e>
                              <m:r>
                                <m:rPr>
                                  <m:sty m:val="p"/>
                                </m:rPr>
                                <a:rPr kumimoji="0" lang="el-GR"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ε</m:t>
                              </m:r>
                            </m:e>
                            <m:sub/>
                            <m:sup/>
                          </m:sSubSup>
                        </m:oMath>
                      </m:oMathPara>
                    </a14:m>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99" name="Rectangle 98"/>
                  <p:cNvSpPr>
                    <a:spLocks noRot="1" noChangeAspect="1" noMove="1" noResize="1" noEditPoints="1" noAdjustHandles="1" noChangeArrowheads="1" noChangeShapeType="1" noTextEdit="1"/>
                  </p:cNvSpPr>
                  <p:nvPr/>
                </p:nvSpPr>
                <p:spPr>
                  <a:xfrm>
                    <a:off x="7459186" y="3568190"/>
                    <a:ext cx="505203" cy="422039"/>
                  </a:xfrm>
                  <a:prstGeom prst="rect">
                    <a:avLst/>
                  </a:prstGeom>
                  <a:blipFill>
                    <a:blip r:embed="rId14"/>
                    <a:stretch>
                      <a:fillRect/>
                    </a:stretch>
                  </a:blipFill>
                </p:spPr>
                <p:txBody>
                  <a:bodyPr/>
                  <a:lstStyle/>
                  <a:p>
                    <a:r>
                      <a:rPr lang="en-GB">
                        <a:noFill/>
                      </a:rPr>
                      <a:t> </a:t>
                    </a:r>
                  </a:p>
                </p:txBody>
              </p:sp>
            </mc:Fallback>
          </mc:AlternateContent>
          <p:grpSp>
            <p:nvGrpSpPr>
              <p:cNvPr id="107" name="Group 106"/>
              <p:cNvGrpSpPr/>
              <p:nvPr/>
            </p:nvGrpSpPr>
            <p:grpSpPr>
              <a:xfrm>
                <a:off x="6614813" y="2650619"/>
                <a:ext cx="2168111" cy="1254875"/>
                <a:chOff x="6614813" y="2306067"/>
                <a:chExt cx="2168111" cy="1254875"/>
              </a:xfrm>
            </p:grpSpPr>
            <mc:AlternateContent xmlns:mc="http://schemas.openxmlformats.org/markup-compatibility/2006" xmlns:a14="http://schemas.microsoft.com/office/drawing/2010/main">
              <mc:Choice Requires="a14">
                <p:sp>
                  <p:nvSpPr>
                    <p:cNvPr id="92" name="Rectangle 91"/>
                    <p:cNvSpPr/>
                    <p:nvPr/>
                  </p:nvSpPr>
                  <p:spPr>
                    <a:xfrm>
                      <a:off x="6614813" y="2306067"/>
                      <a:ext cx="505203" cy="42203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Sup>
                              <m:sSubSupPr>
                                <m:ctrlPr>
                                  <a:rPr kumimoji="0" lang="en-GB"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SupPr>
                              <m:e>
                                <m:r>
                                  <m:rPr>
                                    <m:sty m:val="p"/>
                                  </m:rPr>
                                  <a:rPr kumimoji="0" lang="el-GR"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ε</m:t>
                                </m:r>
                              </m:e>
                              <m:sub/>
                              <m:sup/>
                            </m:sSubSup>
                          </m:oMath>
                        </m:oMathPara>
                      </a14:m>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92" name="Rectangle 91"/>
                    <p:cNvSpPr>
                      <a:spLocks noRot="1" noChangeAspect="1" noMove="1" noResize="1" noEditPoints="1" noAdjustHandles="1" noChangeArrowheads="1" noChangeShapeType="1" noTextEdit="1"/>
                    </p:cNvSpPr>
                    <p:nvPr/>
                  </p:nvSpPr>
                  <p:spPr>
                    <a:xfrm>
                      <a:off x="6614813" y="2306067"/>
                      <a:ext cx="505203" cy="422039"/>
                    </a:xfrm>
                    <a:prstGeom prst="rect">
                      <a:avLst/>
                    </a:prstGeom>
                    <a:blipFill>
                      <a:blip r:embed="rId1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3" name="Rectangle 92"/>
                    <p:cNvSpPr/>
                    <p:nvPr/>
                  </p:nvSpPr>
                  <p:spPr>
                    <a:xfrm>
                      <a:off x="6767213" y="2458467"/>
                      <a:ext cx="505203" cy="42203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Sup>
                              <m:sSubSupPr>
                                <m:ctrlPr>
                                  <a:rPr kumimoji="0" lang="en-GB"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SupPr>
                              <m:e>
                                <m:r>
                                  <m:rPr>
                                    <m:sty m:val="p"/>
                                  </m:rPr>
                                  <a:rPr kumimoji="0" lang="el-GR"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ε</m:t>
                                </m:r>
                              </m:e>
                              <m:sub/>
                              <m:sup/>
                            </m:sSubSup>
                          </m:oMath>
                        </m:oMathPara>
                      </a14:m>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93" name="Rectangle 92"/>
                    <p:cNvSpPr>
                      <a:spLocks noRot="1" noChangeAspect="1" noMove="1" noResize="1" noEditPoints="1" noAdjustHandles="1" noChangeArrowheads="1" noChangeShapeType="1" noTextEdit="1"/>
                    </p:cNvSpPr>
                    <p:nvPr/>
                  </p:nvSpPr>
                  <p:spPr>
                    <a:xfrm>
                      <a:off x="6767213" y="2458467"/>
                      <a:ext cx="505203" cy="422039"/>
                    </a:xfrm>
                    <a:prstGeom prst="rect">
                      <a:avLst/>
                    </a:prstGeom>
                    <a:blipFill>
                      <a:blip r:embed="rId1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4" name="Rectangle 93"/>
                    <p:cNvSpPr/>
                    <p:nvPr/>
                  </p:nvSpPr>
                  <p:spPr>
                    <a:xfrm>
                      <a:off x="6880605" y="2630644"/>
                      <a:ext cx="505203" cy="42203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Sup>
                              <m:sSubSupPr>
                                <m:ctrlPr>
                                  <a:rPr kumimoji="0" lang="en-GB"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SupPr>
                              <m:e>
                                <m:r>
                                  <m:rPr>
                                    <m:sty m:val="p"/>
                                  </m:rPr>
                                  <a:rPr kumimoji="0" lang="el-GR"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ε</m:t>
                                </m:r>
                              </m:e>
                              <m:sub/>
                              <m:sup/>
                            </m:sSubSup>
                          </m:oMath>
                        </m:oMathPara>
                      </a14:m>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94" name="Rectangle 93"/>
                    <p:cNvSpPr>
                      <a:spLocks noRot="1" noChangeAspect="1" noMove="1" noResize="1" noEditPoints="1" noAdjustHandles="1" noChangeArrowheads="1" noChangeShapeType="1" noTextEdit="1"/>
                    </p:cNvSpPr>
                    <p:nvPr/>
                  </p:nvSpPr>
                  <p:spPr>
                    <a:xfrm>
                      <a:off x="6880605" y="2630644"/>
                      <a:ext cx="505203" cy="422039"/>
                    </a:xfrm>
                    <a:prstGeom prst="rect">
                      <a:avLst/>
                    </a:prstGeom>
                    <a:blipFill>
                      <a:blip r:embed="rId1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5" name="Rectangle 94"/>
                    <p:cNvSpPr/>
                    <p:nvPr/>
                  </p:nvSpPr>
                  <p:spPr>
                    <a:xfrm>
                      <a:off x="7000087" y="2750277"/>
                      <a:ext cx="505203" cy="42203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Sup>
                              <m:sSubSupPr>
                                <m:ctrlPr>
                                  <a:rPr kumimoji="0" lang="en-GB"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SupPr>
                              <m:e>
                                <m:r>
                                  <m:rPr>
                                    <m:sty m:val="p"/>
                                  </m:rPr>
                                  <a:rPr kumimoji="0" lang="el-GR"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ε</m:t>
                                </m:r>
                              </m:e>
                              <m:sub/>
                              <m:sup/>
                            </m:sSubSup>
                          </m:oMath>
                        </m:oMathPara>
                      </a14:m>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95" name="Rectangle 94"/>
                    <p:cNvSpPr>
                      <a:spLocks noRot="1" noChangeAspect="1" noMove="1" noResize="1" noEditPoints="1" noAdjustHandles="1" noChangeArrowheads="1" noChangeShapeType="1" noTextEdit="1"/>
                    </p:cNvSpPr>
                    <p:nvPr/>
                  </p:nvSpPr>
                  <p:spPr>
                    <a:xfrm>
                      <a:off x="7000087" y="2750277"/>
                      <a:ext cx="505203" cy="422039"/>
                    </a:xfrm>
                    <a:prstGeom prst="rect">
                      <a:avLst/>
                    </a:prstGeom>
                    <a:blipFill>
                      <a:blip r:embed="rId1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6" name="Rectangle 95"/>
                    <p:cNvSpPr/>
                    <p:nvPr/>
                  </p:nvSpPr>
                  <p:spPr>
                    <a:xfrm>
                      <a:off x="7132585" y="2907354"/>
                      <a:ext cx="505203" cy="42203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Sup>
                              <m:sSubSupPr>
                                <m:ctrlPr>
                                  <a:rPr kumimoji="0" lang="en-GB"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SupPr>
                              <m:e>
                                <m:r>
                                  <m:rPr>
                                    <m:sty m:val="p"/>
                                  </m:rPr>
                                  <a:rPr kumimoji="0" lang="el-GR"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ε</m:t>
                                </m:r>
                              </m:e>
                              <m:sub/>
                              <m:sup/>
                            </m:sSubSup>
                          </m:oMath>
                        </m:oMathPara>
                      </a14:m>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96" name="Rectangle 95"/>
                    <p:cNvSpPr>
                      <a:spLocks noRot="1" noChangeAspect="1" noMove="1" noResize="1" noEditPoints="1" noAdjustHandles="1" noChangeArrowheads="1" noChangeShapeType="1" noTextEdit="1"/>
                    </p:cNvSpPr>
                    <p:nvPr/>
                  </p:nvSpPr>
                  <p:spPr>
                    <a:xfrm>
                      <a:off x="7132585" y="2907354"/>
                      <a:ext cx="505203" cy="422039"/>
                    </a:xfrm>
                    <a:prstGeom prst="rect">
                      <a:avLst/>
                    </a:prstGeom>
                    <a:blipFill>
                      <a:blip r:embed="rId18"/>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7" name="Rectangle 96"/>
                    <p:cNvSpPr/>
                    <p:nvPr/>
                  </p:nvSpPr>
                  <p:spPr>
                    <a:xfrm>
                      <a:off x="7220003" y="3019921"/>
                      <a:ext cx="505203" cy="42203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Sup>
                              <m:sSubSupPr>
                                <m:ctrlPr>
                                  <a:rPr kumimoji="0" lang="en-GB"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SupPr>
                              <m:e>
                                <m:r>
                                  <m:rPr>
                                    <m:sty m:val="p"/>
                                  </m:rPr>
                                  <a:rPr kumimoji="0" lang="el-GR"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ε</m:t>
                                </m:r>
                              </m:e>
                              <m:sub/>
                              <m:sup/>
                            </m:sSubSup>
                          </m:oMath>
                        </m:oMathPara>
                      </a14:m>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97" name="Rectangle 96"/>
                    <p:cNvSpPr>
                      <a:spLocks noRot="1" noChangeAspect="1" noMove="1" noResize="1" noEditPoints="1" noAdjustHandles="1" noChangeArrowheads="1" noChangeShapeType="1" noTextEdit="1"/>
                    </p:cNvSpPr>
                    <p:nvPr/>
                  </p:nvSpPr>
                  <p:spPr>
                    <a:xfrm>
                      <a:off x="7220003" y="3019921"/>
                      <a:ext cx="505203" cy="422039"/>
                    </a:xfrm>
                    <a:prstGeom prst="rect">
                      <a:avLst/>
                    </a:prstGeom>
                    <a:blipFill>
                      <a:blip r:embed="rId19"/>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1" name="Rectangle 100"/>
                    <p:cNvSpPr/>
                    <p:nvPr/>
                  </p:nvSpPr>
                  <p:spPr>
                    <a:xfrm>
                      <a:off x="7764071" y="3138903"/>
                      <a:ext cx="505203" cy="42203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Sup>
                              <m:sSubSupPr>
                                <m:ctrlPr>
                                  <a:rPr kumimoji="0" lang="en-GB"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SupPr>
                              <m:e>
                                <m:r>
                                  <m:rPr>
                                    <m:sty m:val="p"/>
                                  </m:rPr>
                                  <a:rPr kumimoji="0" lang="el-GR"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ε</m:t>
                                </m:r>
                              </m:e>
                              <m:sub/>
                              <m:sup/>
                            </m:sSubSup>
                          </m:oMath>
                        </m:oMathPara>
                      </a14:m>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101" name="Rectangle 100"/>
                    <p:cNvSpPr>
                      <a:spLocks noRot="1" noChangeAspect="1" noMove="1" noResize="1" noEditPoints="1" noAdjustHandles="1" noChangeArrowheads="1" noChangeShapeType="1" noTextEdit="1"/>
                    </p:cNvSpPr>
                    <p:nvPr/>
                  </p:nvSpPr>
                  <p:spPr>
                    <a:xfrm>
                      <a:off x="7764071" y="3138903"/>
                      <a:ext cx="505203" cy="422039"/>
                    </a:xfrm>
                    <a:prstGeom prst="rect">
                      <a:avLst/>
                    </a:prstGeom>
                    <a:blipFill>
                      <a:blip r:embed="rId20"/>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2" name="Rectangle 101"/>
                    <p:cNvSpPr/>
                    <p:nvPr/>
                  </p:nvSpPr>
                  <p:spPr>
                    <a:xfrm>
                      <a:off x="7844154" y="3012617"/>
                      <a:ext cx="505203" cy="42203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Sup>
                              <m:sSubSupPr>
                                <m:ctrlPr>
                                  <a:rPr kumimoji="0" lang="en-GB"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SupPr>
                              <m:e>
                                <m:r>
                                  <m:rPr>
                                    <m:sty m:val="p"/>
                                  </m:rPr>
                                  <a:rPr kumimoji="0" lang="el-GR"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ε</m:t>
                                </m:r>
                              </m:e>
                              <m:sub/>
                              <m:sup/>
                            </m:sSubSup>
                          </m:oMath>
                        </m:oMathPara>
                      </a14:m>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102" name="Rectangle 101"/>
                    <p:cNvSpPr>
                      <a:spLocks noRot="1" noChangeAspect="1" noMove="1" noResize="1" noEditPoints="1" noAdjustHandles="1" noChangeArrowheads="1" noChangeShapeType="1" noTextEdit="1"/>
                    </p:cNvSpPr>
                    <p:nvPr/>
                  </p:nvSpPr>
                  <p:spPr>
                    <a:xfrm>
                      <a:off x="7844154" y="3012617"/>
                      <a:ext cx="505203" cy="422039"/>
                    </a:xfrm>
                    <a:prstGeom prst="rect">
                      <a:avLst/>
                    </a:prstGeom>
                    <a:blipFill>
                      <a:blip r:embed="rId21"/>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3" name="Rectangle 102"/>
                    <p:cNvSpPr/>
                    <p:nvPr/>
                  </p:nvSpPr>
                  <p:spPr>
                    <a:xfrm>
                      <a:off x="7930871" y="2885517"/>
                      <a:ext cx="505203" cy="42203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Sup>
                              <m:sSubSupPr>
                                <m:ctrlPr>
                                  <a:rPr kumimoji="0" lang="en-GB"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SupPr>
                              <m:e>
                                <m:r>
                                  <m:rPr>
                                    <m:sty m:val="p"/>
                                  </m:rPr>
                                  <a:rPr kumimoji="0" lang="el-GR"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ε</m:t>
                                </m:r>
                              </m:e>
                              <m:sub/>
                              <m:sup/>
                            </m:sSubSup>
                          </m:oMath>
                        </m:oMathPara>
                      </a14:m>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103" name="Rectangle 102"/>
                    <p:cNvSpPr>
                      <a:spLocks noRot="1" noChangeAspect="1" noMove="1" noResize="1" noEditPoints="1" noAdjustHandles="1" noChangeArrowheads="1" noChangeShapeType="1" noTextEdit="1"/>
                    </p:cNvSpPr>
                    <p:nvPr/>
                  </p:nvSpPr>
                  <p:spPr>
                    <a:xfrm>
                      <a:off x="7930871" y="2885517"/>
                      <a:ext cx="505203" cy="422039"/>
                    </a:xfrm>
                    <a:prstGeom prst="rect">
                      <a:avLst/>
                    </a:prstGeom>
                    <a:blipFill>
                      <a:blip r:embed="rId2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4" name="Rectangle 103"/>
                    <p:cNvSpPr/>
                    <p:nvPr/>
                  </p:nvSpPr>
                  <p:spPr>
                    <a:xfrm>
                      <a:off x="8037451" y="2720053"/>
                      <a:ext cx="505203" cy="42203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Sup>
                              <m:sSubSupPr>
                                <m:ctrlPr>
                                  <a:rPr kumimoji="0" lang="en-GB"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SupPr>
                              <m:e>
                                <m:r>
                                  <m:rPr>
                                    <m:sty m:val="p"/>
                                  </m:rPr>
                                  <a:rPr kumimoji="0" lang="el-GR"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ε</m:t>
                                </m:r>
                              </m:e>
                              <m:sub/>
                              <m:sup/>
                            </m:sSubSup>
                          </m:oMath>
                        </m:oMathPara>
                      </a14:m>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104" name="Rectangle 103"/>
                    <p:cNvSpPr>
                      <a:spLocks noRot="1" noChangeAspect="1" noMove="1" noResize="1" noEditPoints="1" noAdjustHandles="1" noChangeArrowheads="1" noChangeShapeType="1" noTextEdit="1"/>
                    </p:cNvSpPr>
                    <p:nvPr/>
                  </p:nvSpPr>
                  <p:spPr>
                    <a:xfrm>
                      <a:off x="8037451" y="2720053"/>
                      <a:ext cx="505203" cy="422039"/>
                    </a:xfrm>
                    <a:prstGeom prst="rect">
                      <a:avLst/>
                    </a:prstGeom>
                    <a:blipFill>
                      <a:blip r:embed="rId2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5" name="Rectangle 104"/>
                    <p:cNvSpPr/>
                    <p:nvPr/>
                  </p:nvSpPr>
                  <p:spPr>
                    <a:xfrm>
                      <a:off x="8136867" y="2560160"/>
                      <a:ext cx="505203" cy="42203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Sup>
                              <m:sSubSupPr>
                                <m:ctrlPr>
                                  <a:rPr kumimoji="0" lang="en-GB"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SupPr>
                              <m:e>
                                <m:r>
                                  <m:rPr>
                                    <m:sty m:val="p"/>
                                  </m:rPr>
                                  <a:rPr kumimoji="0" lang="el-GR"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ε</m:t>
                                </m:r>
                              </m:e>
                              <m:sub/>
                              <m:sup/>
                            </m:sSubSup>
                          </m:oMath>
                        </m:oMathPara>
                      </a14:m>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105" name="Rectangle 104"/>
                    <p:cNvSpPr>
                      <a:spLocks noRot="1" noChangeAspect="1" noMove="1" noResize="1" noEditPoints="1" noAdjustHandles="1" noChangeArrowheads="1" noChangeShapeType="1" noTextEdit="1"/>
                    </p:cNvSpPr>
                    <p:nvPr/>
                  </p:nvSpPr>
                  <p:spPr>
                    <a:xfrm>
                      <a:off x="8136867" y="2560160"/>
                      <a:ext cx="505203" cy="422039"/>
                    </a:xfrm>
                    <a:prstGeom prst="rect">
                      <a:avLst/>
                    </a:prstGeom>
                    <a:blipFill>
                      <a:blip r:embed="rId2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6" name="Rectangle 105"/>
                    <p:cNvSpPr/>
                    <p:nvPr/>
                  </p:nvSpPr>
                  <p:spPr>
                    <a:xfrm>
                      <a:off x="8277721" y="2368433"/>
                      <a:ext cx="505203" cy="42203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Sup>
                              <m:sSubSupPr>
                                <m:ctrlPr>
                                  <a:rPr kumimoji="0" lang="en-GB"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SupPr>
                              <m:e>
                                <m:r>
                                  <m:rPr>
                                    <m:sty m:val="p"/>
                                  </m:rPr>
                                  <a:rPr kumimoji="0" lang="el-GR"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ε</m:t>
                                </m:r>
                              </m:e>
                              <m:sub/>
                              <m:sup/>
                            </m:sSubSup>
                          </m:oMath>
                        </m:oMathPara>
                      </a14:m>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106" name="Rectangle 105"/>
                    <p:cNvSpPr>
                      <a:spLocks noRot="1" noChangeAspect="1" noMove="1" noResize="1" noEditPoints="1" noAdjustHandles="1" noChangeArrowheads="1" noChangeShapeType="1" noTextEdit="1"/>
                    </p:cNvSpPr>
                    <p:nvPr/>
                  </p:nvSpPr>
                  <p:spPr>
                    <a:xfrm>
                      <a:off x="8277721" y="2368433"/>
                      <a:ext cx="505203" cy="422039"/>
                    </a:xfrm>
                    <a:prstGeom prst="rect">
                      <a:avLst/>
                    </a:prstGeom>
                    <a:blipFill>
                      <a:blip r:embed="rId25"/>
                      <a:stretch>
                        <a:fillRect/>
                      </a:stretch>
                    </a:blipFill>
                  </p:spPr>
                  <p:txBody>
                    <a:bodyPr/>
                    <a:lstStyle/>
                    <a:p>
                      <a:r>
                        <a:rPr lang="en-GB">
                          <a:noFill/>
                        </a:rPr>
                        <a:t> </a:t>
                      </a:r>
                    </a:p>
                  </p:txBody>
                </p:sp>
              </mc:Fallback>
            </mc:AlternateContent>
          </p:grpSp>
        </p:grpSp>
      </p:grpSp>
      <p:cxnSp>
        <p:nvCxnSpPr>
          <p:cNvPr id="2" name="Straight Connector 1">
            <a:extLst>
              <a:ext uri="{FF2B5EF4-FFF2-40B4-BE49-F238E27FC236}">
                <a16:creationId xmlns:a16="http://schemas.microsoft.com/office/drawing/2014/main" id="{5C6AE855-2DEE-6082-4FF2-C792AF9F566F}"/>
              </a:ext>
            </a:extLst>
          </p:cNvPr>
          <p:cNvCxnSpPr>
            <a:cxnSpLocks/>
          </p:cNvCxnSpPr>
          <p:nvPr/>
        </p:nvCxnSpPr>
        <p:spPr>
          <a:xfrm>
            <a:off x="0" y="931178"/>
            <a:ext cx="12192000" cy="0"/>
          </a:xfrm>
          <a:prstGeom prst="line">
            <a:avLst/>
          </a:prstGeom>
          <a:ln w="57150">
            <a:solidFill>
              <a:srgbClr val="02185A"/>
            </a:solidFill>
          </a:ln>
        </p:spPr>
        <p:style>
          <a:lnRef idx="1">
            <a:schemeClr val="accent1"/>
          </a:lnRef>
          <a:fillRef idx="0">
            <a:schemeClr val="accent1"/>
          </a:fillRef>
          <a:effectRef idx="0">
            <a:schemeClr val="accent1"/>
          </a:effectRef>
          <a:fontRef idx="minor">
            <a:schemeClr val="tx1"/>
          </a:fontRef>
        </p:style>
      </p:cxnSp>
      <p:pic>
        <p:nvPicPr>
          <p:cNvPr id="6" name="Content Placeholder 3">
            <a:extLst>
              <a:ext uri="{FF2B5EF4-FFF2-40B4-BE49-F238E27FC236}">
                <a16:creationId xmlns:a16="http://schemas.microsoft.com/office/drawing/2014/main" id="{9186C088-F7B1-EAE1-9DFE-CAA54E177C97}"/>
              </a:ext>
            </a:extLst>
          </p:cNvPr>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126994" y="6071723"/>
            <a:ext cx="2840887" cy="730228"/>
          </a:xfrm>
          <a:prstGeom prst="rect">
            <a:avLst/>
          </a:prstGeom>
        </p:spPr>
      </p:pic>
      <p:pic>
        <p:nvPicPr>
          <p:cNvPr id="7" name="Picture 6">
            <a:extLst>
              <a:ext uri="{FF2B5EF4-FFF2-40B4-BE49-F238E27FC236}">
                <a16:creationId xmlns:a16="http://schemas.microsoft.com/office/drawing/2014/main" id="{F96DBD70-9317-08EE-B3BC-6F6561F1FA77}"/>
              </a:ext>
            </a:extLst>
          </p:cNvPr>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3174033" y="5943600"/>
            <a:ext cx="1382532" cy="977389"/>
          </a:xfrm>
          <a:prstGeom prst="rect">
            <a:avLst/>
          </a:prstGeom>
        </p:spPr>
      </p:pic>
      <p:pic>
        <p:nvPicPr>
          <p:cNvPr id="9" name="Picture 8" descr="A black and white logo&#10;&#10;Description automatically generated">
            <a:extLst>
              <a:ext uri="{FF2B5EF4-FFF2-40B4-BE49-F238E27FC236}">
                <a16:creationId xmlns:a16="http://schemas.microsoft.com/office/drawing/2014/main" id="{62F50FD2-395E-CB4E-B8AC-E0C8F21FA3BB}"/>
              </a:ext>
            </a:extLst>
          </p:cNvPr>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4762717" y="5968766"/>
            <a:ext cx="1789085" cy="917297"/>
          </a:xfrm>
          <a:prstGeom prst="rect">
            <a:avLst/>
          </a:prstGeom>
        </p:spPr>
      </p:pic>
      <p:sp>
        <p:nvSpPr>
          <p:cNvPr id="10" name="Rectangle 9">
            <a:extLst>
              <a:ext uri="{FF2B5EF4-FFF2-40B4-BE49-F238E27FC236}">
                <a16:creationId xmlns:a16="http://schemas.microsoft.com/office/drawing/2014/main" id="{76E67F03-0D91-82CD-7518-70D14D2841A6}"/>
              </a:ext>
            </a:extLst>
          </p:cNvPr>
          <p:cNvSpPr/>
          <p:nvPr/>
        </p:nvSpPr>
        <p:spPr>
          <a:xfrm>
            <a:off x="6884527" y="6109128"/>
            <a:ext cx="4214807" cy="646331"/>
          </a:xfrm>
          <a:prstGeom prst="rect">
            <a:avLst/>
          </a:prstGeom>
        </p:spPr>
        <p:txBody>
          <a:bodyPr wrap="none">
            <a:spAutoFit/>
          </a:bodyPr>
          <a:lstStyle/>
          <a:p>
            <a:pPr algn="ctr"/>
            <a:r>
              <a:rPr lang="en-GB" sz="1800" i="1" dirty="0">
                <a:solidFill>
                  <a:schemeClr val="bg1"/>
                </a:solidFill>
              </a:rPr>
              <a:t>C. Swain (catherine.swain@liverpool.ac.uk)</a:t>
            </a:r>
          </a:p>
          <a:p>
            <a:pPr algn="ctr"/>
            <a:r>
              <a:rPr lang="en-GB" sz="1800" i="1" dirty="0">
                <a:solidFill>
                  <a:schemeClr val="bg1"/>
                </a:solidFill>
              </a:rPr>
              <a:t>AWAKE collaboration 12/03/2024</a:t>
            </a:r>
          </a:p>
        </p:txBody>
      </p:sp>
      <p:pic>
        <p:nvPicPr>
          <p:cNvPr id="13" name="Picture 2" descr="home">
            <a:extLst>
              <a:ext uri="{FF2B5EF4-FFF2-40B4-BE49-F238E27FC236}">
                <a16:creationId xmlns:a16="http://schemas.microsoft.com/office/drawing/2014/main" id="{3A49893D-27E9-2BE3-9821-0C28A4FEEF0F}"/>
              </a:ext>
            </a:extLst>
          </p:cNvPr>
          <p:cNvPicPr>
            <a:picLocks noChangeAspect="1" noChangeArrowheads="1"/>
          </p:cNvPicPr>
          <p:nvPr/>
        </p:nvPicPr>
        <p:blipFill>
          <a:blip r:embed="rId29" cstate="print">
            <a:duotone>
              <a:prstClr val="black"/>
              <a:schemeClr val="tx1">
                <a:tint val="45000"/>
                <a:satMod val="400000"/>
              </a:schemeClr>
            </a:duotone>
            <a:extLst>
              <a:ext uri="{BEBA8EAE-BF5A-486C-A8C5-ECC9F3942E4B}">
                <a14:imgProps xmlns:a14="http://schemas.microsoft.com/office/drawing/2010/main">
                  <a14:imgLayer r:embed="rId30">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9690433" y="52075"/>
            <a:ext cx="2487147" cy="8950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637612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2"/>
                                        </p:tgtEl>
                                        <p:attrNameLst>
                                          <p:attrName>style.visibility</p:attrName>
                                        </p:attrNameLst>
                                      </p:cBhvr>
                                      <p:to>
                                        <p:strVal val="visible"/>
                                      </p:to>
                                    </p:set>
                                    <p:animEffect transition="in" filter="fade">
                                      <p:cBhvr>
                                        <p:cTn id="7" dur="500"/>
                                        <p:tgtEl>
                                          <p:spTgt spid="1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1"/>
                                        </p:tgtEl>
                                        <p:attrNameLst>
                                          <p:attrName>style.visibility</p:attrName>
                                        </p:attrNameLst>
                                      </p:cBhvr>
                                      <p:to>
                                        <p:strVal val="visible"/>
                                      </p:to>
                                    </p:set>
                                    <p:animEffect transition="in" filter="fade">
                                      <p:cBhvr>
                                        <p:cTn id="12" dur="500"/>
                                        <p:tgtEl>
                                          <p:spTgt spid="1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0"/>
                                        </p:tgtEl>
                                        <p:attrNameLst>
                                          <p:attrName>style.visibility</p:attrName>
                                        </p:attrNameLst>
                                      </p:cBhvr>
                                      <p:to>
                                        <p:strVal val="visible"/>
                                      </p:to>
                                    </p:set>
                                    <p:animEffect transition="in" filter="fade">
                                      <p:cBhvr>
                                        <p:cTn id="17"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itle 1"/>
          <p:cNvSpPr txBox="1">
            <a:spLocks/>
          </p:cNvSpPr>
          <p:nvPr/>
        </p:nvSpPr>
        <p:spPr>
          <a:xfrm>
            <a:off x="0" y="0"/>
            <a:ext cx="12192000" cy="1015999"/>
          </a:xfrm>
          <a:prstGeom prst="rect">
            <a:avLst/>
          </a:prstGeom>
        </p:spPr>
        <p:txBody>
          <a:bodyPr vert="horz" lIns="36000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000" dirty="0">
                <a:latin typeface="+mn-lt"/>
              </a:rPr>
              <a:t>Preliminary images - DMD</a:t>
            </a:r>
          </a:p>
        </p:txBody>
      </p:sp>
      <p:sp>
        <p:nvSpPr>
          <p:cNvPr id="3" name="Rectangle 2">
            <a:extLst>
              <a:ext uri="{FF2B5EF4-FFF2-40B4-BE49-F238E27FC236}">
                <a16:creationId xmlns:a16="http://schemas.microsoft.com/office/drawing/2014/main" id="{31846EAA-2C4D-9155-C703-92D4F8324327}"/>
              </a:ext>
            </a:extLst>
          </p:cNvPr>
          <p:cNvSpPr/>
          <p:nvPr/>
        </p:nvSpPr>
        <p:spPr>
          <a:xfrm>
            <a:off x="5272304" y="6079289"/>
            <a:ext cx="5394425" cy="707886"/>
          </a:xfrm>
          <a:prstGeom prst="rect">
            <a:avLst/>
          </a:prstGeom>
        </p:spPr>
        <p:txBody>
          <a:bodyPr wrap="none">
            <a:spAutoFit/>
          </a:bodyPr>
          <a:lstStyle/>
          <a:p>
            <a:pPr algn="ctr"/>
            <a:r>
              <a:rPr lang="en-GB" sz="2000" i="1" dirty="0">
                <a:solidFill>
                  <a:schemeClr val="bg1"/>
                </a:solidFill>
              </a:rPr>
              <a:t>J. Wolfenden (joseph.wolfenden@cockcroft.ac.uk)</a:t>
            </a:r>
          </a:p>
          <a:p>
            <a:pPr algn="ctr"/>
            <a:r>
              <a:rPr lang="en-GB" sz="2000" i="1" dirty="0">
                <a:solidFill>
                  <a:schemeClr val="bg1"/>
                </a:solidFill>
              </a:rPr>
              <a:t>13</a:t>
            </a:r>
            <a:r>
              <a:rPr lang="en-GB" sz="2000" i="1" baseline="30000" dirty="0">
                <a:solidFill>
                  <a:schemeClr val="bg1"/>
                </a:solidFill>
              </a:rPr>
              <a:t>th</a:t>
            </a:r>
            <a:r>
              <a:rPr lang="en-GB" sz="2000" i="1" dirty="0">
                <a:solidFill>
                  <a:schemeClr val="bg1"/>
                </a:solidFill>
              </a:rPr>
              <a:t> AWAKE Instrumentation meeting 18/10/2023</a:t>
            </a:r>
          </a:p>
        </p:txBody>
      </p:sp>
      <p:sp>
        <p:nvSpPr>
          <p:cNvPr id="22" name="TextBox 21">
            <a:extLst>
              <a:ext uri="{FF2B5EF4-FFF2-40B4-BE49-F238E27FC236}">
                <a16:creationId xmlns:a16="http://schemas.microsoft.com/office/drawing/2014/main" id="{E7A42A7B-E03E-6B0A-B180-55B36536ED57}"/>
              </a:ext>
            </a:extLst>
          </p:cNvPr>
          <p:cNvSpPr txBox="1"/>
          <p:nvPr/>
        </p:nvSpPr>
        <p:spPr>
          <a:xfrm>
            <a:off x="2155279" y="1106635"/>
            <a:ext cx="3940721" cy="461665"/>
          </a:xfrm>
          <a:prstGeom prst="rect">
            <a:avLst/>
          </a:prstGeom>
          <a:noFill/>
        </p:spPr>
        <p:txBody>
          <a:bodyPr wrap="square" rtlCol="0">
            <a:spAutoFit/>
          </a:bodyPr>
          <a:lstStyle/>
          <a:p>
            <a:pPr algn="ctr"/>
            <a:r>
              <a:rPr lang="en-GB" sz="2400" b="1" dirty="0"/>
              <a:t>3 bunches – 700 </a:t>
            </a:r>
            <a:r>
              <a:rPr lang="en-GB" sz="2400" b="1" dirty="0" err="1"/>
              <a:t>pC</a:t>
            </a:r>
            <a:r>
              <a:rPr lang="en-GB" sz="2400" b="1" dirty="0"/>
              <a:t> 204 MeV</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9292" y="2052662"/>
            <a:ext cx="3141915" cy="2584670"/>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18962" y="2051931"/>
            <a:ext cx="3154295" cy="2584670"/>
          </a:xfrm>
          <a:prstGeom prst="rect">
            <a:avLst/>
          </a:prstGeom>
        </p:spPr>
      </p:pic>
      <p:sp>
        <p:nvSpPr>
          <p:cNvPr id="33" name="TextBox 32">
            <a:extLst>
              <a:ext uri="{FF2B5EF4-FFF2-40B4-BE49-F238E27FC236}">
                <a16:creationId xmlns:a16="http://schemas.microsoft.com/office/drawing/2014/main" id="{E7A42A7B-E03E-6B0A-B180-55B36536ED57}"/>
              </a:ext>
            </a:extLst>
          </p:cNvPr>
          <p:cNvSpPr txBox="1"/>
          <p:nvPr/>
        </p:nvSpPr>
        <p:spPr>
          <a:xfrm>
            <a:off x="3568265" y="4695789"/>
            <a:ext cx="3326188" cy="369332"/>
          </a:xfrm>
          <a:prstGeom prst="rect">
            <a:avLst/>
          </a:prstGeom>
          <a:noFill/>
        </p:spPr>
        <p:txBody>
          <a:bodyPr wrap="square" rtlCol="0">
            <a:spAutoFit/>
          </a:bodyPr>
          <a:lstStyle/>
          <a:p>
            <a:pPr algn="ctr"/>
            <a:r>
              <a:rPr lang="en-GB" b="1" dirty="0"/>
              <a:t>Angular</a:t>
            </a:r>
          </a:p>
        </p:txBody>
      </p:sp>
      <p:sp>
        <p:nvSpPr>
          <p:cNvPr id="34" name="TextBox 33">
            <a:extLst>
              <a:ext uri="{FF2B5EF4-FFF2-40B4-BE49-F238E27FC236}">
                <a16:creationId xmlns:a16="http://schemas.microsoft.com/office/drawing/2014/main" id="{E7A42A7B-E03E-6B0A-B180-55B36536ED57}"/>
              </a:ext>
            </a:extLst>
          </p:cNvPr>
          <p:cNvSpPr txBox="1"/>
          <p:nvPr/>
        </p:nvSpPr>
        <p:spPr>
          <a:xfrm>
            <a:off x="775875" y="4727968"/>
            <a:ext cx="3326188" cy="369332"/>
          </a:xfrm>
          <a:prstGeom prst="rect">
            <a:avLst/>
          </a:prstGeom>
          <a:noFill/>
        </p:spPr>
        <p:txBody>
          <a:bodyPr wrap="square" rtlCol="0">
            <a:spAutoFit/>
          </a:bodyPr>
          <a:lstStyle/>
          <a:p>
            <a:pPr algn="ctr"/>
            <a:r>
              <a:rPr lang="en-GB" b="1" dirty="0"/>
              <a:t>Spatial</a:t>
            </a:r>
          </a:p>
        </p:txBody>
      </p:sp>
      <p:grpSp>
        <p:nvGrpSpPr>
          <p:cNvPr id="8" name="Group 7"/>
          <p:cNvGrpSpPr/>
          <p:nvPr/>
        </p:nvGrpSpPr>
        <p:grpSpPr>
          <a:xfrm>
            <a:off x="7166520" y="1085732"/>
            <a:ext cx="4722462" cy="4028021"/>
            <a:chOff x="5693963" y="1446135"/>
            <a:chExt cx="4722462" cy="4028021"/>
          </a:xfrm>
        </p:grpSpPr>
        <p:sp>
          <p:nvSpPr>
            <p:cNvPr id="35" name="Right Arrow 34"/>
            <p:cNvSpPr/>
            <p:nvPr/>
          </p:nvSpPr>
          <p:spPr>
            <a:xfrm>
              <a:off x="5693963" y="3450166"/>
              <a:ext cx="715618" cy="509006"/>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dirty="0"/>
            </a:p>
          </p:txBody>
        </p:sp>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52628" y="2203018"/>
              <a:ext cx="3963797" cy="3271138"/>
            </a:xfrm>
            <a:prstGeom prst="rect">
              <a:avLst/>
            </a:prstGeom>
          </p:spPr>
        </p:pic>
        <p:sp>
          <p:nvSpPr>
            <p:cNvPr id="36" name="TextBox 35">
              <a:extLst>
                <a:ext uri="{FF2B5EF4-FFF2-40B4-BE49-F238E27FC236}">
                  <a16:creationId xmlns:a16="http://schemas.microsoft.com/office/drawing/2014/main" id="{E7A42A7B-E03E-6B0A-B180-55B36536ED57}"/>
                </a:ext>
              </a:extLst>
            </p:cNvPr>
            <p:cNvSpPr txBox="1"/>
            <p:nvPr/>
          </p:nvSpPr>
          <p:spPr>
            <a:xfrm>
              <a:off x="6561944" y="1446135"/>
              <a:ext cx="3745163" cy="461665"/>
            </a:xfrm>
            <a:prstGeom prst="rect">
              <a:avLst/>
            </a:prstGeom>
            <a:noFill/>
          </p:spPr>
          <p:txBody>
            <a:bodyPr wrap="square" rtlCol="0">
              <a:spAutoFit/>
            </a:bodyPr>
            <a:lstStyle/>
            <a:p>
              <a:pPr algn="ctr"/>
              <a:r>
                <a:rPr lang="en-GB" sz="2400" b="1" dirty="0"/>
                <a:t>22 bunches – 4 </a:t>
              </a:r>
              <a:r>
                <a:rPr lang="en-GB" sz="2400" b="1" dirty="0" err="1"/>
                <a:t>nC</a:t>
              </a:r>
              <a:r>
                <a:rPr lang="en-GB" sz="2400" b="1" dirty="0"/>
                <a:t> 204 MeV</a:t>
              </a:r>
            </a:p>
          </p:txBody>
        </p:sp>
      </p:grpSp>
      <p:cxnSp>
        <p:nvCxnSpPr>
          <p:cNvPr id="10" name="Straight Connector 9">
            <a:extLst>
              <a:ext uri="{FF2B5EF4-FFF2-40B4-BE49-F238E27FC236}">
                <a16:creationId xmlns:a16="http://schemas.microsoft.com/office/drawing/2014/main" id="{DD37E81F-FAC4-CDD5-DCF9-C574A47F9B75}"/>
              </a:ext>
            </a:extLst>
          </p:cNvPr>
          <p:cNvCxnSpPr>
            <a:cxnSpLocks/>
          </p:cNvCxnSpPr>
          <p:nvPr/>
        </p:nvCxnSpPr>
        <p:spPr>
          <a:xfrm>
            <a:off x="0" y="931178"/>
            <a:ext cx="12192000" cy="0"/>
          </a:xfrm>
          <a:prstGeom prst="line">
            <a:avLst/>
          </a:prstGeom>
          <a:ln w="57150">
            <a:solidFill>
              <a:srgbClr val="02185A"/>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89701503-0701-4092-8AAC-89A3FDFCC70C}"/>
              </a:ext>
            </a:extLst>
          </p:cNvPr>
          <p:cNvGrpSpPr/>
          <p:nvPr/>
        </p:nvGrpSpPr>
        <p:grpSpPr>
          <a:xfrm>
            <a:off x="0" y="5943600"/>
            <a:ext cx="12192000" cy="977389"/>
            <a:chOff x="0" y="4798969"/>
            <a:chExt cx="12192000" cy="977389"/>
          </a:xfrm>
        </p:grpSpPr>
        <p:sp>
          <p:nvSpPr>
            <p:cNvPr id="12" name="Rectangle 11">
              <a:extLst>
                <a:ext uri="{FF2B5EF4-FFF2-40B4-BE49-F238E27FC236}">
                  <a16:creationId xmlns:a16="http://schemas.microsoft.com/office/drawing/2014/main" id="{1E5D9574-EB5F-8BCC-08DA-6F9DBAE5A1DA}"/>
                </a:ext>
              </a:extLst>
            </p:cNvPr>
            <p:cNvSpPr/>
            <p:nvPr/>
          </p:nvSpPr>
          <p:spPr>
            <a:xfrm>
              <a:off x="0" y="4835725"/>
              <a:ext cx="12192000" cy="885600"/>
            </a:xfrm>
            <a:prstGeom prst="rect">
              <a:avLst/>
            </a:prstGeom>
            <a:solidFill>
              <a:srgbClr val="021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3" name="Content Placeholder 3">
              <a:extLst>
                <a:ext uri="{FF2B5EF4-FFF2-40B4-BE49-F238E27FC236}">
                  <a16:creationId xmlns:a16="http://schemas.microsoft.com/office/drawing/2014/main" id="{B491A253-0F6D-A5B0-9E6D-71C5D9C9838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6994" y="4927092"/>
              <a:ext cx="2840887" cy="730228"/>
            </a:xfrm>
            <a:prstGeom prst="rect">
              <a:avLst/>
            </a:prstGeom>
          </p:spPr>
        </p:pic>
        <p:pic>
          <p:nvPicPr>
            <p:cNvPr id="14" name="Picture 13">
              <a:extLst>
                <a:ext uri="{FF2B5EF4-FFF2-40B4-BE49-F238E27FC236}">
                  <a16:creationId xmlns:a16="http://schemas.microsoft.com/office/drawing/2014/main" id="{EF45C075-D814-66EB-69A0-DE8D2C114E5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174033" y="4798969"/>
              <a:ext cx="1382532" cy="977389"/>
            </a:xfrm>
            <a:prstGeom prst="rect">
              <a:avLst/>
            </a:prstGeom>
          </p:spPr>
        </p:pic>
        <p:sp>
          <p:nvSpPr>
            <p:cNvPr id="16" name="Rectangle 15">
              <a:extLst>
                <a:ext uri="{FF2B5EF4-FFF2-40B4-BE49-F238E27FC236}">
                  <a16:creationId xmlns:a16="http://schemas.microsoft.com/office/drawing/2014/main" id="{399D7635-9E09-F520-8475-6D5666376237}"/>
                </a:ext>
              </a:extLst>
            </p:cNvPr>
            <p:cNvSpPr/>
            <p:nvPr/>
          </p:nvSpPr>
          <p:spPr>
            <a:xfrm>
              <a:off x="11345334" y="5087609"/>
              <a:ext cx="625298" cy="400110"/>
            </a:xfrm>
            <a:prstGeom prst="rect">
              <a:avLst/>
            </a:prstGeom>
          </p:spPr>
          <p:txBody>
            <a:bodyPr wrap="square">
              <a:spAutoFit/>
            </a:bodyPr>
            <a:lstStyle/>
            <a:p>
              <a:pPr algn="r"/>
              <a:r>
                <a:rPr lang="en-GB" sz="2000" dirty="0">
                  <a:solidFill>
                    <a:schemeClr val="bg1"/>
                  </a:solidFill>
                </a:rPr>
                <a:t>7</a:t>
              </a:r>
            </a:p>
          </p:txBody>
        </p:sp>
        <p:pic>
          <p:nvPicPr>
            <p:cNvPr id="18" name="Picture 17" descr="A black and white logo&#10;&#10;Description automatically generated">
              <a:extLst>
                <a:ext uri="{FF2B5EF4-FFF2-40B4-BE49-F238E27FC236}">
                  <a16:creationId xmlns:a16="http://schemas.microsoft.com/office/drawing/2014/main" id="{1A9D87BC-6510-CDB3-6174-E373790D010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762717" y="4824135"/>
              <a:ext cx="1789085" cy="917297"/>
            </a:xfrm>
            <a:prstGeom prst="rect">
              <a:avLst/>
            </a:prstGeom>
          </p:spPr>
        </p:pic>
        <p:sp>
          <p:nvSpPr>
            <p:cNvPr id="19" name="Rectangle 18">
              <a:extLst>
                <a:ext uri="{FF2B5EF4-FFF2-40B4-BE49-F238E27FC236}">
                  <a16:creationId xmlns:a16="http://schemas.microsoft.com/office/drawing/2014/main" id="{AEA3D5F7-95DB-6233-D1F1-D44CF08901EA}"/>
                </a:ext>
              </a:extLst>
            </p:cNvPr>
            <p:cNvSpPr/>
            <p:nvPr/>
          </p:nvSpPr>
          <p:spPr>
            <a:xfrm>
              <a:off x="6884527" y="4964497"/>
              <a:ext cx="4214807" cy="646331"/>
            </a:xfrm>
            <a:prstGeom prst="rect">
              <a:avLst/>
            </a:prstGeom>
          </p:spPr>
          <p:txBody>
            <a:bodyPr wrap="none">
              <a:spAutoFit/>
            </a:bodyPr>
            <a:lstStyle/>
            <a:p>
              <a:pPr algn="ctr"/>
              <a:r>
                <a:rPr lang="en-GB" sz="1800" i="1" dirty="0">
                  <a:solidFill>
                    <a:schemeClr val="bg1"/>
                  </a:solidFill>
                </a:rPr>
                <a:t>C. Swain (catherine.swain@liverpool.ac.uk)</a:t>
              </a:r>
            </a:p>
            <a:p>
              <a:pPr algn="ctr"/>
              <a:r>
                <a:rPr lang="en-GB" sz="1800" i="1" dirty="0">
                  <a:solidFill>
                    <a:schemeClr val="bg1"/>
                  </a:solidFill>
                </a:rPr>
                <a:t>AWAKE collaboration 12/03/2024</a:t>
              </a:r>
            </a:p>
          </p:txBody>
        </p:sp>
      </p:grpSp>
      <p:pic>
        <p:nvPicPr>
          <p:cNvPr id="6" name="Picture 2" descr="home">
            <a:extLst>
              <a:ext uri="{FF2B5EF4-FFF2-40B4-BE49-F238E27FC236}">
                <a16:creationId xmlns:a16="http://schemas.microsoft.com/office/drawing/2014/main" id="{F35B3BFE-6819-133B-FF61-FB626CBA647B}"/>
              </a:ext>
            </a:extLst>
          </p:cNvPr>
          <p:cNvPicPr>
            <a:picLocks noChangeAspect="1" noChangeArrowheads="1"/>
          </p:cNvPicPr>
          <p:nvPr/>
        </p:nvPicPr>
        <p:blipFill>
          <a:blip r:embed="rId9" cstate="print">
            <a:duotone>
              <a:prstClr val="black"/>
              <a:schemeClr val="tx1">
                <a:tint val="45000"/>
                <a:satMod val="400000"/>
              </a:schemeClr>
            </a:duotone>
            <a:extLst>
              <a:ext uri="{BEBA8EAE-BF5A-486C-A8C5-ECC9F3942E4B}">
                <a14:imgProps xmlns:a14="http://schemas.microsoft.com/office/drawing/2010/main">
                  <a14:imgLayer r:embed="rId10">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9690433" y="52075"/>
            <a:ext cx="2487147" cy="8950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914956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p:cNvGrpSpPr/>
          <p:nvPr/>
        </p:nvGrpSpPr>
        <p:grpSpPr>
          <a:xfrm>
            <a:off x="0" y="5990432"/>
            <a:ext cx="12192000" cy="885600"/>
            <a:chOff x="0" y="5990432"/>
            <a:chExt cx="12192000" cy="885600"/>
          </a:xfrm>
        </p:grpSpPr>
        <p:sp>
          <p:nvSpPr>
            <p:cNvPr id="27" name="Rectangle 26"/>
            <p:cNvSpPr/>
            <p:nvPr/>
          </p:nvSpPr>
          <p:spPr>
            <a:xfrm>
              <a:off x="0" y="5990432"/>
              <a:ext cx="12192000" cy="885600"/>
            </a:xfrm>
            <a:prstGeom prst="rect">
              <a:avLst/>
            </a:prstGeom>
            <a:solidFill>
              <a:srgbClr val="021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p:cNvSpPr/>
            <p:nvPr/>
          </p:nvSpPr>
          <p:spPr>
            <a:xfrm>
              <a:off x="11345334" y="6242316"/>
              <a:ext cx="625298" cy="400110"/>
            </a:xfrm>
            <a:prstGeom prst="rect">
              <a:avLst/>
            </a:prstGeom>
          </p:spPr>
          <p:txBody>
            <a:bodyPr wrap="square">
              <a:spAutoFit/>
            </a:bodyPr>
            <a:lstStyle/>
            <a:p>
              <a:pPr algn="r"/>
              <a:r>
                <a:rPr lang="en-GB" sz="2000" dirty="0">
                  <a:solidFill>
                    <a:schemeClr val="bg1"/>
                  </a:solidFill>
                </a:rPr>
                <a:t>8</a:t>
              </a:r>
            </a:p>
          </p:txBody>
        </p:sp>
      </p:grpSp>
      <p:sp>
        <p:nvSpPr>
          <p:cNvPr id="45" name="Title 1"/>
          <p:cNvSpPr txBox="1">
            <a:spLocks/>
          </p:cNvSpPr>
          <p:nvPr/>
        </p:nvSpPr>
        <p:spPr>
          <a:xfrm>
            <a:off x="0" y="0"/>
            <a:ext cx="12192000" cy="1015999"/>
          </a:xfrm>
          <a:prstGeom prst="rect">
            <a:avLst/>
          </a:prstGeom>
        </p:spPr>
        <p:txBody>
          <a:bodyPr vert="horz" lIns="36000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000" b="1" dirty="0"/>
              <a:t>Preliminary images - MLA</a:t>
            </a:r>
          </a:p>
        </p:txBody>
      </p:sp>
      <p:pic>
        <p:nvPicPr>
          <p:cNvPr id="13" name="Picture 12"/>
          <p:cNvPicPr>
            <a:picLocks noChangeAspect="1"/>
          </p:cNvPicPr>
          <p:nvPr/>
        </p:nvPicPr>
        <p:blipFill rotWithShape="1">
          <a:blip r:embed="rId3">
            <a:extLst>
              <a:ext uri="{28A0092B-C50C-407E-A947-70E740481C1C}">
                <a14:useLocalDpi xmlns:a14="http://schemas.microsoft.com/office/drawing/2010/main" val="0"/>
              </a:ext>
            </a:extLst>
          </a:blip>
          <a:srcRect l="15375" t="29444" r="67250" b="33000"/>
          <a:stretch/>
        </p:blipFill>
        <p:spPr>
          <a:xfrm>
            <a:off x="1946116" y="1597502"/>
            <a:ext cx="3326188" cy="4044070"/>
          </a:xfrm>
          <a:prstGeom prst="rect">
            <a:avLst/>
          </a:prstGeom>
        </p:spPr>
      </p:pic>
      <p:pic>
        <p:nvPicPr>
          <p:cNvPr id="113" name="Picture 112"/>
          <p:cNvPicPr>
            <a:picLocks noChangeAspect="1"/>
          </p:cNvPicPr>
          <p:nvPr/>
        </p:nvPicPr>
        <p:blipFill rotWithShape="1">
          <a:blip r:embed="rId3">
            <a:extLst>
              <a:ext uri="{28A0092B-C50C-407E-A947-70E740481C1C}">
                <a14:useLocalDpi xmlns:a14="http://schemas.microsoft.com/office/drawing/2010/main" val="0"/>
              </a:ext>
            </a:extLst>
          </a:blip>
          <a:srcRect l="60312" t="27222" r="14437" b="26111"/>
          <a:stretch/>
        </p:blipFill>
        <p:spPr>
          <a:xfrm>
            <a:off x="6334760" y="1597502"/>
            <a:ext cx="3890010" cy="4044070"/>
          </a:xfrm>
          <a:prstGeom prst="rect">
            <a:avLst/>
          </a:prstGeom>
        </p:spPr>
      </p:pic>
      <p:sp>
        <p:nvSpPr>
          <p:cNvPr id="114" name="TextBox 113">
            <a:extLst>
              <a:ext uri="{FF2B5EF4-FFF2-40B4-BE49-F238E27FC236}">
                <a16:creationId xmlns:a16="http://schemas.microsoft.com/office/drawing/2014/main" id="{E7A42A7B-E03E-6B0A-B180-55B36536ED57}"/>
              </a:ext>
            </a:extLst>
          </p:cNvPr>
          <p:cNvSpPr txBox="1"/>
          <p:nvPr/>
        </p:nvSpPr>
        <p:spPr>
          <a:xfrm>
            <a:off x="1111" y="1075018"/>
            <a:ext cx="3890009" cy="461665"/>
          </a:xfrm>
          <a:prstGeom prst="rect">
            <a:avLst/>
          </a:prstGeom>
          <a:noFill/>
        </p:spPr>
        <p:txBody>
          <a:bodyPr wrap="square" rtlCol="0">
            <a:spAutoFit/>
          </a:bodyPr>
          <a:lstStyle/>
          <a:p>
            <a:pPr algn="ctr"/>
            <a:r>
              <a:rPr lang="en-GB" sz="2400" b="1" dirty="0"/>
              <a:t>3 bunches – 700 </a:t>
            </a:r>
            <a:r>
              <a:rPr lang="en-GB" sz="2400" b="1" dirty="0" err="1"/>
              <a:t>pC</a:t>
            </a:r>
            <a:r>
              <a:rPr lang="en-GB" sz="2400" b="1" dirty="0"/>
              <a:t> 204 MeV</a:t>
            </a:r>
          </a:p>
        </p:txBody>
      </p:sp>
      <p:sp>
        <p:nvSpPr>
          <p:cNvPr id="115" name="TextBox 114">
            <a:extLst>
              <a:ext uri="{FF2B5EF4-FFF2-40B4-BE49-F238E27FC236}">
                <a16:creationId xmlns:a16="http://schemas.microsoft.com/office/drawing/2014/main" id="{E7A42A7B-E03E-6B0A-B180-55B36536ED57}"/>
              </a:ext>
            </a:extLst>
          </p:cNvPr>
          <p:cNvSpPr txBox="1"/>
          <p:nvPr/>
        </p:nvSpPr>
        <p:spPr>
          <a:xfrm>
            <a:off x="1861791" y="5641572"/>
            <a:ext cx="3326188" cy="369332"/>
          </a:xfrm>
          <a:prstGeom prst="rect">
            <a:avLst/>
          </a:prstGeom>
          <a:noFill/>
        </p:spPr>
        <p:txBody>
          <a:bodyPr wrap="square" rtlCol="0">
            <a:spAutoFit/>
          </a:bodyPr>
          <a:lstStyle/>
          <a:p>
            <a:pPr algn="ctr"/>
            <a:r>
              <a:rPr lang="en-GB" b="1" dirty="0"/>
              <a:t>Spatial</a:t>
            </a:r>
          </a:p>
        </p:txBody>
      </p:sp>
      <p:sp>
        <p:nvSpPr>
          <p:cNvPr id="116" name="TextBox 115">
            <a:extLst>
              <a:ext uri="{FF2B5EF4-FFF2-40B4-BE49-F238E27FC236}">
                <a16:creationId xmlns:a16="http://schemas.microsoft.com/office/drawing/2014/main" id="{E7A42A7B-E03E-6B0A-B180-55B36536ED57}"/>
              </a:ext>
            </a:extLst>
          </p:cNvPr>
          <p:cNvSpPr txBox="1"/>
          <p:nvPr/>
        </p:nvSpPr>
        <p:spPr>
          <a:xfrm>
            <a:off x="6729508" y="5621100"/>
            <a:ext cx="3326188" cy="369332"/>
          </a:xfrm>
          <a:prstGeom prst="rect">
            <a:avLst/>
          </a:prstGeom>
          <a:noFill/>
        </p:spPr>
        <p:txBody>
          <a:bodyPr wrap="square" rtlCol="0">
            <a:spAutoFit/>
          </a:bodyPr>
          <a:lstStyle/>
          <a:p>
            <a:pPr algn="ctr"/>
            <a:r>
              <a:rPr lang="en-GB" b="1" dirty="0"/>
              <a:t>Angular</a:t>
            </a:r>
          </a:p>
        </p:txBody>
      </p:sp>
      <p:cxnSp>
        <p:nvCxnSpPr>
          <p:cNvPr id="4" name="Straight Connector 3">
            <a:extLst>
              <a:ext uri="{FF2B5EF4-FFF2-40B4-BE49-F238E27FC236}">
                <a16:creationId xmlns:a16="http://schemas.microsoft.com/office/drawing/2014/main" id="{37EEFADD-6FBF-854B-B987-6B8D821B0068}"/>
              </a:ext>
            </a:extLst>
          </p:cNvPr>
          <p:cNvCxnSpPr>
            <a:cxnSpLocks/>
          </p:cNvCxnSpPr>
          <p:nvPr/>
        </p:nvCxnSpPr>
        <p:spPr>
          <a:xfrm>
            <a:off x="0" y="931178"/>
            <a:ext cx="12192000" cy="0"/>
          </a:xfrm>
          <a:prstGeom prst="line">
            <a:avLst/>
          </a:prstGeom>
          <a:ln w="57150">
            <a:solidFill>
              <a:srgbClr val="02185A"/>
            </a:solidFill>
          </a:ln>
        </p:spPr>
        <p:style>
          <a:lnRef idx="1">
            <a:schemeClr val="accent1"/>
          </a:lnRef>
          <a:fillRef idx="0">
            <a:schemeClr val="accent1"/>
          </a:fillRef>
          <a:effectRef idx="0">
            <a:schemeClr val="accent1"/>
          </a:effectRef>
          <a:fontRef idx="minor">
            <a:schemeClr val="tx1"/>
          </a:fontRef>
        </p:style>
      </p:cxnSp>
      <p:pic>
        <p:nvPicPr>
          <p:cNvPr id="6" name="Content Placeholder 3">
            <a:extLst>
              <a:ext uri="{FF2B5EF4-FFF2-40B4-BE49-F238E27FC236}">
                <a16:creationId xmlns:a16="http://schemas.microsoft.com/office/drawing/2014/main" id="{E34402CF-2F60-5B71-1D61-B3ABDDD08ED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6994" y="6071723"/>
            <a:ext cx="2840887" cy="730228"/>
          </a:xfrm>
          <a:prstGeom prst="rect">
            <a:avLst/>
          </a:prstGeom>
        </p:spPr>
      </p:pic>
      <p:pic>
        <p:nvPicPr>
          <p:cNvPr id="7" name="Picture 6">
            <a:extLst>
              <a:ext uri="{FF2B5EF4-FFF2-40B4-BE49-F238E27FC236}">
                <a16:creationId xmlns:a16="http://schemas.microsoft.com/office/drawing/2014/main" id="{C7B9B6AF-49C3-DFAD-D1D9-429A8B0F925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74033" y="5943600"/>
            <a:ext cx="1382532" cy="977389"/>
          </a:xfrm>
          <a:prstGeom prst="rect">
            <a:avLst/>
          </a:prstGeom>
        </p:spPr>
      </p:pic>
      <p:pic>
        <p:nvPicPr>
          <p:cNvPr id="9" name="Picture 8" descr="A black and white logo&#10;&#10;Description automatically generated">
            <a:extLst>
              <a:ext uri="{FF2B5EF4-FFF2-40B4-BE49-F238E27FC236}">
                <a16:creationId xmlns:a16="http://schemas.microsoft.com/office/drawing/2014/main" id="{B8C5F586-2F35-6220-FB44-C994A059B9D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62717" y="5968766"/>
            <a:ext cx="1789085" cy="917297"/>
          </a:xfrm>
          <a:prstGeom prst="rect">
            <a:avLst/>
          </a:prstGeom>
        </p:spPr>
      </p:pic>
      <p:sp>
        <p:nvSpPr>
          <p:cNvPr id="10" name="Rectangle 9">
            <a:extLst>
              <a:ext uri="{FF2B5EF4-FFF2-40B4-BE49-F238E27FC236}">
                <a16:creationId xmlns:a16="http://schemas.microsoft.com/office/drawing/2014/main" id="{820E79CA-6F87-FBE5-DC68-5218BC02919D}"/>
              </a:ext>
            </a:extLst>
          </p:cNvPr>
          <p:cNvSpPr/>
          <p:nvPr/>
        </p:nvSpPr>
        <p:spPr>
          <a:xfrm>
            <a:off x="6884527" y="6109128"/>
            <a:ext cx="4214807" cy="646331"/>
          </a:xfrm>
          <a:prstGeom prst="rect">
            <a:avLst/>
          </a:prstGeom>
        </p:spPr>
        <p:txBody>
          <a:bodyPr wrap="none">
            <a:spAutoFit/>
          </a:bodyPr>
          <a:lstStyle/>
          <a:p>
            <a:pPr algn="ctr"/>
            <a:r>
              <a:rPr lang="en-GB" sz="1800" i="1" dirty="0">
                <a:solidFill>
                  <a:schemeClr val="bg1"/>
                </a:solidFill>
              </a:rPr>
              <a:t>C. Swain (catherine.swain@liverpool.ac.uk)</a:t>
            </a:r>
          </a:p>
          <a:p>
            <a:pPr algn="ctr"/>
            <a:r>
              <a:rPr lang="en-GB" sz="1800" i="1" dirty="0">
                <a:solidFill>
                  <a:schemeClr val="bg1"/>
                </a:solidFill>
              </a:rPr>
              <a:t>AWAKE collaboration 12/03/2024</a:t>
            </a:r>
          </a:p>
        </p:txBody>
      </p:sp>
      <p:pic>
        <p:nvPicPr>
          <p:cNvPr id="11" name="Picture 2" descr="home">
            <a:extLst>
              <a:ext uri="{FF2B5EF4-FFF2-40B4-BE49-F238E27FC236}">
                <a16:creationId xmlns:a16="http://schemas.microsoft.com/office/drawing/2014/main" id="{A50009DA-140B-939A-01D8-4C16A5A9EB9E}"/>
              </a:ext>
            </a:extLst>
          </p:cNvPr>
          <p:cNvPicPr>
            <a:picLocks noChangeAspect="1" noChangeArrowheads="1"/>
          </p:cNvPicPr>
          <p:nvPr/>
        </p:nvPicPr>
        <p:blipFill>
          <a:blip r:embed="rId7" cstate="print">
            <a:duotone>
              <a:prstClr val="black"/>
              <a:schemeClr val="tx1">
                <a:tint val="45000"/>
                <a:satMod val="400000"/>
              </a:schemeClr>
            </a:duotone>
            <a:extLst>
              <a:ext uri="{BEBA8EAE-BF5A-486C-A8C5-ECC9F3942E4B}">
                <a14:imgProps xmlns:a14="http://schemas.microsoft.com/office/drawing/2010/main">
                  <a14:imgLayer r:embed="rId8">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9690433" y="52075"/>
            <a:ext cx="2487147" cy="8950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0388049"/>
      </p:ext>
    </p:extLst>
  </p:cSld>
  <p:clrMapOvr>
    <a:masterClrMapping/>
  </p:clrMapOvr>
  <p:transition>
    <p:fade/>
  </p:transition>
</p:sld>
</file>

<file path=ppt/theme/theme1.xml><?xml version="1.0" encoding="utf-8"?>
<a:theme xmlns:a="http://schemas.openxmlformats.org/drawingml/2006/main" name="Office Theme">
  <a:themeElements>
    <a:clrScheme name="Custom 1">
      <a:dk1>
        <a:sysClr val="windowText" lastClr="000000"/>
      </a:dk1>
      <a:lt1>
        <a:sysClr val="window" lastClr="FFFFFF"/>
      </a:lt1>
      <a:dk2>
        <a:srgbClr val="454551"/>
      </a:dk2>
      <a:lt2>
        <a:srgbClr val="D8D9DC"/>
      </a:lt2>
      <a:accent1>
        <a:srgbClr val="E32D91"/>
      </a:accent1>
      <a:accent2>
        <a:srgbClr val="C830CC"/>
      </a:accent2>
      <a:accent3>
        <a:srgbClr val="02185A"/>
      </a:accent3>
      <a:accent4>
        <a:srgbClr val="3A5CEA"/>
      </a:accent4>
      <a:accent5>
        <a:srgbClr val="8971E1"/>
      </a:accent5>
      <a:accent6>
        <a:srgbClr val="D54773"/>
      </a:accent6>
      <a:hlink>
        <a:srgbClr val="6B9F25"/>
      </a:hlink>
      <a:folHlink>
        <a:srgbClr val="8C8C8C"/>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547</TotalTime>
  <Words>1224</Words>
  <Application>Microsoft Office PowerPoint</Application>
  <PresentationFormat>Widescreen</PresentationFormat>
  <Paragraphs>172</Paragraphs>
  <Slides>15</Slides>
  <Notes>12</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15</vt:i4>
      </vt:variant>
    </vt:vector>
  </HeadingPairs>
  <TitlesOfParts>
    <vt:vector size="23" baseType="lpstr">
      <vt:lpstr>Arial</vt:lpstr>
      <vt:lpstr>Calibri</vt:lpstr>
      <vt:lpstr>Calibri Light</vt:lpstr>
      <vt:lpstr>Cambria Math</vt:lpstr>
      <vt:lpstr>Courier New</vt:lpstr>
      <vt:lpstr>Wingdings</vt:lpstr>
      <vt:lpstr>Office Theme</vt:lpstr>
      <vt:lpstr>1_Office Theme</vt:lpstr>
      <vt:lpstr>Progress update on emittance diagnostics for Run 2c</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DMD based emittance monitor</dc:title>
  <dc:creator>Swain, Catherine</dc:creator>
  <cp:lastModifiedBy>Swain, Catherine</cp:lastModifiedBy>
  <cp:revision>51</cp:revision>
  <dcterms:created xsi:type="dcterms:W3CDTF">2022-10-26T13:52:29Z</dcterms:created>
  <dcterms:modified xsi:type="dcterms:W3CDTF">2024-03-11T23:16:37Z</dcterms:modified>
</cp:coreProperties>
</file>