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  <p:sldMasterId id="2147483668" r:id="rId3"/>
    <p:sldMasterId id="2147483667" r:id="rId4"/>
    <p:sldMasterId id="2147483669" r:id="rId5"/>
  </p:sldMasterIdLst>
  <p:notesMasterIdLst>
    <p:notesMasterId r:id="rId23"/>
  </p:notesMasterIdLst>
  <p:handoutMasterIdLst>
    <p:handoutMasterId r:id="rId24"/>
  </p:handoutMasterIdLst>
  <p:sldIdLst>
    <p:sldId id="281" r:id="rId6"/>
    <p:sldId id="396" r:id="rId7"/>
    <p:sldId id="401" r:id="rId8"/>
    <p:sldId id="361" r:id="rId9"/>
    <p:sldId id="409" r:id="rId10"/>
    <p:sldId id="400" r:id="rId11"/>
    <p:sldId id="406" r:id="rId12"/>
    <p:sldId id="399" r:id="rId13"/>
    <p:sldId id="393" r:id="rId14"/>
    <p:sldId id="402" r:id="rId15"/>
    <p:sldId id="398" r:id="rId16"/>
    <p:sldId id="407" r:id="rId17"/>
    <p:sldId id="300" r:id="rId18"/>
    <p:sldId id="403" r:id="rId19"/>
    <p:sldId id="404" r:id="rId20"/>
    <p:sldId id="405" r:id="rId21"/>
    <p:sldId id="40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00E2"/>
    <a:srgbClr val="33CC33"/>
    <a:srgbClr val="00FF00"/>
    <a:srgbClr val="00FF99"/>
    <a:srgbClr val="99FFCC"/>
    <a:srgbClr val="FFCCFF"/>
    <a:srgbClr val="FF99FF"/>
    <a:srgbClr val="CCFFCC"/>
    <a:srgbClr val="0033A0"/>
    <a:srgbClr val="FBE5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–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–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–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93" autoAdjust="0"/>
    <p:restoredTop sz="95794" autoAdjust="0"/>
  </p:normalViewPr>
  <p:slideViewPr>
    <p:cSldViewPr snapToGrid="0">
      <p:cViewPr>
        <p:scale>
          <a:sx n="60" d="100"/>
          <a:sy n="60" d="100"/>
        </p:scale>
        <p:origin x="928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9" d="100"/>
        <a:sy n="89" d="100"/>
      </p:scale>
      <p:origin x="0" y="44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8415BE-A483-42BC-B148-B4719F56E780}" type="doc">
      <dgm:prSet loTypeId="urn:microsoft.com/office/officeart/2005/8/layout/chevron1" loCatId="process" qsTypeId="urn:microsoft.com/office/officeart/2005/8/quickstyle/simple1" qsCatId="simple" csTypeId="urn:microsoft.com/office/officeart/2005/8/colors/colorful5" csCatId="colorful" phldr="1"/>
      <dgm:spPr/>
    </dgm:pt>
    <dgm:pt modelId="{48B69289-5580-4B63-BD18-F1A339E25F12}">
      <dgm:prSet phldrT="[Text]"/>
      <dgm:spPr/>
      <dgm:t>
        <a:bodyPr/>
        <a:lstStyle/>
        <a:p>
          <a:r>
            <a:rPr lang="fr-CH" dirty="0"/>
            <a:t>List </a:t>
          </a:r>
          <a:r>
            <a:rPr lang="en-GB" noProof="0" dirty="0"/>
            <a:t>of cables (given by EN-EL)</a:t>
          </a:r>
        </a:p>
      </dgm:t>
    </dgm:pt>
    <dgm:pt modelId="{CCF07689-B374-4B01-8E2D-036084A0C48B}" type="parTrans" cxnId="{4C516F7F-1FE8-4D53-8FB1-860147E61242}">
      <dgm:prSet/>
      <dgm:spPr/>
      <dgm:t>
        <a:bodyPr/>
        <a:lstStyle/>
        <a:p>
          <a:endParaRPr lang="en-GB"/>
        </a:p>
      </dgm:t>
    </dgm:pt>
    <dgm:pt modelId="{682694FA-9828-478C-B438-1F28FDD69779}" type="sibTrans" cxnId="{4C516F7F-1FE8-4D53-8FB1-860147E61242}">
      <dgm:prSet/>
      <dgm:spPr/>
      <dgm:t>
        <a:bodyPr/>
        <a:lstStyle/>
        <a:p>
          <a:endParaRPr lang="en-GB"/>
        </a:p>
      </dgm:t>
    </dgm:pt>
    <dgm:pt modelId="{C44BE633-1067-444A-999C-F515FB7C4DD8}">
      <dgm:prSet phldrT="[Text]"/>
      <dgm:spPr/>
      <dgm:t>
        <a:bodyPr/>
        <a:lstStyle/>
        <a:p>
          <a:r>
            <a:rPr lang="en-GB" noProof="0" dirty="0"/>
            <a:t>Pre-identification at the office </a:t>
          </a:r>
        </a:p>
      </dgm:t>
    </dgm:pt>
    <dgm:pt modelId="{90D666AF-9D81-47E3-9FBD-93EE001B7E9D}" type="parTrans" cxnId="{4BBF8C7C-C0A1-43E6-9968-8B3BACB7BC0E}">
      <dgm:prSet/>
      <dgm:spPr/>
      <dgm:t>
        <a:bodyPr/>
        <a:lstStyle/>
        <a:p>
          <a:endParaRPr lang="en-GB"/>
        </a:p>
      </dgm:t>
    </dgm:pt>
    <dgm:pt modelId="{75A3F690-628C-4121-83CC-C4B380C1D136}" type="sibTrans" cxnId="{4BBF8C7C-C0A1-43E6-9968-8B3BACB7BC0E}">
      <dgm:prSet/>
      <dgm:spPr/>
      <dgm:t>
        <a:bodyPr/>
        <a:lstStyle/>
        <a:p>
          <a:endParaRPr lang="en-GB"/>
        </a:p>
      </dgm:t>
    </dgm:pt>
    <dgm:pt modelId="{A9F0241D-8E2D-4B80-B8F4-F9430309FBD1}">
      <dgm:prSet phldrT="[Text]"/>
      <dgm:spPr/>
      <dgm:t>
        <a:bodyPr/>
        <a:lstStyle/>
        <a:p>
          <a:r>
            <a:rPr lang="en-GB" noProof="0" dirty="0"/>
            <a:t>Finding the cables on-site + identifying with yellow tape</a:t>
          </a:r>
        </a:p>
      </dgm:t>
    </dgm:pt>
    <dgm:pt modelId="{1C3B502F-150C-47C9-B3D6-F09AB0251466}" type="parTrans" cxnId="{92178AE9-6907-49D4-AB39-9A1B5257E4EF}">
      <dgm:prSet/>
      <dgm:spPr/>
      <dgm:t>
        <a:bodyPr/>
        <a:lstStyle/>
        <a:p>
          <a:endParaRPr lang="en-GB"/>
        </a:p>
      </dgm:t>
    </dgm:pt>
    <dgm:pt modelId="{49983A01-A4BC-4A4A-9A78-85B9EEC8287F}" type="sibTrans" cxnId="{92178AE9-6907-49D4-AB39-9A1B5257E4EF}">
      <dgm:prSet/>
      <dgm:spPr/>
      <dgm:t>
        <a:bodyPr/>
        <a:lstStyle/>
        <a:p>
          <a:endParaRPr lang="en-GB"/>
        </a:p>
      </dgm:t>
    </dgm:pt>
    <dgm:pt modelId="{2EC22D24-E21E-4AE4-BAFA-F81B0E141DE8}">
      <dgm:prSet phldrT="[Text]"/>
      <dgm:spPr/>
      <dgm:t>
        <a:bodyPr/>
        <a:lstStyle/>
        <a:p>
          <a:r>
            <a:rPr lang="en-GB" noProof="0" dirty="0"/>
            <a:t>Final list of cables to give back to EN-EL</a:t>
          </a:r>
        </a:p>
      </dgm:t>
    </dgm:pt>
    <dgm:pt modelId="{DAD543B3-3F01-46AD-84C7-11C0A404972F}" type="parTrans" cxnId="{D6388AC4-D2FE-4891-8B62-FEA1AAA7F637}">
      <dgm:prSet/>
      <dgm:spPr/>
      <dgm:t>
        <a:bodyPr/>
        <a:lstStyle/>
        <a:p>
          <a:endParaRPr lang="en-GB"/>
        </a:p>
      </dgm:t>
    </dgm:pt>
    <dgm:pt modelId="{C3EF5EC3-F060-4D11-8962-DEC96E04FEE0}" type="sibTrans" cxnId="{D6388AC4-D2FE-4891-8B62-FEA1AAA7F637}">
      <dgm:prSet/>
      <dgm:spPr/>
      <dgm:t>
        <a:bodyPr/>
        <a:lstStyle/>
        <a:p>
          <a:endParaRPr lang="en-GB"/>
        </a:p>
      </dgm:t>
    </dgm:pt>
    <dgm:pt modelId="{BB4EFE47-33AC-4290-8723-0BF40B7E8FC3}">
      <dgm:prSet phldrT="[Text]"/>
      <dgm:spPr/>
      <dgm:t>
        <a:bodyPr/>
        <a:lstStyle/>
        <a:p>
          <a:r>
            <a:rPr lang="en-GB" noProof="0" dirty="0"/>
            <a:t>Preparation of lockout document</a:t>
          </a:r>
        </a:p>
      </dgm:t>
    </dgm:pt>
    <dgm:pt modelId="{2E041A08-EA39-4EF3-9DDA-BDFE2FCCB2E3}" type="parTrans" cxnId="{FDF62F3A-DB41-45DD-9DED-CA052B72A0DF}">
      <dgm:prSet/>
      <dgm:spPr/>
      <dgm:t>
        <a:bodyPr/>
        <a:lstStyle/>
        <a:p>
          <a:endParaRPr lang="en-GB"/>
        </a:p>
      </dgm:t>
    </dgm:pt>
    <dgm:pt modelId="{59F1CDBF-C45E-40F3-8573-668C37E57F69}" type="sibTrans" cxnId="{FDF62F3A-DB41-45DD-9DED-CA052B72A0DF}">
      <dgm:prSet/>
      <dgm:spPr/>
      <dgm:t>
        <a:bodyPr/>
        <a:lstStyle/>
        <a:p>
          <a:endParaRPr lang="en-GB"/>
        </a:p>
      </dgm:t>
    </dgm:pt>
    <dgm:pt modelId="{077EBF1E-F961-4C9F-B05B-1BC54ADEB77F}">
      <dgm:prSet phldrT="[Text]"/>
      <dgm:spPr/>
      <dgm:t>
        <a:bodyPr/>
        <a:lstStyle/>
        <a:p>
          <a:r>
            <a:rPr lang="en-GB" noProof="0" dirty="0"/>
            <a:t>Validation of lockout</a:t>
          </a:r>
        </a:p>
      </dgm:t>
    </dgm:pt>
    <dgm:pt modelId="{D0B20E3A-8FE5-449B-A529-C2E061161A70}" type="parTrans" cxnId="{75C2EAB7-FD25-433F-ACEF-CC463FC28067}">
      <dgm:prSet/>
      <dgm:spPr/>
      <dgm:t>
        <a:bodyPr/>
        <a:lstStyle/>
        <a:p>
          <a:endParaRPr lang="en-GB"/>
        </a:p>
      </dgm:t>
    </dgm:pt>
    <dgm:pt modelId="{57D09D12-AECE-455F-AA40-CC2E2DA31ECD}" type="sibTrans" cxnId="{75C2EAB7-FD25-433F-ACEF-CC463FC28067}">
      <dgm:prSet/>
      <dgm:spPr/>
      <dgm:t>
        <a:bodyPr/>
        <a:lstStyle/>
        <a:p>
          <a:endParaRPr lang="en-GB"/>
        </a:p>
      </dgm:t>
    </dgm:pt>
    <dgm:pt modelId="{651BCA54-5C26-4EEB-AF60-7C3CA96FF5EC}">
      <dgm:prSet phldrT="[Text]"/>
      <dgm:spPr/>
      <dgm:t>
        <a:bodyPr/>
        <a:lstStyle/>
        <a:p>
          <a:r>
            <a:rPr lang="en-GB" noProof="0" dirty="0"/>
            <a:t>Decabling campaign</a:t>
          </a:r>
        </a:p>
      </dgm:t>
    </dgm:pt>
    <dgm:pt modelId="{C1BF5BE8-C21E-444B-8720-EE81E634BCAE}" type="parTrans" cxnId="{5822B1CB-C3EF-40FF-B477-9ED65A9FFD26}">
      <dgm:prSet/>
      <dgm:spPr/>
      <dgm:t>
        <a:bodyPr/>
        <a:lstStyle/>
        <a:p>
          <a:endParaRPr lang="en-GB"/>
        </a:p>
      </dgm:t>
    </dgm:pt>
    <dgm:pt modelId="{0772FE06-D271-4A93-B582-5D0BAD5F5CE9}" type="sibTrans" cxnId="{5822B1CB-C3EF-40FF-B477-9ED65A9FFD26}">
      <dgm:prSet/>
      <dgm:spPr/>
      <dgm:t>
        <a:bodyPr/>
        <a:lstStyle/>
        <a:p>
          <a:endParaRPr lang="en-GB"/>
        </a:p>
      </dgm:t>
    </dgm:pt>
    <dgm:pt modelId="{DB342A9D-4239-405F-85AC-E995795852E9}">
      <dgm:prSet phldrT="[Text]"/>
      <dgm:spPr/>
      <dgm:t>
        <a:bodyPr/>
        <a:lstStyle/>
        <a:p>
          <a:pPr algn="ctr">
            <a:buNone/>
          </a:pPr>
          <a:r>
            <a:rPr lang="en-GB" noProof="0" dirty="0"/>
            <a:t>February</a:t>
          </a:r>
          <a:r>
            <a:rPr lang="fr-CH" noProof="0" dirty="0"/>
            <a:t> 2024</a:t>
          </a:r>
          <a:endParaRPr lang="en-GB" noProof="0" dirty="0"/>
        </a:p>
      </dgm:t>
    </dgm:pt>
    <dgm:pt modelId="{63202E05-5D19-41A2-8DB6-2F51AD4CE0DA}" type="parTrans" cxnId="{0341131F-E7E0-49CE-9C88-387857F94DF3}">
      <dgm:prSet/>
      <dgm:spPr/>
      <dgm:t>
        <a:bodyPr/>
        <a:lstStyle/>
        <a:p>
          <a:endParaRPr lang="en-GB"/>
        </a:p>
      </dgm:t>
    </dgm:pt>
    <dgm:pt modelId="{0849EBB5-51CC-450F-BAE8-6C38BC3E7972}" type="sibTrans" cxnId="{0341131F-E7E0-49CE-9C88-387857F94DF3}">
      <dgm:prSet/>
      <dgm:spPr/>
      <dgm:t>
        <a:bodyPr/>
        <a:lstStyle/>
        <a:p>
          <a:endParaRPr lang="en-GB"/>
        </a:p>
      </dgm:t>
    </dgm:pt>
    <dgm:pt modelId="{9783B18C-588B-4270-8FDD-239188E06FBF}">
      <dgm:prSet phldrT="[Text]"/>
      <dgm:spPr/>
      <dgm:t>
        <a:bodyPr/>
        <a:lstStyle/>
        <a:p>
          <a:pPr algn="ctr">
            <a:buNone/>
          </a:pPr>
          <a:r>
            <a:rPr lang="en-GB" noProof="0" dirty="0"/>
            <a:t>March</a:t>
          </a:r>
          <a:r>
            <a:rPr lang="fr-CH" noProof="0" dirty="0"/>
            <a:t> 2024</a:t>
          </a:r>
          <a:endParaRPr lang="en-GB" noProof="0" dirty="0"/>
        </a:p>
      </dgm:t>
    </dgm:pt>
    <dgm:pt modelId="{00E4B84C-B3E3-478D-919A-214C252BD593}" type="parTrans" cxnId="{06D4F29E-675F-4087-81D5-B9824A948824}">
      <dgm:prSet/>
      <dgm:spPr/>
      <dgm:t>
        <a:bodyPr/>
        <a:lstStyle/>
        <a:p>
          <a:endParaRPr lang="en-GB"/>
        </a:p>
      </dgm:t>
    </dgm:pt>
    <dgm:pt modelId="{D416F4FF-A850-4300-A42A-19A3EEC26098}" type="sibTrans" cxnId="{06D4F29E-675F-4087-81D5-B9824A948824}">
      <dgm:prSet/>
      <dgm:spPr/>
      <dgm:t>
        <a:bodyPr/>
        <a:lstStyle/>
        <a:p>
          <a:endParaRPr lang="en-GB"/>
        </a:p>
      </dgm:t>
    </dgm:pt>
    <dgm:pt modelId="{1D4D282F-9044-4845-A4EA-301110AEB93F}">
      <dgm:prSet phldrT="[Text]"/>
      <dgm:spPr/>
      <dgm:t>
        <a:bodyPr/>
        <a:lstStyle/>
        <a:p>
          <a:pPr algn="ctr">
            <a:buNone/>
          </a:pPr>
          <a:r>
            <a:rPr lang="fr-CH" noProof="0" dirty="0"/>
            <a:t>March/April 2024</a:t>
          </a:r>
          <a:endParaRPr lang="en-GB" noProof="0" dirty="0"/>
        </a:p>
      </dgm:t>
    </dgm:pt>
    <dgm:pt modelId="{E90317BA-CFD4-4279-810A-68A639CF85E0}" type="parTrans" cxnId="{8EAB616F-0817-45BC-874C-D940FFD693A5}">
      <dgm:prSet/>
      <dgm:spPr/>
      <dgm:t>
        <a:bodyPr/>
        <a:lstStyle/>
        <a:p>
          <a:endParaRPr lang="en-GB"/>
        </a:p>
      </dgm:t>
    </dgm:pt>
    <dgm:pt modelId="{5D9FB522-A6E9-4D55-883A-88FE98BB54D1}" type="sibTrans" cxnId="{8EAB616F-0817-45BC-874C-D940FFD693A5}">
      <dgm:prSet/>
      <dgm:spPr/>
      <dgm:t>
        <a:bodyPr/>
        <a:lstStyle/>
        <a:p>
          <a:endParaRPr lang="en-GB"/>
        </a:p>
      </dgm:t>
    </dgm:pt>
    <dgm:pt modelId="{68F61DB0-B8E1-417E-8F79-A55DF568075D}">
      <dgm:prSet phldrT="[Text]"/>
      <dgm:spPr/>
      <dgm:t>
        <a:bodyPr/>
        <a:lstStyle/>
        <a:p>
          <a:pPr algn="ctr">
            <a:buNone/>
          </a:pPr>
          <a:r>
            <a:rPr lang="en-GB" noProof="0" dirty="0"/>
            <a:t>May/June 2024</a:t>
          </a:r>
        </a:p>
      </dgm:t>
    </dgm:pt>
    <dgm:pt modelId="{6EEC100E-9771-4899-8FAA-55023DC7FC34}" type="parTrans" cxnId="{D194DFD4-AD5E-49A0-8473-33F2E778071E}">
      <dgm:prSet/>
      <dgm:spPr/>
      <dgm:t>
        <a:bodyPr/>
        <a:lstStyle/>
        <a:p>
          <a:endParaRPr lang="en-GB"/>
        </a:p>
      </dgm:t>
    </dgm:pt>
    <dgm:pt modelId="{D64CF6A5-8F12-4B70-B8B7-159B7C8423E3}" type="sibTrans" cxnId="{D194DFD4-AD5E-49A0-8473-33F2E778071E}">
      <dgm:prSet/>
      <dgm:spPr/>
      <dgm:t>
        <a:bodyPr/>
        <a:lstStyle/>
        <a:p>
          <a:endParaRPr lang="en-GB"/>
        </a:p>
      </dgm:t>
    </dgm:pt>
    <dgm:pt modelId="{DA09AE9B-2F55-4BD2-AAE5-EE0220ABE766}">
      <dgm:prSet phldrT="[Text]"/>
      <dgm:spPr/>
      <dgm:t>
        <a:bodyPr/>
        <a:lstStyle/>
        <a:p>
          <a:pPr algn="ctr">
            <a:buNone/>
          </a:pPr>
          <a:r>
            <a:rPr lang="en-GB" noProof="0" dirty="0"/>
            <a:t>Summer 2024</a:t>
          </a:r>
        </a:p>
      </dgm:t>
    </dgm:pt>
    <dgm:pt modelId="{55C4E925-15BB-4B9F-9530-1998572B5775}" type="parTrans" cxnId="{A26F4443-4734-4292-BD41-FDCB593387D8}">
      <dgm:prSet/>
      <dgm:spPr/>
      <dgm:t>
        <a:bodyPr/>
        <a:lstStyle/>
        <a:p>
          <a:endParaRPr lang="en-GB"/>
        </a:p>
      </dgm:t>
    </dgm:pt>
    <dgm:pt modelId="{B1ED0684-2ADB-4E11-B57A-E9473F22599A}" type="sibTrans" cxnId="{A26F4443-4734-4292-BD41-FDCB593387D8}">
      <dgm:prSet/>
      <dgm:spPr/>
      <dgm:t>
        <a:bodyPr/>
        <a:lstStyle/>
        <a:p>
          <a:endParaRPr lang="en-GB"/>
        </a:p>
      </dgm:t>
    </dgm:pt>
    <dgm:pt modelId="{0C802DA2-3671-45AF-8951-0046AEA4334E}">
      <dgm:prSet phldrT="[Text]"/>
      <dgm:spPr/>
      <dgm:t>
        <a:bodyPr/>
        <a:lstStyle/>
        <a:p>
          <a:pPr algn="ctr">
            <a:buNone/>
          </a:pPr>
          <a:r>
            <a:rPr lang="en-GB" noProof="0" dirty="0"/>
            <a:t>December 2024 /January 2025</a:t>
          </a:r>
        </a:p>
      </dgm:t>
    </dgm:pt>
    <dgm:pt modelId="{052593A6-939D-4BAB-9A65-E015C7D1F667}" type="parTrans" cxnId="{1C29CB09-75C6-4877-AE78-49C03D99A464}">
      <dgm:prSet/>
      <dgm:spPr/>
      <dgm:t>
        <a:bodyPr/>
        <a:lstStyle/>
        <a:p>
          <a:endParaRPr lang="en-GB"/>
        </a:p>
      </dgm:t>
    </dgm:pt>
    <dgm:pt modelId="{03D08C63-7137-4A86-9125-307D0D7CC835}" type="sibTrans" cxnId="{1C29CB09-75C6-4877-AE78-49C03D99A464}">
      <dgm:prSet/>
      <dgm:spPr/>
      <dgm:t>
        <a:bodyPr/>
        <a:lstStyle/>
        <a:p>
          <a:endParaRPr lang="en-GB"/>
        </a:p>
      </dgm:t>
    </dgm:pt>
    <dgm:pt modelId="{3A01ED88-A238-4FCC-BF86-DD125A8F8F8C}">
      <dgm:prSet phldrT="[Text]"/>
      <dgm:spPr/>
      <dgm:t>
        <a:bodyPr/>
        <a:lstStyle/>
        <a:p>
          <a:pPr algn="ctr">
            <a:buNone/>
          </a:pPr>
          <a:r>
            <a:rPr lang="en-GB" noProof="0" dirty="0"/>
            <a:t>February &amp; March 2025</a:t>
          </a:r>
        </a:p>
      </dgm:t>
    </dgm:pt>
    <dgm:pt modelId="{744EA0A3-0BE1-4718-8F7B-54E14679A2BE}" type="parTrans" cxnId="{56F6AE8B-38D8-48D2-99CE-066D1CE21740}">
      <dgm:prSet/>
      <dgm:spPr/>
      <dgm:t>
        <a:bodyPr/>
        <a:lstStyle/>
        <a:p>
          <a:endParaRPr lang="en-GB"/>
        </a:p>
      </dgm:t>
    </dgm:pt>
    <dgm:pt modelId="{456E4345-A8E6-46D6-BEC6-DCDDA615E92F}" type="sibTrans" cxnId="{56F6AE8B-38D8-48D2-99CE-066D1CE21740}">
      <dgm:prSet/>
      <dgm:spPr/>
      <dgm:t>
        <a:bodyPr/>
        <a:lstStyle/>
        <a:p>
          <a:endParaRPr lang="en-GB"/>
        </a:p>
      </dgm:t>
    </dgm:pt>
    <dgm:pt modelId="{3BF1C73A-31E2-4D50-A7CB-58F434F40528}" type="pres">
      <dgm:prSet presAssocID="{098415BE-A483-42BC-B148-B4719F56E780}" presName="Name0" presStyleCnt="0">
        <dgm:presLayoutVars>
          <dgm:dir/>
          <dgm:animLvl val="lvl"/>
          <dgm:resizeHandles val="exact"/>
        </dgm:presLayoutVars>
      </dgm:prSet>
      <dgm:spPr/>
    </dgm:pt>
    <dgm:pt modelId="{6054147C-2B7B-42A7-B72A-F4CED118ECDF}" type="pres">
      <dgm:prSet presAssocID="{48B69289-5580-4B63-BD18-F1A339E25F12}" presName="composite" presStyleCnt="0"/>
      <dgm:spPr/>
    </dgm:pt>
    <dgm:pt modelId="{F753FA27-AC15-4A18-8487-48ACCE7E5675}" type="pres">
      <dgm:prSet presAssocID="{48B69289-5580-4B63-BD18-F1A339E25F12}" presName="parTx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F1C7A352-E70F-49E1-BFE7-CE21C6517744}" type="pres">
      <dgm:prSet presAssocID="{48B69289-5580-4B63-BD18-F1A339E25F12}" presName="desTx" presStyleLbl="revTx" presStyleIdx="0" presStyleCnt="7">
        <dgm:presLayoutVars>
          <dgm:bulletEnabled val="1"/>
        </dgm:presLayoutVars>
      </dgm:prSet>
      <dgm:spPr/>
    </dgm:pt>
    <dgm:pt modelId="{074B3584-F3BD-4133-B2E2-392894BD41AB}" type="pres">
      <dgm:prSet presAssocID="{682694FA-9828-478C-B438-1F28FDD69779}" presName="space" presStyleCnt="0"/>
      <dgm:spPr/>
    </dgm:pt>
    <dgm:pt modelId="{97AC7A83-DFA2-4186-A1EF-BB5CE52387D3}" type="pres">
      <dgm:prSet presAssocID="{C44BE633-1067-444A-999C-F515FB7C4DD8}" presName="composite" presStyleCnt="0"/>
      <dgm:spPr/>
    </dgm:pt>
    <dgm:pt modelId="{215F73C0-EFF8-48CA-BB7E-A7D0E577557B}" type="pres">
      <dgm:prSet presAssocID="{C44BE633-1067-444A-999C-F515FB7C4DD8}" presName="parTx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A4D91202-8406-41FC-9A75-173EDD8F1F82}" type="pres">
      <dgm:prSet presAssocID="{C44BE633-1067-444A-999C-F515FB7C4DD8}" presName="desTx" presStyleLbl="revTx" presStyleIdx="1" presStyleCnt="7">
        <dgm:presLayoutVars>
          <dgm:bulletEnabled val="1"/>
        </dgm:presLayoutVars>
      </dgm:prSet>
      <dgm:spPr/>
    </dgm:pt>
    <dgm:pt modelId="{BA0C1764-0F35-4D76-874E-E2D883D7C4BB}" type="pres">
      <dgm:prSet presAssocID="{75A3F690-628C-4121-83CC-C4B380C1D136}" presName="space" presStyleCnt="0"/>
      <dgm:spPr/>
    </dgm:pt>
    <dgm:pt modelId="{F84D9855-DF8E-4BA5-8B04-A9050C2120B0}" type="pres">
      <dgm:prSet presAssocID="{A9F0241D-8E2D-4B80-B8F4-F9430309FBD1}" presName="composite" presStyleCnt="0"/>
      <dgm:spPr/>
    </dgm:pt>
    <dgm:pt modelId="{06A32960-B97A-4A4B-B4FE-7B0D6B6F136D}" type="pres">
      <dgm:prSet presAssocID="{A9F0241D-8E2D-4B80-B8F4-F9430309FBD1}" presName="parTx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0B72FB41-4ED6-4E79-A98F-55E8BF1DD84E}" type="pres">
      <dgm:prSet presAssocID="{A9F0241D-8E2D-4B80-B8F4-F9430309FBD1}" presName="desTx" presStyleLbl="revTx" presStyleIdx="2" presStyleCnt="7">
        <dgm:presLayoutVars>
          <dgm:bulletEnabled val="1"/>
        </dgm:presLayoutVars>
      </dgm:prSet>
      <dgm:spPr/>
    </dgm:pt>
    <dgm:pt modelId="{F8ADA74B-95CD-415F-8F21-74860899D77D}" type="pres">
      <dgm:prSet presAssocID="{49983A01-A4BC-4A4A-9A78-85B9EEC8287F}" presName="space" presStyleCnt="0"/>
      <dgm:spPr/>
    </dgm:pt>
    <dgm:pt modelId="{8F9F57B1-5F4B-48B1-A43C-6116CC6F592C}" type="pres">
      <dgm:prSet presAssocID="{2EC22D24-E21E-4AE4-BAFA-F81B0E141DE8}" presName="composite" presStyleCnt="0"/>
      <dgm:spPr/>
    </dgm:pt>
    <dgm:pt modelId="{6181CA0C-589E-41F2-BAC3-DB6EE9FC3A18}" type="pres">
      <dgm:prSet presAssocID="{2EC22D24-E21E-4AE4-BAFA-F81B0E141DE8}" presName="parTx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33745F2-7E63-4AA9-AFAB-4E87C081EC78}" type="pres">
      <dgm:prSet presAssocID="{2EC22D24-E21E-4AE4-BAFA-F81B0E141DE8}" presName="desTx" presStyleLbl="revTx" presStyleIdx="3" presStyleCnt="7">
        <dgm:presLayoutVars>
          <dgm:bulletEnabled val="1"/>
        </dgm:presLayoutVars>
      </dgm:prSet>
      <dgm:spPr/>
    </dgm:pt>
    <dgm:pt modelId="{1295CDF8-CD49-4E03-8D68-C45376563D56}" type="pres">
      <dgm:prSet presAssocID="{C3EF5EC3-F060-4D11-8962-DEC96E04FEE0}" presName="space" presStyleCnt="0"/>
      <dgm:spPr/>
    </dgm:pt>
    <dgm:pt modelId="{4438CBE8-5873-4E5D-944F-3C7D4466C49D}" type="pres">
      <dgm:prSet presAssocID="{BB4EFE47-33AC-4290-8723-0BF40B7E8FC3}" presName="composite" presStyleCnt="0"/>
      <dgm:spPr/>
    </dgm:pt>
    <dgm:pt modelId="{59668121-9B48-4737-BFC8-5095A45C1C59}" type="pres">
      <dgm:prSet presAssocID="{BB4EFE47-33AC-4290-8723-0BF40B7E8FC3}" presName="parTx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F6F9FFBB-01CD-40C1-8062-2C6B2C141A54}" type="pres">
      <dgm:prSet presAssocID="{BB4EFE47-33AC-4290-8723-0BF40B7E8FC3}" presName="desTx" presStyleLbl="revTx" presStyleIdx="4" presStyleCnt="7">
        <dgm:presLayoutVars>
          <dgm:bulletEnabled val="1"/>
        </dgm:presLayoutVars>
      </dgm:prSet>
      <dgm:spPr/>
    </dgm:pt>
    <dgm:pt modelId="{8741F6D9-E910-4481-8382-4ED5BE3BF072}" type="pres">
      <dgm:prSet presAssocID="{59F1CDBF-C45E-40F3-8573-668C37E57F69}" presName="space" presStyleCnt="0"/>
      <dgm:spPr/>
    </dgm:pt>
    <dgm:pt modelId="{DFF789B0-6DA5-4BED-847E-18DAD9654EAE}" type="pres">
      <dgm:prSet presAssocID="{077EBF1E-F961-4C9F-B05B-1BC54ADEB77F}" presName="composite" presStyleCnt="0"/>
      <dgm:spPr/>
    </dgm:pt>
    <dgm:pt modelId="{1018240C-5077-4705-BD6E-E2F0747695C9}" type="pres">
      <dgm:prSet presAssocID="{077EBF1E-F961-4C9F-B05B-1BC54ADEB77F}" presName="parTx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CB890BE9-B40A-4E1F-BAC8-0B7164CC6DC0}" type="pres">
      <dgm:prSet presAssocID="{077EBF1E-F961-4C9F-B05B-1BC54ADEB77F}" presName="desTx" presStyleLbl="revTx" presStyleIdx="5" presStyleCnt="7">
        <dgm:presLayoutVars>
          <dgm:bulletEnabled val="1"/>
        </dgm:presLayoutVars>
      </dgm:prSet>
      <dgm:spPr/>
    </dgm:pt>
    <dgm:pt modelId="{6FCB03C7-8029-46A5-AFF3-679BFDAD5A65}" type="pres">
      <dgm:prSet presAssocID="{57D09D12-AECE-455F-AA40-CC2E2DA31ECD}" presName="space" presStyleCnt="0"/>
      <dgm:spPr/>
    </dgm:pt>
    <dgm:pt modelId="{2B5E9207-2B54-4519-853D-AA87D1A03639}" type="pres">
      <dgm:prSet presAssocID="{651BCA54-5C26-4EEB-AF60-7C3CA96FF5EC}" presName="composite" presStyleCnt="0"/>
      <dgm:spPr/>
    </dgm:pt>
    <dgm:pt modelId="{BAE4FBE9-EC71-4B3F-BBCB-042F7E103151}" type="pres">
      <dgm:prSet presAssocID="{651BCA54-5C26-4EEB-AF60-7C3CA96FF5EC}" presName="parTx" presStyleLbl="node1" presStyleIdx="6" presStyleCnt="7">
        <dgm:presLayoutVars>
          <dgm:chMax val="0"/>
          <dgm:chPref val="0"/>
          <dgm:bulletEnabled val="1"/>
        </dgm:presLayoutVars>
      </dgm:prSet>
      <dgm:spPr/>
    </dgm:pt>
    <dgm:pt modelId="{CEA8A5A1-1ECF-4547-B138-AFCF3F093F54}" type="pres">
      <dgm:prSet presAssocID="{651BCA54-5C26-4EEB-AF60-7C3CA96FF5EC}" presName="desTx" presStyleLbl="revTx" presStyleIdx="6" presStyleCnt="7">
        <dgm:presLayoutVars>
          <dgm:bulletEnabled val="1"/>
        </dgm:presLayoutVars>
      </dgm:prSet>
      <dgm:spPr/>
    </dgm:pt>
  </dgm:ptLst>
  <dgm:cxnLst>
    <dgm:cxn modelId="{806F0A00-076A-439E-BD73-54C17DDC6E97}" type="presOf" srcId="{48B69289-5580-4B63-BD18-F1A339E25F12}" destId="{F753FA27-AC15-4A18-8487-48ACCE7E5675}" srcOrd="0" destOrd="0" presId="urn:microsoft.com/office/officeart/2005/8/layout/chevron1"/>
    <dgm:cxn modelId="{1C29CB09-75C6-4877-AE78-49C03D99A464}" srcId="{077EBF1E-F961-4C9F-B05B-1BC54ADEB77F}" destId="{0C802DA2-3671-45AF-8951-0046AEA4334E}" srcOrd="0" destOrd="0" parTransId="{052593A6-939D-4BAB-9A65-E015C7D1F667}" sibTransId="{03D08C63-7137-4A86-9125-307D0D7CC835}"/>
    <dgm:cxn modelId="{24BE901A-2889-4CC2-94D3-2D94D3AEEC27}" type="presOf" srcId="{C44BE633-1067-444A-999C-F515FB7C4DD8}" destId="{215F73C0-EFF8-48CA-BB7E-A7D0E577557B}" srcOrd="0" destOrd="0" presId="urn:microsoft.com/office/officeart/2005/8/layout/chevron1"/>
    <dgm:cxn modelId="{0341131F-E7E0-49CE-9C88-387857F94DF3}" srcId="{48B69289-5580-4B63-BD18-F1A339E25F12}" destId="{DB342A9D-4239-405F-85AC-E995795852E9}" srcOrd="0" destOrd="0" parTransId="{63202E05-5D19-41A2-8DB6-2F51AD4CE0DA}" sibTransId="{0849EBB5-51CC-450F-BAE8-6C38BC3E7972}"/>
    <dgm:cxn modelId="{FDF62F3A-DB41-45DD-9DED-CA052B72A0DF}" srcId="{098415BE-A483-42BC-B148-B4719F56E780}" destId="{BB4EFE47-33AC-4290-8723-0BF40B7E8FC3}" srcOrd="4" destOrd="0" parTransId="{2E041A08-EA39-4EF3-9DDA-BDFE2FCCB2E3}" sibTransId="{59F1CDBF-C45E-40F3-8573-668C37E57F69}"/>
    <dgm:cxn modelId="{50C5A83E-3F77-4A21-BA37-508B1E6C3E4B}" type="presOf" srcId="{2EC22D24-E21E-4AE4-BAFA-F81B0E141DE8}" destId="{6181CA0C-589E-41F2-BAC3-DB6EE9FC3A18}" srcOrd="0" destOrd="0" presId="urn:microsoft.com/office/officeart/2005/8/layout/chevron1"/>
    <dgm:cxn modelId="{D8B21541-0ABB-403A-B174-1C3FC0313F0F}" type="presOf" srcId="{3A01ED88-A238-4FCC-BF86-DD125A8F8F8C}" destId="{CEA8A5A1-1ECF-4547-B138-AFCF3F093F54}" srcOrd="0" destOrd="0" presId="urn:microsoft.com/office/officeart/2005/8/layout/chevron1"/>
    <dgm:cxn modelId="{A26F4443-4734-4292-BD41-FDCB593387D8}" srcId="{BB4EFE47-33AC-4290-8723-0BF40B7E8FC3}" destId="{DA09AE9B-2F55-4BD2-AAE5-EE0220ABE766}" srcOrd="0" destOrd="0" parTransId="{55C4E925-15BB-4B9F-9530-1998572B5775}" sibTransId="{B1ED0684-2ADB-4E11-B57A-E9473F22599A}"/>
    <dgm:cxn modelId="{8EAB616F-0817-45BC-874C-D940FFD693A5}" srcId="{A9F0241D-8E2D-4B80-B8F4-F9430309FBD1}" destId="{1D4D282F-9044-4845-A4EA-301110AEB93F}" srcOrd="0" destOrd="0" parTransId="{E90317BA-CFD4-4279-810A-68A639CF85E0}" sibTransId="{5D9FB522-A6E9-4D55-883A-88FE98BB54D1}"/>
    <dgm:cxn modelId="{68B1A66F-545B-4E70-B21D-5CB94BDFB101}" type="presOf" srcId="{1D4D282F-9044-4845-A4EA-301110AEB93F}" destId="{0B72FB41-4ED6-4E79-A98F-55E8BF1DD84E}" srcOrd="0" destOrd="0" presId="urn:microsoft.com/office/officeart/2005/8/layout/chevron1"/>
    <dgm:cxn modelId="{E7FB8150-7131-4090-8F16-E709A3A4C595}" type="presOf" srcId="{DB342A9D-4239-405F-85AC-E995795852E9}" destId="{F1C7A352-E70F-49E1-BFE7-CE21C6517744}" srcOrd="0" destOrd="0" presId="urn:microsoft.com/office/officeart/2005/8/layout/chevron1"/>
    <dgm:cxn modelId="{00E31052-7904-408A-A4CA-8F2C19DEA7EB}" type="presOf" srcId="{0C802DA2-3671-45AF-8951-0046AEA4334E}" destId="{CB890BE9-B40A-4E1F-BAC8-0B7164CC6DC0}" srcOrd="0" destOrd="0" presId="urn:microsoft.com/office/officeart/2005/8/layout/chevron1"/>
    <dgm:cxn modelId="{4BBF8C7C-C0A1-43E6-9968-8B3BACB7BC0E}" srcId="{098415BE-A483-42BC-B148-B4719F56E780}" destId="{C44BE633-1067-444A-999C-F515FB7C4DD8}" srcOrd="1" destOrd="0" parTransId="{90D666AF-9D81-47E3-9FBD-93EE001B7E9D}" sibTransId="{75A3F690-628C-4121-83CC-C4B380C1D136}"/>
    <dgm:cxn modelId="{4C516F7F-1FE8-4D53-8FB1-860147E61242}" srcId="{098415BE-A483-42BC-B148-B4719F56E780}" destId="{48B69289-5580-4B63-BD18-F1A339E25F12}" srcOrd="0" destOrd="0" parTransId="{CCF07689-B374-4B01-8E2D-036084A0C48B}" sibTransId="{682694FA-9828-478C-B438-1F28FDD69779}"/>
    <dgm:cxn modelId="{6BF4828B-3407-4940-AA9F-A3CF5ACE7F89}" type="presOf" srcId="{DA09AE9B-2F55-4BD2-AAE5-EE0220ABE766}" destId="{F6F9FFBB-01CD-40C1-8062-2C6B2C141A54}" srcOrd="0" destOrd="0" presId="urn:microsoft.com/office/officeart/2005/8/layout/chevron1"/>
    <dgm:cxn modelId="{56F6AE8B-38D8-48D2-99CE-066D1CE21740}" srcId="{651BCA54-5C26-4EEB-AF60-7C3CA96FF5EC}" destId="{3A01ED88-A238-4FCC-BF86-DD125A8F8F8C}" srcOrd="0" destOrd="0" parTransId="{744EA0A3-0BE1-4718-8F7B-54E14679A2BE}" sibTransId="{456E4345-A8E6-46D6-BEC6-DCDDA615E92F}"/>
    <dgm:cxn modelId="{06D4F29E-675F-4087-81D5-B9824A948824}" srcId="{C44BE633-1067-444A-999C-F515FB7C4DD8}" destId="{9783B18C-588B-4270-8FDD-239188E06FBF}" srcOrd="0" destOrd="0" parTransId="{00E4B84C-B3E3-478D-919A-214C252BD593}" sibTransId="{D416F4FF-A850-4300-A42A-19A3EEC26098}"/>
    <dgm:cxn modelId="{E23A829F-7279-403E-AC40-9BD18952816F}" type="presOf" srcId="{BB4EFE47-33AC-4290-8723-0BF40B7E8FC3}" destId="{59668121-9B48-4737-BFC8-5095A45C1C59}" srcOrd="0" destOrd="0" presId="urn:microsoft.com/office/officeart/2005/8/layout/chevron1"/>
    <dgm:cxn modelId="{B71729A9-32DA-4AE6-9B4D-B091D40D26C7}" type="presOf" srcId="{A9F0241D-8E2D-4B80-B8F4-F9430309FBD1}" destId="{06A32960-B97A-4A4B-B4FE-7B0D6B6F136D}" srcOrd="0" destOrd="0" presId="urn:microsoft.com/office/officeart/2005/8/layout/chevron1"/>
    <dgm:cxn modelId="{75C2EAB7-FD25-433F-ACEF-CC463FC28067}" srcId="{098415BE-A483-42BC-B148-B4719F56E780}" destId="{077EBF1E-F961-4C9F-B05B-1BC54ADEB77F}" srcOrd="5" destOrd="0" parTransId="{D0B20E3A-8FE5-449B-A529-C2E061161A70}" sibTransId="{57D09D12-AECE-455F-AA40-CC2E2DA31ECD}"/>
    <dgm:cxn modelId="{0A2B6DC0-BF15-445B-AC6D-328BB0D5460A}" type="presOf" srcId="{9783B18C-588B-4270-8FDD-239188E06FBF}" destId="{A4D91202-8406-41FC-9A75-173EDD8F1F82}" srcOrd="0" destOrd="0" presId="urn:microsoft.com/office/officeart/2005/8/layout/chevron1"/>
    <dgm:cxn modelId="{D6388AC4-D2FE-4891-8B62-FEA1AAA7F637}" srcId="{098415BE-A483-42BC-B148-B4719F56E780}" destId="{2EC22D24-E21E-4AE4-BAFA-F81B0E141DE8}" srcOrd="3" destOrd="0" parTransId="{DAD543B3-3F01-46AD-84C7-11C0A404972F}" sibTransId="{C3EF5EC3-F060-4D11-8962-DEC96E04FEE0}"/>
    <dgm:cxn modelId="{5822B1CB-C3EF-40FF-B477-9ED65A9FFD26}" srcId="{098415BE-A483-42BC-B148-B4719F56E780}" destId="{651BCA54-5C26-4EEB-AF60-7C3CA96FF5EC}" srcOrd="6" destOrd="0" parTransId="{C1BF5BE8-C21E-444B-8720-EE81E634BCAE}" sibTransId="{0772FE06-D271-4A93-B582-5D0BAD5F5CE9}"/>
    <dgm:cxn modelId="{D194DFD4-AD5E-49A0-8473-33F2E778071E}" srcId="{2EC22D24-E21E-4AE4-BAFA-F81B0E141DE8}" destId="{68F61DB0-B8E1-417E-8F79-A55DF568075D}" srcOrd="0" destOrd="0" parTransId="{6EEC100E-9771-4899-8FAA-55023DC7FC34}" sibTransId="{D64CF6A5-8F12-4B70-B8B7-159B7C8423E3}"/>
    <dgm:cxn modelId="{92178AE9-6907-49D4-AB39-9A1B5257E4EF}" srcId="{098415BE-A483-42BC-B148-B4719F56E780}" destId="{A9F0241D-8E2D-4B80-B8F4-F9430309FBD1}" srcOrd="2" destOrd="0" parTransId="{1C3B502F-150C-47C9-B3D6-F09AB0251466}" sibTransId="{49983A01-A4BC-4A4A-9A78-85B9EEC8287F}"/>
    <dgm:cxn modelId="{03CB14ED-292B-47CB-8C7A-0921DCA41997}" type="presOf" srcId="{077EBF1E-F961-4C9F-B05B-1BC54ADEB77F}" destId="{1018240C-5077-4705-BD6E-E2F0747695C9}" srcOrd="0" destOrd="0" presId="urn:microsoft.com/office/officeart/2005/8/layout/chevron1"/>
    <dgm:cxn modelId="{0CAA4EEE-0508-43FD-A1C9-C2127D3BCB2D}" type="presOf" srcId="{68F61DB0-B8E1-417E-8F79-A55DF568075D}" destId="{C33745F2-7E63-4AA9-AFAB-4E87C081EC78}" srcOrd="0" destOrd="0" presId="urn:microsoft.com/office/officeart/2005/8/layout/chevron1"/>
    <dgm:cxn modelId="{193E9CF1-06C9-43BB-983E-500D2718C31E}" type="presOf" srcId="{651BCA54-5C26-4EEB-AF60-7C3CA96FF5EC}" destId="{BAE4FBE9-EC71-4B3F-BBCB-042F7E103151}" srcOrd="0" destOrd="0" presId="urn:microsoft.com/office/officeart/2005/8/layout/chevron1"/>
    <dgm:cxn modelId="{541AC4FB-7DF7-4175-8721-3FF0A71FA256}" type="presOf" srcId="{098415BE-A483-42BC-B148-B4719F56E780}" destId="{3BF1C73A-31E2-4D50-A7CB-58F434F40528}" srcOrd="0" destOrd="0" presId="urn:microsoft.com/office/officeart/2005/8/layout/chevron1"/>
    <dgm:cxn modelId="{79FD1892-2EBB-496A-B85E-00CD2B828C4C}" type="presParOf" srcId="{3BF1C73A-31E2-4D50-A7CB-58F434F40528}" destId="{6054147C-2B7B-42A7-B72A-F4CED118ECDF}" srcOrd="0" destOrd="0" presId="urn:microsoft.com/office/officeart/2005/8/layout/chevron1"/>
    <dgm:cxn modelId="{AEF36CD1-471E-46D9-B7B4-D432D5C48FDF}" type="presParOf" srcId="{6054147C-2B7B-42A7-B72A-F4CED118ECDF}" destId="{F753FA27-AC15-4A18-8487-48ACCE7E5675}" srcOrd="0" destOrd="0" presId="urn:microsoft.com/office/officeart/2005/8/layout/chevron1"/>
    <dgm:cxn modelId="{AD262D27-1920-4058-919E-2D838FA8B5A9}" type="presParOf" srcId="{6054147C-2B7B-42A7-B72A-F4CED118ECDF}" destId="{F1C7A352-E70F-49E1-BFE7-CE21C6517744}" srcOrd="1" destOrd="0" presId="urn:microsoft.com/office/officeart/2005/8/layout/chevron1"/>
    <dgm:cxn modelId="{0EAC5F1D-E48E-4881-84DD-5062EBB7E7C0}" type="presParOf" srcId="{3BF1C73A-31E2-4D50-A7CB-58F434F40528}" destId="{074B3584-F3BD-4133-B2E2-392894BD41AB}" srcOrd="1" destOrd="0" presId="urn:microsoft.com/office/officeart/2005/8/layout/chevron1"/>
    <dgm:cxn modelId="{2424CEE3-0CDA-4069-9908-0AA14147697D}" type="presParOf" srcId="{3BF1C73A-31E2-4D50-A7CB-58F434F40528}" destId="{97AC7A83-DFA2-4186-A1EF-BB5CE52387D3}" srcOrd="2" destOrd="0" presId="urn:microsoft.com/office/officeart/2005/8/layout/chevron1"/>
    <dgm:cxn modelId="{A9F1A05B-91D6-404A-90C6-E52152CD876A}" type="presParOf" srcId="{97AC7A83-DFA2-4186-A1EF-BB5CE52387D3}" destId="{215F73C0-EFF8-48CA-BB7E-A7D0E577557B}" srcOrd="0" destOrd="0" presId="urn:microsoft.com/office/officeart/2005/8/layout/chevron1"/>
    <dgm:cxn modelId="{5A60A27A-E2DF-4B30-8F20-25C06D2AB0F0}" type="presParOf" srcId="{97AC7A83-DFA2-4186-A1EF-BB5CE52387D3}" destId="{A4D91202-8406-41FC-9A75-173EDD8F1F82}" srcOrd="1" destOrd="0" presId="urn:microsoft.com/office/officeart/2005/8/layout/chevron1"/>
    <dgm:cxn modelId="{9FE554C0-A966-4023-B782-B3892F70E6C4}" type="presParOf" srcId="{3BF1C73A-31E2-4D50-A7CB-58F434F40528}" destId="{BA0C1764-0F35-4D76-874E-E2D883D7C4BB}" srcOrd="3" destOrd="0" presId="urn:microsoft.com/office/officeart/2005/8/layout/chevron1"/>
    <dgm:cxn modelId="{B2EC2EB1-1A7A-4870-A0ED-761713E25BA2}" type="presParOf" srcId="{3BF1C73A-31E2-4D50-A7CB-58F434F40528}" destId="{F84D9855-DF8E-4BA5-8B04-A9050C2120B0}" srcOrd="4" destOrd="0" presId="urn:microsoft.com/office/officeart/2005/8/layout/chevron1"/>
    <dgm:cxn modelId="{68BCC854-0577-42A7-BE26-DA27EFF8C8A9}" type="presParOf" srcId="{F84D9855-DF8E-4BA5-8B04-A9050C2120B0}" destId="{06A32960-B97A-4A4B-B4FE-7B0D6B6F136D}" srcOrd="0" destOrd="0" presId="urn:microsoft.com/office/officeart/2005/8/layout/chevron1"/>
    <dgm:cxn modelId="{213779BB-65E4-474B-8303-2BE5A665C72B}" type="presParOf" srcId="{F84D9855-DF8E-4BA5-8B04-A9050C2120B0}" destId="{0B72FB41-4ED6-4E79-A98F-55E8BF1DD84E}" srcOrd="1" destOrd="0" presId="urn:microsoft.com/office/officeart/2005/8/layout/chevron1"/>
    <dgm:cxn modelId="{FFF15B44-EDA5-4F17-801F-C1F3D9D68DA4}" type="presParOf" srcId="{3BF1C73A-31E2-4D50-A7CB-58F434F40528}" destId="{F8ADA74B-95CD-415F-8F21-74860899D77D}" srcOrd="5" destOrd="0" presId="urn:microsoft.com/office/officeart/2005/8/layout/chevron1"/>
    <dgm:cxn modelId="{BB5E8E90-9502-4E24-974F-9AC423B8C549}" type="presParOf" srcId="{3BF1C73A-31E2-4D50-A7CB-58F434F40528}" destId="{8F9F57B1-5F4B-48B1-A43C-6116CC6F592C}" srcOrd="6" destOrd="0" presId="urn:microsoft.com/office/officeart/2005/8/layout/chevron1"/>
    <dgm:cxn modelId="{3C7EC724-3FD6-4047-9835-B2E1197FB669}" type="presParOf" srcId="{8F9F57B1-5F4B-48B1-A43C-6116CC6F592C}" destId="{6181CA0C-589E-41F2-BAC3-DB6EE9FC3A18}" srcOrd="0" destOrd="0" presId="urn:microsoft.com/office/officeart/2005/8/layout/chevron1"/>
    <dgm:cxn modelId="{127612B2-F34B-43DB-B9A6-ED6C1A3C0CE4}" type="presParOf" srcId="{8F9F57B1-5F4B-48B1-A43C-6116CC6F592C}" destId="{C33745F2-7E63-4AA9-AFAB-4E87C081EC78}" srcOrd="1" destOrd="0" presId="urn:microsoft.com/office/officeart/2005/8/layout/chevron1"/>
    <dgm:cxn modelId="{3B4317B2-B7DF-4BF0-A240-DE28D236DB1E}" type="presParOf" srcId="{3BF1C73A-31E2-4D50-A7CB-58F434F40528}" destId="{1295CDF8-CD49-4E03-8D68-C45376563D56}" srcOrd="7" destOrd="0" presId="urn:microsoft.com/office/officeart/2005/8/layout/chevron1"/>
    <dgm:cxn modelId="{912E5F34-A11B-4388-9E1C-F618FF1296B6}" type="presParOf" srcId="{3BF1C73A-31E2-4D50-A7CB-58F434F40528}" destId="{4438CBE8-5873-4E5D-944F-3C7D4466C49D}" srcOrd="8" destOrd="0" presId="urn:microsoft.com/office/officeart/2005/8/layout/chevron1"/>
    <dgm:cxn modelId="{84E6F34F-A3FD-4382-B8F8-455001B2A804}" type="presParOf" srcId="{4438CBE8-5873-4E5D-944F-3C7D4466C49D}" destId="{59668121-9B48-4737-BFC8-5095A45C1C59}" srcOrd="0" destOrd="0" presId="urn:microsoft.com/office/officeart/2005/8/layout/chevron1"/>
    <dgm:cxn modelId="{3DF69518-C9CB-4DFF-9F27-104481D49CD3}" type="presParOf" srcId="{4438CBE8-5873-4E5D-944F-3C7D4466C49D}" destId="{F6F9FFBB-01CD-40C1-8062-2C6B2C141A54}" srcOrd="1" destOrd="0" presId="urn:microsoft.com/office/officeart/2005/8/layout/chevron1"/>
    <dgm:cxn modelId="{6BC70DAA-6C27-404A-81C4-48AA53D2D968}" type="presParOf" srcId="{3BF1C73A-31E2-4D50-A7CB-58F434F40528}" destId="{8741F6D9-E910-4481-8382-4ED5BE3BF072}" srcOrd="9" destOrd="0" presId="urn:microsoft.com/office/officeart/2005/8/layout/chevron1"/>
    <dgm:cxn modelId="{FE3F92FB-8E29-42D1-8A96-E7920777AC81}" type="presParOf" srcId="{3BF1C73A-31E2-4D50-A7CB-58F434F40528}" destId="{DFF789B0-6DA5-4BED-847E-18DAD9654EAE}" srcOrd="10" destOrd="0" presId="urn:microsoft.com/office/officeart/2005/8/layout/chevron1"/>
    <dgm:cxn modelId="{E7BB56F1-F8FE-44BF-ADE0-975E0F65BA4E}" type="presParOf" srcId="{DFF789B0-6DA5-4BED-847E-18DAD9654EAE}" destId="{1018240C-5077-4705-BD6E-E2F0747695C9}" srcOrd="0" destOrd="0" presId="urn:microsoft.com/office/officeart/2005/8/layout/chevron1"/>
    <dgm:cxn modelId="{C7BD26CF-9FCB-4474-8564-5A17F9D48336}" type="presParOf" srcId="{DFF789B0-6DA5-4BED-847E-18DAD9654EAE}" destId="{CB890BE9-B40A-4E1F-BAC8-0B7164CC6DC0}" srcOrd="1" destOrd="0" presId="urn:microsoft.com/office/officeart/2005/8/layout/chevron1"/>
    <dgm:cxn modelId="{752C4830-E9D7-4A86-815D-156D97EE4E51}" type="presParOf" srcId="{3BF1C73A-31E2-4D50-A7CB-58F434F40528}" destId="{6FCB03C7-8029-46A5-AFF3-679BFDAD5A65}" srcOrd="11" destOrd="0" presId="urn:microsoft.com/office/officeart/2005/8/layout/chevron1"/>
    <dgm:cxn modelId="{4F8D47F0-B523-450C-BAF3-75B02DD43B71}" type="presParOf" srcId="{3BF1C73A-31E2-4D50-A7CB-58F434F40528}" destId="{2B5E9207-2B54-4519-853D-AA87D1A03639}" srcOrd="12" destOrd="0" presId="urn:microsoft.com/office/officeart/2005/8/layout/chevron1"/>
    <dgm:cxn modelId="{28B3110B-049F-4620-B652-BD471BEFAB17}" type="presParOf" srcId="{2B5E9207-2B54-4519-853D-AA87D1A03639}" destId="{BAE4FBE9-EC71-4B3F-BBCB-042F7E103151}" srcOrd="0" destOrd="0" presId="urn:microsoft.com/office/officeart/2005/8/layout/chevron1"/>
    <dgm:cxn modelId="{98B51165-FE62-42D7-B771-5A60CDA22130}" type="presParOf" srcId="{2B5E9207-2B54-4519-853D-AA87D1A03639}" destId="{CEA8A5A1-1ECF-4547-B138-AFCF3F093F54}" srcOrd="1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53FA27-AC15-4A18-8487-48ACCE7E5675}">
      <dsp:nvSpPr>
        <dsp:cNvPr id="0" name=""/>
        <dsp:cNvSpPr/>
      </dsp:nvSpPr>
      <dsp:spPr>
        <a:xfrm>
          <a:off x="8781" y="198132"/>
          <a:ext cx="1882789" cy="703842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kern="1200" dirty="0"/>
            <a:t>List </a:t>
          </a:r>
          <a:r>
            <a:rPr lang="en-GB" sz="1200" kern="1200" noProof="0" dirty="0"/>
            <a:t>of cables (given by EN-EL)</a:t>
          </a:r>
        </a:p>
      </dsp:txBody>
      <dsp:txXfrm>
        <a:off x="360702" y="198132"/>
        <a:ext cx="1178947" cy="703842"/>
      </dsp:txXfrm>
    </dsp:sp>
    <dsp:sp modelId="{F1C7A352-E70F-49E1-BFE7-CE21C6517744}">
      <dsp:nvSpPr>
        <dsp:cNvPr id="0" name=""/>
        <dsp:cNvSpPr/>
      </dsp:nvSpPr>
      <dsp:spPr>
        <a:xfrm>
          <a:off x="8781" y="989955"/>
          <a:ext cx="1506231" cy="33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200" kern="1200" noProof="0" dirty="0"/>
            <a:t>February</a:t>
          </a:r>
          <a:r>
            <a:rPr lang="fr-CH" sz="1200" kern="1200" noProof="0" dirty="0"/>
            <a:t> 2024</a:t>
          </a:r>
          <a:endParaRPr lang="en-GB" sz="1200" kern="1200" noProof="0" dirty="0"/>
        </a:p>
      </dsp:txBody>
      <dsp:txXfrm>
        <a:off x="8781" y="989955"/>
        <a:ext cx="1506231" cy="337500"/>
      </dsp:txXfrm>
    </dsp:sp>
    <dsp:sp modelId="{215F73C0-EFF8-48CA-BB7E-A7D0E577557B}">
      <dsp:nvSpPr>
        <dsp:cNvPr id="0" name=""/>
        <dsp:cNvSpPr/>
      </dsp:nvSpPr>
      <dsp:spPr>
        <a:xfrm>
          <a:off x="1675570" y="198132"/>
          <a:ext cx="1882789" cy="703842"/>
        </a:xfrm>
        <a:prstGeom prst="chevron">
          <a:avLst/>
        </a:prstGeom>
        <a:solidFill>
          <a:schemeClr val="accent5">
            <a:hueOff val="-1225557"/>
            <a:satOff val="-1705"/>
            <a:lumOff val="-6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noProof="0" dirty="0"/>
            <a:t>Pre-identification at the office </a:t>
          </a:r>
        </a:p>
      </dsp:txBody>
      <dsp:txXfrm>
        <a:off x="2027491" y="198132"/>
        <a:ext cx="1178947" cy="703842"/>
      </dsp:txXfrm>
    </dsp:sp>
    <dsp:sp modelId="{A4D91202-8406-41FC-9A75-173EDD8F1F82}">
      <dsp:nvSpPr>
        <dsp:cNvPr id="0" name=""/>
        <dsp:cNvSpPr/>
      </dsp:nvSpPr>
      <dsp:spPr>
        <a:xfrm>
          <a:off x="1675570" y="989955"/>
          <a:ext cx="1506231" cy="33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200" kern="1200" noProof="0" dirty="0"/>
            <a:t>March</a:t>
          </a:r>
          <a:r>
            <a:rPr lang="fr-CH" sz="1200" kern="1200" noProof="0" dirty="0"/>
            <a:t> 2024</a:t>
          </a:r>
          <a:endParaRPr lang="en-GB" sz="1200" kern="1200" noProof="0" dirty="0"/>
        </a:p>
      </dsp:txBody>
      <dsp:txXfrm>
        <a:off x="1675570" y="989955"/>
        <a:ext cx="1506231" cy="337500"/>
      </dsp:txXfrm>
    </dsp:sp>
    <dsp:sp modelId="{06A32960-B97A-4A4B-B4FE-7B0D6B6F136D}">
      <dsp:nvSpPr>
        <dsp:cNvPr id="0" name=""/>
        <dsp:cNvSpPr/>
      </dsp:nvSpPr>
      <dsp:spPr>
        <a:xfrm>
          <a:off x="3342360" y="198132"/>
          <a:ext cx="1882789" cy="703842"/>
        </a:xfrm>
        <a:prstGeom prst="chevron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noProof="0" dirty="0"/>
            <a:t>Finding the cables on-site + identifying with yellow tape</a:t>
          </a:r>
        </a:p>
      </dsp:txBody>
      <dsp:txXfrm>
        <a:off x="3694281" y="198132"/>
        <a:ext cx="1178947" cy="703842"/>
      </dsp:txXfrm>
    </dsp:sp>
    <dsp:sp modelId="{0B72FB41-4ED6-4E79-A98F-55E8BF1DD84E}">
      <dsp:nvSpPr>
        <dsp:cNvPr id="0" name=""/>
        <dsp:cNvSpPr/>
      </dsp:nvSpPr>
      <dsp:spPr>
        <a:xfrm>
          <a:off x="3342360" y="989955"/>
          <a:ext cx="1506231" cy="33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fr-CH" sz="1200" kern="1200" noProof="0" dirty="0"/>
            <a:t>March/April 2024</a:t>
          </a:r>
          <a:endParaRPr lang="en-GB" sz="1200" kern="1200" noProof="0" dirty="0"/>
        </a:p>
      </dsp:txBody>
      <dsp:txXfrm>
        <a:off x="3342360" y="989955"/>
        <a:ext cx="1506231" cy="337500"/>
      </dsp:txXfrm>
    </dsp:sp>
    <dsp:sp modelId="{6181CA0C-589E-41F2-BAC3-DB6EE9FC3A18}">
      <dsp:nvSpPr>
        <dsp:cNvPr id="0" name=""/>
        <dsp:cNvSpPr/>
      </dsp:nvSpPr>
      <dsp:spPr>
        <a:xfrm>
          <a:off x="5009149" y="198132"/>
          <a:ext cx="1882789" cy="703842"/>
        </a:xfrm>
        <a:prstGeom prst="chevron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noProof="0" dirty="0"/>
            <a:t>Final list of cables to give back to EN-EL</a:t>
          </a:r>
        </a:p>
      </dsp:txBody>
      <dsp:txXfrm>
        <a:off x="5361070" y="198132"/>
        <a:ext cx="1178947" cy="703842"/>
      </dsp:txXfrm>
    </dsp:sp>
    <dsp:sp modelId="{C33745F2-7E63-4AA9-AFAB-4E87C081EC78}">
      <dsp:nvSpPr>
        <dsp:cNvPr id="0" name=""/>
        <dsp:cNvSpPr/>
      </dsp:nvSpPr>
      <dsp:spPr>
        <a:xfrm>
          <a:off x="5009149" y="989955"/>
          <a:ext cx="1506231" cy="33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200" kern="1200" noProof="0" dirty="0"/>
            <a:t>May/June 2024</a:t>
          </a:r>
        </a:p>
      </dsp:txBody>
      <dsp:txXfrm>
        <a:off x="5009149" y="989955"/>
        <a:ext cx="1506231" cy="337500"/>
      </dsp:txXfrm>
    </dsp:sp>
    <dsp:sp modelId="{59668121-9B48-4737-BFC8-5095A45C1C59}">
      <dsp:nvSpPr>
        <dsp:cNvPr id="0" name=""/>
        <dsp:cNvSpPr/>
      </dsp:nvSpPr>
      <dsp:spPr>
        <a:xfrm>
          <a:off x="6675938" y="198132"/>
          <a:ext cx="1882789" cy="703842"/>
        </a:xfrm>
        <a:prstGeom prst="chevron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noProof="0" dirty="0"/>
            <a:t>Preparation of lockout document</a:t>
          </a:r>
        </a:p>
      </dsp:txBody>
      <dsp:txXfrm>
        <a:off x="7027859" y="198132"/>
        <a:ext cx="1178947" cy="703842"/>
      </dsp:txXfrm>
    </dsp:sp>
    <dsp:sp modelId="{F6F9FFBB-01CD-40C1-8062-2C6B2C141A54}">
      <dsp:nvSpPr>
        <dsp:cNvPr id="0" name=""/>
        <dsp:cNvSpPr/>
      </dsp:nvSpPr>
      <dsp:spPr>
        <a:xfrm>
          <a:off x="6675938" y="989955"/>
          <a:ext cx="1506231" cy="33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200" kern="1200" noProof="0" dirty="0"/>
            <a:t>Summer 2024</a:t>
          </a:r>
        </a:p>
      </dsp:txBody>
      <dsp:txXfrm>
        <a:off x="6675938" y="989955"/>
        <a:ext cx="1506231" cy="337500"/>
      </dsp:txXfrm>
    </dsp:sp>
    <dsp:sp modelId="{1018240C-5077-4705-BD6E-E2F0747695C9}">
      <dsp:nvSpPr>
        <dsp:cNvPr id="0" name=""/>
        <dsp:cNvSpPr/>
      </dsp:nvSpPr>
      <dsp:spPr>
        <a:xfrm>
          <a:off x="8342727" y="198132"/>
          <a:ext cx="1882789" cy="703842"/>
        </a:xfrm>
        <a:prstGeom prst="chevron">
          <a:avLst/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noProof="0" dirty="0"/>
            <a:t>Validation of lockout</a:t>
          </a:r>
        </a:p>
      </dsp:txBody>
      <dsp:txXfrm>
        <a:off x="8694648" y="198132"/>
        <a:ext cx="1178947" cy="703842"/>
      </dsp:txXfrm>
    </dsp:sp>
    <dsp:sp modelId="{CB890BE9-B40A-4E1F-BAC8-0B7164CC6DC0}">
      <dsp:nvSpPr>
        <dsp:cNvPr id="0" name=""/>
        <dsp:cNvSpPr/>
      </dsp:nvSpPr>
      <dsp:spPr>
        <a:xfrm>
          <a:off x="8342727" y="989955"/>
          <a:ext cx="1506231" cy="33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200" kern="1200" noProof="0" dirty="0"/>
            <a:t>December 2024 /January 2025</a:t>
          </a:r>
        </a:p>
      </dsp:txBody>
      <dsp:txXfrm>
        <a:off x="8342727" y="989955"/>
        <a:ext cx="1506231" cy="337500"/>
      </dsp:txXfrm>
    </dsp:sp>
    <dsp:sp modelId="{BAE4FBE9-EC71-4B3F-BBCB-042F7E103151}">
      <dsp:nvSpPr>
        <dsp:cNvPr id="0" name=""/>
        <dsp:cNvSpPr/>
      </dsp:nvSpPr>
      <dsp:spPr>
        <a:xfrm>
          <a:off x="10009517" y="198132"/>
          <a:ext cx="1882789" cy="703842"/>
        </a:xfrm>
        <a:prstGeom prst="chevron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noProof="0" dirty="0"/>
            <a:t>Decabling campaign</a:t>
          </a:r>
        </a:p>
      </dsp:txBody>
      <dsp:txXfrm>
        <a:off x="10361438" y="198132"/>
        <a:ext cx="1178947" cy="703842"/>
      </dsp:txXfrm>
    </dsp:sp>
    <dsp:sp modelId="{CEA8A5A1-1ECF-4547-B138-AFCF3F093F54}">
      <dsp:nvSpPr>
        <dsp:cNvPr id="0" name=""/>
        <dsp:cNvSpPr/>
      </dsp:nvSpPr>
      <dsp:spPr>
        <a:xfrm>
          <a:off x="10009517" y="989955"/>
          <a:ext cx="1506231" cy="33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200" kern="1200" noProof="0" dirty="0"/>
            <a:t>February &amp; March 2025</a:t>
          </a:r>
        </a:p>
      </dsp:txBody>
      <dsp:txXfrm>
        <a:off x="10009517" y="989955"/>
        <a:ext cx="1506231" cy="337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88132-8B2C-184A-BAAE-DF0D7E0B9123}" type="datetimeFigureOut">
              <a:rPr lang="en-US" smtClean="0"/>
              <a:t>3/10/2024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58976-FBEE-D045-A4E0-E1C2C1A5C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678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100CC-7E80-0A4E-A694-EC391BAE0D0E}" type="datetimeFigureOut">
              <a:rPr lang="en-US" smtClean="0"/>
              <a:t>3/10/2024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2FEBE-04E2-2949-ACFA-1F7B99823A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9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271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481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738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F757B70-7B9B-F349-9275-D1388EF8F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3592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 algn="l"/>
            <a:r>
              <a:rPr lang="en-US" dirty="0"/>
              <a:t>AWAKE Collaboration Meeting 13/03/2024</a:t>
            </a:r>
          </a:p>
        </p:txBody>
      </p:sp>
    </p:spTree>
    <p:extLst>
      <p:ext uri="{BB962C8B-B14F-4D97-AF65-F5344CB8AC3E}">
        <p14:creationId xmlns:p14="http://schemas.microsoft.com/office/powerpoint/2010/main" val="1934598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054" y="7868"/>
            <a:ext cx="10515600" cy="717134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33A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054" y="1174060"/>
            <a:ext cx="11010745" cy="4351338"/>
          </a:xfrm>
        </p:spPr>
        <p:txBody>
          <a:bodyPr/>
          <a:lstStyle>
            <a:lvl1pPr indent="-230400">
              <a:defRPr/>
            </a:lvl1pPr>
            <a:lvl2pPr indent="-230400">
              <a:defRPr/>
            </a:lvl2pPr>
            <a:lvl3pPr indent="-230400">
              <a:defRPr/>
            </a:lvl3pPr>
            <a:lvl4pPr indent="-230400">
              <a:defRPr/>
            </a:lvl4pPr>
            <a:lvl5pPr indent="-23040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199" y="633592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 algn="l"/>
            <a:r>
              <a:rPr lang="en-US" dirty="0"/>
              <a:t>AWAKE Collaboration Meeting 13/03/2024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83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054" y="7868"/>
            <a:ext cx="10515600" cy="717134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33A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054" y="1174060"/>
            <a:ext cx="11010745" cy="4351338"/>
          </a:xfrm>
        </p:spPr>
        <p:txBody>
          <a:bodyPr/>
          <a:lstStyle>
            <a:lvl1pPr indent="-230400">
              <a:defRPr/>
            </a:lvl1pPr>
            <a:lvl2pPr indent="-230400">
              <a:defRPr/>
            </a:lvl2pPr>
            <a:lvl3pPr indent="-230400">
              <a:defRPr/>
            </a:lvl3pPr>
            <a:lvl4pPr indent="-230400">
              <a:defRPr/>
            </a:lvl4pPr>
            <a:lvl5pPr indent="-23040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199" y="633592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19/01/2024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83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054" y="7868"/>
            <a:ext cx="10515600" cy="717134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33A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054" y="1174060"/>
            <a:ext cx="11010745" cy="4351338"/>
          </a:xfrm>
        </p:spPr>
        <p:txBody>
          <a:bodyPr/>
          <a:lstStyle>
            <a:lvl1pPr indent="-230400">
              <a:defRPr/>
            </a:lvl1pPr>
            <a:lvl2pPr indent="-230400">
              <a:defRPr/>
            </a:lvl2pPr>
            <a:lvl3pPr indent="-230400">
              <a:defRPr/>
            </a:lvl3pPr>
            <a:lvl4pPr indent="-230400">
              <a:defRPr/>
            </a:lvl4pPr>
            <a:lvl5pPr indent="-23040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199" y="633592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01/03/2024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83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054" y="7868"/>
            <a:ext cx="10515600" cy="717134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33A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054" y="1174060"/>
            <a:ext cx="11010745" cy="4351338"/>
          </a:xfrm>
        </p:spPr>
        <p:txBody>
          <a:bodyPr/>
          <a:lstStyle>
            <a:lvl1pPr indent="-230400">
              <a:defRPr/>
            </a:lvl1pPr>
            <a:lvl2pPr indent="-230400">
              <a:defRPr/>
            </a:lvl2pPr>
            <a:lvl3pPr indent="-230400">
              <a:defRPr/>
            </a:lvl3pPr>
            <a:lvl4pPr indent="-230400">
              <a:defRPr/>
            </a:lvl4pPr>
            <a:lvl5pPr indent="-23040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199" y="633592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28/02/2024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83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054" y="7868"/>
            <a:ext cx="10515600" cy="717134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33A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054" y="1174060"/>
            <a:ext cx="11010745" cy="4351338"/>
          </a:xfrm>
        </p:spPr>
        <p:txBody>
          <a:bodyPr/>
          <a:lstStyle>
            <a:lvl1pPr indent="-230400">
              <a:defRPr/>
            </a:lvl1pPr>
            <a:lvl2pPr indent="-230400">
              <a:defRPr/>
            </a:lvl2pPr>
            <a:lvl3pPr indent="-230400">
              <a:defRPr/>
            </a:lvl3pPr>
            <a:lvl4pPr indent="-230400">
              <a:defRPr/>
            </a:lvl4pPr>
            <a:lvl5pPr indent="-23040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199" y="633592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06/03/2024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83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3057" y="7868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057" y="1174060"/>
            <a:ext cx="1101074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8199" y="634799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 dirty="0"/>
              <a:t>AWAKE Collaboration Meeting 13/03/2024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6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33A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155C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3057" y="7868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057" y="1174060"/>
            <a:ext cx="1101074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8199" y="634799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 dirty="0"/>
              <a:t>19/01/2024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6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33A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155C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3057" y="7868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057" y="1174060"/>
            <a:ext cx="1101074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8199" y="634799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 dirty="0"/>
              <a:t>01/03/2024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6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33A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155C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3057" y="7868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057" y="1174060"/>
            <a:ext cx="1101074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8199" y="634799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 dirty="0"/>
              <a:t>28/02/2024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6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33A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155C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3057" y="7868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057" y="1174060"/>
            <a:ext cx="1101074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8199" y="634799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 dirty="0"/>
              <a:t>06/03/2024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6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33A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155C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0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image" Target="../media/image1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openxmlformats.org/officeDocument/2006/relationships/image" Target="../media/image12.png"/><Relationship Id="rId9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19.png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18707DD-C2DF-3B4B-854A-D15506BFC6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47653"/>
            <a:ext cx="9144000" cy="2387600"/>
          </a:xfrm>
        </p:spPr>
        <p:txBody>
          <a:bodyPr anchor="ctr">
            <a:normAutofit/>
          </a:bodyPr>
          <a:lstStyle/>
          <a:p>
            <a:r>
              <a:rPr lang="en-US" dirty="0"/>
              <a:t>Getting ready for Run 2c</a:t>
            </a:r>
            <a:endParaRPr lang="en-CH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7ADF3B80-2BE5-E644-80F6-2B3CEA1325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09952"/>
            <a:ext cx="9144000" cy="2000187"/>
          </a:xfrm>
        </p:spPr>
        <p:txBody>
          <a:bodyPr>
            <a:normAutofit lnSpcReduction="10000"/>
          </a:bodyPr>
          <a:lstStyle/>
          <a:p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Eloïse Guran, CERN</a:t>
            </a:r>
          </a:p>
          <a:p>
            <a:endParaRPr lang="en-GB" sz="20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AWAKE Collaboration meeting </a:t>
            </a:r>
          </a:p>
          <a:p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11-13 March 2024</a:t>
            </a:r>
          </a:p>
        </p:txBody>
      </p:sp>
      <p:pic>
        <p:nvPicPr>
          <p:cNvPr id="8" name="Google Shape;9;p1">
            <a:extLst>
              <a:ext uri="{FF2B5EF4-FFF2-40B4-BE49-F238E27FC236}">
                <a16:creationId xmlns:a16="http://schemas.microsoft.com/office/drawing/2014/main" id="{6FBBD269-6F10-FD48-89F4-0269D172D569}"/>
              </a:ext>
            </a:extLst>
          </p:cNvPr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5072" y="237516"/>
            <a:ext cx="985679" cy="97830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hape 10">
            <a:extLst>
              <a:ext uri="{FF2B5EF4-FFF2-40B4-BE49-F238E27FC236}">
                <a16:creationId xmlns:a16="http://schemas.microsoft.com/office/drawing/2014/main" id="{1C0B3729-F815-E445-A8EB-E7EC7DE486BA}"/>
              </a:ext>
            </a:extLst>
          </p:cNvPr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002" y="309220"/>
            <a:ext cx="1815852" cy="9066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0006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19D5C7A-6BE7-F73D-E9DD-09CF49FEFD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60" b="8880"/>
          <a:stretch/>
        </p:blipFill>
        <p:spPr>
          <a:xfrm>
            <a:off x="5263116" y="3407463"/>
            <a:ext cx="6951662" cy="34370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A9FE56-9F4C-5813-F64F-4AF9F2B6D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CNGS </a:t>
            </a:r>
            <a:r>
              <a:rPr lang="en-GB" dirty="0"/>
              <a:t>dismantling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CF4B7B-BCD7-4786-CC36-514FA6301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19/01/2024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F515E1-CEAA-AA3C-8BFC-0553A9B3E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object 21">
            <a:extLst>
              <a:ext uri="{FF2B5EF4-FFF2-40B4-BE49-F238E27FC236}">
                <a16:creationId xmlns:a16="http://schemas.microsoft.com/office/drawing/2014/main" id="{2E3D9064-AACA-DB79-BF88-EA9F6F22586E}"/>
              </a:ext>
            </a:extLst>
          </p:cNvPr>
          <p:cNvSpPr txBox="1"/>
          <p:nvPr/>
        </p:nvSpPr>
        <p:spPr>
          <a:xfrm>
            <a:off x="11210418" y="81437"/>
            <a:ext cx="912076" cy="351101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>
                <a:lumMod val="65000"/>
              </a:schemeClr>
            </a:solidFill>
          </a:ln>
        </p:spPr>
        <p:txBody>
          <a:bodyPr vert="horz" wrap="square" lIns="0" tIns="38100" rIns="0" bIns="0" rtlCol="0">
            <a:spAutoFit/>
          </a:bodyPr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-1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Step 2</a:t>
            </a:r>
            <a:endParaRPr kumimoji="0" lang="en-GB" sz="2000" b="0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" name="object 27">
            <a:extLst>
              <a:ext uri="{FF2B5EF4-FFF2-40B4-BE49-F238E27FC236}">
                <a16:creationId xmlns:a16="http://schemas.microsoft.com/office/drawing/2014/main" id="{F3127008-D2CC-7D87-E4BD-031AB75DDF98}"/>
              </a:ext>
            </a:extLst>
          </p:cNvPr>
          <p:cNvSpPr txBox="1"/>
          <p:nvPr/>
        </p:nvSpPr>
        <p:spPr>
          <a:xfrm rot="21600000">
            <a:off x="4602812" y="58045"/>
            <a:ext cx="1493188" cy="382156"/>
          </a:xfrm>
          <a:prstGeom prst="rect">
            <a:avLst/>
          </a:prstGeom>
          <a:solidFill>
            <a:srgbClr val="92D050"/>
          </a:solidFill>
          <a:ln w="28575">
            <a:solidFill>
              <a:srgbClr val="00B050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ctr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Ans’ talk</a:t>
            </a: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F2062E2-1968-D86F-0BF1-47569E4EF9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440" y="742127"/>
            <a:ext cx="4025426" cy="29863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FA00347-1C82-C4AC-E532-BEDA204746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35604" y="3309793"/>
            <a:ext cx="2456090" cy="378588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6E2C25F-651B-D491-C8D9-A9488DAE3D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1703" y="18256"/>
            <a:ext cx="3167450" cy="291588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570248F-55D7-57CE-6C8B-612C1662797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731" b="11681"/>
          <a:stretch/>
        </p:blipFill>
        <p:spPr>
          <a:xfrm>
            <a:off x="9803278" y="1959678"/>
            <a:ext cx="2411500" cy="161385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865F33-EB0D-4F51-35F3-AB2B3F35950A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6789" y="570489"/>
            <a:ext cx="3090195" cy="2317832"/>
          </a:xfrm>
          <a:prstGeom prst="rect">
            <a:avLst/>
          </a:prstGeom>
        </p:spPr>
      </p:pic>
      <p:pic>
        <p:nvPicPr>
          <p:cNvPr id="29" name="Picture 28" descr="Fermeture-blocs_sandwitch 056">
            <a:extLst>
              <a:ext uri="{FF2B5EF4-FFF2-40B4-BE49-F238E27FC236}">
                <a16:creationId xmlns:a16="http://schemas.microsoft.com/office/drawing/2014/main" id="{2132BA0A-0263-825A-BD45-126174D1821F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0932" y="2766606"/>
            <a:ext cx="216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3057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0BFCE-6FAF-1FC1-4C35-419AB204D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Run 2c installation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990033-81EE-F761-32F1-6FA166681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643" y="829340"/>
            <a:ext cx="4045910" cy="5663340"/>
          </a:xfrm>
        </p:spPr>
        <p:txBody>
          <a:bodyPr>
            <a:normAutofit/>
          </a:bodyPr>
          <a:lstStyle/>
          <a:p>
            <a:pPr algn="just"/>
            <a:r>
              <a:rPr lang="en-GB" sz="2400" dirty="0"/>
              <a:t>I</a:t>
            </a:r>
            <a:r>
              <a:rPr lang="en-GB" sz="2400" dirty="0">
                <a:sym typeface="Wingdings" panose="05000000000000000000" pitchFamily="2" charset="2"/>
              </a:rPr>
              <a:t>nstalling run 2c during LS3 brings some constraints:</a:t>
            </a:r>
          </a:p>
          <a:p>
            <a:pPr lvl="1" algn="just"/>
            <a:r>
              <a:rPr lang="en-GB" sz="2000" dirty="0"/>
              <a:t>Availability of resources</a:t>
            </a:r>
          </a:p>
          <a:p>
            <a:pPr lvl="1" algn="just"/>
            <a:r>
              <a:rPr lang="en-GB" sz="2000" dirty="0"/>
              <a:t>Respect deadlines linked to LS3 even though the project is not yet approved</a:t>
            </a:r>
          </a:p>
          <a:p>
            <a:r>
              <a:rPr lang="en-GB" sz="2400" dirty="0"/>
              <a:t>For AWAKE, next milestones:</a:t>
            </a:r>
          </a:p>
          <a:p>
            <a:pPr lvl="1"/>
            <a:r>
              <a:rPr lang="en-GB" sz="2000" b="1" dirty="0"/>
              <a:t>PLAN </a:t>
            </a:r>
            <a:r>
              <a:rPr lang="en-GB" sz="2000" dirty="0"/>
              <a:t>activities by</a:t>
            </a:r>
            <a:r>
              <a:rPr lang="en-GB" sz="2000" b="1" dirty="0"/>
              <a:t> 31.03.2024</a:t>
            </a:r>
          </a:p>
          <a:p>
            <a:pPr lvl="1"/>
            <a:r>
              <a:rPr lang="en-GB" sz="2000" b="1" dirty="0"/>
              <a:t>Cabling </a:t>
            </a:r>
            <a:r>
              <a:rPr lang="en-GB" sz="2000" dirty="0"/>
              <a:t>request by </a:t>
            </a:r>
            <a:r>
              <a:rPr lang="en-GB" sz="2000" b="1" dirty="0"/>
              <a:t>15.04.2024</a:t>
            </a:r>
          </a:p>
          <a:p>
            <a:pPr lvl="1"/>
            <a:r>
              <a:rPr lang="en-GB" sz="2000" b="1" dirty="0"/>
              <a:t>Electrical network </a:t>
            </a:r>
            <a:r>
              <a:rPr lang="en-GB" sz="2000" dirty="0"/>
              <a:t>request by</a:t>
            </a:r>
            <a:r>
              <a:rPr lang="en-GB" sz="2000" b="1" dirty="0"/>
              <a:t> 15.04.2024</a:t>
            </a:r>
          </a:p>
          <a:p>
            <a:pPr lvl="1" algn="just"/>
            <a:r>
              <a:rPr lang="en-GB" sz="2000" b="1" dirty="0"/>
              <a:t>Review of run2c schedule </a:t>
            </a:r>
            <a:r>
              <a:rPr lang="en-GB" sz="2000" dirty="0"/>
              <a:t>for 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5B43CC-BA14-DEB3-E515-9B11EFF67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19/01/2024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CA8FAC-559F-C62D-E8DE-1A256B1B3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7CEDA5-AB21-7D4C-0596-6EC02821DC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1761"/>
          <a:stretch/>
        </p:blipFill>
        <p:spPr>
          <a:xfrm>
            <a:off x="4189705" y="423198"/>
            <a:ext cx="7963677" cy="1758242"/>
          </a:xfrm>
          <a:prstGeom prst="rect">
            <a:avLst/>
          </a:prstGeom>
        </p:spPr>
      </p:pic>
      <p:sp>
        <p:nvSpPr>
          <p:cNvPr id="8" name="object 21">
            <a:extLst>
              <a:ext uri="{FF2B5EF4-FFF2-40B4-BE49-F238E27FC236}">
                <a16:creationId xmlns:a16="http://schemas.microsoft.com/office/drawing/2014/main" id="{D6004029-013B-AB01-172D-77753E220B53}"/>
              </a:ext>
            </a:extLst>
          </p:cNvPr>
          <p:cNvSpPr txBox="1"/>
          <p:nvPr/>
        </p:nvSpPr>
        <p:spPr>
          <a:xfrm>
            <a:off x="11210418" y="81437"/>
            <a:ext cx="912076" cy="351101"/>
          </a:xfrm>
          <a:prstGeom prst="rect">
            <a:avLst/>
          </a:prstGeom>
          <a:solidFill>
            <a:srgbClr val="92D050"/>
          </a:solidFill>
          <a:ln w="28575">
            <a:solidFill>
              <a:srgbClr val="92D050"/>
            </a:solidFill>
          </a:ln>
        </p:spPr>
        <p:txBody>
          <a:bodyPr vert="horz" wrap="square" lIns="0" tIns="38100" rIns="0" bIns="0" rtlCol="0">
            <a:spAutoFit/>
          </a:bodyPr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-1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Step 3</a:t>
            </a:r>
            <a:endParaRPr kumimoji="0" lang="en-GB" sz="2000" b="0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9" name="Arrow: Left-Right 8">
            <a:extLst>
              <a:ext uri="{FF2B5EF4-FFF2-40B4-BE49-F238E27FC236}">
                <a16:creationId xmlns:a16="http://schemas.microsoft.com/office/drawing/2014/main" id="{729AE415-05CB-16B3-56E6-F315DE73C20A}"/>
              </a:ext>
            </a:extLst>
          </p:cNvPr>
          <p:cNvSpPr/>
          <p:nvPr/>
        </p:nvSpPr>
        <p:spPr>
          <a:xfrm>
            <a:off x="5027430" y="1207854"/>
            <a:ext cx="2075122" cy="260158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Left-Right 9">
            <a:extLst>
              <a:ext uri="{FF2B5EF4-FFF2-40B4-BE49-F238E27FC236}">
                <a16:creationId xmlns:a16="http://schemas.microsoft.com/office/drawing/2014/main" id="{630A2728-77F3-9ED0-DCA5-E564CECCC0B7}"/>
              </a:ext>
            </a:extLst>
          </p:cNvPr>
          <p:cNvSpPr/>
          <p:nvPr/>
        </p:nvSpPr>
        <p:spPr>
          <a:xfrm>
            <a:off x="7102552" y="1378548"/>
            <a:ext cx="576000" cy="260158"/>
          </a:xfrm>
          <a:prstGeom prst="left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Left-Right 10">
            <a:extLst>
              <a:ext uri="{FF2B5EF4-FFF2-40B4-BE49-F238E27FC236}">
                <a16:creationId xmlns:a16="http://schemas.microsoft.com/office/drawing/2014/main" id="{E4D77F78-EF65-11F2-CF24-49FBCD53980F}"/>
              </a:ext>
            </a:extLst>
          </p:cNvPr>
          <p:cNvSpPr/>
          <p:nvPr/>
        </p:nvSpPr>
        <p:spPr>
          <a:xfrm>
            <a:off x="7673399" y="1562387"/>
            <a:ext cx="1440000" cy="260158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Left-Right 11">
            <a:extLst>
              <a:ext uri="{FF2B5EF4-FFF2-40B4-BE49-F238E27FC236}">
                <a16:creationId xmlns:a16="http://schemas.microsoft.com/office/drawing/2014/main" id="{FC49EEB9-3BFE-E8CE-4C15-142371E2BD5D}"/>
              </a:ext>
            </a:extLst>
          </p:cNvPr>
          <p:cNvSpPr/>
          <p:nvPr/>
        </p:nvSpPr>
        <p:spPr>
          <a:xfrm>
            <a:off x="9118551" y="1784304"/>
            <a:ext cx="2538279" cy="260158"/>
          </a:xfrm>
          <a:prstGeom prst="left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E074D1-39DA-ECF8-D6C7-DD360EF43245}"/>
              </a:ext>
            </a:extLst>
          </p:cNvPr>
          <p:cNvSpPr txBox="1"/>
          <p:nvPr/>
        </p:nvSpPr>
        <p:spPr>
          <a:xfrm>
            <a:off x="5313877" y="1207128"/>
            <a:ext cx="15022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Run2b operation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B521FF-3FAE-E07B-4A54-11929ECC6C6F}"/>
              </a:ext>
            </a:extLst>
          </p:cNvPr>
          <p:cNvSpPr txBox="1"/>
          <p:nvPr/>
        </p:nvSpPr>
        <p:spPr>
          <a:xfrm>
            <a:off x="7727399" y="1567790"/>
            <a:ext cx="133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CNGS dismantling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C437894-CFED-6466-566B-7FD9D7E65343}"/>
              </a:ext>
            </a:extLst>
          </p:cNvPr>
          <p:cNvSpPr txBox="1"/>
          <p:nvPr/>
        </p:nvSpPr>
        <p:spPr>
          <a:xfrm>
            <a:off x="9721690" y="1792789"/>
            <a:ext cx="133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Run 2c installation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468F25-C530-9556-CCF3-48A21A3D1361}"/>
              </a:ext>
            </a:extLst>
          </p:cNvPr>
          <p:cNvSpPr txBox="1"/>
          <p:nvPr/>
        </p:nvSpPr>
        <p:spPr>
          <a:xfrm>
            <a:off x="7100108" y="1215067"/>
            <a:ext cx="133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/>
                </a:solidFill>
              </a:rPr>
              <a:t>Run2b dismantling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27C7A19-3DFC-0C89-5589-51C81D3367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2364"/>
          <a:stretch/>
        </p:blipFill>
        <p:spPr>
          <a:xfrm>
            <a:off x="4189705" y="2227806"/>
            <a:ext cx="7963677" cy="35110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0A6F15-5E5F-CDDE-E23D-8D5A398A3A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5681" y="2615466"/>
            <a:ext cx="7963677" cy="3877214"/>
          </a:xfrm>
          <a:prstGeom prst="rect">
            <a:avLst/>
          </a:prstGeom>
        </p:spPr>
      </p:pic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6BF33FA-6E4C-FC14-570A-66C5441B4DC1}"/>
              </a:ext>
            </a:extLst>
          </p:cNvPr>
          <p:cNvSpPr/>
          <p:nvPr/>
        </p:nvSpPr>
        <p:spPr>
          <a:xfrm>
            <a:off x="5092994" y="3798281"/>
            <a:ext cx="3645084" cy="5760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2" descr="Symbole magnétique ATTENTION: h x l 35 x 40 mm, lot de 20 pièces |  kaiserkraft">
            <a:extLst>
              <a:ext uri="{FF2B5EF4-FFF2-40B4-BE49-F238E27FC236}">
                <a16:creationId xmlns:a16="http://schemas.microsoft.com/office/drawing/2014/main" id="{5FBB7DB6-4A10-384E-E75F-6911B31A08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11" t="30850" r="28409" b="28498"/>
          <a:stretch/>
        </p:blipFill>
        <p:spPr bwMode="auto">
          <a:xfrm>
            <a:off x="25491" y="3945045"/>
            <a:ext cx="564392" cy="53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626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056BA-C92A-8D52-AB29-4A15AB9D6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Awake roadmap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4960A3BF-1C13-5A0E-455F-4D171D6606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9168104"/>
              </p:ext>
            </p:extLst>
          </p:nvPr>
        </p:nvGraphicFramePr>
        <p:xfrm>
          <a:off x="136187" y="606537"/>
          <a:ext cx="11841808" cy="67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0113">
                  <a:extLst>
                    <a:ext uri="{9D8B030D-6E8A-4147-A177-3AD203B41FA5}">
                      <a16:colId xmlns:a16="http://schemas.microsoft.com/office/drawing/2014/main" val="70970855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3358420784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3274354465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669659747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3910364506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1925966275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607345243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1487151168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4003949582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2995748679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1194450890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120334572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2511510203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1391707592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839524422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13138905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600" noProof="0" dirty="0"/>
                        <a:t>2023</a:t>
                      </a:r>
                      <a:endParaRPr lang="en-GB" sz="1600" noProof="0" dirty="0"/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fr-CH" sz="1600" noProof="0" dirty="0"/>
                        <a:t>2024</a:t>
                      </a:r>
                      <a:endParaRPr lang="en-GB" sz="1600" noProof="0" dirty="0"/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CH" sz="1600" noProof="0" dirty="0"/>
                        <a:t>2025</a:t>
                      </a:r>
                      <a:endParaRPr lang="en-GB" sz="1600" noProof="0" dirty="0"/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6358997"/>
                  </a:ext>
                </a:extLst>
              </a:tr>
              <a:tr h="202837">
                <a:tc>
                  <a:txBody>
                    <a:bodyPr/>
                    <a:lstStyle/>
                    <a:p>
                      <a:r>
                        <a:rPr lang="en-GB" sz="1400" b="1" noProof="0" dirty="0"/>
                        <a:t>Dec.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noProof="0" dirty="0"/>
                        <a:t>Jan.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noProof="0" dirty="0"/>
                        <a:t>Feb.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noProof="0" dirty="0"/>
                        <a:t>March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noProof="0" dirty="0"/>
                        <a:t>April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noProof="0" dirty="0"/>
                        <a:t>May</a:t>
                      </a:r>
                      <a:endParaRPr lang="en-GB" sz="1400" b="1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noProof="0" dirty="0"/>
                        <a:t>June</a:t>
                      </a:r>
                      <a:endParaRPr lang="en-GB" sz="1400" b="1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noProof="0" dirty="0"/>
                        <a:t>July</a:t>
                      </a:r>
                      <a:endParaRPr lang="en-GB" sz="1400" b="1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noProof="0" dirty="0"/>
                        <a:t>Aug.</a:t>
                      </a:r>
                      <a:endParaRPr lang="en-GB" sz="1400" b="1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noProof="0" dirty="0"/>
                        <a:t>Sept.</a:t>
                      </a:r>
                      <a:endParaRPr lang="en-GB" sz="1400" b="1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noProof="0" dirty="0"/>
                        <a:t>Oct.</a:t>
                      </a:r>
                      <a:endParaRPr lang="en-GB" sz="1400" b="1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noProof="0" dirty="0"/>
                        <a:t>Nov.</a:t>
                      </a:r>
                      <a:endParaRPr lang="en-GB" sz="1400" b="1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noProof="0" dirty="0"/>
                        <a:t>Dec</a:t>
                      </a:r>
                      <a:r>
                        <a:rPr lang="fr-CH" sz="1400" b="1" noProof="0" dirty="0"/>
                        <a:t>.</a:t>
                      </a:r>
                      <a:endParaRPr lang="en-GB" sz="1400" b="1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noProof="0" dirty="0"/>
                        <a:t>Jan.</a:t>
                      </a:r>
                      <a:endParaRPr lang="en-GB" sz="1400" b="1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noProof="0" dirty="0"/>
                        <a:t>Feb</a:t>
                      </a:r>
                      <a:r>
                        <a:rPr lang="fr-CH" sz="1400" b="1" noProof="0" dirty="0"/>
                        <a:t>.</a:t>
                      </a:r>
                      <a:endParaRPr lang="en-GB" sz="1400" b="1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noProof="0" dirty="0"/>
                        <a:t>March</a:t>
                      </a:r>
                      <a:endParaRPr lang="en-GB" sz="1400" b="1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3264637"/>
                  </a:ext>
                </a:extLst>
              </a:tr>
            </a:tbl>
          </a:graphicData>
        </a:graphic>
      </p:graphicFrame>
      <p:sp>
        <p:nvSpPr>
          <p:cNvPr id="7" name="Arrow: Right 6">
            <a:extLst>
              <a:ext uri="{FF2B5EF4-FFF2-40B4-BE49-F238E27FC236}">
                <a16:creationId xmlns:a16="http://schemas.microsoft.com/office/drawing/2014/main" id="{EFE42E08-C589-3DA9-4F03-430DC5D05AEA}"/>
              </a:ext>
            </a:extLst>
          </p:cNvPr>
          <p:cNvSpPr/>
          <p:nvPr/>
        </p:nvSpPr>
        <p:spPr>
          <a:xfrm>
            <a:off x="261567" y="1441548"/>
            <a:ext cx="4303948" cy="36512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CCAB4BF6-07FE-C68A-DFAE-9E682F206119}"/>
              </a:ext>
            </a:extLst>
          </p:cNvPr>
          <p:cNvSpPr/>
          <p:nvPr/>
        </p:nvSpPr>
        <p:spPr>
          <a:xfrm>
            <a:off x="261566" y="3012562"/>
            <a:ext cx="3837994" cy="365125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AD317F66-78FD-D08B-2F55-931AC14A16DF}"/>
              </a:ext>
            </a:extLst>
          </p:cNvPr>
          <p:cNvSpPr/>
          <p:nvPr/>
        </p:nvSpPr>
        <p:spPr>
          <a:xfrm>
            <a:off x="2329732" y="1785678"/>
            <a:ext cx="4387757" cy="36512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938570A4-48B7-5951-44AD-310EF14CA7FE}"/>
              </a:ext>
            </a:extLst>
          </p:cNvPr>
          <p:cNvSpPr/>
          <p:nvPr/>
        </p:nvSpPr>
        <p:spPr>
          <a:xfrm>
            <a:off x="7536806" y="2030161"/>
            <a:ext cx="1869584" cy="36512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DA1BF9AF-8670-73BB-BD7F-ECD9D0C0A4A6}"/>
              </a:ext>
            </a:extLst>
          </p:cNvPr>
          <p:cNvSpPr/>
          <p:nvPr/>
        </p:nvSpPr>
        <p:spPr>
          <a:xfrm>
            <a:off x="8165832" y="2372581"/>
            <a:ext cx="2126032" cy="36512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3D6E08AF-0EB2-7ED6-9085-C4B6316F434A}"/>
              </a:ext>
            </a:extLst>
          </p:cNvPr>
          <p:cNvSpPr/>
          <p:nvPr/>
        </p:nvSpPr>
        <p:spPr>
          <a:xfrm>
            <a:off x="10291864" y="4170335"/>
            <a:ext cx="1465638" cy="365125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79D0B587-2366-4886-9A8B-BE0B0E76FD0C}"/>
              </a:ext>
            </a:extLst>
          </p:cNvPr>
          <p:cNvSpPr/>
          <p:nvPr/>
        </p:nvSpPr>
        <p:spPr>
          <a:xfrm>
            <a:off x="7453554" y="3930991"/>
            <a:ext cx="2838310" cy="365125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26C4F21E-9A40-3BBB-0039-06265921217A}"/>
              </a:ext>
            </a:extLst>
          </p:cNvPr>
          <p:cNvSpPr/>
          <p:nvPr/>
        </p:nvSpPr>
        <p:spPr>
          <a:xfrm>
            <a:off x="1705583" y="3323211"/>
            <a:ext cx="3404299" cy="365125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16A9EA-A357-4B13-22E2-0204C7830E5C}"/>
              </a:ext>
            </a:extLst>
          </p:cNvPr>
          <p:cNvSpPr txBox="1"/>
          <p:nvPr/>
        </p:nvSpPr>
        <p:spPr>
          <a:xfrm>
            <a:off x="570689" y="1485611"/>
            <a:ext cx="2710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Inventory of equipment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E669A5-69C8-F68C-2F79-4C8EE69E3D6B}"/>
              </a:ext>
            </a:extLst>
          </p:cNvPr>
          <p:cNvSpPr txBox="1"/>
          <p:nvPr/>
        </p:nvSpPr>
        <p:spPr>
          <a:xfrm>
            <a:off x="3210127" y="1829741"/>
            <a:ext cx="2710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Establish sequence for dismantling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7336547-B173-33FC-92DA-AB3CB9393190}"/>
              </a:ext>
            </a:extLst>
          </p:cNvPr>
          <p:cNvSpPr txBox="1"/>
          <p:nvPr/>
        </p:nvSpPr>
        <p:spPr>
          <a:xfrm>
            <a:off x="7536806" y="2074224"/>
            <a:ext cx="14245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Decommissioning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6FF903C-F7DC-9286-3BBF-E862D84C0E46}"/>
              </a:ext>
            </a:extLst>
          </p:cNvPr>
          <p:cNvSpPr txBox="1"/>
          <p:nvPr/>
        </p:nvSpPr>
        <p:spPr>
          <a:xfrm>
            <a:off x="8479810" y="2416644"/>
            <a:ext cx="14245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Transport out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B01A846-52A7-AD69-8ED0-3360785A2B5A}"/>
              </a:ext>
            </a:extLst>
          </p:cNvPr>
          <p:cNvSpPr txBox="1"/>
          <p:nvPr/>
        </p:nvSpPr>
        <p:spPr>
          <a:xfrm>
            <a:off x="619327" y="3056625"/>
            <a:ext cx="2710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Listing cables for decabling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4774976-B267-0A71-EA36-84C7F4478179}"/>
              </a:ext>
            </a:extLst>
          </p:cNvPr>
          <p:cNvSpPr txBox="1"/>
          <p:nvPr/>
        </p:nvSpPr>
        <p:spPr>
          <a:xfrm>
            <a:off x="2088853" y="3367274"/>
            <a:ext cx="18964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Pre-identification of cables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900201-3B45-3B16-7BA8-914AF256597A}"/>
              </a:ext>
            </a:extLst>
          </p:cNvPr>
          <p:cNvSpPr txBox="1"/>
          <p:nvPr/>
        </p:nvSpPr>
        <p:spPr>
          <a:xfrm>
            <a:off x="7581089" y="3975054"/>
            <a:ext cx="2710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Identification of cables (purple tape)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86E9AC-50FA-526B-4F90-679C89D7497B}"/>
              </a:ext>
            </a:extLst>
          </p:cNvPr>
          <p:cNvSpPr txBox="1"/>
          <p:nvPr/>
        </p:nvSpPr>
        <p:spPr>
          <a:xfrm>
            <a:off x="10478315" y="4214398"/>
            <a:ext cx="1092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Decabling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61DA0D3-7DD8-D726-D301-59B3429E3232}"/>
              </a:ext>
            </a:extLst>
          </p:cNvPr>
          <p:cNvSpPr/>
          <p:nvPr/>
        </p:nvSpPr>
        <p:spPr>
          <a:xfrm>
            <a:off x="136187" y="1344440"/>
            <a:ext cx="11841804" cy="1550000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67309AF-5BC4-5C71-BA03-F314DF5F4273}"/>
              </a:ext>
            </a:extLst>
          </p:cNvPr>
          <p:cNvSpPr/>
          <p:nvPr/>
        </p:nvSpPr>
        <p:spPr>
          <a:xfrm>
            <a:off x="136187" y="2952793"/>
            <a:ext cx="11841804" cy="1592242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A8FF29D-50DB-2DB5-EC4D-86FDA6F6677E}"/>
              </a:ext>
            </a:extLst>
          </p:cNvPr>
          <p:cNvSpPr txBox="1"/>
          <p:nvPr/>
        </p:nvSpPr>
        <p:spPr>
          <a:xfrm>
            <a:off x="149157" y="2575386"/>
            <a:ext cx="1653702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Run 2b dismantling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2124547-420A-C7CF-DBE4-FB460B51400C}"/>
              </a:ext>
            </a:extLst>
          </p:cNvPr>
          <p:cNvSpPr txBox="1"/>
          <p:nvPr/>
        </p:nvSpPr>
        <p:spPr>
          <a:xfrm>
            <a:off x="149157" y="4224288"/>
            <a:ext cx="1199745" cy="3077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Decabling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9C015244-B919-CC5C-8D76-558A4C0D5F65}"/>
              </a:ext>
            </a:extLst>
          </p:cNvPr>
          <p:cNvSpPr/>
          <p:nvPr/>
        </p:nvSpPr>
        <p:spPr>
          <a:xfrm>
            <a:off x="4604047" y="3630811"/>
            <a:ext cx="5300320" cy="365125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55457D-DB03-BFB0-003A-51D1441848A2}"/>
              </a:ext>
            </a:extLst>
          </p:cNvPr>
          <p:cNvSpPr txBox="1"/>
          <p:nvPr/>
        </p:nvSpPr>
        <p:spPr>
          <a:xfrm>
            <a:off x="4773957" y="3674874"/>
            <a:ext cx="2236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P</a:t>
            </a:r>
            <a:r>
              <a:rPr lang="en-GB" sz="1200" dirty="0"/>
              <a:t>reparation of lockout document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703C99F-F608-9BCE-0E35-62363CBC2BAC}"/>
              </a:ext>
            </a:extLst>
          </p:cNvPr>
          <p:cNvCxnSpPr>
            <a:cxnSpLocks/>
          </p:cNvCxnSpPr>
          <p:nvPr/>
        </p:nvCxnSpPr>
        <p:spPr>
          <a:xfrm flipH="1">
            <a:off x="2704287" y="933250"/>
            <a:ext cx="0" cy="5516791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rrow: Right 2">
            <a:extLst>
              <a:ext uri="{FF2B5EF4-FFF2-40B4-BE49-F238E27FC236}">
                <a16:creationId xmlns:a16="http://schemas.microsoft.com/office/drawing/2014/main" id="{1DF33D6D-934A-9E34-F4A3-5772BCCBE588}"/>
              </a:ext>
            </a:extLst>
          </p:cNvPr>
          <p:cNvSpPr/>
          <p:nvPr/>
        </p:nvSpPr>
        <p:spPr>
          <a:xfrm>
            <a:off x="261566" y="4670118"/>
            <a:ext cx="2808000" cy="365125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85516360-FA90-1271-FE8D-44F49EB4E4B8}"/>
              </a:ext>
            </a:extLst>
          </p:cNvPr>
          <p:cNvSpPr/>
          <p:nvPr/>
        </p:nvSpPr>
        <p:spPr>
          <a:xfrm>
            <a:off x="3166274" y="6029389"/>
            <a:ext cx="8764153" cy="36360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A8BB8099-297D-EB0F-6D75-60383BE29D23}"/>
              </a:ext>
            </a:extLst>
          </p:cNvPr>
          <p:cNvSpPr/>
          <p:nvPr/>
        </p:nvSpPr>
        <p:spPr>
          <a:xfrm>
            <a:off x="2736002" y="5707812"/>
            <a:ext cx="2268000" cy="365125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74ACDAA9-9420-8A2F-640D-6AD8A3D6C1BF}"/>
              </a:ext>
            </a:extLst>
          </p:cNvPr>
          <p:cNvSpPr/>
          <p:nvPr/>
        </p:nvSpPr>
        <p:spPr>
          <a:xfrm>
            <a:off x="2154802" y="4980767"/>
            <a:ext cx="1296909" cy="365125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C252DB0-4C17-0FF3-F15C-84A69F44A8C1}"/>
              </a:ext>
            </a:extLst>
          </p:cNvPr>
          <p:cNvSpPr txBox="1"/>
          <p:nvPr/>
        </p:nvSpPr>
        <p:spPr>
          <a:xfrm>
            <a:off x="619327" y="4714182"/>
            <a:ext cx="21891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Input Awake activities in PLAN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35F5CD6-9BFE-20EB-CD91-F91C4DC066B4}"/>
              </a:ext>
            </a:extLst>
          </p:cNvPr>
          <p:cNvSpPr txBox="1"/>
          <p:nvPr/>
        </p:nvSpPr>
        <p:spPr>
          <a:xfrm>
            <a:off x="2112707" y="5024831"/>
            <a:ext cx="13628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Cabling requests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27C6E78-6027-4679-414F-5DF06E89425D}"/>
              </a:ext>
            </a:extLst>
          </p:cNvPr>
          <p:cNvSpPr txBox="1"/>
          <p:nvPr/>
        </p:nvSpPr>
        <p:spPr>
          <a:xfrm>
            <a:off x="2863537" y="5751875"/>
            <a:ext cx="20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Review installation planning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9A1267A-BE40-ED7D-A13D-EB761CF16545}"/>
              </a:ext>
            </a:extLst>
          </p:cNvPr>
          <p:cNvSpPr txBox="1"/>
          <p:nvPr/>
        </p:nvSpPr>
        <p:spPr>
          <a:xfrm>
            <a:off x="3807218" y="6068357"/>
            <a:ext cx="42989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Review integration layout of run2c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5533F67-F7F8-E508-EF28-BB737987286D}"/>
              </a:ext>
            </a:extLst>
          </p:cNvPr>
          <p:cNvSpPr/>
          <p:nvPr/>
        </p:nvSpPr>
        <p:spPr>
          <a:xfrm>
            <a:off x="136187" y="4610349"/>
            <a:ext cx="11841804" cy="183158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29B1EF6-9531-7B33-C4EE-AEC1A6B308CA}"/>
              </a:ext>
            </a:extLst>
          </p:cNvPr>
          <p:cNvSpPr txBox="1"/>
          <p:nvPr/>
        </p:nvSpPr>
        <p:spPr>
          <a:xfrm>
            <a:off x="149157" y="6128732"/>
            <a:ext cx="1939696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Run2c preparation</a:t>
            </a:r>
          </a:p>
        </p:txBody>
      </p:sp>
      <p:sp>
        <p:nvSpPr>
          <p:cNvPr id="40" name="Arrow: Right 39">
            <a:extLst>
              <a:ext uri="{FF2B5EF4-FFF2-40B4-BE49-F238E27FC236}">
                <a16:creationId xmlns:a16="http://schemas.microsoft.com/office/drawing/2014/main" id="{A2F53D30-CA0F-A335-3765-CF159D17971D}"/>
              </a:ext>
            </a:extLst>
          </p:cNvPr>
          <p:cNvSpPr/>
          <p:nvPr/>
        </p:nvSpPr>
        <p:spPr>
          <a:xfrm>
            <a:off x="2153234" y="5380853"/>
            <a:ext cx="1296909" cy="365125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F9A0B86-47F9-B1EB-C7E0-5A0F1915B166}"/>
              </a:ext>
            </a:extLst>
          </p:cNvPr>
          <p:cNvSpPr txBox="1"/>
          <p:nvPr/>
        </p:nvSpPr>
        <p:spPr>
          <a:xfrm>
            <a:off x="2075494" y="5424916"/>
            <a:ext cx="1442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EL network </a:t>
            </a:r>
            <a:r>
              <a:rPr lang="en-GB" sz="1200" dirty="0"/>
              <a:t>request</a:t>
            </a:r>
          </a:p>
        </p:txBody>
      </p:sp>
      <p:sp>
        <p:nvSpPr>
          <p:cNvPr id="43" name="Diamond 42">
            <a:extLst>
              <a:ext uri="{FF2B5EF4-FFF2-40B4-BE49-F238E27FC236}">
                <a16:creationId xmlns:a16="http://schemas.microsoft.com/office/drawing/2014/main" id="{F2E7ABB0-B2BB-8BB2-CC96-3067131E178C}"/>
              </a:ext>
            </a:extLst>
          </p:cNvPr>
          <p:cNvSpPr/>
          <p:nvPr/>
        </p:nvSpPr>
        <p:spPr>
          <a:xfrm>
            <a:off x="6959132" y="5800374"/>
            <a:ext cx="157399" cy="180000"/>
          </a:xfrm>
          <a:prstGeom prst="diamond">
            <a:avLst/>
          </a:prstGeom>
          <a:solidFill>
            <a:srgbClr val="E200E2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Diamond 43">
            <a:extLst>
              <a:ext uri="{FF2B5EF4-FFF2-40B4-BE49-F238E27FC236}">
                <a16:creationId xmlns:a16="http://schemas.microsoft.com/office/drawing/2014/main" id="{5CA3534E-A405-FC85-65AF-A173D1A3D290}"/>
              </a:ext>
            </a:extLst>
          </p:cNvPr>
          <p:cNvSpPr/>
          <p:nvPr/>
        </p:nvSpPr>
        <p:spPr>
          <a:xfrm>
            <a:off x="5018527" y="5811465"/>
            <a:ext cx="157399" cy="180000"/>
          </a:xfrm>
          <a:prstGeom prst="diamond">
            <a:avLst/>
          </a:prstGeom>
          <a:solidFill>
            <a:srgbClr val="E200E2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Slide Number Placeholder 4">
            <a:extLst>
              <a:ext uri="{FF2B5EF4-FFF2-40B4-BE49-F238E27FC236}">
                <a16:creationId xmlns:a16="http://schemas.microsoft.com/office/drawing/2014/main" id="{37903CE9-AF53-F7C5-652D-C99CE50A2725}"/>
              </a:ext>
            </a:extLst>
          </p:cNvPr>
          <p:cNvSpPr txBox="1">
            <a:spLocks/>
          </p:cNvSpPr>
          <p:nvPr/>
        </p:nvSpPr>
        <p:spPr>
          <a:xfrm>
            <a:off x="8610600" y="64452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6" name="Footer Placeholder 3">
            <a:extLst>
              <a:ext uri="{FF2B5EF4-FFF2-40B4-BE49-F238E27FC236}">
                <a16:creationId xmlns:a16="http://schemas.microsoft.com/office/drawing/2014/main" id="{ADFBD7CE-8F91-115E-32C3-74A4DD1D8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424829"/>
            <a:ext cx="4114800" cy="365125"/>
          </a:xfrm>
        </p:spPr>
        <p:txBody>
          <a:bodyPr/>
          <a:lstStyle/>
          <a:p>
            <a:pPr algn="l"/>
            <a:r>
              <a:rPr lang="en-US"/>
              <a:t>AWAKE Collaboration Meeting 13/03/2024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B11D0A0-2D47-EA96-DBAD-0D76C1DA9643}"/>
              </a:ext>
            </a:extLst>
          </p:cNvPr>
          <p:cNvSpPr txBox="1"/>
          <p:nvPr/>
        </p:nvSpPr>
        <p:spPr>
          <a:xfrm>
            <a:off x="4742288" y="5356543"/>
            <a:ext cx="7743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Draft schedule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8D0E803-5956-DA19-9555-CCC3031F2349}"/>
              </a:ext>
            </a:extLst>
          </p:cNvPr>
          <p:cNvSpPr txBox="1"/>
          <p:nvPr/>
        </p:nvSpPr>
        <p:spPr>
          <a:xfrm>
            <a:off x="6605610" y="5228669"/>
            <a:ext cx="88617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LS3 readiness review</a:t>
            </a:r>
          </a:p>
        </p:txBody>
      </p:sp>
    </p:spTree>
    <p:extLst>
      <p:ext uri="{BB962C8B-B14F-4D97-AF65-F5344CB8AC3E}">
        <p14:creationId xmlns:p14="http://schemas.microsoft.com/office/powerpoint/2010/main" val="2922308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7045F-A99E-655C-D56E-E7B3A53C3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4612BA-95B3-EE58-E275-1E3219554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13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09913F4-C604-2CE8-27DB-3E385ADEFC41}"/>
              </a:ext>
            </a:extLst>
          </p:cNvPr>
          <p:cNvSpPr txBox="1">
            <a:spLocks/>
          </p:cNvSpPr>
          <p:nvPr/>
        </p:nvSpPr>
        <p:spPr>
          <a:xfrm>
            <a:off x="268623" y="1389406"/>
            <a:ext cx="7349336" cy="486145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304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n-lt"/>
                <a:ea typeface="+mn-ea"/>
                <a:cs typeface="+mn-cs"/>
              </a:defRPr>
            </a:lvl2pPr>
            <a:lvl3pPr marL="11430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GB" sz="3300" dirty="0"/>
              <a:t>3 Main steps towards run 2c readiness:</a:t>
            </a:r>
            <a:endParaRPr lang="en-GB" dirty="0"/>
          </a:p>
          <a:p>
            <a:r>
              <a:rPr lang="en-GB" sz="2600" dirty="0">
                <a:solidFill>
                  <a:srgbClr val="FFC000"/>
                </a:solidFill>
              </a:rPr>
              <a:t>Step 1</a:t>
            </a:r>
            <a:r>
              <a:rPr lang="en-GB" sz="2600" dirty="0"/>
              <a:t>: AWAKE run 2b dismantling &amp; decabling	</a:t>
            </a:r>
          </a:p>
          <a:p>
            <a:pPr lvl="1"/>
            <a:r>
              <a:rPr lang="en-GB" sz="2200" dirty="0"/>
              <a:t>Takes place from October 2024 to January 2025</a:t>
            </a:r>
            <a:endParaRPr lang="en-GB" dirty="0"/>
          </a:p>
          <a:p>
            <a:pPr lvl="1"/>
            <a:r>
              <a:rPr lang="en-GB" b="1" dirty="0"/>
              <a:t>Decabling </a:t>
            </a:r>
            <a:r>
              <a:rPr lang="en-GB" dirty="0"/>
              <a:t>: Pre-identification of cable list</a:t>
            </a:r>
          </a:p>
          <a:p>
            <a:r>
              <a:rPr lang="en-GB" sz="2600" dirty="0">
                <a:solidFill>
                  <a:schemeClr val="bg1">
                    <a:lumMod val="65000"/>
                  </a:schemeClr>
                </a:solidFill>
              </a:rPr>
              <a:t>Step 2</a:t>
            </a:r>
            <a:r>
              <a:rPr lang="en-GB" sz="2600" dirty="0"/>
              <a:t>: CNGS dismantling</a:t>
            </a:r>
          </a:p>
          <a:p>
            <a:r>
              <a:rPr lang="en-GB" sz="2600" dirty="0">
                <a:solidFill>
                  <a:srgbClr val="92D050"/>
                </a:solidFill>
              </a:rPr>
              <a:t>Step 3</a:t>
            </a:r>
            <a:r>
              <a:rPr lang="en-GB" sz="2600" dirty="0"/>
              <a:t>: new installation </a:t>
            </a:r>
            <a:r>
              <a:rPr lang="en-GB" sz="2600" dirty="0">
                <a:sym typeface="Wingdings" panose="05000000000000000000" pitchFamily="2" charset="2"/>
              </a:rPr>
              <a:t> </a:t>
            </a:r>
            <a:r>
              <a:rPr lang="en-GB" sz="2600" dirty="0"/>
              <a:t>Next milestones to prepare the path for run 2c:</a:t>
            </a:r>
          </a:p>
          <a:p>
            <a:pPr lvl="1" algn="just"/>
            <a:r>
              <a:rPr lang="en-GB" b="1" dirty="0"/>
              <a:t>Before 31.03.2024</a:t>
            </a:r>
          </a:p>
          <a:p>
            <a:pPr lvl="2" algn="just"/>
            <a:r>
              <a:rPr lang="en-GB" dirty="0"/>
              <a:t>Enter your activity </a:t>
            </a:r>
            <a:r>
              <a:rPr lang="en-GB" b="1" dirty="0"/>
              <a:t>in PLAN</a:t>
            </a:r>
          </a:p>
          <a:p>
            <a:pPr lvl="1" algn="just"/>
            <a:r>
              <a:rPr lang="en-GB" b="1" dirty="0"/>
              <a:t>Before 15.04.2024</a:t>
            </a:r>
          </a:p>
          <a:p>
            <a:pPr lvl="2" algn="just"/>
            <a:r>
              <a:rPr lang="en-GB" dirty="0"/>
              <a:t>Send</a:t>
            </a:r>
            <a:r>
              <a:rPr lang="en-GB" b="1" dirty="0"/>
              <a:t> cabling request</a:t>
            </a:r>
          </a:p>
          <a:p>
            <a:pPr lvl="2" algn="just"/>
            <a:r>
              <a:rPr lang="en-GB" dirty="0"/>
              <a:t>Send </a:t>
            </a:r>
            <a:r>
              <a:rPr lang="en-GB" b="1" dirty="0"/>
              <a:t>request for new electrical network</a:t>
            </a:r>
          </a:p>
          <a:p>
            <a:pPr lvl="1" algn="just"/>
            <a:r>
              <a:rPr lang="en-GB" b="1" dirty="0"/>
              <a:t>For June 2024</a:t>
            </a:r>
          </a:p>
          <a:p>
            <a:pPr lvl="2" algn="just"/>
            <a:r>
              <a:rPr lang="en-GB" b="1" dirty="0"/>
              <a:t>Review run 2c installation schedule 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16A9A8-8E17-89A2-2CAD-CEEF5FEEF2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266841" y="1599063"/>
            <a:ext cx="4915562" cy="256245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7BEA536-C291-360D-78A0-EA62044D4F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484"/>
          <a:stretch/>
        </p:blipFill>
        <p:spPr>
          <a:xfrm>
            <a:off x="4952999" y="1216"/>
            <a:ext cx="7256579" cy="138951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889F27-3B0C-861E-7C92-4FA03017D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35929"/>
            <a:ext cx="4114800" cy="365125"/>
          </a:xfrm>
        </p:spPr>
        <p:txBody>
          <a:bodyPr/>
          <a:lstStyle/>
          <a:p>
            <a:pPr algn="l"/>
            <a:r>
              <a:rPr lang="en-US" dirty="0"/>
              <a:t>AWAKE Collaboration Meeting 13/03/2024</a:t>
            </a:r>
          </a:p>
        </p:txBody>
      </p:sp>
      <p:pic>
        <p:nvPicPr>
          <p:cNvPr id="9" name="Picture 2" descr="Symbole magnétique ATTENTION: h x l 35 x 40 mm, lot de 20 pièces |  kaiserkraft">
            <a:extLst>
              <a:ext uri="{FF2B5EF4-FFF2-40B4-BE49-F238E27FC236}">
                <a16:creationId xmlns:a16="http://schemas.microsoft.com/office/drawing/2014/main" id="{905BF19C-7B18-D291-424B-48CA05F771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11" t="30850" r="28409" b="28498"/>
          <a:stretch/>
        </p:blipFill>
        <p:spPr bwMode="auto">
          <a:xfrm>
            <a:off x="768358" y="4774387"/>
            <a:ext cx="564392" cy="53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FE8C33A-DC20-1DE0-9FF1-B9D2B4159C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52658" y="4431223"/>
            <a:ext cx="6656920" cy="165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114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BEC29-62F0-34E8-C64B-9BE16CE633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Back up slides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B4C8E5-2715-60A8-6CC7-551BCB1CF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A0879-77BC-1C5B-CADE-8D0AF0BAB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AWAKE Collaboration Meeting 13/03/2024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926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F6B77EE-E00D-4C54-A735-22F036C8075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88864"/>
            <a:ext cx="7270758" cy="27689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6341DE-9C83-C43A-0E86-07632616A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Girders</a:t>
            </a:r>
            <a:r>
              <a:rPr lang="fr-CH" dirty="0"/>
              <a:t> re-</a:t>
            </a:r>
            <a:r>
              <a:rPr lang="fr-CH" dirty="0" err="1"/>
              <a:t>usability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31F18A1-51F5-8DB0-6232-A6BD502BAD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788" y="5005142"/>
            <a:ext cx="8444753" cy="1763993"/>
          </a:xfrm>
          <a:ln>
            <a:solidFill>
              <a:schemeClr val="tx1"/>
            </a:solidFill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51F4C4-5175-D61F-CB3C-5137A11D5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15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04C6796-1DD9-0614-992B-60EA0CE718D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751" b="3697"/>
          <a:stretch/>
        </p:blipFill>
        <p:spPr>
          <a:xfrm>
            <a:off x="2217337" y="3555473"/>
            <a:ext cx="9708776" cy="16223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0C5C6B2-018B-D9F4-F22E-5BC50905714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2764"/>
          <a:stretch/>
        </p:blipFill>
        <p:spPr>
          <a:xfrm>
            <a:off x="4621793" y="2114155"/>
            <a:ext cx="7568538" cy="14996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9335275-78AA-A782-ED05-2D24EBB6E26F}"/>
              </a:ext>
            </a:extLst>
          </p:cNvPr>
          <p:cNvSpPr/>
          <p:nvPr/>
        </p:nvSpPr>
        <p:spPr>
          <a:xfrm rot="20703932">
            <a:off x="53788" y="1854740"/>
            <a:ext cx="1502638" cy="4085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96CC968-86EC-E46E-D776-4F58D338B33F}"/>
              </a:ext>
            </a:extLst>
          </p:cNvPr>
          <p:cNvCxnSpPr>
            <a:stCxn id="13" idx="2"/>
          </p:cNvCxnSpPr>
          <p:nvPr/>
        </p:nvCxnSpPr>
        <p:spPr>
          <a:xfrm>
            <a:off x="857753" y="2256402"/>
            <a:ext cx="63132" cy="27487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034DE29-15C6-32C6-45B0-D9AB9C862797}"/>
              </a:ext>
            </a:extLst>
          </p:cNvPr>
          <p:cNvSpPr/>
          <p:nvPr/>
        </p:nvSpPr>
        <p:spPr>
          <a:xfrm rot="20703932">
            <a:off x="2318150" y="1256222"/>
            <a:ext cx="1502638" cy="4085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FF52FFE-D53B-3A84-7203-CF0AC1CD2B08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3122115" y="1657884"/>
            <a:ext cx="399298" cy="18975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D448B326-FEA3-5F57-070A-48B06221A306}"/>
              </a:ext>
            </a:extLst>
          </p:cNvPr>
          <p:cNvSpPr/>
          <p:nvPr/>
        </p:nvSpPr>
        <p:spPr>
          <a:xfrm rot="20703932">
            <a:off x="3613885" y="905945"/>
            <a:ext cx="1502638" cy="4085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34E0E22-EEFF-5719-C1B9-DD9356353545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4417850" y="1307607"/>
            <a:ext cx="334984" cy="8065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51335732-09BD-3F0C-E6BC-45F33479F405}"/>
              </a:ext>
            </a:extLst>
          </p:cNvPr>
          <p:cNvSpPr txBox="1"/>
          <p:nvPr/>
        </p:nvSpPr>
        <p:spPr>
          <a:xfrm>
            <a:off x="8822022" y="1575248"/>
            <a:ext cx="1301228" cy="338554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QTLF412208</a:t>
            </a:r>
            <a:endParaRPr lang="en-GB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E2F9E00-4ACB-095D-0ADB-F13A21FF0AAD}"/>
              </a:ext>
            </a:extLst>
          </p:cNvPr>
          <p:cNvSpPr txBox="1"/>
          <p:nvPr/>
        </p:nvSpPr>
        <p:spPr>
          <a:xfrm>
            <a:off x="10271445" y="1578591"/>
            <a:ext cx="1301228" cy="338554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QTLF412200</a:t>
            </a:r>
            <a:endParaRPr lang="en-GB" sz="160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74C2F1D-F16E-D755-FA08-23F5A8C248B8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9472636" y="1913802"/>
            <a:ext cx="0" cy="536226"/>
          </a:xfrm>
          <a:prstGeom prst="straightConnector1">
            <a:avLst/>
          </a:prstGeom>
          <a:ln w="127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8E67F8B-C31A-EE65-BA88-3FE7EC2E67A1}"/>
              </a:ext>
            </a:extLst>
          </p:cNvPr>
          <p:cNvCxnSpPr>
            <a:cxnSpLocks/>
            <a:stCxn id="27" idx="2"/>
          </p:cNvCxnSpPr>
          <p:nvPr/>
        </p:nvCxnSpPr>
        <p:spPr>
          <a:xfrm>
            <a:off x="10922059" y="1917145"/>
            <a:ext cx="0" cy="462889"/>
          </a:xfrm>
          <a:prstGeom prst="straightConnector1">
            <a:avLst/>
          </a:prstGeom>
          <a:ln w="127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A22AECDF-350F-E2FF-95C0-9091A3EB8880}"/>
              </a:ext>
            </a:extLst>
          </p:cNvPr>
          <p:cNvSpPr txBox="1">
            <a:spLocks/>
          </p:cNvSpPr>
          <p:nvPr/>
        </p:nvSpPr>
        <p:spPr>
          <a:xfrm>
            <a:off x="7401038" y="43469"/>
            <a:ext cx="4760961" cy="141236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304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n-lt"/>
                <a:ea typeface="+mn-ea"/>
                <a:cs typeface="+mn-cs"/>
              </a:defRPr>
            </a:lvl2pPr>
            <a:lvl3pPr marL="11430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fr-CH" sz="2400" dirty="0"/>
              <a:t>All </a:t>
            </a:r>
            <a:r>
              <a:rPr lang="en-GB" sz="2400" dirty="0"/>
              <a:t>girders</a:t>
            </a:r>
            <a:r>
              <a:rPr lang="fr-CH" sz="2400" dirty="0"/>
              <a:t> </a:t>
            </a:r>
            <a:r>
              <a:rPr lang="en-GB" sz="2400" dirty="0"/>
              <a:t>currently in use from QTLF.412208 to plasma cell will need an adaptation to be re-used for run 2c.</a:t>
            </a:r>
          </a:p>
        </p:txBody>
      </p:sp>
    </p:spTree>
    <p:extLst>
      <p:ext uri="{BB962C8B-B14F-4D97-AF65-F5344CB8AC3E}">
        <p14:creationId xmlns:p14="http://schemas.microsoft.com/office/powerpoint/2010/main" val="33437822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A1B16AE-2AA4-FD0A-63F6-2F74AB17C4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4310" y="2846673"/>
            <a:ext cx="3756897" cy="2662517"/>
          </a:xfrm>
          <a:prstGeom prst="rect">
            <a:avLst/>
          </a:prstGeom>
        </p:spPr>
      </p:pic>
      <p:pic>
        <p:nvPicPr>
          <p:cNvPr id="10" name="Picture 9" descr="A large blue machine in a dark room&#10;&#10;Description automatically generated">
            <a:extLst>
              <a:ext uri="{FF2B5EF4-FFF2-40B4-BE49-F238E27FC236}">
                <a16:creationId xmlns:a16="http://schemas.microsoft.com/office/drawing/2014/main" id="{3CB55712-C34E-A676-6689-F0445FA50C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180" y="3931032"/>
            <a:ext cx="3881189" cy="25874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6341DE-9C83-C43A-0E86-07632616A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Girders</a:t>
            </a:r>
            <a:r>
              <a:rPr lang="fr-CH" dirty="0"/>
              <a:t> re-</a:t>
            </a:r>
            <a:r>
              <a:rPr lang="fr-CH" dirty="0" err="1"/>
              <a:t>usability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51F4C4-5175-D61F-CB3C-5137A11D5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86A244-03E8-9B28-3C9C-AED938BD67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9080" y="380613"/>
            <a:ext cx="7782127" cy="229945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7CC8F9-7D42-777F-9193-A6CB268A9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193" y="919349"/>
            <a:ext cx="4111887" cy="1207765"/>
          </a:xfrm>
        </p:spPr>
        <p:txBody>
          <a:bodyPr/>
          <a:lstStyle/>
          <a:p>
            <a:pPr marL="0" indent="0">
              <a:buNone/>
            </a:pPr>
            <a:r>
              <a:rPr lang="fr-CH" dirty="0" err="1"/>
              <a:t>Missing</a:t>
            </a:r>
            <a:r>
              <a:rPr lang="fr-CH" dirty="0"/>
              <a:t> </a:t>
            </a:r>
            <a:r>
              <a:rPr lang="fr-CH" dirty="0" err="1"/>
              <a:t>height</a:t>
            </a:r>
            <a:r>
              <a:rPr lang="fr-CH" dirty="0"/>
              <a:t> ranges </a:t>
            </a:r>
            <a:r>
              <a:rPr lang="fr-CH" dirty="0" err="1"/>
              <a:t>from</a:t>
            </a:r>
            <a:r>
              <a:rPr lang="fr-CH" dirty="0"/>
              <a:t> 162mm to 613mm.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FB2FC2-3D88-24D5-829F-C4B886DAE5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642" y="2969287"/>
            <a:ext cx="4552685" cy="2740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7992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CC9D4-D428-246F-5522-15FA6327D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AWAKE run 2c installation </a:t>
            </a:r>
            <a:r>
              <a:rPr lang="en-GB" dirty="0"/>
              <a:t>schedule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EE1ACD-0463-314F-838D-C85441552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17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E9AD5CE-2B4E-9734-CF16-A7913BE60210}"/>
              </a:ext>
            </a:extLst>
          </p:cNvPr>
          <p:cNvSpPr txBox="1">
            <a:spLocks/>
          </p:cNvSpPr>
          <p:nvPr/>
        </p:nvSpPr>
        <p:spPr>
          <a:xfrm>
            <a:off x="7421225" y="92512"/>
            <a:ext cx="4623881" cy="481686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304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n-lt"/>
                <a:ea typeface="+mn-ea"/>
                <a:cs typeface="+mn-cs"/>
              </a:defRPr>
            </a:lvl2pPr>
            <a:lvl3pPr marL="11430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CH" sz="2400" dirty="0">
                <a:solidFill>
                  <a:srgbClr val="FF0000"/>
                </a:solidFill>
              </a:rPr>
              <a:t>As </a:t>
            </a:r>
            <a:r>
              <a:rPr lang="en-AU" sz="2400" dirty="0">
                <a:solidFill>
                  <a:srgbClr val="FF0000"/>
                </a:solidFill>
              </a:rPr>
              <a:t>presented</a:t>
            </a:r>
            <a:r>
              <a:rPr lang="fr-CH" sz="2400" dirty="0">
                <a:solidFill>
                  <a:srgbClr val="FF0000"/>
                </a:solidFill>
              </a:rPr>
              <a:t> in the CSR of 2021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07A467AF-49F4-75F3-1A9B-6EA9C6339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5339"/>
            <a:ext cx="12169927" cy="4947321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9A41512-321A-61BE-F156-FE8FF315305E}"/>
              </a:ext>
            </a:extLst>
          </p:cNvPr>
          <p:cNvSpPr txBox="1">
            <a:spLocks/>
          </p:cNvSpPr>
          <p:nvPr/>
        </p:nvSpPr>
        <p:spPr>
          <a:xfrm>
            <a:off x="7421224" y="2286364"/>
            <a:ext cx="4623881" cy="481686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304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n-lt"/>
                <a:ea typeface="+mn-ea"/>
                <a:cs typeface="+mn-cs"/>
              </a:defRPr>
            </a:lvl2pPr>
            <a:lvl3pPr marL="11430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CH" sz="2400" dirty="0">
                <a:solidFill>
                  <a:srgbClr val="FF0000"/>
                </a:solidFill>
              </a:rPr>
              <a:t>To </a:t>
            </a:r>
            <a:r>
              <a:rPr lang="en-GB" sz="2400" dirty="0">
                <a:solidFill>
                  <a:srgbClr val="FF0000"/>
                </a:solidFill>
              </a:rPr>
              <a:t>be updated</a:t>
            </a:r>
          </a:p>
        </p:txBody>
      </p:sp>
    </p:spTree>
    <p:extLst>
      <p:ext uri="{BB962C8B-B14F-4D97-AF65-F5344CB8AC3E}">
        <p14:creationId xmlns:p14="http://schemas.microsoft.com/office/powerpoint/2010/main" val="2106313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D09FE-92D9-4614-765C-A16D73728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Getting</a:t>
            </a:r>
            <a:r>
              <a:rPr lang="fr-CH" dirty="0"/>
              <a:t> to run 2c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B01004-9964-FB71-F284-8AD60431E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AWAKE Collaboration Meeting 13/03/2024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BF2BD7-AF7A-BAF1-93EC-E17BCF3B7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811358-1D43-B7B8-78E5-EE2B2486359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04544" y="4362250"/>
            <a:ext cx="8936257" cy="1426947"/>
          </a:xfrm>
          <a:prstGeom prst="rect">
            <a:avLst/>
          </a:prstGeom>
        </p:spPr>
      </p:pic>
      <p:sp>
        <p:nvSpPr>
          <p:cNvPr id="7" name="object 5">
            <a:extLst>
              <a:ext uri="{FF2B5EF4-FFF2-40B4-BE49-F238E27FC236}">
                <a16:creationId xmlns:a16="http://schemas.microsoft.com/office/drawing/2014/main" id="{EA756A65-6A0E-C554-CB7C-EBB8500C25FC}"/>
              </a:ext>
            </a:extLst>
          </p:cNvPr>
          <p:cNvSpPr txBox="1"/>
          <p:nvPr/>
        </p:nvSpPr>
        <p:spPr>
          <a:xfrm>
            <a:off x="181863" y="4479434"/>
            <a:ext cx="922784" cy="31931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0" lvl="0" indent="0" algn="ctr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Run2</a:t>
            </a:r>
            <a:r>
              <a:rPr kumimoji="0" lang="fr-CH" sz="20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</a:t>
            </a: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EC98EBED-DA00-3C4A-452B-5EB9317DC239}"/>
              </a:ext>
            </a:extLst>
          </p:cNvPr>
          <p:cNvSpPr txBox="1"/>
          <p:nvPr/>
        </p:nvSpPr>
        <p:spPr>
          <a:xfrm>
            <a:off x="3517772" y="3886676"/>
            <a:ext cx="1209040" cy="238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 Plasma</a:t>
            </a:r>
            <a:r>
              <a:rPr kumimoji="0" sz="1400" b="0" i="0" u="none" strike="noStrike" kern="1200" cap="none" spc="-6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Cells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9" name="object 7">
            <a:extLst>
              <a:ext uri="{FF2B5EF4-FFF2-40B4-BE49-F238E27FC236}">
                <a16:creationId xmlns:a16="http://schemas.microsoft.com/office/drawing/2014/main" id="{9AC260B3-235D-0523-4714-932CA5C8850E}"/>
              </a:ext>
            </a:extLst>
          </p:cNvPr>
          <p:cNvSpPr/>
          <p:nvPr/>
        </p:nvSpPr>
        <p:spPr>
          <a:xfrm>
            <a:off x="3519805" y="4127137"/>
            <a:ext cx="1007110" cy="487680"/>
          </a:xfrm>
          <a:custGeom>
            <a:avLst/>
            <a:gdLst/>
            <a:ahLst/>
            <a:cxnLst/>
            <a:rect l="l" t="t" r="r" b="b"/>
            <a:pathLst>
              <a:path w="1007110" h="487679">
                <a:moveTo>
                  <a:pt x="214249" y="39497"/>
                </a:moveTo>
                <a:lnTo>
                  <a:pt x="196850" y="31623"/>
                </a:lnTo>
                <a:lnTo>
                  <a:pt x="26111" y="413893"/>
                </a:lnTo>
                <a:lnTo>
                  <a:pt x="0" y="402209"/>
                </a:lnTo>
                <a:lnTo>
                  <a:pt x="3683" y="487299"/>
                </a:lnTo>
                <a:lnTo>
                  <a:pt x="69596" y="433324"/>
                </a:lnTo>
                <a:lnTo>
                  <a:pt x="43446" y="421640"/>
                </a:lnTo>
                <a:lnTo>
                  <a:pt x="214249" y="39497"/>
                </a:lnTo>
                <a:close/>
              </a:path>
              <a:path w="1007110" h="487679">
                <a:moveTo>
                  <a:pt x="1006856" y="375539"/>
                </a:moveTo>
                <a:lnTo>
                  <a:pt x="978903" y="381546"/>
                </a:lnTo>
                <a:lnTo>
                  <a:pt x="896874" y="0"/>
                </a:lnTo>
                <a:lnTo>
                  <a:pt x="878332" y="4064"/>
                </a:lnTo>
                <a:lnTo>
                  <a:pt x="960234" y="385546"/>
                </a:lnTo>
                <a:lnTo>
                  <a:pt x="932307" y="391541"/>
                </a:lnTo>
                <a:lnTo>
                  <a:pt x="985520" y="458089"/>
                </a:lnTo>
                <a:lnTo>
                  <a:pt x="1001039" y="398018"/>
                </a:lnTo>
                <a:lnTo>
                  <a:pt x="1006856" y="37553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bject 8">
            <a:extLst>
              <a:ext uri="{FF2B5EF4-FFF2-40B4-BE49-F238E27FC236}">
                <a16:creationId xmlns:a16="http://schemas.microsoft.com/office/drawing/2014/main" id="{03C3E5E5-A944-7E6E-ED22-A902AB00445D}"/>
              </a:ext>
            </a:extLst>
          </p:cNvPr>
          <p:cNvSpPr txBox="1"/>
          <p:nvPr/>
        </p:nvSpPr>
        <p:spPr>
          <a:xfrm>
            <a:off x="5181600" y="5905036"/>
            <a:ext cx="1518920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Electron</a:t>
            </a:r>
            <a:r>
              <a:rPr kumimoji="0" sz="1400" b="0" i="0" u="none" strike="noStrike" kern="1200" cap="none" spc="-3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Sources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" name="object 9">
            <a:extLst>
              <a:ext uri="{FF2B5EF4-FFF2-40B4-BE49-F238E27FC236}">
                <a16:creationId xmlns:a16="http://schemas.microsoft.com/office/drawing/2014/main" id="{32C6CE40-5CEE-F4AA-C364-E422F9E4946D}"/>
              </a:ext>
            </a:extLst>
          </p:cNvPr>
          <p:cNvSpPr/>
          <p:nvPr/>
        </p:nvSpPr>
        <p:spPr>
          <a:xfrm>
            <a:off x="5456301" y="4851546"/>
            <a:ext cx="1229360" cy="1093470"/>
          </a:xfrm>
          <a:custGeom>
            <a:avLst/>
            <a:gdLst/>
            <a:ahLst/>
            <a:cxnLst/>
            <a:rect l="l" t="t" r="r" b="b"/>
            <a:pathLst>
              <a:path w="1229359" h="1093470">
                <a:moveTo>
                  <a:pt x="145161" y="1020737"/>
                </a:moveTo>
                <a:lnTo>
                  <a:pt x="47396" y="74841"/>
                </a:lnTo>
                <a:lnTo>
                  <a:pt x="75819" y="71882"/>
                </a:lnTo>
                <a:lnTo>
                  <a:pt x="69672" y="62230"/>
                </a:lnTo>
                <a:lnTo>
                  <a:pt x="30099" y="0"/>
                </a:lnTo>
                <a:lnTo>
                  <a:pt x="0" y="79756"/>
                </a:lnTo>
                <a:lnTo>
                  <a:pt x="28486" y="76809"/>
                </a:lnTo>
                <a:lnTo>
                  <a:pt x="126238" y="1022692"/>
                </a:lnTo>
                <a:lnTo>
                  <a:pt x="145161" y="1020737"/>
                </a:lnTo>
                <a:close/>
              </a:path>
              <a:path w="1229359" h="1093470">
                <a:moveTo>
                  <a:pt x="1228852" y="82169"/>
                </a:moveTo>
                <a:lnTo>
                  <a:pt x="1222908" y="60452"/>
                </a:lnTo>
                <a:lnTo>
                  <a:pt x="1206373" y="0"/>
                </a:lnTo>
                <a:lnTo>
                  <a:pt x="1154176" y="67310"/>
                </a:lnTo>
                <a:lnTo>
                  <a:pt x="1182192" y="72885"/>
                </a:lnTo>
                <a:lnTo>
                  <a:pt x="980821" y="1089190"/>
                </a:lnTo>
                <a:lnTo>
                  <a:pt x="999617" y="1092898"/>
                </a:lnTo>
                <a:lnTo>
                  <a:pt x="1200848" y="76606"/>
                </a:lnTo>
                <a:lnTo>
                  <a:pt x="1228852" y="8216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object 10">
            <a:extLst>
              <a:ext uri="{FF2B5EF4-FFF2-40B4-BE49-F238E27FC236}">
                <a16:creationId xmlns:a16="http://schemas.microsoft.com/office/drawing/2014/main" id="{75ED632A-5EDE-2030-ACFD-39E6FBA6BCB9}"/>
              </a:ext>
            </a:extLst>
          </p:cNvPr>
          <p:cNvSpPr txBox="1"/>
          <p:nvPr/>
        </p:nvSpPr>
        <p:spPr>
          <a:xfrm>
            <a:off x="7917815" y="5892940"/>
            <a:ext cx="891540" cy="226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7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Klystrons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3" name="object 11">
            <a:extLst>
              <a:ext uri="{FF2B5EF4-FFF2-40B4-BE49-F238E27FC236}">
                <a16:creationId xmlns:a16="http://schemas.microsoft.com/office/drawing/2014/main" id="{9D9A71B2-16A6-8B4D-FD56-BB85414DDBD0}"/>
              </a:ext>
            </a:extLst>
          </p:cNvPr>
          <p:cNvSpPr/>
          <p:nvPr/>
        </p:nvSpPr>
        <p:spPr>
          <a:xfrm>
            <a:off x="1189799" y="4111897"/>
            <a:ext cx="7078345" cy="1761489"/>
          </a:xfrm>
          <a:custGeom>
            <a:avLst/>
            <a:gdLst/>
            <a:ahLst/>
            <a:cxnLst/>
            <a:rect l="l" t="t" r="r" b="b"/>
            <a:pathLst>
              <a:path w="7078345" h="1761489">
                <a:moveTo>
                  <a:pt x="247586" y="386842"/>
                </a:moveTo>
                <a:lnTo>
                  <a:pt x="242836" y="338201"/>
                </a:lnTo>
                <a:lnTo>
                  <a:pt x="239331" y="302133"/>
                </a:lnTo>
                <a:lnTo>
                  <a:pt x="215163" y="317271"/>
                </a:lnTo>
                <a:lnTo>
                  <a:pt x="16129" y="0"/>
                </a:lnTo>
                <a:lnTo>
                  <a:pt x="0" y="10160"/>
                </a:lnTo>
                <a:lnTo>
                  <a:pt x="199009" y="327380"/>
                </a:lnTo>
                <a:lnTo>
                  <a:pt x="174815" y="342519"/>
                </a:lnTo>
                <a:lnTo>
                  <a:pt x="247586" y="386842"/>
                </a:lnTo>
                <a:close/>
              </a:path>
              <a:path w="7078345" h="1761489">
                <a:moveTo>
                  <a:pt x="937958" y="15113"/>
                </a:moveTo>
                <a:lnTo>
                  <a:pt x="920559" y="7239"/>
                </a:lnTo>
                <a:lnTo>
                  <a:pt x="749820" y="389509"/>
                </a:lnTo>
                <a:lnTo>
                  <a:pt x="723709" y="377825"/>
                </a:lnTo>
                <a:lnTo>
                  <a:pt x="727392" y="462915"/>
                </a:lnTo>
                <a:lnTo>
                  <a:pt x="793305" y="408940"/>
                </a:lnTo>
                <a:lnTo>
                  <a:pt x="767156" y="397256"/>
                </a:lnTo>
                <a:lnTo>
                  <a:pt x="937958" y="15113"/>
                </a:lnTo>
                <a:close/>
              </a:path>
              <a:path w="7078345" h="1761489">
                <a:moveTo>
                  <a:pt x="2633916" y="1175512"/>
                </a:moveTo>
                <a:lnTo>
                  <a:pt x="2627566" y="1162812"/>
                </a:lnTo>
                <a:lnTo>
                  <a:pt x="2595816" y="1099312"/>
                </a:lnTo>
                <a:lnTo>
                  <a:pt x="2557716" y="1175512"/>
                </a:lnTo>
                <a:lnTo>
                  <a:pt x="2586291" y="1175512"/>
                </a:lnTo>
                <a:lnTo>
                  <a:pt x="2586291" y="1761172"/>
                </a:lnTo>
                <a:lnTo>
                  <a:pt x="2605341" y="1761172"/>
                </a:lnTo>
                <a:lnTo>
                  <a:pt x="2605341" y="1175512"/>
                </a:lnTo>
                <a:lnTo>
                  <a:pt x="2633916" y="1175512"/>
                </a:lnTo>
                <a:close/>
              </a:path>
              <a:path w="7078345" h="1761489">
                <a:moveTo>
                  <a:pt x="6450393" y="203073"/>
                </a:moveTo>
                <a:lnTo>
                  <a:pt x="6444297" y="185039"/>
                </a:lnTo>
                <a:lnTo>
                  <a:pt x="5877636" y="374180"/>
                </a:lnTo>
                <a:lnTo>
                  <a:pt x="5868606" y="347091"/>
                </a:lnTo>
                <a:lnTo>
                  <a:pt x="5808408" y="407416"/>
                </a:lnTo>
                <a:lnTo>
                  <a:pt x="5892736" y="419354"/>
                </a:lnTo>
                <a:lnTo>
                  <a:pt x="5885053" y="396367"/>
                </a:lnTo>
                <a:lnTo>
                  <a:pt x="5883707" y="392341"/>
                </a:lnTo>
                <a:lnTo>
                  <a:pt x="6450393" y="203073"/>
                </a:lnTo>
                <a:close/>
              </a:path>
              <a:path w="7078345" h="1761489">
                <a:moveTo>
                  <a:pt x="7077900" y="1382776"/>
                </a:moveTo>
                <a:lnTo>
                  <a:pt x="7071550" y="1370076"/>
                </a:lnTo>
                <a:lnTo>
                  <a:pt x="7039800" y="1306576"/>
                </a:lnTo>
                <a:lnTo>
                  <a:pt x="7001700" y="1382776"/>
                </a:lnTo>
                <a:lnTo>
                  <a:pt x="7030275" y="1382776"/>
                </a:lnTo>
                <a:lnTo>
                  <a:pt x="7030275" y="1759305"/>
                </a:lnTo>
                <a:lnTo>
                  <a:pt x="7049325" y="1759305"/>
                </a:lnTo>
                <a:lnTo>
                  <a:pt x="7049325" y="1382776"/>
                </a:lnTo>
                <a:lnTo>
                  <a:pt x="7077900" y="1382776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object 12">
            <a:extLst>
              <a:ext uri="{FF2B5EF4-FFF2-40B4-BE49-F238E27FC236}">
                <a16:creationId xmlns:a16="http://schemas.microsoft.com/office/drawing/2014/main" id="{228C9A64-C0AA-3899-795B-7BBD33193093}"/>
              </a:ext>
            </a:extLst>
          </p:cNvPr>
          <p:cNvSpPr txBox="1"/>
          <p:nvPr/>
        </p:nvSpPr>
        <p:spPr>
          <a:xfrm>
            <a:off x="2036826" y="3845452"/>
            <a:ext cx="1083945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Spectrometer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5" name="object 13">
            <a:extLst>
              <a:ext uri="{FF2B5EF4-FFF2-40B4-BE49-F238E27FC236}">
                <a16:creationId xmlns:a16="http://schemas.microsoft.com/office/drawing/2014/main" id="{224316CC-869E-6B17-B1EC-A9339B9D9A9C}"/>
              </a:ext>
            </a:extLst>
          </p:cNvPr>
          <p:cNvSpPr txBox="1"/>
          <p:nvPr/>
        </p:nvSpPr>
        <p:spPr>
          <a:xfrm>
            <a:off x="7683754" y="3944511"/>
            <a:ext cx="1099820" cy="45148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Laser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beam  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compressor</a:t>
            </a:r>
            <a:r>
              <a:rPr kumimoji="0" sz="1400" b="0" i="0" u="none" strike="noStrike" kern="1200" cap="none" spc="-7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6" name="object 14">
            <a:extLst>
              <a:ext uri="{FF2B5EF4-FFF2-40B4-BE49-F238E27FC236}">
                <a16:creationId xmlns:a16="http://schemas.microsoft.com/office/drawing/2014/main" id="{2AF1CF65-4B58-C6D3-D04E-EBE645DAC338}"/>
              </a:ext>
            </a:extLst>
          </p:cNvPr>
          <p:cNvSpPr txBox="1"/>
          <p:nvPr/>
        </p:nvSpPr>
        <p:spPr>
          <a:xfrm>
            <a:off x="589889" y="3615709"/>
            <a:ext cx="1099820" cy="45148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Laser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beam 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compressor</a:t>
            </a:r>
            <a:r>
              <a:rPr kumimoji="0" sz="1400" b="0" i="0" u="none" strike="noStrike" kern="1200" cap="none" spc="-4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7" name="object 15">
            <a:extLst>
              <a:ext uri="{FF2B5EF4-FFF2-40B4-BE49-F238E27FC236}">
                <a16:creationId xmlns:a16="http://schemas.microsoft.com/office/drawing/2014/main" id="{E4D7D6C5-DE30-9C78-A304-4D3077B295E9}"/>
              </a:ext>
            </a:extLst>
          </p:cNvPr>
          <p:cNvSpPr txBox="1"/>
          <p:nvPr/>
        </p:nvSpPr>
        <p:spPr>
          <a:xfrm>
            <a:off x="3092323" y="5916313"/>
            <a:ext cx="1565275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 </a:t>
            </a:r>
            <a:r>
              <a:rPr kumimoji="0" sz="1400" b="0" i="0" u="none" strike="noStrike" kern="1200" cap="none" spc="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WDL 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Chiller</a:t>
            </a:r>
            <a:r>
              <a:rPr kumimoji="0" sz="1400" b="0" i="0" u="none" strike="noStrike" kern="1200" cap="none" spc="-19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Units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8" name="object 16">
            <a:extLst>
              <a:ext uri="{FF2B5EF4-FFF2-40B4-BE49-F238E27FC236}">
                <a16:creationId xmlns:a16="http://schemas.microsoft.com/office/drawing/2014/main" id="{73EF51B8-007A-F857-7AD7-F4114CD443F6}"/>
              </a:ext>
            </a:extLst>
          </p:cNvPr>
          <p:cNvSpPr txBox="1"/>
          <p:nvPr/>
        </p:nvSpPr>
        <p:spPr>
          <a:xfrm>
            <a:off x="4757203" y="3240703"/>
            <a:ext cx="6794381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AWAKE </a:t>
            </a:r>
            <a:r>
              <a:rPr kumimoji="0" sz="1600" b="0" i="0" u="none" strike="noStrike" kern="1200" cap="none" spc="-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CNGS </a:t>
            </a:r>
            <a:r>
              <a:rPr kumimoji="0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Area </a:t>
            </a:r>
            <a:r>
              <a:rPr kumimoji="0" sz="1600" b="0" i="0" u="none" strike="noStrike" kern="1200" cap="none" spc="-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Dismantling is </a:t>
            </a:r>
            <a:r>
              <a:rPr kumimoji="0" lang="en-US" sz="1600" b="0" i="0" u="none" strike="noStrike" kern="1200" cap="none" spc="-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before &amp; </a:t>
            </a:r>
            <a:r>
              <a:rPr kumimoji="0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during LS3</a:t>
            </a:r>
            <a:r>
              <a:rPr kumimoji="0" sz="1600" b="0" i="0" u="none" strike="noStrike" kern="1200" cap="none" spc="-2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(202</a:t>
            </a:r>
            <a:r>
              <a:rPr kumimoji="0" lang="en-US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5-</a:t>
            </a:r>
            <a:r>
              <a:rPr kumimoji="0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</a:t>
            </a:r>
            <a:r>
              <a:rPr kumimoji="0" lang="en-US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6</a:t>
            </a:r>
            <a:r>
              <a:rPr kumimoji="0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)</a:t>
            </a:r>
            <a:endParaRPr kumimoji="0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Run2</a:t>
            </a:r>
            <a:r>
              <a:rPr kumimoji="0" lang="en-US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</a:t>
            </a:r>
            <a:r>
              <a:rPr kumimoji="0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Integration/installation</a:t>
            </a:r>
            <a:r>
              <a:rPr kumimoji="0" lang="fr-CH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/commissioning</a:t>
            </a:r>
            <a:r>
              <a:rPr kumimoji="0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600" b="0" i="0" u="none" strike="noStrike" kern="1200" cap="none" spc="-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is </a:t>
            </a:r>
            <a:r>
              <a:rPr kumimoji="0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during LS3</a:t>
            </a:r>
            <a:r>
              <a:rPr kumimoji="0" sz="1600" b="0" i="0" u="none" strike="noStrike" kern="1200" cap="none" spc="18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(202</a:t>
            </a:r>
            <a:r>
              <a:rPr kumimoji="0" lang="en-US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6-</a:t>
            </a:r>
            <a:r>
              <a:rPr kumimoji="0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</a:t>
            </a:r>
            <a:r>
              <a:rPr kumimoji="0" lang="fr-CH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8</a:t>
            </a:r>
            <a:r>
              <a:rPr kumimoji="0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)</a:t>
            </a:r>
            <a:endParaRPr kumimoji="0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0" name="object 18">
            <a:extLst>
              <a:ext uri="{FF2B5EF4-FFF2-40B4-BE49-F238E27FC236}">
                <a16:creationId xmlns:a16="http://schemas.microsoft.com/office/drawing/2014/main" id="{9F433B5B-741E-1906-1CB1-C9ECE53AD29B}"/>
              </a:ext>
            </a:extLst>
          </p:cNvPr>
          <p:cNvSpPr/>
          <p:nvPr/>
        </p:nvSpPr>
        <p:spPr>
          <a:xfrm>
            <a:off x="1304544" y="1183062"/>
            <a:ext cx="9620588" cy="20319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object 20">
            <a:extLst>
              <a:ext uri="{FF2B5EF4-FFF2-40B4-BE49-F238E27FC236}">
                <a16:creationId xmlns:a16="http://schemas.microsoft.com/office/drawing/2014/main" id="{A9E4E533-982E-5E59-DD51-1A14D4EE2966}"/>
              </a:ext>
            </a:extLst>
          </p:cNvPr>
          <p:cNvSpPr txBox="1"/>
          <p:nvPr/>
        </p:nvSpPr>
        <p:spPr>
          <a:xfrm>
            <a:off x="215086" y="1400816"/>
            <a:ext cx="924781" cy="96116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ctr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Ru</a:t>
            </a:r>
            <a:r>
              <a:rPr kumimoji="0" sz="2000" b="0" i="0" u="none" strike="noStrike" kern="1200" cap="none" spc="-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</a:t>
            </a:r>
            <a:r>
              <a:rPr kumimoji="0" sz="20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</a:t>
            </a:r>
            <a:endParaRPr kumimoji="0" lang="fr-CH" sz="2000" b="0" i="0" u="none" strike="noStrike" kern="1200" cap="none" spc="-5" normalizeH="0" baseline="0" noProof="0" dirty="0">
              <a:ln>
                <a:noFill/>
              </a:ln>
              <a:solidFill>
                <a:srgbClr val="002578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2700" marR="0" lvl="0" indent="0" algn="ctr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2000" spc="-5" dirty="0">
                <a:solidFill>
                  <a:srgbClr val="002578"/>
                </a:solidFill>
                <a:latin typeface="Arial"/>
                <a:cs typeface="Arial"/>
              </a:rPr>
              <a:t>&amp;</a:t>
            </a:r>
          </a:p>
          <a:p>
            <a:pPr marL="12700" marR="0" lvl="0" indent="0" algn="ctr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Run2ab</a:t>
            </a: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" name="object 22">
            <a:extLst>
              <a:ext uri="{FF2B5EF4-FFF2-40B4-BE49-F238E27FC236}">
                <a16:creationId xmlns:a16="http://schemas.microsoft.com/office/drawing/2014/main" id="{4C513E73-FBCC-1403-B2B4-01A7B8DEDD20}"/>
              </a:ext>
            </a:extLst>
          </p:cNvPr>
          <p:cNvSpPr txBox="1"/>
          <p:nvPr/>
        </p:nvSpPr>
        <p:spPr>
          <a:xfrm>
            <a:off x="5736082" y="2698044"/>
            <a:ext cx="586740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" name="object 23">
            <a:extLst>
              <a:ext uri="{FF2B5EF4-FFF2-40B4-BE49-F238E27FC236}">
                <a16:creationId xmlns:a16="http://schemas.microsoft.com/office/drawing/2014/main" id="{1C5B8DAC-6E82-321A-EC8A-FF813A458872}"/>
              </a:ext>
            </a:extLst>
          </p:cNvPr>
          <p:cNvSpPr txBox="1"/>
          <p:nvPr/>
        </p:nvSpPr>
        <p:spPr>
          <a:xfrm>
            <a:off x="4169409" y="2559691"/>
            <a:ext cx="587375" cy="238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6" name="object 24">
            <a:extLst>
              <a:ext uri="{FF2B5EF4-FFF2-40B4-BE49-F238E27FC236}">
                <a16:creationId xmlns:a16="http://schemas.microsoft.com/office/drawing/2014/main" id="{A91A2C66-20AB-6D29-CF8E-0AB2B81B6854}"/>
              </a:ext>
            </a:extLst>
          </p:cNvPr>
          <p:cNvSpPr txBox="1"/>
          <p:nvPr/>
        </p:nvSpPr>
        <p:spPr>
          <a:xfrm>
            <a:off x="3371469" y="2559691"/>
            <a:ext cx="587375" cy="238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7" name="object 25">
            <a:extLst>
              <a:ext uri="{FF2B5EF4-FFF2-40B4-BE49-F238E27FC236}">
                <a16:creationId xmlns:a16="http://schemas.microsoft.com/office/drawing/2014/main" id="{1DA5CB42-1845-75B5-BF69-DC7540C50385}"/>
              </a:ext>
            </a:extLst>
          </p:cNvPr>
          <p:cNvSpPr txBox="1"/>
          <p:nvPr/>
        </p:nvSpPr>
        <p:spPr>
          <a:xfrm>
            <a:off x="1413510" y="2559691"/>
            <a:ext cx="587375" cy="238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5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8" name="object 26">
            <a:extLst>
              <a:ext uri="{FF2B5EF4-FFF2-40B4-BE49-F238E27FC236}">
                <a16:creationId xmlns:a16="http://schemas.microsoft.com/office/drawing/2014/main" id="{C7BA2653-2952-54AC-D5AC-BA04D6D12256}"/>
              </a:ext>
            </a:extLst>
          </p:cNvPr>
          <p:cNvSpPr/>
          <p:nvPr/>
        </p:nvSpPr>
        <p:spPr>
          <a:xfrm>
            <a:off x="1632204" y="1211890"/>
            <a:ext cx="4248785" cy="85725"/>
          </a:xfrm>
          <a:custGeom>
            <a:avLst/>
            <a:gdLst/>
            <a:ahLst/>
            <a:cxnLst/>
            <a:rect l="l" t="t" r="r" b="b"/>
            <a:pathLst>
              <a:path w="4248785" h="85725">
                <a:moveTo>
                  <a:pt x="85725" y="0"/>
                </a:moveTo>
                <a:lnTo>
                  <a:pt x="0" y="42799"/>
                </a:lnTo>
                <a:lnTo>
                  <a:pt x="85725" y="85725"/>
                </a:lnTo>
                <a:lnTo>
                  <a:pt x="85725" y="57150"/>
                </a:lnTo>
                <a:lnTo>
                  <a:pt x="71373" y="57150"/>
                </a:lnTo>
                <a:lnTo>
                  <a:pt x="71373" y="28575"/>
                </a:lnTo>
                <a:lnTo>
                  <a:pt x="85725" y="28574"/>
                </a:lnTo>
                <a:lnTo>
                  <a:pt x="85725" y="0"/>
                </a:lnTo>
                <a:close/>
              </a:path>
              <a:path w="4248785" h="85725">
                <a:moveTo>
                  <a:pt x="85725" y="28574"/>
                </a:moveTo>
                <a:lnTo>
                  <a:pt x="71373" y="28575"/>
                </a:lnTo>
                <a:lnTo>
                  <a:pt x="71373" y="57150"/>
                </a:lnTo>
                <a:lnTo>
                  <a:pt x="85725" y="57149"/>
                </a:lnTo>
                <a:lnTo>
                  <a:pt x="85725" y="28574"/>
                </a:lnTo>
                <a:close/>
              </a:path>
              <a:path w="4248785" h="85725">
                <a:moveTo>
                  <a:pt x="85725" y="57149"/>
                </a:moveTo>
                <a:lnTo>
                  <a:pt x="71373" y="57150"/>
                </a:lnTo>
                <a:lnTo>
                  <a:pt x="85725" y="57150"/>
                </a:lnTo>
                <a:close/>
              </a:path>
              <a:path w="4248785" h="85725">
                <a:moveTo>
                  <a:pt x="4248531" y="28448"/>
                </a:moveTo>
                <a:lnTo>
                  <a:pt x="85725" y="28574"/>
                </a:lnTo>
                <a:lnTo>
                  <a:pt x="85725" y="57149"/>
                </a:lnTo>
                <a:lnTo>
                  <a:pt x="4248531" y="57023"/>
                </a:lnTo>
                <a:lnTo>
                  <a:pt x="4248531" y="28448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object 27">
            <a:extLst>
              <a:ext uri="{FF2B5EF4-FFF2-40B4-BE49-F238E27FC236}">
                <a16:creationId xmlns:a16="http://schemas.microsoft.com/office/drawing/2014/main" id="{6CB8115B-3E15-8BAF-691C-000D75F5E37C}"/>
              </a:ext>
            </a:extLst>
          </p:cNvPr>
          <p:cNvSpPr txBox="1"/>
          <p:nvPr/>
        </p:nvSpPr>
        <p:spPr>
          <a:xfrm>
            <a:off x="1801622" y="895152"/>
            <a:ext cx="327604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0AF5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CNGS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AF5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area – to be</a:t>
            </a:r>
            <a:r>
              <a:rPr kumimoji="0" sz="1800" b="0" i="0" u="none" strike="noStrike" kern="1200" cap="none" spc="-80" normalizeH="0" baseline="0" noProof="0" dirty="0">
                <a:ln>
                  <a:noFill/>
                </a:ln>
                <a:solidFill>
                  <a:srgbClr val="00AF5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800" b="0" i="0" u="none" strike="noStrike" kern="1200" cap="none" spc="5" normalizeH="0" baseline="0" noProof="0" dirty="0">
                <a:ln>
                  <a:noFill/>
                </a:ln>
                <a:solidFill>
                  <a:srgbClr val="00AF5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dismantled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75FCB1B-9DC2-8CC7-09FE-26E4263012FE}"/>
              </a:ext>
            </a:extLst>
          </p:cNvPr>
          <p:cNvSpPr/>
          <p:nvPr/>
        </p:nvSpPr>
        <p:spPr>
          <a:xfrm>
            <a:off x="5736082" y="5366658"/>
            <a:ext cx="359918" cy="152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E9B46E0-700C-22E4-BE32-D891970802E5}"/>
              </a:ext>
            </a:extLst>
          </p:cNvPr>
          <p:cNvCxnSpPr>
            <a:cxnSpLocks/>
            <a:stCxn id="32" idx="0"/>
            <a:endCxn id="30" idx="3"/>
          </p:cNvCxnSpPr>
          <p:nvPr/>
        </p:nvCxnSpPr>
        <p:spPr>
          <a:xfrm flipH="1" flipV="1">
            <a:off x="6096000" y="5442858"/>
            <a:ext cx="1123612" cy="41910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bject 8">
            <a:extLst>
              <a:ext uri="{FF2B5EF4-FFF2-40B4-BE49-F238E27FC236}">
                <a16:creationId xmlns:a16="http://schemas.microsoft.com/office/drawing/2014/main" id="{85FE5DC1-C12C-48D7-48DA-AD40F25A36ED}"/>
              </a:ext>
            </a:extLst>
          </p:cNvPr>
          <p:cNvSpPr txBox="1"/>
          <p:nvPr/>
        </p:nvSpPr>
        <p:spPr>
          <a:xfrm>
            <a:off x="6739429" y="5861958"/>
            <a:ext cx="960365" cy="44242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0" lvl="0" indent="0" algn="ctr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UV laser room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3" name="object 27">
            <a:extLst>
              <a:ext uri="{FF2B5EF4-FFF2-40B4-BE49-F238E27FC236}">
                <a16:creationId xmlns:a16="http://schemas.microsoft.com/office/drawing/2014/main" id="{5E59ECA2-98C8-0A67-129B-0C7BE388E83A}"/>
              </a:ext>
            </a:extLst>
          </p:cNvPr>
          <p:cNvSpPr txBox="1"/>
          <p:nvPr/>
        </p:nvSpPr>
        <p:spPr>
          <a:xfrm rot="19648856">
            <a:off x="1098650" y="845991"/>
            <a:ext cx="1008000" cy="228268"/>
          </a:xfrm>
          <a:prstGeom prst="rect">
            <a:avLst/>
          </a:prstGeom>
          <a:solidFill>
            <a:srgbClr val="00B050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ctr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-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Ans’ talk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9432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D09FE-92D9-4614-765C-A16D73728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Getting</a:t>
            </a:r>
            <a:r>
              <a:rPr lang="fr-CH" dirty="0"/>
              <a:t> to run 2c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B01004-9964-FB71-F284-8AD60431E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AWAKE Collaboration Meeting 13/03/2024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BF2BD7-AF7A-BAF1-93EC-E17BCF3B7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811358-1D43-B7B8-78E5-EE2B2486359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04544" y="4362250"/>
            <a:ext cx="8936257" cy="1426947"/>
          </a:xfrm>
          <a:prstGeom prst="rect">
            <a:avLst/>
          </a:prstGeom>
        </p:spPr>
      </p:pic>
      <p:sp>
        <p:nvSpPr>
          <p:cNvPr id="7" name="object 5">
            <a:extLst>
              <a:ext uri="{FF2B5EF4-FFF2-40B4-BE49-F238E27FC236}">
                <a16:creationId xmlns:a16="http://schemas.microsoft.com/office/drawing/2014/main" id="{EA756A65-6A0E-C554-CB7C-EBB8500C25FC}"/>
              </a:ext>
            </a:extLst>
          </p:cNvPr>
          <p:cNvSpPr txBox="1"/>
          <p:nvPr/>
        </p:nvSpPr>
        <p:spPr>
          <a:xfrm>
            <a:off x="308863" y="4479435"/>
            <a:ext cx="630555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Run2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EC98EBED-DA00-3C4A-452B-5EB9317DC239}"/>
              </a:ext>
            </a:extLst>
          </p:cNvPr>
          <p:cNvSpPr txBox="1"/>
          <p:nvPr/>
        </p:nvSpPr>
        <p:spPr>
          <a:xfrm>
            <a:off x="3517772" y="3886676"/>
            <a:ext cx="1209040" cy="238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 Plasma</a:t>
            </a:r>
            <a:r>
              <a:rPr kumimoji="0" sz="1400" b="0" i="0" u="none" strike="noStrike" kern="1200" cap="none" spc="-6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Cells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9" name="object 7">
            <a:extLst>
              <a:ext uri="{FF2B5EF4-FFF2-40B4-BE49-F238E27FC236}">
                <a16:creationId xmlns:a16="http://schemas.microsoft.com/office/drawing/2014/main" id="{9AC260B3-235D-0523-4714-932CA5C8850E}"/>
              </a:ext>
            </a:extLst>
          </p:cNvPr>
          <p:cNvSpPr/>
          <p:nvPr/>
        </p:nvSpPr>
        <p:spPr>
          <a:xfrm>
            <a:off x="3519805" y="4127137"/>
            <a:ext cx="1007110" cy="487680"/>
          </a:xfrm>
          <a:custGeom>
            <a:avLst/>
            <a:gdLst/>
            <a:ahLst/>
            <a:cxnLst/>
            <a:rect l="l" t="t" r="r" b="b"/>
            <a:pathLst>
              <a:path w="1007110" h="487679">
                <a:moveTo>
                  <a:pt x="214249" y="39497"/>
                </a:moveTo>
                <a:lnTo>
                  <a:pt x="196850" y="31623"/>
                </a:lnTo>
                <a:lnTo>
                  <a:pt x="26111" y="413893"/>
                </a:lnTo>
                <a:lnTo>
                  <a:pt x="0" y="402209"/>
                </a:lnTo>
                <a:lnTo>
                  <a:pt x="3683" y="487299"/>
                </a:lnTo>
                <a:lnTo>
                  <a:pt x="69596" y="433324"/>
                </a:lnTo>
                <a:lnTo>
                  <a:pt x="43446" y="421640"/>
                </a:lnTo>
                <a:lnTo>
                  <a:pt x="214249" y="39497"/>
                </a:lnTo>
                <a:close/>
              </a:path>
              <a:path w="1007110" h="487679">
                <a:moveTo>
                  <a:pt x="1006856" y="375539"/>
                </a:moveTo>
                <a:lnTo>
                  <a:pt x="978903" y="381546"/>
                </a:lnTo>
                <a:lnTo>
                  <a:pt x="896874" y="0"/>
                </a:lnTo>
                <a:lnTo>
                  <a:pt x="878332" y="4064"/>
                </a:lnTo>
                <a:lnTo>
                  <a:pt x="960234" y="385546"/>
                </a:lnTo>
                <a:lnTo>
                  <a:pt x="932307" y="391541"/>
                </a:lnTo>
                <a:lnTo>
                  <a:pt x="985520" y="458089"/>
                </a:lnTo>
                <a:lnTo>
                  <a:pt x="1001039" y="398018"/>
                </a:lnTo>
                <a:lnTo>
                  <a:pt x="1006856" y="37553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bject 8">
            <a:extLst>
              <a:ext uri="{FF2B5EF4-FFF2-40B4-BE49-F238E27FC236}">
                <a16:creationId xmlns:a16="http://schemas.microsoft.com/office/drawing/2014/main" id="{03C3E5E5-A944-7E6E-ED22-A902AB00445D}"/>
              </a:ext>
            </a:extLst>
          </p:cNvPr>
          <p:cNvSpPr txBox="1"/>
          <p:nvPr/>
        </p:nvSpPr>
        <p:spPr>
          <a:xfrm>
            <a:off x="5181600" y="5905036"/>
            <a:ext cx="1518920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Electron</a:t>
            </a:r>
            <a:r>
              <a:rPr kumimoji="0" sz="1400" b="0" i="0" u="none" strike="noStrike" kern="1200" cap="none" spc="-3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Sources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" name="object 9">
            <a:extLst>
              <a:ext uri="{FF2B5EF4-FFF2-40B4-BE49-F238E27FC236}">
                <a16:creationId xmlns:a16="http://schemas.microsoft.com/office/drawing/2014/main" id="{32C6CE40-5CEE-F4AA-C364-E422F9E4946D}"/>
              </a:ext>
            </a:extLst>
          </p:cNvPr>
          <p:cNvSpPr/>
          <p:nvPr/>
        </p:nvSpPr>
        <p:spPr>
          <a:xfrm>
            <a:off x="5456301" y="4851546"/>
            <a:ext cx="1229360" cy="1093470"/>
          </a:xfrm>
          <a:custGeom>
            <a:avLst/>
            <a:gdLst/>
            <a:ahLst/>
            <a:cxnLst/>
            <a:rect l="l" t="t" r="r" b="b"/>
            <a:pathLst>
              <a:path w="1229359" h="1093470">
                <a:moveTo>
                  <a:pt x="145161" y="1020737"/>
                </a:moveTo>
                <a:lnTo>
                  <a:pt x="47396" y="74841"/>
                </a:lnTo>
                <a:lnTo>
                  <a:pt x="75819" y="71882"/>
                </a:lnTo>
                <a:lnTo>
                  <a:pt x="69672" y="62230"/>
                </a:lnTo>
                <a:lnTo>
                  <a:pt x="30099" y="0"/>
                </a:lnTo>
                <a:lnTo>
                  <a:pt x="0" y="79756"/>
                </a:lnTo>
                <a:lnTo>
                  <a:pt x="28486" y="76809"/>
                </a:lnTo>
                <a:lnTo>
                  <a:pt x="126238" y="1022692"/>
                </a:lnTo>
                <a:lnTo>
                  <a:pt x="145161" y="1020737"/>
                </a:lnTo>
                <a:close/>
              </a:path>
              <a:path w="1229359" h="1093470">
                <a:moveTo>
                  <a:pt x="1228852" y="82169"/>
                </a:moveTo>
                <a:lnTo>
                  <a:pt x="1222908" y="60452"/>
                </a:lnTo>
                <a:lnTo>
                  <a:pt x="1206373" y="0"/>
                </a:lnTo>
                <a:lnTo>
                  <a:pt x="1154176" y="67310"/>
                </a:lnTo>
                <a:lnTo>
                  <a:pt x="1182192" y="72885"/>
                </a:lnTo>
                <a:lnTo>
                  <a:pt x="980821" y="1089190"/>
                </a:lnTo>
                <a:lnTo>
                  <a:pt x="999617" y="1092898"/>
                </a:lnTo>
                <a:lnTo>
                  <a:pt x="1200848" y="76606"/>
                </a:lnTo>
                <a:lnTo>
                  <a:pt x="1228852" y="8216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object 10">
            <a:extLst>
              <a:ext uri="{FF2B5EF4-FFF2-40B4-BE49-F238E27FC236}">
                <a16:creationId xmlns:a16="http://schemas.microsoft.com/office/drawing/2014/main" id="{75ED632A-5EDE-2030-ACFD-39E6FBA6BCB9}"/>
              </a:ext>
            </a:extLst>
          </p:cNvPr>
          <p:cNvSpPr txBox="1"/>
          <p:nvPr/>
        </p:nvSpPr>
        <p:spPr>
          <a:xfrm>
            <a:off x="7917815" y="5892940"/>
            <a:ext cx="891540" cy="226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7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Klystrons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3" name="object 11">
            <a:extLst>
              <a:ext uri="{FF2B5EF4-FFF2-40B4-BE49-F238E27FC236}">
                <a16:creationId xmlns:a16="http://schemas.microsoft.com/office/drawing/2014/main" id="{9D9A71B2-16A6-8B4D-FD56-BB85414DDBD0}"/>
              </a:ext>
            </a:extLst>
          </p:cNvPr>
          <p:cNvSpPr/>
          <p:nvPr/>
        </p:nvSpPr>
        <p:spPr>
          <a:xfrm>
            <a:off x="1189799" y="4111897"/>
            <a:ext cx="7078345" cy="1761489"/>
          </a:xfrm>
          <a:custGeom>
            <a:avLst/>
            <a:gdLst/>
            <a:ahLst/>
            <a:cxnLst/>
            <a:rect l="l" t="t" r="r" b="b"/>
            <a:pathLst>
              <a:path w="7078345" h="1761489">
                <a:moveTo>
                  <a:pt x="247586" y="386842"/>
                </a:moveTo>
                <a:lnTo>
                  <a:pt x="242836" y="338201"/>
                </a:lnTo>
                <a:lnTo>
                  <a:pt x="239331" y="302133"/>
                </a:lnTo>
                <a:lnTo>
                  <a:pt x="215163" y="317271"/>
                </a:lnTo>
                <a:lnTo>
                  <a:pt x="16129" y="0"/>
                </a:lnTo>
                <a:lnTo>
                  <a:pt x="0" y="10160"/>
                </a:lnTo>
                <a:lnTo>
                  <a:pt x="199009" y="327380"/>
                </a:lnTo>
                <a:lnTo>
                  <a:pt x="174815" y="342519"/>
                </a:lnTo>
                <a:lnTo>
                  <a:pt x="247586" y="386842"/>
                </a:lnTo>
                <a:close/>
              </a:path>
              <a:path w="7078345" h="1761489">
                <a:moveTo>
                  <a:pt x="937958" y="15113"/>
                </a:moveTo>
                <a:lnTo>
                  <a:pt x="920559" y="7239"/>
                </a:lnTo>
                <a:lnTo>
                  <a:pt x="749820" y="389509"/>
                </a:lnTo>
                <a:lnTo>
                  <a:pt x="723709" y="377825"/>
                </a:lnTo>
                <a:lnTo>
                  <a:pt x="727392" y="462915"/>
                </a:lnTo>
                <a:lnTo>
                  <a:pt x="793305" y="408940"/>
                </a:lnTo>
                <a:lnTo>
                  <a:pt x="767156" y="397256"/>
                </a:lnTo>
                <a:lnTo>
                  <a:pt x="937958" y="15113"/>
                </a:lnTo>
                <a:close/>
              </a:path>
              <a:path w="7078345" h="1761489">
                <a:moveTo>
                  <a:pt x="2633916" y="1175512"/>
                </a:moveTo>
                <a:lnTo>
                  <a:pt x="2627566" y="1162812"/>
                </a:lnTo>
                <a:lnTo>
                  <a:pt x="2595816" y="1099312"/>
                </a:lnTo>
                <a:lnTo>
                  <a:pt x="2557716" y="1175512"/>
                </a:lnTo>
                <a:lnTo>
                  <a:pt x="2586291" y="1175512"/>
                </a:lnTo>
                <a:lnTo>
                  <a:pt x="2586291" y="1761172"/>
                </a:lnTo>
                <a:lnTo>
                  <a:pt x="2605341" y="1761172"/>
                </a:lnTo>
                <a:lnTo>
                  <a:pt x="2605341" y="1175512"/>
                </a:lnTo>
                <a:lnTo>
                  <a:pt x="2633916" y="1175512"/>
                </a:lnTo>
                <a:close/>
              </a:path>
              <a:path w="7078345" h="1761489">
                <a:moveTo>
                  <a:pt x="6450393" y="203073"/>
                </a:moveTo>
                <a:lnTo>
                  <a:pt x="6444297" y="185039"/>
                </a:lnTo>
                <a:lnTo>
                  <a:pt x="5877636" y="374180"/>
                </a:lnTo>
                <a:lnTo>
                  <a:pt x="5868606" y="347091"/>
                </a:lnTo>
                <a:lnTo>
                  <a:pt x="5808408" y="407416"/>
                </a:lnTo>
                <a:lnTo>
                  <a:pt x="5892736" y="419354"/>
                </a:lnTo>
                <a:lnTo>
                  <a:pt x="5885053" y="396367"/>
                </a:lnTo>
                <a:lnTo>
                  <a:pt x="5883707" y="392341"/>
                </a:lnTo>
                <a:lnTo>
                  <a:pt x="6450393" y="203073"/>
                </a:lnTo>
                <a:close/>
              </a:path>
              <a:path w="7078345" h="1761489">
                <a:moveTo>
                  <a:pt x="7077900" y="1382776"/>
                </a:moveTo>
                <a:lnTo>
                  <a:pt x="7071550" y="1370076"/>
                </a:lnTo>
                <a:lnTo>
                  <a:pt x="7039800" y="1306576"/>
                </a:lnTo>
                <a:lnTo>
                  <a:pt x="7001700" y="1382776"/>
                </a:lnTo>
                <a:lnTo>
                  <a:pt x="7030275" y="1382776"/>
                </a:lnTo>
                <a:lnTo>
                  <a:pt x="7030275" y="1759305"/>
                </a:lnTo>
                <a:lnTo>
                  <a:pt x="7049325" y="1759305"/>
                </a:lnTo>
                <a:lnTo>
                  <a:pt x="7049325" y="1382776"/>
                </a:lnTo>
                <a:lnTo>
                  <a:pt x="7077900" y="1382776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object 12">
            <a:extLst>
              <a:ext uri="{FF2B5EF4-FFF2-40B4-BE49-F238E27FC236}">
                <a16:creationId xmlns:a16="http://schemas.microsoft.com/office/drawing/2014/main" id="{228C9A64-C0AA-3899-795B-7BBD33193093}"/>
              </a:ext>
            </a:extLst>
          </p:cNvPr>
          <p:cNvSpPr txBox="1"/>
          <p:nvPr/>
        </p:nvSpPr>
        <p:spPr>
          <a:xfrm>
            <a:off x="2036826" y="3845452"/>
            <a:ext cx="1083945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Spectrometer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5" name="object 13">
            <a:extLst>
              <a:ext uri="{FF2B5EF4-FFF2-40B4-BE49-F238E27FC236}">
                <a16:creationId xmlns:a16="http://schemas.microsoft.com/office/drawing/2014/main" id="{224316CC-869E-6B17-B1EC-A9339B9D9A9C}"/>
              </a:ext>
            </a:extLst>
          </p:cNvPr>
          <p:cNvSpPr txBox="1"/>
          <p:nvPr/>
        </p:nvSpPr>
        <p:spPr>
          <a:xfrm>
            <a:off x="7683754" y="3944511"/>
            <a:ext cx="1099820" cy="45148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Laser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beam  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compressor</a:t>
            </a:r>
            <a:r>
              <a:rPr kumimoji="0" sz="1400" b="0" i="0" u="none" strike="noStrike" kern="1200" cap="none" spc="-7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6" name="object 14">
            <a:extLst>
              <a:ext uri="{FF2B5EF4-FFF2-40B4-BE49-F238E27FC236}">
                <a16:creationId xmlns:a16="http://schemas.microsoft.com/office/drawing/2014/main" id="{2AF1CF65-4B58-C6D3-D04E-EBE645DAC338}"/>
              </a:ext>
            </a:extLst>
          </p:cNvPr>
          <p:cNvSpPr txBox="1"/>
          <p:nvPr/>
        </p:nvSpPr>
        <p:spPr>
          <a:xfrm>
            <a:off x="589889" y="3615709"/>
            <a:ext cx="1099820" cy="45148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Laser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beam 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compressor</a:t>
            </a:r>
            <a:r>
              <a:rPr kumimoji="0" sz="1400" b="0" i="0" u="none" strike="noStrike" kern="1200" cap="none" spc="-4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7" name="object 15">
            <a:extLst>
              <a:ext uri="{FF2B5EF4-FFF2-40B4-BE49-F238E27FC236}">
                <a16:creationId xmlns:a16="http://schemas.microsoft.com/office/drawing/2014/main" id="{E4D7D6C5-DE30-9C78-A304-4D3077B295E9}"/>
              </a:ext>
            </a:extLst>
          </p:cNvPr>
          <p:cNvSpPr txBox="1"/>
          <p:nvPr/>
        </p:nvSpPr>
        <p:spPr>
          <a:xfrm>
            <a:off x="3092323" y="5916313"/>
            <a:ext cx="1565275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 </a:t>
            </a:r>
            <a:r>
              <a:rPr kumimoji="0" sz="1400" b="0" i="0" u="none" strike="noStrike" kern="1200" cap="none" spc="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WDL 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Chiller</a:t>
            </a:r>
            <a:r>
              <a:rPr kumimoji="0" sz="1400" b="0" i="0" u="none" strike="noStrike" kern="1200" cap="none" spc="-19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Units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8" name="object 16">
            <a:extLst>
              <a:ext uri="{FF2B5EF4-FFF2-40B4-BE49-F238E27FC236}">
                <a16:creationId xmlns:a16="http://schemas.microsoft.com/office/drawing/2014/main" id="{73EF51B8-007A-F857-7AD7-F4114CD443F6}"/>
              </a:ext>
            </a:extLst>
          </p:cNvPr>
          <p:cNvSpPr txBox="1"/>
          <p:nvPr/>
        </p:nvSpPr>
        <p:spPr>
          <a:xfrm>
            <a:off x="4757203" y="3240703"/>
            <a:ext cx="6794381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AWAKE </a:t>
            </a:r>
            <a:r>
              <a:rPr kumimoji="0" sz="1600" b="0" i="0" u="none" strike="noStrike" kern="1200" cap="none" spc="-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CNGS </a:t>
            </a:r>
            <a:r>
              <a:rPr kumimoji="0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Area </a:t>
            </a:r>
            <a:r>
              <a:rPr kumimoji="0" sz="1600" b="0" i="0" u="none" strike="noStrike" kern="1200" cap="none" spc="-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Dismantling is </a:t>
            </a:r>
            <a:r>
              <a:rPr kumimoji="0" lang="en-US" sz="1600" b="0" i="0" u="none" strike="noStrike" kern="1200" cap="none" spc="-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before &amp; </a:t>
            </a:r>
            <a:r>
              <a:rPr kumimoji="0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during LS3</a:t>
            </a:r>
            <a:r>
              <a:rPr kumimoji="0" sz="1600" b="0" i="0" u="none" strike="noStrike" kern="1200" cap="none" spc="-2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(202</a:t>
            </a:r>
            <a:r>
              <a:rPr kumimoji="0" lang="en-US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5-</a:t>
            </a:r>
            <a:r>
              <a:rPr kumimoji="0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</a:t>
            </a:r>
            <a:r>
              <a:rPr kumimoji="0" lang="en-US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6</a:t>
            </a:r>
            <a:r>
              <a:rPr kumimoji="0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)</a:t>
            </a:r>
            <a:endParaRPr kumimoji="0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Run2</a:t>
            </a:r>
            <a:r>
              <a:rPr kumimoji="0" lang="en-US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</a:t>
            </a:r>
            <a:r>
              <a:rPr kumimoji="0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Integration/installation</a:t>
            </a:r>
            <a:r>
              <a:rPr kumimoji="0" lang="fr-CH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/commissioning</a:t>
            </a:r>
            <a:r>
              <a:rPr kumimoji="0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600" b="0" i="0" u="none" strike="noStrike" kern="1200" cap="none" spc="-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is </a:t>
            </a:r>
            <a:r>
              <a:rPr kumimoji="0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during LS3</a:t>
            </a:r>
            <a:r>
              <a:rPr kumimoji="0" sz="1600" b="0" i="0" u="none" strike="noStrike" kern="1200" cap="none" spc="18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(202</a:t>
            </a:r>
            <a:r>
              <a:rPr kumimoji="0" lang="en-US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6-</a:t>
            </a:r>
            <a:r>
              <a:rPr kumimoji="0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</a:t>
            </a:r>
            <a:r>
              <a:rPr kumimoji="0" lang="fr-CH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8</a:t>
            </a:r>
            <a:r>
              <a:rPr kumimoji="0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)</a:t>
            </a:r>
            <a:endParaRPr kumimoji="0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0" name="object 18">
            <a:extLst>
              <a:ext uri="{FF2B5EF4-FFF2-40B4-BE49-F238E27FC236}">
                <a16:creationId xmlns:a16="http://schemas.microsoft.com/office/drawing/2014/main" id="{9F433B5B-741E-1906-1CB1-C9ECE53AD29B}"/>
              </a:ext>
            </a:extLst>
          </p:cNvPr>
          <p:cNvSpPr/>
          <p:nvPr/>
        </p:nvSpPr>
        <p:spPr>
          <a:xfrm>
            <a:off x="1304544" y="1183062"/>
            <a:ext cx="9620588" cy="20319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object 19">
            <a:extLst>
              <a:ext uri="{FF2B5EF4-FFF2-40B4-BE49-F238E27FC236}">
                <a16:creationId xmlns:a16="http://schemas.microsoft.com/office/drawing/2014/main" id="{FC5D4BE0-AA8D-5BCC-DBA0-6A32F556BC6F}"/>
              </a:ext>
            </a:extLst>
          </p:cNvPr>
          <p:cNvSpPr/>
          <p:nvPr/>
        </p:nvSpPr>
        <p:spPr>
          <a:xfrm>
            <a:off x="5812282" y="1126674"/>
            <a:ext cx="4251197" cy="1511935"/>
          </a:xfrm>
          <a:custGeom>
            <a:avLst/>
            <a:gdLst/>
            <a:ahLst/>
            <a:cxnLst/>
            <a:rect l="l" t="t" r="r" b="b"/>
            <a:pathLst>
              <a:path w="4249420" h="1511935">
                <a:moveTo>
                  <a:pt x="0" y="1511808"/>
                </a:moveTo>
                <a:lnTo>
                  <a:pt x="4248912" y="1511808"/>
                </a:lnTo>
                <a:lnTo>
                  <a:pt x="4248912" y="0"/>
                </a:lnTo>
                <a:lnTo>
                  <a:pt x="0" y="0"/>
                </a:lnTo>
                <a:lnTo>
                  <a:pt x="0" y="1511808"/>
                </a:lnTo>
                <a:close/>
              </a:path>
            </a:pathLst>
          </a:custGeom>
          <a:ln w="28575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object 20">
            <a:extLst>
              <a:ext uri="{FF2B5EF4-FFF2-40B4-BE49-F238E27FC236}">
                <a16:creationId xmlns:a16="http://schemas.microsoft.com/office/drawing/2014/main" id="{A9E4E533-982E-5E59-DD51-1A14D4EE2966}"/>
              </a:ext>
            </a:extLst>
          </p:cNvPr>
          <p:cNvSpPr txBox="1"/>
          <p:nvPr/>
        </p:nvSpPr>
        <p:spPr>
          <a:xfrm>
            <a:off x="342087" y="1400816"/>
            <a:ext cx="629920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Ru</a:t>
            </a:r>
            <a:r>
              <a:rPr kumimoji="0" sz="2000" b="0" i="0" u="none" strike="noStrike" kern="1200" cap="none" spc="-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</a:t>
            </a:r>
            <a:r>
              <a:rPr kumimoji="0" sz="20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3" name="object 21">
            <a:extLst>
              <a:ext uri="{FF2B5EF4-FFF2-40B4-BE49-F238E27FC236}">
                <a16:creationId xmlns:a16="http://schemas.microsoft.com/office/drawing/2014/main" id="{C2EE75B8-46AE-5D6B-4247-99FD4E975C16}"/>
              </a:ext>
            </a:extLst>
          </p:cNvPr>
          <p:cNvSpPr txBox="1"/>
          <p:nvPr/>
        </p:nvSpPr>
        <p:spPr>
          <a:xfrm>
            <a:off x="5813487" y="710377"/>
            <a:ext cx="4248785" cy="346249"/>
          </a:xfrm>
          <a:prstGeom prst="rect">
            <a:avLst/>
          </a:prstGeom>
          <a:ln w="28575">
            <a:solidFill>
              <a:srgbClr val="FFC000"/>
            </a:solidFill>
          </a:ln>
        </p:spPr>
        <p:txBody>
          <a:bodyPr vert="horz" wrap="square" lIns="0" tIns="38100" rIns="0" bIns="0" rtlCol="0">
            <a:spAutoFit/>
          </a:bodyPr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-10" normalizeH="0" baseline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Step 1: dismantling of run 2b</a:t>
            </a:r>
            <a:endParaRPr kumimoji="0" lang="en-GB" sz="2000" b="0" i="0" u="none" strike="noStrike" kern="1200" cap="none" spc="0" normalizeH="0" baseline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" name="object 22">
            <a:extLst>
              <a:ext uri="{FF2B5EF4-FFF2-40B4-BE49-F238E27FC236}">
                <a16:creationId xmlns:a16="http://schemas.microsoft.com/office/drawing/2014/main" id="{4C513E73-FBCC-1403-B2B4-01A7B8DEDD20}"/>
              </a:ext>
            </a:extLst>
          </p:cNvPr>
          <p:cNvSpPr txBox="1"/>
          <p:nvPr/>
        </p:nvSpPr>
        <p:spPr>
          <a:xfrm>
            <a:off x="5736082" y="2698044"/>
            <a:ext cx="586740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" name="object 23">
            <a:extLst>
              <a:ext uri="{FF2B5EF4-FFF2-40B4-BE49-F238E27FC236}">
                <a16:creationId xmlns:a16="http://schemas.microsoft.com/office/drawing/2014/main" id="{1C5B8DAC-6E82-321A-EC8A-FF813A458872}"/>
              </a:ext>
            </a:extLst>
          </p:cNvPr>
          <p:cNvSpPr txBox="1"/>
          <p:nvPr/>
        </p:nvSpPr>
        <p:spPr>
          <a:xfrm>
            <a:off x="4169409" y="2559691"/>
            <a:ext cx="587375" cy="238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6" name="object 24">
            <a:extLst>
              <a:ext uri="{FF2B5EF4-FFF2-40B4-BE49-F238E27FC236}">
                <a16:creationId xmlns:a16="http://schemas.microsoft.com/office/drawing/2014/main" id="{A91A2C66-20AB-6D29-CF8E-0AB2B81B6854}"/>
              </a:ext>
            </a:extLst>
          </p:cNvPr>
          <p:cNvSpPr txBox="1"/>
          <p:nvPr/>
        </p:nvSpPr>
        <p:spPr>
          <a:xfrm>
            <a:off x="3371469" y="2559691"/>
            <a:ext cx="587375" cy="238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7" name="object 25">
            <a:extLst>
              <a:ext uri="{FF2B5EF4-FFF2-40B4-BE49-F238E27FC236}">
                <a16:creationId xmlns:a16="http://schemas.microsoft.com/office/drawing/2014/main" id="{1DA5CB42-1845-75B5-BF69-DC7540C50385}"/>
              </a:ext>
            </a:extLst>
          </p:cNvPr>
          <p:cNvSpPr txBox="1"/>
          <p:nvPr/>
        </p:nvSpPr>
        <p:spPr>
          <a:xfrm>
            <a:off x="1413510" y="2559691"/>
            <a:ext cx="587375" cy="238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5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75FCB1B-9DC2-8CC7-09FE-26E4263012FE}"/>
              </a:ext>
            </a:extLst>
          </p:cNvPr>
          <p:cNvSpPr/>
          <p:nvPr/>
        </p:nvSpPr>
        <p:spPr>
          <a:xfrm>
            <a:off x="5736082" y="5366658"/>
            <a:ext cx="359918" cy="152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E9B46E0-700C-22E4-BE32-D891970802E5}"/>
              </a:ext>
            </a:extLst>
          </p:cNvPr>
          <p:cNvCxnSpPr>
            <a:cxnSpLocks/>
            <a:stCxn id="32" idx="0"/>
            <a:endCxn id="30" idx="3"/>
          </p:cNvCxnSpPr>
          <p:nvPr/>
        </p:nvCxnSpPr>
        <p:spPr>
          <a:xfrm flipH="1" flipV="1">
            <a:off x="6096000" y="5442858"/>
            <a:ext cx="1123612" cy="41910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bject 8">
            <a:extLst>
              <a:ext uri="{FF2B5EF4-FFF2-40B4-BE49-F238E27FC236}">
                <a16:creationId xmlns:a16="http://schemas.microsoft.com/office/drawing/2014/main" id="{85FE5DC1-C12C-48D7-48DA-AD40F25A36ED}"/>
              </a:ext>
            </a:extLst>
          </p:cNvPr>
          <p:cNvSpPr txBox="1"/>
          <p:nvPr/>
        </p:nvSpPr>
        <p:spPr>
          <a:xfrm>
            <a:off x="6739429" y="5861958"/>
            <a:ext cx="960365" cy="44242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0" lvl="0" indent="0" algn="ctr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UV laser room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" name="object 19">
            <a:extLst>
              <a:ext uri="{FF2B5EF4-FFF2-40B4-BE49-F238E27FC236}">
                <a16:creationId xmlns:a16="http://schemas.microsoft.com/office/drawing/2014/main" id="{67BBB80B-7D8A-DB6B-3E72-7627292E970C}"/>
              </a:ext>
            </a:extLst>
          </p:cNvPr>
          <p:cNvSpPr/>
          <p:nvPr/>
        </p:nvSpPr>
        <p:spPr>
          <a:xfrm>
            <a:off x="1189799" y="1126674"/>
            <a:ext cx="4546283" cy="1511935"/>
          </a:xfrm>
          <a:custGeom>
            <a:avLst/>
            <a:gdLst/>
            <a:ahLst/>
            <a:cxnLst/>
            <a:rect l="l" t="t" r="r" b="b"/>
            <a:pathLst>
              <a:path w="4249420" h="1511935">
                <a:moveTo>
                  <a:pt x="0" y="1511808"/>
                </a:moveTo>
                <a:lnTo>
                  <a:pt x="4248912" y="1511808"/>
                </a:lnTo>
                <a:lnTo>
                  <a:pt x="4248912" y="0"/>
                </a:lnTo>
                <a:lnTo>
                  <a:pt x="0" y="0"/>
                </a:lnTo>
                <a:lnTo>
                  <a:pt x="0" y="1511808"/>
                </a:lnTo>
                <a:close/>
              </a:path>
            </a:pathLst>
          </a:custGeom>
          <a:ln w="28575">
            <a:solidFill>
              <a:schemeClr val="bg1">
                <a:lumMod val="65000"/>
              </a:schemeClr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object 21">
            <a:extLst>
              <a:ext uri="{FF2B5EF4-FFF2-40B4-BE49-F238E27FC236}">
                <a16:creationId xmlns:a16="http://schemas.microsoft.com/office/drawing/2014/main" id="{1D588CCC-5A89-49F3-2618-3CD65ECA0DFB}"/>
              </a:ext>
            </a:extLst>
          </p:cNvPr>
          <p:cNvSpPr txBox="1"/>
          <p:nvPr/>
        </p:nvSpPr>
        <p:spPr>
          <a:xfrm>
            <a:off x="1189799" y="710378"/>
            <a:ext cx="4546283" cy="343536"/>
          </a:xfrm>
          <a:prstGeom prst="rect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txBody>
          <a:bodyPr vert="horz" wrap="square" lIns="0" tIns="38100" rIns="0" bIns="0" rtlCol="0">
            <a:spAutoFit/>
          </a:bodyPr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-1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Step 2: CNGS dismantling</a:t>
            </a:r>
            <a:endParaRPr kumimoji="0" lang="en-GB" sz="2000" b="0" i="0" u="none" strike="noStrike" kern="1200" cap="none" spc="0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6" name="object 19">
            <a:extLst>
              <a:ext uri="{FF2B5EF4-FFF2-40B4-BE49-F238E27FC236}">
                <a16:creationId xmlns:a16="http://schemas.microsoft.com/office/drawing/2014/main" id="{1727453B-3CB0-71CA-4A7F-9F922CEA7FF3}"/>
              </a:ext>
            </a:extLst>
          </p:cNvPr>
          <p:cNvSpPr/>
          <p:nvPr/>
        </p:nvSpPr>
        <p:spPr>
          <a:xfrm>
            <a:off x="1244630" y="4370201"/>
            <a:ext cx="9171579" cy="1380830"/>
          </a:xfrm>
          <a:custGeom>
            <a:avLst/>
            <a:gdLst/>
            <a:ahLst/>
            <a:cxnLst/>
            <a:rect l="l" t="t" r="r" b="b"/>
            <a:pathLst>
              <a:path w="4249420" h="1511935">
                <a:moveTo>
                  <a:pt x="0" y="1511808"/>
                </a:moveTo>
                <a:lnTo>
                  <a:pt x="4248912" y="1511808"/>
                </a:lnTo>
                <a:lnTo>
                  <a:pt x="4248912" y="0"/>
                </a:lnTo>
                <a:lnTo>
                  <a:pt x="0" y="0"/>
                </a:lnTo>
                <a:lnTo>
                  <a:pt x="0" y="1511808"/>
                </a:lnTo>
                <a:close/>
              </a:path>
            </a:pathLst>
          </a:custGeom>
          <a:ln w="28575">
            <a:solidFill>
              <a:srgbClr val="92D05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object 21">
            <a:extLst>
              <a:ext uri="{FF2B5EF4-FFF2-40B4-BE49-F238E27FC236}">
                <a16:creationId xmlns:a16="http://schemas.microsoft.com/office/drawing/2014/main" id="{BF5FDB49-D236-2BAA-33DC-A88EFA1FFD8D}"/>
              </a:ext>
            </a:extLst>
          </p:cNvPr>
          <p:cNvSpPr txBox="1"/>
          <p:nvPr/>
        </p:nvSpPr>
        <p:spPr>
          <a:xfrm>
            <a:off x="10543319" y="4370201"/>
            <a:ext cx="1568096" cy="961802"/>
          </a:xfrm>
          <a:prstGeom prst="rect">
            <a:avLst/>
          </a:prstGeom>
          <a:ln w="28575">
            <a:solidFill>
              <a:srgbClr val="92D050"/>
            </a:solidFill>
          </a:ln>
        </p:spPr>
        <p:txBody>
          <a:bodyPr vert="horz" wrap="square" lIns="0" tIns="38100" rIns="0" bIns="0" rtlCol="0">
            <a:spAutoFit/>
          </a:bodyPr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-10" normalizeH="0" baseline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Step 3: Run2c installation</a:t>
            </a:r>
            <a:endParaRPr kumimoji="0" lang="en-GB" sz="2000" b="0" i="0" u="none" strike="noStrike" kern="1200" cap="none" spc="0" normalizeH="0" baseline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960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3" grpId="0" animBg="1"/>
      <p:bldP spid="35" grpId="0" animBg="1"/>
      <p:bldP spid="36" grpId="0" animBg="1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509B2CB-C06D-FFF5-9672-E4DF318D02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710" y="660458"/>
            <a:ext cx="12192000" cy="24548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DA2256-C3FA-7C4B-FD40-56E1AE278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Timeline for AWAKE </a:t>
            </a:r>
            <a:r>
              <a:rPr lang="en-GB" dirty="0"/>
              <a:t>dismantling &amp; decabling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6EEAC2-E760-49D6-7DC9-F8BCC0B06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AWAKE Collaboration Meeting 13/03/2024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6BD798-8F98-D65F-D5B4-072FAB574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4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7229EC9-9830-C6EA-4677-A735FC94E7DE}"/>
              </a:ext>
            </a:extLst>
          </p:cNvPr>
          <p:cNvSpPr/>
          <p:nvPr/>
        </p:nvSpPr>
        <p:spPr>
          <a:xfrm>
            <a:off x="6897746" y="1882703"/>
            <a:ext cx="1188720" cy="50569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2A30A1E-0E5C-B94C-0249-537632699DA6}"/>
              </a:ext>
            </a:extLst>
          </p:cNvPr>
          <p:cNvCxnSpPr>
            <a:cxnSpLocks/>
            <a:stCxn id="10" idx="2"/>
            <a:endCxn id="15" idx="0"/>
          </p:cNvCxnSpPr>
          <p:nvPr/>
        </p:nvCxnSpPr>
        <p:spPr>
          <a:xfrm flipH="1">
            <a:off x="3699517" y="2388400"/>
            <a:ext cx="3792589" cy="895257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2F0EE905-EE8D-CAC9-C0E7-D0EF6D9219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386078" y="3240791"/>
            <a:ext cx="4782995" cy="249335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4DA7897-7B30-ACC0-0E5E-31559A733DD4}"/>
              </a:ext>
            </a:extLst>
          </p:cNvPr>
          <p:cNvSpPr txBox="1"/>
          <p:nvPr/>
        </p:nvSpPr>
        <p:spPr>
          <a:xfrm>
            <a:off x="7548131" y="5634680"/>
            <a:ext cx="4458889" cy="7078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2000" dirty="0"/>
              <a:t>Decabling = all </a:t>
            </a:r>
            <a:r>
              <a:rPr lang="en-GB" sz="2000" dirty="0"/>
              <a:t>cables</a:t>
            </a:r>
            <a:r>
              <a:rPr lang="fr-CH" sz="2000" dirty="0"/>
              <a:t> </a:t>
            </a:r>
            <a:r>
              <a:rPr lang="en-GB" sz="2000" dirty="0"/>
              <a:t>linked to a dismantled equipment + obsolete cables</a:t>
            </a:r>
          </a:p>
        </p:txBody>
      </p:sp>
      <p:sp>
        <p:nvSpPr>
          <p:cNvPr id="3" name="object 21">
            <a:extLst>
              <a:ext uri="{FF2B5EF4-FFF2-40B4-BE49-F238E27FC236}">
                <a16:creationId xmlns:a16="http://schemas.microsoft.com/office/drawing/2014/main" id="{21FE97CD-1251-78D9-1245-3FD163EF3064}"/>
              </a:ext>
            </a:extLst>
          </p:cNvPr>
          <p:cNvSpPr txBox="1"/>
          <p:nvPr/>
        </p:nvSpPr>
        <p:spPr>
          <a:xfrm>
            <a:off x="11210418" y="81437"/>
            <a:ext cx="912076" cy="351101"/>
          </a:xfrm>
          <a:prstGeom prst="rect">
            <a:avLst/>
          </a:prstGeom>
          <a:solidFill>
            <a:srgbClr val="FFC000"/>
          </a:solidFill>
          <a:ln w="28575">
            <a:solidFill>
              <a:srgbClr val="FFC000"/>
            </a:solidFill>
          </a:ln>
        </p:spPr>
        <p:txBody>
          <a:bodyPr vert="horz" wrap="square" lIns="0" tIns="38100" rIns="0" bIns="0" rtlCol="0">
            <a:spAutoFit/>
          </a:bodyPr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-1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Step 1</a:t>
            </a:r>
            <a:endParaRPr kumimoji="0" lang="en-GB" sz="2000" b="0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293B19C-94DD-C103-53ED-2B92C29E4E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2" y="3283657"/>
            <a:ext cx="7310649" cy="154116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BD71576-B24D-4A65-7588-B54F98D36625}"/>
              </a:ext>
            </a:extLst>
          </p:cNvPr>
          <p:cNvSpPr txBox="1"/>
          <p:nvPr/>
        </p:nvSpPr>
        <p:spPr>
          <a:xfrm>
            <a:off x="44192" y="4975980"/>
            <a:ext cx="7310648" cy="861774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End of Awake operations</a:t>
            </a:r>
            <a:r>
              <a:rPr lang="en-GB" sz="1600" dirty="0">
                <a:sym typeface="Wingdings" panose="05000000000000000000" pitchFamily="2" charset="2"/>
              </a:rPr>
              <a:t>: September 2024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Run 2b dismantling: 2months of decommissioning + 3 months of transport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Decabling: ~2 months of works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99884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7B04EA1-AF5B-1606-5C2B-2CB9A81711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3953"/>
            <a:ext cx="12192000" cy="24965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DA2256-C3FA-7C4B-FD40-56E1AE278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Timeline for AWAKE </a:t>
            </a:r>
            <a:r>
              <a:rPr lang="en-GB" dirty="0"/>
              <a:t>dismantling &amp; decabling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6EEAC2-E760-49D6-7DC9-F8BCC0B06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AWAKE Collaboration Meeting 13/03/2024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6BD798-8F98-D65F-D5B4-072FAB574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5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7229EC9-9830-C6EA-4677-A735FC94E7DE}"/>
              </a:ext>
            </a:extLst>
          </p:cNvPr>
          <p:cNvSpPr/>
          <p:nvPr/>
        </p:nvSpPr>
        <p:spPr>
          <a:xfrm>
            <a:off x="6891913" y="1787011"/>
            <a:ext cx="1188720" cy="50569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2A30A1E-0E5C-B94C-0249-537632699DA6}"/>
              </a:ext>
            </a:extLst>
          </p:cNvPr>
          <p:cNvCxnSpPr>
            <a:cxnSpLocks/>
            <a:stCxn id="10" idx="2"/>
            <a:endCxn id="24" idx="0"/>
          </p:cNvCxnSpPr>
          <p:nvPr/>
        </p:nvCxnSpPr>
        <p:spPr>
          <a:xfrm flipH="1">
            <a:off x="3735340" y="2292708"/>
            <a:ext cx="3750933" cy="1040873"/>
          </a:xfrm>
          <a:prstGeom prst="line">
            <a:avLst/>
          </a:prstGeom>
          <a:ln w="28575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4DA7897-7B30-ACC0-0E5E-31559A733DD4}"/>
              </a:ext>
            </a:extLst>
          </p:cNvPr>
          <p:cNvSpPr txBox="1"/>
          <p:nvPr/>
        </p:nvSpPr>
        <p:spPr>
          <a:xfrm>
            <a:off x="7654458" y="5932401"/>
            <a:ext cx="4458889" cy="7078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2000" dirty="0"/>
              <a:t>If the 2 </a:t>
            </a:r>
            <a:r>
              <a:rPr lang="en-GB" sz="2000" dirty="0"/>
              <a:t>additional weeks of beam approved </a:t>
            </a:r>
            <a:r>
              <a:rPr lang="en-GB" sz="2000" dirty="0">
                <a:sym typeface="Wingdings" panose="05000000000000000000" pitchFamily="2" charset="2"/>
              </a:rPr>
              <a:t> </a:t>
            </a:r>
            <a:r>
              <a:rPr lang="fr-CH" sz="2000" dirty="0">
                <a:sym typeface="Wingdings" panose="05000000000000000000" pitchFamily="2" charset="2"/>
              </a:rPr>
              <a:t>~1month shift</a:t>
            </a:r>
            <a:endParaRPr lang="en-GB" sz="2000" dirty="0"/>
          </a:p>
        </p:txBody>
      </p:sp>
      <p:sp>
        <p:nvSpPr>
          <p:cNvPr id="3" name="object 21">
            <a:extLst>
              <a:ext uri="{FF2B5EF4-FFF2-40B4-BE49-F238E27FC236}">
                <a16:creationId xmlns:a16="http://schemas.microsoft.com/office/drawing/2014/main" id="{21FE97CD-1251-78D9-1245-3FD163EF3064}"/>
              </a:ext>
            </a:extLst>
          </p:cNvPr>
          <p:cNvSpPr txBox="1"/>
          <p:nvPr/>
        </p:nvSpPr>
        <p:spPr>
          <a:xfrm>
            <a:off x="11210418" y="81437"/>
            <a:ext cx="912076" cy="351101"/>
          </a:xfrm>
          <a:prstGeom prst="rect">
            <a:avLst/>
          </a:prstGeom>
          <a:solidFill>
            <a:srgbClr val="FFC000"/>
          </a:solidFill>
          <a:ln w="28575">
            <a:solidFill>
              <a:srgbClr val="FFC000"/>
            </a:solidFill>
          </a:ln>
        </p:spPr>
        <p:txBody>
          <a:bodyPr vert="horz" wrap="square" lIns="0" tIns="38100" rIns="0" bIns="0" rtlCol="0">
            <a:spAutoFit/>
          </a:bodyPr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-1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Step 1</a:t>
            </a:r>
            <a:endParaRPr kumimoji="0" lang="en-GB" sz="2000" b="0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D71576-B24D-4A65-7588-B54F98D36625}"/>
              </a:ext>
            </a:extLst>
          </p:cNvPr>
          <p:cNvSpPr txBox="1"/>
          <p:nvPr/>
        </p:nvSpPr>
        <p:spPr>
          <a:xfrm>
            <a:off x="65458" y="4997246"/>
            <a:ext cx="7310648" cy="861774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End of Awake operations</a:t>
            </a:r>
            <a:r>
              <a:rPr lang="en-GB" sz="1600" dirty="0">
                <a:sym typeface="Wingdings" panose="05000000000000000000" pitchFamily="2" charset="2"/>
              </a:rPr>
              <a:t>: </a:t>
            </a:r>
            <a:r>
              <a:rPr lang="en-GB" sz="1600" dirty="0">
                <a:highlight>
                  <a:srgbClr val="FFFF00"/>
                </a:highlight>
                <a:sym typeface="Wingdings" panose="05000000000000000000" pitchFamily="2" charset="2"/>
              </a:rPr>
              <a:t>October 2024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Run 2b dismantling: 2months of decommissioning + 3 months of transport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Decabling: ~2 months of works</a:t>
            </a:r>
            <a:endParaRPr lang="en-GB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EFA955-BC76-E015-4591-8CE3BF1E30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6906" y="3195080"/>
            <a:ext cx="4650902" cy="2575572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8F18CC0-EB87-ED1B-80F6-B59402AB6A75}"/>
              </a:ext>
            </a:extLst>
          </p:cNvPr>
          <p:cNvCxnSpPr>
            <a:cxnSpLocks/>
            <a:stCxn id="8" idx="0"/>
            <a:endCxn id="10" idx="3"/>
          </p:cNvCxnSpPr>
          <p:nvPr/>
        </p:nvCxnSpPr>
        <p:spPr>
          <a:xfrm flipH="1" flipV="1">
            <a:off x="8080633" y="2039860"/>
            <a:ext cx="1741724" cy="11552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7758F8C9-9D86-9CD8-491E-53F080C443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839" y="3333581"/>
            <a:ext cx="7239001" cy="1557818"/>
          </a:xfrm>
          <a:prstGeom prst="rect">
            <a:avLst/>
          </a:prstGeom>
          <a:ln w="28575">
            <a:solidFill>
              <a:srgbClr val="7030A0"/>
            </a:solidFill>
            <a:prstDash val="sysDash"/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E51893C-4C66-28A8-BFE7-A226680E0C4D}"/>
              </a:ext>
            </a:extLst>
          </p:cNvPr>
          <p:cNvSpPr txBox="1"/>
          <p:nvPr/>
        </p:nvSpPr>
        <p:spPr>
          <a:xfrm rot="21600000">
            <a:off x="5340601" y="3673241"/>
            <a:ext cx="2261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000" b="1" dirty="0">
                <a:solidFill>
                  <a:srgbClr val="FF0000"/>
                </a:solidFill>
              </a:rPr>
              <a:t>DRAFT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563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drawing of a tunnel with colorful pipes&#10;&#10;Description automatically generated">
            <a:extLst>
              <a:ext uri="{FF2B5EF4-FFF2-40B4-BE49-F238E27FC236}">
                <a16:creationId xmlns:a16="http://schemas.microsoft.com/office/drawing/2014/main" id="{854BFFFE-EEE8-B61F-E77B-98314AC460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197" y="4980913"/>
            <a:ext cx="2543998" cy="17201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E5D3A6-0FDD-BCA3-1A9E-C5AC02475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Run 2b </a:t>
            </a:r>
            <a:r>
              <a:rPr lang="en-GB" dirty="0"/>
              <a:t>dismantling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6D3B89-EA34-862B-7CE5-F5FDC9E16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055" y="853659"/>
            <a:ext cx="4013221" cy="537825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Estimated</a:t>
            </a:r>
            <a:r>
              <a:rPr lang="fr-CH" dirty="0"/>
              <a:t>:</a:t>
            </a:r>
          </a:p>
          <a:p>
            <a:r>
              <a:rPr lang="fr-CH" dirty="0"/>
              <a:t>15T of </a:t>
            </a:r>
            <a:r>
              <a:rPr lang="en-GB" dirty="0"/>
              <a:t>equipment</a:t>
            </a:r>
          </a:p>
          <a:p>
            <a:pPr lvl="1"/>
            <a:r>
              <a:rPr lang="en-GB" dirty="0"/>
              <a:t>11 racks</a:t>
            </a:r>
          </a:p>
          <a:p>
            <a:pPr lvl="1"/>
            <a:r>
              <a:rPr lang="en-GB" dirty="0"/>
              <a:t>8 optical tables</a:t>
            </a:r>
          </a:p>
          <a:p>
            <a:pPr lvl="1"/>
            <a:r>
              <a:rPr lang="en-GB" dirty="0"/>
              <a:t>17 BTVs + 6 BPMs</a:t>
            </a:r>
          </a:p>
          <a:p>
            <a:pPr lvl="1"/>
            <a:r>
              <a:rPr lang="en-GB" dirty="0"/>
              <a:t>28 magnets</a:t>
            </a:r>
          </a:p>
          <a:p>
            <a:pPr lvl="1"/>
            <a:r>
              <a:rPr lang="en-GB" dirty="0"/>
              <a:t>RF gun + klystron + waveguides</a:t>
            </a:r>
          </a:p>
          <a:p>
            <a:pPr lvl="1"/>
            <a:r>
              <a:rPr lang="en-GB" dirty="0"/>
              <a:t>Plasma source</a:t>
            </a:r>
          </a:p>
          <a:p>
            <a:pPr lvl="1"/>
            <a:r>
              <a:rPr lang="en-GB" dirty="0"/>
              <a:t>~20 girders</a:t>
            </a:r>
          </a:p>
          <a:p>
            <a:r>
              <a:rPr lang="en-GB" dirty="0"/>
              <a:t>50T of shielding blocks (~90blocks)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ACBA6-B708-6010-2741-A6E1CB8C4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AWAKE Collaboration Meeting 13/03/2024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765C7C-7BD0-3206-4FDF-073567C6D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2D609E-99D5-C8BC-ED60-EC4B944489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096000" y="136525"/>
            <a:ext cx="5822992" cy="30354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1432126-D220-E0F3-E0C5-2ACC7D7C4C1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342"/>
          <a:stretch/>
        </p:blipFill>
        <p:spPr>
          <a:xfrm>
            <a:off x="7668213" y="3038497"/>
            <a:ext cx="2323856" cy="1850821"/>
          </a:xfrm>
          <a:prstGeom prst="rect">
            <a:avLst/>
          </a:prstGeom>
        </p:spPr>
      </p:pic>
      <p:pic>
        <p:nvPicPr>
          <p:cNvPr id="10" name="Picture 9" descr="A yellow machine with many wires&#10;&#10;Description automatically generated">
            <a:extLst>
              <a:ext uri="{FF2B5EF4-FFF2-40B4-BE49-F238E27FC236}">
                <a16:creationId xmlns:a16="http://schemas.microsoft.com/office/drawing/2014/main" id="{1280B542-5901-A862-DAA6-1F539F7E34C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584" y="3932008"/>
            <a:ext cx="1616096" cy="2873059"/>
          </a:xfrm>
          <a:prstGeom prst="rect">
            <a:avLst/>
          </a:prstGeom>
        </p:spPr>
      </p:pic>
      <p:sp>
        <p:nvSpPr>
          <p:cNvPr id="11" name="object 21">
            <a:extLst>
              <a:ext uri="{FF2B5EF4-FFF2-40B4-BE49-F238E27FC236}">
                <a16:creationId xmlns:a16="http://schemas.microsoft.com/office/drawing/2014/main" id="{62502994-50BB-2499-C478-AAE47FB1E963}"/>
              </a:ext>
            </a:extLst>
          </p:cNvPr>
          <p:cNvSpPr txBox="1"/>
          <p:nvPr/>
        </p:nvSpPr>
        <p:spPr>
          <a:xfrm>
            <a:off x="11210418" y="81437"/>
            <a:ext cx="912076" cy="351101"/>
          </a:xfrm>
          <a:prstGeom prst="rect">
            <a:avLst/>
          </a:prstGeom>
          <a:solidFill>
            <a:srgbClr val="FFC000"/>
          </a:solidFill>
          <a:ln w="28575">
            <a:solidFill>
              <a:srgbClr val="FFC000"/>
            </a:solidFill>
          </a:ln>
        </p:spPr>
        <p:txBody>
          <a:bodyPr vert="horz" wrap="square" lIns="0" tIns="38100" rIns="0" bIns="0" rtlCol="0">
            <a:spAutoFit/>
          </a:bodyPr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-1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Step 1</a:t>
            </a:r>
            <a:endParaRPr kumimoji="0" lang="en-GB" sz="2000" b="0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5" name="Picture 14" descr="A room with a table and yellow pipes&#10;&#10;Description automatically generated">
            <a:extLst>
              <a:ext uri="{FF2B5EF4-FFF2-40B4-BE49-F238E27FC236}">
                <a16:creationId xmlns:a16="http://schemas.microsoft.com/office/drawing/2014/main" id="{B2DFAEFD-E4F2-C5A5-3B1F-605FCEF1C75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276" y="613444"/>
            <a:ext cx="2154794" cy="2873059"/>
          </a:xfrm>
          <a:prstGeom prst="rect">
            <a:avLst/>
          </a:prstGeom>
        </p:spPr>
      </p:pic>
      <p:pic>
        <p:nvPicPr>
          <p:cNvPr id="17" name="Picture 16" descr="A room with yellow poles and machinery&#10;&#10;Description automatically generated with medium confidence">
            <a:extLst>
              <a:ext uri="{FF2B5EF4-FFF2-40B4-BE49-F238E27FC236}">
                <a16:creationId xmlns:a16="http://schemas.microsoft.com/office/drawing/2014/main" id="{0D8932A4-43ED-9FB2-95AA-84C2F02F551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7974" y="3185312"/>
            <a:ext cx="2154794" cy="2873059"/>
          </a:xfrm>
          <a:prstGeom prst="rect">
            <a:avLst/>
          </a:prstGeom>
        </p:spPr>
      </p:pic>
      <p:pic>
        <p:nvPicPr>
          <p:cNvPr id="19" name="Picture 18" descr="A machine in a factory&#10;&#10;Description automatically generated">
            <a:extLst>
              <a:ext uri="{FF2B5EF4-FFF2-40B4-BE49-F238E27FC236}">
                <a16:creationId xmlns:a16="http://schemas.microsoft.com/office/drawing/2014/main" id="{24B47E10-DF76-51AC-C856-E4A3C27F5A9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635" y="3549456"/>
            <a:ext cx="1784261" cy="3172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698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5093B-281A-7DAE-A8C5-10EC17FFC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Dismantling</a:t>
            </a:r>
            <a:r>
              <a:rPr lang="fr-CH" dirty="0"/>
              <a:t> </a:t>
            </a:r>
            <a:r>
              <a:rPr lang="en-GB" dirty="0"/>
              <a:t>sequence</a:t>
            </a:r>
            <a:r>
              <a:rPr lang="fr-CH" dirty="0"/>
              <a:t> for transport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CA63EA-7718-44D0-719F-D91697C49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28/02/2024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0439B4-E017-2EE2-E601-6380DA419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9AE5AE-D6DB-CFAE-AF2B-9BEC255A45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253186" y="1864631"/>
            <a:ext cx="7825840" cy="4079569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783B7A2-D073-56F5-2EB8-CF1C4B5D0D26}"/>
              </a:ext>
            </a:extLst>
          </p:cNvPr>
          <p:cNvSpPr/>
          <p:nvPr/>
        </p:nvSpPr>
        <p:spPr>
          <a:xfrm>
            <a:off x="4543200" y="2974432"/>
            <a:ext cx="1051200" cy="936000"/>
          </a:xfrm>
          <a:custGeom>
            <a:avLst/>
            <a:gdLst>
              <a:gd name="connsiteX0" fmla="*/ 28800 w 1051200"/>
              <a:gd name="connsiteY0" fmla="*/ 0 h 936000"/>
              <a:gd name="connsiteX1" fmla="*/ 0 w 1051200"/>
              <a:gd name="connsiteY1" fmla="*/ 547200 h 936000"/>
              <a:gd name="connsiteX2" fmla="*/ 136800 w 1051200"/>
              <a:gd name="connsiteY2" fmla="*/ 936000 h 936000"/>
              <a:gd name="connsiteX3" fmla="*/ 763200 w 1051200"/>
              <a:gd name="connsiteY3" fmla="*/ 936000 h 936000"/>
              <a:gd name="connsiteX4" fmla="*/ 770400 w 1051200"/>
              <a:gd name="connsiteY4" fmla="*/ 633600 h 936000"/>
              <a:gd name="connsiteX5" fmla="*/ 871200 w 1051200"/>
              <a:gd name="connsiteY5" fmla="*/ 496800 h 936000"/>
              <a:gd name="connsiteX6" fmla="*/ 1051200 w 1051200"/>
              <a:gd name="connsiteY6" fmla="*/ 511200 h 936000"/>
              <a:gd name="connsiteX7" fmla="*/ 1051200 w 1051200"/>
              <a:gd name="connsiteY7" fmla="*/ 410400 h 936000"/>
              <a:gd name="connsiteX8" fmla="*/ 748800 w 1051200"/>
              <a:gd name="connsiteY8" fmla="*/ 280800 h 936000"/>
              <a:gd name="connsiteX9" fmla="*/ 295200 w 1051200"/>
              <a:gd name="connsiteY9" fmla="*/ 122400 h 936000"/>
              <a:gd name="connsiteX10" fmla="*/ 28800 w 1051200"/>
              <a:gd name="connsiteY10" fmla="*/ 0 h 9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51200" h="936000">
                <a:moveTo>
                  <a:pt x="28800" y="0"/>
                </a:moveTo>
                <a:lnTo>
                  <a:pt x="0" y="547200"/>
                </a:lnTo>
                <a:lnTo>
                  <a:pt x="136800" y="936000"/>
                </a:lnTo>
                <a:lnTo>
                  <a:pt x="763200" y="936000"/>
                </a:lnTo>
                <a:lnTo>
                  <a:pt x="770400" y="633600"/>
                </a:lnTo>
                <a:lnTo>
                  <a:pt x="871200" y="496800"/>
                </a:lnTo>
                <a:lnTo>
                  <a:pt x="1051200" y="511200"/>
                </a:lnTo>
                <a:lnTo>
                  <a:pt x="1051200" y="410400"/>
                </a:lnTo>
                <a:lnTo>
                  <a:pt x="748800" y="280800"/>
                </a:lnTo>
                <a:lnTo>
                  <a:pt x="295200" y="122400"/>
                </a:lnTo>
                <a:lnTo>
                  <a:pt x="28800" y="0"/>
                </a:lnTo>
                <a:close/>
              </a:path>
            </a:pathLst>
          </a:custGeom>
          <a:noFill/>
          <a:ln w="28575">
            <a:solidFill>
              <a:srgbClr val="00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948EF75-92A9-A423-49F4-A3AC3F114ECB}"/>
              </a:ext>
            </a:extLst>
          </p:cNvPr>
          <p:cNvCxnSpPr>
            <a:cxnSpLocks/>
            <a:stCxn id="9" idx="9"/>
            <a:endCxn id="13" idx="2"/>
          </p:cNvCxnSpPr>
          <p:nvPr/>
        </p:nvCxnSpPr>
        <p:spPr>
          <a:xfrm flipV="1">
            <a:off x="4838400" y="1348274"/>
            <a:ext cx="132503" cy="1748558"/>
          </a:xfrm>
          <a:prstGeom prst="line">
            <a:avLst/>
          </a:prstGeom>
          <a:ln w="28575">
            <a:solidFill>
              <a:srgbClr val="00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4918175-2BAC-3927-5CD5-2144348DE875}"/>
              </a:ext>
            </a:extLst>
          </p:cNvPr>
          <p:cNvSpPr txBox="1"/>
          <p:nvPr/>
        </p:nvSpPr>
        <p:spPr>
          <a:xfrm>
            <a:off x="4232903" y="794276"/>
            <a:ext cx="1476000" cy="553998"/>
          </a:xfrm>
          <a:prstGeom prst="rect">
            <a:avLst/>
          </a:prstGeom>
          <a:noFill/>
          <a:ln w="28575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b="1" dirty="0"/>
              <a:t>1.</a:t>
            </a:r>
            <a:r>
              <a:rPr lang="fr-CH" sz="1400" dirty="0"/>
              <a:t> Klystron area (klystron + racks)</a:t>
            </a:r>
            <a:endParaRPr lang="en-GB" sz="1400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C29A964-31BD-B178-43E3-4EE79A3B1EBD}"/>
              </a:ext>
            </a:extLst>
          </p:cNvPr>
          <p:cNvCxnSpPr>
            <a:cxnSpLocks/>
            <a:stCxn id="19" idx="8"/>
            <a:endCxn id="16" idx="2"/>
          </p:cNvCxnSpPr>
          <p:nvPr/>
        </p:nvCxnSpPr>
        <p:spPr>
          <a:xfrm flipH="1" flipV="1">
            <a:off x="1590228" y="1918473"/>
            <a:ext cx="2103372" cy="847159"/>
          </a:xfrm>
          <a:prstGeom prst="line">
            <a:avLst/>
          </a:prstGeom>
          <a:ln w="28575">
            <a:solidFill>
              <a:srgbClr val="33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50B1896-17E1-65DE-B1AA-436C7FEE575B}"/>
              </a:ext>
            </a:extLst>
          </p:cNvPr>
          <p:cNvSpPr txBox="1"/>
          <p:nvPr/>
        </p:nvSpPr>
        <p:spPr>
          <a:xfrm>
            <a:off x="647028" y="1149032"/>
            <a:ext cx="1886400" cy="769441"/>
          </a:xfrm>
          <a:prstGeom prst="rect">
            <a:avLst/>
          </a:prstGeom>
          <a:noFill/>
          <a:ln w="28575">
            <a:solidFill>
              <a:srgbClr val="33CCFF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b="1" dirty="0"/>
              <a:t>2.</a:t>
            </a:r>
            <a:r>
              <a:rPr lang="fr-CH" sz="1400" dirty="0"/>
              <a:t> </a:t>
            </a:r>
            <a:r>
              <a:rPr lang="en-GB" sz="1400" dirty="0"/>
              <a:t>Bunker structure : </a:t>
            </a:r>
          </a:p>
          <a:p>
            <a:r>
              <a:rPr lang="en-GB" sz="1400" dirty="0"/>
              <a:t>a. doors</a:t>
            </a:r>
          </a:p>
          <a:p>
            <a:r>
              <a:rPr lang="en-GB" sz="1400" dirty="0"/>
              <a:t>b. shielding</a:t>
            </a:r>
            <a:r>
              <a:rPr lang="fr-CH" sz="1400" dirty="0"/>
              <a:t> blocks</a:t>
            </a:r>
            <a:endParaRPr lang="en-GB" sz="1400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15230E2-551B-8940-9C50-1875A3697C77}"/>
              </a:ext>
            </a:extLst>
          </p:cNvPr>
          <p:cNvSpPr/>
          <p:nvPr/>
        </p:nvSpPr>
        <p:spPr>
          <a:xfrm>
            <a:off x="3643200" y="2765632"/>
            <a:ext cx="1000800" cy="1180800"/>
          </a:xfrm>
          <a:custGeom>
            <a:avLst/>
            <a:gdLst>
              <a:gd name="connsiteX0" fmla="*/ 0 w 1000800"/>
              <a:gd name="connsiteY0" fmla="*/ 1166400 h 1180800"/>
              <a:gd name="connsiteX1" fmla="*/ 158400 w 1000800"/>
              <a:gd name="connsiteY1" fmla="*/ 1180800 h 1180800"/>
              <a:gd name="connsiteX2" fmla="*/ 208800 w 1000800"/>
              <a:gd name="connsiteY2" fmla="*/ 223200 h 1180800"/>
              <a:gd name="connsiteX3" fmla="*/ 777600 w 1000800"/>
              <a:gd name="connsiteY3" fmla="*/ 252000 h 1180800"/>
              <a:gd name="connsiteX4" fmla="*/ 799200 w 1000800"/>
              <a:gd name="connsiteY4" fmla="*/ 1166400 h 1180800"/>
              <a:gd name="connsiteX5" fmla="*/ 1000800 w 1000800"/>
              <a:gd name="connsiteY5" fmla="*/ 1166400 h 1180800"/>
              <a:gd name="connsiteX6" fmla="*/ 892800 w 1000800"/>
              <a:gd name="connsiteY6" fmla="*/ 806400 h 1180800"/>
              <a:gd name="connsiteX7" fmla="*/ 928800 w 1000800"/>
              <a:gd name="connsiteY7" fmla="*/ 144000 h 1180800"/>
              <a:gd name="connsiteX8" fmla="*/ 50400 w 1000800"/>
              <a:gd name="connsiteY8" fmla="*/ 0 h 1180800"/>
              <a:gd name="connsiteX9" fmla="*/ 0 w 1000800"/>
              <a:gd name="connsiteY9" fmla="*/ 1166400 h 118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0800" h="1180800">
                <a:moveTo>
                  <a:pt x="0" y="1166400"/>
                </a:moveTo>
                <a:lnTo>
                  <a:pt x="158400" y="1180800"/>
                </a:lnTo>
                <a:lnTo>
                  <a:pt x="208800" y="223200"/>
                </a:lnTo>
                <a:lnTo>
                  <a:pt x="777600" y="252000"/>
                </a:lnTo>
                <a:lnTo>
                  <a:pt x="799200" y="1166400"/>
                </a:lnTo>
                <a:lnTo>
                  <a:pt x="1000800" y="1166400"/>
                </a:lnTo>
                <a:lnTo>
                  <a:pt x="892800" y="806400"/>
                </a:lnTo>
                <a:lnTo>
                  <a:pt x="928800" y="144000"/>
                </a:lnTo>
                <a:lnTo>
                  <a:pt x="50400" y="0"/>
                </a:lnTo>
                <a:lnTo>
                  <a:pt x="0" y="1166400"/>
                </a:lnTo>
                <a:close/>
              </a:path>
            </a:pathLst>
          </a:custGeom>
          <a:noFill/>
          <a:ln w="28575">
            <a:solidFill>
              <a:srgbClr val="33C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B21C559-33C4-AD70-9015-082F5B2E6A40}"/>
              </a:ext>
            </a:extLst>
          </p:cNvPr>
          <p:cNvCxnSpPr>
            <a:cxnSpLocks/>
            <a:stCxn id="25" idx="1"/>
            <a:endCxn id="24" idx="3"/>
          </p:cNvCxnSpPr>
          <p:nvPr/>
        </p:nvCxnSpPr>
        <p:spPr>
          <a:xfrm flipH="1" flipV="1">
            <a:off x="2227605" y="3463446"/>
            <a:ext cx="1609995" cy="173386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72B8633-111A-1A4B-AE5D-C5BF22326CFB}"/>
              </a:ext>
            </a:extLst>
          </p:cNvPr>
          <p:cNvSpPr txBox="1"/>
          <p:nvPr/>
        </p:nvSpPr>
        <p:spPr>
          <a:xfrm>
            <a:off x="341205" y="2863281"/>
            <a:ext cx="1886400" cy="1200329"/>
          </a:xfrm>
          <a:prstGeom prst="rect">
            <a:avLst/>
          </a:prstGeom>
          <a:noFill/>
          <a:ln w="28575">
            <a:solidFill>
              <a:srgbClr val="0066FF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b="1" dirty="0"/>
              <a:t>3.</a:t>
            </a:r>
            <a:r>
              <a:rPr lang="fr-CH" sz="1400" dirty="0"/>
              <a:t> Items </a:t>
            </a:r>
            <a:r>
              <a:rPr lang="en-GB" sz="1400" dirty="0"/>
              <a:t>inside the bunker : </a:t>
            </a:r>
          </a:p>
          <a:p>
            <a:r>
              <a:rPr lang="en-GB" sz="1400" dirty="0"/>
              <a:t>a. electron injector assembly</a:t>
            </a:r>
          </a:p>
          <a:p>
            <a:r>
              <a:rPr lang="fr-CH" sz="1400" dirty="0"/>
              <a:t>b. </a:t>
            </a:r>
            <a:r>
              <a:rPr lang="en-GB" sz="1400" dirty="0"/>
              <a:t>etc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1D984293-4EF8-C6A9-FDB5-EAFAEE939032}"/>
              </a:ext>
            </a:extLst>
          </p:cNvPr>
          <p:cNvSpPr/>
          <p:nvPr/>
        </p:nvSpPr>
        <p:spPr>
          <a:xfrm>
            <a:off x="3837600" y="3032032"/>
            <a:ext cx="583200" cy="864000"/>
          </a:xfrm>
          <a:custGeom>
            <a:avLst/>
            <a:gdLst>
              <a:gd name="connsiteX0" fmla="*/ 28800 w 583200"/>
              <a:gd name="connsiteY0" fmla="*/ 0 h 864000"/>
              <a:gd name="connsiteX1" fmla="*/ 0 w 583200"/>
              <a:gd name="connsiteY1" fmla="*/ 604800 h 864000"/>
              <a:gd name="connsiteX2" fmla="*/ 237600 w 583200"/>
              <a:gd name="connsiteY2" fmla="*/ 684000 h 864000"/>
              <a:gd name="connsiteX3" fmla="*/ 280800 w 583200"/>
              <a:gd name="connsiteY3" fmla="*/ 864000 h 864000"/>
              <a:gd name="connsiteX4" fmla="*/ 561600 w 583200"/>
              <a:gd name="connsiteY4" fmla="*/ 856800 h 864000"/>
              <a:gd name="connsiteX5" fmla="*/ 583200 w 583200"/>
              <a:gd name="connsiteY5" fmla="*/ 504000 h 864000"/>
              <a:gd name="connsiteX6" fmla="*/ 352800 w 583200"/>
              <a:gd name="connsiteY6" fmla="*/ 7200 h 864000"/>
              <a:gd name="connsiteX7" fmla="*/ 28800 w 583200"/>
              <a:gd name="connsiteY7" fmla="*/ 0 h 8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3200" h="864000">
                <a:moveTo>
                  <a:pt x="28800" y="0"/>
                </a:moveTo>
                <a:lnTo>
                  <a:pt x="0" y="604800"/>
                </a:lnTo>
                <a:lnTo>
                  <a:pt x="237600" y="684000"/>
                </a:lnTo>
                <a:lnTo>
                  <a:pt x="280800" y="864000"/>
                </a:lnTo>
                <a:lnTo>
                  <a:pt x="561600" y="856800"/>
                </a:lnTo>
                <a:lnTo>
                  <a:pt x="583200" y="504000"/>
                </a:lnTo>
                <a:lnTo>
                  <a:pt x="352800" y="7200"/>
                </a:lnTo>
                <a:lnTo>
                  <a:pt x="28800" y="0"/>
                </a:lnTo>
                <a:close/>
              </a:path>
            </a:pathLst>
          </a:custGeom>
          <a:noFill/>
          <a:ln w="28575"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C8B5793-C4A6-3A30-D74D-F5F2CBF53DEF}"/>
              </a:ext>
            </a:extLst>
          </p:cNvPr>
          <p:cNvSpPr/>
          <p:nvPr/>
        </p:nvSpPr>
        <p:spPr>
          <a:xfrm>
            <a:off x="5342400" y="3492832"/>
            <a:ext cx="1598400" cy="885600"/>
          </a:xfrm>
          <a:custGeom>
            <a:avLst/>
            <a:gdLst>
              <a:gd name="connsiteX0" fmla="*/ 0 w 1598400"/>
              <a:gd name="connsiteY0" fmla="*/ 446400 h 885600"/>
              <a:gd name="connsiteX1" fmla="*/ 0 w 1598400"/>
              <a:gd name="connsiteY1" fmla="*/ 129600 h 885600"/>
              <a:gd name="connsiteX2" fmla="*/ 93600 w 1598400"/>
              <a:gd name="connsiteY2" fmla="*/ 21600 h 885600"/>
              <a:gd name="connsiteX3" fmla="*/ 410400 w 1598400"/>
              <a:gd name="connsiteY3" fmla="*/ 0 h 885600"/>
              <a:gd name="connsiteX4" fmla="*/ 1598400 w 1598400"/>
              <a:gd name="connsiteY4" fmla="*/ 590400 h 885600"/>
              <a:gd name="connsiteX5" fmla="*/ 1490400 w 1598400"/>
              <a:gd name="connsiteY5" fmla="*/ 885600 h 885600"/>
              <a:gd name="connsiteX6" fmla="*/ 417600 w 1598400"/>
              <a:gd name="connsiteY6" fmla="*/ 309600 h 885600"/>
              <a:gd name="connsiteX7" fmla="*/ 417600 w 1598400"/>
              <a:gd name="connsiteY7" fmla="*/ 453600 h 885600"/>
              <a:gd name="connsiteX8" fmla="*/ 0 w 1598400"/>
              <a:gd name="connsiteY8" fmla="*/ 446400 h 88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8400" h="885600">
                <a:moveTo>
                  <a:pt x="0" y="446400"/>
                </a:moveTo>
                <a:lnTo>
                  <a:pt x="0" y="129600"/>
                </a:lnTo>
                <a:lnTo>
                  <a:pt x="93600" y="21600"/>
                </a:lnTo>
                <a:lnTo>
                  <a:pt x="410400" y="0"/>
                </a:lnTo>
                <a:lnTo>
                  <a:pt x="1598400" y="590400"/>
                </a:lnTo>
                <a:lnTo>
                  <a:pt x="1490400" y="885600"/>
                </a:lnTo>
                <a:lnTo>
                  <a:pt x="417600" y="309600"/>
                </a:lnTo>
                <a:lnTo>
                  <a:pt x="417600" y="453600"/>
                </a:lnTo>
                <a:lnTo>
                  <a:pt x="0" y="446400"/>
                </a:lnTo>
                <a:close/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C48E0D32-A101-4C14-4A7B-649F8E4A6E53}"/>
              </a:ext>
            </a:extLst>
          </p:cNvPr>
          <p:cNvSpPr/>
          <p:nvPr/>
        </p:nvSpPr>
        <p:spPr>
          <a:xfrm>
            <a:off x="6962400" y="3860032"/>
            <a:ext cx="1310400" cy="979200"/>
          </a:xfrm>
          <a:custGeom>
            <a:avLst/>
            <a:gdLst>
              <a:gd name="connsiteX0" fmla="*/ 1144800 w 1310400"/>
              <a:gd name="connsiteY0" fmla="*/ 957600 h 979200"/>
              <a:gd name="connsiteX1" fmla="*/ 1310400 w 1310400"/>
              <a:gd name="connsiteY1" fmla="*/ 979200 h 979200"/>
              <a:gd name="connsiteX2" fmla="*/ 1267200 w 1310400"/>
              <a:gd name="connsiteY2" fmla="*/ 208800 h 979200"/>
              <a:gd name="connsiteX3" fmla="*/ 568800 w 1310400"/>
              <a:gd name="connsiteY3" fmla="*/ 208800 h 979200"/>
              <a:gd name="connsiteX4" fmla="*/ 532800 w 1310400"/>
              <a:gd name="connsiteY4" fmla="*/ 14400 h 979200"/>
              <a:gd name="connsiteX5" fmla="*/ 417600 w 1310400"/>
              <a:gd name="connsiteY5" fmla="*/ 0 h 979200"/>
              <a:gd name="connsiteX6" fmla="*/ 432000 w 1310400"/>
              <a:gd name="connsiteY6" fmla="*/ 216000 h 979200"/>
              <a:gd name="connsiteX7" fmla="*/ 0 w 1310400"/>
              <a:gd name="connsiteY7" fmla="*/ 194400 h 979200"/>
              <a:gd name="connsiteX8" fmla="*/ 7200 w 1310400"/>
              <a:gd name="connsiteY8" fmla="*/ 288000 h 979200"/>
              <a:gd name="connsiteX9" fmla="*/ 1087200 w 1310400"/>
              <a:gd name="connsiteY9" fmla="*/ 280800 h 979200"/>
              <a:gd name="connsiteX10" fmla="*/ 1144800 w 1310400"/>
              <a:gd name="connsiteY10" fmla="*/ 957600 h 97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10400" h="979200">
                <a:moveTo>
                  <a:pt x="1144800" y="957600"/>
                </a:moveTo>
                <a:lnTo>
                  <a:pt x="1310400" y="979200"/>
                </a:lnTo>
                <a:lnTo>
                  <a:pt x="1267200" y="208800"/>
                </a:lnTo>
                <a:lnTo>
                  <a:pt x="568800" y="208800"/>
                </a:lnTo>
                <a:lnTo>
                  <a:pt x="532800" y="14400"/>
                </a:lnTo>
                <a:lnTo>
                  <a:pt x="417600" y="0"/>
                </a:lnTo>
                <a:lnTo>
                  <a:pt x="432000" y="216000"/>
                </a:lnTo>
                <a:lnTo>
                  <a:pt x="0" y="194400"/>
                </a:lnTo>
                <a:lnTo>
                  <a:pt x="7200" y="288000"/>
                </a:lnTo>
                <a:lnTo>
                  <a:pt x="1087200" y="280800"/>
                </a:lnTo>
                <a:lnTo>
                  <a:pt x="1144800" y="957600"/>
                </a:lnTo>
                <a:close/>
              </a:path>
            </a:pathLst>
          </a:custGeom>
          <a:noFill/>
          <a:ln w="38100">
            <a:solidFill>
              <a:srgbClr val="FF99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F7A16BA-6147-0EF5-38EB-005AFA1515F9}"/>
              </a:ext>
            </a:extLst>
          </p:cNvPr>
          <p:cNvSpPr/>
          <p:nvPr/>
        </p:nvSpPr>
        <p:spPr>
          <a:xfrm>
            <a:off x="6962400" y="4169632"/>
            <a:ext cx="907200" cy="482400"/>
          </a:xfrm>
          <a:custGeom>
            <a:avLst/>
            <a:gdLst>
              <a:gd name="connsiteX0" fmla="*/ 151200 w 907200"/>
              <a:gd name="connsiteY0" fmla="*/ 475200 h 482400"/>
              <a:gd name="connsiteX1" fmla="*/ 309600 w 907200"/>
              <a:gd name="connsiteY1" fmla="*/ 482400 h 482400"/>
              <a:gd name="connsiteX2" fmla="*/ 316800 w 907200"/>
              <a:gd name="connsiteY2" fmla="*/ 288000 h 482400"/>
              <a:gd name="connsiteX3" fmla="*/ 878400 w 907200"/>
              <a:gd name="connsiteY3" fmla="*/ 288000 h 482400"/>
              <a:gd name="connsiteX4" fmla="*/ 907200 w 907200"/>
              <a:gd name="connsiteY4" fmla="*/ 0 h 482400"/>
              <a:gd name="connsiteX5" fmla="*/ 7200 w 907200"/>
              <a:gd name="connsiteY5" fmla="*/ 7200 h 482400"/>
              <a:gd name="connsiteX6" fmla="*/ 0 w 907200"/>
              <a:gd name="connsiteY6" fmla="*/ 273600 h 482400"/>
              <a:gd name="connsiteX7" fmla="*/ 151200 w 907200"/>
              <a:gd name="connsiteY7" fmla="*/ 475200 h 48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7200" h="482400">
                <a:moveTo>
                  <a:pt x="151200" y="475200"/>
                </a:moveTo>
                <a:lnTo>
                  <a:pt x="309600" y="482400"/>
                </a:lnTo>
                <a:lnTo>
                  <a:pt x="316800" y="288000"/>
                </a:lnTo>
                <a:lnTo>
                  <a:pt x="878400" y="288000"/>
                </a:lnTo>
                <a:lnTo>
                  <a:pt x="907200" y="0"/>
                </a:lnTo>
                <a:lnTo>
                  <a:pt x="7200" y="7200"/>
                </a:lnTo>
                <a:lnTo>
                  <a:pt x="0" y="273600"/>
                </a:lnTo>
                <a:lnTo>
                  <a:pt x="151200" y="475200"/>
                </a:lnTo>
                <a:close/>
              </a:path>
            </a:pathLst>
          </a:custGeom>
          <a:noFill/>
          <a:ln w="28575">
            <a:solidFill>
              <a:srgbClr val="FF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AA00AE8-5690-09B1-D28D-5CD722DF76DE}"/>
              </a:ext>
            </a:extLst>
          </p:cNvPr>
          <p:cNvCxnSpPr>
            <a:cxnSpLocks/>
            <a:endCxn id="35" idx="2"/>
          </p:cNvCxnSpPr>
          <p:nvPr/>
        </p:nvCxnSpPr>
        <p:spPr>
          <a:xfrm flipV="1">
            <a:off x="6314581" y="2295270"/>
            <a:ext cx="2486862" cy="147801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FF0AC5C-A0FA-14C7-B0EA-2324B2FB549B}"/>
              </a:ext>
            </a:extLst>
          </p:cNvPr>
          <p:cNvSpPr txBox="1"/>
          <p:nvPr/>
        </p:nvSpPr>
        <p:spPr>
          <a:xfrm>
            <a:off x="7946799" y="1094941"/>
            <a:ext cx="1709287" cy="120032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b="1" dirty="0"/>
              <a:t>5.</a:t>
            </a:r>
            <a:r>
              <a:rPr lang="fr-CH" sz="1400" dirty="0"/>
              <a:t> </a:t>
            </a:r>
            <a:r>
              <a:rPr lang="en-GB" sz="1400" dirty="0"/>
              <a:t>Streak room </a:t>
            </a:r>
          </a:p>
          <a:p>
            <a:r>
              <a:rPr lang="en-GB" sz="1400" dirty="0"/>
              <a:t>a. walls &amp; doors</a:t>
            </a:r>
          </a:p>
          <a:p>
            <a:r>
              <a:rPr lang="en-GB" sz="1400" dirty="0"/>
              <a:t>b. optical table</a:t>
            </a:r>
          </a:p>
          <a:p>
            <a:r>
              <a:rPr lang="en-GB" sz="1400" dirty="0"/>
              <a:t>c. 2 racks</a:t>
            </a:r>
          </a:p>
          <a:p>
            <a:r>
              <a:rPr lang="en-GB" sz="1400" dirty="0"/>
              <a:t>d. 2</a:t>
            </a:r>
            <a:r>
              <a:rPr lang="en-GB" sz="1400" baseline="30000" dirty="0"/>
              <a:t>nd</a:t>
            </a:r>
            <a:r>
              <a:rPr lang="en-GB" sz="1400" dirty="0"/>
              <a:t> optical t</a:t>
            </a:r>
            <a:r>
              <a:rPr lang="fr-CH" sz="1400" dirty="0"/>
              <a:t>able</a:t>
            </a:r>
            <a:endParaRPr lang="en-GB" sz="1400" dirty="0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E956A16-3DFD-E8D4-DF18-3B7DE1ACF1D4}"/>
              </a:ext>
            </a:extLst>
          </p:cNvPr>
          <p:cNvCxnSpPr>
            <a:cxnSpLocks/>
            <a:stCxn id="32" idx="5"/>
            <a:endCxn id="43" idx="2"/>
          </p:cNvCxnSpPr>
          <p:nvPr/>
        </p:nvCxnSpPr>
        <p:spPr>
          <a:xfrm flipV="1">
            <a:off x="7380000" y="2652893"/>
            <a:ext cx="3607483" cy="1207139"/>
          </a:xfrm>
          <a:prstGeom prst="line">
            <a:avLst/>
          </a:prstGeom>
          <a:ln w="28575">
            <a:solidFill>
              <a:srgbClr val="FF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863CC13F-AB40-76EE-5F4C-BD0F22D80906}"/>
              </a:ext>
            </a:extLst>
          </p:cNvPr>
          <p:cNvSpPr txBox="1"/>
          <p:nvPr/>
        </p:nvSpPr>
        <p:spPr>
          <a:xfrm>
            <a:off x="9871880" y="1883452"/>
            <a:ext cx="2231205" cy="769441"/>
          </a:xfrm>
          <a:prstGeom prst="rect">
            <a:avLst/>
          </a:prstGeom>
          <a:noFill/>
          <a:ln w="28575">
            <a:solidFill>
              <a:srgbClr val="FF9933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b="1" dirty="0"/>
              <a:t>6.</a:t>
            </a:r>
            <a:r>
              <a:rPr lang="fr-CH" sz="1400" dirty="0"/>
              <a:t> Optical line</a:t>
            </a:r>
          </a:p>
          <a:p>
            <a:r>
              <a:rPr lang="fr-CH" sz="1400" dirty="0"/>
              <a:t>a. Horizontal support</a:t>
            </a:r>
            <a:endParaRPr lang="en-GB" sz="1400" dirty="0"/>
          </a:p>
          <a:p>
            <a:r>
              <a:rPr lang="fr-CH" sz="1400" dirty="0"/>
              <a:t>b. Vertical structures (x2)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E9DFA72-B5C7-D209-696F-1B6A07BB6DD0}"/>
              </a:ext>
            </a:extLst>
          </p:cNvPr>
          <p:cNvCxnSpPr>
            <a:cxnSpLocks/>
            <a:stCxn id="33" idx="4"/>
            <a:endCxn id="49" idx="1"/>
          </p:cNvCxnSpPr>
          <p:nvPr/>
        </p:nvCxnSpPr>
        <p:spPr>
          <a:xfrm flipV="1">
            <a:off x="7869600" y="3772738"/>
            <a:ext cx="2515271" cy="396894"/>
          </a:xfrm>
          <a:prstGeom prst="line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FC7C1DE7-161B-DCA0-6801-DDE0D086B90D}"/>
              </a:ext>
            </a:extLst>
          </p:cNvPr>
          <p:cNvSpPr txBox="1"/>
          <p:nvPr/>
        </p:nvSpPr>
        <p:spPr>
          <a:xfrm>
            <a:off x="10384871" y="3603461"/>
            <a:ext cx="1718214" cy="338554"/>
          </a:xfrm>
          <a:prstGeom prst="rect">
            <a:avLst/>
          </a:prstGeom>
          <a:noFill/>
          <a:ln w="28575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b="1" dirty="0"/>
              <a:t>7.</a:t>
            </a:r>
            <a:r>
              <a:rPr lang="fr-CH" sz="1400" dirty="0"/>
              <a:t> TCC4 </a:t>
            </a:r>
            <a:r>
              <a:rPr lang="en-GB" sz="1400" dirty="0"/>
              <a:t>shielding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D64CCB-D694-90C8-87A8-C4F18ACE290D}"/>
              </a:ext>
            </a:extLst>
          </p:cNvPr>
          <p:cNvSpPr txBox="1"/>
          <p:nvPr/>
        </p:nvSpPr>
        <p:spPr>
          <a:xfrm>
            <a:off x="5953200" y="1464178"/>
            <a:ext cx="1709287" cy="553998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b="1" dirty="0"/>
              <a:t>4.</a:t>
            </a:r>
            <a:r>
              <a:rPr lang="fr-CH" sz="1400" dirty="0"/>
              <a:t> </a:t>
            </a:r>
            <a:r>
              <a:rPr lang="en-GB" sz="1400" dirty="0"/>
              <a:t>Dismantling</a:t>
            </a:r>
            <a:r>
              <a:rPr lang="fr-CH" sz="1400" dirty="0"/>
              <a:t> </a:t>
            </a:r>
            <a:r>
              <a:rPr lang="en-GB" sz="1400" dirty="0"/>
              <a:t>of sector door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AD3BD97-80CC-8B2C-DC13-7BCB7774C1FE}"/>
              </a:ext>
            </a:extLst>
          </p:cNvPr>
          <p:cNvCxnSpPr>
            <a:cxnSpLocks/>
            <a:stCxn id="27" idx="0"/>
            <a:endCxn id="18" idx="2"/>
          </p:cNvCxnSpPr>
          <p:nvPr/>
        </p:nvCxnSpPr>
        <p:spPr>
          <a:xfrm flipV="1">
            <a:off x="5745600" y="2018176"/>
            <a:ext cx="1062244" cy="1100256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CFC2CE8-93D1-F69B-0BB6-0052C488DA44}"/>
              </a:ext>
            </a:extLst>
          </p:cNvPr>
          <p:cNvSpPr/>
          <p:nvPr/>
        </p:nvSpPr>
        <p:spPr>
          <a:xfrm>
            <a:off x="5716800" y="3118432"/>
            <a:ext cx="360000" cy="338400"/>
          </a:xfrm>
          <a:custGeom>
            <a:avLst/>
            <a:gdLst>
              <a:gd name="connsiteX0" fmla="*/ 28800 w 360000"/>
              <a:gd name="connsiteY0" fmla="*/ 0 h 338400"/>
              <a:gd name="connsiteX1" fmla="*/ 360000 w 360000"/>
              <a:gd name="connsiteY1" fmla="*/ 165600 h 338400"/>
              <a:gd name="connsiteX2" fmla="*/ 302400 w 360000"/>
              <a:gd name="connsiteY2" fmla="*/ 237600 h 338400"/>
              <a:gd name="connsiteX3" fmla="*/ 57600 w 360000"/>
              <a:gd name="connsiteY3" fmla="*/ 338400 h 338400"/>
              <a:gd name="connsiteX4" fmla="*/ 0 w 360000"/>
              <a:gd name="connsiteY4" fmla="*/ 331200 h 338400"/>
              <a:gd name="connsiteX5" fmla="*/ 28800 w 360000"/>
              <a:gd name="connsiteY5" fmla="*/ 0 h 3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0000" h="338400">
                <a:moveTo>
                  <a:pt x="28800" y="0"/>
                </a:moveTo>
                <a:lnTo>
                  <a:pt x="360000" y="165600"/>
                </a:lnTo>
                <a:lnTo>
                  <a:pt x="302400" y="237600"/>
                </a:lnTo>
                <a:lnTo>
                  <a:pt x="57600" y="338400"/>
                </a:lnTo>
                <a:lnTo>
                  <a:pt x="0" y="331200"/>
                </a:lnTo>
                <a:lnTo>
                  <a:pt x="28800" y="0"/>
                </a:lnTo>
                <a:close/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793459C-BA53-F0A2-CB4B-4B89EE6D60AD}"/>
              </a:ext>
            </a:extLst>
          </p:cNvPr>
          <p:cNvCxnSpPr>
            <a:cxnSpLocks/>
            <a:stCxn id="22" idx="3"/>
            <a:endCxn id="6" idx="1"/>
          </p:cNvCxnSpPr>
          <p:nvPr/>
        </p:nvCxnSpPr>
        <p:spPr>
          <a:xfrm>
            <a:off x="9324753" y="4557831"/>
            <a:ext cx="1155774" cy="422962"/>
          </a:xfrm>
          <a:prstGeom prst="line">
            <a:avLst/>
          </a:prstGeom>
          <a:ln w="28575">
            <a:solidFill>
              <a:srgbClr val="FF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418E2BE-3AB3-842A-EF66-E7EB44403233}"/>
              </a:ext>
            </a:extLst>
          </p:cNvPr>
          <p:cNvSpPr txBox="1"/>
          <p:nvPr/>
        </p:nvSpPr>
        <p:spPr>
          <a:xfrm>
            <a:off x="10480527" y="4703794"/>
            <a:ext cx="1426177" cy="553998"/>
          </a:xfrm>
          <a:prstGeom prst="rect">
            <a:avLst/>
          </a:prstGeom>
          <a:noFill/>
          <a:ln w="28575">
            <a:solidFill>
              <a:srgbClr val="FFCCFF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b="1" dirty="0"/>
              <a:t>8.</a:t>
            </a:r>
            <a:r>
              <a:rPr lang="fr-CH" sz="1400" dirty="0"/>
              <a:t> </a:t>
            </a:r>
            <a:r>
              <a:rPr lang="en-GB" sz="1400" dirty="0"/>
              <a:t>Spectrometer</a:t>
            </a:r>
            <a:r>
              <a:rPr lang="fr-CH" sz="1400" dirty="0"/>
              <a:t> structure</a:t>
            </a:r>
            <a:endParaRPr lang="en-GB" sz="14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B7B786B-F248-129D-231C-78AC799BB8A0}"/>
              </a:ext>
            </a:extLst>
          </p:cNvPr>
          <p:cNvCxnSpPr>
            <a:cxnSpLocks/>
            <a:stCxn id="31" idx="6"/>
            <a:endCxn id="12" idx="3"/>
          </p:cNvCxnSpPr>
          <p:nvPr/>
        </p:nvCxnSpPr>
        <p:spPr>
          <a:xfrm flipH="1">
            <a:off x="2303316" y="4752753"/>
            <a:ext cx="2119828" cy="727364"/>
          </a:xfrm>
          <a:prstGeom prst="line">
            <a:avLst/>
          </a:prstGeom>
          <a:ln w="28575">
            <a:solidFill>
              <a:srgbClr val="99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55ED362-0FEB-6F10-68D2-23D7B9BB9893}"/>
              </a:ext>
            </a:extLst>
          </p:cNvPr>
          <p:cNvSpPr txBox="1"/>
          <p:nvPr/>
        </p:nvSpPr>
        <p:spPr>
          <a:xfrm>
            <a:off x="877139" y="5310840"/>
            <a:ext cx="1426177" cy="338554"/>
          </a:xfrm>
          <a:prstGeom prst="rect">
            <a:avLst/>
          </a:prstGeom>
          <a:noFill/>
          <a:ln w="28575">
            <a:solidFill>
              <a:srgbClr val="99FFCC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b="1" dirty="0"/>
              <a:t>9.</a:t>
            </a:r>
            <a:r>
              <a:rPr lang="fr-CH" sz="1400" dirty="0"/>
              <a:t> Electron line</a:t>
            </a:r>
            <a:endParaRPr lang="en-GB" sz="14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534981A-F7AC-7E37-8AB7-6401B6B556AD}"/>
              </a:ext>
            </a:extLst>
          </p:cNvPr>
          <p:cNvCxnSpPr>
            <a:cxnSpLocks/>
            <a:stCxn id="38" idx="2"/>
            <a:endCxn id="17" idx="0"/>
          </p:cNvCxnSpPr>
          <p:nvPr/>
        </p:nvCxnSpPr>
        <p:spPr>
          <a:xfrm>
            <a:off x="7155713" y="5061098"/>
            <a:ext cx="635607" cy="1021259"/>
          </a:xfrm>
          <a:prstGeom prst="line">
            <a:avLst/>
          </a:prstGeom>
          <a:ln w="28575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57711E5-800A-B146-6D8F-3610AEC708F0}"/>
              </a:ext>
            </a:extLst>
          </p:cNvPr>
          <p:cNvSpPr txBox="1"/>
          <p:nvPr/>
        </p:nvSpPr>
        <p:spPr>
          <a:xfrm>
            <a:off x="6642054" y="6082357"/>
            <a:ext cx="2298532" cy="338554"/>
          </a:xfrm>
          <a:prstGeom prst="rect">
            <a:avLst/>
          </a:prstGeom>
          <a:noFill/>
          <a:ln w="28575">
            <a:solidFill>
              <a:srgbClr val="00FF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b="1" dirty="0"/>
              <a:t>10.</a:t>
            </a:r>
            <a:r>
              <a:rPr lang="fr-CH" sz="1400" dirty="0"/>
              <a:t> TCC4 </a:t>
            </a:r>
            <a:r>
              <a:rPr lang="en-GB" sz="1400" dirty="0"/>
              <a:t>equipment area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76EF729-BE76-1B94-BADC-A795521B74E9}"/>
              </a:ext>
            </a:extLst>
          </p:cNvPr>
          <p:cNvSpPr/>
          <p:nvPr/>
        </p:nvSpPr>
        <p:spPr>
          <a:xfrm>
            <a:off x="8676167" y="4292384"/>
            <a:ext cx="648586" cy="715553"/>
          </a:xfrm>
          <a:custGeom>
            <a:avLst/>
            <a:gdLst>
              <a:gd name="connsiteX0" fmla="*/ 0 w 648586"/>
              <a:gd name="connsiteY0" fmla="*/ 414670 h 659219"/>
              <a:gd name="connsiteX1" fmla="*/ 329610 w 648586"/>
              <a:gd name="connsiteY1" fmla="*/ 0 h 659219"/>
              <a:gd name="connsiteX2" fmla="*/ 637954 w 648586"/>
              <a:gd name="connsiteY2" fmla="*/ 0 h 659219"/>
              <a:gd name="connsiteX3" fmla="*/ 648586 w 648586"/>
              <a:gd name="connsiteY3" fmla="*/ 244549 h 659219"/>
              <a:gd name="connsiteX4" fmla="*/ 276447 w 648586"/>
              <a:gd name="connsiteY4" fmla="*/ 659219 h 659219"/>
              <a:gd name="connsiteX5" fmla="*/ 0 w 648586"/>
              <a:gd name="connsiteY5" fmla="*/ 414670 h 659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8586" h="659219">
                <a:moveTo>
                  <a:pt x="0" y="414670"/>
                </a:moveTo>
                <a:lnTo>
                  <a:pt x="329610" y="0"/>
                </a:lnTo>
                <a:lnTo>
                  <a:pt x="637954" y="0"/>
                </a:lnTo>
                <a:lnTo>
                  <a:pt x="648586" y="244549"/>
                </a:lnTo>
                <a:lnTo>
                  <a:pt x="276447" y="659219"/>
                </a:lnTo>
                <a:lnTo>
                  <a:pt x="0" y="414670"/>
                </a:lnTo>
                <a:close/>
              </a:path>
            </a:pathLst>
          </a:custGeom>
          <a:noFill/>
          <a:ln w="28575">
            <a:solidFill>
              <a:srgbClr val="FFC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058DCEB8-3D54-61C7-6A6C-69C5B2ABE482}"/>
              </a:ext>
            </a:extLst>
          </p:cNvPr>
          <p:cNvSpPr/>
          <p:nvPr/>
        </p:nvSpPr>
        <p:spPr>
          <a:xfrm>
            <a:off x="4136065" y="3934047"/>
            <a:ext cx="839972" cy="1116418"/>
          </a:xfrm>
          <a:custGeom>
            <a:avLst/>
            <a:gdLst>
              <a:gd name="connsiteX0" fmla="*/ 0 w 839972"/>
              <a:gd name="connsiteY0" fmla="*/ 0 h 1116418"/>
              <a:gd name="connsiteX1" fmla="*/ 255182 w 839972"/>
              <a:gd name="connsiteY1" fmla="*/ 0 h 1116418"/>
              <a:gd name="connsiteX2" fmla="*/ 574158 w 839972"/>
              <a:gd name="connsiteY2" fmla="*/ 606055 h 1116418"/>
              <a:gd name="connsiteX3" fmla="*/ 839972 w 839972"/>
              <a:gd name="connsiteY3" fmla="*/ 914400 h 1116418"/>
              <a:gd name="connsiteX4" fmla="*/ 839972 w 839972"/>
              <a:gd name="connsiteY4" fmla="*/ 1116418 h 1116418"/>
              <a:gd name="connsiteX5" fmla="*/ 637954 w 839972"/>
              <a:gd name="connsiteY5" fmla="*/ 1116418 h 1116418"/>
              <a:gd name="connsiteX6" fmla="*/ 287079 w 839972"/>
              <a:gd name="connsiteY6" fmla="*/ 818706 h 1116418"/>
              <a:gd name="connsiteX7" fmla="*/ 0 w 839972"/>
              <a:gd name="connsiteY7" fmla="*/ 0 h 1116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9972" h="1116418">
                <a:moveTo>
                  <a:pt x="0" y="0"/>
                </a:moveTo>
                <a:lnTo>
                  <a:pt x="255182" y="0"/>
                </a:lnTo>
                <a:lnTo>
                  <a:pt x="574158" y="606055"/>
                </a:lnTo>
                <a:lnTo>
                  <a:pt x="839972" y="914400"/>
                </a:lnTo>
                <a:lnTo>
                  <a:pt x="839972" y="1116418"/>
                </a:lnTo>
                <a:lnTo>
                  <a:pt x="637954" y="1116418"/>
                </a:lnTo>
                <a:lnTo>
                  <a:pt x="287079" y="818706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rgbClr val="99FF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5B33FEBA-4A20-FF10-8D21-EF3A52BA6116}"/>
              </a:ext>
            </a:extLst>
          </p:cNvPr>
          <p:cNvSpPr/>
          <p:nvPr/>
        </p:nvSpPr>
        <p:spPr>
          <a:xfrm>
            <a:off x="5018568" y="4774019"/>
            <a:ext cx="3922018" cy="499730"/>
          </a:xfrm>
          <a:custGeom>
            <a:avLst/>
            <a:gdLst>
              <a:gd name="connsiteX0" fmla="*/ 0 w 3561907"/>
              <a:gd name="connsiteY0" fmla="*/ 74428 h 499730"/>
              <a:gd name="connsiteX1" fmla="*/ 0 w 3561907"/>
              <a:gd name="connsiteY1" fmla="*/ 287079 h 499730"/>
              <a:gd name="connsiteX2" fmla="*/ 2137145 w 3561907"/>
              <a:gd name="connsiteY2" fmla="*/ 287079 h 499730"/>
              <a:gd name="connsiteX3" fmla="*/ 2434856 w 3561907"/>
              <a:gd name="connsiteY3" fmla="*/ 499730 h 499730"/>
              <a:gd name="connsiteX4" fmla="*/ 3413052 w 3561907"/>
              <a:gd name="connsiteY4" fmla="*/ 478465 h 499730"/>
              <a:gd name="connsiteX5" fmla="*/ 3561907 w 3561907"/>
              <a:gd name="connsiteY5" fmla="*/ 372139 h 499730"/>
              <a:gd name="connsiteX6" fmla="*/ 3530010 w 3561907"/>
              <a:gd name="connsiteY6" fmla="*/ 0 h 499730"/>
              <a:gd name="connsiteX7" fmla="*/ 0 w 3561907"/>
              <a:gd name="connsiteY7" fmla="*/ 74428 h 499730"/>
              <a:gd name="connsiteX0" fmla="*/ 0 w 3872591"/>
              <a:gd name="connsiteY0" fmla="*/ 74428 h 499730"/>
              <a:gd name="connsiteX1" fmla="*/ 0 w 3872591"/>
              <a:gd name="connsiteY1" fmla="*/ 287079 h 499730"/>
              <a:gd name="connsiteX2" fmla="*/ 2137145 w 3872591"/>
              <a:gd name="connsiteY2" fmla="*/ 287079 h 499730"/>
              <a:gd name="connsiteX3" fmla="*/ 2434856 w 3872591"/>
              <a:gd name="connsiteY3" fmla="*/ 499730 h 499730"/>
              <a:gd name="connsiteX4" fmla="*/ 3413052 w 3872591"/>
              <a:gd name="connsiteY4" fmla="*/ 478465 h 499730"/>
              <a:gd name="connsiteX5" fmla="*/ 3872591 w 3872591"/>
              <a:gd name="connsiteY5" fmla="*/ 255632 h 499730"/>
              <a:gd name="connsiteX6" fmla="*/ 3530010 w 3872591"/>
              <a:gd name="connsiteY6" fmla="*/ 0 h 499730"/>
              <a:gd name="connsiteX7" fmla="*/ 0 w 3872591"/>
              <a:gd name="connsiteY7" fmla="*/ 74428 h 499730"/>
              <a:gd name="connsiteX0" fmla="*/ 0 w 3872591"/>
              <a:gd name="connsiteY0" fmla="*/ 74428 h 499730"/>
              <a:gd name="connsiteX1" fmla="*/ 0 w 3872591"/>
              <a:gd name="connsiteY1" fmla="*/ 287079 h 499730"/>
              <a:gd name="connsiteX2" fmla="*/ 2137145 w 3872591"/>
              <a:gd name="connsiteY2" fmla="*/ 287079 h 499730"/>
              <a:gd name="connsiteX3" fmla="*/ 2434856 w 3872591"/>
              <a:gd name="connsiteY3" fmla="*/ 499730 h 499730"/>
              <a:gd name="connsiteX4" fmla="*/ 3413052 w 3872591"/>
              <a:gd name="connsiteY4" fmla="*/ 478465 h 499730"/>
              <a:gd name="connsiteX5" fmla="*/ 3872591 w 3872591"/>
              <a:gd name="connsiteY5" fmla="*/ 255632 h 499730"/>
              <a:gd name="connsiteX6" fmla="*/ 3530010 w 3872591"/>
              <a:gd name="connsiteY6" fmla="*/ 0 h 499730"/>
              <a:gd name="connsiteX7" fmla="*/ 3744139 w 3872591"/>
              <a:gd name="connsiteY7" fmla="*/ 168684 h 499730"/>
              <a:gd name="connsiteX8" fmla="*/ 0 w 3872591"/>
              <a:gd name="connsiteY8" fmla="*/ 74428 h 499730"/>
              <a:gd name="connsiteX0" fmla="*/ 0 w 3872591"/>
              <a:gd name="connsiteY0" fmla="*/ 74428 h 499730"/>
              <a:gd name="connsiteX1" fmla="*/ 0 w 3872591"/>
              <a:gd name="connsiteY1" fmla="*/ 287079 h 499730"/>
              <a:gd name="connsiteX2" fmla="*/ 2137145 w 3872591"/>
              <a:gd name="connsiteY2" fmla="*/ 287079 h 499730"/>
              <a:gd name="connsiteX3" fmla="*/ 2434856 w 3872591"/>
              <a:gd name="connsiteY3" fmla="*/ 499730 h 499730"/>
              <a:gd name="connsiteX4" fmla="*/ 3413052 w 3872591"/>
              <a:gd name="connsiteY4" fmla="*/ 478465 h 499730"/>
              <a:gd name="connsiteX5" fmla="*/ 3872591 w 3872591"/>
              <a:gd name="connsiteY5" fmla="*/ 255632 h 499730"/>
              <a:gd name="connsiteX6" fmla="*/ 3530010 w 3872591"/>
              <a:gd name="connsiteY6" fmla="*/ 0 h 499730"/>
              <a:gd name="connsiteX7" fmla="*/ 3211034 w 3872591"/>
              <a:gd name="connsiteY7" fmla="*/ 105135 h 499730"/>
              <a:gd name="connsiteX8" fmla="*/ 0 w 3872591"/>
              <a:gd name="connsiteY8" fmla="*/ 74428 h 499730"/>
              <a:gd name="connsiteX0" fmla="*/ 0 w 3872591"/>
              <a:gd name="connsiteY0" fmla="*/ 74428 h 499730"/>
              <a:gd name="connsiteX1" fmla="*/ 0 w 3872591"/>
              <a:gd name="connsiteY1" fmla="*/ 287079 h 499730"/>
              <a:gd name="connsiteX2" fmla="*/ 2137145 w 3872591"/>
              <a:gd name="connsiteY2" fmla="*/ 287079 h 499730"/>
              <a:gd name="connsiteX3" fmla="*/ 2434856 w 3872591"/>
              <a:gd name="connsiteY3" fmla="*/ 499730 h 499730"/>
              <a:gd name="connsiteX4" fmla="*/ 3413052 w 3872591"/>
              <a:gd name="connsiteY4" fmla="*/ 478465 h 499730"/>
              <a:gd name="connsiteX5" fmla="*/ 3872591 w 3872591"/>
              <a:gd name="connsiteY5" fmla="*/ 255632 h 499730"/>
              <a:gd name="connsiteX6" fmla="*/ 3635925 w 3872591"/>
              <a:gd name="connsiteY6" fmla="*/ 0 h 499730"/>
              <a:gd name="connsiteX7" fmla="*/ 3211034 w 3872591"/>
              <a:gd name="connsiteY7" fmla="*/ 105135 h 499730"/>
              <a:gd name="connsiteX8" fmla="*/ 0 w 3872591"/>
              <a:gd name="connsiteY8" fmla="*/ 74428 h 499730"/>
              <a:gd name="connsiteX0" fmla="*/ 0 w 3922018"/>
              <a:gd name="connsiteY0" fmla="*/ 74428 h 499730"/>
              <a:gd name="connsiteX1" fmla="*/ 0 w 3922018"/>
              <a:gd name="connsiteY1" fmla="*/ 287079 h 499730"/>
              <a:gd name="connsiteX2" fmla="*/ 2137145 w 3922018"/>
              <a:gd name="connsiteY2" fmla="*/ 287079 h 499730"/>
              <a:gd name="connsiteX3" fmla="*/ 2434856 w 3922018"/>
              <a:gd name="connsiteY3" fmla="*/ 499730 h 499730"/>
              <a:gd name="connsiteX4" fmla="*/ 3413052 w 3922018"/>
              <a:gd name="connsiteY4" fmla="*/ 478465 h 499730"/>
              <a:gd name="connsiteX5" fmla="*/ 3922018 w 3922018"/>
              <a:gd name="connsiteY5" fmla="*/ 266224 h 499730"/>
              <a:gd name="connsiteX6" fmla="*/ 3635925 w 3922018"/>
              <a:gd name="connsiteY6" fmla="*/ 0 h 499730"/>
              <a:gd name="connsiteX7" fmla="*/ 3211034 w 3922018"/>
              <a:gd name="connsiteY7" fmla="*/ 105135 h 499730"/>
              <a:gd name="connsiteX8" fmla="*/ 0 w 3922018"/>
              <a:gd name="connsiteY8" fmla="*/ 74428 h 499730"/>
              <a:gd name="connsiteX0" fmla="*/ 0 w 3922018"/>
              <a:gd name="connsiteY0" fmla="*/ 74428 h 499730"/>
              <a:gd name="connsiteX1" fmla="*/ 0 w 3922018"/>
              <a:gd name="connsiteY1" fmla="*/ 287079 h 499730"/>
              <a:gd name="connsiteX2" fmla="*/ 2137145 w 3922018"/>
              <a:gd name="connsiteY2" fmla="*/ 287079 h 499730"/>
              <a:gd name="connsiteX3" fmla="*/ 2434856 w 3922018"/>
              <a:gd name="connsiteY3" fmla="*/ 499730 h 499730"/>
              <a:gd name="connsiteX4" fmla="*/ 3413052 w 3922018"/>
              <a:gd name="connsiteY4" fmla="*/ 478465 h 499730"/>
              <a:gd name="connsiteX5" fmla="*/ 3922018 w 3922018"/>
              <a:gd name="connsiteY5" fmla="*/ 266224 h 499730"/>
              <a:gd name="connsiteX6" fmla="*/ 3635925 w 3922018"/>
              <a:gd name="connsiteY6" fmla="*/ 0 h 499730"/>
              <a:gd name="connsiteX7" fmla="*/ 3412272 w 3922018"/>
              <a:gd name="connsiteY7" fmla="*/ 108665 h 499730"/>
              <a:gd name="connsiteX8" fmla="*/ 0 w 3922018"/>
              <a:gd name="connsiteY8" fmla="*/ 74428 h 499730"/>
              <a:gd name="connsiteX0" fmla="*/ 0 w 3922018"/>
              <a:gd name="connsiteY0" fmla="*/ 74428 h 499730"/>
              <a:gd name="connsiteX1" fmla="*/ 0 w 3922018"/>
              <a:gd name="connsiteY1" fmla="*/ 287079 h 499730"/>
              <a:gd name="connsiteX2" fmla="*/ 2137145 w 3922018"/>
              <a:gd name="connsiteY2" fmla="*/ 287079 h 499730"/>
              <a:gd name="connsiteX3" fmla="*/ 2434856 w 3922018"/>
              <a:gd name="connsiteY3" fmla="*/ 499730 h 499730"/>
              <a:gd name="connsiteX4" fmla="*/ 3413052 w 3922018"/>
              <a:gd name="connsiteY4" fmla="*/ 478465 h 499730"/>
              <a:gd name="connsiteX5" fmla="*/ 3922018 w 3922018"/>
              <a:gd name="connsiteY5" fmla="*/ 266224 h 499730"/>
              <a:gd name="connsiteX6" fmla="*/ 3635925 w 3922018"/>
              <a:gd name="connsiteY6" fmla="*/ 0 h 499730"/>
              <a:gd name="connsiteX7" fmla="*/ 3412272 w 3922018"/>
              <a:gd name="connsiteY7" fmla="*/ 108665 h 499730"/>
              <a:gd name="connsiteX8" fmla="*/ 0 w 3922018"/>
              <a:gd name="connsiteY8" fmla="*/ 74428 h 499730"/>
              <a:gd name="connsiteX0" fmla="*/ 0 w 3922018"/>
              <a:gd name="connsiteY0" fmla="*/ 74428 h 499730"/>
              <a:gd name="connsiteX1" fmla="*/ 0 w 3922018"/>
              <a:gd name="connsiteY1" fmla="*/ 287079 h 499730"/>
              <a:gd name="connsiteX2" fmla="*/ 2137145 w 3922018"/>
              <a:gd name="connsiteY2" fmla="*/ 287079 h 499730"/>
              <a:gd name="connsiteX3" fmla="*/ 2434856 w 3922018"/>
              <a:gd name="connsiteY3" fmla="*/ 499730 h 499730"/>
              <a:gd name="connsiteX4" fmla="*/ 3413052 w 3922018"/>
              <a:gd name="connsiteY4" fmla="*/ 478465 h 499730"/>
              <a:gd name="connsiteX5" fmla="*/ 3922018 w 3922018"/>
              <a:gd name="connsiteY5" fmla="*/ 266224 h 499730"/>
              <a:gd name="connsiteX6" fmla="*/ 3635925 w 3922018"/>
              <a:gd name="connsiteY6" fmla="*/ 0 h 499730"/>
              <a:gd name="connsiteX7" fmla="*/ 3412272 w 3922018"/>
              <a:gd name="connsiteY7" fmla="*/ 108665 h 499730"/>
              <a:gd name="connsiteX8" fmla="*/ 0 w 3922018"/>
              <a:gd name="connsiteY8" fmla="*/ 74428 h 499730"/>
              <a:gd name="connsiteX0" fmla="*/ 0 w 3922018"/>
              <a:gd name="connsiteY0" fmla="*/ 74428 h 499730"/>
              <a:gd name="connsiteX1" fmla="*/ 0 w 3922018"/>
              <a:gd name="connsiteY1" fmla="*/ 287079 h 499730"/>
              <a:gd name="connsiteX2" fmla="*/ 2137145 w 3922018"/>
              <a:gd name="connsiteY2" fmla="*/ 287079 h 499730"/>
              <a:gd name="connsiteX3" fmla="*/ 2434856 w 3922018"/>
              <a:gd name="connsiteY3" fmla="*/ 499730 h 499730"/>
              <a:gd name="connsiteX4" fmla="*/ 3413052 w 3922018"/>
              <a:gd name="connsiteY4" fmla="*/ 478465 h 499730"/>
              <a:gd name="connsiteX5" fmla="*/ 3922018 w 3922018"/>
              <a:gd name="connsiteY5" fmla="*/ 266224 h 499730"/>
              <a:gd name="connsiteX6" fmla="*/ 3635925 w 3922018"/>
              <a:gd name="connsiteY6" fmla="*/ 0 h 499730"/>
              <a:gd name="connsiteX7" fmla="*/ 3412272 w 3922018"/>
              <a:gd name="connsiteY7" fmla="*/ 108665 h 499730"/>
              <a:gd name="connsiteX8" fmla="*/ 2970958 w 3922018"/>
              <a:gd name="connsiteY8" fmla="*/ 94543 h 499730"/>
              <a:gd name="connsiteX9" fmla="*/ 0 w 3922018"/>
              <a:gd name="connsiteY9" fmla="*/ 74428 h 499730"/>
              <a:gd name="connsiteX0" fmla="*/ 0 w 3922018"/>
              <a:gd name="connsiteY0" fmla="*/ 74428 h 499730"/>
              <a:gd name="connsiteX1" fmla="*/ 0 w 3922018"/>
              <a:gd name="connsiteY1" fmla="*/ 287079 h 499730"/>
              <a:gd name="connsiteX2" fmla="*/ 2137145 w 3922018"/>
              <a:gd name="connsiteY2" fmla="*/ 287079 h 499730"/>
              <a:gd name="connsiteX3" fmla="*/ 2434856 w 3922018"/>
              <a:gd name="connsiteY3" fmla="*/ 499730 h 499730"/>
              <a:gd name="connsiteX4" fmla="*/ 3413052 w 3922018"/>
              <a:gd name="connsiteY4" fmla="*/ 478465 h 499730"/>
              <a:gd name="connsiteX5" fmla="*/ 3922018 w 3922018"/>
              <a:gd name="connsiteY5" fmla="*/ 266224 h 499730"/>
              <a:gd name="connsiteX6" fmla="*/ 3635925 w 3922018"/>
              <a:gd name="connsiteY6" fmla="*/ 0 h 499730"/>
              <a:gd name="connsiteX7" fmla="*/ 3412272 w 3922018"/>
              <a:gd name="connsiteY7" fmla="*/ 108665 h 499730"/>
              <a:gd name="connsiteX8" fmla="*/ 3034507 w 3922018"/>
              <a:gd name="connsiteY8" fmla="*/ 76890 h 499730"/>
              <a:gd name="connsiteX9" fmla="*/ 0 w 3922018"/>
              <a:gd name="connsiteY9" fmla="*/ 74428 h 499730"/>
              <a:gd name="connsiteX0" fmla="*/ 0 w 3922018"/>
              <a:gd name="connsiteY0" fmla="*/ 74428 h 499730"/>
              <a:gd name="connsiteX1" fmla="*/ 0 w 3922018"/>
              <a:gd name="connsiteY1" fmla="*/ 287079 h 499730"/>
              <a:gd name="connsiteX2" fmla="*/ 2137145 w 3922018"/>
              <a:gd name="connsiteY2" fmla="*/ 287079 h 499730"/>
              <a:gd name="connsiteX3" fmla="*/ 2434856 w 3922018"/>
              <a:gd name="connsiteY3" fmla="*/ 499730 h 499730"/>
              <a:gd name="connsiteX4" fmla="*/ 3413052 w 3922018"/>
              <a:gd name="connsiteY4" fmla="*/ 478465 h 499730"/>
              <a:gd name="connsiteX5" fmla="*/ 3922018 w 3922018"/>
              <a:gd name="connsiteY5" fmla="*/ 266224 h 499730"/>
              <a:gd name="connsiteX6" fmla="*/ 3635925 w 3922018"/>
              <a:gd name="connsiteY6" fmla="*/ 0 h 499730"/>
              <a:gd name="connsiteX7" fmla="*/ 3412272 w 3922018"/>
              <a:gd name="connsiteY7" fmla="*/ 108665 h 499730"/>
              <a:gd name="connsiteX8" fmla="*/ 3034507 w 3922018"/>
              <a:gd name="connsiteY8" fmla="*/ 98073 h 499730"/>
              <a:gd name="connsiteX9" fmla="*/ 0 w 3922018"/>
              <a:gd name="connsiteY9" fmla="*/ 74428 h 499730"/>
              <a:gd name="connsiteX0" fmla="*/ 0 w 3922018"/>
              <a:gd name="connsiteY0" fmla="*/ 74428 h 499730"/>
              <a:gd name="connsiteX1" fmla="*/ 0 w 3922018"/>
              <a:gd name="connsiteY1" fmla="*/ 287079 h 499730"/>
              <a:gd name="connsiteX2" fmla="*/ 2137145 w 3922018"/>
              <a:gd name="connsiteY2" fmla="*/ 287079 h 499730"/>
              <a:gd name="connsiteX3" fmla="*/ 2434856 w 3922018"/>
              <a:gd name="connsiteY3" fmla="*/ 499730 h 499730"/>
              <a:gd name="connsiteX4" fmla="*/ 3413052 w 3922018"/>
              <a:gd name="connsiteY4" fmla="*/ 478465 h 499730"/>
              <a:gd name="connsiteX5" fmla="*/ 3922018 w 3922018"/>
              <a:gd name="connsiteY5" fmla="*/ 266224 h 499730"/>
              <a:gd name="connsiteX6" fmla="*/ 3635925 w 3922018"/>
              <a:gd name="connsiteY6" fmla="*/ 0 h 499730"/>
              <a:gd name="connsiteX7" fmla="*/ 3412272 w 3922018"/>
              <a:gd name="connsiteY7" fmla="*/ 108665 h 499730"/>
              <a:gd name="connsiteX8" fmla="*/ 3098056 w 3922018"/>
              <a:gd name="connsiteY8" fmla="*/ 94543 h 499730"/>
              <a:gd name="connsiteX9" fmla="*/ 0 w 3922018"/>
              <a:gd name="connsiteY9" fmla="*/ 74428 h 499730"/>
              <a:gd name="connsiteX0" fmla="*/ 0 w 3922018"/>
              <a:gd name="connsiteY0" fmla="*/ 74428 h 499730"/>
              <a:gd name="connsiteX1" fmla="*/ 0 w 3922018"/>
              <a:gd name="connsiteY1" fmla="*/ 287079 h 499730"/>
              <a:gd name="connsiteX2" fmla="*/ 2137145 w 3922018"/>
              <a:gd name="connsiteY2" fmla="*/ 287079 h 499730"/>
              <a:gd name="connsiteX3" fmla="*/ 2434856 w 3922018"/>
              <a:gd name="connsiteY3" fmla="*/ 499730 h 499730"/>
              <a:gd name="connsiteX4" fmla="*/ 3413052 w 3922018"/>
              <a:gd name="connsiteY4" fmla="*/ 478465 h 499730"/>
              <a:gd name="connsiteX5" fmla="*/ 3922018 w 3922018"/>
              <a:gd name="connsiteY5" fmla="*/ 266224 h 499730"/>
              <a:gd name="connsiteX6" fmla="*/ 3635925 w 3922018"/>
              <a:gd name="connsiteY6" fmla="*/ 0 h 499730"/>
              <a:gd name="connsiteX7" fmla="*/ 3412272 w 3922018"/>
              <a:gd name="connsiteY7" fmla="*/ 108665 h 499730"/>
              <a:gd name="connsiteX8" fmla="*/ 3098056 w 3922018"/>
              <a:gd name="connsiteY8" fmla="*/ 94543 h 499730"/>
              <a:gd name="connsiteX9" fmla="*/ 2639091 w 3922018"/>
              <a:gd name="connsiteY9" fmla="*/ 87482 h 499730"/>
              <a:gd name="connsiteX10" fmla="*/ 0 w 3922018"/>
              <a:gd name="connsiteY10" fmla="*/ 74428 h 499730"/>
              <a:gd name="connsiteX0" fmla="*/ 0 w 3922018"/>
              <a:gd name="connsiteY0" fmla="*/ 74428 h 499730"/>
              <a:gd name="connsiteX1" fmla="*/ 0 w 3922018"/>
              <a:gd name="connsiteY1" fmla="*/ 287079 h 499730"/>
              <a:gd name="connsiteX2" fmla="*/ 2137145 w 3922018"/>
              <a:gd name="connsiteY2" fmla="*/ 287079 h 499730"/>
              <a:gd name="connsiteX3" fmla="*/ 2434856 w 3922018"/>
              <a:gd name="connsiteY3" fmla="*/ 499730 h 499730"/>
              <a:gd name="connsiteX4" fmla="*/ 3413052 w 3922018"/>
              <a:gd name="connsiteY4" fmla="*/ 478465 h 499730"/>
              <a:gd name="connsiteX5" fmla="*/ 3922018 w 3922018"/>
              <a:gd name="connsiteY5" fmla="*/ 266224 h 499730"/>
              <a:gd name="connsiteX6" fmla="*/ 3635925 w 3922018"/>
              <a:gd name="connsiteY6" fmla="*/ 0 h 499730"/>
              <a:gd name="connsiteX7" fmla="*/ 3412272 w 3922018"/>
              <a:gd name="connsiteY7" fmla="*/ 108665 h 499730"/>
              <a:gd name="connsiteX8" fmla="*/ 3098056 w 3922018"/>
              <a:gd name="connsiteY8" fmla="*/ 94543 h 499730"/>
              <a:gd name="connsiteX9" fmla="*/ 2646152 w 3922018"/>
              <a:gd name="connsiteY9" fmla="*/ 48646 h 499730"/>
              <a:gd name="connsiteX10" fmla="*/ 0 w 3922018"/>
              <a:gd name="connsiteY10" fmla="*/ 74428 h 499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22018" h="499730">
                <a:moveTo>
                  <a:pt x="0" y="74428"/>
                </a:moveTo>
                <a:lnTo>
                  <a:pt x="0" y="287079"/>
                </a:lnTo>
                <a:lnTo>
                  <a:pt x="2137145" y="287079"/>
                </a:lnTo>
                <a:lnTo>
                  <a:pt x="2434856" y="499730"/>
                </a:lnTo>
                <a:lnTo>
                  <a:pt x="3413052" y="478465"/>
                </a:lnTo>
                <a:lnTo>
                  <a:pt x="3922018" y="266224"/>
                </a:lnTo>
                <a:lnTo>
                  <a:pt x="3635925" y="0"/>
                </a:lnTo>
                <a:lnTo>
                  <a:pt x="3412272" y="108665"/>
                </a:lnTo>
                <a:cubicBezTo>
                  <a:pt x="3301444" y="124422"/>
                  <a:pt x="3666768" y="100249"/>
                  <a:pt x="3098056" y="94543"/>
                </a:cubicBezTo>
                <a:cubicBezTo>
                  <a:pt x="2969193" y="91013"/>
                  <a:pt x="3162495" y="51998"/>
                  <a:pt x="2646152" y="48646"/>
                </a:cubicBezTo>
                <a:lnTo>
                  <a:pt x="0" y="74428"/>
                </a:lnTo>
                <a:close/>
              </a:path>
            </a:pathLst>
          </a:custGeom>
          <a:noFill/>
          <a:ln w="28575">
            <a:solidFill>
              <a:srgbClr val="00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9D692AB-F7D3-9766-A5C6-07A423CEDD50}"/>
              </a:ext>
            </a:extLst>
          </p:cNvPr>
          <p:cNvSpPr/>
          <p:nvPr/>
        </p:nvSpPr>
        <p:spPr>
          <a:xfrm>
            <a:off x="8995144" y="4784651"/>
            <a:ext cx="489098" cy="361507"/>
          </a:xfrm>
          <a:custGeom>
            <a:avLst/>
            <a:gdLst>
              <a:gd name="connsiteX0" fmla="*/ 212651 w 489098"/>
              <a:gd name="connsiteY0" fmla="*/ 10633 h 361507"/>
              <a:gd name="connsiteX1" fmla="*/ 435935 w 489098"/>
              <a:gd name="connsiteY1" fmla="*/ 0 h 361507"/>
              <a:gd name="connsiteX2" fmla="*/ 489098 w 489098"/>
              <a:gd name="connsiteY2" fmla="*/ 361507 h 361507"/>
              <a:gd name="connsiteX3" fmla="*/ 0 w 489098"/>
              <a:gd name="connsiteY3" fmla="*/ 329609 h 361507"/>
              <a:gd name="connsiteX4" fmla="*/ 0 w 489098"/>
              <a:gd name="connsiteY4" fmla="*/ 244549 h 361507"/>
              <a:gd name="connsiteX5" fmla="*/ 127591 w 489098"/>
              <a:gd name="connsiteY5" fmla="*/ 42530 h 361507"/>
              <a:gd name="connsiteX6" fmla="*/ 212651 w 489098"/>
              <a:gd name="connsiteY6" fmla="*/ 10633 h 361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9098" h="361507">
                <a:moveTo>
                  <a:pt x="212651" y="10633"/>
                </a:moveTo>
                <a:lnTo>
                  <a:pt x="435935" y="0"/>
                </a:lnTo>
                <a:lnTo>
                  <a:pt x="489098" y="361507"/>
                </a:lnTo>
                <a:lnTo>
                  <a:pt x="0" y="329609"/>
                </a:lnTo>
                <a:lnTo>
                  <a:pt x="0" y="244549"/>
                </a:lnTo>
                <a:lnTo>
                  <a:pt x="127591" y="42530"/>
                </a:lnTo>
                <a:lnTo>
                  <a:pt x="212651" y="10633"/>
                </a:lnTo>
                <a:close/>
              </a:path>
            </a:pathLst>
          </a:custGeom>
          <a:noFill/>
          <a:ln w="28575">
            <a:solidFill>
              <a:srgbClr val="00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C1F9AE3-D2FD-3EDF-5A0B-1C76E0320089}"/>
              </a:ext>
            </a:extLst>
          </p:cNvPr>
          <p:cNvCxnSpPr>
            <a:cxnSpLocks/>
            <a:stCxn id="41" idx="3"/>
            <a:endCxn id="17" idx="0"/>
          </p:cNvCxnSpPr>
          <p:nvPr/>
        </p:nvCxnSpPr>
        <p:spPr>
          <a:xfrm flipH="1">
            <a:off x="7791320" y="5114260"/>
            <a:ext cx="1203824" cy="968097"/>
          </a:xfrm>
          <a:prstGeom prst="line">
            <a:avLst/>
          </a:prstGeom>
          <a:ln w="28575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6479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B208F-8B6C-7477-ED7A-04506797A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Motivation for decabling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A88C8D-330B-319C-0934-6EF8913200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054" y="4832500"/>
            <a:ext cx="11348203" cy="1535328"/>
          </a:xfrm>
        </p:spPr>
        <p:txBody>
          <a:bodyPr>
            <a:normAutofit/>
          </a:bodyPr>
          <a:lstStyle/>
          <a:p>
            <a:r>
              <a:rPr lang="fr-CH" dirty="0"/>
              <a:t>Cable </a:t>
            </a:r>
            <a:r>
              <a:rPr lang="en-GB" dirty="0"/>
              <a:t>trays in Awake are 400% full </a:t>
            </a:r>
          </a:p>
          <a:p>
            <a:r>
              <a:rPr lang="en-GB" dirty="0"/>
              <a:t>Main goal of decabling: ensure a clean infrastructure for future cables needed for run2c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FC1418-29DA-00F8-5CDE-F7B6F29E0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AWAKE Collaboration Meeting 13/03/2024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40CD54-49A3-494D-C7E5-9F235DDDE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87B763-E3A5-324A-228A-FF6231B899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77" y="831328"/>
            <a:ext cx="8396749" cy="39014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166CBF5-6EAF-4E4B-B81E-C8826B8DDE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16992" t="8263" b="18075"/>
          <a:stretch/>
        </p:blipFill>
        <p:spPr>
          <a:xfrm>
            <a:off x="7685314" y="636266"/>
            <a:ext cx="4408509" cy="16492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FCDDC77-0C83-0720-2A20-8E9F15AC8C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98229" y="2962802"/>
            <a:ext cx="4495594" cy="13191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object 21">
            <a:extLst>
              <a:ext uri="{FF2B5EF4-FFF2-40B4-BE49-F238E27FC236}">
                <a16:creationId xmlns:a16="http://schemas.microsoft.com/office/drawing/2014/main" id="{EE2F6CA3-C402-F56B-08C9-87424417BFCE}"/>
              </a:ext>
            </a:extLst>
          </p:cNvPr>
          <p:cNvSpPr txBox="1"/>
          <p:nvPr/>
        </p:nvSpPr>
        <p:spPr>
          <a:xfrm>
            <a:off x="11210418" y="81437"/>
            <a:ext cx="912076" cy="351101"/>
          </a:xfrm>
          <a:prstGeom prst="rect">
            <a:avLst/>
          </a:prstGeom>
          <a:solidFill>
            <a:srgbClr val="FFC000"/>
          </a:solidFill>
          <a:ln w="28575">
            <a:solidFill>
              <a:srgbClr val="FFC000"/>
            </a:solidFill>
          </a:ln>
        </p:spPr>
        <p:txBody>
          <a:bodyPr vert="horz" wrap="square" lIns="0" tIns="38100" rIns="0" bIns="0" rtlCol="0">
            <a:spAutoFit/>
          </a:bodyPr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-1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Step 1</a:t>
            </a:r>
            <a:endParaRPr kumimoji="0" lang="en-GB" sz="2000" b="0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3324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279C7-99A5-DFA2-B36E-56154A076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Decabling process</a:t>
            </a:r>
            <a:endParaRPr lang="en-GB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DC8E495-2DDF-A8F8-394B-611751586E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3594989"/>
              </p:ext>
            </p:extLst>
          </p:nvPr>
        </p:nvGraphicFramePr>
        <p:xfrm>
          <a:off x="115652" y="739972"/>
          <a:ext cx="11901088" cy="1525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A69425-745C-6159-082C-EB5E0D0BA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9</a:t>
            </a:fld>
            <a:endParaRPr lang="en-US"/>
          </a:p>
        </p:txBody>
      </p:sp>
      <p:pic>
        <p:nvPicPr>
          <p:cNvPr id="7" name="Espace réservé du contenu 9">
            <a:extLst>
              <a:ext uri="{FF2B5EF4-FFF2-40B4-BE49-F238E27FC236}">
                <a16:creationId xmlns:a16="http://schemas.microsoft.com/office/drawing/2014/main" id="{F1760E2D-C384-A250-B8E5-DAFB969E55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73680" y="4057549"/>
            <a:ext cx="6356046" cy="2190851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6FE5F9-AC86-E066-1ECA-69A57DA58C93}"/>
              </a:ext>
            </a:extLst>
          </p:cNvPr>
          <p:cNvSpPr txBox="1">
            <a:spLocks/>
          </p:cNvSpPr>
          <p:nvPr/>
        </p:nvSpPr>
        <p:spPr>
          <a:xfrm>
            <a:off x="115652" y="2479405"/>
            <a:ext cx="11901088" cy="1582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304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n-lt"/>
                <a:ea typeface="+mn-ea"/>
                <a:cs typeface="+mn-cs"/>
              </a:defRPr>
            </a:lvl2pPr>
            <a:lvl3pPr marL="11430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Two</a:t>
            </a:r>
            <a:r>
              <a:rPr lang="fr-CH" dirty="0"/>
              <a:t> main documents </a:t>
            </a:r>
            <a:r>
              <a:rPr lang="en-GB" dirty="0"/>
              <a:t>of work : </a:t>
            </a:r>
          </a:p>
          <a:p>
            <a:pPr marL="457200" indent="-457200" algn="just"/>
            <a:r>
              <a:rPr lang="en-GB" dirty="0"/>
              <a:t>the </a:t>
            </a:r>
            <a:r>
              <a:rPr lang="en-GB" b="1" dirty="0"/>
              <a:t>cable list (DEC)</a:t>
            </a:r>
            <a:r>
              <a:rPr lang="en-GB" dirty="0"/>
              <a:t>: it states clearly which cable should be removed or not</a:t>
            </a:r>
          </a:p>
          <a:p>
            <a:pPr marL="914400" lvl="1" indent="-457200" algn="just"/>
            <a:r>
              <a:rPr lang="en-GB" dirty="0"/>
              <a:t>approved on edms by all equipment owners</a:t>
            </a:r>
          </a:p>
          <a:p>
            <a:pPr marL="457200" indent="-457200" algn="just"/>
            <a:r>
              <a:rPr lang="en-GB" dirty="0"/>
              <a:t>the </a:t>
            </a:r>
            <a:r>
              <a:rPr lang="en-GB" b="1" dirty="0"/>
              <a:t>lockout document</a:t>
            </a:r>
            <a:r>
              <a:rPr lang="en-GB" dirty="0"/>
              <a:t>: it states which equipment/racks are going to be locked out</a:t>
            </a:r>
          </a:p>
          <a:p>
            <a:pPr marL="914400" lvl="1" indent="-457200" algn="just"/>
            <a:r>
              <a:rPr lang="en-GB" dirty="0"/>
              <a:t>approved on edms by equipment owners, group and department leaders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BE0F5F-C9B2-CE65-E583-17A075487873}"/>
              </a:ext>
            </a:extLst>
          </p:cNvPr>
          <p:cNvSpPr txBox="1"/>
          <p:nvPr/>
        </p:nvSpPr>
        <p:spPr>
          <a:xfrm>
            <a:off x="4075252" y="6280027"/>
            <a:ext cx="3752902" cy="3385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Example of cable list</a:t>
            </a:r>
            <a:endParaRPr lang="en-GB" sz="16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6FFBB6E-CDCE-8973-9946-F1735F0E4C5D}"/>
              </a:ext>
            </a:extLst>
          </p:cNvPr>
          <p:cNvSpPr/>
          <p:nvPr/>
        </p:nvSpPr>
        <p:spPr>
          <a:xfrm>
            <a:off x="1961398" y="804911"/>
            <a:ext cx="1478822" cy="113362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BF8230D-F1D3-75EE-4334-6E6B354D59AC}"/>
              </a:ext>
            </a:extLst>
          </p:cNvPr>
          <p:cNvSpPr txBox="1">
            <a:spLocks/>
          </p:cNvSpPr>
          <p:nvPr/>
        </p:nvSpPr>
        <p:spPr>
          <a:xfrm>
            <a:off x="1810707" y="1886081"/>
            <a:ext cx="1780204" cy="542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304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n-lt"/>
                <a:ea typeface="+mn-ea"/>
                <a:cs typeface="+mn-cs"/>
              </a:defRPr>
            </a:lvl2pPr>
            <a:lvl3pPr marL="11430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>
                <a:solidFill>
                  <a:srgbClr val="FF0000"/>
                </a:solidFill>
              </a:rPr>
              <a:t>NEXT STEP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2EDF9CF-4A8C-9F32-76D5-0BE865C540BB}"/>
              </a:ext>
            </a:extLst>
          </p:cNvPr>
          <p:cNvSpPr/>
          <p:nvPr/>
        </p:nvSpPr>
        <p:spPr>
          <a:xfrm>
            <a:off x="260204" y="804911"/>
            <a:ext cx="1478822" cy="1133629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DCC6BC2-16D4-4EA0-8521-A90763511665}"/>
              </a:ext>
            </a:extLst>
          </p:cNvPr>
          <p:cNvSpPr txBox="1">
            <a:spLocks/>
          </p:cNvSpPr>
          <p:nvPr/>
        </p:nvSpPr>
        <p:spPr>
          <a:xfrm>
            <a:off x="109513" y="1943681"/>
            <a:ext cx="1780204" cy="37947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304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n-lt"/>
                <a:ea typeface="+mn-ea"/>
                <a:cs typeface="+mn-cs"/>
              </a:defRPr>
            </a:lvl2pPr>
            <a:lvl3pPr marL="11430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b="1" dirty="0">
                <a:solidFill>
                  <a:srgbClr val="00B050"/>
                </a:solidFill>
              </a:rPr>
              <a:t>Input </a:t>
            </a:r>
            <a:r>
              <a:rPr lang="en-GB" b="1" dirty="0">
                <a:solidFill>
                  <a:srgbClr val="00B050"/>
                </a:solidFill>
              </a:rPr>
              <a:t>received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80FD1CB-B3FF-8FBC-D6EC-BA52F46DB7B9}"/>
              </a:ext>
            </a:extLst>
          </p:cNvPr>
          <p:cNvSpPr/>
          <p:nvPr/>
        </p:nvSpPr>
        <p:spPr>
          <a:xfrm>
            <a:off x="1810708" y="708345"/>
            <a:ext cx="5076476" cy="1686755"/>
          </a:xfrm>
          <a:prstGeom prst="roundRect">
            <a:avLst>
              <a:gd name="adj" fmla="val 13207"/>
            </a:avLst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16B862C-75E8-4F9D-B279-B87ABAB6734F}"/>
              </a:ext>
            </a:extLst>
          </p:cNvPr>
          <p:cNvSpPr txBox="1">
            <a:spLocks/>
          </p:cNvSpPr>
          <p:nvPr/>
        </p:nvSpPr>
        <p:spPr>
          <a:xfrm>
            <a:off x="6723232" y="197917"/>
            <a:ext cx="2209843" cy="635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304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1155CC"/>
                </a:solidFill>
                <a:latin typeface="+mn-lt"/>
                <a:ea typeface="+mn-ea"/>
                <a:cs typeface="+mn-cs"/>
              </a:defRPr>
            </a:lvl2pPr>
            <a:lvl3pPr marL="11430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304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fr-CH" sz="1600" dirty="0">
                <a:solidFill>
                  <a:srgbClr val="FFC000"/>
                </a:solidFill>
              </a:rPr>
              <a:t>Important </a:t>
            </a:r>
            <a:r>
              <a:rPr lang="en-GB" sz="1600" dirty="0">
                <a:solidFill>
                  <a:srgbClr val="FFC000"/>
                </a:solidFill>
              </a:rPr>
              <a:t>steps to take before the summer</a:t>
            </a: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D1288A24-7158-9FCE-A7F1-857C007EA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35929"/>
            <a:ext cx="4114800" cy="365125"/>
          </a:xfrm>
        </p:spPr>
        <p:txBody>
          <a:bodyPr/>
          <a:lstStyle/>
          <a:p>
            <a:pPr algn="l"/>
            <a:r>
              <a:rPr lang="en-US" dirty="0"/>
              <a:t>AWAKE Collaboration Meeting 13/03/2024</a:t>
            </a:r>
          </a:p>
        </p:txBody>
      </p:sp>
      <p:sp>
        <p:nvSpPr>
          <p:cNvPr id="16" name="object 21">
            <a:extLst>
              <a:ext uri="{FF2B5EF4-FFF2-40B4-BE49-F238E27FC236}">
                <a16:creationId xmlns:a16="http://schemas.microsoft.com/office/drawing/2014/main" id="{0AEE21CD-3B2E-564F-776F-A2A708CA3BF4}"/>
              </a:ext>
            </a:extLst>
          </p:cNvPr>
          <p:cNvSpPr txBox="1"/>
          <p:nvPr/>
        </p:nvSpPr>
        <p:spPr>
          <a:xfrm>
            <a:off x="11210418" y="81437"/>
            <a:ext cx="912076" cy="351101"/>
          </a:xfrm>
          <a:prstGeom prst="rect">
            <a:avLst/>
          </a:prstGeom>
          <a:solidFill>
            <a:srgbClr val="FFC000"/>
          </a:solidFill>
          <a:ln w="28575">
            <a:solidFill>
              <a:srgbClr val="FFC000"/>
            </a:solidFill>
          </a:ln>
        </p:spPr>
        <p:txBody>
          <a:bodyPr vert="horz" wrap="square" lIns="0" tIns="38100" rIns="0" bIns="0" rtlCol="0">
            <a:spAutoFit/>
          </a:bodyPr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-1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Step 1</a:t>
            </a:r>
            <a:endParaRPr kumimoji="0" lang="en-GB" sz="2000" b="0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8445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80403</TotalTime>
  <Words>933</Words>
  <Application>Microsoft Office PowerPoint</Application>
  <PresentationFormat>Widescreen</PresentationFormat>
  <Paragraphs>233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Wingdings</vt:lpstr>
      <vt:lpstr>Office Theme</vt:lpstr>
      <vt:lpstr>Office Theme</vt:lpstr>
      <vt:lpstr>Office Theme</vt:lpstr>
      <vt:lpstr>Office Theme</vt:lpstr>
      <vt:lpstr>Office Theme</vt:lpstr>
      <vt:lpstr>Getting ready for Run 2c</vt:lpstr>
      <vt:lpstr>Getting to run 2c</vt:lpstr>
      <vt:lpstr>Getting to run 2c</vt:lpstr>
      <vt:lpstr>Timeline for AWAKE dismantling &amp; decabling</vt:lpstr>
      <vt:lpstr>Timeline for AWAKE dismantling &amp; decabling</vt:lpstr>
      <vt:lpstr>Run 2b dismantling</vt:lpstr>
      <vt:lpstr>Dismantling sequence for transport</vt:lpstr>
      <vt:lpstr>Motivation for decabling</vt:lpstr>
      <vt:lpstr>Decabling process</vt:lpstr>
      <vt:lpstr>CNGS dismantling</vt:lpstr>
      <vt:lpstr>Run 2c installation</vt:lpstr>
      <vt:lpstr>General Awake roadmap</vt:lpstr>
      <vt:lpstr>Summary</vt:lpstr>
      <vt:lpstr>Back up slides</vt:lpstr>
      <vt:lpstr>Girders re-usability</vt:lpstr>
      <vt:lpstr>Girders re-usability</vt:lpstr>
      <vt:lpstr>AWAKE run 2c installation schedule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Eloise Daria Guran</cp:lastModifiedBy>
  <cp:revision>852</cp:revision>
  <cp:lastPrinted>2019-03-15T16:40:57Z</cp:lastPrinted>
  <dcterms:created xsi:type="dcterms:W3CDTF">2016-07-07T11:05:41Z</dcterms:created>
  <dcterms:modified xsi:type="dcterms:W3CDTF">2024-03-12T13:55:56Z</dcterms:modified>
</cp:coreProperties>
</file>