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sldIdLst>
    <p:sldId id="256" r:id="rId5"/>
    <p:sldId id="279" r:id="rId6"/>
    <p:sldId id="281" r:id="rId7"/>
    <p:sldId id="268" r:id="rId8"/>
    <p:sldId id="282" r:id="rId9"/>
    <p:sldId id="286" r:id="rId10"/>
    <p:sldId id="366" r:id="rId11"/>
    <p:sldId id="283" r:id="rId12"/>
    <p:sldId id="288" r:id="rId13"/>
    <p:sldId id="367" r:id="rId14"/>
    <p:sldId id="262" r:id="rId15"/>
    <p:sldId id="373" r:id="rId16"/>
    <p:sldId id="374" r:id="rId17"/>
    <p:sldId id="376" r:id="rId18"/>
    <p:sldId id="278" r:id="rId19"/>
    <p:sldId id="284" r:id="rId20"/>
    <p:sldId id="316" r:id="rId21"/>
    <p:sldId id="364" r:id="rId22"/>
    <p:sldId id="368" r:id="rId23"/>
    <p:sldId id="369" r:id="rId24"/>
    <p:sldId id="370" r:id="rId25"/>
    <p:sldId id="371" r:id="rId2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 autoAdjust="0"/>
    <p:restoredTop sz="97505"/>
  </p:normalViewPr>
  <p:slideViewPr>
    <p:cSldViewPr>
      <p:cViewPr varScale="1">
        <p:scale>
          <a:sx n="86" d="100"/>
          <a:sy n="86" d="100"/>
        </p:scale>
        <p:origin x="341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15480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315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322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3036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34007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3/13/2024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3/13/2024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3/13/2024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3/13/2024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3/13/2024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3/13/2024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3/13/2024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3/13/2024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13/03/2024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3164075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3/13/2024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3/13/2024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3/13/2024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3/13/2024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3/13/2024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3/13/2024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3/13/2024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>
            <a:biLevel thresh="25000"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515/nanoph-2023-0552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13" Type="http://schemas.openxmlformats.org/officeDocument/2006/relationships/image" Target="../media/image40.png"/><Relationship Id="rId3" Type="http://schemas.openxmlformats.org/officeDocument/2006/relationships/image" Target="../media/image24.png"/><Relationship Id="rId7" Type="http://schemas.openxmlformats.org/officeDocument/2006/relationships/image" Target="../media/image34.png"/><Relationship Id="rId12" Type="http://schemas.openxmlformats.org/officeDocument/2006/relationships/image" Target="../media/image39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3.sv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svg"/><Relationship Id="rId4" Type="http://schemas.openxmlformats.org/officeDocument/2006/relationships/image" Target="../media/image25.svg"/><Relationship Id="rId9" Type="http://schemas.openxmlformats.org/officeDocument/2006/relationships/image" Target="../media/image36.png"/><Relationship Id="rId14" Type="http://schemas.openxmlformats.org/officeDocument/2006/relationships/image" Target="../media/image41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3.svg"/><Relationship Id="rId5" Type="http://schemas.openxmlformats.org/officeDocument/2006/relationships/image" Target="../media/image52.png"/><Relationship Id="rId4" Type="http://schemas.openxmlformats.org/officeDocument/2006/relationships/image" Target="../media/image51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5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aps.org/doi/10.1103/PhysRevAccelBeams.27.023401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dirty="0"/>
              <a:t>AWAKE Collaboration Meeting</a:t>
            </a:r>
            <a:br>
              <a:rPr lang="en-US" dirty="0"/>
            </a:br>
            <a:r>
              <a:rPr lang="en-US" b="0" dirty="0"/>
              <a:t>Photocathode Performance </a:t>
            </a:r>
            <a:br>
              <a:rPr lang="en-US" b="0" dirty="0"/>
            </a:br>
            <a:r>
              <a:rPr lang="en-US" b="0" dirty="0"/>
              <a:t>and Production Reliability</a:t>
            </a:r>
            <a:endParaRPr b="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Ralf Erik ROSSEL</a:t>
            </a:r>
            <a:endParaRPr dirty="0"/>
          </a:p>
          <a:p>
            <a:pPr algn="l">
              <a:defRPr/>
            </a:pPr>
            <a:r>
              <a:rPr lang="en-US" sz="1800" dirty="0"/>
              <a:t>Wednesday, 13.03.2024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Photocathode </a:t>
            </a:r>
            <a:br>
              <a:rPr lang="en-US" dirty="0"/>
            </a:br>
            <a:r>
              <a:rPr lang="en-US" dirty="0"/>
              <a:t>Production Analysis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600" dirty="0">
                <a:solidFill>
                  <a:schemeClr val="tx2"/>
                </a:solidFill>
              </a:rPr>
              <a:t>Data analysis of 13 Cs</a:t>
            </a:r>
            <a:r>
              <a:rPr lang="en-US" sz="2600" baseline="-25000" dirty="0">
                <a:solidFill>
                  <a:schemeClr val="tx2"/>
                </a:solidFill>
              </a:rPr>
              <a:t>2</a:t>
            </a:r>
            <a:r>
              <a:rPr lang="en-US" sz="2600" dirty="0">
                <a:solidFill>
                  <a:schemeClr val="tx2"/>
                </a:solidFill>
              </a:rPr>
              <a:t>Te photocathodes produced during 12 years at the Photoemission Lab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chemeClr val="tx2"/>
                </a:solidFill>
              </a:rPr>
              <a:t>Successive narrowing of the stoichiometric ratio ‘window’ to gain insights to optimal Cs</a:t>
            </a:r>
            <a:r>
              <a:rPr lang="en-US" sz="2600" baseline="-25000" dirty="0">
                <a:solidFill>
                  <a:schemeClr val="tx2"/>
                </a:solidFill>
              </a:rPr>
              <a:t>2</a:t>
            </a:r>
            <a:r>
              <a:rPr lang="en-US" sz="2600" dirty="0">
                <a:solidFill>
                  <a:schemeClr val="tx2"/>
                </a:solidFill>
              </a:rPr>
              <a:t>Te layer thickness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chemeClr val="tx2"/>
                </a:solidFill>
              </a:rPr>
              <a:t>Analysis points to options for process reliability improvements and process recipe automation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10</a:t>
            </a:fld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D0BCAF3-EBDD-1C3E-7652-993C553519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40016" y="1758235"/>
            <a:ext cx="5689728" cy="3960000"/>
          </a:xfrm>
          <a:prstGeom prst="rect">
            <a:avLst/>
          </a:prstGeom>
        </p:spPr>
      </p:pic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C4880BDB-443B-1F36-D16B-C9C75F83E17A}"/>
              </a:ext>
            </a:extLst>
          </p:cNvPr>
          <p:cNvSpPr txBox="1">
            <a:spLocks/>
          </p:cNvSpPr>
          <p:nvPr/>
        </p:nvSpPr>
        <p:spPr bwMode="auto">
          <a:xfrm>
            <a:off x="6456040" y="620688"/>
            <a:ext cx="5616600" cy="959914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>
                <a:solidFill>
                  <a:schemeClr val="accent2"/>
                </a:solidFill>
              </a:rPr>
              <a:t>Production parameter and QE relation for other photocathodes</a:t>
            </a:r>
          </a:p>
        </p:txBody>
      </p:sp>
    </p:spTree>
    <p:extLst>
      <p:ext uri="{BB962C8B-B14F-4D97-AF65-F5344CB8AC3E}">
        <p14:creationId xmlns:p14="http://schemas.microsoft.com/office/powerpoint/2010/main" val="2341234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R&amp;D, Future Work and Outlook</a:t>
            </a:r>
            <a:br>
              <a:rPr lang="de-DE" dirty="0"/>
            </a:br>
            <a:r>
              <a:rPr lang="de-DE" b="0" dirty="0" err="1"/>
              <a:t>Nanoplasmonic</a:t>
            </a:r>
            <a:r>
              <a:rPr lang="de-DE" b="0" dirty="0"/>
              <a:t> </a:t>
            </a:r>
            <a:r>
              <a:rPr lang="de-DE" b="0" dirty="0" err="1"/>
              <a:t>Photocathodes</a:t>
            </a:r>
            <a:endParaRPr b="0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dirty="0" err="1"/>
              <a:t>Manufacture</a:t>
            </a:r>
            <a:r>
              <a:rPr lang="de-DE" dirty="0"/>
              <a:t> </a:t>
            </a:r>
            <a:r>
              <a:rPr lang="de-DE" dirty="0" err="1"/>
              <a:t>nanostructured</a:t>
            </a:r>
            <a:r>
              <a:rPr lang="de-DE" dirty="0"/>
              <a:t> </a:t>
            </a:r>
            <a:r>
              <a:rPr lang="de-DE" dirty="0" err="1"/>
              <a:t>photocathode</a:t>
            </a:r>
            <a:r>
              <a:rPr lang="de-DE" dirty="0"/>
              <a:t> </a:t>
            </a:r>
            <a:r>
              <a:rPr lang="de-DE" dirty="0" err="1"/>
              <a:t>surface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vacuum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for </a:t>
            </a:r>
            <a:r>
              <a:rPr lang="de-DE" dirty="0" err="1"/>
              <a:t>photocathodes</a:t>
            </a:r>
            <a:r>
              <a:rPr lang="de-DE" dirty="0"/>
              <a:t> and </a:t>
            </a:r>
            <a:r>
              <a:rPr lang="de-DE" dirty="0" err="1"/>
              <a:t>investigate</a:t>
            </a:r>
            <a:r>
              <a:rPr lang="de-DE" dirty="0"/>
              <a:t> </a:t>
            </a:r>
            <a:r>
              <a:rPr lang="de-DE" dirty="0" err="1"/>
              <a:t>expected</a:t>
            </a:r>
            <a:r>
              <a:rPr lang="de-DE" dirty="0"/>
              <a:t> </a:t>
            </a:r>
            <a:r>
              <a:rPr lang="de-DE" dirty="0" err="1"/>
              <a:t>lifetime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dirty="0" err="1"/>
              <a:t>Compromise</a:t>
            </a:r>
            <a:r>
              <a:rPr lang="de-DE" dirty="0"/>
              <a:t> on </a:t>
            </a:r>
            <a:r>
              <a:rPr lang="de-DE" dirty="0" err="1"/>
              <a:t>achievable</a:t>
            </a:r>
            <a:r>
              <a:rPr lang="de-DE" dirty="0"/>
              <a:t> </a:t>
            </a:r>
            <a:r>
              <a:rPr lang="de-DE" dirty="0" err="1"/>
              <a:t>quantum</a:t>
            </a:r>
            <a:r>
              <a:rPr lang="de-DE" dirty="0"/>
              <a:t> </a:t>
            </a:r>
            <a:r>
              <a:rPr lang="de-DE" dirty="0" err="1"/>
              <a:t>efficiency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dirty="0" err="1"/>
              <a:t>Require</a:t>
            </a:r>
            <a:r>
              <a:rPr lang="de-DE" dirty="0"/>
              <a:t> reliable </a:t>
            </a:r>
            <a:r>
              <a:rPr lang="de-DE" dirty="0" err="1"/>
              <a:t>emittance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endParaRPr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11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BA1FD-7859-5D40-F8C8-2956C54B40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EF990E-9C58-63AA-ED3A-65DA33CCE5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" r="21926"/>
          <a:stretch/>
        </p:blipFill>
        <p:spPr>
          <a:xfrm>
            <a:off x="6167440" y="1592264"/>
            <a:ext cx="5616000" cy="460851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9A4925-AE5B-4BE6-AD81-E7F6B4FB4A0B}"/>
              </a:ext>
            </a:extLst>
          </p:cNvPr>
          <p:cNvSpPr txBox="1"/>
          <p:nvPr/>
        </p:nvSpPr>
        <p:spPr bwMode="auto">
          <a:xfrm>
            <a:off x="3431704" y="6381567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Related publication (2023-10-17) by M. Martinez Calderon et al.: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GB" sz="12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https://doi.org/10.1515/nanoph-2023-0552</a:t>
            </a:r>
            <a:r>
              <a:rPr lang="en-GB" sz="1200" u="sng" kern="100" dirty="0">
                <a:solidFill>
                  <a:schemeClr val="accent2">
                    <a:lumMod val="60000"/>
                    <a:lumOff val="4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200" kern="100" dirty="0">
              <a:solidFill>
                <a:schemeClr val="accent2">
                  <a:lumMod val="60000"/>
                  <a:lumOff val="4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R&amp;D, Future Work and Outlook</a:t>
            </a:r>
            <a:br>
              <a:rPr lang="de-DE" dirty="0"/>
            </a:br>
            <a:r>
              <a:rPr lang="de-DE" b="0" dirty="0" err="1"/>
              <a:t>Photometric</a:t>
            </a:r>
            <a:r>
              <a:rPr lang="de-DE" b="0" dirty="0"/>
              <a:t> Deposition Layer </a:t>
            </a:r>
            <a:r>
              <a:rPr lang="de-DE" b="0" dirty="0" err="1"/>
              <a:t>Measurements</a:t>
            </a:r>
            <a:endParaRPr b="0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tunable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parametric</a:t>
            </a:r>
            <a:r>
              <a:rPr lang="de-DE" dirty="0"/>
              <a:t> </a:t>
            </a:r>
            <a:r>
              <a:rPr lang="de-DE" dirty="0" err="1"/>
              <a:t>oscillator</a:t>
            </a:r>
            <a:r>
              <a:rPr lang="de-DE" dirty="0"/>
              <a:t> (OPO) </a:t>
            </a:r>
            <a:r>
              <a:rPr lang="de-DE" dirty="0" err="1"/>
              <a:t>laser</a:t>
            </a:r>
            <a:r>
              <a:rPr lang="de-DE" dirty="0"/>
              <a:t> </a:t>
            </a:r>
            <a:r>
              <a:rPr lang="de-DE" dirty="0" err="1"/>
              <a:t>installed</a:t>
            </a:r>
            <a:r>
              <a:rPr lang="de-DE" dirty="0"/>
              <a:t> in </a:t>
            </a:r>
            <a:r>
              <a:rPr lang="de-DE" dirty="0" err="1"/>
              <a:t>Photoemission</a:t>
            </a:r>
            <a:r>
              <a:rPr lang="de-DE" dirty="0"/>
              <a:t> Lab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dirty="0"/>
              <a:t>Perform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 for different </a:t>
            </a:r>
            <a:r>
              <a:rPr lang="de-DE" dirty="0" err="1"/>
              <a:t>photocathode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strategies</a:t>
            </a:r>
            <a:r>
              <a:rPr lang="de-DE" dirty="0"/>
              <a:t> and </a:t>
            </a:r>
            <a:r>
              <a:rPr lang="de-DE" dirty="0" err="1"/>
              <a:t>deposition</a:t>
            </a:r>
            <a:r>
              <a:rPr lang="de-DE" dirty="0"/>
              <a:t> </a:t>
            </a:r>
            <a:r>
              <a:rPr lang="de-DE" dirty="0" err="1"/>
              <a:t>layers</a:t>
            </a:r>
            <a:r>
              <a:rPr lang="de-DE" dirty="0"/>
              <a:t> e.g. for ‚</a:t>
            </a:r>
            <a:r>
              <a:rPr lang="de-DE" dirty="0" err="1"/>
              <a:t>rejuvenated</a:t>
            </a:r>
            <a:r>
              <a:rPr lang="de-DE" dirty="0"/>
              <a:t>‘ </a:t>
            </a:r>
            <a:r>
              <a:rPr lang="de-DE" dirty="0" err="1"/>
              <a:t>photocathodes</a:t>
            </a:r>
            <a:endParaRPr lang="de-DE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150DD-CB18-BF71-B01D-E8AC963A1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2635" y="1592263"/>
            <a:ext cx="3675893" cy="459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59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R&amp;D, Future Work and Outlook</a:t>
            </a:r>
            <a:br>
              <a:rPr lang="de-DE" dirty="0"/>
            </a:br>
            <a:r>
              <a:rPr lang="de-DE" b="0" dirty="0" err="1"/>
              <a:t>Photocathode</a:t>
            </a:r>
            <a:r>
              <a:rPr lang="de-DE" b="0" dirty="0"/>
              <a:t> </a:t>
            </a:r>
            <a:r>
              <a:rPr lang="de-DE" b="0" dirty="0" err="1"/>
              <a:t>Production</a:t>
            </a:r>
            <a:r>
              <a:rPr lang="de-DE" b="0" dirty="0"/>
              <a:t> </a:t>
            </a:r>
            <a:r>
              <a:rPr lang="de-DE" b="0" dirty="0" err="1"/>
              <a:t>Reliability</a:t>
            </a:r>
            <a:r>
              <a:rPr lang="de-DE" b="0" dirty="0"/>
              <a:t> Upgrades</a:t>
            </a:r>
            <a:endParaRPr b="0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758881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 </a:t>
            </a:r>
            <a:r>
              <a:rPr lang="de-DE" dirty="0" err="1"/>
              <a:t>maintenance</a:t>
            </a:r>
            <a:r>
              <a:rPr lang="de-DE" dirty="0"/>
              <a:t> and </a:t>
            </a:r>
            <a:r>
              <a:rPr lang="de-DE" dirty="0" err="1"/>
              <a:t>dispenser</a:t>
            </a:r>
            <a:r>
              <a:rPr lang="de-DE" dirty="0"/>
              <a:t> </a:t>
            </a:r>
            <a:r>
              <a:rPr lang="de-DE" dirty="0" err="1"/>
              <a:t>renewal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dirty="0"/>
              <a:t>Automation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in </a:t>
            </a:r>
            <a:r>
              <a:rPr lang="de-DE" dirty="0" err="1"/>
              <a:t>accordance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dirty="0"/>
              <a:t>Potential </a:t>
            </a:r>
            <a:r>
              <a:rPr lang="de-DE" dirty="0" err="1"/>
              <a:t>installation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Transverse Energy Spread </a:t>
            </a:r>
            <a:r>
              <a:rPr lang="de-DE" dirty="0" err="1"/>
              <a:t>Spectrometer</a:t>
            </a:r>
            <a:r>
              <a:rPr lang="de-DE" dirty="0"/>
              <a:t> (TESS),  </a:t>
            </a:r>
            <a:r>
              <a:rPr lang="de-DE" dirty="0" err="1"/>
              <a:t>collaborating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Daresbury</a:t>
            </a:r>
            <a:r>
              <a:rPr lang="de-DE" dirty="0"/>
              <a:t> Laboratory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E9757E-5C95-3682-FDFA-EA7E4B717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3748" y="1532601"/>
            <a:ext cx="4068714" cy="466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21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R&amp;D, Future Work and Outlook</a:t>
            </a:r>
            <a:br>
              <a:rPr lang="de-DE" dirty="0"/>
            </a:br>
            <a:r>
              <a:rPr lang="de-DE" b="0" dirty="0"/>
              <a:t>CTF2 </a:t>
            </a:r>
            <a:r>
              <a:rPr lang="de-DE" b="0" dirty="0" err="1"/>
              <a:t>Commissioning</a:t>
            </a:r>
            <a:r>
              <a:rPr lang="de-DE" b="0" dirty="0"/>
              <a:t> (AWAKE Run 2c </a:t>
            </a:r>
            <a:r>
              <a:rPr lang="de-DE" b="0" dirty="0" err="1"/>
              <a:t>Preparation</a:t>
            </a:r>
            <a:r>
              <a:rPr lang="de-DE" b="0" dirty="0"/>
              <a:t>)</a:t>
            </a:r>
            <a:endParaRPr b="0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dirty="0"/>
              <a:t>Installation </a:t>
            </a:r>
            <a:r>
              <a:rPr lang="de-DE" dirty="0" err="1"/>
              <a:t>of</a:t>
            </a:r>
            <a:r>
              <a:rPr lang="de-DE" dirty="0"/>
              <a:t> AWAKE </a:t>
            </a:r>
            <a:r>
              <a:rPr lang="de-DE" dirty="0" err="1"/>
              <a:t>photocathode</a:t>
            </a:r>
            <a:r>
              <a:rPr lang="de-DE" dirty="0"/>
              <a:t> </a:t>
            </a:r>
            <a:r>
              <a:rPr lang="de-DE" dirty="0" err="1"/>
              <a:t>exchange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-lock </a:t>
            </a:r>
            <a:r>
              <a:rPr lang="de-DE" dirty="0" err="1"/>
              <a:t>system</a:t>
            </a:r>
            <a:r>
              <a:rPr lang="de-DE" dirty="0"/>
              <a:t> at CTF2 </a:t>
            </a:r>
            <a:r>
              <a:rPr lang="de-DE" dirty="0" err="1"/>
              <a:t>during</a:t>
            </a:r>
            <a:r>
              <a:rPr lang="de-DE" dirty="0"/>
              <a:t> the CNGS clean-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project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dirty="0"/>
              <a:t>Use </a:t>
            </a:r>
            <a:r>
              <a:rPr lang="de-DE" dirty="0" err="1"/>
              <a:t>of</a:t>
            </a:r>
            <a:r>
              <a:rPr lang="de-DE" dirty="0"/>
              <a:t> CTF2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for </a:t>
            </a:r>
            <a:r>
              <a:rPr lang="de-DE" dirty="0" err="1"/>
              <a:t>photocathodes</a:t>
            </a:r>
            <a:r>
              <a:rPr lang="de-DE" dirty="0"/>
              <a:t> </a:t>
            </a:r>
            <a:r>
              <a:rPr lang="de-DE" dirty="0" err="1"/>
              <a:t>produced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improved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methods</a:t>
            </a:r>
            <a:endParaRPr lang="de-DE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14</a:t>
            </a:fld>
            <a:endParaRPr lang="en-US"/>
          </a:p>
        </p:txBody>
      </p:sp>
      <p:pic>
        <p:nvPicPr>
          <p:cNvPr id="7" name="Content Placeholder 6" descr="A machine with many wires and cables&#10;&#10;Description automatically generated with medium confidence">
            <a:extLst>
              <a:ext uri="{FF2B5EF4-FFF2-40B4-BE49-F238E27FC236}">
                <a16:creationId xmlns:a16="http://schemas.microsoft.com/office/drawing/2014/main" id="{B850ECA8-230A-0DCA-4568-32B19FD1968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5400000">
            <a:off x="6673850" y="2807998"/>
            <a:ext cx="4608513" cy="2177042"/>
          </a:xfrm>
        </p:spPr>
      </p:pic>
    </p:spTree>
    <p:extLst>
      <p:ext uri="{BB962C8B-B14F-4D97-AF65-F5344CB8AC3E}">
        <p14:creationId xmlns:p14="http://schemas.microsoft.com/office/powerpoint/2010/main" val="1285981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F2F01AE-FD74-1E03-5F40-D058C430C341}"/>
              </a:ext>
            </a:extLst>
          </p:cNvPr>
          <p:cNvSpPr txBox="1">
            <a:spLocks/>
          </p:cNvSpPr>
          <p:nvPr/>
        </p:nvSpPr>
        <p:spPr bwMode="auto">
          <a:xfrm>
            <a:off x="3287712" y="4221088"/>
            <a:ext cx="5616575" cy="540592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for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BCAE23-B3F6-5E58-BDAB-69443D21024F}"/>
              </a:ext>
            </a:extLst>
          </p:cNvPr>
          <p:cNvSpPr txBox="1"/>
          <p:nvPr/>
        </p:nvSpPr>
        <p:spPr bwMode="auto">
          <a:xfrm>
            <a:off x="1199455" y="4869160"/>
            <a:ext cx="9793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Special thanks to</a:t>
            </a:r>
          </a:p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Eric CHEVALLAY, Eduardo GRANADOS, Miguel MARTINEZ CALDERON, Vittorio BENCINI, Palma KATONA, and Cyril BERNERD for additional material and data, as well as to SY-STI, SY-RF, TE-VSC, and other groups for their continued support.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CB8B05-DCE6-CEC4-2472-18987069F5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C49B3C-579A-8598-65C3-D0777FDC0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Additional Detail Slides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B8CF34-AA79-F5FA-E0E8-F38373762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940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50919-6013-4E4A-B37B-6C03BE232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Photocathode Performance Comparison and Conclusion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BB5FE2-9043-42AC-B4E3-065E929EF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13/03/2024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6498DA-482D-4568-B2E4-5EC372B71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17</a:t>
            </a:fld>
            <a:endParaRPr 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AC7FE554-98B5-EB9D-8C10-2AA91B4B98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387795"/>
              </p:ext>
            </p:extLst>
          </p:nvPr>
        </p:nvGraphicFramePr>
        <p:xfrm>
          <a:off x="837585" y="1700808"/>
          <a:ext cx="1051316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2633">
                  <a:extLst>
                    <a:ext uri="{9D8B030D-6E8A-4147-A177-3AD203B41FA5}">
                      <a16:colId xmlns:a16="http://schemas.microsoft.com/office/drawing/2014/main" val="3529430909"/>
                    </a:ext>
                  </a:extLst>
                </a:gridCol>
                <a:gridCol w="2102633">
                  <a:extLst>
                    <a:ext uri="{9D8B030D-6E8A-4147-A177-3AD203B41FA5}">
                      <a16:colId xmlns:a16="http://schemas.microsoft.com/office/drawing/2014/main" val="403609875"/>
                    </a:ext>
                  </a:extLst>
                </a:gridCol>
                <a:gridCol w="2102633">
                  <a:extLst>
                    <a:ext uri="{9D8B030D-6E8A-4147-A177-3AD203B41FA5}">
                      <a16:colId xmlns:a16="http://schemas.microsoft.com/office/drawing/2014/main" val="1075089766"/>
                    </a:ext>
                  </a:extLst>
                </a:gridCol>
                <a:gridCol w="2102633">
                  <a:extLst>
                    <a:ext uri="{9D8B030D-6E8A-4147-A177-3AD203B41FA5}">
                      <a16:colId xmlns:a16="http://schemas.microsoft.com/office/drawing/2014/main" val="3797639002"/>
                    </a:ext>
                  </a:extLst>
                </a:gridCol>
                <a:gridCol w="2102633">
                  <a:extLst>
                    <a:ext uri="{9D8B030D-6E8A-4147-A177-3AD203B41FA5}">
                      <a16:colId xmlns:a16="http://schemas.microsoft.com/office/drawing/2014/main" val="26033987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324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5.5% (used)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393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Saturated QE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566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Saturation fluence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 µJ/cm</a:t>
                      </a:r>
                      <a:r>
                        <a:rPr lang="en-US" baseline="30000" dirty="0"/>
                        <a:t>2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 µJ/cm</a:t>
                      </a:r>
                      <a:r>
                        <a:rPr lang="en-US" baseline="30000" dirty="0"/>
                        <a:t>2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 µJ/cm</a:t>
                      </a:r>
                      <a:r>
                        <a:rPr lang="en-US" baseline="30000" dirty="0"/>
                        <a:t>2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 µJ/cm</a:t>
                      </a:r>
                      <a:r>
                        <a:rPr lang="en-US" baseline="30000" dirty="0"/>
                        <a:t>2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617063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F214B64-6DAF-5042-B1AE-5BD3B0B4F388}"/>
              </a:ext>
            </a:extLst>
          </p:cNvPr>
          <p:cNvSpPr txBox="1"/>
          <p:nvPr/>
        </p:nvSpPr>
        <p:spPr>
          <a:xfrm>
            <a:off x="837584" y="3496772"/>
            <a:ext cx="106590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Spare photocathode (#229) was installed in the RF gun after restoring UHV (baking was needed)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Replicated applied pressure, seems reliable (RF gun was still in tune)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Photocathode survived exposure to 10^-9 mbar during a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QE measurement in agreement with photocathode production measurements at Photoemission 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Maximum charge for smallest emittance is about 300 </a:t>
            </a:r>
            <a:r>
              <a:rPr lang="en-GB" dirty="0" err="1"/>
              <a:t>pC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4242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302626"/>
            <a:ext cx="10742984" cy="459203"/>
          </a:xfrm>
        </p:spPr>
        <p:txBody>
          <a:bodyPr>
            <a:noAutofit/>
          </a:bodyPr>
          <a:lstStyle/>
          <a:p>
            <a:r>
              <a:rPr lang="en-US" dirty="0"/>
              <a:t>Cs</a:t>
            </a:r>
            <a:r>
              <a:rPr lang="en-US" baseline="-25000" dirty="0"/>
              <a:t>2</a:t>
            </a:r>
            <a:r>
              <a:rPr lang="en-US" dirty="0"/>
              <a:t>Te Photocathode Production Data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D6C380F-326D-3C40-9EE7-7FBAB0953422}" type="slidenum">
              <a:rPr lang="en-GB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4E8E463A-4E9B-B7DB-67CA-79F4A54DCB32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93381D4-F870-40C7-B064-26B7095B2FA2}" type="datetime1">
              <a:rPr lang="en-GB" smtClean="0"/>
              <a:pPr>
                <a:defRPr/>
              </a:pPr>
              <a:t>13/03/2024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FE5EE88-2E09-D626-22A3-9EA044CD0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1082" y="1052736"/>
            <a:ext cx="3299635" cy="2520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B42F099-DB1B-6A69-12EE-4B345BDF2C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81684" y="1026994"/>
            <a:ext cx="3244312" cy="25200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CFE16444-044F-49B7-B7F7-31FF422DDE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1082" y="3656009"/>
            <a:ext cx="3325796" cy="2520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F5D4F10-7996-A6A1-F78A-BE9DD15F67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81684" y="3656009"/>
            <a:ext cx="3159809" cy="2520000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89E862AF-B9CD-DE2E-15D6-2E181D4BA84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092683" y="1026994"/>
            <a:ext cx="3325796" cy="252000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DCC5481-4FC8-8170-815C-4BEC471A4F8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183209" y="3656009"/>
            <a:ext cx="3144744" cy="252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D4A554-CE7F-827E-28E1-1C9B4F2534EC}"/>
              </a:ext>
            </a:extLst>
          </p:cNvPr>
          <p:cNvSpPr txBox="1"/>
          <p:nvPr/>
        </p:nvSpPr>
        <p:spPr bwMode="auto">
          <a:xfrm>
            <a:off x="5087716" y="6104527"/>
            <a:ext cx="2232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Courtesy of M. Martinez Calderon</a:t>
            </a:r>
            <a:endParaRPr lang="en-GB" sz="9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075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dirty="0" err="1"/>
              <a:t>CsTe</a:t>
            </a:r>
            <a:r>
              <a:rPr lang="en-US" dirty="0"/>
              <a:t> photocathodes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D6C380F-326D-3C40-9EE7-7FBAB0953422}" type="slidenum">
              <a:rPr lang="en-GB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3EA7FC6-3E5E-4F73-BB65-57B59D39BB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9376" y="548680"/>
            <a:ext cx="11448928" cy="537984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600" dirty="0"/>
              <a:t>From the previous study that we just published it seems to be an optimum window for stoichiometry ratio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4E8E463A-4E9B-B7DB-67CA-79F4A54DCB32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93381D4-F870-40C7-B064-26B7095B2FA2}" type="datetime1">
              <a:rPr lang="en-GB" smtClean="0"/>
              <a:pPr>
                <a:defRPr/>
              </a:pPr>
              <a:t>13/03/2024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1C3CCB18-C07E-F078-32A8-FAE9A0CBAE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424" y="1641212"/>
            <a:ext cx="4893245" cy="37800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EBC620E2-4528-4270-4158-3A71D4EC28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31605" y="1641212"/>
            <a:ext cx="4805294" cy="378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5D4350-DF6E-4F80-7C30-79963EE22818}"/>
              </a:ext>
            </a:extLst>
          </p:cNvPr>
          <p:cNvSpPr txBox="1"/>
          <p:nvPr/>
        </p:nvSpPr>
        <p:spPr bwMode="auto">
          <a:xfrm>
            <a:off x="5087716" y="6104527"/>
            <a:ext cx="2232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Courtesy of M. Martinez Calderon</a:t>
            </a:r>
            <a:endParaRPr lang="en-GB" sz="9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30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AWAKE Photocathode Performance 2021 to 2024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CERN Photoemission Laboratory Setup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Photocathode Production Process and Analysis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R&amp;D, Future Work, and Outlook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raphic 27">
            <a:extLst>
              <a:ext uri="{FF2B5EF4-FFF2-40B4-BE49-F238E27FC236}">
                <a16:creationId xmlns:a16="http://schemas.microsoft.com/office/drawing/2014/main" id="{A052EE4C-0110-4010-449C-8F7615EE5F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55180" y="1916832"/>
            <a:ext cx="5448960" cy="3960000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3C17748F-2D94-A0EE-0CFD-599C8137EE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9376" y="1916832"/>
            <a:ext cx="5448960" cy="39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dirty="0" err="1"/>
              <a:t>CsTe</a:t>
            </a:r>
            <a:r>
              <a:rPr lang="en-US" dirty="0"/>
              <a:t> photocathodes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D6C380F-326D-3C40-9EE7-7FBAB0953422}" type="slidenum">
              <a:rPr lang="en-GB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3EA7FC6-3E5E-4F73-BB65-57B59D39BB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9376" y="548680"/>
            <a:ext cx="11448928" cy="537984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600" dirty="0"/>
              <a:t>So, we wanted to further characterize the window which seems to be crucial for achieving high QE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600" dirty="0"/>
              <a:t>First, the time spent at different “windows” of optimum stoichiometry ratio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accent5"/>
                </a:solidFill>
              </a:rPr>
              <a:t>Window 1</a:t>
            </a:r>
            <a:r>
              <a:rPr lang="en-US" sz="1600" dirty="0"/>
              <a:t>: </a:t>
            </a:r>
            <a:r>
              <a:rPr lang="en-US" sz="1600" dirty="0" err="1"/>
              <a:t>st_ratio</a:t>
            </a:r>
            <a:r>
              <a:rPr lang="en-US" sz="1600" dirty="0"/>
              <a:t> = 1.9 – 2.9; </a:t>
            </a:r>
            <a:r>
              <a:rPr lang="en-US" sz="1600" b="1" dirty="0">
                <a:solidFill>
                  <a:srgbClr val="00B050"/>
                </a:solidFill>
              </a:rPr>
              <a:t>Window 2</a:t>
            </a:r>
            <a:r>
              <a:rPr lang="en-US" sz="1600" dirty="0"/>
              <a:t>: </a:t>
            </a:r>
            <a:r>
              <a:rPr lang="en-US" sz="1600" dirty="0" err="1"/>
              <a:t>st_ratio</a:t>
            </a:r>
            <a:r>
              <a:rPr lang="en-US" sz="1600" dirty="0"/>
              <a:t> = 1.9 - 2.4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4E8E463A-4E9B-B7DB-67CA-79F4A54DCB32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93381D4-F870-40C7-B064-26B7095B2FA2}" type="datetime1">
              <a:rPr lang="en-GB" smtClean="0"/>
              <a:pPr>
                <a:defRPr/>
              </a:pPr>
              <a:t>13/03/2024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A2E8D5-9719-699C-2B5A-6791C5CCFD77}"/>
              </a:ext>
            </a:extLst>
          </p:cNvPr>
          <p:cNvSpPr txBox="1"/>
          <p:nvPr/>
        </p:nvSpPr>
        <p:spPr>
          <a:xfrm>
            <a:off x="1127448" y="2048603"/>
            <a:ext cx="1368152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800" b="1" dirty="0">
                <a:solidFill>
                  <a:srgbClr val="FF0000"/>
                </a:solidFill>
              </a:rPr>
              <a:t>Window 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0F4EC2-6056-0774-7BCF-A61A3DED3B4C}"/>
              </a:ext>
            </a:extLst>
          </p:cNvPr>
          <p:cNvSpPr txBox="1"/>
          <p:nvPr/>
        </p:nvSpPr>
        <p:spPr>
          <a:xfrm>
            <a:off x="6876092" y="2048603"/>
            <a:ext cx="1368152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800" b="1" dirty="0">
                <a:solidFill>
                  <a:srgbClr val="00B050"/>
                </a:solidFill>
              </a:rPr>
              <a:t>Window </a:t>
            </a:r>
            <a:r>
              <a:rPr lang="en-US" b="1" dirty="0">
                <a:solidFill>
                  <a:srgbClr val="00B050"/>
                </a:solidFill>
              </a:rPr>
              <a:t>2</a:t>
            </a:r>
            <a:endParaRPr lang="en-US" sz="1800" b="1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DC7F25-82C3-9AE4-9561-8C93DA766342}"/>
              </a:ext>
            </a:extLst>
          </p:cNvPr>
          <p:cNvSpPr txBox="1"/>
          <p:nvPr/>
        </p:nvSpPr>
        <p:spPr bwMode="auto">
          <a:xfrm>
            <a:off x="5087716" y="6104527"/>
            <a:ext cx="2232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Courtesy of M. Martinez Calderon</a:t>
            </a:r>
            <a:endParaRPr lang="en-GB" sz="9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4969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phic 24">
            <a:extLst>
              <a:ext uri="{FF2B5EF4-FFF2-40B4-BE49-F238E27FC236}">
                <a16:creationId xmlns:a16="http://schemas.microsoft.com/office/drawing/2014/main" id="{4B5A995F-45B1-45AE-DC0C-941F75DEAD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3424" y="1772816"/>
            <a:ext cx="5689728" cy="3960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539A184C-DD6E-BC4B-16FB-BB8C4BCA6B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9920" y="1772816"/>
            <a:ext cx="5448960" cy="39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dirty="0" err="1"/>
              <a:t>CsTe</a:t>
            </a:r>
            <a:r>
              <a:rPr lang="en-US" dirty="0"/>
              <a:t> photocathodes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D6C380F-326D-3C40-9EE7-7FBAB0953422}" type="slidenum">
              <a:rPr lang="en-GB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3EA7FC6-3E5E-4F73-BB65-57B59D39BB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9376" y="548680"/>
            <a:ext cx="11448928" cy="537984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600" dirty="0"/>
              <a:t>Second, the % of thickness at different “windows” of optimum stoichiometry ratio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600" b="1" dirty="0">
                <a:solidFill>
                  <a:srgbClr val="FF0000"/>
                </a:solidFill>
              </a:rPr>
              <a:t>Window 1</a:t>
            </a:r>
            <a:r>
              <a:rPr lang="en-US" sz="1600" dirty="0"/>
              <a:t>: </a:t>
            </a:r>
            <a:r>
              <a:rPr lang="en-US" sz="1600" dirty="0" err="1"/>
              <a:t>st_ratio</a:t>
            </a:r>
            <a:r>
              <a:rPr lang="en-US" sz="1600" dirty="0"/>
              <a:t> = 1.9 – 2.9; </a:t>
            </a:r>
            <a:r>
              <a:rPr lang="en-US" sz="1600" b="1" dirty="0">
                <a:solidFill>
                  <a:srgbClr val="00B050"/>
                </a:solidFill>
              </a:rPr>
              <a:t>Window 2</a:t>
            </a:r>
            <a:r>
              <a:rPr lang="en-US" sz="1600" dirty="0"/>
              <a:t>: </a:t>
            </a:r>
            <a:r>
              <a:rPr lang="en-US" sz="1600" dirty="0" err="1"/>
              <a:t>st_ratio</a:t>
            </a:r>
            <a:r>
              <a:rPr lang="en-US" sz="1600" dirty="0"/>
              <a:t> = 1.9 - 2.4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4E8E463A-4E9B-B7DB-67CA-79F4A54DCB32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93381D4-F870-40C7-B064-26B7095B2FA2}" type="datetime1">
              <a:rPr lang="en-GB" smtClean="0"/>
              <a:pPr>
                <a:defRPr/>
              </a:pPr>
              <a:t>13/03/2024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B2E611-2156-4FEB-507F-FA039507DDE6}"/>
              </a:ext>
            </a:extLst>
          </p:cNvPr>
          <p:cNvSpPr txBox="1"/>
          <p:nvPr/>
        </p:nvSpPr>
        <p:spPr>
          <a:xfrm>
            <a:off x="1199456" y="1916832"/>
            <a:ext cx="1368152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800" b="1" dirty="0">
                <a:solidFill>
                  <a:srgbClr val="FF0000"/>
                </a:solidFill>
              </a:rPr>
              <a:t>Window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B98169-4561-D8C1-0794-32137E0DA417}"/>
              </a:ext>
            </a:extLst>
          </p:cNvPr>
          <p:cNvSpPr txBox="1"/>
          <p:nvPr/>
        </p:nvSpPr>
        <p:spPr>
          <a:xfrm>
            <a:off x="7104112" y="1916832"/>
            <a:ext cx="1368152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800" b="1" dirty="0">
                <a:solidFill>
                  <a:srgbClr val="00B050"/>
                </a:solidFill>
              </a:rPr>
              <a:t>Window </a:t>
            </a:r>
            <a:r>
              <a:rPr lang="en-US" b="1" dirty="0">
                <a:solidFill>
                  <a:srgbClr val="00B050"/>
                </a:solidFill>
              </a:rPr>
              <a:t>2</a:t>
            </a:r>
            <a:endParaRPr lang="en-US" sz="1800" b="1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56C8D8-339E-BB0C-6CED-53BD0D994213}"/>
              </a:ext>
            </a:extLst>
          </p:cNvPr>
          <p:cNvSpPr txBox="1"/>
          <p:nvPr/>
        </p:nvSpPr>
        <p:spPr bwMode="auto">
          <a:xfrm>
            <a:off x="5087716" y="6104527"/>
            <a:ext cx="2232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Courtesy of M. Martinez Calderon</a:t>
            </a:r>
            <a:endParaRPr lang="en-GB" sz="9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553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E028ACC9-161A-EDF5-4934-7DD6F8335F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03324" y="1772816"/>
            <a:ext cx="5601024" cy="3960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00E0330B-36D8-A171-FA88-67C2C13ACD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3332" y="1772816"/>
            <a:ext cx="5689728" cy="39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dirty="0" err="1"/>
              <a:t>CsTe</a:t>
            </a:r>
            <a:r>
              <a:rPr lang="en-US" dirty="0"/>
              <a:t> photocathodes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D6C380F-326D-3C40-9EE7-7FBAB0953422}" type="slidenum">
              <a:rPr lang="en-GB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3EA7FC6-3E5E-4F73-BB65-57B59D39BB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9376" y="548680"/>
            <a:ext cx="11448928" cy="537984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600" dirty="0"/>
              <a:t>Second, the % of thickness at different “windows” of optimum stoichiometry ratio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600" b="1" dirty="0">
                <a:solidFill>
                  <a:srgbClr val="00B0F0"/>
                </a:solidFill>
              </a:rPr>
              <a:t>Window 3</a:t>
            </a:r>
            <a:r>
              <a:rPr lang="en-US" sz="1600" dirty="0"/>
              <a:t>: </a:t>
            </a:r>
            <a:r>
              <a:rPr lang="en-US" sz="1600" dirty="0" err="1"/>
              <a:t>st_ratio</a:t>
            </a:r>
            <a:r>
              <a:rPr lang="en-US" sz="1600" dirty="0"/>
              <a:t> = 1.9 – 2.2; </a:t>
            </a:r>
            <a:r>
              <a:rPr lang="en-US" sz="1600" b="1" dirty="0">
                <a:solidFill>
                  <a:srgbClr val="CC00FF"/>
                </a:solidFill>
              </a:rPr>
              <a:t>Window 4</a:t>
            </a:r>
            <a:r>
              <a:rPr lang="en-US" sz="1600" dirty="0"/>
              <a:t>: </a:t>
            </a:r>
            <a:r>
              <a:rPr lang="en-US" sz="1600" dirty="0" err="1"/>
              <a:t>st_ratio</a:t>
            </a:r>
            <a:r>
              <a:rPr lang="en-US" sz="1600" dirty="0"/>
              <a:t> = 2 - 2.3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4E8E463A-4E9B-B7DB-67CA-79F4A54DCB32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93381D4-F870-40C7-B064-26B7095B2FA2}" type="datetime1">
              <a:rPr lang="en-GB" smtClean="0"/>
              <a:pPr>
                <a:defRPr/>
              </a:pPr>
              <a:t>13/03/2024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B2E611-2156-4FEB-507F-FA039507DDE6}"/>
              </a:ext>
            </a:extLst>
          </p:cNvPr>
          <p:cNvSpPr txBox="1"/>
          <p:nvPr/>
        </p:nvSpPr>
        <p:spPr>
          <a:xfrm>
            <a:off x="1127448" y="1916832"/>
            <a:ext cx="1368152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800" b="1" dirty="0">
                <a:solidFill>
                  <a:srgbClr val="00B0F0"/>
                </a:solidFill>
              </a:rPr>
              <a:t>Window 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B98169-4561-D8C1-0794-32137E0DA417}"/>
              </a:ext>
            </a:extLst>
          </p:cNvPr>
          <p:cNvSpPr txBox="1"/>
          <p:nvPr/>
        </p:nvSpPr>
        <p:spPr>
          <a:xfrm>
            <a:off x="7207714" y="1916832"/>
            <a:ext cx="1368152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800" b="1" dirty="0">
                <a:solidFill>
                  <a:srgbClr val="CC00FF"/>
                </a:solidFill>
              </a:rPr>
              <a:t>Window 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8E8AFC-C964-1FB6-6630-83735EA2E15F}"/>
              </a:ext>
            </a:extLst>
          </p:cNvPr>
          <p:cNvSpPr txBox="1"/>
          <p:nvPr/>
        </p:nvSpPr>
        <p:spPr bwMode="auto">
          <a:xfrm>
            <a:off x="5087716" y="6104527"/>
            <a:ext cx="2232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Courtesy of M. Martinez Calderon</a:t>
            </a:r>
            <a:endParaRPr lang="en-GB" sz="9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924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AWAKE Photocathode Performance 2021 and 2022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2021: </a:t>
            </a:r>
            <a:r>
              <a:rPr lang="de-DE" b="0" dirty="0" err="1"/>
              <a:t>Photocathode</a:t>
            </a:r>
            <a:r>
              <a:rPr lang="de-DE" b="0" dirty="0"/>
              <a:t> </a:t>
            </a:r>
            <a:r>
              <a:rPr lang="de-DE" b="0" dirty="0" err="1"/>
              <a:t>reached</a:t>
            </a:r>
            <a:r>
              <a:rPr lang="de-DE" b="0" dirty="0"/>
              <a:t> end </a:t>
            </a:r>
            <a:r>
              <a:rPr lang="de-DE" b="0" dirty="0" err="1"/>
              <a:t>of</a:t>
            </a:r>
            <a:r>
              <a:rPr lang="de-DE" b="0" dirty="0"/>
              <a:t> </a:t>
            </a:r>
            <a:r>
              <a:rPr lang="de-DE" b="0" dirty="0" err="1"/>
              <a:t>life</a:t>
            </a:r>
            <a:r>
              <a:rPr lang="de-DE" b="0" dirty="0"/>
              <a:t>, </a:t>
            </a:r>
            <a:r>
              <a:rPr lang="de-DE" b="0" dirty="0" err="1"/>
              <a:t>replaced</a:t>
            </a:r>
            <a:r>
              <a:rPr lang="de-DE" b="0" dirty="0"/>
              <a:t> </a:t>
            </a:r>
            <a:r>
              <a:rPr lang="de-DE" b="0" dirty="0" err="1"/>
              <a:t>with</a:t>
            </a:r>
            <a:r>
              <a:rPr lang="de-DE" b="0" dirty="0"/>
              <a:t> </a:t>
            </a:r>
            <a:r>
              <a:rPr lang="de-DE" b="0" dirty="0" err="1"/>
              <a:t>new</a:t>
            </a:r>
            <a:r>
              <a:rPr lang="de-DE" b="0" dirty="0"/>
              <a:t> high-QE </a:t>
            </a:r>
            <a:r>
              <a:rPr lang="de-DE" b="0" dirty="0" err="1"/>
              <a:t>photocathode</a:t>
            </a:r>
            <a:endParaRPr b="0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2022: </a:t>
            </a:r>
            <a:r>
              <a:rPr lang="de-DE" b="0" dirty="0"/>
              <a:t>High-QE </a:t>
            </a:r>
            <a:r>
              <a:rPr lang="de-DE" b="0" dirty="0" err="1"/>
              <a:t>photocathode</a:t>
            </a:r>
            <a:r>
              <a:rPr lang="de-DE" b="0" dirty="0"/>
              <a:t> </a:t>
            </a:r>
            <a:r>
              <a:rPr lang="de-DE" b="0" dirty="0" err="1"/>
              <a:t>replaced</a:t>
            </a:r>
            <a:r>
              <a:rPr lang="de-DE" b="0" dirty="0"/>
              <a:t> after </a:t>
            </a:r>
            <a:r>
              <a:rPr lang="de-DE" b="0" dirty="0" err="1"/>
              <a:t>vacuum</a:t>
            </a:r>
            <a:r>
              <a:rPr lang="de-DE" b="0" dirty="0"/>
              <a:t> </a:t>
            </a:r>
            <a:r>
              <a:rPr lang="de-DE" b="0" dirty="0" err="1"/>
              <a:t>incident</a:t>
            </a:r>
            <a:r>
              <a:rPr lang="de-DE" b="0" dirty="0"/>
              <a:t> in </a:t>
            </a:r>
            <a:r>
              <a:rPr lang="de-DE" b="0" dirty="0" err="1"/>
              <a:t>winter</a:t>
            </a:r>
            <a:r>
              <a:rPr lang="de-DE" b="0" dirty="0"/>
              <a:t> 22 / 23</a:t>
            </a:r>
            <a:endParaRPr b="0"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3</a:t>
            </a:fld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A6415DE-8C84-FD15-2B86-53720337C0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2" r="3652"/>
          <a:stretch/>
        </p:blipFill>
        <p:spPr>
          <a:xfrm>
            <a:off x="6982475" y="2401879"/>
            <a:ext cx="3996023" cy="381642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3F04044-1D62-73FC-4BBD-F863ACA713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604" y="2434093"/>
            <a:ext cx="4751340" cy="375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093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 err="1"/>
              <a:t>Photoc</a:t>
            </a:r>
            <a:r>
              <a:rPr lang="en-GB" dirty="0" err="1"/>
              <a:t>athode</a:t>
            </a:r>
            <a:r>
              <a:rPr lang="en-GB" dirty="0"/>
              <a:t> #229 Installed at AWAKE in May 2023</a:t>
            </a:r>
            <a:br>
              <a:rPr lang="en-GB" dirty="0"/>
            </a:br>
            <a:r>
              <a:rPr lang="en-GB" b="0" dirty="0"/>
              <a:t>Fabrication Results in CERN Photoemission Laboratory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Measured around 12% quantum yield in the Photoemission Lab in 2022</a:t>
            </a:r>
            <a:endParaRPr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Stored since production in static UHV transport vessel docked to RF gun</a:t>
            </a:r>
            <a:endParaRPr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pic>
        <p:nvPicPr>
          <p:cNvPr id="8" name="Picture 7" descr="3D scan of photocathode #229 Quantum Yield.">
            <a:extLst>
              <a:ext uri="{FF2B5EF4-FFF2-40B4-BE49-F238E27FC236}">
                <a16:creationId xmlns:a16="http://schemas.microsoft.com/office/drawing/2014/main" id="{63FCC48F-C831-D61F-F582-2BD3FA98DD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843" t="11528" r="11677" b="7315"/>
          <a:stretch/>
        </p:blipFill>
        <p:spPr>
          <a:xfrm>
            <a:off x="1135702" y="2357727"/>
            <a:ext cx="5104314" cy="3906258"/>
          </a:xfrm>
          <a:prstGeom prst="rect">
            <a:avLst/>
          </a:prstGeom>
        </p:spPr>
      </p:pic>
      <p:pic>
        <p:nvPicPr>
          <p:cNvPr id="9" name="Picture 8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BC98501A-64B8-6FC2-AFFD-60158D1F62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86" t="7315" r="6286" b="3404"/>
          <a:stretch/>
        </p:blipFill>
        <p:spPr>
          <a:xfrm>
            <a:off x="6172200" y="2675312"/>
            <a:ext cx="5616574" cy="32710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19B306E-7138-34A7-8624-BD1921FB6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226" y="2564904"/>
            <a:ext cx="1516310" cy="1956841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A3EFC56-FF49-7251-FBBC-4203CD4845F7}"/>
              </a:ext>
            </a:extLst>
          </p:cNvPr>
          <p:cNvCxnSpPr>
            <a:cxnSpLocks/>
          </p:cNvCxnSpPr>
          <p:nvPr/>
        </p:nvCxnSpPr>
        <p:spPr>
          <a:xfrm>
            <a:off x="767408" y="2780928"/>
            <a:ext cx="720080" cy="0"/>
          </a:xfrm>
          <a:prstGeom prst="straightConnector1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93160AF-4D4D-BC62-95CF-4C0C01EA07DD}"/>
              </a:ext>
            </a:extLst>
          </p:cNvPr>
          <p:cNvCxnSpPr>
            <a:cxnSpLocks/>
          </p:cNvCxnSpPr>
          <p:nvPr/>
        </p:nvCxnSpPr>
        <p:spPr bwMode="auto">
          <a:xfrm>
            <a:off x="1127448" y="2656112"/>
            <a:ext cx="0" cy="249632"/>
          </a:xfrm>
          <a:prstGeom prst="straightConnector1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AWAKE Photocathode Performance 2023</a:t>
            </a:r>
            <a:endParaRPr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sz="2400" dirty="0"/>
              <a:t>Quantum Yield</a:t>
            </a:r>
          </a:p>
          <a:p>
            <a:pPr algn="ctr">
              <a:defRPr/>
            </a:pPr>
            <a:r>
              <a:rPr lang="en-US" sz="2400" b="0" dirty="0"/>
              <a:t>Photoemission Lab estimate was 12%</a:t>
            </a:r>
            <a:endParaRPr sz="2400" b="0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3"/>
          </p:nvPr>
        </p:nvSpPr>
        <p:spPr bwMode="auto"/>
        <p:txBody>
          <a:bodyPr/>
          <a:lstStyle/>
          <a:p>
            <a:pPr algn="ctr">
              <a:lnSpc>
                <a:spcPct val="100000"/>
              </a:lnSpc>
              <a:defRPr/>
            </a:pPr>
            <a:r>
              <a:rPr lang="de-DE" dirty="0"/>
              <a:t>Saturation</a:t>
            </a:r>
          </a:p>
          <a:p>
            <a:pPr algn="ctr">
              <a:lnSpc>
                <a:spcPct val="100000"/>
              </a:lnSpc>
              <a:defRPr/>
            </a:pPr>
            <a:r>
              <a:rPr lang="de-DE" b="0" dirty="0"/>
              <a:t>Saturation </a:t>
            </a:r>
            <a:r>
              <a:rPr lang="de-DE" b="0" dirty="0" err="1"/>
              <a:t>fluence</a:t>
            </a:r>
            <a:r>
              <a:rPr lang="de-DE" b="0" dirty="0"/>
              <a:t> </a:t>
            </a:r>
          </a:p>
          <a:p>
            <a:pPr algn="ctr">
              <a:lnSpc>
                <a:spcPct val="100000"/>
              </a:lnSpc>
              <a:defRPr/>
            </a:pPr>
            <a:r>
              <a:rPr lang="de-DE" b="0" dirty="0" err="1"/>
              <a:t>occurs</a:t>
            </a:r>
            <a:r>
              <a:rPr lang="de-DE" b="0" dirty="0"/>
              <a:t> </a:t>
            </a:r>
            <a:r>
              <a:rPr lang="de-DE" b="0" dirty="0" err="1"/>
              <a:t>around</a:t>
            </a:r>
            <a:r>
              <a:rPr lang="de-DE" b="0" dirty="0"/>
              <a:t> 5 µJ/cm</a:t>
            </a:r>
            <a:r>
              <a:rPr lang="de-DE" b="0" baseline="30000" dirty="0"/>
              <a:t>2</a:t>
            </a:r>
            <a:endParaRPr b="0" baseline="30000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idx="15"/>
          </p:nvPr>
        </p:nvSpPr>
        <p:spPr bwMode="auto"/>
        <p:txBody>
          <a:bodyPr/>
          <a:lstStyle/>
          <a:p>
            <a:pPr algn="ctr">
              <a:lnSpc>
                <a:spcPct val="100000"/>
              </a:lnSpc>
              <a:defRPr/>
            </a:pPr>
            <a:r>
              <a:rPr lang="de-DE" sz="2400" dirty="0"/>
              <a:t>Charge </a:t>
            </a:r>
            <a:r>
              <a:rPr lang="de-DE" sz="2400" dirty="0" err="1"/>
              <a:t>Production</a:t>
            </a:r>
            <a:endParaRPr lang="de-DE" sz="2400" dirty="0"/>
          </a:p>
          <a:p>
            <a:pPr algn="ctr">
              <a:lnSpc>
                <a:spcPct val="100000"/>
              </a:lnSpc>
              <a:defRPr/>
            </a:pPr>
            <a:r>
              <a:rPr lang="de-DE" sz="2400" b="0" dirty="0"/>
              <a:t>Up </a:t>
            </a:r>
            <a:r>
              <a:rPr lang="de-DE" sz="2400" b="0" dirty="0" err="1"/>
              <a:t>to</a:t>
            </a:r>
            <a:r>
              <a:rPr lang="de-DE" sz="2400" b="0" dirty="0"/>
              <a:t> 300 </a:t>
            </a:r>
            <a:r>
              <a:rPr lang="de-DE" sz="2400" b="0" dirty="0" err="1"/>
              <a:t>pC</a:t>
            </a:r>
            <a:r>
              <a:rPr lang="de-DE" sz="2400" b="0" dirty="0"/>
              <a:t> </a:t>
            </a:r>
            <a:r>
              <a:rPr lang="de-DE" sz="2400" b="0" dirty="0" err="1"/>
              <a:t>with</a:t>
            </a:r>
            <a:r>
              <a:rPr lang="de-DE" sz="2400" b="0" dirty="0"/>
              <a:t> </a:t>
            </a:r>
          </a:p>
          <a:p>
            <a:pPr algn="ctr">
              <a:lnSpc>
                <a:spcPct val="100000"/>
              </a:lnSpc>
              <a:defRPr/>
            </a:pPr>
            <a:r>
              <a:rPr lang="de-DE" sz="2400" b="0" dirty="0" err="1"/>
              <a:t>smallest</a:t>
            </a:r>
            <a:r>
              <a:rPr lang="de-DE" sz="2400" b="0" dirty="0"/>
              <a:t> </a:t>
            </a:r>
            <a:r>
              <a:rPr lang="de-DE" sz="2400" b="0" dirty="0" err="1"/>
              <a:t>laser</a:t>
            </a:r>
            <a:r>
              <a:rPr lang="de-DE" sz="2400" b="0" dirty="0"/>
              <a:t> </a:t>
            </a:r>
            <a:r>
              <a:rPr lang="de-DE" sz="2400" b="0" dirty="0" err="1"/>
              <a:t>spot</a:t>
            </a:r>
            <a:r>
              <a:rPr lang="de-DE" sz="2400" b="0" dirty="0"/>
              <a:t> </a:t>
            </a:r>
            <a:r>
              <a:rPr lang="de-DE" sz="2400" b="0" dirty="0" err="1"/>
              <a:t>size</a:t>
            </a:r>
            <a:endParaRPr lang="de-DE" sz="2400" b="0" dirty="0"/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9648B0-8CDE-EFD9-36D7-71983A570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08" y="2867311"/>
            <a:ext cx="3873357" cy="29050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9CB78D5-60AF-3B8C-BBC9-CA1B4FA50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353" y="2874050"/>
            <a:ext cx="3855385" cy="28915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2EBB02-152F-C573-95CF-C4E5D60E7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2807" y="2865086"/>
            <a:ext cx="3855385" cy="28915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DB734A-A4BF-9735-078F-C1480FE3EDDD}"/>
              </a:ext>
            </a:extLst>
          </p:cNvPr>
          <p:cNvSpPr txBox="1"/>
          <p:nvPr/>
        </p:nvSpPr>
        <p:spPr bwMode="auto">
          <a:xfrm>
            <a:off x="1631504" y="3401524"/>
            <a:ext cx="944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tx2"/>
                </a:solidFill>
              </a:rPr>
              <a:t>&gt;15%</a:t>
            </a:r>
            <a:br>
              <a:rPr lang="de-DE" sz="1200" b="1" dirty="0">
                <a:solidFill>
                  <a:schemeClr val="tx2"/>
                </a:solidFill>
              </a:rPr>
            </a:br>
            <a:r>
              <a:rPr lang="de-DE" sz="1200" b="1" dirty="0">
                <a:solidFill>
                  <a:schemeClr val="tx2"/>
                </a:solidFill>
              </a:rPr>
              <a:t>at AWAKE</a:t>
            </a:r>
            <a:endParaRPr lang="en-GB" sz="1200" b="1" dirty="0">
              <a:solidFill>
                <a:schemeClr val="tx2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D0AF860-0694-ABC7-8CEE-40BAF4AE777E}"/>
              </a:ext>
            </a:extLst>
          </p:cNvPr>
          <p:cNvCxnSpPr>
            <a:cxnSpLocks/>
          </p:cNvCxnSpPr>
          <p:nvPr/>
        </p:nvCxnSpPr>
        <p:spPr>
          <a:xfrm flipH="1" flipV="1">
            <a:off x="1055440" y="3293512"/>
            <a:ext cx="576064" cy="216024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A3BA1F8-8430-8001-6F81-033CC4FC24E6}"/>
              </a:ext>
            </a:extLst>
          </p:cNvPr>
          <p:cNvSpPr txBox="1"/>
          <p:nvPr/>
        </p:nvSpPr>
        <p:spPr>
          <a:xfrm>
            <a:off x="2999656" y="370936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Spot size</a:t>
            </a:r>
            <a:endParaRPr lang="en-GB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2406B3-0AEC-0FCA-F2A6-0704698A81D7}"/>
              </a:ext>
            </a:extLst>
          </p:cNvPr>
          <p:cNvSpPr txBox="1"/>
          <p:nvPr/>
        </p:nvSpPr>
        <p:spPr bwMode="auto">
          <a:xfrm>
            <a:off x="6822843" y="3709523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Spot size</a:t>
            </a:r>
            <a:endParaRPr lang="en-GB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6717419-09FD-B0D9-E535-F69ECAD1475A}"/>
              </a:ext>
            </a:extLst>
          </p:cNvPr>
          <p:cNvCxnSpPr>
            <a:cxnSpLocks/>
          </p:cNvCxnSpPr>
          <p:nvPr/>
        </p:nvCxnSpPr>
        <p:spPr>
          <a:xfrm>
            <a:off x="4696924" y="4922972"/>
            <a:ext cx="2942168" cy="0"/>
          </a:xfrm>
          <a:prstGeom prst="line">
            <a:avLst/>
          </a:prstGeom>
          <a:ln w="127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D99A4E4F-0EC9-9CE2-A350-8423FC45B1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4626" y="3140968"/>
            <a:ext cx="719966" cy="79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864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AWAKE Photocathode Performance 2024</a:t>
            </a:r>
            <a:endParaRPr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de-DE" sz="2400" dirty="0"/>
              <a:t>Quantum </a:t>
            </a:r>
            <a:r>
              <a:rPr lang="de-DE" sz="2400" dirty="0" err="1"/>
              <a:t>Yield</a:t>
            </a:r>
            <a:endParaRPr lang="de-DE" sz="2400" dirty="0"/>
          </a:p>
          <a:p>
            <a:pPr algn="ctr">
              <a:defRPr/>
            </a:pPr>
            <a:r>
              <a:rPr lang="de-DE" sz="2400" b="0" dirty="0" err="1"/>
              <a:t>Measured</a:t>
            </a:r>
            <a:r>
              <a:rPr lang="de-DE" sz="2400" b="0" dirty="0"/>
              <a:t> </a:t>
            </a:r>
            <a:r>
              <a:rPr lang="de-DE" sz="2400" b="0" dirty="0" err="1"/>
              <a:t>to</a:t>
            </a:r>
            <a:r>
              <a:rPr lang="de-DE" sz="2400" b="0" dirty="0"/>
              <a:t> </a:t>
            </a:r>
            <a:r>
              <a:rPr lang="de-DE" sz="2400" b="0" dirty="0" err="1"/>
              <a:t>around</a:t>
            </a:r>
            <a:r>
              <a:rPr lang="de-DE" sz="2400" b="0" dirty="0"/>
              <a:t> 8% after a </a:t>
            </a:r>
            <a:r>
              <a:rPr lang="de-DE" sz="2400" b="0" dirty="0" err="1"/>
              <a:t>year</a:t>
            </a:r>
            <a:r>
              <a:rPr lang="de-DE" sz="2400" b="0" dirty="0"/>
              <a:t> </a:t>
            </a:r>
            <a:r>
              <a:rPr lang="de-DE" sz="2400" b="0" dirty="0" err="1"/>
              <a:t>of</a:t>
            </a:r>
            <a:r>
              <a:rPr lang="de-DE" sz="2400" b="0" dirty="0"/>
              <a:t> </a:t>
            </a:r>
            <a:r>
              <a:rPr lang="de-DE" sz="2400" b="0" dirty="0" err="1"/>
              <a:t>operation</a:t>
            </a:r>
            <a:endParaRPr sz="2400" b="0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3"/>
          </p:nvPr>
        </p:nvSpPr>
        <p:spPr bwMode="auto"/>
        <p:txBody>
          <a:bodyPr/>
          <a:lstStyle/>
          <a:p>
            <a:pPr algn="ctr">
              <a:lnSpc>
                <a:spcPct val="100000"/>
              </a:lnSpc>
              <a:defRPr/>
            </a:pPr>
            <a:r>
              <a:rPr lang="de-DE" dirty="0"/>
              <a:t>Saturation</a:t>
            </a:r>
          </a:p>
          <a:p>
            <a:pPr algn="ctr">
              <a:lnSpc>
                <a:spcPct val="100000"/>
              </a:lnSpc>
              <a:defRPr/>
            </a:pPr>
            <a:r>
              <a:rPr lang="en-GB" b="0" dirty="0"/>
              <a:t>Saturation fluence </a:t>
            </a:r>
          </a:p>
          <a:p>
            <a:pPr algn="ctr">
              <a:lnSpc>
                <a:spcPct val="100000"/>
              </a:lnSpc>
              <a:defRPr/>
            </a:pPr>
            <a:r>
              <a:rPr lang="en-GB" b="0" dirty="0"/>
              <a:t>occurs around 4 µJ/cm</a:t>
            </a:r>
            <a:r>
              <a:rPr lang="en-GB" b="0" baseline="30000" dirty="0"/>
              <a:t>2</a:t>
            </a:r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1493524-C620-064A-9DFE-FA6919FEC3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90070" y="2996952"/>
            <a:ext cx="3635952" cy="264573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09C9C66-D7BB-AC9D-D0D5-1B17BD66B2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50310" y="3261845"/>
            <a:ext cx="3617752" cy="2422544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5E79490C-9D44-16A3-3980-74D988304F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9086" y="3090212"/>
            <a:ext cx="3706202" cy="285906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BBCC663-A5A3-1BDE-856B-0F4C99280B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81496" y="3031512"/>
            <a:ext cx="3701418" cy="2883210"/>
          </a:xfrm>
          <a:prstGeom prst="rect">
            <a:avLst/>
          </a:prstGeom>
        </p:spPr>
      </p:pic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4A7B16B9-1226-495C-5F78-3AC9970C4690}"/>
              </a:ext>
            </a:extLst>
          </p:cNvPr>
          <p:cNvSpPr txBox="1">
            <a:spLocks/>
          </p:cNvSpPr>
          <p:nvPr/>
        </p:nvSpPr>
        <p:spPr bwMode="auto">
          <a:xfrm>
            <a:off x="4250310" y="1604387"/>
            <a:ext cx="3708401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1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de-DE" sz="2400" dirty="0"/>
              <a:t>Charge </a:t>
            </a:r>
            <a:r>
              <a:rPr lang="de-DE" sz="2400" dirty="0" err="1"/>
              <a:t>Production</a:t>
            </a:r>
            <a:endParaRPr lang="de-DE" sz="2400" dirty="0"/>
          </a:p>
          <a:p>
            <a:pPr algn="ctr">
              <a:lnSpc>
                <a:spcPct val="100000"/>
              </a:lnSpc>
              <a:defRPr/>
            </a:pPr>
            <a:r>
              <a:rPr lang="de-DE" sz="2400" b="0" dirty="0"/>
              <a:t>Above 250 </a:t>
            </a:r>
            <a:r>
              <a:rPr lang="de-DE" sz="2400" b="0" dirty="0" err="1"/>
              <a:t>pC</a:t>
            </a:r>
            <a:r>
              <a:rPr lang="de-DE" sz="2400" b="0" dirty="0"/>
              <a:t> </a:t>
            </a:r>
            <a:r>
              <a:rPr lang="de-DE" sz="2400" b="0" dirty="0" err="1"/>
              <a:t>with</a:t>
            </a:r>
            <a:r>
              <a:rPr lang="de-DE" sz="2400" b="0" dirty="0"/>
              <a:t> </a:t>
            </a:r>
          </a:p>
          <a:p>
            <a:pPr algn="ctr">
              <a:lnSpc>
                <a:spcPct val="100000"/>
              </a:lnSpc>
              <a:defRPr/>
            </a:pPr>
            <a:r>
              <a:rPr lang="de-DE" sz="2400" b="0" dirty="0" err="1"/>
              <a:t>smallest</a:t>
            </a:r>
            <a:r>
              <a:rPr lang="de-DE" sz="2400" b="0" dirty="0"/>
              <a:t> </a:t>
            </a:r>
            <a:r>
              <a:rPr lang="de-DE" sz="2400" b="0" dirty="0" err="1"/>
              <a:t>laser</a:t>
            </a:r>
            <a:r>
              <a:rPr lang="de-DE" sz="2400" b="0" dirty="0"/>
              <a:t> </a:t>
            </a:r>
            <a:r>
              <a:rPr lang="de-DE" sz="2400" b="0" dirty="0" err="1"/>
              <a:t>spot</a:t>
            </a:r>
            <a:r>
              <a:rPr lang="de-DE" sz="2400" b="0" dirty="0"/>
              <a:t> </a:t>
            </a:r>
            <a:r>
              <a:rPr lang="de-DE" sz="2400" b="0" dirty="0" err="1"/>
              <a:t>size</a:t>
            </a:r>
            <a:endParaRPr lang="de-DE" sz="2400" b="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8C69ED9-13F1-9FB2-27E4-3F46516E49FE}"/>
              </a:ext>
            </a:extLst>
          </p:cNvPr>
          <p:cNvCxnSpPr>
            <a:cxnSpLocks/>
          </p:cNvCxnSpPr>
          <p:nvPr/>
        </p:nvCxnSpPr>
        <p:spPr bwMode="auto">
          <a:xfrm>
            <a:off x="4796699" y="4495803"/>
            <a:ext cx="2883477" cy="0"/>
          </a:xfrm>
          <a:prstGeom prst="line">
            <a:avLst/>
          </a:prstGeom>
          <a:ln w="127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58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CERN Photoemission Laboratory Setup</a:t>
            </a:r>
            <a:endParaRPr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AAA40F-F0E0-35B8-01F5-52CC94EAC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715652"/>
            <a:ext cx="11376024" cy="401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619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Photocathode </a:t>
            </a:r>
            <a:br>
              <a:rPr lang="en-US" dirty="0"/>
            </a:br>
            <a:r>
              <a:rPr lang="en-US" dirty="0"/>
              <a:t>Production Process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600" b="0" dirty="0">
                <a:solidFill>
                  <a:schemeClr val="bg1"/>
                </a:solidFill>
                <a:highlight>
                  <a:srgbClr val="808080"/>
                </a:highlight>
              </a:rPr>
              <a:t> a </a:t>
            </a:r>
            <a:r>
              <a:rPr lang="en-US" sz="2600" dirty="0"/>
              <a:t> Cesium and tellurium layer applied to copper substrate ‘plug’ via physical vapor deposition (PVD) process</a:t>
            </a:r>
          </a:p>
          <a:p>
            <a:pPr>
              <a:defRPr/>
            </a:pPr>
            <a:r>
              <a:rPr lang="en-US" sz="2600" b="0" dirty="0">
                <a:solidFill>
                  <a:schemeClr val="bg1"/>
                </a:solidFill>
                <a:highlight>
                  <a:srgbClr val="808080"/>
                </a:highlight>
              </a:rPr>
              <a:t> b </a:t>
            </a:r>
            <a:r>
              <a:rPr lang="en-US" sz="2600" dirty="0"/>
              <a:t> Monitored co-deposition of Cs and </a:t>
            </a:r>
            <a:r>
              <a:rPr lang="en-US" sz="2600" dirty="0" err="1"/>
              <a:t>Te</a:t>
            </a:r>
            <a:r>
              <a:rPr lang="en-US" sz="2600" dirty="0"/>
              <a:t> is performed in the Photoemission Lab for AWAKE photocathodes</a:t>
            </a:r>
          </a:p>
          <a:p>
            <a:pPr>
              <a:defRPr/>
            </a:pPr>
            <a:r>
              <a:rPr lang="en-US" sz="2600" b="0" dirty="0">
                <a:solidFill>
                  <a:schemeClr val="bg1"/>
                </a:solidFill>
                <a:highlight>
                  <a:srgbClr val="808080"/>
                </a:highlight>
              </a:rPr>
              <a:t> c </a:t>
            </a:r>
            <a:r>
              <a:rPr lang="en-US" sz="2600" dirty="0"/>
              <a:t> Sequential deposition of Cs and </a:t>
            </a:r>
            <a:r>
              <a:rPr lang="en-US" sz="2600" dirty="0" err="1"/>
              <a:t>Te</a:t>
            </a:r>
            <a:r>
              <a:rPr lang="en-US" sz="2600" dirty="0"/>
              <a:t> is performed in situ at the CLEAR facility</a:t>
            </a:r>
          </a:p>
        </p:txBody>
      </p:sp>
      <p:pic>
        <p:nvPicPr>
          <p:cNvPr id="8" name="Picture Placeholder 7" descr="Photocathode Production Process">
            <a:extLst>
              <a:ext uri="{FF2B5EF4-FFF2-40B4-BE49-F238E27FC236}">
                <a16:creationId xmlns:a16="http://schemas.microsoft.com/office/drawing/2014/main" id="{B6DA5FF9-567C-42D1-3CA2-DB94C39B4D5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241" r="2241"/>
          <a:stretch>
            <a:fillRect/>
          </a:stretch>
        </p:blipFill>
        <p:spPr bwMode="auto">
          <a:xfrm>
            <a:off x="6157913" y="0"/>
            <a:ext cx="6024562" cy="6316663"/>
          </a:xfrm>
        </p:spPr>
      </p:pic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8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CB6D43-EE66-0CBD-6BDE-3B7ABF78D80B}"/>
              </a:ext>
            </a:extLst>
          </p:cNvPr>
          <p:cNvSpPr txBox="1"/>
          <p:nvPr/>
        </p:nvSpPr>
        <p:spPr bwMode="auto">
          <a:xfrm>
            <a:off x="3431704" y="6381567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Related publication (2024-02-08) by M. Martinez Calderon et al.: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GB" sz="1200" u="sng" kern="100" dirty="0">
                <a:solidFill>
                  <a:srgbClr val="61C4D3"/>
                </a:solidFill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https://link.aps.org/doi/10.1103/PhysRevAccelBeams.</a:t>
            </a:r>
            <a:r>
              <a:rPr lang="en-GB" sz="1200" u="sng" kern="100" dirty="0">
                <a:solidFill>
                  <a:schemeClr val="accent2">
                    <a:lumMod val="60000"/>
                    <a:lumOff val="4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27.023401</a:t>
            </a:r>
            <a:r>
              <a:rPr lang="en-GB" sz="1200" u="sng" kern="100" dirty="0">
                <a:solidFill>
                  <a:schemeClr val="accent2">
                    <a:lumMod val="60000"/>
                    <a:lumOff val="4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200" kern="100" dirty="0">
              <a:solidFill>
                <a:schemeClr val="accent2">
                  <a:lumMod val="60000"/>
                  <a:lumOff val="4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126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Photocathode </a:t>
            </a:r>
            <a:br>
              <a:rPr lang="en-US" dirty="0"/>
            </a:br>
            <a:r>
              <a:rPr lang="en-US" dirty="0"/>
              <a:t>Production Analysis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600" dirty="0">
                <a:solidFill>
                  <a:schemeClr val="tx2"/>
                </a:solidFill>
              </a:rPr>
              <a:t>Data analysis of high-QE Cs</a:t>
            </a:r>
            <a:r>
              <a:rPr lang="en-US" sz="2600" baseline="-25000" dirty="0">
                <a:solidFill>
                  <a:schemeClr val="tx2"/>
                </a:solidFill>
              </a:rPr>
              <a:t>2</a:t>
            </a:r>
            <a:r>
              <a:rPr lang="en-US" sz="2600" dirty="0">
                <a:solidFill>
                  <a:schemeClr val="tx2"/>
                </a:solidFill>
              </a:rPr>
              <a:t>Te photocathode #217 produced at the</a:t>
            </a:r>
            <a:br>
              <a:rPr lang="en-US" sz="2600" dirty="0">
                <a:solidFill>
                  <a:schemeClr val="tx2"/>
                </a:solidFill>
              </a:rPr>
            </a:br>
            <a:r>
              <a:rPr lang="en-US" sz="2600" dirty="0">
                <a:solidFill>
                  <a:schemeClr val="tx2"/>
                </a:solidFill>
              </a:rPr>
              <a:t>Photoemission Lab and installed at AWAKE in 2021 / 2022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chemeClr val="tx2"/>
                </a:solidFill>
              </a:rPr>
              <a:t>PVD process time spent at stoichiometric ratio around 2.0 is significant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chemeClr val="tx2"/>
                </a:solidFill>
              </a:rPr>
              <a:t>Need to compare and relate to historical production parameters of other photocathodes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9</a:t>
            </a:fld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99876E6-9D03-3B17-6B76-3CA7EA16E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38374" y="1484784"/>
            <a:ext cx="6034290" cy="4608512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D8F2821A-3A78-1359-E07E-6F23B00F571C}"/>
              </a:ext>
            </a:extLst>
          </p:cNvPr>
          <p:cNvSpPr txBox="1">
            <a:spLocks/>
          </p:cNvSpPr>
          <p:nvPr/>
        </p:nvSpPr>
        <p:spPr bwMode="auto">
          <a:xfrm>
            <a:off x="6456040" y="620688"/>
            <a:ext cx="5616600" cy="959914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>
                <a:solidFill>
                  <a:schemeClr val="accent2"/>
                </a:solidFill>
              </a:rPr>
              <a:t>Production parameters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yielding highest QE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F2B9A70-F31C-8A90-DD62-68E1536FC8DF}"/>
              </a:ext>
            </a:extLst>
          </p:cNvPr>
          <p:cNvCxnSpPr/>
          <p:nvPr/>
        </p:nvCxnSpPr>
        <p:spPr>
          <a:xfrm flipH="1" flipV="1">
            <a:off x="9696400" y="3573016"/>
            <a:ext cx="288032" cy="12241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813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0A14D0-225C-42CC-B73E-58FC2FEE0F45}">
  <ds:schemaRefs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1635</TotalTime>
  <Words>987</Words>
  <Application>Microsoft Office PowerPoint</Application>
  <DocSecurity>0</DocSecurity>
  <PresentationFormat>Widescreen</PresentationFormat>
  <Paragraphs>152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Office Theme</vt:lpstr>
      <vt:lpstr>AWAKE Collaboration Meeting Photocathode Performance  and Production Reliability</vt:lpstr>
      <vt:lpstr>Content Outline</vt:lpstr>
      <vt:lpstr>AWAKE Photocathode Performance 2021 and 2022</vt:lpstr>
      <vt:lpstr>Photocathode #229 Installed at AWAKE in May 2023 Fabrication Results in CERN Photoemission Laboratory</vt:lpstr>
      <vt:lpstr>AWAKE Photocathode Performance 2023</vt:lpstr>
      <vt:lpstr>AWAKE Photocathode Performance 2024</vt:lpstr>
      <vt:lpstr>CERN Photoemission Laboratory Setup</vt:lpstr>
      <vt:lpstr>Photocathode  Production Process</vt:lpstr>
      <vt:lpstr>Photocathode  Production Analysis</vt:lpstr>
      <vt:lpstr>Photocathode  Production Analysis</vt:lpstr>
      <vt:lpstr>R&amp;D, Future Work and Outlook Nanoplasmonic Photocathodes</vt:lpstr>
      <vt:lpstr>R&amp;D, Future Work and Outlook Photometric Deposition Layer Measurements</vt:lpstr>
      <vt:lpstr>R&amp;D, Future Work and Outlook Photocathode Production Reliability Upgrades</vt:lpstr>
      <vt:lpstr>R&amp;D, Future Work and Outlook CTF2 Commissioning (AWAKE Run 2c Preparation)</vt:lpstr>
      <vt:lpstr>PowerPoint Presentation</vt:lpstr>
      <vt:lpstr>Additional Detail Slides</vt:lpstr>
      <vt:lpstr>Photocathode Performance Comparison and Conclusion</vt:lpstr>
      <vt:lpstr>Cs2Te Photocathode Production Data Analysis</vt:lpstr>
      <vt:lpstr>CsTe photocathodes analysis</vt:lpstr>
      <vt:lpstr>CsTe photocathodes analysis</vt:lpstr>
      <vt:lpstr>CsTe photocathodes analysis</vt:lpstr>
      <vt:lpstr>CsTe photocathodes analysis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 Collaboration Meeting 2024-03-11 Photocathodes RERossel</dc:title>
  <dc:subject/>
  <dc:creator>ralf.erik.rossel@cern.ch</dc:creator>
  <cp:keywords/>
  <dc:description/>
  <cp:lastModifiedBy>Ralf Erik Rossel</cp:lastModifiedBy>
  <cp:revision>31</cp:revision>
  <dcterms:created xsi:type="dcterms:W3CDTF">2021-11-08T12:53:02Z</dcterms:created>
  <dcterms:modified xsi:type="dcterms:W3CDTF">2024-03-13T08:10:53Z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