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20" Type="http://schemas.openxmlformats.org/officeDocument/2006/relationships/slide" Target="slides/slide16.xml"/><Relationship Id="rId41" Type="http://schemas.openxmlformats.org/officeDocument/2006/relationships/slide" Target="slides/slide37.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e5037fda94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e5037fda94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e4b5f42f6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e4b5f42f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2e342a546f7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2e342a546f7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e54e21c59d_2_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e54e21c59d_2_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e5037fda94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e5037fda94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e5037fda94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e5037fda94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2e54e21c59d_2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2e54e21c59d_2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e5037fda94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2e5037fda94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e342a546f7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e342a546f7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2e54e21c59d_2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2e54e21c59d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2e54e21c59d_2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2e54e21c59d_2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e59dcc68e3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2e59dcc68e3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e54e21c59d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e54e21c59d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2e54e21c59d_2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2e54e21c59d_2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e54e21c59d_2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e54e21c59d_2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2e54e21c59d_2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2e54e21c59d_2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2e54e21c59d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2e54e21c59d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2e54e21c59d_2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2e54e21c59d_2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e54e21c59d_2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e54e21c59d_2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2e586b5de7e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2e586b5de7e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2e586b5de7e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2e586b5de7e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e36b3a7ac1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2e36b3a7ac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e54e21c59d_2_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2e54e21c59d_2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e36b3a7ac1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2e36b3a7ac1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e586b5de7e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2e586b5de7e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2e36b3a7ac1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2e36b3a7ac1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2e36b3a7ac1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2e36b3a7ac1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e586b5de7e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2e586b5de7e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2e586b5de7e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2e586b5de7e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2e54e21c59d_2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2e54e21c59d_2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e4b5f42f64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2e4b5f42f64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2e342a546f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2e342a546f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e54e21c59d_2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e54e21c59d_2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2e54e21c59d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2e54e21c59d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e54e21c59d_1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e54e21c59d_1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2e5611daeb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2e5611daeb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e5611daeb3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e5611daeb3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drive.google.com/file/d/1VmTi9fhcMpexchwTxCs4l-w8IQEgzifl/view" TargetMode="Externa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1.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6.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2.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2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4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41.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1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1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2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38.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37.jpg"/><Relationship Id="rId4" Type="http://schemas.openxmlformats.org/officeDocument/2006/relationships/image" Target="../media/image39.jpg"/><Relationship Id="rId5" Type="http://schemas.openxmlformats.org/officeDocument/2006/relationships/image" Target="../media/image36.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image" Target="../media/image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image" Target="../media/image26.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jp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jpg"/><Relationship Id="rId4" Type="http://schemas.openxmlformats.org/officeDocument/2006/relationships/image" Target="../media/image4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10.jpg"/><Relationship Id="rId6" Type="http://schemas.openxmlformats.org/officeDocument/2006/relationships/image" Target="../media/image1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6.jpg"/><Relationship Id="rId5"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jpg"/><Relationship Id="rId4" Type="http://schemas.openxmlformats.org/officeDocument/2006/relationships/image" Target="../media/image19.jpg"/><Relationship Id="rId5" Type="http://schemas.openxmlformats.org/officeDocument/2006/relationships/image" Target="../media/image3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jpg"/><Relationship Id="rId4" Type="http://schemas.openxmlformats.org/officeDocument/2006/relationships/image" Target="../media/image7.png"/><Relationship Id="rId5"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title="VIdeo CERN Edi.mov">
            <a:hlinkClick r:id="rId3"/>
          </p:cNvPr>
          <p:cNvPicPr preferRelativeResize="0"/>
          <p:nvPr/>
        </p:nvPicPr>
        <p:blipFill>
          <a:blip r:embed="rId4">
            <a:alphaModFix/>
          </a:blip>
          <a:stretch>
            <a:fillRect/>
          </a:stretch>
        </p:blipFill>
        <p:spPr>
          <a:xfrm>
            <a:off x="0" y="1"/>
            <a:ext cx="9144000" cy="5143500"/>
          </a:xfrm>
          <a:prstGeom prst="rect">
            <a:avLst/>
          </a:prstGeom>
          <a:noFill/>
          <a:ln>
            <a:noFill/>
          </a:ln>
        </p:spPr>
      </p:pic>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4"/>
                                        </p:tgtEl>
                                        <p:attrNameLst>
                                          <p:attrName>style.visibility</p:attrName>
                                        </p:attrNameLst>
                                      </p:cBhvr>
                                      <p:to>
                                        <p:strVal val="visible"/>
                                      </p:to>
                                    </p:set>
                                    <p:animEffect filter="fade" transition="in">
                                      <p:cBhvr>
                                        <p:cTn dur="1000"/>
                                        <p:tgtEl>
                                          <p:spTgt spid="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0" name="Shape 130"/>
        <p:cNvGrpSpPr/>
        <p:nvPr/>
      </p:nvGrpSpPr>
      <p:grpSpPr>
        <a:xfrm>
          <a:off x="0" y="0"/>
          <a:ext cx="0" cy="0"/>
          <a:chOff x="0" y="0"/>
          <a:chExt cx="0" cy="0"/>
        </a:xfrm>
      </p:grpSpPr>
      <p:sp>
        <p:nvSpPr>
          <p:cNvPr id="131" name="Google Shape;131;p22"/>
          <p:cNvSpPr txBox="1"/>
          <p:nvPr>
            <p:ph type="title"/>
          </p:nvPr>
        </p:nvSpPr>
        <p:spPr>
          <a:xfrm>
            <a:off x="0" y="82425"/>
            <a:ext cx="41550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History of Particle Detection</a:t>
            </a:r>
            <a:endParaRPr>
              <a:solidFill>
                <a:schemeClr val="lt1"/>
              </a:solidFill>
            </a:endParaRPr>
          </a:p>
        </p:txBody>
      </p:sp>
      <p:sp>
        <p:nvSpPr>
          <p:cNvPr id="132" name="Google Shape;132;p22"/>
          <p:cNvSpPr txBox="1"/>
          <p:nvPr>
            <p:ph idx="1" type="body"/>
          </p:nvPr>
        </p:nvSpPr>
        <p:spPr>
          <a:xfrm>
            <a:off x="311700" y="1152475"/>
            <a:ext cx="8520600" cy="2989800"/>
          </a:xfrm>
          <a:prstGeom prst="rect">
            <a:avLst/>
          </a:prstGeom>
          <a:solidFill>
            <a:srgbClr val="928C8C">
              <a:alpha val="60000"/>
            </a:srgbClr>
          </a:solidFill>
        </p:spPr>
        <p:txBody>
          <a:bodyPr anchorCtr="0" anchor="t" bIns="91425" lIns="91425" spcFirstLastPara="1" rIns="91425" wrap="square" tIns="91425">
            <a:noAutofit/>
          </a:bodyPr>
          <a:lstStyle/>
          <a:p>
            <a:pPr indent="-317500" lvl="0" marL="457200" rtl="0" algn="l">
              <a:spcBef>
                <a:spcPts val="1200"/>
              </a:spcBef>
              <a:spcAft>
                <a:spcPts val="0"/>
              </a:spcAft>
              <a:buClr>
                <a:schemeClr val="lt1"/>
              </a:buClr>
              <a:buSzPts val="1400"/>
              <a:buChar char="➢"/>
            </a:pPr>
            <a:r>
              <a:rPr lang="en" sz="1400">
                <a:solidFill>
                  <a:schemeClr val="lt1"/>
                </a:solidFill>
              </a:rPr>
              <a:t>Particle detectors have evolved over the past century from simple photographic films and scintillation screens to advanced electronic and semiconductor devices. Early detectors, like cloud and bubble chambers, made particle tracks visible and led to key discoveries like the positron and pion.</a:t>
            </a:r>
            <a:endParaRPr sz="1400">
              <a:solidFill>
                <a:schemeClr val="lt1"/>
              </a:solidFill>
            </a:endParaRPr>
          </a:p>
          <a:p>
            <a:pPr indent="-317500" lvl="0" marL="457200" rtl="0" algn="l">
              <a:spcBef>
                <a:spcPts val="0"/>
              </a:spcBef>
              <a:spcAft>
                <a:spcPts val="0"/>
              </a:spcAft>
              <a:buClr>
                <a:schemeClr val="lt1"/>
              </a:buClr>
              <a:buSzPts val="1400"/>
              <a:buChar char="➢"/>
            </a:pPr>
            <a:r>
              <a:rPr lang="en" sz="1400">
                <a:solidFill>
                  <a:schemeClr val="lt1"/>
                </a:solidFill>
              </a:rPr>
              <a:t>The development of electronic detectors began with the Geiger-Müller tube and advanced to scintillation counters with photomultiplier tubes (PMTs), which increased sensitivity. Semiconductors later became high-precision tracking detectors.</a:t>
            </a:r>
            <a:endParaRPr sz="1400">
              <a:solidFill>
                <a:schemeClr val="lt1"/>
              </a:solidFill>
            </a:endParaRPr>
          </a:p>
          <a:p>
            <a:pPr indent="-317500" lvl="0" marL="457200" rtl="0" algn="l">
              <a:spcBef>
                <a:spcPts val="0"/>
              </a:spcBef>
              <a:spcAft>
                <a:spcPts val="0"/>
              </a:spcAft>
              <a:buClr>
                <a:schemeClr val="lt1"/>
              </a:buClr>
              <a:buSzPts val="1400"/>
              <a:buChar char="➢"/>
            </a:pPr>
            <a:r>
              <a:rPr lang="en" sz="1400">
                <a:solidFill>
                  <a:schemeClr val="lt1"/>
                </a:solidFill>
              </a:rPr>
              <a:t>Today, hybrid systems like Silicon PMTs and Micropattern Gas Detectors are used, combining various technologies to enhance performance. This evolution supports future high-energy colliders and advances in particle physics.</a:t>
            </a:r>
            <a:endParaRPr sz="1400">
              <a:solidFill>
                <a:schemeClr val="lt1"/>
              </a:solidFill>
            </a:endParaRPr>
          </a:p>
          <a:p>
            <a:pPr indent="0" lvl="0" marL="0" rtl="0" algn="l">
              <a:spcBef>
                <a:spcPts val="1200"/>
              </a:spcBef>
              <a:spcAft>
                <a:spcPts val="1200"/>
              </a:spcAft>
              <a:buSzPts val="1100"/>
              <a:buNone/>
            </a:pPr>
            <a:r>
              <a:t/>
            </a:r>
            <a:endParaRPr sz="1400">
              <a:solidFill>
                <a:schemeClr val="lt1"/>
              </a:solidFill>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additive="base">
                                        <p:cTn dur="1000"/>
                                        <p:tgtEl>
                                          <p:spTgt spid="131"/>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132"/>
                                        </p:tgtEl>
                                        <p:attrNameLst>
                                          <p:attrName>style.visibility</p:attrName>
                                        </p:attrNameLst>
                                      </p:cBhvr>
                                      <p:to>
                                        <p:strVal val="visible"/>
                                      </p:to>
                                    </p:set>
                                    <p:anim calcmode="lin" valueType="num">
                                      <p:cBhvr additive="base">
                                        <p:cTn dur="1000"/>
                                        <p:tgtEl>
                                          <p:spTgt spid="132"/>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3" presetSubtype="32">
                                  <p:stCondLst>
                                    <p:cond delay="0"/>
                                  </p:stCondLst>
                                  <p:childTnLst>
                                    <p:anim calcmode="lin" valueType="num">
                                      <p:cBhvr additive="base">
                                        <p:cTn dur="1000"/>
                                        <p:tgtEl>
                                          <p:spTgt spid="131"/>
                                        </p:tgtEl>
                                        <p:attrNameLst>
                                          <p:attrName>ppt_w</p:attrName>
                                        </p:attrNameLst>
                                      </p:cBhvr>
                                      <p:tavLst>
                                        <p:tav fmla="" tm="0">
                                          <p:val>
                                            <p:strVal val="#ppt_w"/>
                                          </p:val>
                                        </p:tav>
                                        <p:tav fmla="" tm="100000">
                                          <p:val>
                                            <p:strVal val="0"/>
                                          </p:val>
                                        </p:tav>
                                      </p:tavLst>
                                    </p:anim>
                                    <p:anim calcmode="lin" valueType="num">
                                      <p:cBhvr additive="base">
                                        <p:cTn dur="1000"/>
                                        <p:tgtEl>
                                          <p:spTgt spid="131"/>
                                        </p:tgtEl>
                                        <p:attrNameLst>
                                          <p:attrName>ppt_h</p:attrName>
                                        </p:attrNameLst>
                                      </p:cBhvr>
                                      <p:tavLst>
                                        <p:tav fmla="" tm="0">
                                          <p:val>
                                            <p:strVal val="#ppt_h"/>
                                          </p:val>
                                        </p:tav>
                                        <p:tav fmla="" tm="100000">
                                          <p:val>
                                            <p:strVal val="0"/>
                                          </p:val>
                                        </p:tav>
                                      </p:tavLst>
                                    </p:anim>
                                    <p:set>
                                      <p:cBhvr>
                                        <p:cTn dur="1" fill="hold">
                                          <p:stCondLst>
                                            <p:cond delay="1000"/>
                                          </p:stCondLst>
                                        </p:cTn>
                                        <p:tgtEl>
                                          <p:spTgt spid="131"/>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32"/>
                                        </p:tgtEl>
                                        <p:attrNameLst>
                                          <p:attrName>ppt_w</p:attrName>
                                        </p:attrNameLst>
                                      </p:cBhvr>
                                      <p:tavLst>
                                        <p:tav fmla="" tm="0">
                                          <p:val>
                                            <p:strVal val="#ppt_w"/>
                                          </p:val>
                                        </p:tav>
                                        <p:tav fmla="" tm="100000">
                                          <p:val>
                                            <p:strVal val="0"/>
                                          </p:val>
                                        </p:tav>
                                      </p:tavLst>
                                    </p:anim>
                                    <p:anim calcmode="lin" valueType="num">
                                      <p:cBhvr additive="base">
                                        <p:cTn dur="1000"/>
                                        <p:tgtEl>
                                          <p:spTgt spid="132"/>
                                        </p:tgtEl>
                                        <p:attrNameLst>
                                          <p:attrName>ppt_h</p:attrName>
                                        </p:attrNameLst>
                                      </p:cBhvr>
                                      <p:tavLst>
                                        <p:tav fmla="" tm="0">
                                          <p:val>
                                            <p:strVal val="#ppt_h"/>
                                          </p:val>
                                        </p:tav>
                                        <p:tav fmla="" tm="100000">
                                          <p:val>
                                            <p:strVal val="0"/>
                                          </p:val>
                                        </p:tav>
                                      </p:tavLst>
                                    </p:anim>
                                    <p:set>
                                      <p:cBhvr>
                                        <p:cTn dur="1" fill="hold">
                                          <p:stCondLst>
                                            <p:cond delay="1000"/>
                                          </p:stCondLst>
                                        </p:cTn>
                                        <p:tgtEl>
                                          <p:spTgt spid="132"/>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6" name="Shape 136"/>
        <p:cNvGrpSpPr/>
        <p:nvPr/>
      </p:nvGrpSpPr>
      <p:grpSpPr>
        <a:xfrm>
          <a:off x="0" y="0"/>
          <a:ext cx="0" cy="0"/>
          <a:chOff x="0" y="0"/>
          <a:chExt cx="0" cy="0"/>
        </a:xfrm>
      </p:grpSpPr>
      <p:sp>
        <p:nvSpPr>
          <p:cNvPr id="137" name="Google Shape;137;p23"/>
          <p:cNvSpPr txBox="1"/>
          <p:nvPr>
            <p:ph type="title"/>
          </p:nvPr>
        </p:nvSpPr>
        <p:spPr>
          <a:xfrm>
            <a:off x="5375" y="0"/>
            <a:ext cx="6249900" cy="491400"/>
          </a:xfrm>
          <a:prstGeom prst="rect">
            <a:avLst/>
          </a:prstGeom>
          <a:solidFill>
            <a:srgbClr val="928C8C">
              <a:alpha val="60000"/>
            </a:srgbClr>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How does modern particle detection work?</a:t>
            </a:r>
            <a:endParaRPr>
              <a:solidFill>
                <a:schemeClr val="lt1"/>
              </a:solidFill>
            </a:endParaRPr>
          </a:p>
        </p:txBody>
      </p:sp>
      <p:sp>
        <p:nvSpPr>
          <p:cNvPr id="138" name="Google Shape;138;p23"/>
          <p:cNvSpPr txBox="1"/>
          <p:nvPr>
            <p:ph idx="1" type="body"/>
          </p:nvPr>
        </p:nvSpPr>
        <p:spPr>
          <a:xfrm>
            <a:off x="481575" y="3432950"/>
            <a:ext cx="7931400" cy="1284900"/>
          </a:xfrm>
          <a:prstGeom prst="rect">
            <a:avLst/>
          </a:prstGeom>
          <a:solidFill>
            <a:srgbClr val="928C8C">
              <a:alpha val="60000"/>
            </a:srgbClr>
          </a:solidFill>
        </p:spPr>
        <p:txBody>
          <a:bodyPr anchorCtr="0" anchor="t" bIns="91425" lIns="91425" spcFirstLastPara="1" rIns="91425" wrap="square" tIns="91425">
            <a:normAutofit/>
          </a:bodyPr>
          <a:lstStyle/>
          <a:p>
            <a:pPr indent="-330200" lvl="0" marL="457200" rtl="0" algn="l">
              <a:lnSpc>
                <a:spcPct val="95000"/>
              </a:lnSpc>
              <a:spcBef>
                <a:spcPts val="0"/>
              </a:spcBef>
              <a:spcAft>
                <a:spcPts val="0"/>
              </a:spcAft>
              <a:buClr>
                <a:schemeClr val="lt1"/>
              </a:buClr>
              <a:buSzPts val="1600"/>
              <a:buChar char="➢"/>
            </a:pPr>
            <a:r>
              <a:rPr lang="en" sz="1600">
                <a:solidFill>
                  <a:schemeClr val="lt1"/>
                </a:solidFill>
              </a:rPr>
              <a:t>Lots of electrons need to be freed in order to detect them. Thus, we use the </a:t>
            </a:r>
            <a:r>
              <a:rPr b="1" lang="en" sz="1600">
                <a:solidFill>
                  <a:schemeClr val="lt1"/>
                </a:solidFill>
              </a:rPr>
              <a:t>Avalanche effect</a:t>
            </a:r>
            <a:r>
              <a:rPr lang="en" sz="1600">
                <a:solidFill>
                  <a:schemeClr val="lt1"/>
                </a:solidFill>
              </a:rPr>
              <a:t>: by applying a strong electric field, the already freed electrons gain kinetic energy which they use to free other subsequent electrons.</a:t>
            </a:r>
            <a:endParaRPr sz="1600">
              <a:solidFill>
                <a:schemeClr val="lt1"/>
              </a:solidFill>
            </a:endParaRPr>
          </a:p>
        </p:txBody>
      </p:sp>
      <p:sp>
        <p:nvSpPr>
          <p:cNvPr id="139" name="Google Shape;139;p23"/>
          <p:cNvSpPr txBox="1"/>
          <p:nvPr/>
        </p:nvSpPr>
        <p:spPr>
          <a:xfrm>
            <a:off x="880375" y="2332425"/>
            <a:ext cx="1825200" cy="865500"/>
          </a:xfrm>
          <a:prstGeom prst="rect">
            <a:avLst/>
          </a:prstGeom>
          <a:solidFill>
            <a:srgbClr val="928C8C">
              <a:alpha val="60000"/>
            </a:srgbClr>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lt1"/>
                </a:solidFill>
              </a:rPr>
              <a:t>Electrical signal</a:t>
            </a:r>
            <a:endParaRPr sz="1800">
              <a:solidFill>
                <a:schemeClr val="lt1"/>
              </a:solidFill>
            </a:endParaRPr>
          </a:p>
          <a:p>
            <a:pPr indent="0" lvl="0" marL="0" rtl="0" algn="l">
              <a:spcBef>
                <a:spcPts val="0"/>
              </a:spcBef>
              <a:spcAft>
                <a:spcPts val="0"/>
              </a:spcAft>
              <a:buNone/>
            </a:pPr>
            <a:r>
              <a:rPr lang="en" sz="1800">
                <a:solidFill>
                  <a:schemeClr val="lt1"/>
                </a:solidFill>
              </a:rPr>
              <a:t>(which can be detected)</a:t>
            </a:r>
            <a:endParaRPr sz="1800">
              <a:solidFill>
                <a:schemeClr val="lt1"/>
              </a:solidFill>
            </a:endParaRPr>
          </a:p>
        </p:txBody>
      </p:sp>
      <p:sp>
        <p:nvSpPr>
          <p:cNvPr id="140" name="Google Shape;140;p23"/>
          <p:cNvSpPr txBox="1"/>
          <p:nvPr/>
        </p:nvSpPr>
        <p:spPr>
          <a:xfrm>
            <a:off x="3574000" y="2558175"/>
            <a:ext cx="2187900" cy="408900"/>
          </a:xfrm>
          <a:prstGeom prst="rect">
            <a:avLst/>
          </a:prstGeom>
          <a:solidFill>
            <a:srgbClr val="928C8C">
              <a:alpha val="60000"/>
            </a:srgbClr>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lt1"/>
                </a:solidFill>
              </a:rPr>
              <a:t>   moving electrons </a:t>
            </a:r>
            <a:endParaRPr sz="1800">
              <a:solidFill>
                <a:schemeClr val="lt1"/>
              </a:solidFill>
            </a:endParaRPr>
          </a:p>
        </p:txBody>
      </p:sp>
      <p:sp>
        <p:nvSpPr>
          <p:cNvPr id="141" name="Google Shape;141;p23"/>
          <p:cNvSpPr txBox="1"/>
          <p:nvPr/>
        </p:nvSpPr>
        <p:spPr>
          <a:xfrm>
            <a:off x="6910575" y="2408625"/>
            <a:ext cx="1502400" cy="865500"/>
          </a:xfrm>
          <a:prstGeom prst="rect">
            <a:avLst/>
          </a:prstGeom>
          <a:solidFill>
            <a:srgbClr val="928C8C">
              <a:alpha val="60000"/>
            </a:srgbClr>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lt1"/>
                </a:solidFill>
              </a:rPr>
              <a:t>electrons need to be freed</a:t>
            </a:r>
            <a:endParaRPr sz="1800">
              <a:solidFill>
                <a:schemeClr val="lt1"/>
              </a:solidFill>
            </a:endParaRPr>
          </a:p>
        </p:txBody>
      </p:sp>
      <p:cxnSp>
        <p:nvCxnSpPr>
          <p:cNvPr id="142" name="Google Shape;142;p23"/>
          <p:cNvCxnSpPr>
            <a:stCxn id="140" idx="1"/>
          </p:cNvCxnSpPr>
          <p:nvPr/>
        </p:nvCxnSpPr>
        <p:spPr>
          <a:xfrm flipH="1">
            <a:off x="2952400" y="2762625"/>
            <a:ext cx="621600" cy="6300"/>
          </a:xfrm>
          <a:prstGeom prst="straightConnector1">
            <a:avLst/>
          </a:prstGeom>
          <a:noFill/>
          <a:ln cap="flat" cmpd="sng" w="38100">
            <a:solidFill>
              <a:schemeClr val="lt1"/>
            </a:solidFill>
            <a:prstDash val="solid"/>
            <a:round/>
            <a:headEnd len="med" w="med" type="none"/>
            <a:tailEnd len="med" w="med" type="triangle"/>
          </a:ln>
        </p:spPr>
      </p:cxnSp>
      <p:cxnSp>
        <p:nvCxnSpPr>
          <p:cNvPr id="143" name="Google Shape;143;p23"/>
          <p:cNvCxnSpPr/>
          <p:nvPr/>
        </p:nvCxnSpPr>
        <p:spPr>
          <a:xfrm rot="10800000">
            <a:off x="5901975" y="2756025"/>
            <a:ext cx="694800" cy="0"/>
          </a:xfrm>
          <a:prstGeom prst="straightConnector1">
            <a:avLst/>
          </a:prstGeom>
          <a:noFill/>
          <a:ln cap="flat" cmpd="sng" w="38100">
            <a:solidFill>
              <a:schemeClr val="lt1"/>
            </a:solidFill>
            <a:prstDash val="solid"/>
            <a:round/>
            <a:headEnd len="med" w="med" type="none"/>
            <a:tailEnd len="med" w="med" type="triangle"/>
          </a:ln>
        </p:spPr>
      </p:cxnSp>
      <p:sp>
        <p:nvSpPr>
          <p:cNvPr id="144" name="Google Shape;144;p23"/>
          <p:cNvSpPr txBox="1"/>
          <p:nvPr/>
        </p:nvSpPr>
        <p:spPr>
          <a:xfrm>
            <a:off x="481575" y="1801250"/>
            <a:ext cx="3867600" cy="431100"/>
          </a:xfrm>
          <a:prstGeom prst="rect">
            <a:avLst/>
          </a:prstGeom>
          <a:solidFill>
            <a:srgbClr val="928C8C">
              <a:alpha val="60000"/>
            </a:srgbClr>
          </a:solidFill>
          <a:ln>
            <a:noFill/>
          </a:ln>
        </p:spPr>
        <p:txBody>
          <a:bodyPr anchorCtr="0" anchor="t" bIns="91425" lIns="91425" spcFirstLastPara="1" rIns="91425" wrap="square" tIns="91425">
            <a:spAutoFit/>
          </a:bodyPr>
          <a:lstStyle/>
          <a:p>
            <a:pPr indent="-330200" lvl="0" marL="457200" rtl="0" algn="l">
              <a:lnSpc>
                <a:spcPct val="115000"/>
              </a:lnSpc>
              <a:spcBef>
                <a:spcPts val="0"/>
              </a:spcBef>
              <a:spcAft>
                <a:spcPts val="0"/>
              </a:spcAft>
              <a:buClr>
                <a:schemeClr val="lt1"/>
              </a:buClr>
              <a:buSzPts val="1600"/>
              <a:buChar char="➢"/>
            </a:pPr>
            <a:r>
              <a:rPr b="1" lang="en" sz="1600">
                <a:solidFill>
                  <a:schemeClr val="lt1"/>
                </a:solidFill>
              </a:rPr>
              <a:t>Basic detection principle</a:t>
            </a:r>
            <a:r>
              <a:rPr lang="en" sz="1600">
                <a:solidFill>
                  <a:schemeClr val="lt1"/>
                </a:solidFill>
              </a:rPr>
              <a:t>:</a:t>
            </a:r>
            <a:endParaRPr sz="1600">
              <a:solidFill>
                <a:schemeClr val="dk2"/>
              </a:solidFill>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1000"/>
                                        <p:tgtEl>
                                          <p:spTgt spid="137"/>
                                        </p:tgtEl>
                                      </p:cBhvr>
                                    </p:animEffect>
                                  </p:childTnLst>
                                </p:cTn>
                              </p:par>
                            </p:childTnLst>
                          </p:cTn>
                        </p:par>
                        <p:par>
                          <p:cTn fill="hold">
                            <p:stCondLst>
                              <p:cond delay="1000"/>
                            </p:stCondLst>
                            <p:childTnLst>
                              <p:par>
                                <p:cTn fill="hold" nodeType="afterEffect" presetClass="entr" presetID="23" presetSubtype="16">
                                  <p:stCondLst>
                                    <p:cond delay="0"/>
                                  </p:stCondLst>
                                  <p:childTnLst>
                                    <p:set>
                                      <p:cBhvr>
                                        <p:cTn dur="1" fill="hold">
                                          <p:stCondLst>
                                            <p:cond delay="0"/>
                                          </p:stCondLst>
                                        </p:cTn>
                                        <p:tgtEl>
                                          <p:spTgt spid="144"/>
                                        </p:tgtEl>
                                        <p:attrNameLst>
                                          <p:attrName>style.visibility</p:attrName>
                                        </p:attrNameLst>
                                      </p:cBhvr>
                                      <p:to>
                                        <p:strVal val="visible"/>
                                      </p:to>
                                    </p:set>
                                    <p:anim calcmode="lin" valueType="num">
                                      <p:cBhvr additive="base">
                                        <p:cTn dur="1000"/>
                                        <p:tgtEl>
                                          <p:spTgt spid="144"/>
                                        </p:tgtEl>
                                        <p:attrNameLst>
                                          <p:attrName>ppt_w</p:attrName>
                                        </p:attrNameLst>
                                      </p:cBhvr>
                                      <p:tavLst>
                                        <p:tav fmla="" tm="0">
                                          <p:val>
                                            <p:strVal val="0"/>
                                          </p:val>
                                        </p:tav>
                                        <p:tav fmla="" tm="100000">
                                          <p:val>
                                            <p:strVal val="#ppt_w"/>
                                          </p:val>
                                        </p:tav>
                                      </p:tavLst>
                                    </p:anim>
                                    <p:anim calcmode="lin" valueType="num">
                                      <p:cBhvr additive="base">
                                        <p:cTn dur="1000"/>
                                        <p:tgtEl>
                                          <p:spTgt spid="144"/>
                                        </p:tgtEl>
                                        <p:attrNameLst>
                                          <p:attrName>ppt_h</p:attrName>
                                        </p:attrNameLst>
                                      </p:cBhvr>
                                      <p:tavLst>
                                        <p:tav fmla="" tm="0">
                                          <p:val>
                                            <p:strVal val="0"/>
                                          </p:val>
                                        </p:tav>
                                        <p:tav fmla="" tm="100000">
                                          <p:val>
                                            <p:strVal val="#ppt_h"/>
                                          </p:val>
                                        </p:tav>
                                      </p:tavLst>
                                    </p:anim>
                                  </p:childTnLst>
                                </p:cTn>
                              </p:par>
                              <p:par>
                                <p:cTn fill="hold" nodeType="withEffect" presetClass="entr" presetID="2" presetSubtype="4">
                                  <p:stCondLst>
                                    <p:cond delay="0"/>
                                  </p:stCondLst>
                                  <p:childTnLst>
                                    <p:set>
                                      <p:cBhvr>
                                        <p:cTn dur="1" fill="hold">
                                          <p:stCondLst>
                                            <p:cond delay="0"/>
                                          </p:stCondLst>
                                        </p:cTn>
                                        <p:tgtEl>
                                          <p:spTgt spid="138"/>
                                        </p:tgtEl>
                                        <p:attrNameLst>
                                          <p:attrName>style.visibility</p:attrName>
                                        </p:attrNameLst>
                                      </p:cBhvr>
                                      <p:to>
                                        <p:strVal val="visible"/>
                                      </p:to>
                                    </p:set>
                                    <p:anim calcmode="lin" valueType="num">
                                      <p:cBhvr additive="base">
                                        <p:cTn dur="1000"/>
                                        <p:tgtEl>
                                          <p:spTgt spid="138"/>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0"/>
                                  </p:stCondLst>
                                  <p:childTnLst>
                                    <p:set>
                                      <p:cBhvr>
                                        <p:cTn dur="1" fill="hold">
                                          <p:stCondLst>
                                            <p:cond delay="0"/>
                                          </p:stCondLst>
                                        </p:cTn>
                                        <p:tgtEl>
                                          <p:spTgt spid="142"/>
                                        </p:tgtEl>
                                        <p:attrNameLst>
                                          <p:attrName>style.visibility</p:attrName>
                                        </p:attrNameLst>
                                      </p:cBhvr>
                                      <p:to>
                                        <p:strVal val="visible"/>
                                      </p:to>
                                    </p:set>
                                    <p:anim calcmode="lin" valueType="num">
                                      <p:cBhvr additive="base">
                                        <p:cTn dur="1000"/>
                                        <p:tgtEl>
                                          <p:spTgt spid="142"/>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143"/>
                                        </p:tgtEl>
                                        <p:attrNameLst>
                                          <p:attrName>style.visibility</p:attrName>
                                        </p:attrNameLst>
                                      </p:cBhvr>
                                      <p:to>
                                        <p:strVal val="visible"/>
                                      </p:to>
                                    </p:set>
                                    <p:anim calcmode="lin" valueType="num">
                                      <p:cBhvr additive="base">
                                        <p:cTn dur="1000"/>
                                        <p:tgtEl>
                                          <p:spTgt spid="143"/>
                                        </p:tgtEl>
                                        <p:attrNameLst>
                                          <p:attrName>ppt_x</p:attrName>
                                        </p:attrNameLst>
                                      </p:cBhvr>
                                      <p:tavLst>
                                        <p:tav fmla="" tm="0">
                                          <p:val>
                                            <p:strVal val="#ppt_x+1"/>
                                          </p:val>
                                        </p:tav>
                                        <p:tav fmla="" tm="100000">
                                          <p:val>
                                            <p:strVal val="#ppt_x"/>
                                          </p:val>
                                        </p:tav>
                                      </p:tavLst>
                                    </p:anim>
                                  </p:childTnLst>
                                </p:cTn>
                              </p:par>
                            </p:childTnLst>
                          </p:cTn>
                        </p:par>
                        <p:par>
                          <p:cTn fill="hold">
                            <p:stCondLst>
                              <p:cond delay="2000"/>
                            </p:stCondLst>
                            <p:childTnLst>
                              <p:par>
                                <p:cTn fill="hold" nodeType="afterEffect" presetClass="entr" presetID="23" presetSubtype="16">
                                  <p:stCondLst>
                                    <p:cond delay="0"/>
                                  </p:stCondLst>
                                  <p:childTnLst>
                                    <p:set>
                                      <p:cBhvr>
                                        <p:cTn dur="1" fill="hold">
                                          <p:stCondLst>
                                            <p:cond delay="0"/>
                                          </p:stCondLst>
                                        </p:cTn>
                                        <p:tgtEl>
                                          <p:spTgt spid="140"/>
                                        </p:tgtEl>
                                        <p:attrNameLst>
                                          <p:attrName>style.visibility</p:attrName>
                                        </p:attrNameLst>
                                      </p:cBhvr>
                                      <p:to>
                                        <p:strVal val="visible"/>
                                      </p:to>
                                    </p:set>
                                    <p:anim calcmode="lin" valueType="num">
                                      <p:cBhvr additive="base">
                                        <p:cTn dur="1000"/>
                                        <p:tgtEl>
                                          <p:spTgt spid="140"/>
                                        </p:tgtEl>
                                        <p:attrNameLst>
                                          <p:attrName>ppt_w</p:attrName>
                                        </p:attrNameLst>
                                      </p:cBhvr>
                                      <p:tavLst>
                                        <p:tav fmla="" tm="0">
                                          <p:val>
                                            <p:strVal val="0"/>
                                          </p:val>
                                        </p:tav>
                                        <p:tav fmla="" tm="100000">
                                          <p:val>
                                            <p:strVal val="#ppt_w"/>
                                          </p:val>
                                        </p:tav>
                                      </p:tavLst>
                                    </p:anim>
                                    <p:anim calcmode="lin" valueType="num">
                                      <p:cBhvr additive="base">
                                        <p:cTn dur="1000"/>
                                        <p:tgtEl>
                                          <p:spTgt spid="140"/>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39"/>
                                        </p:tgtEl>
                                        <p:attrNameLst>
                                          <p:attrName>style.visibility</p:attrName>
                                        </p:attrNameLst>
                                      </p:cBhvr>
                                      <p:to>
                                        <p:strVal val="visible"/>
                                      </p:to>
                                    </p:set>
                                    <p:anim calcmode="lin" valueType="num">
                                      <p:cBhvr additive="base">
                                        <p:cTn dur="1000"/>
                                        <p:tgtEl>
                                          <p:spTgt spid="139"/>
                                        </p:tgtEl>
                                        <p:attrNameLst>
                                          <p:attrName>ppt_w</p:attrName>
                                        </p:attrNameLst>
                                      </p:cBhvr>
                                      <p:tavLst>
                                        <p:tav fmla="" tm="0">
                                          <p:val>
                                            <p:strVal val="0"/>
                                          </p:val>
                                        </p:tav>
                                        <p:tav fmla="" tm="100000">
                                          <p:val>
                                            <p:strVal val="#ppt_w"/>
                                          </p:val>
                                        </p:tav>
                                      </p:tavLst>
                                    </p:anim>
                                    <p:anim calcmode="lin" valueType="num">
                                      <p:cBhvr additive="base">
                                        <p:cTn dur="1000"/>
                                        <p:tgtEl>
                                          <p:spTgt spid="139"/>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41"/>
                                        </p:tgtEl>
                                        <p:attrNameLst>
                                          <p:attrName>style.visibility</p:attrName>
                                        </p:attrNameLst>
                                      </p:cBhvr>
                                      <p:to>
                                        <p:strVal val="visible"/>
                                      </p:to>
                                    </p:set>
                                    <p:anim calcmode="lin" valueType="num">
                                      <p:cBhvr additive="base">
                                        <p:cTn dur="1000"/>
                                        <p:tgtEl>
                                          <p:spTgt spid="141"/>
                                        </p:tgtEl>
                                        <p:attrNameLst>
                                          <p:attrName>ppt_w</p:attrName>
                                        </p:attrNameLst>
                                      </p:cBhvr>
                                      <p:tavLst>
                                        <p:tav fmla="" tm="0">
                                          <p:val>
                                            <p:strVal val="0"/>
                                          </p:val>
                                        </p:tav>
                                        <p:tav fmla="" tm="100000">
                                          <p:val>
                                            <p:strVal val="#ppt_w"/>
                                          </p:val>
                                        </p:tav>
                                      </p:tavLst>
                                    </p:anim>
                                    <p:anim calcmode="lin" valueType="num">
                                      <p:cBhvr additive="base">
                                        <p:cTn dur="1000"/>
                                        <p:tgtEl>
                                          <p:spTgt spid="141"/>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8">
                                  <p:stCondLst>
                                    <p:cond delay="0"/>
                                  </p:stCondLst>
                                  <p:childTnLst>
                                    <p:anim calcmode="lin" valueType="num">
                                      <p:cBhvr additive="base">
                                        <p:cTn dur="1000"/>
                                        <p:tgtEl>
                                          <p:spTgt spid="142"/>
                                        </p:tgtEl>
                                        <p:attrNameLst>
                                          <p:attrName>ppt_x</p:attrName>
                                        </p:attrNameLst>
                                      </p:cBhvr>
                                      <p:tavLst>
                                        <p:tav fmla="" tm="0">
                                          <p:val>
                                            <p:strVal val="#ppt_x"/>
                                          </p:val>
                                        </p:tav>
                                        <p:tav fmla="" tm="100000">
                                          <p:val>
                                            <p:strVal val="#ppt_x-1"/>
                                          </p:val>
                                        </p:tav>
                                      </p:tavLst>
                                    </p:anim>
                                    <p:set>
                                      <p:cBhvr>
                                        <p:cTn dur="1" fill="hold">
                                          <p:stCondLst>
                                            <p:cond delay="1000"/>
                                          </p:stCondLst>
                                        </p:cTn>
                                        <p:tgtEl>
                                          <p:spTgt spid="142"/>
                                        </p:tgtEl>
                                        <p:attrNameLst>
                                          <p:attrName>style.visibility</p:attrName>
                                        </p:attrNameLst>
                                      </p:cBhvr>
                                      <p:to>
                                        <p:strVal val="hidden"/>
                                      </p:to>
                                    </p:set>
                                  </p:childTnLst>
                                </p:cTn>
                              </p:par>
                              <p:par>
                                <p:cTn fill="hold" nodeType="withEffect" presetClass="exit" presetID="2" presetSubtype="8">
                                  <p:stCondLst>
                                    <p:cond delay="0"/>
                                  </p:stCondLst>
                                  <p:childTnLst>
                                    <p:anim calcmode="lin" valueType="num">
                                      <p:cBhvr additive="base">
                                        <p:cTn dur="1000"/>
                                        <p:tgtEl>
                                          <p:spTgt spid="143"/>
                                        </p:tgtEl>
                                        <p:attrNameLst>
                                          <p:attrName>ppt_x</p:attrName>
                                        </p:attrNameLst>
                                      </p:cBhvr>
                                      <p:tavLst>
                                        <p:tav fmla="" tm="0">
                                          <p:val>
                                            <p:strVal val="#ppt_x"/>
                                          </p:val>
                                        </p:tav>
                                        <p:tav fmla="" tm="100000">
                                          <p:val>
                                            <p:strVal val="#ppt_x-1"/>
                                          </p:val>
                                        </p:tav>
                                      </p:tavLst>
                                    </p:anim>
                                    <p:set>
                                      <p:cBhvr>
                                        <p:cTn dur="1" fill="hold">
                                          <p:stCondLst>
                                            <p:cond delay="1000"/>
                                          </p:stCondLst>
                                        </p:cTn>
                                        <p:tgtEl>
                                          <p:spTgt spid="143"/>
                                        </p:tgtEl>
                                        <p:attrNameLst>
                                          <p:attrName>style.visibility</p:attrName>
                                        </p:attrNameLst>
                                      </p:cBhvr>
                                      <p:to>
                                        <p:strVal val="hidden"/>
                                      </p:to>
                                    </p:set>
                                  </p:childTnLst>
                                </p:cTn>
                              </p:par>
                            </p:childTnLst>
                          </p:cTn>
                        </p:par>
                        <p:par>
                          <p:cTn fill="hold">
                            <p:stCondLst>
                              <p:cond delay="1000"/>
                            </p:stCondLst>
                            <p:childTnLst>
                              <p:par>
                                <p:cTn fill="hold" nodeType="afterEffect" presetClass="exit" presetID="23" presetSubtype="32">
                                  <p:stCondLst>
                                    <p:cond delay="0"/>
                                  </p:stCondLst>
                                  <p:childTnLst>
                                    <p:anim calcmode="lin" valueType="num">
                                      <p:cBhvr additive="base">
                                        <p:cTn dur="1000"/>
                                        <p:tgtEl>
                                          <p:spTgt spid="137"/>
                                        </p:tgtEl>
                                        <p:attrNameLst>
                                          <p:attrName>ppt_w</p:attrName>
                                        </p:attrNameLst>
                                      </p:cBhvr>
                                      <p:tavLst>
                                        <p:tav fmla="" tm="0">
                                          <p:val>
                                            <p:strVal val="#ppt_w"/>
                                          </p:val>
                                        </p:tav>
                                        <p:tav fmla="" tm="100000">
                                          <p:val>
                                            <p:strVal val="0"/>
                                          </p:val>
                                        </p:tav>
                                      </p:tavLst>
                                    </p:anim>
                                    <p:anim calcmode="lin" valueType="num">
                                      <p:cBhvr additive="base">
                                        <p:cTn dur="1000"/>
                                        <p:tgtEl>
                                          <p:spTgt spid="137"/>
                                        </p:tgtEl>
                                        <p:attrNameLst>
                                          <p:attrName>ppt_h</p:attrName>
                                        </p:attrNameLst>
                                      </p:cBhvr>
                                      <p:tavLst>
                                        <p:tav fmla="" tm="0">
                                          <p:val>
                                            <p:strVal val="#ppt_h"/>
                                          </p:val>
                                        </p:tav>
                                        <p:tav fmla="" tm="100000">
                                          <p:val>
                                            <p:strVal val="0"/>
                                          </p:val>
                                        </p:tav>
                                      </p:tavLst>
                                    </p:anim>
                                    <p:set>
                                      <p:cBhvr>
                                        <p:cTn dur="1" fill="hold">
                                          <p:stCondLst>
                                            <p:cond delay="1000"/>
                                          </p:stCondLst>
                                        </p:cTn>
                                        <p:tgtEl>
                                          <p:spTgt spid="137"/>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44"/>
                                        </p:tgtEl>
                                        <p:attrNameLst>
                                          <p:attrName>ppt_w</p:attrName>
                                        </p:attrNameLst>
                                      </p:cBhvr>
                                      <p:tavLst>
                                        <p:tav fmla="" tm="0">
                                          <p:val>
                                            <p:strVal val="#ppt_w"/>
                                          </p:val>
                                        </p:tav>
                                        <p:tav fmla="" tm="100000">
                                          <p:val>
                                            <p:strVal val="0"/>
                                          </p:val>
                                        </p:tav>
                                      </p:tavLst>
                                    </p:anim>
                                    <p:anim calcmode="lin" valueType="num">
                                      <p:cBhvr additive="base">
                                        <p:cTn dur="1000"/>
                                        <p:tgtEl>
                                          <p:spTgt spid="144"/>
                                        </p:tgtEl>
                                        <p:attrNameLst>
                                          <p:attrName>ppt_h</p:attrName>
                                        </p:attrNameLst>
                                      </p:cBhvr>
                                      <p:tavLst>
                                        <p:tav fmla="" tm="0">
                                          <p:val>
                                            <p:strVal val="#ppt_h"/>
                                          </p:val>
                                        </p:tav>
                                        <p:tav fmla="" tm="100000">
                                          <p:val>
                                            <p:strVal val="0"/>
                                          </p:val>
                                        </p:tav>
                                      </p:tavLst>
                                    </p:anim>
                                    <p:set>
                                      <p:cBhvr>
                                        <p:cTn dur="1" fill="hold">
                                          <p:stCondLst>
                                            <p:cond delay="1000"/>
                                          </p:stCondLst>
                                        </p:cTn>
                                        <p:tgtEl>
                                          <p:spTgt spid="144"/>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
                                        <p:tgtEl>
                                          <p:spTgt spid="138"/>
                                        </p:tgtEl>
                                        <p:attrNameLst>
                                          <p:attrName>ppt_w</p:attrName>
                                        </p:attrNameLst>
                                      </p:cBhvr>
                                      <p:tavLst>
                                        <p:tav fmla="" tm="0">
                                          <p:val>
                                            <p:strVal val="#ppt_w"/>
                                          </p:val>
                                        </p:tav>
                                        <p:tav fmla="" tm="100000">
                                          <p:val>
                                            <p:strVal val="0"/>
                                          </p:val>
                                        </p:tav>
                                      </p:tavLst>
                                    </p:anim>
                                    <p:anim calcmode="lin" valueType="num">
                                      <p:cBhvr additive="base">
                                        <p:cTn dur="1"/>
                                        <p:tgtEl>
                                          <p:spTgt spid="138"/>
                                        </p:tgtEl>
                                        <p:attrNameLst>
                                          <p:attrName>ppt_h</p:attrName>
                                        </p:attrNameLst>
                                      </p:cBhvr>
                                      <p:tavLst>
                                        <p:tav fmla="" tm="0">
                                          <p:val>
                                            <p:strVal val="#ppt_h"/>
                                          </p:val>
                                        </p:tav>
                                        <p:tav fmla="" tm="100000">
                                          <p:val>
                                            <p:strVal val="0"/>
                                          </p:val>
                                        </p:tav>
                                      </p:tavLst>
                                    </p:anim>
                                    <p:set>
                                      <p:cBhvr>
                                        <p:cTn dur="1" fill="hold">
                                          <p:stCondLst>
                                            <p:cond delay="0"/>
                                          </p:stCondLst>
                                        </p:cTn>
                                        <p:tgtEl>
                                          <p:spTgt spid="138"/>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39"/>
                                        </p:tgtEl>
                                        <p:attrNameLst>
                                          <p:attrName>ppt_w</p:attrName>
                                        </p:attrNameLst>
                                      </p:cBhvr>
                                      <p:tavLst>
                                        <p:tav fmla="" tm="0">
                                          <p:val>
                                            <p:strVal val="#ppt_w"/>
                                          </p:val>
                                        </p:tav>
                                        <p:tav fmla="" tm="100000">
                                          <p:val>
                                            <p:strVal val="0"/>
                                          </p:val>
                                        </p:tav>
                                      </p:tavLst>
                                    </p:anim>
                                    <p:anim calcmode="lin" valueType="num">
                                      <p:cBhvr additive="base">
                                        <p:cTn dur="1000"/>
                                        <p:tgtEl>
                                          <p:spTgt spid="139"/>
                                        </p:tgtEl>
                                        <p:attrNameLst>
                                          <p:attrName>ppt_h</p:attrName>
                                        </p:attrNameLst>
                                      </p:cBhvr>
                                      <p:tavLst>
                                        <p:tav fmla="" tm="0">
                                          <p:val>
                                            <p:strVal val="#ppt_h"/>
                                          </p:val>
                                        </p:tav>
                                        <p:tav fmla="" tm="100000">
                                          <p:val>
                                            <p:strVal val="0"/>
                                          </p:val>
                                        </p:tav>
                                      </p:tavLst>
                                    </p:anim>
                                    <p:set>
                                      <p:cBhvr>
                                        <p:cTn dur="1" fill="hold">
                                          <p:stCondLst>
                                            <p:cond delay="1000"/>
                                          </p:stCondLst>
                                        </p:cTn>
                                        <p:tgtEl>
                                          <p:spTgt spid="139"/>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40"/>
                                        </p:tgtEl>
                                        <p:attrNameLst>
                                          <p:attrName>ppt_w</p:attrName>
                                        </p:attrNameLst>
                                      </p:cBhvr>
                                      <p:tavLst>
                                        <p:tav fmla="" tm="0">
                                          <p:val>
                                            <p:strVal val="#ppt_w"/>
                                          </p:val>
                                        </p:tav>
                                        <p:tav fmla="" tm="100000">
                                          <p:val>
                                            <p:strVal val="0"/>
                                          </p:val>
                                        </p:tav>
                                      </p:tavLst>
                                    </p:anim>
                                    <p:anim calcmode="lin" valueType="num">
                                      <p:cBhvr additive="base">
                                        <p:cTn dur="1000"/>
                                        <p:tgtEl>
                                          <p:spTgt spid="140"/>
                                        </p:tgtEl>
                                        <p:attrNameLst>
                                          <p:attrName>ppt_h</p:attrName>
                                        </p:attrNameLst>
                                      </p:cBhvr>
                                      <p:tavLst>
                                        <p:tav fmla="" tm="0">
                                          <p:val>
                                            <p:strVal val="#ppt_h"/>
                                          </p:val>
                                        </p:tav>
                                        <p:tav fmla="" tm="100000">
                                          <p:val>
                                            <p:strVal val="0"/>
                                          </p:val>
                                        </p:tav>
                                      </p:tavLst>
                                    </p:anim>
                                    <p:set>
                                      <p:cBhvr>
                                        <p:cTn dur="1" fill="hold">
                                          <p:stCondLst>
                                            <p:cond delay="1000"/>
                                          </p:stCondLst>
                                        </p:cTn>
                                        <p:tgtEl>
                                          <p:spTgt spid="140"/>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
                                        <p:tgtEl>
                                          <p:spTgt spid="141"/>
                                        </p:tgtEl>
                                        <p:attrNameLst>
                                          <p:attrName>ppt_w</p:attrName>
                                        </p:attrNameLst>
                                      </p:cBhvr>
                                      <p:tavLst>
                                        <p:tav fmla="" tm="0">
                                          <p:val>
                                            <p:strVal val="#ppt_w"/>
                                          </p:val>
                                        </p:tav>
                                        <p:tav fmla="" tm="100000">
                                          <p:val>
                                            <p:strVal val="0"/>
                                          </p:val>
                                        </p:tav>
                                      </p:tavLst>
                                    </p:anim>
                                    <p:anim calcmode="lin" valueType="num">
                                      <p:cBhvr additive="base">
                                        <p:cTn dur="1"/>
                                        <p:tgtEl>
                                          <p:spTgt spid="141"/>
                                        </p:tgtEl>
                                        <p:attrNameLst>
                                          <p:attrName>ppt_h</p:attrName>
                                        </p:attrNameLst>
                                      </p:cBhvr>
                                      <p:tavLst>
                                        <p:tav fmla="" tm="0">
                                          <p:val>
                                            <p:strVal val="#ppt_h"/>
                                          </p:val>
                                        </p:tav>
                                        <p:tav fmla="" tm="100000">
                                          <p:val>
                                            <p:strVal val="0"/>
                                          </p:val>
                                        </p:tav>
                                      </p:tavLst>
                                    </p:anim>
                                    <p:set>
                                      <p:cBhvr>
                                        <p:cTn dur="1" fill="hold">
                                          <p:stCondLst>
                                            <p:cond delay="0"/>
                                          </p:stCondLst>
                                        </p:cTn>
                                        <p:tgtEl>
                                          <p:spTgt spid="141"/>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4"/>
          <p:cNvSpPr txBox="1"/>
          <p:nvPr/>
        </p:nvSpPr>
        <p:spPr>
          <a:xfrm>
            <a:off x="2682900" y="312700"/>
            <a:ext cx="4539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Neutral particles (e.g. neutrons, photons)</a:t>
            </a:r>
            <a:endParaRPr sz="1800">
              <a:solidFill>
                <a:schemeClr val="dk1"/>
              </a:solidFill>
            </a:endParaRPr>
          </a:p>
        </p:txBody>
      </p:sp>
      <p:cxnSp>
        <p:nvCxnSpPr>
          <p:cNvPr id="150" name="Google Shape;150;p24"/>
          <p:cNvCxnSpPr>
            <a:stCxn id="149" idx="2"/>
            <a:endCxn id="151" idx="0"/>
          </p:cNvCxnSpPr>
          <p:nvPr/>
        </p:nvCxnSpPr>
        <p:spPr>
          <a:xfrm flipH="1">
            <a:off x="2133300" y="774400"/>
            <a:ext cx="2819100" cy="999000"/>
          </a:xfrm>
          <a:prstGeom prst="straightConnector1">
            <a:avLst/>
          </a:prstGeom>
          <a:noFill/>
          <a:ln cap="flat" cmpd="sng" w="38100">
            <a:solidFill>
              <a:schemeClr val="dk1"/>
            </a:solidFill>
            <a:prstDash val="solid"/>
            <a:round/>
            <a:headEnd len="med" w="med" type="none"/>
            <a:tailEnd len="med" w="med" type="triangle"/>
          </a:ln>
        </p:spPr>
      </p:cxnSp>
      <p:sp>
        <p:nvSpPr>
          <p:cNvPr id="152" name="Google Shape;152;p24"/>
          <p:cNvSpPr txBox="1"/>
          <p:nvPr/>
        </p:nvSpPr>
        <p:spPr>
          <a:xfrm rot="-414752">
            <a:off x="1305370" y="1013242"/>
            <a:ext cx="2759358" cy="338504"/>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rPr>
              <a:t>Nuclear reactions</a:t>
            </a:r>
            <a:endParaRPr sz="1000">
              <a:solidFill>
                <a:schemeClr val="dk1"/>
              </a:solidFill>
            </a:endParaRPr>
          </a:p>
        </p:txBody>
      </p:sp>
      <p:sp>
        <p:nvSpPr>
          <p:cNvPr id="151" name="Google Shape;151;p24"/>
          <p:cNvSpPr txBox="1"/>
          <p:nvPr/>
        </p:nvSpPr>
        <p:spPr>
          <a:xfrm>
            <a:off x="956475" y="1773250"/>
            <a:ext cx="2353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Charged particles </a:t>
            </a:r>
            <a:endParaRPr sz="1800">
              <a:solidFill>
                <a:schemeClr val="dk1"/>
              </a:solidFill>
            </a:endParaRPr>
          </a:p>
        </p:txBody>
      </p:sp>
      <p:cxnSp>
        <p:nvCxnSpPr>
          <p:cNvPr id="153" name="Google Shape;153;p24"/>
          <p:cNvCxnSpPr>
            <a:stCxn id="151" idx="2"/>
            <a:endCxn id="154" idx="0"/>
          </p:cNvCxnSpPr>
          <p:nvPr/>
        </p:nvCxnSpPr>
        <p:spPr>
          <a:xfrm>
            <a:off x="2133375" y="2234950"/>
            <a:ext cx="981600" cy="1463100"/>
          </a:xfrm>
          <a:prstGeom prst="straightConnector1">
            <a:avLst/>
          </a:prstGeom>
          <a:noFill/>
          <a:ln cap="flat" cmpd="sng" w="38100">
            <a:solidFill>
              <a:schemeClr val="dk1"/>
            </a:solidFill>
            <a:prstDash val="solid"/>
            <a:round/>
            <a:headEnd len="med" w="med" type="none"/>
            <a:tailEnd len="med" w="med" type="triangle"/>
          </a:ln>
        </p:spPr>
      </p:cxnSp>
      <p:cxnSp>
        <p:nvCxnSpPr>
          <p:cNvPr id="155" name="Google Shape;155;p24"/>
          <p:cNvCxnSpPr>
            <a:endCxn id="156" idx="0"/>
          </p:cNvCxnSpPr>
          <p:nvPr/>
        </p:nvCxnSpPr>
        <p:spPr>
          <a:xfrm>
            <a:off x="3054350" y="2082400"/>
            <a:ext cx="4438500" cy="1428600"/>
          </a:xfrm>
          <a:prstGeom prst="straightConnector1">
            <a:avLst/>
          </a:prstGeom>
          <a:noFill/>
          <a:ln cap="flat" cmpd="sng" w="38100">
            <a:solidFill>
              <a:schemeClr val="dk1"/>
            </a:solidFill>
            <a:prstDash val="solid"/>
            <a:round/>
            <a:headEnd len="med" w="med" type="none"/>
            <a:tailEnd len="med" w="med" type="triangle"/>
          </a:ln>
        </p:spPr>
      </p:cxnSp>
      <p:sp>
        <p:nvSpPr>
          <p:cNvPr id="154" name="Google Shape;154;p24"/>
          <p:cNvSpPr txBox="1"/>
          <p:nvPr/>
        </p:nvSpPr>
        <p:spPr>
          <a:xfrm>
            <a:off x="2539050" y="3698075"/>
            <a:ext cx="1151700" cy="461700"/>
          </a:xfrm>
          <a:prstGeom prst="rect">
            <a:avLst/>
          </a:prstGeom>
          <a:noFill/>
          <a:ln>
            <a:noFill/>
          </a:ln>
        </p:spPr>
        <p:txBody>
          <a:bodyPr anchorCtr="0" anchor="t" bIns="91425" lIns="91425" spcFirstLastPara="1" rIns="86500" wrap="square" tIns="91425">
            <a:spAutoFit/>
          </a:bodyPr>
          <a:lstStyle/>
          <a:p>
            <a:pPr indent="0" lvl="0" marL="0" rtl="0" algn="l">
              <a:spcBef>
                <a:spcPts val="0"/>
              </a:spcBef>
              <a:spcAft>
                <a:spcPts val="0"/>
              </a:spcAft>
              <a:buNone/>
            </a:pPr>
            <a:r>
              <a:rPr lang="en" sz="1800">
                <a:solidFill>
                  <a:schemeClr val="dk1"/>
                </a:solidFill>
              </a:rPr>
              <a:t>Electrons</a:t>
            </a:r>
            <a:endParaRPr sz="1800">
              <a:solidFill>
                <a:schemeClr val="dk1"/>
              </a:solidFill>
            </a:endParaRPr>
          </a:p>
        </p:txBody>
      </p:sp>
      <p:sp>
        <p:nvSpPr>
          <p:cNvPr id="157" name="Google Shape;157;p24"/>
          <p:cNvSpPr txBox="1"/>
          <p:nvPr/>
        </p:nvSpPr>
        <p:spPr>
          <a:xfrm rot="-345724">
            <a:off x="1435661" y="2847180"/>
            <a:ext cx="1395451" cy="338631"/>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rPr>
              <a:t>Ionisation</a:t>
            </a:r>
            <a:endParaRPr sz="1000">
              <a:solidFill>
                <a:schemeClr val="dk1"/>
              </a:solidFill>
            </a:endParaRPr>
          </a:p>
        </p:txBody>
      </p:sp>
      <p:sp>
        <p:nvSpPr>
          <p:cNvPr id="156" name="Google Shape;156;p24"/>
          <p:cNvSpPr txBox="1"/>
          <p:nvPr/>
        </p:nvSpPr>
        <p:spPr>
          <a:xfrm>
            <a:off x="6917000" y="3511000"/>
            <a:ext cx="11517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Photons</a:t>
            </a:r>
            <a:endParaRPr sz="1800">
              <a:solidFill>
                <a:schemeClr val="dk1"/>
              </a:solidFill>
            </a:endParaRPr>
          </a:p>
        </p:txBody>
      </p:sp>
      <p:sp>
        <p:nvSpPr>
          <p:cNvPr id="158" name="Google Shape;158;p24"/>
          <p:cNvSpPr txBox="1"/>
          <p:nvPr/>
        </p:nvSpPr>
        <p:spPr>
          <a:xfrm rot="1073013">
            <a:off x="3358825" y="2569163"/>
            <a:ext cx="2287002" cy="492675"/>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rPr>
              <a:t>Scintillation, Bremsstrahlung, Cherenkov radiation </a:t>
            </a:r>
            <a:endParaRPr sz="1000">
              <a:solidFill>
                <a:schemeClr val="dk1"/>
              </a:solidFill>
            </a:endParaRPr>
          </a:p>
        </p:txBody>
      </p:sp>
      <p:cxnSp>
        <p:nvCxnSpPr>
          <p:cNvPr id="159" name="Google Shape;159;p24"/>
          <p:cNvCxnSpPr>
            <a:stCxn id="149" idx="2"/>
            <a:endCxn id="156" idx="0"/>
          </p:cNvCxnSpPr>
          <p:nvPr/>
        </p:nvCxnSpPr>
        <p:spPr>
          <a:xfrm>
            <a:off x="4952400" y="774400"/>
            <a:ext cx="2540400" cy="2736600"/>
          </a:xfrm>
          <a:prstGeom prst="straightConnector1">
            <a:avLst/>
          </a:prstGeom>
          <a:noFill/>
          <a:ln cap="flat" cmpd="sng" w="38100">
            <a:solidFill>
              <a:schemeClr val="dk1"/>
            </a:solidFill>
            <a:prstDash val="solid"/>
            <a:round/>
            <a:headEnd len="med" w="med" type="none"/>
            <a:tailEnd len="med" w="med" type="triangle"/>
          </a:ln>
        </p:spPr>
      </p:cxnSp>
      <p:sp>
        <p:nvSpPr>
          <p:cNvPr id="160" name="Google Shape;160;p24"/>
          <p:cNvSpPr txBox="1"/>
          <p:nvPr/>
        </p:nvSpPr>
        <p:spPr>
          <a:xfrm rot="731916">
            <a:off x="5810941" y="1432382"/>
            <a:ext cx="1213909" cy="338516"/>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rPr>
              <a:t>Scintillation</a:t>
            </a:r>
            <a:endParaRPr sz="1000">
              <a:solidFill>
                <a:schemeClr val="dk1"/>
              </a:solidFill>
            </a:endParaRPr>
          </a:p>
        </p:txBody>
      </p:sp>
      <p:cxnSp>
        <p:nvCxnSpPr>
          <p:cNvPr id="161" name="Google Shape;161;p24"/>
          <p:cNvCxnSpPr>
            <a:stCxn id="156" idx="1"/>
            <a:endCxn id="154" idx="0"/>
          </p:cNvCxnSpPr>
          <p:nvPr/>
        </p:nvCxnSpPr>
        <p:spPr>
          <a:xfrm rot="10800000">
            <a:off x="3114800" y="3698050"/>
            <a:ext cx="3802200" cy="43800"/>
          </a:xfrm>
          <a:prstGeom prst="straightConnector1">
            <a:avLst/>
          </a:prstGeom>
          <a:noFill/>
          <a:ln cap="flat" cmpd="sng" w="38100">
            <a:solidFill>
              <a:schemeClr val="dk1"/>
            </a:solidFill>
            <a:prstDash val="solid"/>
            <a:round/>
            <a:headEnd len="med" w="med" type="none"/>
            <a:tailEnd len="med" w="med" type="triangle"/>
          </a:ln>
        </p:spPr>
      </p:cxnSp>
      <p:sp>
        <p:nvSpPr>
          <p:cNvPr id="162" name="Google Shape;162;p24"/>
          <p:cNvSpPr txBox="1"/>
          <p:nvPr/>
        </p:nvSpPr>
        <p:spPr>
          <a:xfrm rot="-374">
            <a:off x="4075257" y="3701253"/>
            <a:ext cx="2759400" cy="646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rPr>
              <a:t>Photoelectric effect,</a:t>
            </a:r>
            <a:endParaRPr sz="1000">
              <a:solidFill>
                <a:schemeClr val="dk1"/>
              </a:solidFill>
            </a:endParaRPr>
          </a:p>
          <a:p>
            <a:pPr indent="0" lvl="0" marL="0" rtl="0" algn="ctr">
              <a:spcBef>
                <a:spcPts val="0"/>
              </a:spcBef>
              <a:spcAft>
                <a:spcPts val="0"/>
              </a:spcAft>
              <a:buNone/>
            </a:pPr>
            <a:r>
              <a:rPr lang="en" sz="1000">
                <a:solidFill>
                  <a:schemeClr val="dk1"/>
                </a:solidFill>
              </a:rPr>
              <a:t>Compton effect,</a:t>
            </a:r>
            <a:endParaRPr sz="1000">
              <a:solidFill>
                <a:schemeClr val="dk1"/>
              </a:solidFill>
            </a:endParaRPr>
          </a:p>
          <a:p>
            <a:pPr indent="0" lvl="0" marL="0" rtl="0" algn="ctr">
              <a:spcBef>
                <a:spcPts val="0"/>
              </a:spcBef>
              <a:spcAft>
                <a:spcPts val="0"/>
              </a:spcAft>
              <a:buNone/>
            </a:pPr>
            <a:r>
              <a:rPr lang="en" sz="1000">
                <a:solidFill>
                  <a:schemeClr val="dk1"/>
                </a:solidFill>
              </a:rPr>
              <a:t>Pair production</a:t>
            </a:r>
            <a:endParaRPr sz="1000">
              <a:solidFill>
                <a:schemeClr val="dk1"/>
              </a:solidFill>
            </a:endParaRPr>
          </a:p>
        </p:txBody>
      </p:sp>
      <p:sp>
        <p:nvSpPr>
          <p:cNvPr id="163" name="Google Shape;163;p24"/>
          <p:cNvSpPr txBox="1"/>
          <p:nvPr/>
        </p:nvSpPr>
        <p:spPr>
          <a:xfrm>
            <a:off x="436600" y="4312300"/>
            <a:ext cx="1883100" cy="461700"/>
          </a:xfrm>
          <a:prstGeom prst="rect">
            <a:avLst/>
          </a:prstGeom>
          <a:noFill/>
          <a:ln>
            <a:noFill/>
          </a:ln>
        </p:spPr>
        <p:txBody>
          <a:bodyPr anchorCtr="0" anchor="t" bIns="91425" lIns="91425" spcFirstLastPara="1" rIns="86500" wrap="square" tIns="91425">
            <a:spAutoFit/>
          </a:bodyPr>
          <a:lstStyle/>
          <a:p>
            <a:pPr indent="0" lvl="0" marL="0" rtl="0" algn="l">
              <a:spcBef>
                <a:spcPts val="0"/>
              </a:spcBef>
              <a:spcAft>
                <a:spcPts val="0"/>
              </a:spcAft>
              <a:buNone/>
            </a:pPr>
            <a:r>
              <a:rPr lang="en" sz="1800">
                <a:solidFill>
                  <a:schemeClr val="dk1"/>
                </a:solidFill>
              </a:rPr>
              <a:t>More electrons</a:t>
            </a:r>
            <a:endParaRPr sz="1800">
              <a:solidFill>
                <a:schemeClr val="dk1"/>
              </a:solidFill>
            </a:endParaRPr>
          </a:p>
        </p:txBody>
      </p:sp>
      <p:cxnSp>
        <p:nvCxnSpPr>
          <p:cNvPr id="164" name="Google Shape;164;p24"/>
          <p:cNvCxnSpPr>
            <a:stCxn id="154" idx="1"/>
            <a:endCxn id="163" idx="0"/>
          </p:cNvCxnSpPr>
          <p:nvPr/>
        </p:nvCxnSpPr>
        <p:spPr>
          <a:xfrm flipH="1">
            <a:off x="1378050" y="3928925"/>
            <a:ext cx="1161000" cy="383400"/>
          </a:xfrm>
          <a:prstGeom prst="straightConnector1">
            <a:avLst/>
          </a:prstGeom>
          <a:noFill/>
          <a:ln cap="flat" cmpd="sng" w="38100">
            <a:solidFill>
              <a:schemeClr val="dk1"/>
            </a:solidFill>
            <a:prstDash val="solid"/>
            <a:round/>
            <a:headEnd len="med" w="med" type="none"/>
            <a:tailEnd len="med" w="med" type="triangle"/>
          </a:ln>
        </p:spPr>
      </p:cxnSp>
      <p:sp>
        <p:nvSpPr>
          <p:cNvPr id="165" name="Google Shape;165;p24"/>
          <p:cNvSpPr txBox="1"/>
          <p:nvPr/>
        </p:nvSpPr>
        <p:spPr>
          <a:xfrm>
            <a:off x="3508500" y="4590625"/>
            <a:ext cx="2127000" cy="461700"/>
          </a:xfrm>
          <a:prstGeom prst="rect">
            <a:avLst/>
          </a:prstGeom>
          <a:noFill/>
          <a:ln>
            <a:noFill/>
          </a:ln>
        </p:spPr>
        <p:txBody>
          <a:bodyPr anchorCtr="0" anchor="t" bIns="91425" lIns="91425" spcFirstLastPara="1" rIns="86500" wrap="square" tIns="91425">
            <a:spAutoFit/>
          </a:bodyPr>
          <a:lstStyle/>
          <a:p>
            <a:pPr indent="0" lvl="0" marL="0" rtl="0" algn="l">
              <a:spcBef>
                <a:spcPts val="0"/>
              </a:spcBef>
              <a:spcAft>
                <a:spcPts val="0"/>
              </a:spcAft>
              <a:buNone/>
            </a:pPr>
            <a:r>
              <a:rPr lang="en" sz="1800">
                <a:solidFill>
                  <a:schemeClr val="dk1"/>
                </a:solidFill>
              </a:rPr>
              <a:t>Electrical signal</a:t>
            </a:r>
            <a:endParaRPr sz="1800">
              <a:solidFill>
                <a:schemeClr val="dk1"/>
              </a:solidFill>
            </a:endParaRPr>
          </a:p>
        </p:txBody>
      </p:sp>
      <p:cxnSp>
        <p:nvCxnSpPr>
          <p:cNvPr id="166" name="Google Shape;166;p24"/>
          <p:cNvCxnSpPr>
            <a:stCxn id="163" idx="2"/>
            <a:endCxn id="165" idx="1"/>
          </p:cNvCxnSpPr>
          <p:nvPr/>
        </p:nvCxnSpPr>
        <p:spPr>
          <a:xfrm>
            <a:off x="1378150" y="4774000"/>
            <a:ext cx="2130300" cy="47400"/>
          </a:xfrm>
          <a:prstGeom prst="straightConnector1">
            <a:avLst/>
          </a:prstGeom>
          <a:noFill/>
          <a:ln cap="flat" cmpd="sng" w="38100">
            <a:solidFill>
              <a:schemeClr val="dk1"/>
            </a:solidFill>
            <a:prstDash val="solid"/>
            <a:round/>
            <a:headEnd len="med" w="med" type="none"/>
            <a:tailEnd len="med" w="med" type="triangle"/>
          </a:ln>
        </p:spPr>
      </p:cxnSp>
      <p:sp>
        <p:nvSpPr>
          <p:cNvPr id="167" name="Google Shape;167;p24"/>
          <p:cNvSpPr txBox="1"/>
          <p:nvPr/>
        </p:nvSpPr>
        <p:spPr>
          <a:xfrm rot="-998345">
            <a:off x="1260858" y="3729802"/>
            <a:ext cx="1395535" cy="338553"/>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000">
                <a:solidFill>
                  <a:schemeClr val="dk1"/>
                </a:solidFill>
              </a:rPr>
              <a:t>Avalanche effect</a:t>
            </a:r>
            <a:endParaRPr sz="1000">
              <a:solidFill>
                <a:schemeClr val="dk1"/>
              </a:solidFill>
            </a:endParaRPr>
          </a:p>
        </p:txBody>
      </p:sp>
    </p:spTree>
  </p:cSld>
  <p:clrMapOvr>
    <a:masterClrMapping/>
  </p:clrMapOvr>
  <p:transition spd="med">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1" name="Shape 171"/>
        <p:cNvGrpSpPr/>
        <p:nvPr/>
      </p:nvGrpSpPr>
      <p:grpSpPr>
        <a:xfrm>
          <a:off x="0" y="0"/>
          <a:ext cx="0" cy="0"/>
          <a:chOff x="0" y="0"/>
          <a:chExt cx="0" cy="0"/>
        </a:xfrm>
      </p:grpSpPr>
      <p:sp>
        <p:nvSpPr>
          <p:cNvPr id="172" name="Google Shape;172;p25"/>
          <p:cNvSpPr txBox="1"/>
          <p:nvPr>
            <p:ph type="title"/>
          </p:nvPr>
        </p:nvSpPr>
        <p:spPr>
          <a:xfrm>
            <a:off x="1168475" y="337600"/>
            <a:ext cx="4437000" cy="572700"/>
          </a:xfrm>
          <a:prstGeom prst="rect">
            <a:avLst/>
          </a:prstGeom>
          <a:solidFill>
            <a:srgbClr val="BEBEBE">
              <a:alpha val="50000"/>
            </a:srgbClr>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Detection of charged particles</a:t>
            </a:r>
            <a:endParaRPr>
              <a:solidFill>
                <a:schemeClr val="lt1"/>
              </a:solidFill>
            </a:endParaRPr>
          </a:p>
        </p:txBody>
      </p:sp>
      <p:sp>
        <p:nvSpPr>
          <p:cNvPr id="173" name="Google Shape;173;p25"/>
          <p:cNvSpPr txBox="1"/>
          <p:nvPr>
            <p:ph idx="1" type="body"/>
          </p:nvPr>
        </p:nvSpPr>
        <p:spPr>
          <a:xfrm>
            <a:off x="698425" y="1361700"/>
            <a:ext cx="8324700" cy="2781300"/>
          </a:xfrm>
          <a:prstGeom prst="rect">
            <a:avLst/>
          </a:prstGeom>
          <a:solidFill>
            <a:srgbClr val="BEBEBE">
              <a:alpha val="50000"/>
            </a:srgbClr>
          </a:solidFill>
        </p:spPr>
        <p:txBody>
          <a:bodyPr anchorCtr="0" anchor="t" bIns="91425" lIns="91425" spcFirstLastPara="1" rIns="91425" wrap="square" tIns="91425">
            <a:normAutofit/>
          </a:bodyPr>
          <a:lstStyle/>
          <a:p>
            <a:pPr indent="-323850" lvl="0" marL="457200" rtl="0" algn="l">
              <a:lnSpc>
                <a:spcPct val="150000"/>
              </a:lnSpc>
              <a:spcBef>
                <a:spcPts val="0"/>
              </a:spcBef>
              <a:spcAft>
                <a:spcPts val="0"/>
              </a:spcAft>
              <a:buClr>
                <a:schemeClr val="lt1"/>
              </a:buClr>
              <a:buSzPts val="1500"/>
              <a:buChar char="●"/>
            </a:pPr>
            <a:r>
              <a:rPr b="1" lang="en" sz="1500">
                <a:solidFill>
                  <a:schemeClr val="lt1"/>
                </a:solidFill>
              </a:rPr>
              <a:t>Ionisation</a:t>
            </a:r>
            <a:r>
              <a:rPr lang="en" sz="1500">
                <a:solidFill>
                  <a:schemeClr val="lt1"/>
                </a:solidFill>
              </a:rPr>
              <a:t>: some of its kinetic energy is transferred to an electron of the gas detector, thus freeing it.</a:t>
            </a:r>
            <a:endParaRPr sz="1500">
              <a:solidFill>
                <a:schemeClr val="lt1"/>
              </a:solidFill>
            </a:endParaRPr>
          </a:p>
          <a:p>
            <a:pPr indent="-323850" lvl="0" marL="457200" rtl="0" algn="l">
              <a:lnSpc>
                <a:spcPct val="150000"/>
              </a:lnSpc>
              <a:spcBef>
                <a:spcPts val="0"/>
              </a:spcBef>
              <a:spcAft>
                <a:spcPts val="0"/>
              </a:spcAft>
              <a:buClr>
                <a:schemeClr val="lt1"/>
              </a:buClr>
              <a:buSzPts val="1500"/>
              <a:buChar char="●"/>
            </a:pPr>
            <a:r>
              <a:rPr lang="en" sz="1500">
                <a:solidFill>
                  <a:schemeClr val="lt1"/>
                </a:solidFill>
              </a:rPr>
              <a:t>B</a:t>
            </a:r>
            <a:r>
              <a:rPr lang="en" sz="1500">
                <a:solidFill>
                  <a:schemeClr val="lt1"/>
                </a:solidFill>
              </a:rPr>
              <a:t>y creating </a:t>
            </a:r>
            <a:r>
              <a:rPr b="1" lang="en" sz="1500">
                <a:solidFill>
                  <a:schemeClr val="lt1"/>
                </a:solidFill>
              </a:rPr>
              <a:t>photons</a:t>
            </a:r>
            <a:r>
              <a:rPr lang="en" sz="1500">
                <a:solidFill>
                  <a:schemeClr val="lt1"/>
                </a:solidFill>
              </a:rPr>
              <a:t>: </a:t>
            </a:r>
            <a:endParaRPr sz="1500">
              <a:solidFill>
                <a:schemeClr val="lt1"/>
              </a:solidFill>
            </a:endParaRPr>
          </a:p>
          <a:p>
            <a:pPr indent="-304800" lvl="1" marL="914400" rtl="0" algn="l">
              <a:lnSpc>
                <a:spcPct val="150000"/>
              </a:lnSpc>
              <a:spcBef>
                <a:spcPts val="0"/>
              </a:spcBef>
              <a:spcAft>
                <a:spcPts val="0"/>
              </a:spcAft>
              <a:buClr>
                <a:schemeClr val="lt1"/>
              </a:buClr>
              <a:buSzPts val="1200"/>
              <a:buChar char="○"/>
            </a:pPr>
            <a:r>
              <a:rPr lang="en" sz="1200" u="sng">
                <a:solidFill>
                  <a:schemeClr val="lt1"/>
                </a:solidFill>
              </a:rPr>
              <a:t>Scintillation:</a:t>
            </a:r>
            <a:r>
              <a:rPr lang="en" sz="1200">
                <a:solidFill>
                  <a:schemeClr val="lt1"/>
                </a:solidFill>
              </a:rPr>
              <a:t> the process where a material emits ultraviolet or visible light under excitation from high-energy photons or energetic particles like electrons, alpha particles, neutrons and ions.</a:t>
            </a:r>
            <a:endParaRPr sz="1200">
              <a:solidFill>
                <a:schemeClr val="lt1"/>
              </a:solidFill>
            </a:endParaRPr>
          </a:p>
          <a:p>
            <a:pPr indent="-304800" lvl="1" marL="914400" rtl="0" algn="l">
              <a:lnSpc>
                <a:spcPct val="150000"/>
              </a:lnSpc>
              <a:spcBef>
                <a:spcPts val="0"/>
              </a:spcBef>
              <a:spcAft>
                <a:spcPts val="0"/>
              </a:spcAft>
              <a:buClr>
                <a:schemeClr val="lt1"/>
              </a:buClr>
              <a:buSzPts val="1200"/>
              <a:buChar char="○"/>
            </a:pPr>
            <a:r>
              <a:rPr lang="en" sz="1200" u="sng">
                <a:solidFill>
                  <a:schemeClr val="lt1"/>
                </a:solidFill>
              </a:rPr>
              <a:t>Bremsstrahlung:</a:t>
            </a:r>
            <a:r>
              <a:rPr lang="en" sz="1200">
                <a:solidFill>
                  <a:schemeClr val="lt1"/>
                </a:solidFill>
              </a:rPr>
              <a:t> is the electromagnetic radiation (i.e. photon) emitted as a result of the deceleration of a charged particle when deflected by another charged particle.</a:t>
            </a:r>
            <a:endParaRPr sz="1200">
              <a:solidFill>
                <a:schemeClr val="lt1"/>
              </a:solidFill>
            </a:endParaRPr>
          </a:p>
          <a:p>
            <a:pPr indent="-304800" lvl="1" marL="914400" rtl="0" algn="l">
              <a:lnSpc>
                <a:spcPct val="150000"/>
              </a:lnSpc>
              <a:spcBef>
                <a:spcPts val="0"/>
              </a:spcBef>
              <a:spcAft>
                <a:spcPts val="0"/>
              </a:spcAft>
              <a:buClr>
                <a:schemeClr val="lt1"/>
              </a:buClr>
              <a:buSzPts val="1200"/>
              <a:buChar char="○"/>
            </a:pPr>
            <a:r>
              <a:rPr lang="en" sz="1200" u="sng">
                <a:solidFill>
                  <a:schemeClr val="lt1"/>
                </a:solidFill>
              </a:rPr>
              <a:t>Cherenkov radiation:</a:t>
            </a:r>
            <a:r>
              <a:rPr lang="en" sz="1200">
                <a:solidFill>
                  <a:schemeClr val="lt1"/>
                </a:solidFill>
              </a:rPr>
              <a:t> is the electromagnetic radiation (i.e. photon) emitted when a charged particle passes through a medium at a speed greater than the phase velocity of light in that medium.</a:t>
            </a:r>
            <a:endParaRPr sz="1200">
              <a:solidFill>
                <a:schemeClr val="lt1"/>
              </a:solidFill>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2"/>
                                        </p:tgtEl>
                                        <p:attrNameLst>
                                          <p:attrName>style.visibility</p:attrName>
                                        </p:attrNameLst>
                                      </p:cBhvr>
                                      <p:to>
                                        <p:strVal val="visible"/>
                                      </p:to>
                                    </p:set>
                                    <p:anim calcmode="lin" valueType="num">
                                      <p:cBhvr additive="base">
                                        <p:cTn dur="1000"/>
                                        <p:tgtEl>
                                          <p:spTgt spid="172"/>
                                        </p:tgtEl>
                                        <p:attrNameLst>
                                          <p:attrName>ppt_w</p:attrName>
                                        </p:attrNameLst>
                                      </p:cBhvr>
                                      <p:tavLst>
                                        <p:tav fmla="" tm="0">
                                          <p:val>
                                            <p:strVal val="0"/>
                                          </p:val>
                                        </p:tav>
                                        <p:tav fmla="" tm="100000">
                                          <p:val>
                                            <p:strVal val="#ppt_w"/>
                                          </p:val>
                                        </p:tav>
                                      </p:tavLst>
                                    </p:anim>
                                    <p:anim calcmode="lin" valueType="num">
                                      <p:cBhvr additive="base">
                                        <p:cTn dur="1000"/>
                                        <p:tgtEl>
                                          <p:spTgt spid="17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73"/>
                                        </p:tgtEl>
                                        <p:attrNameLst>
                                          <p:attrName>style.visibility</p:attrName>
                                        </p:attrNameLst>
                                      </p:cBhvr>
                                      <p:to>
                                        <p:strVal val="visible"/>
                                      </p:to>
                                    </p:set>
                                    <p:anim calcmode="lin" valueType="num">
                                      <p:cBhvr additive="base">
                                        <p:cTn dur="1000"/>
                                        <p:tgtEl>
                                          <p:spTgt spid="173"/>
                                        </p:tgtEl>
                                        <p:attrNameLst>
                                          <p:attrName>ppt_w</p:attrName>
                                        </p:attrNameLst>
                                      </p:cBhvr>
                                      <p:tavLst>
                                        <p:tav fmla="" tm="0">
                                          <p:val>
                                            <p:strVal val="0"/>
                                          </p:val>
                                        </p:tav>
                                        <p:tav fmla="" tm="100000">
                                          <p:val>
                                            <p:strVal val="#ppt_w"/>
                                          </p:val>
                                        </p:tav>
                                      </p:tavLst>
                                    </p:anim>
                                    <p:anim calcmode="lin" valueType="num">
                                      <p:cBhvr additive="base">
                                        <p:cTn dur="1000"/>
                                        <p:tgtEl>
                                          <p:spTgt spid="173"/>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3" presetSubtype="32">
                                  <p:stCondLst>
                                    <p:cond delay="0"/>
                                  </p:stCondLst>
                                  <p:childTnLst>
                                    <p:anim calcmode="lin" valueType="num">
                                      <p:cBhvr additive="base">
                                        <p:cTn dur="1000"/>
                                        <p:tgtEl>
                                          <p:spTgt spid="172"/>
                                        </p:tgtEl>
                                        <p:attrNameLst>
                                          <p:attrName>ppt_w</p:attrName>
                                        </p:attrNameLst>
                                      </p:cBhvr>
                                      <p:tavLst>
                                        <p:tav fmla="" tm="0">
                                          <p:val>
                                            <p:strVal val="#ppt_w"/>
                                          </p:val>
                                        </p:tav>
                                        <p:tav fmla="" tm="100000">
                                          <p:val>
                                            <p:strVal val="0"/>
                                          </p:val>
                                        </p:tav>
                                      </p:tavLst>
                                    </p:anim>
                                    <p:anim calcmode="lin" valueType="num">
                                      <p:cBhvr additive="base">
                                        <p:cTn dur="1000"/>
                                        <p:tgtEl>
                                          <p:spTgt spid="172"/>
                                        </p:tgtEl>
                                        <p:attrNameLst>
                                          <p:attrName>ppt_h</p:attrName>
                                        </p:attrNameLst>
                                      </p:cBhvr>
                                      <p:tavLst>
                                        <p:tav fmla="" tm="0">
                                          <p:val>
                                            <p:strVal val="#ppt_h"/>
                                          </p:val>
                                        </p:tav>
                                        <p:tav fmla="" tm="100000">
                                          <p:val>
                                            <p:strVal val="0"/>
                                          </p:val>
                                        </p:tav>
                                      </p:tavLst>
                                    </p:anim>
                                    <p:set>
                                      <p:cBhvr>
                                        <p:cTn dur="1" fill="hold">
                                          <p:stCondLst>
                                            <p:cond delay="1000"/>
                                          </p:stCondLst>
                                        </p:cTn>
                                        <p:tgtEl>
                                          <p:spTgt spid="172"/>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73"/>
                                        </p:tgtEl>
                                        <p:attrNameLst>
                                          <p:attrName>ppt_w</p:attrName>
                                        </p:attrNameLst>
                                      </p:cBhvr>
                                      <p:tavLst>
                                        <p:tav fmla="" tm="0">
                                          <p:val>
                                            <p:strVal val="#ppt_w"/>
                                          </p:val>
                                        </p:tav>
                                        <p:tav fmla="" tm="100000">
                                          <p:val>
                                            <p:strVal val="0"/>
                                          </p:val>
                                        </p:tav>
                                      </p:tavLst>
                                    </p:anim>
                                    <p:anim calcmode="lin" valueType="num">
                                      <p:cBhvr additive="base">
                                        <p:cTn dur="1000"/>
                                        <p:tgtEl>
                                          <p:spTgt spid="173"/>
                                        </p:tgtEl>
                                        <p:attrNameLst>
                                          <p:attrName>ppt_h</p:attrName>
                                        </p:attrNameLst>
                                      </p:cBhvr>
                                      <p:tavLst>
                                        <p:tav fmla="" tm="0">
                                          <p:val>
                                            <p:strVal val="#ppt_h"/>
                                          </p:val>
                                        </p:tav>
                                        <p:tav fmla="" tm="100000">
                                          <p:val>
                                            <p:strVal val="0"/>
                                          </p:val>
                                        </p:tav>
                                      </p:tavLst>
                                    </p:anim>
                                    <p:set>
                                      <p:cBhvr>
                                        <p:cTn dur="1" fill="hold">
                                          <p:stCondLst>
                                            <p:cond delay="1000"/>
                                          </p:stCondLst>
                                        </p:cTn>
                                        <p:tgtEl>
                                          <p:spTgt spid="17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7" name="Shape 177"/>
        <p:cNvGrpSpPr/>
        <p:nvPr/>
      </p:nvGrpSpPr>
      <p:grpSpPr>
        <a:xfrm>
          <a:off x="0" y="0"/>
          <a:ext cx="0" cy="0"/>
          <a:chOff x="0" y="0"/>
          <a:chExt cx="0" cy="0"/>
        </a:xfrm>
      </p:grpSpPr>
      <p:sp>
        <p:nvSpPr>
          <p:cNvPr id="178" name="Google Shape;178;p26"/>
          <p:cNvSpPr txBox="1"/>
          <p:nvPr>
            <p:ph type="title"/>
          </p:nvPr>
        </p:nvSpPr>
        <p:spPr>
          <a:xfrm>
            <a:off x="90100" y="216725"/>
            <a:ext cx="4289400" cy="572700"/>
          </a:xfrm>
          <a:prstGeom prst="rect">
            <a:avLst/>
          </a:prstGeom>
          <a:solidFill>
            <a:srgbClr val="BEBEBE">
              <a:alpha val="50000"/>
            </a:srgbClr>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Detection of neutral particles</a:t>
            </a:r>
            <a:endParaRPr>
              <a:solidFill>
                <a:schemeClr val="lt1"/>
              </a:solidFill>
            </a:endParaRPr>
          </a:p>
        </p:txBody>
      </p:sp>
      <p:sp>
        <p:nvSpPr>
          <p:cNvPr id="179" name="Google Shape;179;p26"/>
          <p:cNvSpPr txBox="1"/>
          <p:nvPr>
            <p:ph idx="1" type="body"/>
          </p:nvPr>
        </p:nvSpPr>
        <p:spPr>
          <a:xfrm>
            <a:off x="3595200" y="2352825"/>
            <a:ext cx="5712900" cy="2911800"/>
          </a:xfrm>
          <a:prstGeom prst="rect">
            <a:avLst/>
          </a:prstGeom>
          <a:solidFill>
            <a:srgbClr val="BEBEBE">
              <a:alpha val="50000"/>
            </a:srgbClr>
          </a:solidFill>
        </p:spPr>
        <p:txBody>
          <a:bodyPr anchorCtr="0" anchor="t" bIns="91425" lIns="91425" spcFirstLastPara="1" rIns="91425" wrap="square" tIns="91425">
            <a:normAutofit fontScale="85000"/>
          </a:bodyPr>
          <a:lstStyle/>
          <a:p>
            <a:pPr indent="-325755" lvl="0" marL="457200" rtl="0" algn="l">
              <a:lnSpc>
                <a:spcPct val="150000"/>
              </a:lnSpc>
              <a:spcBef>
                <a:spcPts val="0"/>
              </a:spcBef>
              <a:spcAft>
                <a:spcPts val="0"/>
              </a:spcAft>
              <a:buClr>
                <a:schemeClr val="lt1"/>
              </a:buClr>
              <a:buSzPct val="100000"/>
              <a:buChar char="➢"/>
            </a:pPr>
            <a:r>
              <a:rPr b="1" lang="en">
                <a:solidFill>
                  <a:schemeClr val="lt1"/>
                </a:solidFill>
              </a:rPr>
              <a:t>Photon</a:t>
            </a:r>
            <a:r>
              <a:rPr lang="en">
                <a:solidFill>
                  <a:schemeClr val="lt1"/>
                </a:solidFill>
              </a:rPr>
              <a:t>: </a:t>
            </a:r>
            <a:r>
              <a:rPr lang="en">
                <a:solidFill>
                  <a:schemeClr val="lt1"/>
                </a:solidFill>
              </a:rPr>
              <a:t>frees electrons as a result of the:</a:t>
            </a:r>
            <a:endParaRPr>
              <a:solidFill>
                <a:schemeClr val="lt1"/>
              </a:solidFill>
            </a:endParaRPr>
          </a:p>
          <a:p>
            <a:pPr indent="-316864" lvl="1" marL="914400" rtl="0" algn="l">
              <a:lnSpc>
                <a:spcPct val="150000"/>
              </a:lnSpc>
              <a:spcBef>
                <a:spcPts val="0"/>
              </a:spcBef>
              <a:spcAft>
                <a:spcPts val="0"/>
              </a:spcAft>
              <a:buClr>
                <a:schemeClr val="lt1"/>
              </a:buClr>
              <a:buSzPct val="100000"/>
              <a:buChar char="○"/>
            </a:pPr>
            <a:r>
              <a:rPr lang="en" sz="1635" u="sng">
                <a:solidFill>
                  <a:schemeClr val="lt1"/>
                </a:solidFill>
              </a:rPr>
              <a:t>Photoelectric effect</a:t>
            </a:r>
            <a:r>
              <a:rPr lang="en" sz="1635">
                <a:solidFill>
                  <a:schemeClr val="lt1"/>
                </a:solidFill>
              </a:rPr>
              <a:t>: the photon (around 1 keV) transfers its entire energy to an atom that emits a shell electron.</a:t>
            </a:r>
            <a:endParaRPr sz="1635">
              <a:solidFill>
                <a:schemeClr val="lt1"/>
              </a:solidFill>
            </a:endParaRPr>
          </a:p>
          <a:p>
            <a:pPr indent="-316864" lvl="1" marL="914400" rtl="0" algn="l">
              <a:lnSpc>
                <a:spcPct val="150000"/>
              </a:lnSpc>
              <a:spcBef>
                <a:spcPts val="0"/>
              </a:spcBef>
              <a:spcAft>
                <a:spcPts val="0"/>
              </a:spcAft>
              <a:buClr>
                <a:schemeClr val="lt1"/>
              </a:buClr>
              <a:buSzPct val="100000"/>
              <a:buChar char="○"/>
            </a:pPr>
            <a:r>
              <a:rPr lang="en" sz="1635" u="sng">
                <a:solidFill>
                  <a:schemeClr val="lt1"/>
                </a:solidFill>
              </a:rPr>
              <a:t>Compton effect</a:t>
            </a:r>
            <a:r>
              <a:rPr lang="en" sz="1635">
                <a:solidFill>
                  <a:schemeClr val="lt1"/>
                </a:solidFill>
              </a:rPr>
              <a:t>: the photon (around 1 MeV) is scattered following the transfer of some of its energy to an electron, which is released from the outer valence shells.</a:t>
            </a:r>
            <a:endParaRPr sz="1635">
              <a:solidFill>
                <a:schemeClr val="lt1"/>
              </a:solidFill>
            </a:endParaRPr>
          </a:p>
          <a:p>
            <a:pPr indent="-316864" lvl="1" marL="914400" rtl="0" algn="l">
              <a:lnSpc>
                <a:spcPct val="150000"/>
              </a:lnSpc>
              <a:spcBef>
                <a:spcPts val="0"/>
              </a:spcBef>
              <a:spcAft>
                <a:spcPts val="0"/>
              </a:spcAft>
              <a:buClr>
                <a:schemeClr val="lt1"/>
              </a:buClr>
              <a:buSzPct val="100000"/>
              <a:buChar char="○"/>
            </a:pPr>
            <a:r>
              <a:rPr lang="en" sz="1635" u="sng">
                <a:solidFill>
                  <a:schemeClr val="lt1"/>
                </a:solidFill>
              </a:rPr>
              <a:t>Pair production</a:t>
            </a:r>
            <a:r>
              <a:rPr lang="en" sz="1635">
                <a:solidFill>
                  <a:schemeClr val="lt1"/>
                </a:solidFill>
              </a:rPr>
              <a:t>: conversion of a photon into a positron-electron pair near a nucleus.</a:t>
            </a:r>
            <a:endParaRPr baseline="30000">
              <a:solidFill>
                <a:schemeClr val="lt1"/>
              </a:solidFill>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78"/>
                                        </p:tgtEl>
                                        <p:attrNameLst>
                                          <p:attrName>style.visibility</p:attrName>
                                        </p:attrNameLst>
                                      </p:cBhvr>
                                      <p:to>
                                        <p:strVal val="visible"/>
                                      </p:to>
                                    </p:set>
                                    <p:anim calcmode="lin" valueType="num">
                                      <p:cBhvr additive="base">
                                        <p:cTn dur="1000"/>
                                        <p:tgtEl>
                                          <p:spTgt spid="178"/>
                                        </p:tgtEl>
                                        <p:attrNameLst>
                                          <p:attrName>ppt_w</p:attrName>
                                        </p:attrNameLst>
                                      </p:cBhvr>
                                      <p:tavLst>
                                        <p:tav fmla="" tm="0">
                                          <p:val>
                                            <p:strVal val="0"/>
                                          </p:val>
                                        </p:tav>
                                        <p:tav fmla="" tm="100000">
                                          <p:val>
                                            <p:strVal val="#ppt_w"/>
                                          </p:val>
                                        </p:tav>
                                      </p:tavLst>
                                    </p:anim>
                                    <p:anim calcmode="lin" valueType="num">
                                      <p:cBhvr additive="base">
                                        <p:cTn dur="1000"/>
                                        <p:tgtEl>
                                          <p:spTgt spid="178"/>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79"/>
                                        </p:tgtEl>
                                        <p:attrNameLst>
                                          <p:attrName>style.visibility</p:attrName>
                                        </p:attrNameLst>
                                      </p:cBhvr>
                                      <p:to>
                                        <p:strVal val="visible"/>
                                      </p:to>
                                    </p:set>
                                    <p:anim calcmode="lin" valueType="num">
                                      <p:cBhvr additive="base">
                                        <p:cTn dur="1000"/>
                                        <p:tgtEl>
                                          <p:spTgt spid="179"/>
                                        </p:tgtEl>
                                        <p:attrNameLst>
                                          <p:attrName>ppt_w</p:attrName>
                                        </p:attrNameLst>
                                      </p:cBhvr>
                                      <p:tavLst>
                                        <p:tav fmla="" tm="0">
                                          <p:val>
                                            <p:strVal val="0"/>
                                          </p:val>
                                        </p:tav>
                                        <p:tav fmla="" tm="100000">
                                          <p:val>
                                            <p:strVal val="#ppt_w"/>
                                          </p:val>
                                        </p:tav>
                                      </p:tavLst>
                                    </p:anim>
                                    <p:anim calcmode="lin" valueType="num">
                                      <p:cBhvr additive="base">
                                        <p:cTn dur="1000"/>
                                        <p:tgtEl>
                                          <p:spTgt spid="179"/>
                                        </p:tgtEl>
                                        <p:attrNameLst>
                                          <p:attrName>ppt_h</p:attrName>
                                        </p:attrNameLst>
                                      </p:cBhvr>
                                      <p:tavLst>
                                        <p:tav fmla="" tm="0">
                                          <p:val>
                                            <p:strVal val="0"/>
                                          </p:val>
                                        </p:tav>
                                        <p:tav fmla="" tm="100000">
                                          <p:val>
                                            <p:strVal val="#ppt_h"/>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3" presetSubtype="32">
                                  <p:stCondLst>
                                    <p:cond delay="0"/>
                                  </p:stCondLst>
                                  <p:childTnLst>
                                    <p:anim calcmode="lin" valueType="num">
                                      <p:cBhvr additive="base">
                                        <p:cTn dur="1000"/>
                                        <p:tgtEl>
                                          <p:spTgt spid="178"/>
                                        </p:tgtEl>
                                        <p:attrNameLst>
                                          <p:attrName>ppt_w</p:attrName>
                                        </p:attrNameLst>
                                      </p:cBhvr>
                                      <p:tavLst>
                                        <p:tav fmla="" tm="0">
                                          <p:val>
                                            <p:strVal val="#ppt_w"/>
                                          </p:val>
                                        </p:tav>
                                        <p:tav fmla="" tm="100000">
                                          <p:val>
                                            <p:strVal val="0"/>
                                          </p:val>
                                        </p:tav>
                                      </p:tavLst>
                                    </p:anim>
                                    <p:anim calcmode="lin" valueType="num">
                                      <p:cBhvr additive="base">
                                        <p:cTn dur="1000"/>
                                        <p:tgtEl>
                                          <p:spTgt spid="178"/>
                                        </p:tgtEl>
                                        <p:attrNameLst>
                                          <p:attrName>ppt_h</p:attrName>
                                        </p:attrNameLst>
                                      </p:cBhvr>
                                      <p:tavLst>
                                        <p:tav fmla="" tm="0">
                                          <p:val>
                                            <p:strVal val="#ppt_h"/>
                                          </p:val>
                                        </p:tav>
                                        <p:tav fmla="" tm="100000">
                                          <p:val>
                                            <p:strVal val="0"/>
                                          </p:val>
                                        </p:tav>
                                      </p:tavLst>
                                    </p:anim>
                                    <p:set>
                                      <p:cBhvr>
                                        <p:cTn dur="1" fill="hold">
                                          <p:stCondLst>
                                            <p:cond delay="1000"/>
                                          </p:stCondLst>
                                        </p:cTn>
                                        <p:tgtEl>
                                          <p:spTgt spid="178"/>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79"/>
                                        </p:tgtEl>
                                        <p:attrNameLst>
                                          <p:attrName>ppt_w</p:attrName>
                                        </p:attrNameLst>
                                      </p:cBhvr>
                                      <p:tavLst>
                                        <p:tav fmla="" tm="0">
                                          <p:val>
                                            <p:strVal val="#ppt_w"/>
                                          </p:val>
                                        </p:tav>
                                        <p:tav fmla="" tm="100000">
                                          <p:val>
                                            <p:strVal val="0"/>
                                          </p:val>
                                        </p:tav>
                                      </p:tavLst>
                                    </p:anim>
                                    <p:anim calcmode="lin" valueType="num">
                                      <p:cBhvr additive="base">
                                        <p:cTn dur="1000"/>
                                        <p:tgtEl>
                                          <p:spTgt spid="179"/>
                                        </p:tgtEl>
                                        <p:attrNameLst>
                                          <p:attrName>ppt_h</p:attrName>
                                        </p:attrNameLst>
                                      </p:cBhvr>
                                      <p:tavLst>
                                        <p:tav fmla="" tm="0">
                                          <p:val>
                                            <p:strVal val="#ppt_h"/>
                                          </p:val>
                                        </p:tav>
                                        <p:tav fmla="" tm="100000">
                                          <p:val>
                                            <p:strVal val="0"/>
                                          </p:val>
                                        </p:tav>
                                      </p:tavLst>
                                    </p:anim>
                                    <p:set>
                                      <p:cBhvr>
                                        <p:cTn dur="1" fill="hold">
                                          <p:stCondLst>
                                            <p:cond delay="1000"/>
                                          </p:stCondLst>
                                        </p:cTn>
                                        <p:tgtEl>
                                          <p:spTgt spid="179"/>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83" name="Shape 183"/>
        <p:cNvGrpSpPr/>
        <p:nvPr/>
      </p:nvGrpSpPr>
      <p:grpSpPr>
        <a:xfrm>
          <a:off x="0" y="0"/>
          <a:ext cx="0" cy="0"/>
          <a:chOff x="0" y="0"/>
          <a:chExt cx="0" cy="0"/>
        </a:xfrm>
      </p:grpSpPr>
      <p:sp>
        <p:nvSpPr>
          <p:cNvPr id="184" name="Google Shape;184;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Detection of neutral particles</a:t>
            </a:r>
            <a:endParaRPr>
              <a:solidFill>
                <a:schemeClr val="lt1"/>
              </a:solidFill>
            </a:endParaRPr>
          </a:p>
        </p:txBody>
      </p:sp>
      <p:sp>
        <p:nvSpPr>
          <p:cNvPr id="185" name="Google Shape;185;p27"/>
          <p:cNvSpPr txBox="1"/>
          <p:nvPr>
            <p:ph idx="1" type="body"/>
          </p:nvPr>
        </p:nvSpPr>
        <p:spPr>
          <a:xfrm>
            <a:off x="311700" y="1152475"/>
            <a:ext cx="8520600" cy="3416400"/>
          </a:xfrm>
          <a:prstGeom prst="rect">
            <a:avLst/>
          </a:prstGeom>
          <a:solidFill>
            <a:srgbClr val="928C8C">
              <a:alpha val="60000"/>
            </a:srgbClr>
          </a:solidFill>
        </p:spPr>
        <p:txBody>
          <a:bodyPr anchorCtr="0" anchor="t" bIns="91425" lIns="91425" spcFirstLastPara="1" rIns="91425" wrap="square" tIns="91425">
            <a:normAutofit lnSpcReduction="20000"/>
          </a:bodyPr>
          <a:lstStyle/>
          <a:p>
            <a:pPr indent="-342900" lvl="0" marL="457200" rtl="0" algn="l">
              <a:lnSpc>
                <a:spcPct val="150000"/>
              </a:lnSpc>
              <a:spcBef>
                <a:spcPts val="0"/>
              </a:spcBef>
              <a:spcAft>
                <a:spcPts val="0"/>
              </a:spcAft>
              <a:buClr>
                <a:schemeClr val="lt1"/>
              </a:buClr>
              <a:buSzPts val="1800"/>
              <a:buChar char="●"/>
            </a:pPr>
            <a:r>
              <a:rPr b="1" lang="en">
                <a:solidFill>
                  <a:schemeClr val="lt1"/>
                </a:solidFill>
              </a:rPr>
              <a:t>Neutron</a:t>
            </a:r>
            <a:r>
              <a:rPr lang="en">
                <a:solidFill>
                  <a:schemeClr val="lt1"/>
                </a:solidFill>
              </a:rPr>
              <a:t>: Using gases of large reaction cross section, the interaction between the neutron and the atomic nucleus results in charged particles.</a:t>
            </a:r>
            <a:endParaRPr>
              <a:solidFill>
                <a:schemeClr val="lt1"/>
              </a:solidFill>
            </a:endParaRPr>
          </a:p>
          <a:p>
            <a:pPr indent="-342900" lvl="0" marL="457200" rtl="0" algn="l">
              <a:lnSpc>
                <a:spcPct val="150000"/>
              </a:lnSpc>
              <a:spcBef>
                <a:spcPts val="0"/>
              </a:spcBef>
              <a:spcAft>
                <a:spcPts val="0"/>
              </a:spcAft>
              <a:buClr>
                <a:schemeClr val="lt1"/>
              </a:buClr>
              <a:buSzPts val="1800"/>
              <a:buChar char="●"/>
            </a:pPr>
            <a:r>
              <a:rPr b="1" lang="en">
                <a:solidFill>
                  <a:schemeClr val="lt1"/>
                </a:solidFill>
              </a:rPr>
              <a:t>Neutrino: only </a:t>
            </a:r>
            <a:r>
              <a:rPr lang="en">
                <a:solidFill>
                  <a:schemeClr val="lt1"/>
                </a:solidFill>
              </a:rPr>
              <a:t>via weak interaction (gravitational force caused by neutrinos is too weak). </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By transferring energy to a target particle that subsequently emits Cherenkov radiation (no flavor information unfortunately)</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By coupling with a W boson and as a result converting into a charged lepton which can be detected (flavor information)</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By finding the decays in which the detected particles don’t seem to respect energy conservation (the difference is the energy of the neutrino)</a:t>
            </a:r>
            <a:endParaRPr>
              <a:solidFill>
                <a:schemeClr val="lt1"/>
              </a:solidFill>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8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pic>
        <p:nvPicPr>
          <p:cNvPr id="190" name="Google Shape;190;p28"/>
          <p:cNvPicPr preferRelativeResize="0"/>
          <p:nvPr/>
        </p:nvPicPr>
        <p:blipFill>
          <a:blip r:embed="rId3">
            <a:alphaModFix/>
          </a:blip>
          <a:stretch>
            <a:fillRect/>
          </a:stretch>
        </p:blipFill>
        <p:spPr>
          <a:xfrm>
            <a:off x="1348800" y="213350"/>
            <a:ext cx="6699575" cy="4112525"/>
          </a:xfrm>
          <a:prstGeom prst="rect">
            <a:avLst/>
          </a:prstGeom>
          <a:noFill/>
          <a:ln>
            <a:noFill/>
          </a:ln>
        </p:spPr>
      </p:pic>
      <p:sp>
        <p:nvSpPr>
          <p:cNvPr id="191" name="Google Shape;191;p28"/>
          <p:cNvSpPr txBox="1"/>
          <p:nvPr/>
        </p:nvSpPr>
        <p:spPr>
          <a:xfrm>
            <a:off x="1722625" y="4681800"/>
            <a:ext cx="70206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1"/>
                </a:solidFill>
              </a:rPr>
              <a:t>Source: </a:t>
            </a:r>
            <a:r>
              <a:rPr lang="en" sz="1800">
                <a:solidFill>
                  <a:schemeClr val="dk1"/>
                </a:solidFill>
              </a:rPr>
              <a:t>Hermann Kolanoski &amp; Norbert Wermes, Particle Detectors</a:t>
            </a:r>
            <a:endParaRPr sz="1800">
              <a:solidFill>
                <a:schemeClr val="dk1"/>
              </a:solidFill>
            </a:endParaRPr>
          </a:p>
        </p:txBody>
      </p:sp>
      <p:sp>
        <p:nvSpPr>
          <p:cNvPr id="192" name="Google Shape;192;p28"/>
          <p:cNvSpPr txBox="1"/>
          <p:nvPr/>
        </p:nvSpPr>
        <p:spPr>
          <a:xfrm>
            <a:off x="1730725" y="4325875"/>
            <a:ext cx="70044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1"/>
                </a:solidFill>
              </a:rPr>
              <a:t>15-feet bubble chamber, Fermilab</a:t>
            </a:r>
            <a:endParaRPr sz="1800">
              <a:solidFill>
                <a:schemeClr val="dk1"/>
              </a:solidFill>
            </a:endParaRPr>
          </a:p>
        </p:txBody>
      </p:sp>
    </p:spTree>
  </p:cSld>
  <p:clrMapOvr>
    <a:masterClrMapping/>
  </p:clrMapOvr>
  <p:transition spd="med">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96" name="Shape 196"/>
        <p:cNvGrpSpPr/>
        <p:nvPr/>
      </p:nvGrpSpPr>
      <p:grpSpPr>
        <a:xfrm>
          <a:off x="0" y="0"/>
          <a:ext cx="0" cy="0"/>
          <a:chOff x="0" y="0"/>
          <a:chExt cx="0" cy="0"/>
        </a:xfrm>
      </p:grpSpPr>
      <p:sp>
        <p:nvSpPr>
          <p:cNvPr id="197" name="Google Shape;197;p29"/>
          <p:cNvSpPr txBox="1"/>
          <p:nvPr>
            <p:ph type="title"/>
          </p:nvPr>
        </p:nvSpPr>
        <p:spPr>
          <a:xfrm>
            <a:off x="311700" y="445025"/>
            <a:ext cx="8520600" cy="572700"/>
          </a:xfrm>
          <a:prstGeom prst="rect">
            <a:avLst/>
          </a:prstGeom>
          <a:solidFill>
            <a:srgbClr val="928C8C">
              <a:alpha val="60000"/>
            </a:srgbClr>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How many types of particles detectors exist?</a:t>
            </a:r>
            <a:endParaRPr>
              <a:solidFill>
                <a:schemeClr val="lt1"/>
              </a:solidFill>
            </a:endParaRPr>
          </a:p>
        </p:txBody>
      </p:sp>
      <p:sp>
        <p:nvSpPr>
          <p:cNvPr id="198" name="Google Shape;198;p29"/>
          <p:cNvSpPr txBox="1"/>
          <p:nvPr>
            <p:ph idx="1" type="body"/>
          </p:nvPr>
        </p:nvSpPr>
        <p:spPr>
          <a:xfrm>
            <a:off x="311700" y="1152475"/>
            <a:ext cx="8520600" cy="3416400"/>
          </a:xfrm>
          <a:prstGeom prst="rect">
            <a:avLst/>
          </a:prstGeom>
          <a:solidFill>
            <a:srgbClr val="928C8C">
              <a:alpha val="60000"/>
            </a:srgbClr>
          </a:solidFill>
        </p:spPr>
        <p:txBody>
          <a:bodyPr anchorCtr="0" anchor="t" bIns="91425" lIns="91425" spcFirstLastPara="1" rIns="91425" wrap="square" tIns="91425">
            <a:normAutofit/>
          </a:bodyPr>
          <a:lstStyle/>
          <a:p>
            <a:pPr indent="0" lvl="0" marL="0" rtl="0" algn="l">
              <a:lnSpc>
                <a:spcPct val="150000"/>
              </a:lnSpc>
              <a:spcBef>
                <a:spcPts val="0"/>
              </a:spcBef>
              <a:spcAft>
                <a:spcPts val="0"/>
              </a:spcAft>
              <a:buNone/>
            </a:pPr>
            <a:r>
              <a:rPr lang="en">
                <a:solidFill>
                  <a:schemeClr val="lt1"/>
                </a:solidFill>
              </a:rPr>
              <a:t>	The basic principle of particle detection can be implemented in machinery called particle detectors:</a:t>
            </a:r>
            <a:endParaRPr>
              <a:solidFill>
                <a:schemeClr val="lt1"/>
              </a:solidFill>
            </a:endParaRPr>
          </a:p>
          <a:p>
            <a:pPr indent="-342900" lvl="0" marL="457200" rtl="0" algn="l">
              <a:lnSpc>
                <a:spcPct val="150000"/>
              </a:lnSpc>
              <a:spcBef>
                <a:spcPts val="1200"/>
              </a:spcBef>
              <a:spcAft>
                <a:spcPts val="0"/>
              </a:spcAft>
              <a:buClr>
                <a:schemeClr val="lt1"/>
              </a:buClr>
              <a:buSzPts val="1800"/>
              <a:buAutoNum type="arabicPeriod"/>
            </a:pPr>
            <a:r>
              <a:rPr lang="en">
                <a:solidFill>
                  <a:schemeClr val="lt1"/>
                </a:solidFill>
              </a:rPr>
              <a:t>Gaseous Detectors</a:t>
            </a:r>
            <a:endParaRPr>
              <a:solidFill>
                <a:schemeClr val="lt1"/>
              </a:solidFill>
            </a:endParaRPr>
          </a:p>
          <a:p>
            <a:pPr indent="-342900" lvl="0" marL="457200" rtl="0" algn="l">
              <a:lnSpc>
                <a:spcPct val="150000"/>
              </a:lnSpc>
              <a:spcBef>
                <a:spcPts val="0"/>
              </a:spcBef>
              <a:spcAft>
                <a:spcPts val="0"/>
              </a:spcAft>
              <a:buClr>
                <a:schemeClr val="lt1"/>
              </a:buClr>
              <a:buSzPts val="1800"/>
              <a:buAutoNum type="arabicPeriod"/>
            </a:pPr>
            <a:r>
              <a:rPr lang="en">
                <a:solidFill>
                  <a:schemeClr val="lt1"/>
                </a:solidFill>
              </a:rPr>
              <a:t>Semiconductor Detectors</a:t>
            </a:r>
            <a:endParaRPr>
              <a:solidFill>
                <a:schemeClr val="lt1"/>
              </a:solidFill>
            </a:endParaRPr>
          </a:p>
          <a:p>
            <a:pPr indent="-342900" lvl="0" marL="457200" rtl="0" algn="l">
              <a:lnSpc>
                <a:spcPct val="150000"/>
              </a:lnSpc>
              <a:spcBef>
                <a:spcPts val="0"/>
              </a:spcBef>
              <a:spcAft>
                <a:spcPts val="0"/>
              </a:spcAft>
              <a:buClr>
                <a:schemeClr val="lt1"/>
              </a:buClr>
              <a:buSzPts val="1800"/>
              <a:buAutoNum type="arabicPeriod"/>
            </a:pPr>
            <a:r>
              <a:rPr lang="en">
                <a:solidFill>
                  <a:schemeClr val="lt1"/>
                </a:solidFill>
              </a:rPr>
              <a:t>Scintillation Detectors</a:t>
            </a:r>
            <a:endParaRPr>
              <a:solidFill>
                <a:schemeClr val="lt1"/>
              </a:solidFill>
            </a:endParaRPr>
          </a:p>
          <a:p>
            <a:pPr indent="-342900" lvl="0" marL="457200" rtl="0" algn="l">
              <a:lnSpc>
                <a:spcPct val="150000"/>
              </a:lnSpc>
              <a:spcBef>
                <a:spcPts val="0"/>
              </a:spcBef>
              <a:spcAft>
                <a:spcPts val="0"/>
              </a:spcAft>
              <a:buClr>
                <a:schemeClr val="lt1"/>
              </a:buClr>
              <a:buSzPts val="1800"/>
              <a:buAutoNum type="arabicPeriod"/>
            </a:pPr>
            <a:r>
              <a:rPr lang="en">
                <a:solidFill>
                  <a:schemeClr val="lt1"/>
                </a:solidFill>
              </a:rPr>
              <a:t>Calorimeters</a:t>
            </a:r>
            <a:endParaRPr>
              <a:solidFill>
                <a:schemeClr val="lt1"/>
              </a:solidFill>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9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02" name="Shape 202"/>
        <p:cNvGrpSpPr/>
        <p:nvPr/>
      </p:nvGrpSpPr>
      <p:grpSpPr>
        <a:xfrm>
          <a:off x="0" y="0"/>
          <a:ext cx="0" cy="0"/>
          <a:chOff x="0" y="0"/>
          <a:chExt cx="0" cy="0"/>
        </a:xfrm>
      </p:grpSpPr>
      <p:sp>
        <p:nvSpPr>
          <p:cNvPr id="203" name="Google Shape;203;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The Gaseous detector</a:t>
            </a:r>
            <a:endParaRPr>
              <a:solidFill>
                <a:schemeClr val="lt1"/>
              </a:solidFill>
            </a:endParaRPr>
          </a:p>
        </p:txBody>
      </p:sp>
      <p:sp>
        <p:nvSpPr>
          <p:cNvPr id="204" name="Google Shape;204;p30"/>
          <p:cNvSpPr txBox="1"/>
          <p:nvPr>
            <p:ph idx="1" type="body"/>
          </p:nvPr>
        </p:nvSpPr>
        <p:spPr>
          <a:xfrm>
            <a:off x="311700" y="1152475"/>
            <a:ext cx="8520600" cy="3416400"/>
          </a:xfrm>
          <a:prstGeom prst="rect">
            <a:avLst/>
          </a:prstGeom>
          <a:solidFill>
            <a:srgbClr val="928C8C">
              <a:alpha val="60000"/>
            </a:srgbClr>
          </a:solidFill>
        </p:spPr>
        <p:txBody>
          <a:bodyPr anchorCtr="0" anchor="t" bIns="91425" lIns="91425" spcFirstLastPara="1" rIns="91425" wrap="square" tIns="91425">
            <a:normAutofit fontScale="92500"/>
          </a:bodyPr>
          <a:lstStyle/>
          <a:p>
            <a:pPr indent="-334327" lvl="0" marL="457200" rtl="0" algn="l">
              <a:lnSpc>
                <a:spcPct val="150000"/>
              </a:lnSpc>
              <a:spcBef>
                <a:spcPts val="0"/>
              </a:spcBef>
              <a:spcAft>
                <a:spcPts val="0"/>
              </a:spcAft>
              <a:buClr>
                <a:schemeClr val="lt1"/>
              </a:buClr>
              <a:buSzPct val="100000"/>
              <a:buChar char="●"/>
            </a:pPr>
            <a:r>
              <a:rPr lang="en">
                <a:solidFill>
                  <a:schemeClr val="lt1"/>
                </a:solidFill>
              </a:rPr>
              <a:t>Consists in: a cathode and anode surrounded by a carefully selected gas.</a:t>
            </a:r>
            <a:endParaRPr>
              <a:solidFill>
                <a:schemeClr val="lt1"/>
              </a:solidFill>
            </a:endParaRPr>
          </a:p>
          <a:p>
            <a:pPr indent="-334327" lvl="0" marL="457200" rtl="0" algn="l">
              <a:lnSpc>
                <a:spcPct val="150000"/>
              </a:lnSpc>
              <a:spcBef>
                <a:spcPts val="0"/>
              </a:spcBef>
              <a:spcAft>
                <a:spcPts val="0"/>
              </a:spcAft>
              <a:buClr>
                <a:schemeClr val="lt1"/>
              </a:buClr>
              <a:buSzPct val="100000"/>
              <a:buChar char="●"/>
            </a:pPr>
            <a:r>
              <a:rPr lang="en">
                <a:solidFill>
                  <a:schemeClr val="lt1"/>
                </a:solidFill>
              </a:rPr>
              <a:t>Mechanism: </a:t>
            </a:r>
            <a:endParaRPr>
              <a:solidFill>
                <a:schemeClr val="lt1"/>
              </a:solidFill>
            </a:endParaRPr>
          </a:p>
          <a:p>
            <a:pPr indent="-310832" lvl="1" marL="914400" rtl="0" algn="l">
              <a:lnSpc>
                <a:spcPct val="150000"/>
              </a:lnSpc>
              <a:spcBef>
                <a:spcPts val="0"/>
              </a:spcBef>
              <a:spcAft>
                <a:spcPts val="0"/>
              </a:spcAft>
              <a:buClr>
                <a:schemeClr val="lt1"/>
              </a:buClr>
              <a:buSzPct val="100000"/>
              <a:buChar char="○"/>
            </a:pPr>
            <a:r>
              <a:rPr lang="en">
                <a:solidFill>
                  <a:schemeClr val="lt1"/>
                </a:solidFill>
              </a:rPr>
              <a:t>Charged particles ionise the gas atoms. </a:t>
            </a:r>
            <a:endParaRPr>
              <a:solidFill>
                <a:schemeClr val="lt1"/>
              </a:solidFill>
            </a:endParaRPr>
          </a:p>
          <a:p>
            <a:pPr indent="-310832" lvl="1" marL="914400" rtl="0" algn="l">
              <a:lnSpc>
                <a:spcPct val="150000"/>
              </a:lnSpc>
              <a:spcBef>
                <a:spcPts val="0"/>
              </a:spcBef>
              <a:spcAft>
                <a:spcPts val="0"/>
              </a:spcAft>
              <a:buClr>
                <a:schemeClr val="lt1"/>
              </a:buClr>
              <a:buSzPct val="100000"/>
              <a:buChar char="○"/>
            </a:pPr>
            <a:r>
              <a:rPr lang="en">
                <a:solidFill>
                  <a:schemeClr val="lt1"/>
                </a:solidFill>
              </a:rPr>
              <a:t>The released electrons are attracted by the anode and the positive ions by the cathode. </a:t>
            </a:r>
            <a:endParaRPr>
              <a:solidFill>
                <a:schemeClr val="lt1"/>
              </a:solidFill>
            </a:endParaRPr>
          </a:p>
          <a:p>
            <a:pPr indent="-310832" lvl="1" marL="914400" rtl="0" algn="l">
              <a:lnSpc>
                <a:spcPct val="150000"/>
              </a:lnSpc>
              <a:spcBef>
                <a:spcPts val="0"/>
              </a:spcBef>
              <a:spcAft>
                <a:spcPts val="0"/>
              </a:spcAft>
              <a:buClr>
                <a:schemeClr val="lt1"/>
              </a:buClr>
              <a:buSzPct val="100000"/>
              <a:buChar char="○"/>
            </a:pPr>
            <a:r>
              <a:rPr lang="en">
                <a:solidFill>
                  <a:schemeClr val="lt1"/>
                </a:solidFill>
              </a:rPr>
              <a:t>The electrical signal is detected. </a:t>
            </a:r>
            <a:endParaRPr>
              <a:solidFill>
                <a:schemeClr val="lt1"/>
              </a:solidFill>
            </a:endParaRPr>
          </a:p>
          <a:p>
            <a:pPr indent="-334327" lvl="0" marL="457200" rtl="0" algn="just">
              <a:lnSpc>
                <a:spcPct val="150000"/>
              </a:lnSpc>
              <a:spcBef>
                <a:spcPts val="0"/>
              </a:spcBef>
              <a:spcAft>
                <a:spcPts val="0"/>
              </a:spcAft>
              <a:buClr>
                <a:schemeClr val="lt1"/>
              </a:buClr>
              <a:buSzPct val="100000"/>
              <a:buChar char="●"/>
            </a:pPr>
            <a:r>
              <a:rPr lang="en">
                <a:solidFill>
                  <a:schemeClr val="lt1"/>
                </a:solidFill>
              </a:rPr>
              <a:t>Usually the anode is a wire and the cathode is a tube surrounding it. By multiplying these </a:t>
            </a:r>
            <a:r>
              <a:rPr lang="en" u="sng">
                <a:solidFill>
                  <a:schemeClr val="lt1"/>
                </a:solidFill>
              </a:rPr>
              <a:t>straw chambers</a:t>
            </a:r>
            <a:r>
              <a:rPr lang="en">
                <a:solidFill>
                  <a:schemeClr val="lt1"/>
                </a:solidFill>
              </a:rPr>
              <a:t> we can effectively detect the points the charged particle has passed through, with a certain error margin (in this case the tube’s radius).</a:t>
            </a:r>
            <a:endParaRPr>
              <a:solidFill>
                <a:schemeClr val="lt1"/>
              </a:solidFill>
            </a:endParaRPr>
          </a:p>
          <a:p>
            <a:pPr indent="-334327" lvl="0" marL="457200" rtl="0" algn="l">
              <a:lnSpc>
                <a:spcPct val="150000"/>
              </a:lnSpc>
              <a:spcBef>
                <a:spcPts val="0"/>
              </a:spcBef>
              <a:spcAft>
                <a:spcPts val="0"/>
              </a:spcAft>
              <a:buClr>
                <a:schemeClr val="lt1"/>
              </a:buClr>
              <a:buSzPct val="100000"/>
              <a:buChar char="●"/>
            </a:pPr>
            <a:r>
              <a:rPr lang="en">
                <a:solidFill>
                  <a:schemeClr val="lt1"/>
                </a:solidFill>
              </a:rPr>
              <a:t>By connecting the dots we can determine the particle’s </a:t>
            </a:r>
            <a:r>
              <a:rPr lang="en">
                <a:solidFill>
                  <a:schemeClr val="lt1"/>
                </a:solidFill>
              </a:rPr>
              <a:t>trajectory.</a:t>
            </a:r>
            <a:endParaRPr>
              <a:solidFill>
                <a:schemeClr val="lt1"/>
              </a:solidFill>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0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id="209" name="Google Shape;209;p31"/>
          <p:cNvPicPr preferRelativeResize="0"/>
          <p:nvPr/>
        </p:nvPicPr>
        <p:blipFill>
          <a:blip r:embed="rId3">
            <a:alphaModFix/>
          </a:blip>
          <a:stretch>
            <a:fillRect/>
          </a:stretch>
        </p:blipFill>
        <p:spPr>
          <a:xfrm>
            <a:off x="1520787" y="460100"/>
            <a:ext cx="6102425" cy="2111650"/>
          </a:xfrm>
          <a:prstGeom prst="rect">
            <a:avLst/>
          </a:prstGeom>
          <a:noFill/>
          <a:ln>
            <a:noFill/>
          </a:ln>
        </p:spPr>
      </p:pic>
      <p:pic>
        <p:nvPicPr>
          <p:cNvPr id="210" name="Google Shape;210;p31"/>
          <p:cNvPicPr preferRelativeResize="0"/>
          <p:nvPr/>
        </p:nvPicPr>
        <p:blipFill>
          <a:blip r:embed="rId4">
            <a:alphaModFix/>
          </a:blip>
          <a:stretch>
            <a:fillRect/>
          </a:stretch>
        </p:blipFill>
        <p:spPr>
          <a:xfrm>
            <a:off x="2202215" y="2762700"/>
            <a:ext cx="4739550" cy="1879675"/>
          </a:xfrm>
          <a:prstGeom prst="rect">
            <a:avLst/>
          </a:prstGeom>
          <a:noFill/>
          <a:ln>
            <a:noFill/>
          </a:ln>
        </p:spPr>
      </p:pic>
    </p:spTree>
  </p:cSld>
  <p:clrMapOvr>
    <a:masterClrMapping/>
  </p:clrMapOvr>
  <p:transition spd="med">
    <p:push dir="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What was that? Did you see that??</a:t>
            </a:r>
            <a:endParaRPr/>
          </a:p>
        </p:txBody>
      </p:sp>
      <p:sp>
        <p:nvSpPr>
          <p:cNvPr id="60" name="Google Shape;60;p14"/>
          <p:cNvSpPr txBox="1"/>
          <p:nvPr/>
        </p:nvSpPr>
        <p:spPr>
          <a:xfrm>
            <a:off x="2828250" y="3521225"/>
            <a:ext cx="38676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2"/>
                </a:solidFill>
              </a:rPr>
              <a:t>Project made by:</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Danciu Eduard-Florin</a:t>
            </a:r>
            <a:endParaRPr sz="1800">
              <a:solidFill>
                <a:schemeClr val="dk2"/>
              </a:solidFill>
            </a:endParaRPr>
          </a:p>
          <a:p>
            <a:pPr indent="-342900" lvl="0" marL="457200" rtl="0" algn="l">
              <a:spcBef>
                <a:spcPts val="0"/>
              </a:spcBef>
              <a:spcAft>
                <a:spcPts val="0"/>
              </a:spcAft>
              <a:buClr>
                <a:schemeClr val="dk2"/>
              </a:buClr>
              <a:buSzPts val="1800"/>
              <a:buChar char="-"/>
            </a:pPr>
            <a:r>
              <a:rPr lang="en" sz="1800">
                <a:solidFill>
                  <a:schemeClr val="dk2"/>
                </a:solidFill>
              </a:rPr>
              <a:t>Matei Stefan</a:t>
            </a:r>
            <a:endParaRPr sz="1800">
              <a:solidFill>
                <a:schemeClr val="dk2"/>
              </a:solidFill>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14" name="Shape 214"/>
        <p:cNvGrpSpPr/>
        <p:nvPr/>
      </p:nvGrpSpPr>
      <p:grpSpPr>
        <a:xfrm>
          <a:off x="0" y="0"/>
          <a:ext cx="0" cy="0"/>
          <a:chOff x="0" y="0"/>
          <a:chExt cx="0" cy="0"/>
        </a:xfrm>
      </p:grpSpPr>
      <p:sp>
        <p:nvSpPr>
          <p:cNvPr id="215" name="Google Shape;215;p3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The Gaseous detector</a:t>
            </a:r>
            <a:endParaRPr>
              <a:solidFill>
                <a:schemeClr val="lt1"/>
              </a:solidFill>
            </a:endParaRPr>
          </a:p>
        </p:txBody>
      </p:sp>
      <p:sp>
        <p:nvSpPr>
          <p:cNvPr id="216" name="Google Shape;216;p32"/>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lnSpc>
                <a:spcPct val="150000"/>
              </a:lnSpc>
              <a:spcBef>
                <a:spcPts val="0"/>
              </a:spcBef>
              <a:spcAft>
                <a:spcPts val="0"/>
              </a:spcAft>
              <a:buClr>
                <a:schemeClr val="lt1"/>
              </a:buClr>
              <a:buSzPts val="1800"/>
              <a:buChar char="●"/>
            </a:pPr>
            <a:r>
              <a:rPr lang="en">
                <a:solidFill>
                  <a:schemeClr val="lt1"/>
                </a:solidFill>
              </a:rPr>
              <a:t>Other layouts exist:</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u="sng">
                <a:solidFill>
                  <a:schemeClr val="lt1"/>
                </a:solidFill>
              </a:rPr>
              <a:t>Multiwire proportional chamber</a:t>
            </a:r>
            <a:r>
              <a:rPr lang="en">
                <a:solidFill>
                  <a:schemeClr val="lt1"/>
                </a:solidFill>
              </a:rPr>
              <a:t> (the tube being replaced by two parallel planar cathodes on each side of the wires)</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u="sng">
                <a:solidFill>
                  <a:schemeClr val="lt1"/>
                </a:solidFill>
              </a:rPr>
              <a:t>Drift chambers</a:t>
            </a:r>
            <a:r>
              <a:rPr lang="en">
                <a:solidFill>
                  <a:schemeClr val="lt1"/>
                </a:solidFill>
              </a:rPr>
              <a:t> (By measuring the drift time of the electron, a more precise measurement of the position of the charged particle is determined)</a:t>
            </a:r>
            <a:endParaRPr>
              <a:solidFill>
                <a:schemeClr val="lt1"/>
              </a:solidFill>
            </a:endParaRPr>
          </a:p>
          <a:p>
            <a:pPr indent="-342900" lvl="0" marL="457200" rtl="0" algn="just">
              <a:lnSpc>
                <a:spcPct val="150000"/>
              </a:lnSpc>
              <a:spcBef>
                <a:spcPts val="0"/>
              </a:spcBef>
              <a:spcAft>
                <a:spcPts val="0"/>
              </a:spcAft>
              <a:buClr>
                <a:schemeClr val="lt1"/>
              </a:buClr>
              <a:buSzPts val="1800"/>
              <a:buChar char="●"/>
            </a:pPr>
            <a:r>
              <a:rPr lang="en">
                <a:solidFill>
                  <a:schemeClr val="lt1"/>
                </a:solidFill>
              </a:rPr>
              <a:t>By alternating the directions of the wires on multiple levels, a more precise tridimensional trajectory can be obtained.</a:t>
            </a:r>
            <a:endParaRPr>
              <a:solidFill>
                <a:schemeClr val="lt1"/>
              </a:solidFill>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1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id="221" name="Google Shape;221;p33"/>
          <p:cNvPicPr preferRelativeResize="0"/>
          <p:nvPr/>
        </p:nvPicPr>
        <p:blipFill>
          <a:blip r:embed="rId3">
            <a:alphaModFix/>
          </a:blip>
          <a:stretch>
            <a:fillRect/>
          </a:stretch>
        </p:blipFill>
        <p:spPr>
          <a:xfrm>
            <a:off x="163188" y="385950"/>
            <a:ext cx="4408825" cy="3586225"/>
          </a:xfrm>
          <a:prstGeom prst="rect">
            <a:avLst/>
          </a:prstGeom>
          <a:noFill/>
          <a:ln>
            <a:noFill/>
          </a:ln>
        </p:spPr>
      </p:pic>
      <p:sp>
        <p:nvSpPr>
          <p:cNvPr id="222" name="Google Shape;222;p33"/>
          <p:cNvSpPr txBox="1"/>
          <p:nvPr/>
        </p:nvSpPr>
        <p:spPr>
          <a:xfrm>
            <a:off x="860788" y="4225300"/>
            <a:ext cx="34494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Multiwire proportional chamber</a:t>
            </a:r>
            <a:endParaRPr sz="1800">
              <a:solidFill>
                <a:schemeClr val="dk1"/>
              </a:solidFill>
            </a:endParaRPr>
          </a:p>
        </p:txBody>
      </p:sp>
      <p:pic>
        <p:nvPicPr>
          <p:cNvPr id="223" name="Google Shape;223;p33"/>
          <p:cNvPicPr preferRelativeResize="0"/>
          <p:nvPr/>
        </p:nvPicPr>
        <p:blipFill>
          <a:blip r:embed="rId4">
            <a:alphaModFix/>
          </a:blip>
          <a:stretch>
            <a:fillRect/>
          </a:stretch>
        </p:blipFill>
        <p:spPr>
          <a:xfrm>
            <a:off x="4572000" y="1549650"/>
            <a:ext cx="4696251" cy="1542150"/>
          </a:xfrm>
          <a:prstGeom prst="rect">
            <a:avLst/>
          </a:prstGeom>
          <a:noFill/>
          <a:ln>
            <a:noFill/>
          </a:ln>
        </p:spPr>
      </p:pic>
    </p:spTree>
  </p:cSld>
  <p:clrMapOvr>
    <a:masterClrMapping/>
  </p:clrMapOvr>
  <p:transition spd="med">
    <p:push dir="r"/>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27" name="Shape 227"/>
        <p:cNvGrpSpPr/>
        <p:nvPr/>
      </p:nvGrpSpPr>
      <p:grpSpPr>
        <a:xfrm>
          <a:off x="0" y="0"/>
          <a:ext cx="0" cy="0"/>
          <a:chOff x="0" y="0"/>
          <a:chExt cx="0" cy="0"/>
        </a:xfrm>
      </p:grpSpPr>
      <p:sp>
        <p:nvSpPr>
          <p:cNvPr id="228" name="Google Shape;228;p34"/>
          <p:cNvSpPr txBox="1"/>
          <p:nvPr>
            <p:ph type="title"/>
          </p:nvPr>
        </p:nvSpPr>
        <p:spPr>
          <a:xfrm>
            <a:off x="4824000" y="89125"/>
            <a:ext cx="4222200" cy="572700"/>
          </a:xfrm>
          <a:prstGeom prst="rect">
            <a:avLst/>
          </a:prstGeom>
          <a:solidFill>
            <a:srgbClr val="BEBEBE">
              <a:alpha val="50000"/>
            </a:srgbClr>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The semiconductor detector</a:t>
            </a:r>
            <a:endParaRPr>
              <a:solidFill>
                <a:schemeClr val="lt1"/>
              </a:solidFill>
            </a:endParaRPr>
          </a:p>
        </p:txBody>
      </p:sp>
      <p:sp>
        <p:nvSpPr>
          <p:cNvPr id="229" name="Google Shape;229;p34"/>
          <p:cNvSpPr txBox="1"/>
          <p:nvPr>
            <p:ph idx="1" type="body"/>
          </p:nvPr>
        </p:nvSpPr>
        <p:spPr>
          <a:xfrm>
            <a:off x="311700" y="1152475"/>
            <a:ext cx="8520600" cy="3416400"/>
          </a:xfrm>
          <a:prstGeom prst="rect">
            <a:avLst/>
          </a:prstGeom>
          <a:solidFill>
            <a:srgbClr val="928C8C">
              <a:alpha val="60000"/>
            </a:srgbClr>
          </a:solidFill>
        </p:spPr>
        <p:txBody>
          <a:bodyPr anchorCtr="0" anchor="t" bIns="91425" lIns="91425" spcFirstLastPara="1" rIns="91425" wrap="square" tIns="91425">
            <a:normAutofit fontScale="85000" lnSpcReduction="10000"/>
          </a:bodyPr>
          <a:lstStyle/>
          <a:p>
            <a:pPr indent="-325755" lvl="0" marL="457200" rtl="0" algn="l">
              <a:lnSpc>
                <a:spcPct val="150000"/>
              </a:lnSpc>
              <a:spcBef>
                <a:spcPts val="0"/>
              </a:spcBef>
              <a:spcAft>
                <a:spcPts val="0"/>
              </a:spcAft>
              <a:buClr>
                <a:schemeClr val="lt1"/>
              </a:buClr>
              <a:buSzPct val="100000"/>
              <a:buChar char="●"/>
            </a:pPr>
            <a:r>
              <a:rPr lang="en">
                <a:solidFill>
                  <a:schemeClr val="lt1"/>
                </a:solidFill>
              </a:rPr>
              <a:t>Is based on a similar principle used in the gaseous detector.</a:t>
            </a:r>
            <a:endParaRPr>
              <a:solidFill>
                <a:schemeClr val="lt1"/>
              </a:solidFill>
            </a:endParaRPr>
          </a:p>
          <a:p>
            <a:pPr indent="-325755" lvl="0" marL="457200" rtl="0" algn="l">
              <a:lnSpc>
                <a:spcPct val="150000"/>
              </a:lnSpc>
              <a:spcBef>
                <a:spcPts val="0"/>
              </a:spcBef>
              <a:spcAft>
                <a:spcPts val="0"/>
              </a:spcAft>
              <a:buClr>
                <a:schemeClr val="lt1"/>
              </a:buClr>
              <a:buSzPct val="100000"/>
              <a:buChar char="●"/>
            </a:pPr>
            <a:r>
              <a:rPr lang="en">
                <a:solidFill>
                  <a:schemeClr val="lt1"/>
                </a:solidFill>
              </a:rPr>
              <a:t>Mechanism:</a:t>
            </a:r>
            <a:endParaRPr>
              <a:solidFill>
                <a:schemeClr val="lt1"/>
              </a:solidFill>
            </a:endParaRPr>
          </a:p>
          <a:p>
            <a:pPr indent="-304165" lvl="1" marL="914400" rtl="0" algn="just">
              <a:lnSpc>
                <a:spcPct val="150000"/>
              </a:lnSpc>
              <a:spcBef>
                <a:spcPts val="0"/>
              </a:spcBef>
              <a:spcAft>
                <a:spcPts val="0"/>
              </a:spcAft>
              <a:buClr>
                <a:schemeClr val="lt1"/>
              </a:buClr>
              <a:buSzPct val="100000"/>
              <a:buChar char="○"/>
            </a:pPr>
            <a:r>
              <a:rPr lang="en">
                <a:solidFill>
                  <a:schemeClr val="lt1"/>
                </a:solidFill>
              </a:rPr>
              <a:t>The material is arranged between two electrodes.</a:t>
            </a:r>
            <a:endParaRPr>
              <a:solidFill>
                <a:schemeClr val="lt1"/>
              </a:solidFill>
            </a:endParaRPr>
          </a:p>
          <a:p>
            <a:pPr indent="-304165" lvl="1" marL="914400" rtl="0" algn="just">
              <a:lnSpc>
                <a:spcPct val="150000"/>
              </a:lnSpc>
              <a:spcBef>
                <a:spcPts val="0"/>
              </a:spcBef>
              <a:spcAft>
                <a:spcPts val="0"/>
              </a:spcAft>
              <a:buClr>
                <a:schemeClr val="lt1"/>
              </a:buClr>
              <a:buSzPct val="100000"/>
              <a:buChar char="○"/>
            </a:pPr>
            <a:r>
              <a:rPr lang="en">
                <a:solidFill>
                  <a:schemeClr val="lt1"/>
                </a:solidFill>
              </a:rPr>
              <a:t>The charged particles or photons hit the material (usually silicone), creating electron-hole pairs. </a:t>
            </a:r>
            <a:endParaRPr>
              <a:solidFill>
                <a:schemeClr val="lt1"/>
              </a:solidFill>
            </a:endParaRPr>
          </a:p>
          <a:p>
            <a:pPr indent="-304165" lvl="1" marL="914400" rtl="0" algn="just">
              <a:lnSpc>
                <a:spcPct val="150000"/>
              </a:lnSpc>
              <a:spcBef>
                <a:spcPts val="0"/>
              </a:spcBef>
              <a:spcAft>
                <a:spcPts val="0"/>
              </a:spcAft>
              <a:buClr>
                <a:schemeClr val="lt1"/>
              </a:buClr>
              <a:buSzPct val="100000"/>
              <a:buChar char="○"/>
            </a:pPr>
            <a:r>
              <a:rPr lang="en">
                <a:solidFill>
                  <a:schemeClr val="lt1"/>
                </a:solidFill>
              </a:rPr>
              <a:t>The electrons and holes travel to the electrodes, which results in an electrical signal that can be measured. </a:t>
            </a:r>
            <a:endParaRPr>
              <a:solidFill>
                <a:schemeClr val="lt1"/>
              </a:solidFill>
            </a:endParaRPr>
          </a:p>
          <a:p>
            <a:pPr indent="-304165" lvl="1" marL="914400" rtl="0" algn="just">
              <a:lnSpc>
                <a:spcPct val="150000"/>
              </a:lnSpc>
              <a:spcBef>
                <a:spcPts val="0"/>
              </a:spcBef>
              <a:spcAft>
                <a:spcPts val="0"/>
              </a:spcAft>
              <a:buClr>
                <a:schemeClr val="lt1"/>
              </a:buClr>
              <a:buSzPct val="100000"/>
              <a:buChar char="○"/>
            </a:pPr>
            <a:r>
              <a:rPr lang="en">
                <a:solidFill>
                  <a:schemeClr val="lt1"/>
                </a:solidFill>
              </a:rPr>
              <a:t>The energy of the particle can be determined by measuring the number of electron-hole pairs.</a:t>
            </a:r>
            <a:endParaRPr>
              <a:solidFill>
                <a:schemeClr val="lt1"/>
              </a:solidFill>
            </a:endParaRPr>
          </a:p>
          <a:p>
            <a:pPr indent="-325755" lvl="0" marL="457200" rtl="0" algn="just">
              <a:lnSpc>
                <a:spcPct val="150000"/>
              </a:lnSpc>
              <a:spcBef>
                <a:spcPts val="0"/>
              </a:spcBef>
              <a:spcAft>
                <a:spcPts val="0"/>
              </a:spcAft>
              <a:buClr>
                <a:schemeClr val="lt1"/>
              </a:buClr>
              <a:buSzPct val="100000"/>
              <a:buChar char="●"/>
            </a:pPr>
            <a:r>
              <a:rPr lang="en">
                <a:solidFill>
                  <a:schemeClr val="lt1"/>
                </a:solidFill>
              </a:rPr>
              <a:t>This detector is more efficient than the gaseous detector because the energy necessary for the generation of an electron-hole pair is </a:t>
            </a:r>
            <a:r>
              <a:rPr lang="en" u="sng">
                <a:solidFill>
                  <a:schemeClr val="lt1"/>
                </a:solidFill>
              </a:rPr>
              <a:t>five times smaller</a:t>
            </a:r>
            <a:r>
              <a:rPr lang="en">
                <a:solidFill>
                  <a:schemeClr val="lt1"/>
                </a:solidFill>
              </a:rPr>
              <a:t> than for the generation of an electron-ion pair in a gas.</a:t>
            </a:r>
            <a:endParaRPr>
              <a:solidFill>
                <a:schemeClr val="lt1"/>
              </a:solidFill>
            </a:endParaRPr>
          </a:p>
          <a:p>
            <a:pPr indent="-325755" lvl="0" marL="457200" rtl="0" algn="just">
              <a:lnSpc>
                <a:spcPct val="150000"/>
              </a:lnSpc>
              <a:spcBef>
                <a:spcPts val="0"/>
              </a:spcBef>
              <a:spcAft>
                <a:spcPts val="0"/>
              </a:spcAft>
              <a:buClr>
                <a:schemeClr val="lt1"/>
              </a:buClr>
              <a:buSzPct val="100000"/>
              <a:buChar char="●"/>
            </a:pPr>
            <a:r>
              <a:rPr lang="en">
                <a:solidFill>
                  <a:schemeClr val="lt1"/>
                </a:solidFill>
              </a:rPr>
              <a:t>Therefore, a higher resolution can be achieved. The drawback is that silicone detectors are more expensive and require sophisticated cooling to reduce leakage currents.</a:t>
            </a:r>
            <a:endParaRPr>
              <a:solidFill>
                <a:schemeClr val="lt1"/>
              </a:solidFill>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2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2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3" name="Shape 233"/>
        <p:cNvGrpSpPr/>
        <p:nvPr/>
      </p:nvGrpSpPr>
      <p:grpSpPr>
        <a:xfrm>
          <a:off x="0" y="0"/>
          <a:ext cx="0" cy="0"/>
          <a:chOff x="0" y="0"/>
          <a:chExt cx="0" cy="0"/>
        </a:xfrm>
      </p:grpSpPr>
      <p:sp>
        <p:nvSpPr>
          <p:cNvPr id="234" name="Google Shape;234;p35"/>
          <p:cNvSpPr txBox="1"/>
          <p:nvPr>
            <p:ph type="title"/>
          </p:nvPr>
        </p:nvSpPr>
        <p:spPr>
          <a:xfrm>
            <a:off x="110250" y="62275"/>
            <a:ext cx="3107400" cy="572700"/>
          </a:xfrm>
          <a:prstGeom prst="rect">
            <a:avLst/>
          </a:prstGeom>
          <a:solidFill>
            <a:srgbClr val="BEBEBE">
              <a:alpha val="50000"/>
            </a:srgbClr>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Scintillation detector</a:t>
            </a:r>
            <a:endParaRPr>
              <a:solidFill>
                <a:schemeClr val="lt1"/>
              </a:solidFill>
            </a:endParaRPr>
          </a:p>
        </p:txBody>
      </p:sp>
      <p:sp>
        <p:nvSpPr>
          <p:cNvPr id="235" name="Google Shape;235;p35"/>
          <p:cNvSpPr txBox="1"/>
          <p:nvPr>
            <p:ph idx="1" type="body"/>
          </p:nvPr>
        </p:nvSpPr>
        <p:spPr>
          <a:xfrm>
            <a:off x="311700" y="1152475"/>
            <a:ext cx="8520600" cy="2154000"/>
          </a:xfrm>
          <a:prstGeom prst="rect">
            <a:avLst/>
          </a:prstGeom>
          <a:solidFill>
            <a:srgbClr val="928C8C">
              <a:alpha val="60000"/>
            </a:srgbClr>
          </a:solidFill>
        </p:spPr>
        <p:txBody>
          <a:bodyPr anchorCtr="0" anchor="t" bIns="91425" lIns="91425" spcFirstLastPara="1" rIns="91425" wrap="square" tIns="91425">
            <a:normAutofit/>
          </a:bodyPr>
          <a:lstStyle/>
          <a:p>
            <a:pPr indent="-323850" lvl="0" marL="457200" rtl="0" algn="just">
              <a:lnSpc>
                <a:spcPct val="150000"/>
              </a:lnSpc>
              <a:spcBef>
                <a:spcPts val="1200"/>
              </a:spcBef>
              <a:spcAft>
                <a:spcPts val="0"/>
              </a:spcAft>
              <a:buClr>
                <a:schemeClr val="lt1"/>
              </a:buClr>
              <a:buSzPts val="1500"/>
              <a:buChar char="●"/>
            </a:pPr>
            <a:r>
              <a:rPr lang="en" sz="1500">
                <a:solidFill>
                  <a:schemeClr val="lt1"/>
                </a:solidFill>
              </a:rPr>
              <a:t>use scintillators, a material which emits photons when struck by an incoming particle, absorbing its energy.</a:t>
            </a:r>
            <a:endParaRPr sz="1500">
              <a:solidFill>
                <a:schemeClr val="lt1"/>
              </a:solidFill>
            </a:endParaRPr>
          </a:p>
          <a:p>
            <a:pPr indent="-323850" lvl="0" marL="457200" rtl="0" algn="just">
              <a:lnSpc>
                <a:spcPct val="150000"/>
              </a:lnSpc>
              <a:spcBef>
                <a:spcPts val="0"/>
              </a:spcBef>
              <a:spcAft>
                <a:spcPts val="0"/>
              </a:spcAft>
              <a:buClr>
                <a:schemeClr val="lt1"/>
              </a:buClr>
              <a:buSzPts val="1500"/>
              <a:buChar char="●"/>
            </a:pPr>
            <a:r>
              <a:rPr lang="en" sz="1500">
                <a:solidFill>
                  <a:schemeClr val="lt1"/>
                </a:solidFill>
              </a:rPr>
              <a:t>The scintillator is coupled with a photomultiplier tube (PMT), that absorbs the photons and re-emits them as electrons (photoelectric effect, compton effect, pair production)</a:t>
            </a:r>
            <a:endParaRPr sz="1500">
              <a:solidFill>
                <a:schemeClr val="lt1"/>
              </a:solidFill>
            </a:endParaRPr>
          </a:p>
          <a:p>
            <a:pPr indent="-323850" lvl="0" marL="457200" rtl="0" algn="just">
              <a:lnSpc>
                <a:spcPct val="150000"/>
              </a:lnSpc>
              <a:spcBef>
                <a:spcPts val="0"/>
              </a:spcBef>
              <a:spcAft>
                <a:spcPts val="0"/>
              </a:spcAft>
              <a:buClr>
                <a:schemeClr val="lt1"/>
              </a:buClr>
              <a:buSzPts val="1500"/>
              <a:buChar char="●"/>
            </a:pPr>
            <a:r>
              <a:rPr lang="en" sz="1500">
                <a:solidFill>
                  <a:schemeClr val="lt1"/>
                </a:solidFill>
              </a:rPr>
              <a:t>The multiplication of the electrons results in an electrical signal that can be measured, giving valuable information about the particle.</a:t>
            </a:r>
            <a:endParaRPr sz="1500">
              <a:solidFill>
                <a:schemeClr val="lt1"/>
              </a:solidFill>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pic>
        <p:nvPicPr>
          <p:cNvPr id="240" name="Google Shape;240;p36"/>
          <p:cNvPicPr preferRelativeResize="0"/>
          <p:nvPr/>
        </p:nvPicPr>
        <p:blipFill>
          <a:blip r:embed="rId3">
            <a:alphaModFix/>
          </a:blip>
          <a:stretch>
            <a:fillRect/>
          </a:stretch>
        </p:blipFill>
        <p:spPr>
          <a:xfrm>
            <a:off x="304800" y="1444375"/>
            <a:ext cx="8839200" cy="2791796"/>
          </a:xfrm>
          <a:prstGeom prst="rect">
            <a:avLst/>
          </a:prstGeom>
          <a:noFill/>
          <a:ln>
            <a:noFill/>
          </a:ln>
        </p:spPr>
      </p:pic>
      <p:sp>
        <p:nvSpPr>
          <p:cNvPr id="241" name="Google Shape;241;p36"/>
          <p:cNvSpPr txBox="1"/>
          <p:nvPr/>
        </p:nvSpPr>
        <p:spPr>
          <a:xfrm>
            <a:off x="3561225" y="613900"/>
            <a:ext cx="28662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Scintillation detector</a:t>
            </a:r>
            <a:endParaRPr sz="1800">
              <a:solidFill>
                <a:schemeClr val="dk1"/>
              </a:solidFill>
            </a:endParaRPr>
          </a:p>
        </p:txBody>
      </p:sp>
    </p:spTree>
  </p:cSld>
  <p:clrMapOvr>
    <a:masterClrMapping/>
  </p:clrMapOvr>
  <p:transition spd="med">
    <p:push/>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45" name="Shape 245"/>
        <p:cNvGrpSpPr/>
        <p:nvPr/>
      </p:nvGrpSpPr>
      <p:grpSpPr>
        <a:xfrm>
          <a:off x="0" y="0"/>
          <a:ext cx="0" cy="0"/>
          <a:chOff x="0" y="0"/>
          <a:chExt cx="0" cy="0"/>
        </a:xfrm>
      </p:grpSpPr>
      <p:sp>
        <p:nvSpPr>
          <p:cNvPr id="246" name="Google Shape;246;p3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Calorimeter</a:t>
            </a:r>
            <a:endParaRPr>
              <a:solidFill>
                <a:schemeClr val="lt1"/>
              </a:solidFill>
            </a:endParaRPr>
          </a:p>
        </p:txBody>
      </p:sp>
      <p:sp>
        <p:nvSpPr>
          <p:cNvPr id="247" name="Google Shape;247;p37"/>
          <p:cNvSpPr txBox="1"/>
          <p:nvPr>
            <p:ph idx="1" type="body"/>
          </p:nvPr>
        </p:nvSpPr>
        <p:spPr>
          <a:xfrm>
            <a:off x="311700" y="1152475"/>
            <a:ext cx="6350700" cy="3416400"/>
          </a:xfrm>
          <a:prstGeom prst="rect">
            <a:avLst/>
          </a:prstGeom>
          <a:solidFill>
            <a:srgbClr val="928C8C">
              <a:alpha val="60000"/>
            </a:srgbClr>
          </a:solidFill>
        </p:spPr>
        <p:txBody>
          <a:bodyPr anchorCtr="0" anchor="t" bIns="91425" lIns="91425" spcFirstLastPara="1" rIns="91425" wrap="square" tIns="91425">
            <a:normAutofit/>
          </a:bodyPr>
          <a:lstStyle/>
          <a:p>
            <a:pPr indent="-342900" lvl="0" marL="457200" rtl="0" algn="just">
              <a:lnSpc>
                <a:spcPct val="150000"/>
              </a:lnSpc>
              <a:spcBef>
                <a:spcPts val="1200"/>
              </a:spcBef>
              <a:spcAft>
                <a:spcPts val="0"/>
              </a:spcAft>
              <a:buClr>
                <a:schemeClr val="lt1"/>
              </a:buClr>
              <a:buSzPts val="1800"/>
              <a:buChar char="➢"/>
            </a:pPr>
            <a:r>
              <a:rPr lang="en">
                <a:solidFill>
                  <a:schemeClr val="lt1"/>
                </a:solidFill>
              </a:rPr>
              <a:t>As their name suggests (“calorie”), they measure a particle’s energy as it passes through the detector.</a:t>
            </a:r>
            <a:endParaRPr>
              <a:solidFill>
                <a:schemeClr val="lt1"/>
              </a:solidFill>
            </a:endParaRPr>
          </a:p>
          <a:p>
            <a:pPr indent="-342900" lvl="0" marL="457200" rtl="0" algn="just">
              <a:lnSpc>
                <a:spcPct val="150000"/>
              </a:lnSpc>
              <a:spcBef>
                <a:spcPts val="0"/>
              </a:spcBef>
              <a:spcAft>
                <a:spcPts val="0"/>
              </a:spcAft>
              <a:buClr>
                <a:schemeClr val="lt1"/>
              </a:buClr>
              <a:buSzPts val="1800"/>
              <a:buChar char="➢"/>
            </a:pPr>
            <a:r>
              <a:rPr lang="en">
                <a:solidFill>
                  <a:schemeClr val="lt1"/>
                </a:solidFill>
              </a:rPr>
              <a:t>To measure a particle’s full energy, it needs to deposit its entire energy in the calorimeter (this way stopping it).</a:t>
            </a:r>
            <a:endParaRPr>
              <a:solidFill>
                <a:schemeClr val="lt1"/>
              </a:solidFill>
            </a:endParaRPr>
          </a:p>
          <a:p>
            <a:pPr indent="-342900" lvl="0" marL="457200" rtl="0" algn="just">
              <a:lnSpc>
                <a:spcPct val="150000"/>
              </a:lnSpc>
              <a:spcBef>
                <a:spcPts val="0"/>
              </a:spcBef>
              <a:spcAft>
                <a:spcPts val="0"/>
              </a:spcAft>
              <a:buClr>
                <a:schemeClr val="lt1"/>
              </a:buClr>
              <a:buSzPts val="1800"/>
              <a:buChar char="➢"/>
            </a:pPr>
            <a:r>
              <a:rPr lang="en">
                <a:solidFill>
                  <a:schemeClr val="lt1"/>
                </a:solidFill>
              </a:rPr>
              <a:t>To do this, the</a:t>
            </a:r>
            <a:r>
              <a:rPr b="1" lang="en">
                <a:solidFill>
                  <a:schemeClr val="lt1"/>
                </a:solidFill>
              </a:rPr>
              <a:t> </a:t>
            </a:r>
            <a:r>
              <a:rPr lang="en">
                <a:solidFill>
                  <a:schemeClr val="lt1"/>
                </a:solidFill>
              </a:rPr>
              <a:t>calorimeter consists in alternating absorbing material (e.g. lead) and scintillation detectors or gaseous detectors.</a:t>
            </a:r>
            <a:endParaRPr>
              <a:solidFill>
                <a:schemeClr val="lt1"/>
              </a:solidFill>
            </a:endParaRPr>
          </a:p>
          <a:p>
            <a:pPr indent="-342900" lvl="0" marL="457200" rtl="0" algn="just">
              <a:lnSpc>
                <a:spcPct val="150000"/>
              </a:lnSpc>
              <a:spcBef>
                <a:spcPts val="0"/>
              </a:spcBef>
              <a:spcAft>
                <a:spcPts val="0"/>
              </a:spcAft>
              <a:buClr>
                <a:schemeClr val="lt1"/>
              </a:buClr>
              <a:buSzPts val="1800"/>
              <a:buChar char="➢"/>
            </a:pPr>
            <a:r>
              <a:rPr lang="en">
                <a:solidFill>
                  <a:schemeClr val="lt1"/>
                </a:solidFill>
              </a:rPr>
              <a:t>Two types: electromagnetic and hadronic.</a:t>
            </a:r>
            <a:endParaRPr>
              <a:solidFill>
                <a:schemeClr val="lt1"/>
              </a:solidFill>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pic>
        <p:nvPicPr>
          <p:cNvPr id="252" name="Google Shape;252;p38"/>
          <p:cNvPicPr preferRelativeResize="0"/>
          <p:nvPr/>
        </p:nvPicPr>
        <p:blipFill>
          <a:blip r:embed="rId3">
            <a:alphaModFix/>
          </a:blip>
          <a:stretch>
            <a:fillRect/>
          </a:stretch>
        </p:blipFill>
        <p:spPr>
          <a:xfrm>
            <a:off x="481475" y="152400"/>
            <a:ext cx="4583757" cy="4838699"/>
          </a:xfrm>
          <a:prstGeom prst="rect">
            <a:avLst/>
          </a:prstGeom>
          <a:noFill/>
          <a:ln>
            <a:noFill/>
          </a:ln>
        </p:spPr>
      </p:pic>
      <p:sp>
        <p:nvSpPr>
          <p:cNvPr id="253" name="Google Shape;253;p38"/>
          <p:cNvSpPr txBox="1"/>
          <p:nvPr/>
        </p:nvSpPr>
        <p:spPr>
          <a:xfrm>
            <a:off x="5342600" y="2202300"/>
            <a:ext cx="23523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solidFill>
                  <a:schemeClr val="dk1"/>
                </a:solidFill>
              </a:rPr>
              <a:t>Different calorimeter arrangements</a:t>
            </a:r>
            <a:endParaRPr sz="1800">
              <a:solidFill>
                <a:schemeClr val="dk1"/>
              </a:solidFill>
            </a:endParaRPr>
          </a:p>
        </p:txBody>
      </p:sp>
    </p:spTree>
  </p:cSld>
  <p:clrMapOvr>
    <a:masterClrMapping/>
  </p:clrMapOvr>
  <p:transition spd="med">
    <p:push/>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Nuclear Emulsion</a:t>
            </a:r>
            <a:endParaRPr/>
          </a:p>
        </p:txBody>
      </p:sp>
      <p:sp>
        <p:nvSpPr>
          <p:cNvPr id="259" name="Google Shape;259;p3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It uses </a:t>
            </a:r>
            <a:r>
              <a:rPr lang="en">
                <a:solidFill>
                  <a:schemeClr val="dk1"/>
                </a:solidFill>
              </a:rPr>
              <a:t>photographic plates coated with a thick layer of gelatine sensitive to charged particles. When a particle passes through the emulsion, it creates a visible track of silver grains that can be examined under a microscope</a:t>
            </a:r>
            <a:endParaRPr>
              <a:solidFill>
                <a:schemeClr val="dk1"/>
              </a:solidFill>
            </a:endParaRPr>
          </a:p>
          <a:p>
            <a:pPr indent="0" lvl="0" marL="0" rtl="0" algn="l">
              <a:spcBef>
                <a:spcPts val="1200"/>
              </a:spcBef>
              <a:spcAft>
                <a:spcPts val="1200"/>
              </a:spcAft>
              <a:buNone/>
            </a:pPr>
            <a:r>
              <a:t/>
            </a:r>
            <a:endParaRPr>
              <a:solidFill>
                <a:schemeClr val="dk1"/>
              </a:solidFill>
            </a:endParaRPr>
          </a:p>
        </p:txBody>
      </p:sp>
      <p:pic>
        <p:nvPicPr>
          <p:cNvPr id="260" name="Google Shape;260;p39"/>
          <p:cNvPicPr preferRelativeResize="0"/>
          <p:nvPr/>
        </p:nvPicPr>
        <p:blipFill>
          <a:blip r:embed="rId3">
            <a:alphaModFix/>
          </a:blip>
          <a:stretch>
            <a:fillRect/>
          </a:stretch>
        </p:blipFill>
        <p:spPr>
          <a:xfrm>
            <a:off x="95225" y="2187300"/>
            <a:ext cx="8961624" cy="2828475"/>
          </a:xfrm>
          <a:prstGeom prst="rect">
            <a:avLst/>
          </a:prstGeom>
          <a:noFill/>
          <a:ln>
            <a:noFill/>
          </a:ln>
        </p:spPr>
      </p:pic>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6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59"/>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26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Nuclear Emulsion</a:t>
            </a:r>
            <a:endParaRPr/>
          </a:p>
          <a:p>
            <a:pPr indent="0" lvl="0" marL="0" rtl="0" algn="l">
              <a:spcBef>
                <a:spcPts val="0"/>
              </a:spcBef>
              <a:spcAft>
                <a:spcPts val="0"/>
              </a:spcAft>
              <a:buNone/>
            </a:pPr>
            <a:r>
              <a:t/>
            </a:r>
            <a:endParaRPr/>
          </a:p>
        </p:txBody>
      </p:sp>
      <p:sp>
        <p:nvSpPr>
          <p:cNvPr id="266" name="Google Shape;266;p4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a:solidFill>
                  <a:schemeClr val="dk1"/>
                </a:solidFill>
              </a:rPr>
              <a:t>Nuclear emulsions have been used historically to discover particles like the pion. They are valued for their high resolution.</a:t>
            </a:r>
            <a:endParaRPr>
              <a:solidFill>
                <a:schemeClr val="dk1"/>
              </a:solidFill>
            </a:endParaRPr>
          </a:p>
          <a:p>
            <a:pPr indent="0" lvl="0" marL="0" rtl="0" algn="l">
              <a:spcBef>
                <a:spcPts val="1200"/>
              </a:spcBef>
              <a:spcAft>
                <a:spcPts val="1200"/>
              </a:spcAft>
              <a:buClr>
                <a:schemeClr val="dk1"/>
              </a:buClr>
              <a:buSzPts val="1100"/>
              <a:buFont typeface="Arial"/>
              <a:buNone/>
            </a:pPr>
            <a:r>
              <a:rPr lang="en">
                <a:solidFill>
                  <a:schemeClr val="dk1"/>
                </a:solidFill>
              </a:rPr>
              <a:t>Although they are less common now due to the advent of electronic detectors, nuclear emulsions are still used in some experiments where high resolution is critical, such as in studying rare interactions or in astroparticle physics.</a:t>
            </a:r>
            <a:endParaRPr>
              <a:solidFill>
                <a:schemeClr val="dk1"/>
              </a:solidFill>
            </a:endParaRPr>
          </a:p>
        </p:txBody>
      </p:sp>
      <p:pic>
        <p:nvPicPr>
          <p:cNvPr id="267" name="Google Shape;267;p40"/>
          <p:cNvPicPr preferRelativeResize="0"/>
          <p:nvPr/>
        </p:nvPicPr>
        <p:blipFill>
          <a:blip r:embed="rId3">
            <a:alphaModFix/>
          </a:blip>
          <a:stretch>
            <a:fillRect/>
          </a:stretch>
        </p:blipFill>
        <p:spPr>
          <a:xfrm>
            <a:off x="960037" y="3135474"/>
            <a:ext cx="7223925" cy="1826175"/>
          </a:xfrm>
          <a:prstGeom prst="rect">
            <a:avLst/>
          </a:prstGeom>
          <a:noFill/>
          <a:ln>
            <a:noFill/>
          </a:ln>
        </p:spPr>
      </p:pic>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71" name="Shape 271"/>
        <p:cNvGrpSpPr/>
        <p:nvPr/>
      </p:nvGrpSpPr>
      <p:grpSpPr>
        <a:xfrm>
          <a:off x="0" y="0"/>
          <a:ext cx="0" cy="0"/>
          <a:chOff x="0" y="0"/>
          <a:chExt cx="0" cy="0"/>
        </a:xfrm>
      </p:grpSpPr>
      <p:sp>
        <p:nvSpPr>
          <p:cNvPr id="272" name="Google Shape;272;p4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Where are these particle detectors used? (Examples)</a:t>
            </a:r>
            <a:endParaRPr>
              <a:solidFill>
                <a:schemeClr val="lt1"/>
              </a:solidFill>
            </a:endParaRPr>
          </a:p>
        </p:txBody>
      </p:sp>
      <p:sp>
        <p:nvSpPr>
          <p:cNvPr id="273" name="Google Shape;273;p41"/>
          <p:cNvSpPr txBox="1"/>
          <p:nvPr>
            <p:ph idx="1" type="body"/>
          </p:nvPr>
        </p:nvSpPr>
        <p:spPr>
          <a:xfrm>
            <a:off x="311700" y="1434175"/>
            <a:ext cx="8520600" cy="3134700"/>
          </a:xfrm>
          <a:prstGeom prst="rect">
            <a:avLst/>
          </a:prstGeom>
        </p:spPr>
        <p:txBody>
          <a:bodyPr anchorCtr="0" anchor="t" bIns="91425" lIns="91425" spcFirstLastPara="1" rIns="91425" wrap="square" tIns="91425">
            <a:normAutofit/>
          </a:bodyPr>
          <a:lstStyle/>
          <a:p>
            <a:pPr indent="-342900" lvl="0" marL="457200" rtl="0" algn="l">
              <a:lnSpc>
                <a:spcPct val="150000"/>
              </a:lnSpc>
              <a:spcBef>
                <a:spcPts val="0"/>
              </a:spcBef>
              <a:spcAft>
                <a:spcPts val="0"/>
              </a:spcAft>
              <a:buClr>
                <a:schemeClr val="lt1"/>
              </a:buClr>
              <a:buSzPts val="1800"/>
              <a:buChar char="➢"/>
            </a:pPr>
            <a:r>
              <a:rPr lang="en">
                <a:solidFill>
                  <a:schemeClr val="lt1"/>
                </a:solidFill>
              </a:rPr>
              <a:t>Mostly used in colliders at CERN, Fermilab, SLAC, Cornell</a:t>
            </a:r>
            <a:endParaRPr>
              <a:solidFill>
                <a:schemeClr val="lt1"/>
              </a:solidFill>
            </a:endParaRPr>
          </a:p>
          <a:p>
            <a:pPr indent="-342900" lvl="0" marL="457200" rtl="0" algn="l">
              <a:lnSpc>
                <a:spcPct val="150000"/>
              </a:lnSpc>
              <a:spcBef>
                <a:spcPts val="0"/>
              </a:spcBef>
              <a:spcAft>
                <a:spcPts val="0"/>
              </a:spcAft>
              <a:buClr>
                <a:schemeClr val="lt1"/>
              </a:buClr>
              <a:buSzPts val="1800"/>
              <a:buChar char="➢"/>
            </a:pPr>
            <a:r>
              <a:rPr lang="en">
                <a:solidFill>
                  <a:schemeClr val="lt1"/>
                </a:solidFill>
              </a:rPr>
              <a:t>For example: </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ATLAS</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CMS</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ALICE</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LHCb</a:t>
            </a:r>
            <a:endParaRPr>
              <a:solidFill>
                <a:schemeClr val="lt1"/>
              </a:solidFill>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4" name="Shape 64"/>
        <p:cNvGrpSpPr/>
        <p:nvPr/>
      </p:nvGrpSpPr>
      <p:grpSpPr>
        <a:xfrm>
          <a:off x="0" y="0"/>
          <a:ext cx="0" cy="0"/>
          <a:chOff x="0" y="0"/>
          <a:chExt cx="0" cy="0"/>
        </a:xfrm>
      </p:grpSpPr>
      <p:sp>
        <p:nvSpPr>
          <p:cNvPr id="65" name="Google Shape;65;p15"/>
          <p:cNvSpPr txBox="1"/>
          <p:nvPr>
            <p:ph type="title"/>
          </p:nvPr>
        </p:nvSpPr>
        <p:spPr>
          <a:xfrm>
            <a:off x="311700" y="4691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Table of contents:</a:t>
            </a:r>
            <a:endParaRPr>
              <a:solidFill>
                <a:schemeClr val="lt1"/>
              </a:solidFill>
            </a:endParaRPr>
          </a:p>
        </p:txBody>
      </p:sp>
      <p:sp>
        <p:nvSpPr>
          <p:cNvPr id="66" name="Google Shape;66;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lt1"/>
              </a:buClr>
              <a:buSzPts val="1800"/>
              <a:buAutoNum type="arabicPeriod"/>
            </a:pPr>
            <a:r>
              <a:rPr lang="en">
                <a:solidFill>
                  <a:schemeClr val="lt1"/>
                </a:solidFill>
              </a:rPr>
              <a:t>Introduction: </a:t>
            </a:r>
            <a:r>
              <a:rPr b="1" lang="en">
                <a:solidFill>
                  <a:schemeClr val="lt1"/>
                </a:solidFill>
              </a:rPr>
              <a:t>Why </a:t>
            </a:r>
            <a:r>
              <a:rPr lang="en">
                <a:solidFill>
                  <a:schemeClr val="lt1"/>
                </a:solidFill>
              </a:rPr>
              <a:t>is particle detection important?</a:t>
            </a:r>
            <a:endParaRPr>
              <a:solidFill>
                <a:schemeClr val="lt1"/>
              </a:solidFill>
            </a:endParaRPr>
          </a:p>
          <a:p>
            <a:pPr indent="-342900" lvl="0" marL="457200" rtl="0" algn="l">
              <a:spcBef>
                <a:spcPts val="0"/>
              </a:spcBef>
              <a:spcAft>
                <a:spcPts val="0"/>
              </a:spcAft>
              <a:buClr>
                <a:schemeClr val="lt1"/>
              </a:buClr>
              <a:buSzPts val="1800"/>
              <a:buAutoNum type="arabicPeriod"/>
            </a:pPr>
            <a:r>
              <a:rPr b="1" lang="en">
                <a:solidFill>
                  <a:schemeClr val="lt1"/>
                </a:solidFill>
              </a:rPr>
              <a:t>History </a:t>
            </a:r>
            <a:r>
              <a:rPr lang="en">
                <a:solidFill>
                  <a:schemeClr val="lt1"/>
                </a:solidFill>
              </a:rPr>
              <a:t>of particle </a:t>
            </a:r>
            <a:r>
              <a:rPr lang="en">
                <a:solidFill>
                  <a:schemeClr val="lt1"/>
                </a:solidFill>
              </a:rPr>
              <a:t>detection</a:t>
            </a:r>
            <a:endParaRPr>
              <a:solidFill>
                <a:schemeClr val="lt1"/>
              </a:solidFill>
            </a:endParaRPr>
          </a:p>
          <a:p>
            <a:pPr indent="-342900" lvl="0" marL="457200" rtl="0" algn="l">
              <a:spcBef>
                <a:spcPts val="0"/>
              </a:spcBef>
              <a:spcAft>
                <a:spcPts val="0"/>
              </a:spcAft>
              <a:buClr>
                <a:schemeClr val="lt1"/>
              </a:buClr>
              <a:buSzPts val="1800"/>
              <a:buAutoNum type="arabicPeriod"/>
            </a:pPr>
            <a:r>
              <a:rPr b="1" lang="en">
                <a:solidFill>
                  <a:schemeClr val="lt1"/>
                </a:solidFill>
              </a:rPr>
              <a:t>How </a:t>
            </a:r>
            <a:r>
              <a:rPr lang="en">
                <a:solidFill>
                  <a:schemeClr val="lt1"/>
                </a:solidFill>
              </a:rPr>
              <a:t>does modern particle detection work?</a:t>
            </a:r>
            <a:endParaRPr>
              <a:solidFill>
                <a:schemeClr val="lt1"/>
              </a:solidFill>
            </a:endParaRPr>
          </a:p>
          <a:p>
            <a:pPr indent="-342900" lvl="0" marL="457200" rtl="0" algn="l">
              <a:spcBef>
                <a:spcPts val="0"/>
              </a:spcBef>
              <a:spcAft>
                <a:spcPts val="0"/>
              </a:spcAft>
              <a:buClr>
                <a:schemeClr val="lt1"/>
              </a:buClr>
              <a:buSzPts val="1800"/>
              <a:buAutoNum type="arabicPeriod"/>
            </a:pPr>
            <a:r>
              <a:rPr b="1" lang="en">
                <a:solidFill>
                  <a:schemeClr val="lt1"/>
                </a:solidFill>
              </a:rPr>
              <a:t>Types </a:t>
            </a:r>
            <a:r>
              <a:rPr lang="en">
                <a:solidFill>
                  <a:schemeClr val="lt1"/>
                </a:solidFill>
              </a:rPr>
              <a:t>of particle detectors</a:t>
            </a:r>
            <a:endParaRPr>
              <a:solidFill>
                <a:schemeClr val="lt1"/>
              </a:solidFill>
            </a:endParaRPr>
          </a:p>
          <a:p>
            <a:pPr indent="-342900" lvl="0" marL="457200" rtl="0" algn="l">
              <a:lnSpc>
                <a:spcPct val="100000"/>
              </a:lnSpc>
              <a:spcBef>
                <a:spcPts val="0"/>
              </a:spcBef>
              <a:spcAft>
                <a:spcPts val="0"/>
              </a:spcAft>
              <a:buClr>
                <a:schemeClr val="lt1"/>
              </a:buClr>
              <a:buSzPts val="1800"/>
              <a:buAutoNum type="arabicPeriod"/>
            </a:pPr>
            <a:r>
              <a:rPr lang="en">
                <a:solidFill>
                  <a:schemeClr val="lt1"/>
                </a:solidFill>
              </a:rPr>
              <a:t>How can we </a:t>
            </a:r>
            <a:r>
              <a:rPr b="1" lang="en">
                <a:solidFill>
                  <a:schemeClr val="lt1"/>
                </a:solidFill>
              </a:rPr>
              <a:t>improve </a:t>
            </a:r>
            <a:r>
              <a:rPr lang="en">
                <a:solidFill>
                  <a:schemeClr val="lt1"/>
                </a:solidFill>
              </a:rPr>
              <a:t>modern particle detectors and why</a:t>
            </a:r>
            <a:endParaRPr>
              <a:solidFill>
                <a:schemeClr val="lt1"/>
              </a:solidFill>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1000"/>
                                        <p:tgtEl>
                                          <p:spTgt spid="65"/>
                                        </p:tgtEl>
                                        <p:attrNameLst>
                                          <p:attrName>ppt_x</p:attrName>
                                        </p:attrNameLst>
                                      </p:cBhvr>
                                      <p:tavLst>
                                        <p:tav fmla="" tm="0">
                                          <p:val>
                                            <p:strVal val="#ppt_x-1"/>
                                          </p:val>
                                        </p:tav>
                                        <p:tav fmla="" tm="100000">
                                          <p:val>
                                            <p:strVal val="#ppt_x"/>
                                          </p:val>
                                        </p:tav>
                                      </p:tavLst>
                                    </p:anim>
                                  </p:childTnLst>
                                </p:cTn>
                              </p:par>
                            </p:childTnLst>
                          </p:cTn>
                        </p:par>
                        <p:par>
                          <p:cTn fill="hold">
                            <p:stCondLst>
                              <p:cond delay="1000"/>
                            </p:stCondLst>
                            <p:childTnLst>
                              <p:par>
                                <p:cTn fill="hold" nodeType="afterEffect" presetClass="entr" presetID="2" presetSubtype="2">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1000"/>
                                        <p:tgtEl>
                                          <p:spTgt spid="66"/>
                                        </p:tgtEl>
                                        <p:attrNameLst>
                                          <p:attrName>ppt_x</p:attrName>
                                        </p:attrNameLst>
                                      </p:cBhvr>
                                      <p:tavLst>
                                        <p:tav fmla="" tm="0">
                                          <p:val>
                                            <p:strVal val="#ppt_x+1"/>
                                          </p:val>
                                        </p:tav>
                                        <p:tav fmla="" tm="100000">
                                          <p:val>
                                            <p:strVal val="#ppt_x"/>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4">
                                  <p:stCondLst>
                                    <p:cond delay="0"/>
                                  </p:stCondLst>
                                  <p:childTnLst>
                                    <p:anim calcmode="lin" valueType="num">
                                      <p:cBhvr additive="base">
                                        <p:cTn dur="1000"/>
                                        <p:tgtEl>
                                          <p:spTgt spid="66"/>
                                        </p:tgtEl>
                                        <p:attrNameLst>
                                          <p:attrName>ppt_y</p:attrName>
                                        </p:attrNameLst>
                                      </p:cBhvr>
                                      <p:tavLst>
                                        <p:tav fmla="" tm="0">
                                          <p:val>
                                            <p:strVal val="#ppt_y"/>
                                          </p:val>
                                        </p:tav>
                                        <p:tav fmla="" tm="100000">
                                          <p:val>
                                            <p:strVal val="#ppt_y+1"/>
                                          </p:val>
                                        </p:tav>
                                      </p:tavLst>
                                    </p:anim>
                                    <p:set>
                                      <p:cBhvr>
                                        <p:cTn dur="1" fill="hold">
                                          <p:stCondLst>
                                            <p:cond delay="1000"/>
                                          </p:stCondLst>
                                        </p:cTn>
                                        <p:tgtEl>
                                          <p:spTgt spid="66"/>
                                        </p:tgtEl>
                                        <p:attrNameLst>
                                          <p:attrName>style.visibility</p:attrName>
                                        </p:attrNameLst>
                                      </p:cBhvr>
                                      <p:to>
                                        <p:strVal val="hidden"/>
                                      </p:to>
                                    </p:set>
                                  </p:childTnLst>
                                </p:cTn>
                              </p:par>
                              <p:par>
                                <p:cTn fill="hold" nodeType="withEffect" presetClass="exit" presetID="2" presetSubtype="1">
                                  <p:stCondLst>
                                    <p:cond delay="0"/>
                                  </p:stCondLst>
                                  <p:childTnLst>
                                    <p:anim calcmode="lin" valueType="num">
                                      <p:cBhvr additive="base">
                                        <p:cTn dur="1000"/>
                                        <p:tgtEl>
                                          <p:spTgt spid="65"/>
                                        </p:tgtEl>
                                        <p:attrNameLst>
                                          <p:attrName>ppt_y</p:attrName>
                                        </p:attrNameLst>
                                      </p:cBhvr>
                                      <p:tavLst>
                                        <p:tav fmla="" tm="0">
                                          <p:val>
                                            <p:strVal val="#ppt_y"/>
                                          </p:val>
                                        </p:tav>
                                        <p:tav fmla="" tm="100000">
                                          <p:val>
                                            <p:strVal val="#ppt_y-1"/>
                                          </p:val>
                                        </p:tav>
                                      </p:tavLst>
                                    </p:anim>
                                    <p:set>
                                      <p:cBhvr>
                                        <p:cTn dur="1" fill="hold">
                                          <p:stCondLst>
                                            <p:cond delay="1000"/>
                                          </p:stCondLst>
                                        </p:cTn>
                                        <p:tgtEl>
                                          <p:spTgt spid="65"/>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77" name="Shape 277"/>
        <p:cNvGrpSpPr/>
        <p:nvPr/>
      </p:nvGrpSpPr>
      <p:grpSpPr>
        <a:xfrm>
          <a:off x="0" y="0"/>
          <a:ext cx="0" cy="0"/>
          <a:chOff x="0" y="0"/>
          <a:chExt cx="0" cy="0"/>
        </a:xfrm>
      </p:grpSpPr>
      <p:sp>
        <p:nvSpPr>
          <p:cNvPr id="278" name="Google Shape;278;p4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Why do we need more </a:t>
            </a:r>
            <a:r>
              <a:rPr lang="en">
                <a:solidFill>
                  <a:schemeClr val="lt1"/>
                </a:solidFill>
              </a:rPr>
              <a:t>powerful</a:t>
            </a:r>
            <a:r>
              <a:rPr lang="en">
                <a:solidFill>
                  <a:schemeClr val="lt1"/>
                </a:solidFill>
              </a:rPr>
              <a:t> particle detectors?</a:t>
            </a:r>
            <a:endParaRPr>
              <a:solidFill>
                <a:schemeClr val="lt1"/>
              </a:solidFill>
            </a:endParaRPr>
          </a:p>
        </p:txBody>
      </p:sp>
      <p:sp>
        <p:nvSpPr>
          <p:cNvPr id="279" name="Google Shape;279;p42"/>
          <p:cNvSpPr txBox="1"/>
          <p:nvPr>
            <p:ph idx="1" type="body"/>
          </p:nvPr>
        </p:nvSpPr>
        <p:spPr>
          <a:xfrm>
            <a:off x="-104625" y="1179350"/>
            <a:ext cx="5195700" cy="3416400"/>
          </a:xfrm>
          <a:prstGeom prst="rect">
            <a:avLst/>
          </a:prstGeom>
          <a:solidFill>
            <a:srgbClr val="BEBEBE">
              <a:alpha val="50000"/>
            </a:srgbClr>
          </a:solidFill>
        </p:spPr>
        <p:txBody>
          <a:bodyPr anchorCtr="0" anchor="t" bIns="91425" lIns="91425" spcFirstLastPara="1" rIns="91425" wrap="square" tIns="91425">
            <a:normAutofit/>
          </a:bodyPr>
          <a:lstStyle/>
          <a:p>
            <a:pPr indent="-342900" lvl="0" marL="457200" rtl="0" algn="l">
              <a:lnSpc>
                <a:spcPct val="150000"/>
              </a:lnSpc>
              <a:spcBef>
                <a:spcPts val="0"/>
              </a:spcBef>
              <a:spcAft>
                <a:spcPts val="0"/>
              </a:spcAft>
              <a:buClr>
                <a:schemeClr val="lt1"/>
              </a:buClr>
              <a:buSzPts val="1800"/>
              <a:buChar char="➢"/>
            </a:pPr>
            <a:r>
              <a:rPr lang="en">
                <a:solidFill>
                  <a:schemeClr val="lt1"/>
                </a:solidFill>
              </a:rPr>
              <a:t>Advancing Fundamental </a:t>
            </a:r>
            <a:r>
              <a:rPr lang="en">
                <a:solidFill>
                  <a:schemeClr val="lt1"/>
                </a:solidFill>
              </a:rPr>
              <a:t>Physics</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To deepen our understanding of the fundamental building blocks of the universe and the forces governing them.</a:t>
            </a:r>
            <a:endParaRPr>
              <a:solidFill>
                <a:schemeClr val="lt1"/>
              </a:solidFill>
            </a:endParaRPr>
          </a:p>
          <a:p>
            <a:pPr indent="-342900" lvl="0" marL="457200" rtl="0" algn="l">
              <a:lnSpc>
                <a:spcPct val="150000"/>
              </a:lnSpc>
              <a:spcBef>
                <a:spcPts val="0"/>
              </a:spcBef>
              <a:spcAft>
                <a:spcPts val="0"/>
              </a:spcAft>
              <a:buClr>
                <a:schemeClr val="lt1"/>
              </a:buClr>
              <a:buSzPts val="1800"/>
              <a:buChar char="➢"/>
            </a:pPr>
            <a:r>
              <a:rPr lang="en">
                <a:solidFill>
                  <a:schemeClr val="lt1"/>
                </a:solidFill>
              </a:rPr>
              <a:t>Probing Extreme Conditions</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To recreate and study conditions similar to those just after the Big Bang, providing insights into the early universe.</a:t>
            </a:r>
            <a:endParaRPr>
              <a:solidFill>
                <a:schemeClr val="lt1"/>
              </a:solidFill>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79"/>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3" name="Shape 283"/>
        <p:cNvGrpSpPr/>
        <p:nvPr/>
      </p:nvGrpSpPr>
      <p:grpSpPr>
        <a:xfrm>
          <a:off x="0" y="0"/>
          <a:ext cx="0" cy="0"/>
          <a:chOff x="0" y="0"/>
          <a:chExt cx="0" cy="0"/>
        </a:xfrm>
      </p:grpSpPr>
      <p:sp>
        <p:nvSpPr>
          <p:cNvPr id="284" name="Google Shape;284;p4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Why do we need more powerful particle detectors?</a:t>
            </a:r>
            <a:endParaRPr>
              <a:solidFill>
                <a:schemeClr val="lt1"/>
              </a:solidFill>
            </a:endParaRPr>
          </a:p>
        </p:txBody>
      </p:sp>
      <p:sp>
        <p:nvSpPr>
          <p:cNvPr id="285" name="Google Shape;285;p43"/>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lnSpc>
                <a:spcPct val="150000"/>
              </a:lnSpc>
              <a:spcBef>
                <a:spcPts val="0"/>
              </a:spcBef>
              <a:spcAft>
                <a:spcPts val="0"/>
              </a:spcAft>
              <a:buClr>
                <a:schemeClr val="lt1"/>
              </a:buClr>
              <a:buSzPts val="1800"/>
              <a:buChar char="●"/>
            </a:pPr>
            <a:r>
              <a:rPr lang="en">
                <a:solidFill>
                  <a:schemeClr val="lt1"/>
                </a:solidFill>
              </a:rPr>
              <a:t>Precision Measurements</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To make highly accurate measurements of particle properties and interactions</a:t>
            </a:r>
            <a:endParaRPr>
              <a:solidFill>
                <a:schemeClr val="lt1"/>
              </a:solidFill>
            </a:endParaRPr>
          </a:p>
          <a:p>
            <a:pPr indent="-342900" lvl="0" marL="457200" rtl="0" algn="l">
              <a:lnSpc>
                <a:spcPct val="150000"/>
              </a:lnSpc>
              <a:spcBef>
                <a:spcPts val="0"/>
              </a:spcBef>
              <a:spcAft>
                <a:spcPts val="0"/>
              </a:spcAft>
              <a:buClr>
                <a:schemeClr val="lt1"/>
              </a:buClr>
              <a:buSzPts val="1800"/>
              <a:buChar char="●"/>
            </a:pPr>
            <a:r>
              <a:rPr lang="en">
                <a:solidFill>
                  <a:schemeClr val="lt1"/>
                </a:solidFill>
              </a:rPr>
              <a:t>Technological Advancements</a:t>
            </a:r>
            <a:endParaRPr>
              <a:solidFill>
                <a:schemeClr val="lt1"/>
              </a:solidFill>
            </a:endParaRPr>
          </a:p>
          <a:p>
            <a:pPr indent="-317500" lvl="1" marL="914400" rtl="0" algn="l">
              <a:lnSpc>
                <a:spcPct val="150000"/>
              </a:lnSpc>
              <a:spcBef>
                <a:spcPts val="0"/>
              </a:spcBef>
              <a:spcAft>
                <a:spcPts val="0"/>
              </a:spcAft>
              <a:buClr>
                <a:schemeClr val="lt1"/>
              </a:buClr>
              <a:buSzPts val="1400"/>
              <a:buChar char="○"/>
            </a:pPr>
            <a:r>
              <a:rPr lang="en">
                <a:solidFill>
                  <a:schemeClr val="lt1"/>
                </a:solidFill>
              </a:rPr>
              <a:t>To drive innovation and development in technology, benefiting both science and society</a:t>
            </a:r>
            <a:endParaRPr>
              <a:solidFill>
                <a:schemeClr val="lt1"/>
              </a:solidFill>
            </a:endParaRPr>
          </a:p>
        </p:txBody>
      </p:sp>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9" name="Shape 289"/>
        <p:cNvGrpSpPr/>
        <p:nvPr/>
      </p:nvGrpSpPr>
      <p:grpSpPr>
        <a:xfrm>
          <a:off x="0" y="0"/>
          <a:ext cx="0" cy="0"/>
          <a:chOff x="0" y="0"/>
          <a:chExt cx="0" cy="0"/>
        </a:xfrm>
      </p:grpSpPr>
      <p:sp>
        <p:nvSpPr>
          <p:cNvPr id="290" name="Google Shape;290;p4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How could we improve particle detectors?</a:t>
            </a:r>
            <a:endParaRPr>
              <a:solidFill>
                <a:schemeClr val="lt1"/>
              </a:solidFill>
            </a:endParaRPr>
          </a:p>
        </p:txBody>
      </p:sp>
      <p:sp>
        <p:nvSpPr>
          <p:cNvPr id="291" name="Google Shape;291;p4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lt1"/>
              </a:buClr>
              <a:buSzPts val="1800"/>
              <a:buChar char="●"/>
            </a:pPr>
            <a:r>
              <a:rPr lang="en">
                <a:solidFill>
                  <a:schemeClr val="lt1"/>
                </a:solidFill>
              </a:rPr>
              <a:t>Higher Energy Colliders</a:t>
            </a:r>
            <a:endParaRPr>
              <a:solidFill>
                <a:schemeClr val="lt1"/>
              </a:solidFill>
            </a:endParaRPr>
          </a:p>
          <a:p>
            <a:pPr indent="-342900" lvl="0" marL="457200" rtl="0" algn="l">
              <a:spcBef>
                <a:spcPts val="0"/>
              </a:spcBef>
              <a:spcAft>
                <a:spcPts val="0"/>
              </a:spcAft>
              <a:buClr>
                <a:schemeClr val="lt1"/>
              </a:buClr>
              <a:buSzPts val="1800"/>
              <a:buChar char="●"/>
            </a:pPr>
            <a:r>
              <a:rPr lang="en">
                <a:solidFill>
                  <a:schemeClr val="lt1"/>
                </a:solidFill>
              </a:rPr>
              <a:t>Improved Detector Materials</a:t>
            </a:r>
            <a:endParaRPr>
              <a:solidFill>
                <a:schemeClr val="lt1"/>
              </a:solidFill>
            </a:endParaRPr>
          </a:p>
          <a:p>
            <a:pPr indent="-342900" lvl="0" marL="457200" rtl="0" algn="l">
              <a:spcBef>
                <a:spcPts val="0"/>
              </a:spcBef>
              <a:spcAft>
                <a:spcPts val="0"/>
              </a:spcAft>
              <a:buClr>
                <a:schemeClr val="lt1"/>
              </a:buClr>
              <a:buSzPts val="1800"/>
              <a:buChar char="●"/>
            </a:pPr>
            <a:r>
              <a:rPr lang="en">
                <a:solidFill>
                  <a:schemeClr val="lt1"/>
                </a:solidFill>
              </a:rPr>
              <a:t>Enhanced Resolution and Precision</a:t>
            </a:r>
            <a:endParaRPr>
              <a:solidFill>
                <a:schemeClr val="lt1"/>
              </a:solidFill>
            </a:endParaRPr>
          </a:p>
          <a:p>
            <a:pPr indent="-342900" lvl="0" marL="457200" rtl="0" algn="l">
              <a:spcBef>
                <a:spcPts val="0"/>
              </a:spcBef>
              <a:spcAft>
                <a:spcPts val="0"/>
              </a:spcAft>
              <a:buClr>
                <a:schemeClr val="lt1"/>
              </a:buClr>
              <a:buSzPts val="1800"/>
              <a:buChar char="●"/>
            </a:pPr>
            <a:r>
              <a:rPr lang="en">
                <a:solidFill>
                  <a:schemeClr val="lt1"/>
                </a:solidFill>
              </a:rPr>
              <a:t>Advanced Data Processing</a:t>
            </a:r>
            <a:endParaRPr>
              <a:solidFill>
                <a:schemeClr val="lt1"/>
              </a:solidFill>
            </a:endParaRPr>
          </a:p>
          <a:p>
            <a:pPr indent="-342900" lvl="0" marL="457200" rtl="0" algn="l">
              <a:spcBef>
                <a:spcPts val="0"/>
              </a:spcBef>
              <a:spcAft>
                <a:spcPts val="0"/>
              </a:spcAft>
              <a:buClr>
                <a:schemeClr val="lt1"/>
              </a:buClr>
              <a:buSzPts val="1800"/>
              <a:buChar char="●"/>
            </a:pPr>
            <a:r>
              <a:rPr lang="en">
                <a:solidFill>
                  <a:schemeClr val="lt1"/>
                </a:solidFill>
              </a:rPr>
              <a:t>Miniaturization</a:t>
            </a:r>
            <a:endParaRPr>
              <a:solidFill>
                <a:schemeClr val="lt1"/>
              </a:solidFill>
            </a:endParaRPr>
          </a:p>
          <a:p>
            <a:pPr indent="-342900" lvl="0" marL="457200" rtl="0" algn="l">
              <a:spcBef>
                <a:spcPts val="0"/>
              </a:spcBef>
              <a:spcAft>
                <a:spcPts val="0"/>
              </a:spcAft>
              <a:buClr>
                <a:schemeClr val="lt1"/>
              </a:buClr>
              <a:buSzPts val="1800"/>
              <a:buChar char="●"/>
            </a:pPr>
            <a:r>
              <a:rPr lang="en">
                <a:solidFill>
                  <a:schemeClr val="lt1"/>
                </a:solidFill>
              </a:rPr>
              <a:t>Cooling and Stability</a:t>
            </a:r>
            <a:endParaRPr>
              <a:solidFill>
                <a:schemeClr val="lt1"/>
              </a:solidFill>
            </a:endParaRPr>
          </a:p>
        </p:txBody>
      </p:sp>
    </p:spTree>
  </p:cSld>
  <p:clrMapOvr>
    <a:masterClrMapping/>
  </p:clrMapOvr>
  <p:transition spd="med">
    <p:push/>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5"/>
          <p:cNvSpPr txBox="1"/>
          <p:nvPr>
            <p:ph type="title"/>
          </p:nvPr>
        </p:nvSpPr>
        <p:spPr>
          <a:xfrm>
            <a:off x="268650" y="122225"/>
            <a:ext cx="574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new </a:t>
            </a:r>
            <a:r>
              <a:rPr lang="en"/>
              <a:t>technologies</a:t>
            </a:r>
            <a:r>
              <a:rPr lang="en"/>
              <a:t> could we use?</a:t>
            </a:r>
            <a:endParaRPr/>
          </a:p>
        </p:txBody>
      </p:sp>
      <p:sp>
        <p:nvSpPr>
          <p:cNvPr id="297" name="Google Shape;297;p45"/>
          <p:cNvSpPr txBox="1"/>
          <p:nvPr>
            <p:ph idx="1" type="body"/>
          </p:nvPr>
        </p:nvSpPr>
        <p:spPr>
          <a:xfrm>
            <a:off x="311700" y="863550"/>
            <a:ext cx="58131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QUANTUM-ENHANCED PARTICLE DETECTOR</a:t>
            </a:r>
            <a:endParaRPr b="1">
              <a:solidFill>
                <a:schemeClr val="dk1"/>
              </a:solidFill>
            </a:endParaRPr>
          </a:p>
          <a:p>
            <a:pPr indent="-330200" lvl="0" marL="457200" rtl="0" algn="l">
              <a:spcBef>
                <a:spcPts val="1200"/>
              </a:spcBef>
              <a:spcAft>
                <a:spcPts val="0"/>
              </a:spcAft>
              <a:buClr>
                <a:schemeClr val="dk1"/>
              </a:buClr>
              <a:buSzPts val="1600"/>
              <a:buChar char="➢"/>
            </a:pPr>
            <a:r>
              <a:rPr b="1" lang="en" sz="1600">
                <a:solidFill>
                  <a:schemeClr val="dk1"/>
                </a:solidFill>
              </a:rPr>
              <a:t>Quantum Sensors</a:t>
            </a:r>
            <a:endParaRPr b="1" sz="1600">
              <a:solidFill>
                <a:schemeClr val="dk1"/>
              </a:solidFill>
            </a:endParaRPr>
          </a:p>
          <a:p>
            <a:pPr indent="-323850" lvl="1" marL="914400" rtl="0" algn="l">
              <a:spcBef>
                <a:spcPts val="0"/>
              </a:spcBef>
              <a:spcAft>
                <a:spcPts val="0"/>
              </a:spcAft>
              <a:buClr>
                <a:schemeClr val="dk1"/>
              </a:buClr>
              <a:buSzPts val="1500"/>
              <a:buChar char="○"/>
            </a:pPr>
            <a:r>
              <a:rPr lang="en">
                <a:solidFill>
                  <a:schemeClr val="dk1"/>
                </a:solidFill>
              </a:rPr>
              <a:t>Much better </a:t>
            </a:r>
            <a:r>
              <a:rPr lang="en">
                <a:solidFill>
                  <a:schemeClr val="dk1"/>
                </a:solidFill>
              </a:rPr>
              <a:t>sensitivity</a:t>
            </a:r>
            <a:r>
              <a:rPr lang="en">
                <a:solidFill>
                  <a:schemeClr val="dk1"/>
                </a:solidFill>
              </a:rPr>
              <a:t> for weak signals</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Smaller size but even better performance</a:t>
            </a:r>
            <a:endParaRPr>
              <a:solidFill>
                <a:schemeClr val="dk1"/>
              </a:solidFill>
            </a:endParaRPr>
          </a:p>
          <a:p>
            <a:pPr indent="-317500" lvl="1" marL="914400" rtl="0" algn="l">
              <a:spcBef>
                <a:spcPts val="0"/>
              </a:spcBef>
              <a:spcAft>
                <a:spcPts val="0"/>
              </a:spcAft>
              <a:buClr>
                <a:schemeClr val="dk1"/>
              </a:buClr>
              <a:buSzPts val="1400"/>
              <a:buChar char="○"/>
            </a:pPr>
            <a:r>
              <a:rPr lang="en">
                <a:solidFill>
                  <a:schemeClr val="dk1"/>
                </a:solidFill>
              </a:rPr>
              <a:t>Accuracy of measure</a:t>
            </a:r>
            <a:r>
              <a:rPr lang="en">
                <a:solidFill>
                  <a:schemeClr val="dk1"/>
                </a:solidFill>
              </a:rPr>
              <a:t>ments </a:t>
            </a:r>
            <a:endParaRPr>
              <a:solidFill>
                <a:schemeClr val="dk1"/>
              </a:solidFill>
            </a:endParaRPr>
          </a:p>
          <a:p>
            <a:pPr indent="-330200" lvl="0" marL="457200" rtl="0" algn="l">
              <a:spcBef>
                <a:spcPts val="0"/>
              </a:spcBef>
              <a:spcAft>
                <a:spcPts val="0"/>
              </a:spcAft>
              <a:buClr>
                <a:schemeClr val="dk1"/>
              </a:buClr>
              <a:buSzPts val="1600"/>
              <a:buChar char="➢"/>
            </a:pPr>
            <a:r>
              <a:rPr b="1" lang="en" sz="1600">
                <a:solidFill>
                  <a:schemeClr val="dk1"/>
                </a:solidFill>
              </a:rPr>
              <a:t>Quantum entanglement</a:t>
            </a:r>
            <a:endParaRPr sz="1600">
              <a:solidFill>
                <a:schemeClr val="dk1"/>
              </a:solidFill>
            </a:endParaRPr>
          </a:p>
          <a:p>
            <a:pPr indent="-323850" lvl="1" marL="914400" rtl="0" algn="l">
              <a:spcBef>
                <a:spcPts val="0"/>
              </a:spcBef>
              <a:spcAft>
                <a:spcPts val="0"/>
              </a:spcAft>
              <a:buClr>
                <a:schemeClr val="dk1"/>
              </a:buClr>
              <a:buSzPts val="1500"/>
              <a:buChar char="○"/>
            </a:pPr>
            <a:r>
              <a:rPr lang="en">
                <a:solidFill>
                  <a:schemeClr val="dk1"/>
                </a:solidFill>
              </a:rPr>
              <a:t>Much higher </a:t>
            </a:r>
            <a:r>
              <a:rPr lang="en">
                <a:solidFill>
                  <a:schemeClr val="dk1"/>
                </a:solidFill>
              </a:rPr>
              <a:t>sensitivity</a:t>
            </a:r>
            <a:endParaRPr>
              <a:solidFill>
                <a:schemeClr val="dk1"/>
              </a:solidFill>
            </a:endParaRPr>
          </a:p>
          <a:p>
            <a:pPr indent="-323850" lvl="1" marL="914400" rtl="0" algn="l">
              <a:spcBef>
                <a:spcPts val="0"/>
              </a:spcBef>
              <a:spcAft>
                <a:spcPts val="0"/>
              </a:spcAft>
              <a:buClr>
                <a:schemeClr val="dk1"/>
              </a:buClr>
              <a:buSzPts val="1500"/>
              <a:buChar char="○"/>
            </a:pPr>
            <a:r>
              <a:rPr lang="en">
                <a:solidFill>
                  <a:schemeClr val="dk1"/>
                </a:solidFill>
              </a:rPr>
              <a:t>Enhanced resolution.</a:t>
            </a:r>
            <a:endParaRPr>
              <a:solidFill>
                <a:schemeClr val="dk1"/>
              </a:solidFill>
            </a:endParaRPr>
          </a:p>
          <a:p>
            <a:pPr indent="-323850" lvl="1" marL="914400" rtl="0" algn="l">
              <a:spcBef>
                <a:spcPts val="0"/>
              </a:spcBef>
              <a:spcAft>
                <a:spcPts val="0"/>
              </a:spcAft>
              <a:buClr>
                <a:schemeClr val="dk1"/>
              </a:buClr>
              <a:buSzPts val="1500"/>
              <a:buChar char="○"/>
            </a:pPr>
            <a:r>
              <a:rPr lang="en">
                <a:solidFill>
                  <a:schemeClr val="dk1"/>
                </a:solidFill>
              </a:rPr>
              <a:t>More reliable</a:t>
            </a:r>
            <a:endParaRPr>
              <a:solidFill>
                <a:schemeClr val="dk1"/>
              </a:solidFill>
            </a:endParaRPr>
          </a:p>
        </p:txBody>
      </p:sp>
      <p:pic>
        <p:nvPicPr>
          <p:cNvPr id="298" name="Google Shape;298;p45"/>
          <p:cNvPicPr preferRelativeResize="0"/>
          <p:nvPr/>
        </p:nvPicPr>
        <p:blipFill>
          <a:blip r:embed="rId3">
            <a:alphaModFix/>
          </a:blip>
          <a:stretch>
            <a:fillRect/>
          </a:stretch>
        </p:blipFill>
        <p:spPr>
          <a:xfrm>
            <a:off x="6179075" y="764775"/>
            <a:ext cx="2714400" cy="1463647"/>
          </a:xfrm>
          <a:prstGeom prst="rect">
            <a:avLst/>
          </a:prstGeom>
          <a:noFill/>
          <a:ln>
            <a:noFill/>
          </a:ln>
        </p:spPr>
      </p:pic>
      <p:pic>
        <p:nvPicPr>
          <p:cNvPr id="299" name="Google Shape;299;p45"/>
          <p:cNvPicPr preferRelativeResize="0"/>
          <p:nvPr/>
        </p:nvPicPr>
        <p:blipFill>
          <a:blip r:embed="rId4">
            <a:alphaModFix/>
          </a:blip>
          <a:stretch>
            <a:fillRect/>
          </a:stretch>
        </p:blipFill>
        <p:spPr>
          <a:xfrm>
            <a:off x="3591275" y="3546797"/>
            <a:ext cx="2714400" cy="1520064"/>
          </a:xfrm>
          <a:prstGeom prst="rect">
            <a:avLst/>
          </a:prstGeom>
          <a:noFill/>
          <a:ln>
            <a:noFill/>
          </a:ln>
        </p:spPr>
      </p:pic>
      <p:pic>
        <p:nvPicPr>
          <p:cNvPr id="300" name="Google Shape;300;p45"/>
          <p:cNvPicPr preferRelativeResize="0"/>
          <p:nvPr/>
        </p:nvPicPr>
        <p:blipFill>
          <a:blip r:embed="rId5">
            <a:alphaModFix/>
          </a:blip>
          <a:stretch>
            <a:fillRect/>
          </a:stretch>
        </p:blipFill>
        <p:spPr>
          <a:xfrm>
            <a:off x="148613" y="3506725"/>
            <a:ext cx="2847975" cy="1600200"/>
          </a:xfrm>
          <a:prstGeom prst="rect">
            <a:avLst/>
          </a:prstGeom>
          <a:noFill/>
          <a:ln>
            <a:noFill/>
          </a:ln>
        </p:spPr>
      </p:pic>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9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297"/>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298"/>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299"/>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300"/>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296"/>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04" name="Shape 304"/>
        <p:cNvGrpSpPr/>
        <p:nvPr/>
      </p:nvGrpSpPr>
      <p:grpSpPr>
        <a:xfrm>
          <a:off x="0" y="0"/>
          <a:ext cx="0" cy="0"/>
          <a:chOff x="0" y="0"/>
          <a:chExt cx="0" cy="0"/>
        </a:xfrm>
      </p:grpSpPr>
      <p:sp>
        <p:nvSpPr>
          <p:cNvPr id="305" name="Google Shape;305;p46"/>
          <p:cNvSpPr txBox="1"/>
          <p:nvPr>
            <p:ph type="title"/>
          </p:nvPr>
        </p:nvSpPr>
        <p:spPr>
          <a:xfrm>
            <a:off x="268650" y="122225"/>
            <a:ext cx="574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What new technologies could we use?</a:t>
            </a:r>
            <a:endParaRPr>
              <a:solidFill>
                <a:schemeClr val="lt1"/>
              </a:solidFill>
            </a:endParaRPr>
          </a:p>
        </p:txBody>
      </p:sp>
      <p:sp>
        <p:nvSpPr>
          <p:cNvPr id="306" name="Google Shape;306;p46"/>
          <p:cNvSpPr txBox="1"/>
          <p:nvPr>
            <p:ph idx="1" type="body"/>
          </p:nvPr>
        </p:nvSpPr>
        <p:spPr>
          <a:xfrm>
            <a:off x="311700" y="863550"/>
            <a:ext cx="4605000" cy="23487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chemeClr val="lt1"/>
              </a:buClr>
              <a:buSzPts val="1600"/>
              <a:buChar char="➢"/>
            </a:pPr>
            <a:r>
              <a:rPr b="1" lang="en" sz="1600">
                <a:solidFill>
                  <a:schemeClr val="lt1"/>
                </a:solidFill>
              </a:rPr>
              <a:t>Quantum Computing for Data Analysis</a:t>
            </a:r>
            <a:endParaRPr b="1" sz="1600">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Faster data processing </a:t>
            </a:r>
            <a:endParaRPr>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Complex simulation</a:t>
            </a:r>
            <a:endParaRPr>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Machine learning integration</a:t>
            </a:r>
            <a:endParaRPr>
              <a:solidFill>
                <a:schemeClr val="lt1"/>
              </a:solidFill>
            </a:endParaRPr>
          </a:p>
          <a:p>
            <a:pPr indent="-330200" lvl="0" marL="457200" rtl="0" algn="l">
              <a:spcBef>
                <a:spcPts val="0"/>
              </a:spcBef>
              <a:spcAft>
                <a:spcPts val="0"/>
              </a:spcAft>
              <a:buClr>
                <a:schemeClr val="lt1"/>
              </a:buClr>
              <a:buSzPts val="1600"/>
              <a:buChar char="➢"/>
            </a:pPr>
            <a:r>
              <a:rPr b="1" lang="en" sz="1600">
                <a:solidFill>
                  <a:schemeClr val="lt1"/>
                </a:solidFill>
              </a:rPr>
              <a:t>Graphene based detectors components</a:t>
            </a:r>
            <a:endParaRPr b="1" sz="1600">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Higher conductivity</a:t>
            </a:r>
            <a:endParaRPr>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Better durability</a:t>
            </a:r>
            <a:endParaRPr>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Thermal management </a:t>
            </a:r>
            <a:endParaRPr>
              <a:solidFill>
                <a:schemeClr val="lt1"/>
              </a:solidFill>
            </a:endParaRPr>
          </a:p>
        </p:txBody>
      </p:sp>
    </p:spTree>
  </p:cSld>
  <p:clrMapOvr>
    <a:masterClrMapping/>
  </p:clrMapOvr>
  <p:transition spd="med">
    <p:push/>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10" name="Shape 310"/>
        <p:cNvGrpSpPr/>
        <p:nvPr/>
      </p:nvGrpSpPr>
      <p:grpSpPr>
        <a:xfrm>
          <a:off x="0" y="0"/>
          <a:ext cx="0" cy="0"/>
          <a:chOff x="0" y="0"/>
          <a:chExt cx="0" cy="0"/>
        </a:xfrm>
      </p:grpSpPr>
      <p:sp>
        <p:nvSpPr>
          <p:cNvPr id="311" name="Google Shape;311;p47"/>
          <p:cNvSpPr txBox="1"/>
          <p:nvPr>
            <p:ph type="title"/>
          </p:nvPr>
        </p:nvSpPr>
        <p:spPr>
          <a:xfrm>
            <a:off x="268650" y="122225"/>
            <a:ext cx="5748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What new technologies could we use?</a:t>
            </a:r>
            <a:endParaRPr>
              <a:solidFill>
                <a:schemeClr val="lt1"/>
              </a:solidFill>
            </a:endParaRPr>
          </a:p>
        </p:txBody>
      </p:sp>
      <p:sp>
        <p:nvSpPr>
          <p:cNvPr id="312" name="Google Shape;312;p47"/>
          <p:cNvSpPr txBox="1"/>
          <p:nvPr>
            <p:ph idx="1" type="body"/>
          </p:nvPr>
        </p:nvSpPr>
        <p:spPr>
          <a:xfrm>
            <a:off x="311700" y="863550"/>
            <a:ext cx="4014000" cy="2073600"/>
          </a:xfrm>
          <a:prstGeom prst="rect">
            <a:avLst/>
          </a:prstGeom>
        </p:spPr>
        <p:txBody>
          <a:bodyPr anchorCtr="0" anchor="t" bIns="91425" lIns="91425" spcFirstLastPara="1" rIns="91425" wrap="square" tIns="91425">
            <a:normAutofit/>
          </a:bodyPr>
          <a:lstStyle/>
          <a:p>
            <a:pPr indent="-330200" lvl="0" marL="457200" rtl="0" algn="l">
              <a:spcBef>
                <a:spcPts val="0"/>
              </a:spcBef>
              <a:spcAft>
                <a:spcPts val="0"/>
              </a:spcAft>
              <a:buClr>
                <a:schemeClr val="lt1"/>
              </a:buClr>
              <a:buSzPts val="1600"/>
              <a:buChar char="➢"/>
            </a:pPr>
            <a:r>
              <a:rPr b="1" lang="en" sz="1600">
                <a:solidFill>
                  <a:schemeClr val="lt1"/>
                </a:solidFill>
              </a:rPr>
              <a:t>Adaptive Self Healing materials</a:t>
            </a:r>
            <a:endParaRPr b="1" sz="1600">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Longer operational life </a:t>
            </a:r>
            <a:endParaRPr>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Reduced Maintenance time and cost</a:t>
            </a:r>
            <a:endParaRPr>
              <a:solidFill>
                <a:schemeClr val="lt1"/>
              </a:solidFill>
            </a:endParaRPr>
          </a:p>
          <a:p>
            <a:pPr indent="-330200" lvl="0" marL="457200" rtl="0" algn="l">
              <a:spcBef>
                <a:spcPts val="0"/>
              </a:spcBef>
              <a:spcAft>
                <a:spcPts val="0"/>
              </a:spcAft>
              <a:buClr>
                <a:schemeClr val="lt1"/>
              </a:buClr>
              <a:buSzPts val="1600"/>
              <a:buChar char="➢"/>
            </a:pPr>
            <a:r>
              <a:rPr b="1" lang="en" sz="1600">
                <a:solidFill>
                  <a:schemeClr val="lt1"/>
                </a:solidFill>
              </a:rPr>
              <a:t>Integrated Photonic Circuits</a:t>
            </a:r>
            <a:endParaRPr b="1" sz="1600">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Transmitting signals faster</a:t>
            </a:r>
            <a:endParaRPr>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Smaller size</a:t>
            </a:r>
            <a:endParaRPr>
              <a:solidFill>
                <a:schemeClr val="lt1"/>
              </a:solidFill>
            </a:endParaRPr>
          </a:p>
          <a:p>
            <a:pPr indent="-317500" lvl="1" marL="914400" rtl="0" algn="l">
              <a:spcBef>
                <a:spcPts val="0"/>
              </a:spcBef>
              <a:spcAft>
                <a:spcPts val="0"/>
              </a:spcAft>
              <a:buClr>
                <a:schemeClr val="lt1"/>
              </a:buClr>
              <a:buSzPts val="1400"/>
              <a:buChar char="○"/>
            </a:pPr>
            <a:r>
              <a:rPr lang="en">
                <a:solidFill>
                  <a:schemeClr val="lt1"/>
                </a:solidFill>
              </a:rPr>
              <a:t>Low energy consumption</a:t>
            </a:r>
            <a:endParaRPr>
              <a:solidFill>
                <a:schemeClr val="lt1"/>
              </a:solidFill>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1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48"/>
          <p:cNvSpPr txBox="1"/>
          <p:nvPr>
            <p:ph type="title"/>
          </p:nvPr>
        </p:nvSpPr>
        <p:spPr>
          <a:xfrm>
            <a:off x="1879350" y="1002625"/>
            <a:ext cx="5385300" cy="841800"/>
          </a:xfrm>
          <a:prstGeom prst="rect">
            <a:avLst/>
          </a:prstGeom>
        </p:spPr>
        <p:txBody>
          <a:bodyPr anchorCtr="0" anchor="ctr" bIns="91425" lIns="91425" spcFirstLastPara="1" rIns="91425" wrap="square" tIns="91425">
            <a:normAutofit fontScale="90000"/>
          </a:bodyPr>
          <a:lstStyle/>
          <a:p>
            <a:pPr indent="0" lvl="0" marL="0" rtl="0" algn="ctr">
              <a:spcBef>
                <a:spcPts val="0"/>
              </a:spcBef>
              <a:spcAft>
                <a:spcPts val="0"/>
              </a:spcAft>
              <a:buNone/>
            </a:pPr>
            <a:r>
              <a:rPr lang="en"/>
              <a:t>Thanks for watching </a:t>
            </a:r>
            <a:endParaRPr/>
          </a:p>
          <a:p>
            <a:pPr indent="0" lvl="0" marL="0" rtl="0" algn="ctr">
              <a:spcBef>
                <a:spcPts val="0"/>
              </a:spcBef>
              <a:spcAft>
                <a:spcPts val="0"/>
              </a:spcAft>
              <a:buNone/>
            </a:pPr>
            <a:r>
              <a:rPr lang="en"/>
              <a:t>and hope you enjoyed!</a:t>
            </a:r>
            <a:endParaRPr/>
          </a:p>
        </p:txBody>
      </p:sp>
      <p:sp>
        <p:nvSpPr>
          <p:cNvPr id="318" name="Google Shape;318;p48"/>
          <p:cNvSpPr txBox="1"/>
          <p:nvPr/>
        </p:nvSpPr>
        <p:spPr>
          <a:xfrm>
            <a:off x="1021975" y="2460275"/>
            <a:ext cx="3867600" cy="22320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Char char="➢"/>
            </a:pPr>
            <a:r>
              <a:rPr lang="en" sz="1800">
                <a:solidFill>
                  <a:schemeClr val="dk1"/>
                </a:solidFill>
              </a:rPr>
              <a:t>And let’s not forget the </a:t>
            </a:r>
            <a:r>
              <a:rPr lang="en" sz="1800">
                <a:solidFill>
                  <a:schemeClr val="dk1"/>
                </a:solidFill>
              </a:rPr>
              <a:t>people</a:t>
            </a:r>
            <a:r>
              <a:rPr lang="en" sz="1800">
                <a:solidFill>
                  <a:schemeClr val="dk1"/>
                </a:solidFill>
              </a:rPr>
              <a:t> who helped us:</a:t>
            </a:r>
            <a:endParaRPr sz="18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Roxana Zus</a:t>
            </a:r>
            <a:endParaRPr sz="18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Sarah Zoechling</a:t>
            </a:r>
            <a:endParaRPr sz="18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Calin Alexa</a:t>
            </a:r>
            <a:endParaRPr sz="18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Elena Firu</a:t>
            </a:r>
            <a:endParaRPr sz="1800">
              <a:solidFill>
                <a:schemeClr val="dk1"/>
              </a:solidFill>
            </a:endParaRPr>
          </a:p>
          <a:p>
            <a:pPr indent="0" lvl="0" marL="0" rtl="0" algn="l">
              <a:spcBef>
                <a:spcPts val="0"/>
              </a:spcBef>
              <a:spcAft>
                <a:spcPts val="0"/>
              </a:spcAft>
              <a:buNone/>
            </a:pPr>
            <a:r>
              <a:rPr lang="en" sz="2500">
                <a:solidFill>
                  <a:srgbClr val="4D5156"/>
                </a:solidFill>
                <a:highlight>
                  <a:srgbClr val="FFFFFF"/>
                </a:highlight>
              </a:rPr>
              <a:t>         🥰🥰🥰</a:t>
            </a:r>
            <a:endParaRPr sz="3100">
              <a:solidFill>
                <a:schemeClr val="dk1"/>
              </a:solidFill>
            </a:endParaRPr>
          </a:p>
        </p:txBody>
      </p:sp>
    </p:spTree>
  </p:cSld>
  <p:clrMapOvr>
    <a:masterClrMapping/>
  </p:clrMapOvr>
  <mc:AlternateContent>
    <mc:Choice Requires="p14">
      <p:transition spd="med">
        <p14:prism dir="l"/>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2" name="Shape 322"/>
        <p:cNvGrpSpPr/>
        <p:nvPr/>
      </p:nvGrpSpPr>
      <p:grpSpPr>
        <a:xfrm>
          <a:off x="0" y="0"/>
          <a:ext cx="0" cy="0"/>
          <a:chOff x="0" y="0"/>
          <a:chExt cx="0" cy="0"/>
        </a:xfrm>
      </p:grpSpPr>
      <p:sp>
        <p:nvSpPr>
          <p:cNvPr id="323" name="Google Shape;323;p4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Discoveries</a:t>
            </a:r>
            <a:endParaRPr/>
          </a:p>
        </p:txBody>
      </p:sp>
      <p:sp>
        <p:nvSpPr>
          <p:cNvPr id="324" name="Google Shape;324;p49"/>
          <p:cNvSpPr txBox="1"/>
          <p:nvPr>
            <p:ph idx="1" type="body"/>
          </p:nvPr>
        </p:nvSpPr>
        <p:spPr>
          <a:xfrm flipH="1">
            <a:off x="311700" y="1152475"/>
            <a:ext cx="8520600" cy="3416400"/>
          </a:xfrm>
          <a:prstGeom prst="rect">
            <a:avLst/>
          </a:prstGeom>
        </p:spPr>
        <p:txBody>
          <a:bodyPr anchorCtr="0" anchor="t" bIns="91425" lIns="91425" spcFirstLastPara="1" rIns="91425" wrap="square" tIns="91425">
            <a:normAutofit fontScale="70000" lnSpcReduction="20000"/>
          </a:bodyPr>
          <a:lstStyle/>
          <a:p>
            <a:pPr indent="-308610" lvl="0" marL="457200" rtl="0" algn="l">
              <a:spcBef>
                <a:spcPts val="0"/>
              </a:spcBef>
              <a:spcAft>
                <a:spcPts val="0"/>
              </a:spcAft>
              <a:buClr>
                <a:schemeClr val="dk1"/>
              </a:buClr>
              <a:buSzPct val="100000"/>
              <a:buAutoNum type="arabicPeriod"/>
            </a:pPr>
            <a:r>
              <a:rPr lang="en">
                <a:solidFill>
                  <a:schemeClr val="dk1"/>
                </a:solidFill>
              </a:rPr>
              <a:t>Early 20th Century:</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Electron (1897) - J.J. Thomson</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Proton (1917) - Ernest Rutherford</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Neutron (1932) - James Chadwick</a:t>
            </a:r>
            <a:endParaRPr>
              <a:solidFill>
                <a:schemeClr val="dk1"/>
              </a:solidFill>
            </a:endParaRPr>
          </a:p>
          <a:p>
            <a:pPr indent="-308610" lvl="0" marL="457200" rtl="0" algn="l">
              <a:spcBef>
                <a:spcPts val="0"/>
              </a:spcBef>
              <a:spcAft>
                <a:spcPts val="0"/>
              </a:spcAft>
              <a:buClr>
                <a:schemeClr val="dk1"/>
              </a:buClr>
              <a:buSzPct val="100000"/>
              <a:buAutoNum type="arabicPeriod"/>
            </a:pPr>
            <a:r>
              <a:rPr lang="en">
                <a:solidFill>
                  <a:schemeClr val="dk1"/>
                </a:solidFill>
              </a:rPr>
              <a:t>Mid 20th Century:</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Positron (1932) - Carl Anderson using a cloud chamber</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Muon (1936) - Carn Anderson and Seth Neddermeyer</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Pion (1947) - Cecil Powell, César Lattes, and Giuseppe Occhialini using photographic emulsions</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Kaon (1947) - George Rochester and Clifford Butler using a cloud chamber</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Lambda Baryon (1950) - Manchester group (Butler, Rochester, and others)</a:t>
            </a:r>
            <a:endParaRPr>
              <a:solidFill>
                <a:schemeClr val="dk1"/>
              </a:solidFill>
            </a:endParaRPr>
          </a:p>
          <a:p>
            <a:pPr indent="-308610" lvl="0" marL="457200" rtl="0" algn="l">
              <a:spcBef>
                <a:spcPts val="0"/>
              </a:spcBef>
              <a:spcAft>
                <a:spcPts val="0"/>
              </a:spcAft>
              <a:buClr>
                <a:schemeClr val="dk1"/>
              </a:buClr>
              <a:buSzPct val="100000"/>
              <a:buAutoNum type="arabicPeriod"/>
            </a:pPr>
            <a:r>
              <a:rPr lang="en">
                <a:solidFill>
                  <a:schemeClr val="dk1"/>
                </a:solidFill>
              </a:rPr>
              <a:t>Late 20th Century:</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Antiproton (1955) - Emilio Segrè and Owen Chamberlain</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Neutrion (1956) - Clyde Cowan and Frederick Reines</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Omega Baryon (1964) - Brookhaven National Laboratory team</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J/ψ Meson (1974) - teams led by Burton Richter and Samuel Ting, marking the "November Revolution."</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Bottom quark (1977) - Leon Lederman’s team at Fermilab</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Top quark (1995) - CDF and D0 collaborations at Fermilab</a:t>
            </a:r>
            <a:endParaRPr>
              <a:solidFill>
                <a:schemeClr val="dk1"/>
              </a:solidFill>
            </a:endParaRPr>
          </a:p>
          <a:p>
            <a:pPr indent="-308610" lvl="0" marL="457200" rtl="0" algn="l">
              <a:spcBef>
                <a:spcPts val="0"/>
              </a:spcBef>
              <a:spcAft>
                <a:spcPts val="0"/>
              </a:spcAft>
              <a:buClr>
                <a:schemeClr val="dk1"/>
              </a:buClr>
              <a:buSzPct val="100000"/>
              <a:buAutoNum type="arabicPeriod"/>
            </a:pPr>
            <a:r>
              <a:rPr lang="en">
                <a:solidFill>
                  <a:schemeClr val="dk1"/>
                </a:solidFill>
              </a:rPr>
              <a:t>21st Century:</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Tau Neutrino (2000) - DONUT experiment at Fermilab</a:t>
            </a:r>
            <a:endParaRPr>
              <a:solidFill>
                <a:schemeClr val="dk1"/>
              </a:solidFill>
            </a:endParaRPr>
          </a:p>
          <a:p>
            <a:pPr indent="-290830" lvl="1" marL="914400" rtl="0" algn="l">
              <a:spcBef>
                <a:spcPts val="0"/>
              </a:spcBef>
              <a:spcAft>
                <a:spcPts val="0"/>
              </a:spcAft>
              <a:buClr>
                <a:schemeClr val="dk1"/>
              </a:buClr>
              <a:buSzPct val="100000"/>
              <a:buAutoNum type="alphaLcPeriod"/>
            </a:pPr>
            <a:r>
              <a:rPr lang="en">
                <a:solidFill>
                  <a:schemeClr val="dk1"/>
                </a:solidFill>
              </a:rPr>
              <a:t>Higgs Boson (2012) - ATLAS and CMS collaborations at CERN’s Large Hadron Collider</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0" name="Shape 70"/>
        <p:cNvGrpSpPr/>
        <p:nvPr/>
      </p:nvGrpSpPr>
      <p:grpSpPr>
        <a:xfrm>
          <a:off x="0" y="0"/>
          <a:ext cx="0" cy="0"/>
          <a:chOff x="0" y="0"/>
          <a:chExt cx="0" cy="0"/>
        </a:xfrm>
      </p:grpSpPr>
      <p:sp>
        <p:nvSpPr>
          <p:cNvPr id="71" name="Google Shape;71;p16"/>
          <p:cNvSpPr txBox="1"/>
          <p:nvPr>
            <p:ph type="title"/>
          </p:nvPr>
        </p:nvSpPr>
        <p:spPr>
          <a:xfrm>
            <a:off x="276275" y="751875"/>
            <a:ext cx="4895400" cy="572700"/>
          </a:xfrm>
          <a:prstGeom prst="rect">
            <a:avLst/>
          </a:prstGeom>
          <a:solidFill>
            <a:srgbClr val="928C8C">
              <a:alpha val="60000"/>
            </a:srgbClr>
          </a:solidFill>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320">
                <a:solidFill>
                  <a:schemeClr val="lt1"/>
                </a:solidFill>
              </a:rPr>
              <a:t>Why do we need particle detection?</a:t>
            </a:r>
            <a:endParaRPr sz="2320">
              <a:solidFill>
                <a:schemeClr val="lt1"/>
              </a:solidFill>
            </a:endParaRPr>
          </a:p>
        </p:txBody>
      </p:sp>
      <p:sp>
        <p:nvSpPr>
          <p:cNvPr id="72" name="Google Shape;72;p16"/>
          <p:cNvSpPr txBox="1"/>
          <p:nvPr>
            <p:ph idx="1" type="body"/>
          </p:nvPr>
        </p:nvSpPr>
        <p:spPr>
          <a:xfrm>
            <a:off x="349400" y="2441300"/>
            <a:ext cx="5943900" cy="2219400"/>
          </a:xfrm>
          <a:prstGeom prst="rect">
            <a:avLst/>
          </a:prstGeom>
          <a:solidFill>
            <a:srgbClr val="928C8C">
              <a:alpha val="60000"/>
            </a:srgbClr>
          </a:solidFill>
        </p:spPr>
        <p:txBody>
          <a:bodyPr anchorCtr="0" anchor="t" bIns="91425" lIns="91425" spcFirstLastPara="1" rIns="91425" wrap="square" tIns="91425">
            <a:noAutofit/>
          </a:bodyPr>
          <a:lstStyle/>
          <a:p>
            <a:pPr indent="-311150" lvl="0" marL="457200" rtl="0" algn="l">
              <a:lnSpc>
                <a:spcPct val="150000"/>
              </a:lnSpc>
              <a:spcBef>
                <a:spcPts val="0"/>
              </a:spcBef>
              <a:spcAft>
                <a:spcPts val="0"/>
              </a:spcAft>
              <a:buClr>
                <a:schemeClr val="lt1"/>
              </a:buClr>
              <a:buSzPts val="1300"/>
              <a:buChar char="➢"/>
            </a:pPr>
            <a:r>
              <a:rPr lang="en" sz="1300">
                <a:solidFill>
                  <a:schemeClr val="lt1"/>
                </a:solidFill>
              </a:rPr>
              <a:t>The human eye is a particle detector, capable of detecting photons of certain energies.</a:t>
            </a:r>
            <a:endParaRPr sz="1300">
              <a:solidFill>
                <a:schemeClr val="lt1"/>
              </a:solidFill>
            </a:endParaRPr>
          </a:p>
          <a:p>
            <a:pPr indent="-311150" lvl="0" marL="457200" rtl="0" algn="l">
              <a:lnSpc>
                <a:spcPct val="150000"/>
              </a:lnSpc>
              <a:spcBef>
                <a:spcPts val="0"/>
              </a:spcBef>
              <a:spcAft>
                <a:spcPts val="0"/>
              </a:spcAft>
              <a:buClr>
                <a:schemeClr val="lt1"/>
              </a:buClr>
              <a:buSzPts val="1300"/>
              <a:buChar char="➢"/>
            </a:pPr>
            <a:r>
              <a:rPr lang="en" sz="1300">
                <a:solidFill>
                  <a:schemeClr val="lt1"/>
                </a:solidFill>
              </a:rPr>
              <a:t>As a result of the Cherenkov effect, we can also detect other particles with our eyes, but not without inflicting serious damage.</a:t>
            </a:r>
            <a:endParaRPr sz="1300">
              <a:solidFill>
                <a:schemeClr val="lt1"/>
              </a:solidFill>
            </a:endParaRPr>
          </a:p>
          <a:p>
            <a:pPr indent="-311150" lvl="0" marL="457200" rtl="0" algn="l">
              <a:lnSpc>
                <a:spcPct val="150000"/>
              </a:lnSpc>
              <a:spcBef>
                <a:spcPts val="0"/>
              </a:spcBef>
              <a:spcAft>
                <a:spcPts val="0"/>
              </a:spcAft>
              <a:buClr>
                <a:schemeClr val="lt1"/>
              </a:buClr>
              <a:buSzPts val="1300"/>
              <a:buChar char="➢"/>
            </a:pPr>
            <a:r>
              <a:rPr lang="en" sz="1300">
                <a:solidFill>
                  <a:schemeClr val="lt1"/>
                </a:solidFill>
              </a:rPr>
              <a:t>Thus, we study the way particles interact with different materials such that we can detect their existence by observing their effect on a certain material.</a:t>
            </a:r>
            <a:endParaRPr sz="1400">
              <a:solidFill>
                <a:schemeClr val="lt1"/>
              </a:solidFill>
            </a:endParaRPr>
          </a:p>
        </p:txBody>
      </p:sp>
      <p:pic>
        <p:nvPicPr>
          <p:cNvPr id="73" name="Google Shape;73;p16"/>
          <p:cNvPicPr preferRelativeResize="0"/>
          <p:nvPr/>
        </p:nvPicPr>
        <p:blipFill>
          <a:blip r:embed="rId4">
            <a:alphaModFix/>
          </a:blip>
          <a:stretch>
            <a:fillRect/>
          </a:stretch>
        </p:blipFill>
        <p:spPr>
          <a:xfrm>
            <a:off x="6433525" y="152400"/>
            <a:ext cx="2545901" cy="2545901"/>
          </a:xfrm>
          <a:prstGeom prst="rect">
            <a:avLst/>
          </a:prstGeom>
          <a:noFill/>
          <a:ln>
            <a:noFill/>
          </a:ln>
        </p:spPr>
      </p:pic>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1">
                                  <p:stCondLst>
                                    <p:cond delay="0"/>
                                  </p:stCondLst>
                                  <p:childTnLst>
                                    <p:set>
                                      <p:cBhvr>
                                        <p:cTn dur="1" fill="hold">
                                          <p:stCondLst>
                                            <p:cond delay="0"/>
                                          </p:stCondLst>
                                        </p:cTn>
                                        <p:tgtEl>
                                          <p:spTgt spid="71"/>
                                        </p:tgtEl>
                                        <p:attrNameLst>
                                          <p:attrName>style.visibility</p:attrName>
                                        </p:attrNameLst>
                                      </p:cBhvr>
                                      <p:to>
                                        <p:strVal val="visible"/>
                                      </p:to>
                                    </p:set>
                                    <p:anim calcmode="lin" valueType="num">
                                      <p:cBhvr additive="base">
                                        <p:cTn dur="1000"/>
                                        <p:tgtEl>
                                          <p:spTgt spid="71"/>
                                        </p:tgtEl>
                                        <p:attrNameLst>
                                          <p:attrName>ppt_y</p:attrName>
                                        </p:attrNameLst>
                                      </p:cBhvr>
                                      <p:tavLst>
                                        <p:tav fmla="" tm="0">
                                          <p:val>
                                            <p:strVal val="#ppt_y-1"/>
                                          </p:val>
                                        </p:tav>
                                        <p:tav fmla="" tm="100000">
                                          <p:val>
                                            <p:strVal val="#ppt_y"/>
                                          </p:val>
                                        </p:tav>
                                      </p:tavLst>
                                    </p:anim>
                                  </p:childTnLst>
                                </p:cTn>
                              </p:par>
                            </p:childTnLst>
                          </p:cTn>
                        </p:par>
                        <p:par>
                          <p:cTn fill="hold">
                            <p:stCondLst>
                              <p:cond delay="1000"/>
                            </p:stCondLst>
                            <p:childTnLst>
                              <p:par>
                                <p:cTn fill="hold" nodeType="afterEffect" presetClass="entr" presetID="1" presetSubtype="0">
                                  <p:stCondLst>
                                    <p:cond delay="0"/>
                                  </p:stCondLst>
                                  <p:childTnLst>
                                    <p:set>
                                      <p:cBhvr>
                                        <p:cTn dur="1" fill="hold">
                                          <p:stCondLst>
                                            <p:cond delay="0"/>
                                          </p:stCondLst>
                                        </p:cTn>
                                        <p:tgtEl>
                                          <p:spTgt spid="7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0"/>
                                          </p:stCondLst>
                                        </p:cTn>
                                        <p:tgtEl>
                                          <p:spTgt spid="73"/>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0"/>
                                          </p:stCondLst>
                                        </p:cTn>
                                        <p:tgtEl>
                                          <p:spTgt spid="72"/>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7" name="Shape 77"/>
        <p:cNvGrpSpPr/>
        <p:nvPr/>
      </p:nvGrpSpPr>
      <p:grpSpPr>
        <a:xfrm>
          <a:off x="0" y="0"/>
          <a:ext cx="0" cy="0"/>
          <a:chOff x="0" y="0"/>
          <a:chExt cx="0" cy="0"/>
        </a:xfrm>
      </p:grpSpPr>
      <p:pic>
        <p:nvPicPr>
          <p:cNvPr id="78" name="Google Shape;78;p17"/>
          <p:cNvPicPr preferRelativeResize="0"/>
          <p:nvPr/>
        </p:nvPicPr>
        <p:blipFill>
          <a:blip r:embed="rId4">
            <a:alphaModFix/>
          </a:blip>
          <a:stretch>
            <a:fillRect/>
          </a:stretch>
        </p:blipFill>
        <p:spPr>
          <a:xfrm>
            <a:off x="5662050" y="0"/>
            <a:ext cx="3481948" cy="2329229"/>
          </a:xfrm>
          <a:prstGeom prst="rect">
            <a:avLst/>
          </a:prstGeom>
          <a:noFill/>
          <a:ln>
            <a:noFill/>
          </a:ln>
        </p:spPr>
      </p:pic>
      <p:sp>
        <p:nvSpPr>
          <p:cNvPr id="79" name="Google Shape;79;p17"/>
          <p:cNvSpPr txBox="1"/>
          <p:nvPr>
            <p:ph type="title"/>
          </p:nvPr>
        </p:nvSpPr>
        <p:spPr>
          <a:xfrm>
            <a:off x="276275" y="751875"/>
            <a:ext cx="4895400" cy="572700"/>
          </a:xfrm>
          <a:prstGeom prst="rect">
            <a:avLst/>
          </a:prstGeom>
          <a:solidFill>
            <a:srgbClr val="928C8C">
              <a:alpha val="60000"/>
            </a:srgbClr>
          </a:solidFill>
        </p:spPr>
        <p:txBody>
          <a:bodyPr anchorCtr="0" anchor="t" bIns="91425" lIns="91425" spcFirstLastPara="1" rIns="91425" wrap="square" tIns="91425">
            <a:noAutofit/>
          </a:bodyPr>
          <a:lstStyle/>
          <a:p>
            <a:pPr indent="0" lvl="0" marL="0" rtl="0" algn="l">
              <a:spcBef>
                <a:spcPts val="0"/>
              </a:spcBef>
              <a:spcAft>
                <a:spcPts val="0"/>
              </a:spcAft>
              <a:buSzPts val="990"/>
              <a:buNone/>
            </a:pPr>
            <a:r>
              <a:rPr lang="en" sz="2320">
                <a:solidFill>
                  <a:schemeClr val="lt1"/>
                </a:solidFill>
              </a:rPr>
              <a:t>Why do we need particle detection?</a:t>
            </a:r>
            <a:endParaRPr sz="2320">
              <a:solidFill>
                <a:schemeClr val="lt1"/>
              </a:solidFill>
            </a:endParaRPr>
          </a:p>
        </p:txBody>
      </p:sp>
      <p:sp>
        <p:nvSpPr>
          <p:cNvPr id="80" name="Google Shape;80;p17"/>
          <p:cNvSpPr txBox="1"/>
          <p:nvPr>
            <p:ph idx="1" type="body"/>
          </p:nvPr>
        </p:nvSpPr>
        <p:spPr>
          <a:xfrm>
            <a:off x="276275" y="2389725"/>
            <a:ext cx="6237300" cy="2478600"/>
          </a:xfrm>
          <a:prstGeom prst="rect">
            <a:avLst/>
          </a:prstGeom>
          <a:solidFill>
            <a:srgbClr val="928C8C">
              <a:alpha val="60000"/>
            </a:srgbClr>
          </a:solidFill>
        </p:spPr>
        <p:txBody>
          <a:bodyPr anchorCtr="0" anchor="t" bIns="91425" lIns="91425" spcFirstLastPara="1" rIns="91425" wrap="square" tIns="91425">
            <a:noAutofit/>
          </a:bodyPr>
          <a:lstStyle/>
          <a:p>
            <a:pPr indent="-317500" lvl="0" marL="457200" rtl="0" algn="l">
              <a:lnSpc>
                <a:spcPct val="120000"/>
              </a:lnSpc>
              <a:spcBef>
                <a:spcPts val="0"/>
              </a:spcBef>
              <a:spcAft>
                <a:spcPts val="0"/>
              </a:spcAft>
              <a:buClr>
                <a:schemeClr val="lt1"/>
              </a:buClr>
              <a:buSzPts val="1400"/>
              <a:buChar char="➢"/>
            </a:pPr>
            <a:r>
              <a:rPr lang="en" sz="1400">
                <a:solidFill>
                  <a:schemeClr val="lt1"/>
                </a:solidFill>
              </a:rPr>
              <a:t>An important application of particle detection is in Particle Physics.</a:t>
            </a:r>
            <a:endParaRPr sz="1400">
              <a:solidFill>
                <a:schemeClr val="lt1"/>
              </a:solidFill>
            </a:endParaRPr>
          </a:p>
          <a:p>
            <a:pPr indent="-317500" lvl="0" marL="457200" rtl="0" algn="l">
              <a:lnSpc>
                <a:spcPct val="120000"/>
              </a:lnSpc>
              <a:spcBef>
                <a:spcPts val="0"/>
              </a:spcBef>
              <a:spcAft>
                <a:spcPts val="0"/>
              </a:spcAft>
              <a:buClr>
                <a:schemeClr val="lt1"/>
              </a:buClr>
              <a:buSzPts val="1400"/>
              <a:buChar char="➢"/>
            </a:pPr>
            <a:r>
              <a:rPr lang="en" sz="1400">
                <a:solidFill>
                  <a:schemeClr val="lt1"/>
                </a:solidFill>
              </a:rPr>
              <a:t>Particle Physics is concerned with discovering and studying fundamental particles and interactions and obtaining a unified theory that explains everything in the Universe.</a:t>
            </a:r>
            <a:endParaRPr sz="1400">
              <a:solidFill>
                <a:schemeClr val="lt1"/>
              </a:solidFill>
            </a:endParaRPr>
          </a:p>
          <a:p>
            <a:pPr indent="-317500" lvl="0" marL="457200" rtl="0" algn="l">
              <a:lnSpc>
                <a:spcPct val="120000"/>
              </a:lnSpc>
              <a:spcBef>
                <a:spcPts val="0"/>
              </a:spcBef>
              <a:spcAft>
                <a:spcPts val="0"/>
              </a:spcAft>
              <a:buClr>
                <a:schemeClr val="lt1"/>
              </a:buClr>
              <a:buSzPts val="1400"/>
              <a:buChar char="➢"/>
            </a:pPr>
            <a:r>
              <a:rPr lang="en" sz="1400">
                <a:solidFill>
                  <a:schemeClr val="lt1"/>
                </a:solidFill>
              </a:rPr>
              <a:t>However, a theory can’t be verified without experimental confirmation of it’s predictions. This is where particle detectors come in.</a:t>
            </a:r>
            <a:endParaRPr sz="1400">
              <a:solidFill>
                <a:schemeClr val="lt1"/>
              </a:solidFill>
            </a:endParaRPr>
          </a:p>
          <a:p>
            <a:pPr indent="-317500" lvl="0" marL="457200" rtl="0" algn="just">
              <a:lnSpc>
                <a:spcPct val="100000"/>
              </a:lnSpc>
              <a:spcBef>
                <a:spcPts val="0"/>
              </a:spcBef>
              <a:spcAft>
                <a:spcPts val="0"/>
              </a:spcAft>
              <a:buClr>
                <a:schemeClr val="lt1"/>
              </a:buClr>
              <a:buSzPts val="1400"/>
              <a:buChar char="➢"/>
            </a:pPr>
            <a:r>
              <a:rPr lang="en" sz="1400">
                <a:solidFill>
                  <a:schemeClr val="lt1"/>
                </a:solidFill>
              </a:rPr>
              <a:t>By colliding high-energy particle beams, we allow the creation of new particles whose properties we study using particle detectors, who track their trajectories, measure their energy, momentum and charge.</a:t>
            </a:r>
            <a:endParaRPr sz="1400">
              <a:solidFill>
                <a:schemeClr val="lt1"/>
              </a:solidFill>
            </a:endParaRPr>
          </a:p>
        </p:txBody>
      </p:sp>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2" presetSubtype="2">
                                  <p:stCondLst>
                                    <p:cond delay="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1000"/>
                                        <p:tgtEl>
                                          <p:spTgt spid="80"/>
                                        </p:tgtEl>
                                        <p:attrNameLst>
                                          <p:attrName>ppt_x</p:attrName>
                                        </p:attrNameLst>
                                      </p:cBhvr>
                                      <p:tavLst>
                                        <p:tav fmla="" tm="0">
                                          <p:val>
                                            <p:strVal val="#ppt_x+1"/>
                                          </p:val>
                                        </p:tav>
                                        <p:tav fmla="" tm="100000">
                                          <p:val>
                                            <p:strVal val="#ppt_x"/>
                                          </p:val>
                                        </p:tav>
                                      </p:tavLst>
                                    </p:anim>
                                  </p:childTnLst>
                                </p:cTn>
                              </p:par>
                            </p:childTnLst>
                          </p:cTn>
                        </p:par>
                        <p:par>
                          <p:cTn fill="hold">
                            <p:stCondLst>
                              <p:cond delay="1000"/>
                            </p:stCondLst>
                            <p:childTnLst>
                              <p:par>
                                <p:cTn fill="hold" nodeType="afterEffect" presetClass="entr" presetID="2" presetSubtype="4">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1000"/>
                                        <p:tgtEl>
                                          <p:spTgt spid="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000"/>
                                        <p:tgtEl>
                                          <p:spTgt spid="80"/>
                                        </p:tgtEl>
                                        <p:attrNameLst>
                                          <p:attrName>ppt_x</p:attrName>
                                        </p:attrNameLst>
                                      </p:cBhvr>
                                      <p:tavLst>
                                        <p:tav fmla="" tm="0">
                                          <p:val>
                                            <p:strVal val="#ppt_x"/>
                                          </p:val>
                                        </p:tav>
                                        <p:tav fmla="" tm="100000">
                                          <p:val>
                                            <p:strVal val="#ppt_x+1"/>
                                          </p:val>
                                        </p:tav>
                                      </p:tavLst>
                                    </p:anim>
                                    <p:set>
                                      <p:cBhvr>
                                        <p:cTn dur="1" fill="hold">
                                          <p:stCondLst>
                                            <p:cond delay="1000"/>
                                          </p:stCondLst>
                                        </p:cTn>
                                        <p:tgtEl>
                                          <p:spTgt spid="80"/>
                                        </p:tgtEl>
                                        <p:attrNameLst>
                                          <p:attrName>style.visibility</p:attrName>
                                        </p:attrNameLst>
                                      </p:cBhvr>
                                      <p:to>
                                        <p:strVal val="hidden"/>
                                      </p:to>
                                    </p:set>
                                  </p:childTnLst>
                                </p:cTn>
                              </p:par>
                            </p:childTnLst>
                          </p:cTn>
                        </p:par>
                        <p:par>
                          <p:cTn fill="hold">
                            <p:stCondLst>
                              <p:cond delay="1000"/>
                            </p:stCondLst>
                            <p:childTnLst>
                              <p:par>
                                <p:cTn fill="hold" nodeType="afterEffect" presetClass="exit" presetID="2" presetSubtype="1">
                                  <p:stCondLst>
                                    <p:cond delay="0"/>
                                  </p:stCondLst>
                                  <p:childTnLst>
                                    <p:anim calcmode="lin" valueType="num">
                                      <p:cBhvr additive="base">
                                        <p:cTn dur="1000"/>
                                        <p:tgtEl>
                                          <p:spTgt spid="78"/>
                                        </p:tgtEl>
                                        <p:attrNameLst>
                                          <p:attrName>ppt_y</p:attrName>
                                        </p:attrNameLst>
                                      </p:cBhvr>
                                      <p:tavLst>
                                        <p:tav fmla="" tm="0">
                                          <p:val>
                                            <p:strVal val="#ppt_y"/>
                                          </p:val>
                                        </p:tav>
                                        <p:tav fmla="" tm="100000">
                                          <p:val>
                                            <p:strVal val="#ppt_y-1"/>
                                          </p:val>
                                        </p:tav>
                                      </p:tavLst>
                                    </p:anim>
                                    <p:set>
                                      <p:cBhvr>
                                        <p:cTn dur="1" fill="hold">
                                          <p:stCondLst>
                                            <p:cond delay="1000"/>
                                          </p:stCondLst>
                                        </p:cTn>
                                        <p:tgtEl>
                                          <p:spTgt spid="78"/>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4" name="Shape 84"/>
        <p:cNvGrpSpPr/>
        <p:nvPr/>
      </p:nvGrpSpPr>
      <p:grpSpPr>
        <a:xfrm>
          <a:off x="0" y="0"/>
          <a:ext cx="0" cy="0"/>
          <a:chOff x="0" y="0"/>
          <a:chExt cx="0" cy="0"/>
        </a:xfrm>
      </p:grpSpPr>
      <p:sp>
        <p:nvSpPr>
          <p:cNvPr id="85" name="Google Shape;85;p18"/>
          <p:cNvSpPr txBox="1"/>
          <p:nvPr>
            <p:ph type="title"/>
          </p:nvPr>
        </p:nvSpPr>
        <p:spPr>
          <a:xfrm>
            <a:off x="2093825" y="61800"/>
            <a:ext cx="6869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solidFill>
                  <a:schemeClr val="lt1"/>
                </a:solidFill>
              </a:rPr>
              <a:t>What are the applications of particle detection?</a:t>
            </a:r>
            <a:endParaRPr>
              <a:solidFill>
                <a:schemeClr val="lt1"/>
              </a:solidFill>
            </a:endParaRPr>
          </a:p>
          <a:p>
            <a:pPr indent="0" lvl="0" marL="0" rtl="0" algn="l">
              <a:spcBef>
                <a:spcPts val="0"/>
              </a:spcBef>
              <a:spcAft>
                <a:spcPts val="0"/>
              </a:spcAft>
              <a:buSzPct val="46698"/>
              <a:buNone/>
            </a:pPr>
            <a:r>
              <a:t/>
            </a:r>
            <a:endParaRPr sz="2120">
              <a:solidFill>
                <a:schemeClr val="lt1"/>
              </a:solidFill>
            </a:endParaRPr>
          </a:p>
        </p:txBody>
      </p:sp>
      <p:sp>
        <p:nvSpPr>
          <p:cNvPr id="86" name="Google Shape;86;p18"/>
          <p:cNvSpPr txBox="1"/>
          <p:nvPr/>
        </p:nvSpPr>
        <p:spPr>
          <a:xfrm>
            <a:off x="477075" y="1420275"/>
            <a:ext cx="2604900" cy="461700"/>
          </a:xfrm>
          <a:prstGeom prst="rect">
            <a:avLst/>
          </a:prstGeom>
          <a:solidFill>
            <a:srgbClr val="928C8C">
              <a:alpha val="6000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lt1"/>
                </a:solidFill>
              </a:rPr>
              <a:t>Fundamental Research</a:t>
            </a:r>
            <a:endParaRPr sz="1800">
              <a:solidFill>
                <a:schemeClr val="lt1"/>
              </a:solidFill>
            </a:endParaRPr>
          </a:p>
        </p:txBody>
      </p:sp>
      <p:pic>
        <p:nvPicPr>
          <p:cNvPr id="87" name="Google Shape;87;p18"/>
          <p:cNvPicPr preferRelativeResize="0"/>
          <p:nvPr/>
        </p:nvPicPr>
        <p:blipFill>
          <a:blip r:embed="rId4">
            <a:alphaModFix/>
          </a:blip>
          <a:stretch>
            <a:fillRect/>
          </a:stretch>
        </p:blipFill>
        <p:spPr>
          <a:xfrm>
            <a:off x="536500" y="2027775"/>
            <a:ext cx="2486025" cy="1647825"/>
          </a:xfrm>
          <a:prstGeom prst="rect">
            <a:avLst/>
          </a:prstGeom>
          <a:noFill/>
          <a:ln>
            <a:noFill/>
          </a:ln>
        </p:spPr>
      </p:pic>
      <p:pic>
        <p:nvPicPr>
          <p:cNvPr id="88" name="Google Shape;88;p18"/>
          <p:cNvPicPr preferRelativeResize="0"/>
          <p:nvPr/>
        </p:nvPicPr>
        <p:blipFill>
          <a:blip r:embed="rId5">
            <a:alphaModFix/>
          </a:blip>
          <a:stretch>
            <a:fillRect/>
          </a:stretch>
        </p:blipFill>
        <p:spPr>
          <a:xfrm>
            <a:off x="3224650" y="1980150"/>
            <a:ext cx="2619375" cy="1743075"/>
          </a:xfrm>
          <a:prstGeom prst="rect">
            <a:avLst/>
          </a:prstGeom>
          <a:noFill/>
          <a:ln>
            <a:noFill/>
          </a:ln>
        </p:spPr>
      </p:pic>
      <p:sp>
        <p:nvSpPr>
          <p:cNvPr id="89" name="Google Shape;89;p18"/>
          <p:cNvSpPr txBox="1"/>
          <p:nvPr/>
        </p:nvSpPr>
        <p:spPr>
          <a:xfrm>
            <a:off x="3231888" y="1420275"/>
            <a:ext cx="2604900" cy="461700"/>
          </a:xfrm>
          <a:prstGeom prst="rect">
            <a:avLst/>
          </a:prstGeom>
          <a:solidFill>
            <a:srgbClr val="928C8C">
              <a:alpha val="60000"/>
            </a:srgbClr>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lt1"/>
                </a:solidFill>
              </a:rPr>
              <a:t>Medical Imaging</a:t>
            </a:r>
            <a:endParaRPr sz="1800">
              <a:solidFill>
                <a:schemeClr val="lt1"/>
              </a:solidFill>
            </a:endParaRPr>
          </a:p>
        </p:txBody>
      </p:sp>
      <p:pic>
        <p:nvPicPr>
          <p:cNvPr id="90" name="Google Shape;90;p18"/>
          <p:cNvPicPr preferRelativeResize="0"/>
          <p:nvPr/>
        </p:nvPicPr>
        <p:blipFill>
          <a:blip r:embed="rId6">
            <a:alphaModFix/>
          </a:blip>
          <a:stretch>
            <a:fillRect/>
          </a:stretch>
        </p:blipFill>
        <p:spPr>
          <a:xfrm>
            <a:off x="6095438" y="2037300"/>
            <a:ext cx="2809875" cy="1628775"/>
          </a:xfrm>
          <a:prstGeom prst="rect">
            <a:avLst/>
          </a:prstGeom>
          <a:noFill/>
          <a:ln>
            <a:noFill/>
          </a:ln>
        </p:spPr>
      </p:pic>
      <p:sp>
        <p:nvSpPr>
          <p:cNvPr id="91" name="Google Shape;91;p18"/>
          <p:cNvSpPr txBox="1"/>
          <p:nvPr/>
        </p:nvSpPr>
        <p:spPr>
          <a:xfrm>
            <a:off x="5930788" y="1435575"/>
            <a:ext cx="3139200" cy="431100"/>
          </a:xfrm>
          <a:prstGeom prst="rect">
            <a:avLst/>
          </a:prstGeom>
          <a:solidFill>
            <a:srgbClr val="928C8C">
              <a:alpha val="60000"/>
            </a:srgbClr>
          </a:solid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1200"/>
              </a:spcAft>
              <a:buNone/>
            </a:pPr>
            <a:r>
              <a:rPr lang="en" sz="1600">
                <a:solidFill>
                  <a:schemeClr val="lt1"/>
                </a:solidFill>
              </a:rPr>
              <a:t>Environmental Monitoring</a:t>
            </a:r>
            <a:endParaRPr sz="1600">
              <a:solidFill>
                <a:schemeClr val="lt1"/>
              </a:solidFill>
            </a:endParaRPr>
          </a:p>
        </p:txBody>
      </p:sp>
      <p:sp>
        <p:nvSpPr>
          <p:cNvPr id="92" name="Google Shape;92;p18"/>
          <p:cNvSpPr txBox="1"/>
          <p:nvPr/>
        </p:nvSpPr>
        <p:spPr>
          <a:xfrm>
            <a:off x="535413" y="3923025"/>
            <a:ext cx="24882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2"/>
                </a:solidFill>
              </a:rPr>
              <a:t>CMS Detector</a:t>
            </a:r>
            <a:endParaRPr sz="1800">
              <a:solidFill>
                <a:schemeClr val="dk2"/>
              </a:solidFill>
            </a:endParaRPr>
          </a:p>
        </p:txBody>
      </p:sp>
      <p:sp>
        <p:nvSpPr>
          <p:cNvPr id="93" name="Google Shape;93;p18"/>
          <p:cNvSpPr txBox="1"/>
          <p:nvPr/>
        </p:nvSpPr>
        <p:spPr>
          <a:xfrm>
            <a:off x="3290225" y="3923025"/>
            <a:ext cx="24882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2"/>
                </a:solidFill>
              </a:rPr>
              <a:t>MRI </a:t>
            </a:r>
            <a:endParaRPr sz="1800">
              <a:solidFill>
                <a:schemeClr val="dk2"/>
              </a:solidFill>
            </a:endParaRPr>
          </a:p>
        </p:txBody>
      </p:sp>
      <p:sp>
        <p:nvSpPr>
          <p:cNvPr id="94" name="Google Shape;94;p18"/>
          <p:cNvSpPr txBox="1"/>
          <p:nvPr/>
        </p:nvSpPr>
        <p:spPr>
          <a:xfrm>
            <a:off x="6256288" y="3923025"/>
            <a:ext cx="24882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2"/>
                </a:solidFill>
              </a:rPr>
              <a:t>Dosimeter</a:t>
            </a:r>
            <a:endParaRPr sz="1800">
              <a:solidFill>
                <a:schemeClr val="dk2"/>
              </a:solidFill>
            </a:endParaRPr>
          </a:p>
        </p:txBody>
      </p:sp>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1000"/>
                                        <p:tgtEl>
                                          <p:spTgt spid="85"/>
                                        </p:tgtEl>
                                        <p:attrNameLst>
                                          <p:attrName>ppt_w</p:attrName>
                                        </p:attrNameLst>
                                      </p:cBhvr>
                                      <p:tavLst>
                                        <p:tav fmla="" tm="0">
                                          <p:val>
                                            <p:strVal val="0"/>
                                          </p:val>
                                        </p:tav>
                                        <p:tav fmla="" tm="100000">
                                          <p:val>
                                            <p:strVal val="#ppt_w"/>
                                          </p:val>
                                        </p:tav>
                                      </p:tavLst>
                                    </p:anim>
                                    <p:anim calcmode="lin" valueType="num">
                                      <p:cBhvr additive="base">
                                        <p:cTn dur="1000"/>
                                        <p:tgtEl>
                                          <p:spTgt spid="85"/>
                                        </p:tgtEl>
                                        <p:attrNameLst>
                                          <p:attrName>ppt_h</p:attrName>
                                        </p:attrNameLst>
                                      </p:cBhvr>
                                      <p:tavLst>
                                        <p:tav fmla="" tm="0">
                                          <p:val>
                                            <p:strVal val="0"/>
                                          </p:val>
                                        </p:tav>
                                        <p:tav fmla="" tm="100000">
                                          <p:val>
                                            <p:strVal val="#ppt_h"/>
                                          </p:val>
                                        </p:tav>
                                      </p:tavLst>
                                    </p:anim>
                                  </p:childTnLst>
                                </p:cTn>
                              </p:par>
                            </p:childTnLst>
                          </p:cTn>
                        </p:par>
                        <p:par>
                          <p:cTn fill="hold">
                            <p:stCondLst>
                              <p:cond delay="1000"/>
                            </p:stCondLst>
                            <p:childTnLst>
                              <p:par>
                                <p:cTn fill="hold" nodeType="afterEffect" presetClass="entr" presetID="2" presetSubtype="8">
                                  <p:stCondLst>
                                    <p:cond delay="0"/>
                                  </p:stCondLst>
                                  <p:childTnLst>
                                    <p:set>
                                      <p:cBhvr>
                                        <p:cTn dur="1" fill="hold">
                                          <p:stCondLst>
                                            <p:cond delay="0"/>
                                          </p:stCondLst>
                                        </p:cTn>
                                        <p:tgtEl>
                                          <p:spTgt spid="86"/>
                                        </p:tgtEl>
                                        <p:attrNameLst>
                                          <p:attrName>style.visibility</p:attrName>
                                        </p:attrNameLst>
                                      </p:cBhvr>
                                      <p:to>
                                        <p:strVal val="visible"/>
                                      </p:to>
                                    </p:set>
                                    <p:anim calcmode="lin" valueType="num">
                                      <p:cBhvr additive="base">
                                        <p:cTn dur="1000"/>
                                        <p:tgtEl>
                                          <p:spTgt spid="8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1">
                                  <p:stCondLst>
                                    <p:cond delay="0"/>
                                  </p:stCondLst>
                                  <p:childTnLst>
                                    <p:set>
                                      <p:cBhvr>
                                        <p:cTn dur="1" fill="hold">
                                          <p:stCondLst>
                                            <p:cond delay="0"/>
                                          </p:stCondLst>
                                        </p:cTn>
                                        <p:tgtEl>
                                          <p:spTgt spid="89"/>
                                        </p:tgtEl>
                                        <p:attrNameLst>
                                          <p:attrName>style.visibility</p:attrName>
                                        </p:attrNameLst>
                                      </p:cBhvr>
                                      <p:to>
                                        <p:strVal val="visible"/>
                                      </p:to>
                                    </p:set>
                                    <p:anim calcmode="lin" valueType="num">
                                      <p:cBhvr additive="base">
                                        <p:cTn dur="1000"/>
                                        <p:tgtEl>
                                          <p:spTgt spid="89"/>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2">
                                  <p:stCondLst>
                                    <p:cond delay="0"/>
                                  </p:stCondLst>
                                  <p:childTnLst>
                                    <p:set>
                                      <p:cBhvr>
                                        <p:cTn dur="1" fill="hold">
                                          <p:stCondLst>
                                            <p:cond delay="0"/>
                                          </p:stCondLst>
                                        </p:cTn>
                                        <p:tgtEl>
                                          <p:spTgt spid="91"/>
                                        </p:tgtEl>
                                        <p:attrNameLst>
                                          <p:attrName>style.visibility</p:attrName>
                                        </p:attrNameLst>
                                      </p:cBhvr>
                                      <p:to>
                                        <p:strVal val="visible"/>
                                      </p:to>
                                    </p:set>
                                    <p:anim calcmode="lin" valueType="num">
                                      <p:cBhvr additive="base">
                                        <p:cTn dur="1000"/>
                                        <p:tgtEl>
                                          <p:spTgt spid="91"/>
                                        </p:tgtEl>
                                        <p:attrNameLst>
                                          <p:attrName>ppt_x</p:attrName>
                                        </p:attrNameLst>
                                      </p:cBhvr>
                                      <p:tavLst>
                                        <p:tav fmla="" tm="0">
                                          <p:val>
                                            <p:strVal val="#ppt_x+1"/>
                                          </p:val>
                                        </p:tav>
                                        <p:tav fmla="" tm="100000">
                                          <p:val>
                                            <p:strVal val="#ppt_x"/>
                                          </p:val>
                                        </p:tav>
                                      </p:tavLst>
                                    </p:anim>
                                  </p:childTnLst>
                                </p:cTn>
                              </p:par>
                            </p:childTnLst>
                          </p:cTn>
                        </p:par>
                        <p:par>
                          <p:cTn fill="hold">
                            <p:stCondLst>
                              <p:cond delay="2000"/>
                            </p:stCondLst>
                            <p:childTnLst>
                              <p:par>
                                <p:cTn fill="hold" nodeType="afterEffect" presetClass="entr" presetID="10" presetSubtype="0">
                                  <p:stCondLst>
                                    <p:cond delay="0"/>
                                  </p:stCondLst>
                                  <p:childTnLst>
                                    <p:set>
                                      <p:cBhvr>
                                        <p:cTn dur="1" fill="hold">
                                          <p:stCondLst>
                                            <p:cond delay="0"/>
                                          </p:stCondLst>
                                        </p:cTn>
                                        <p:tgtEl>
                                          <p:spTgt spid="87"/>
                                        </p:tgtEl>
                                        <p:attrNameLst>
                                          <p:attrName>style.visibility</p:attrName>
                                        </p:attrNameLst>
                                      </p:cBhvr>
                                      <p:to>
                                        <p:strVal val="visible"/>
                                      </p:to>
                                    </p:set>
                                    <p:animEffect filter="fade" transition="in">
                                      <p:cBhvr>
                                        <p:cTn dur="1000"/>
                                        <p:tgtEl>
                                          <p:spTgt spid="87"/>
                                        </p:tgtEl>
                                      </p:cBhvr>
                                    </p:animEffect>
                                  </p:childTnLst>
                                </p:cTn>
                              </p:par>
                              <p:par>
                                <p:cTn fill="hold" nodeType="withEffect" presetClass="entr" presetID="10" presetSubtype="0">
                                  <p:stCondLst>
                                    <p:cond delay="0"/>
                                  </p:stCondLst>
                                  <p:childTnLst>
                                    <p:set>
                                      <p:cBhvr>
                                        <p:cTn dur="1" fill="hold">
                                          <p:stCondLst>
                                            <p:cond delay="0"/>
                                          </p:stCondLst>
                                        </p:cTn>
                                        <p:tgtEl>
                                          <p:spTgt spid="88"/>
                                        </p:tgtEl>
                                        <p:attrNameLst>
                                          <p:attrName>style.visibility</p:attrName>
                                        </p:attrNameLst>
                                      </p:cBhvr>
                                      <p:to>
                                        <p:strVal val="visible"/>
                                      </p:to>
                                    </p:set>
                                    <p:animEffect filter="fade" transition="in">
                                      <p:cBhvr>
                                        <p:cTn dur="1000"/>
                                        <p:tgtEl>
                                          <p:spTgt spid="88"/>
                                        </p:tgtEl>
                                      </p:cBhvr>
                                    </p:animEffect>
                                  </p:childTnLst>
                                </p:cTn>
                              </p:par>
                              <p:par>
                                <p:cTn fill="hold" nodeType="withEffect" presetClass="entr" presetID="10" presetSubtype="0">
                                  <p:stCondLst>
                                    <p:cond delay="0"/>
                                  </p:stCondLst>
                                  <p:childTnLst>
                                    <p:set>
                                      <p:cBhvr>
                                        <p:cTn dur="1" fill="hold">
                                          <p:stCondLst>
                                            <p:cond delay="0"/>
                                          </p:stCondLst>
                                        </p:cTn>
                                        <p:tgtEl>
                                          <p:spTgt spid="90"/>
                                        </p:tgtEl>
                                        <p:attrNameLst>
                                          <p:attrName>style.visibility</p:attrName>
                                        </p:attrNameLst>
                                      </p:cBhvr>
                                      <p:to>
                                        <p:strVal val="visible"/>
                                      </p:to>
                                    </p:set>
                                    <p:animEffect filter="fade" transition="in">
                                      <p:cBhvr>
                                        <p:cTn dur="1000"/>
                                        <p:tgtEl>
                                          <p:spTgt spid="90"/>
                                        </p:tgtEl>
                                      </p:cBhvr>
                                    </p:animEffect>
                                  </p:childTnLst>
                                </p:cTn>
                              </p:par>
                            </p:childTnLst>
                          </p:cTn>
                        </p:par>
                        <p:par>
                          <p:cTn fill="hold">
                            <p:stCondLst>
                              <p:cond delay="3000"/>
                            </p:stCondLst>
                            <p:childTnLst>
                              <p:par>
                                <p:cTn fill="hold" nodeType="afterEffect" presetClass="entr" presetID="2" presetSubtype="4">
                                  <p:stCondLst>
                                    <p:cond delay="0"/>
                                  </p:stCondLst>
                                  <p:childTnLst>
                                    <p:set>
                                      <p:cBhvr>
                                        <p:cTn dur="1" fill="hold">
                                          <p:stCondLst>
                                            <p:cond delay="0"/>
                                          </p:stCondLst>
                                        </p:cTn>
                                        <p:tgtEl>
                                          <p:spTgt spid="92"/>
                                        </p:tgtEl>
                                        <p:attrNameLst>
                                          <p:attrName>style.visibility</p:attrName>
                                        </p:attrNameLst>
                                      </p:cBhvr>
                                      <p:to>
                                        <p:strVal val="visible"/>
                                      </p:to>
                                    </p:set>
                                    <p:anim calcmode="lin" valueType="num">
                                      <p:cBhvr additive="base">
                                        <p:cTn dur="1000"/>
                                        <p:tgtEl>
                                          <p:spTgt spid="9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93"/>
                                        </p:tgtEl>
                                        <p:attrNameLst>
                                          <p:attrName>style.visibility</p:attrName>
                                        </p:attrNameLst>
                                      </p:cBhvr>
                                      <p:to>
                                        <p:strVal val="visible"/>
                                      </p:to>
                                    </p:set>
                                    <p:anim calcmode="lin" valueType="num">
                                      <p:cBhvr additive="base">
                                        <p:cTn dur="1000"/>
                                        <p:tgtEl>
                                          <p:spTgt spid="9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94"/>
                                        </p:tgtEl>
                                        <p:attrNameLst>
                                          <p:attrName>style.visibility</p:attrName>
                                        </p:attrNameLst>
                                      </p:cBhvr>
                                      <p:to>
                                        <p:strVal val="visible"/>
                                      </p:to>
                                    </p:set>
                                    <p:anim calcmode="lin" valueType="num">
                                      <p:cBhvr additive="base">
                                        <p:cTn dur="1000"/>
                                        <p:tgtEl>
                                          <p:spTgt spid="9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 presetSubtype="2">
                                  <p:stCondLst>
                                    <p:cond delay="0"/>
                                  </p:stCondLst>
                                  <p:childTnLst>
                                    <p:anim calcmode="lin" valueType="num">
                                      <p:cBhvr additive="base">
                                        <p:cTn dur="1100"/>
                                        <p:tgtEl>
                                          <p:spTgt spid="86"/>
                                        </p:tgtEl>
                                        <p:attrNameLst>
                                          <p:attrName>ppt_x</p:attrName>
                                        </p:attrNameLst>
                                      </p:cBhvr>
                                      <p:tavLst>
                                        <p:tav fmla="" tm="0">
                                          <p:val>
                                            <p:strVal val="#ppt_x"/>
                                          </p:val>
                                        </p:tav>
                                        <p:tav fmla="" tm="100000">
                                          <p:val>
                                            <p:strVal val="#ppt_x+1"/>
                                          </p:val>
                                        </p:tav>
                                      </p:tavLst>
                                    </p:anim>
                                    <p:set>
                                      <p:cBhvr>
                                        <p:cTn dur="1" fill="hold">
                                          <p:stCondLst>
                                            <p:cond delay="1100"/>
                                          </p:stCondLst>
                                        </p:cTn>
                                        <p:tgtEl>
                                          <p:spTgt spid="86"/>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87"/>
                                        </p:tgtEl>
                                        <p:attrNameLst>
                                          <p:attrName>ppt_w</p:attrName>
                                        </p:attrNameLst>
                                      </p:cBhvr>
                                      <p:tavLst>
                                        <p:tav fmla="" tm="0">
                                          <p:val>
                                            <p:strVal val="#ppt_w"/>
                                          </p:val>
                                        </p:tav>
                                        <p:tav fmla="" tm="100000">
                                          <p:val>
                                            <p:strVal val="0"/>
                                          </p:val>
                                        </p:tav>
                                      </p:tavLst>
                                    </p:anim>
                                    <p:anim calcmode="lin" valueType="num">
                                      <p:cBhvr additive="base">
                                        <p:cTn dur="1000"/>
                                        <p:tgtEl>
                                          <p:spTgt spid="87"/>
                                        </p:tgtEl>
                                        <p:attrNameLst>
                                          <p:attrName>ppt_h</p:attrName>
                                        </p:attrNameLst>
                                      </p:cBhvr>
                                      <p:tavLst>
                                        <p:tav fmla="" tm="0">
                                          <p:val>
                                            <p:strVal val="#ppt_h"/>
                                          </p:val>
                                        </p:tav>
                                        <p:tav fmla="" tm="100000">
                                          <p:val>
                                            <p:strVal val="0"/>
                                          </p:val>
                                        </p:tav>
                                      </p:tavLst>
                                    </p:anim>
                                    <p:set>
                                      <p:cBhvr>
                                        <p:cTn dur="1" fill="hold">
                                          <p:stCondLst>
                                            <p:cond delay="1000"/>
                                          </p:stCondLst>
                                        </p:cTn>
                                        <p:tgtEl>
                                          <p:spTgt spid="87"/>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88"/>
                                        </p:tgtEl>
                                        <p:attrNameLst>
                                          <p:attrName>ppt_w</p:attrName>
                                        </p:attrNameLst>
                                      </p:cBhvr>
                                      <p:tavLst>
                                        <p:tav fmla="" tm="0">
                                          <p:val>
                                            <p:strVal val="#ppt_w"/>
                                          </p:val>
                                        </p:tav>
                                        <p:tav fmla="" tm="100000">
                                          <p:val>
                                            <p:strVal val="0"/>
                                          </p:val>
                                        </p:tav>
                                      </p:tavLst>
                                    </p:anim>
                                    <p:anim calcmode="lin" valueType="num">
                                      <p:cBhvr additive="base">
                                        <p:cTn dur="1000"/>
                                        <p:tgtEl>
                                          <p:spTgt spid="88"/>
                                        </p:tgtEl>
                                        <p:attrNameLst>
                                          <p:attrName>ppt_h</p:attrName>
                                        </p:attrNameLst>
                                      </p:cBhvr>
                                      <p:tavLst>
                                        <p:tav fmla="" tm="0">
                                          <p:val>
                                            <p:strVal val="#ppt_h"/>
                                          </p:val>
                                        </p:tav>
                                        <p:tav fmla="" tm="100000">
                                          <p:val>
                                            <p:strVal val="0"/>
                                          </p:val>
                                        </p:tav>
                                      </p:tavLst>
                                    </p:anim>
                                    <p:set>
                                      <p:cBhvr>
                                        <p:cTn dur="1" fill="hold">
                                          <p:stCondLst>
                                            <p:cond delay="1000"/>
                                          </p:stCondLst>
                                        </p:cTn>
                                        <p:tgtEl>
                                          <p:spTgt spid="88"/>
                                        </p:tgtEl>
                                        <p:attrNameLst>
                                          <p:attrName>style.visibility</p:attrName>
                                        </p:attrNameLst>
                                      </p:cBhvr>
                                      <p:to>
                                        <p:strVal val="hidden"/>
                                      </p:to>
                                    </p:set>
                                  </p:childTnLst>
                                </p:cTn>
                              </p:par>
                              <p:par>
                                <p:cTn fill="hold" nodeType="withEffect" presetClass="exit" presetID="2" presetSubtype="4">
                                  <p:stCondLst>
                                    <p:cond delay="0"/>
                                  </p:stCondLst>
                                  <p:childTnLst>
                                    <p:anim calcmode="lin" valueType="num">
                                      <p:cBhvr additive="base">
                                        <p:cTn dur="1000"/>
                                        <p:tgtEl>
                                          <p:spTgt spid="89"/>
                                        </p:tgtEl>
                                        <p:attrNameLst>
                                          <p:attrName>ppt_y</p:attrName>
                                        </p:attrNameLst>
                                      </p:cBhvr>
                                      <p:tavLst>
                                        <p:tav fmla="" tm="0">
                                          <p:val>
                                            <p:strVal val="#ppt_y"/>
                                          </p:val>
                                        </p:tav>
                                        <p:tav fmla="" tm="100000">
                                          <p:val>
                                            <p:strVal val="#ppt_y+1"/>
                                          </p:val>
                                        </p:tav>
                                      </p:tavLst>
                                    </p:anim>
                                    <p:set>
                                      <p:cBhvr>
                                        <p:cTn dur="1" fill="hold">
                                          <p:stCondLst>
                                            <p:cond delay="1000"/>
                                          </p:stCondLst>
                                        </p:cTn>
                                        <p:tgtEl>
                                          <p:spTgt spid="89"/>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90"/>
                                        </p:tgtEl>
                                        <p:attrNameLst>
                                          <p:attrName>ppt_w</p:attrName>
                                        </p:attrNameLst>
                                      </p:cBhvr>
                                      <p:tavLst>
                                        <p:tav fmla="" tm="0">
                                          <p:val>
                                            <p:strVal val="#ppt_w"/>
                                          </p:val>
                                        </p:tav>
                                        <p:tav fmla="" tm="100000">
                                          <p:val>
                                            <p:strVal val="0"/>
                                          </p:val>
                                        </p:tav>
                                      </p:tavLst>
                                    </p:anim>
                                    <p:anim calcmode="lin" valueType="num">
                                      <p:cBhvr additive="base">
                                        <p:cTn dur="1000"/>
                                        <p:tgtEl>
                                          <p:spTgt spid="90"/>
                                        </p:tgtEl>
                                        <p:attrNameLst>
                                          <p:attrName>ppt_h</p:attrName>
                                        </p:attrNameLst>
                                      </p:cBhvr>
                                      <p:tavLst>
                                        <p:tav fmla="" tm="0">
                                          <p:val>
                                            <p:strVal val="#ppt_h"/>
                                          </p:val>
                                        </p:tav>
                                        <p:tav fmla="" tm="100000">
                                          <p:val>
                                            <p:strVal val="0"/>
                                          </p:val>
                                        </p:tav>
                                      </p:tavLst>
                                    </p:anim>
                                    <p:set>
                                      <p:cBhvr>
                                        <p:cTn dur="1" fill="hold">
                                          <p:stCondLst>
                                            <p:cond delay="1000"/>
                                          </p:stCondLst>
                                        </p:cTn>
                                        <p:tgtEl>
                                          <p:spTgt spid="90"/>
                                        </p:tgtEl>
                                        <p:attrNameLst>
                                          <p:attrName>style.visibility</p:attrName>
                                        </p:attrNameLst>
                                      </p:cBhvr>
                                      <p:to>
                                        <p:strVal val="hidden"/>
                                      </p:to>
                                    </p:set>
                                  </p:childTnLst>
                                </p:cTn>
                              </p:par>
                              <p:par>
                                <p:cTn fill="hold" nodeType="withEffect" presetClass="exit" presetID="2" presetSubtype="8">
                                  <p:stCondLst>
                                    <p:cond delay="0"/>
                                  </p:stCondLst>
                                  <p:childTnLst>
                                    <p:anim calcmode="lin" valueType="num">
                                      <p:cBhvr additive="base">
                                        <p:cTn dur="1000"/>
                                        <p:tgtEl>
                                          <p:spTgt spid="91"/>
                                        </p:tgtEl>
                                        <p:attrNameLst>
                                          <p:attrName>ppt_x</p:attrName>
                                        </p:attrNameLst>
                                      </p:cBhvr>
                                      <p:tavLst>
                                        <p:tav fmla="" tm="0">
                                          <p:val>
                                            <p:strVal val="#ppt_x"/>
                                          </p:val>
                                        </p:tav>
                                        <p:tav fmla="" tm="100000">
                                          <p:val>
                                            <p:strVal val="#ppt_x-1"/>
                                          </p:val>
                                        </p:tav>
                                      </p:tavLst>
                                    </p:anim>
                                    <p:set>
                                      <p:cBhvr>
                                        <p:cTn dur="1" fill="hold">
                                          <p:stCondLst>
                                            <p:cond delay="1000"/>
                                          </p:stCondLst>
                                        </p:cTn>
                                        <p:tgtEl>
                                          <p:spTgt spid="91"/>
                                        </p:tgtEl>
                                        <p:attrNameLst>
                                          <p:attrName>style.visibility</p:attrName>
                                        </p:attrNameLst>
                                      </p:cBhvr>
                                      <p:to>
                                        <p:strVal val="hidden"/>
                                      </p:to>
                                    </p:set>
                                  </p:childTnLst>
                                </p:cTn>
                              </p:par>
                              <p:par>
                                <p:cTn fill="hold" nodeType="withEffect" presetClass="exit" presetID="2" presetSubtype="8">
                                  <p:stCondLst>
                                    <p:cond delay="0"/>
                                  </p:stCondLst>
                                  <p:childTnLst>
                                    <p:anim calcmode="lin" valueType="num">
                                      <p:cBhvr additive="base">
                                        <p:cTn dur="1000"/>
                                        <p:tgtEl>
                                          <p:spTgt spid="92"/>
                                        </p:tgtEl>
                                        <p:attrNameLst>
                                          <p:attrName>ppt_x</p:attrName>
                                        </p:attrNameLst>
                                      </p:cBhvr>
                                      <p:tavLst>
                                        <p:tav fmla="" tm="0">
                                          <p:val>
                                            <p:strVal val="#ppt_x"/>
                                          </p:val>
                                        </p:tav>
                                        <p:tav fmla="" tm="100000">
                                          <p:val>
                                            <p:strVal val="#ppt_x-1"/>
                                          </p:val>
                                        </p:tav>
                                      </p:tavLst>
                                    </p:anim>
                                    <p:set>
                                      <p:cBhvr>
                                        <p:cTn dur="1" fill="hold">
                                          <p:stCondLst>
                                            <p:cond delay="1000"/>
                                          </p:stCondLst>
                                        </p:cTn>
                                        <p:tgtEl>
                                          <p:spTgt spid="92"/>
                                        </p:tgtEl>
                                        <p:attrNameLst>
                                          <p:attrName>style.visibility</p:attrName>
                                        </p:attrNameLst>
                                      </p:cBhvr>
                                      <p:to>
                                        <p:strVal val="hidden"/>
                                      </p:to>
                                    </p:set>
                                  </p:childTnLst>
                                </p:cTn>
                              </p:par>
                              <p:par>
                                <p:cTn fill="hold" nodeType="withEffect" presetClass="exit" presetID="2" presetSubtype="4">
                                  <p:stCondLst>
                                    <p:cond delay="0"/>
                                  </p:stCondLst>
                                  <p:childTnLst>
                                    <p:anim calcmode="lin" valueType="num">
                                      <p:cBhvr additive="base">
                                        <p:cTn dur="1000"/>
                                        <p:tgtEl>
                                          <p:spTgt spid="93"/>
                                        </p:tgtEl>
                                        <p:attrNameLst>
                                          <p:attrName>ppt_y</p:attrName>
                                        </p:attrNameLst>
                                      </p:cBhvr>
                                      <p:tavLst>
                                        <p:tav fmla="" tm="0">
                                          <p:val>
                                            <p:strVal val="#ppt_y"/>
                                          </p:val>
                                        </p:tav>
                                        <p:tav fmla="" tm="100000">
                                          <p:val>
                                            <p:strVal val="#ppt_y+1"/>
                                          </p:val>
                                        </p:tav>
                                      </p:tavLst>
                                    </p:anim>
                                    <p:set>
                                      <p:cBhvr>
                                        <p:cTn dur="1" fill="hold">
                                          <p:stCondLst>
                                            <p:cond delay="1000"/>
                                          </p:stCondLst>
                                        </p:cTn>
                                        <p:tgtEl>
                                          <p:spTgt spid="93"/>
                                        </p:tgtEl>
                                        <p:attrNameLst>
                                          <p:attrName>style.visibility</p:attrName>
                                        </p:attrNameLst>
                                      </p:cBhvr>
                                      <p:to>
                                        <p:strVal val="hidden"/>
                                      </p:to>
                                    </p:set>
                                  </p:childTnLst>
                                </p:cTn>
                              </p:par>
                              <p:par>
                                <p:cTn fill="hold" nodeType="withEffect" presetClass="exit" presetID="2" presetSubtype="2">
                                  <p:stCondLst>
                                    <p:cond delay="0"/>
                                  </p:stCondLst>
                                  <p:childTnLst>
                                    <p:anim calcmode="lin" valueType="num">
                                      <p:cBhvr additive="base">
                                        <p:cTn dur="1000"/>
                                        <p:tgtEl>
                                          <p:spTgt spid="94"/>
                                        </p:tgtEl>
                                        <p:attrNameLst>
                                          <p:attrName>ppt_x</p:attrName>
                                        </p:attrNameLst>
                                      </p:cBhvr>
                                      <p:tavLst>
                                        <p:tav fmla="" tm="0">
                                          <p:val>
                                            <p:strVal val="#ppt_x"/>
                                          </p:val>
                                        </p:tav>
                                        <p:tav fmla="" tm="100000">
                                          <p:val>
                                            <p:strVal val="#ppt_x+1"/>
                                          </p:val>
                                        </p:tav>
                                      </p:tavLst>
                                    </p:anim>
                                    <p:set>
                                      <p:cBhvr>
                                        <p:cTn dur="1" fill="hold">
                                          <p:stCondLst>
                                            <p:cond delay="1000"/>
                                          </p:stCondLst>
                                        </p:cTn>
                                        <p:tgtEl>
                                          <p:spTgt spid="94"/>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8" name="Shape 98"/>
        <p:cNvGrpSpPr/>
        <p:nvPr/>
      </p:nvGrpSpPr>
      <p:grpSpPr>
        <a:xfrm>
          <a:off x="0" y="0"/>
          <a:ext cx="0" cy="0"/>
          <a:chOff x="0" y="0"/>
          <a:chExt cx="0" cy="0"/>
        </a:xfrm>
      </p:grpSpPr>
      <p:sp>
        <p:nvSpPr>
          <p:cNvPr id="99" name="Google Shape;99;p19"/>
          <p:cNvSpPr txBox="1"/>
          <p:nvPr>
            <p:ph type="title"/>
          </p:nvPr>
        </p:nvSpPr>
        <p:spPr>
          <a:xfrm>
            <a:off x="2093825" y="61800"/>
            <a:ext cx="6869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SzPct val="39285"/>
              <a:buNone/>
            </a:pPr>
            <a:r>
              <a:rPr lang="en">
                <a:solidFill>
                  <a:schemeClr val="lt1"/>
                </a:solidFill>
              </a:rPr>
              <a:t>What are the applications of particle detection?</a:t>
            </a:r>
            <a:endParaRPr>
              <a:solidFill>
                <a:schemeClr val="lt1"/>
              </a:solidFill>
            </a:endParaRPr>
          </a:p>
          <a:p>
            <a:pPr indent="0" lvl="0" marL="0" rtl="0" algn="l">
              <a:spcBef>
                <a:spcPts val="0"/>
              </a:spcBef>
              <a:spcAft>
                <a:spcPts val="0"/>
              </a:spcAft>
              <a:buSzPct val="46698"/>
              <a:buNone/>
            </a:pPr>
            <a:r>
              <a:t/>
            </a:r>
            <a:endParaRPr sz="2120">
              <a:solidFill>
                <a:schemeClr val="lt1"/>
              </a:solidFill>
            </a:endParaRPr>
          </a:p>
        </p:txBody>
      </p:sp>
      <p:sp>
        <p:nvSpPr>
          <p:cNvPr id="100" name="Google Shape;100;p19"/>
          <p:cNvSpPr txBox="1"/>
          <p:nvPr/>
        </p:nvSpPr>
        <p:spPr>
          <a:xfrm>
            <a:off x="613150" y="1420275"/>
            <a:ext cx="3053100" cy="461700"/>
          </a:xfrm>
          <a:prstGeom prst="rect">
            <a:avLst/>
          </a:prstGeom>
          <a:solidFill>
            <a:srgbClr val="928C8C">
              <a:alpha val="60000"/>
            </a:srgbClr>
          </a:solid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1200"/>
              </a:spcAft>
              <a:buNone/>
            </a:pPr>
            <a:r>
              <a:rPr lang="en" sz="1800">
                <a:solidFill>
                  <a:schemeClr val="lt1"/>
                </a:solidFill>
              </a:rPr>
              <a:t>Geological exploration</a:t>
            </a:r>
            <a:endParaRPr sz="1800">
              <a:solidFill>
                <a:schemeClr val="lt1"/>
              </a:solidFill>
            </a:endParaRPr>
          </a:p>
        </p:txBody>
      </p:sp>
      <p:sp>
        <p:nvSpPr>
          <p:cNvPr id="101" name="Google Shape;101;p19"/>
          <p:cNvSpPr txBox="1"/>
          <p:nvPr/>
        </p:nvSpPr>
        <p:spPr>
          <a:xfrm>
            <a:off x="5104625" y="1420275"/>
            <a:ext cx="3599400" cy="461700"/>
          </a:xfrm>
          <a:prstGeom prst="rect">
            <a:avLst/>
          </a:prstGeom>
          <a:solidFill>
            <a:srgbClr val="928C8C">
              <a:alpha val="60000"/>
            </a:srgbClr>
          </a:solidFill>
          <a:ln>
            <a:noFill/>
          </a:ln>
        </p:spPr>
        <p:txBody>
          <a:bodyPr anchorCtr="0" anchor="t" bIns="91425" lIns="91425" spcFirstLastPara="1" rIns="91425" wrap="square" tIns="91425">
            <a:spAutoFit/>
          </a:bodyPr>
          <a:lstStyle/>
          <a:p>
            <a:pPr indent="0" lvl="0" marL="0" rtl="0" algn="ctr">
              <a:lnSpc>
                <a:spcPct val="150000"/>
              </a:lnSpc>
              <a:spcBef>
                <a:spcPts val="0"/>
              </a:spcBef>
              <a:spcAft>
                <a:spcPts val="1200"/>
              </a:spcAft>
              <a:buNone/>
            </a:pPr>
            <a:r>
              <a:rPr lang="en" sz="1800">
                <a:solidFill>
                  <a:schemeClr val="lt1"/>
                </a:solidFill>
              </a:rPr>
              <a:t>Astrophysics and Cosmology</a:t>
            </a:r>
            <a:endParaRPr sz="1800">
              <a:solidFill>
                <a:schemeClr val="lt1"/>
              </a:solidFill>
            </a:endParaRPr>
          </a:p>
        </p:txBody>
      </p:sp>
      <p:pic>
        <p:nvPicPr>
          <p:cNvPr id="102" name="Google Shape;102;p19"/>
          <p:cNvPicPr preferRelativeResize="0"/>
          <p:nvPr/>
        </p:nvPicPr>
        <p:blipFill>
          <a:blip r:embed="rId4">
            <a:alphaModFix/>
          </a:blip>
          <a:stretch>
            <a:fillRect/>
          </a:stretch>
        </p:blipFill>
        <p:spPr>
          <a:xfrm>
            <a:off x="720675" y="1980163"/>
            <a:ext cx="2838050" cy="1862900"/>
          </a:xfrm>
          <a:prstGeom prst="rect">
            <a:avLst/>
          </a:prstGeom>
          <a:noFill/>
          <a:ln>
            <a:noFill/>
          </a:ln>
        </p:spPr>
      </p:pic>
      <p:sp>
        <p:nvSpPr>
          <p:cNvPr id="103" name="Google Shape;103;p19"/>
          <p:cNvSpPr txBox="1"/>
          <p:nvPr/>
        </p:nvSpPr>
        <p:spPr>
          <a:xfrm>
            <a:off x="895600" y="4018000"/>
            <a:ext cx="24882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2"/>
                </a:solidFill>
              </a:rPr>
              <a:t>Geophysical Logging</a:t>
            </a:r>
            <a:endParaRPr sz="1800">
              <a:solidFill>
                <a:schemeClr val="dk2"/>
              </a:solidFill>
            </a:endParaRPr>
          </a:p>
        </p:txBody>
      </p:sp>
      <p:pic>
        <p:nvPicPr>
          <p:cNvPr id="104" name="Google Shape;104;p19"/>
          <p:cNvPicPr preferRelativeResize="0"/>
          <p:nvPr/>
        </p:nvPicPr>
        <p:blipFill>
          <a:blip r:embed="rId5">
            <a:alphaModFix/>
          </a:blip>
          <a:stretch>
            <a:fillRect/>
          </a:stretch>
        </p:blipFill>
        <p:spPr>
          <a:xfrm>
            <a:off x="5685125" y="1973388"/>
            <a:ext cx="2438400" cy="1876425"/>
          </a:xfrm>
          <a:prstGeom prst="rect">
            <a:avLst/>
          </a:prstGeom>
          <a:noFill/>
          <a:ln>
            <a:noFill/>
          </a:ln>
        </p:spPr>
      </p:pic>
      <p:sp>
        <p:nvSpPr>
          <p:cNvPr id="105" name="Google Shape;105;p19"/>
          <p:cNvSpPr txBox="1"/>
          <p:nvPr/>
        </p:nvSpPr>
        <p:spPr>
          <a:xfrm>
            <a:off x="5252975" y="4018000"/>
            <a:ext cx="3302700" cy="4617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800">
                <a:solidFill>
                  <a:schemeClr val="dk2"/>
                </a:solidFill>
              </a:rPr>
              <a:t>Gamma-Ray Astronomy</a:t>
            </a:r>
            <a:endParaRPr sz="1800">
              <a:solidFill>
                <a:schemeClr val="dk2"/>
              </a:solidFill>
            </a:endParaRPr>
          </a:p>
        </p:txBody>
      </p:sp>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1000"/>
                                        <p:tgtEl>
                                          <p:spTgt spid="10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101"/>
                                        </p:tgtEl>
                                        <p:attrNameLst>
                                          <p:attrName>style.visibility</p:attrName>
                                        </p:attrNameLst>
                                      </p:cBhvr>
                                      <p:to>
                                        <p:strVal val="visible"/>
                                      </p:to>
                                    </p:set>
                                    <p:anim calcmode="lin" valueType="num">
                                      <p:cBhvr additive="base">
                                        <p:cTn dur="1000"/>
                                        <p:tgtEl>
                                          <p:spTgt spid="101"/>
                                        </p:tgtEl>
                                        <p:attrNameLst>
                                          <p:attrName>ppt_x</p:attrName>
                                        </p:attrNameLst>
                                      </p:cBhvr>
                                      <p:tavLst>
                                        <p:tav fmla="" tm="0">
                                          <p:val>
                                            <p:strVal val="#ppt_x+1"/>
                                          </p:val>
                                        </p:tav>
                                        <p:tav fmla="" tm="100000">
                                          <p:val>
                                            <p:strVal val="#ppt_x"/>
                                          </p:val>
                                        </p:tav>
                                      </p:tavLst>
                                    </p:anim>
                                  </p:childTnLst>
                                </p:cTn>
                              </p:par>
                            </p:childTnLst>
                          </p:cTn>
                        </p:par>
                        <p:par>
                          <p:cTn fill="hold">
                            <p:stCondLst>
                              <p:cond delay="1000"/>
                            </p:stCondLst>
                            <p:childTnLst>
                              <p:par>
                                <p:cTn fill="hold" nodeType="afterEffect" presetClass="entr" presetID="23" presetSubtype="16">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1000"/>
                                        <p:tgtEl>
                                          <p:spTgt spid="102"/>
                                        </p:tgtEl>
                                        <p:attrNameLst>
                                          <p:attrName>ppt_w</p:attrName>
                                        </p:attrNameLst>
                                      </p:cBhvr>
                                      <p:tavLst>
                                        <p:tav fmla="" tm="0">
                                          <p:val>
                                            <p:strVal val="0"/>
                                          </p:val>
                                        </p:tav>
                                        <p:tav fmla="" tm="100000">
                                          <p:val>
                                            <p:strVal val="#ppt_w"/>
                                          </p:val>
                                        </p:tav>
                                      </p:tavLst>
                                    </p:anim>
                                    <p:anim calcmode="lin" valueType="num">
                                      <p:cBhvr additive="base">
                                        <p:cTn dur="1000"/>
                                        <p:tgtEl>
                                          <p:spTgt spid="102"/>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1000"/>
                                        <p:tgtEl>
                                          <p:spTgt spid="104"/>
                                        </p:tgtEl>
                                        <p:attrNameLst>
                                          <p:attrName>ppt_w</p:attrName>
                                        </p:attrNameLst>
                                      </p:cBhvr>
                                      <p:tavLst>
                                        <p:tav fmla="" tm="0">
                                          <p:val>
                                            <p:strVal val="0"/>
                                          </p:val>
                                        </p:tav>
                                        <p:tav fmla="" tm="100000">
                                          <p:val>
                                            <p:strVal val="#ppt_w"/>
                                          </p:val>
                                        </p:tav>
                                      </p:tavLst>
                                    </p:anim>
                                    <p:anim calcmode="lin" valueType="num">
                                      <p:cBhvr additive="base">
                                        <p:cTn dur="1000"/>
                                        <p:tgtEl>
                                          <p:spTgt spid="104"/>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3"/>
                                        </p:tgtEl>
                                        <p:attrNameLst>
                                          <p:attrName>style.visibility</p:attrName>
                                        </p:attrNameLst>
                                      </p:cBhvr>
                                      <p:to>
                                        <p:strVal val="visible"/>
                                      </p:to>
                                    </p:set>
                                    <p:anim calcmode="lin" valueType="num">
                                      <p:cBhvr additive="base">
                                        <p:cTn dur="1000"/>
                                        <p:tgtEl>
                                          <p:spTgt spid="103"/>
                                        </p:tgtEl>
                                        <p:attrNameLst>
                                          <p:attrName>ppt_w</p:attrName>
                                        </p:attrNameLst>
                                      </p:cBhvr>
                                      <p:tavLst>
                                        <p:tav fmla="" tm="0">
                                          <p:val>
                                            <p:strVal val="0"/>
                                          </p:val>
                                        </p:tav>
                                        <p:tav fmla="" tm="100000">
                                          <p:val>
                                            <p:strVal val="#ppt_w"/>
                                          </p:val>
                                        </p:tav>
                                      </p:tavLst>
                                    </p:anim>
                                    <p:anim calcmode="lin" valueType="num">
                                      <p:cBhvr additive="base">
                                        <p:cTn dur="1000"/>
                                        <p:tgtEl>
                                          <p:spTgt spid="103"/>
                                        </p:tgtEl>
                                        <p:attrNameLst>
                                          <p:attrName>ppt_h</p:attrName>
                                        </p:attrNameLst>
                                      </p:cBhvr>
                                      <p:tavLst>
                                        <p:tav fmla="" tm="0">
                                          <p:val>
                                            <p:strVal val="0"/>
                                          </p:val>
                                        </p:tav>
                                        <p:tav fmla="" tm="100000">
                                          <p:val>
                                            <p:strVal val="#ppt_h"/>
                                          </p:val>
                                        </p:tav>
                                      </p:tavLst>
                                    </p:anim>
                                  </p:childTnLst>
                                </p:cTn>
                              </p:par>
                              <p:par>
                                <p:cTn fill="hold" nodeType="withEffect" presetClass="entr" presetID="23" presetSubtype="16">
                                  <p:stCondLst>
                                    <p:cond delay="0"/>
                                  </p:stCondLst>
                                  <p:childTnLst>
                                    <p:set>
                                      <p:cBhvr>
                                        <p:cTn dur="1" fill="hold">
                                          <p:stCondLst>
                                            <p:cond delay="0"/>
                                          </p:stCondLst>
                                        </p:cTn>
                                        <p:tgtEl>
                                          <p:spTgt spid="105"/>
                                        </p:tgtEl>
                                        <p:attrNameLst>
                                          <p:attrName>style.visibility</p:attrName>
                                        </p:attrNameLst>
                                      </p:cBhvr>
                                      <p:to>
                                        <p:strVal val="visible"/>
                                      </p:to>
                                    </p:set>
                                    <p:anim calcmode="lin" valueType="num">
                                      <p:cBhvr additive="base">
                                        <p:cTn dur="1000"/>
                                        <p:tgtEl>
                                          <p:spTgt spid="105"/>
                                        </p:tgtEl>
                                        <p:attrNameLst>
                                          <p:attrName>ppt_w</p:attrName>
                                        </p:attrNameLst>
                                      </p:cBhvr>
                                      <p:tavLst>
                                        <p:tav fmla="" tm="0">
                                          <p:val>
                                            <p:strVal val="0"/>
                                          </p:val>
                                        </p:tav>
                                        <p:tav fmla="" tm="100000">
                                          <p:val>
                                            <p:strVal val="#ppt_w"/>
                                          </p:val>
                                        </p:tav>
                                      </p:tavLst>
                                    </p:anim>
                                    <p:anim calcmode="lin" valueType="num">
                                      <p:cBhvr additive="base">
                                        <p:cTn dur="1000"/>
                                        <p:tgtEl>
                                          <p:spTgt spid="105"/>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9" name="Shape 109"/>
        <p:cNvGrpSpPr/>
        <p:nvPr/>
      </p:nvGrpSpPr>
      <p:grpSpPr>
        <a:xfrm>
          <a:off x="0" y="0"/>
          <a:ext cx="0" cy="0"/>
          <a:chOff x="0" y="0"/>
          <a:chExt cx="0" cy="0"/>
        </a:xfrm>
      </p:grpSpPr>
      <p:sp>
        <p:nvSpPr>
          <p:cNvPr id="110" name="Google Shape;110;p20"/>
          <p:cNvSpPr txBox="1"/>
          <p:nvPr>
            <p:ph type="title"/>
          </p:nvPr>
        </p:nvSpPr>
        <p:spPr>
          <a:xfrm>
            <a:off x="3469625" y="83300"/>
            <a:ext cx="6869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SzPct val="46698"/>
              <a:buNone/>
            </a:pPr>
            <a:r>
              <a:rPr lang="en">
                <a:solidFill>
                  <a:schemeClr val="lt1"/>
                </a:solidFill>
              </a:rPr>
              <a:t>How it was achieved in the past?</a:t>
            </a:r>
            <a:endParaRPr sz="2120">
              <a:solidFill>
                <a:schemeClr val="lt1"/>
              </a:solidFill>
            </a:endParaRPr>
          </a:p>
        </p:txBody>
      </p:sp>
      <p:sp>
        <p:nvSpPr>
          <p:cNvPr id="111" name="Google Shape;111;p20"/>
          <p:cNvSpPr txBox="1"/>
          <p:nvPr/>
        </p:nvSpPr>
        <p:spPr>
          <a:xfrm>
            <a:off x="798400" y="1252525"/>
            <a:ext cx="2184300" cy="461700"/>
          </a:xfrm>
          <a:prstGeom prst="rect">
            <a:avLst/>
          </a:prstGeom>
          <a:solidFill>
            <a:srgbClr val="928C8C">
              <a:alpha val="60000"/>
            </a:srgbClr>
          </a:solid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lt1"/>
              </a:buClr>
              <a:buSzPts val="1800"/>
              <a:buAutoNum type="arabicPeriod"/>
            </a:pPr>
            <a:r>
              <a:rPr lang="en" sz="1800">
                <a:solidFill>
                  <a:schemeClr val="lt1"/>
                </a:solidFill>
              </a:rPr>
              <a:t>Early Methods:</a:t>
            </a:r>
            <a:endParaRPr sz="1800">
              <a:solidFill>
                <a:schemeClr val="lt1"/>
              </a:solidFill>
            </a:endParaRPr>
          </a:p>
        </p:txBody>
      </p:sp>
      <p:pic>
        <p:nvPicPr>
          <p:cNvPr id="112" name="Google Shape;112;p20"/>
          <p:cNvPicPr preferRelativeResize="0"/>
          <p:nvPr/>
        </p:nvPicPr>
        <p:blipFill>
          <a:blip r:embed="rId4">
            <a:alphaModFix/>
          </a:blip>
          <a:stretch>
            <a:fillRect/>
          </a:stretch>
        </p:blipFill>
        <p:spPr>
          <a:xfrm>
            <a:off x="217690" y="1989325"/>
            <a:ext cx="3345725" cy="1964050"/>
          </a:xfrm>
          <a:prstGeom prst="rect">
            <a:avLst/>
          </a:prstGeom>
          <a:noFill/>
          <a:ln>
            <a:noFill/>
          </a:ln>
        </p:spPr>
      </p:pic>
      <p:sp>
        <p:nvSpPr>
          <p:cNvPr id="113" name="Google Shape;113;p20"/>
          <p:cNvSpPr txBox="1"/>
          <p:nvPr/>
        </p:nvSpPr>
        <p:spPr>
          <a:xfrm>
            <a:off x="646450" y="4114850"/>
            <a:ext cx="2488200" cy="461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200"/>
              </a:spcAft>
              <a:buNone/>
            </a:pPr>
            <a:r>
              <a:rPr lang="en" sz="1800">
                <a:solidFill>
                  <a:schemeClr val="dk2"/>
                </a:solidFill>
              </a:rPr>
              <a:t>Photographic Plates</a:t>
            </a:r>
            <a:endParaRPr sz="1800">
              <a:solidFill>
                <a:schemeClr val="dk2"/>
              </a:solidFill>
            </a:endParaRPr>
          </a:p>
        </p:txBody>
      </p:sp>
      <p:sp>
        <p:nvSpPr>
          <p:cNvPr id="114" name="Google Shape;114;p20"/>
          <p:cNvSpPr txBox="1"/>
          <p:nvPr/>
        </p:nvSpPr>
        <p:spPr>
          <a:xfrm>
            <a:off x="5386613" y="4114850"/>
            <a:ext cx="2488200" cy="461700"/>
          </a:xfrm>
          <a:prstGeom prst="rect">
            <a:avLst/>
          </a:prstGeom>
          <a:noFill/>
          <a:ln>
            <a:noFill/>
          </a:ln>
        </p:spPr>
        <p:txBody>
          <a:bodyPr anchorCtr="0" anchor="t" bIns="91425" lIns="91425" spcFirstLastPara="1" rIns="91425" wrap="square" tIns="91425">
            <a:spAutoFit/>
          </a:bodyPr>
          <a:lstStyle/>
          <a:p>
            <a:pPr indent="0" lvl="0" marL="0" rtl="0" algn="ctr">
              <a:lnSpc>
                <a:spcPct val="100000"/>
              </a:lnSpc>
              <a:spcBef>
                <a:spcPts val="0"/>
              </a:spcBef>
              <a:spcAft>
                <a:spcPts val="0"/>
              </a:spcAft>
              <a:buNone/>
            </a:pPr>
            <a:r>
              <a:rPr lang="en" sz="1800">
                <a:solidFill>
                  <a:schemeClr val="dk2"/>
                </a:solidFill>
              </a:rPr>
              <a:t>Scintillator material</a:t>
            </a:r>
            <a:endParaRPr sz="1800">
              <a:solidFill>
                <a:schemeClr val="dk2"/>
              </a:solidFill>
            </a:endParaRPr>
          </a:p>
        </p:txBody>
      </p:sp>
      <p:pic>
        <p:nvPicPr>
          <p:cNvPr id="115" name="Google Shape;115;p20"/>
          <p:cNvPicPr preferRelativeResize="0"/>
          <p:nvPr/>
        </p:nvPicPr>
        <p:blipFill>
          <a:blip r:embed="rId5">
            <a:alphaModFix/>
          </a:blip>
          <a:stretch>
            <a:fillRect/>
          </a:stretch>
        </p:blipFill>
        <p:spPr>
          <a:xfrm>
            <a:off x="4950424" y="1607925"/>
            <a:ext cx="2924402" cy="2345450"/>
          </a:xfrm>
          <a:prstGeom prst="rect">
            <a:avLst/>
          </a:prstGeom>
          <a:noFill/>
          <a:ln>
            <a:noFill/>
          </a:ln>
        </p:spPr>
      </p:pic>
    </p:spTree>
  </p:cSld>
  <p:clrMapOvr>
    <a:masterClrMapping/>
  </p:clrMapOvr>
  <p:transition spd="med">
    <p:push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1000"/>
                                        <p:tgtEl>
                                          <p:spTgt spid="110"/>
                                        </p:tgtEl>
                                        <p:attrNameLst>
                                          <p:attrName>ppt_w</p:attrName>
                                        </p:attrNameLst>
                                      </p:cBhvr>
                                      <p:tavLst>
                                        <p:tav fmla="" tm="0">
                                          <p:val>
                                            <p:strVal val="0"/>
                                          </p:val>
                                        </p:tav>
                                        <p:tav fmla="" tm="100000">
                                          <p:val>
                                            <p:strVal val="#ppt_w"/>
                                          </p:val>
                                        </p:tav>
                                      </p:tavLst>
                                    </p:anim>
                                    <p:anim calcmode="lin" valueType="num">
                                      <p:cBhvr additive="base">
                                        <p:cTn dur="1000"/>
                                        <p:tgtEl>
                                          <p:spTgt spid="110"/>
                                        </p:tgtEl>
                                        <p:attrNameLst>
                                          <p:attrName>ppt_h</p:attrName>
                                        </p:attrNameLst>
                                      </p:cBhvr>
                                      <p:tavLst>
                                        <p:tav fmla="" tm="0">
                                          <p:val>
                                            <p:strVal val="0"/>
                                          </p:val>
                                        </p:tav>
                                        <p:tav fmla="" tm="100000">
                                          <p:val>
                                            <p:strVal val="#ppt_h"/>
                                          </p:val>
                                        </p:tav>
                                      </p:tavLst>
                                    </p:anim>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111"/>
                                        </p:tgtEl>
                                        <p:attrNameLst>
                                          <p:attrName>style.visibility</p:attrName>
                                        </p:attrNameLst>
                                      </p:cBhvr>
                                      <p:to>
                                        <p:strVal val="visible"/>
                                      </p:to>
                                    </p:set>
                                    <p:animEffect filter="fade" transition="in">
                                      <p:cBhvr>
                                        <p:cTn dur="1000"/>
                                        <p:tgtEl>
                                          <p:spTgt spid="111"/>
                                        </p:tgtEl>
                                      </p:cBhvr>
                                    </p:animEffect>
                                  </p:childTnLst>
                                </p:cTn>
                              </p:par>
                            </p:childTnLst>
                          </p:cTn>
                        </p:par>
                        <p:par>
                          <p:cTn fill="hold">
                            <p:stCondLst>
                              <p:cond delay="2000"/>
                            </p:stCondLst>
                            <p:childTnLst>
                              <p:par>
                                <p:cTn fill="hold" nodeType="afterEffect" presetClass="entr" presetID="2" presetSubtype="1">
                                  <p:stCondLst>
                                    <p:cond delay="0"/>
                                  </p:stCondLst>
                                  <p:childTnLst>
                                    <p:set>
                                      <p:cBhvr>
                                        <p:cTn dur="1" fill="hold">
                                          <p:stCondLst>
                                            <p:cond delay="0"/>
                                          </p:stCondLst>
                                        </p:cTn>
                                        <p:tgtEl>
                                          <p:spTgt spid="112"/>
                                        </p:tgtEl>
                                        <p:attrNameLst>
                                          <p:attrName>style.visibility</p:attrName>
                                        </p:attrNameLst>
                                      </p:cBhvr>
                                      <p:to>
                                        <p:strVal val="visible"/>
                                      </p:to>
                                    </p:set>
                                    <p:anim calcmode="lin" valueType="num">
                                      <p:cBhvr additive="base">
                                        <p:cTn dur="1000"/>
                                        <p:tgtEl>
                                          <p:spTgt spid="112"/>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1">
                                  <p:stCondLst>
                                    <p:cond delay="0"/>
                                  </p:stCondLst>
                                  <p:childTnLst>
                                    <p:set>
                                      <p:cBhvr>
                                        <p:cTn dur="1" fill="hold">
                                          <p:stCondLst>
                                            <p:cond delay="0"/>
                                          </p:stCondLst>
                                        </p:cTn>
                                        <p:tgtEl>
                                          <p:spTgt spid="115"/>
                                        </p:tgtEl>
                                        <p:attrNameLst>
                                          <p:attrName>style.visibility</p:attrName>
                                        </p:attrNameLst>
                                      </p:cBhvr>
                                      <p:to>
                                        <p:strVal val="visible"/>
                                      </p:to>
                                    </p:set>
                                    <p:anim calcmode="lin" valueType="num">
                                      <p:cBhvr additive="base">
                                        <p:cTn dur="1000"/>
                                        <p:tgtEl>
                                          <p:spTgt spid="115"/>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13"/>
                                        </p:tgtEl>
                                        <p:attrNameLst>
                                          <p:attrName>style.visibility</p:attrName>
                                        </p:attrNameLst>
                                      </p:cBhvr>
                                      <p:to>
                                        <p:strVal val="visible"/>
                                      </p:to>
                                    </p:set>
                                    <p:anim calcmode="lin" valueType="num">
                                      <p:cBhvr additive="base">
                                        <p:cTn dur="1000"/>
                                        <p:tgtEl>
                                          <p:spTgt spid="11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14"/>
                                        </p:tgtEl>
                                        <p:attrNameLst>
                                          <p:attrName>style.visibility</p:attrName>
                                        </p:attrNameLst>
                                      </p:cBhvr>
                                      <p:to>
                                        <p:strVal val="visible"/>
                                      </p:to>
                                    </p:set>
                                    <p:anim calcmode="lin" valueType="num">
                                      <p:cBhvr additive="base">
                                        <p:cTn dur="1000"/>
                                        <p:tgtEl>
                                          <p:spTgt spid="11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111"/>
                                        </p:tgtEl>
                                      </p:cBhvr>
                                    </p:animEffect>
                                    <p:set>
                                      <p:cBhvr>
                                        <p:cTn dur="1" fill="hold">
                                          <p:stCondLst>
                                            <p:cond delay="1000"/>
                                          </p:stCondLst>
                                        </p:cTn>
                                        <p:tgtEl>
                                          <p:spTgt spid="111"/>
                                        </p:tgtEl>
                                        <p:attrNameLst>
                                          <p:attrName>style.visibility</p:attrName>
                                        </p:attrNameLst>
                                      </p:cBhvr>
                                      <p:to>
                                        <p:strVal val="hidden"/>
                                      </p:to>
                                    </p:set>
                                  </p:childTnLst>
                                </p:cTn>
                              </p:par>
                              <p:par>
                                <p:cTn fill="hold" nodeType="withEffect" presetClass="exit" presetID="10" presetSubtype="0">
                                  <p:stCondLst>
                                    <p:cond delay="0"/>
                                  </p:stCondLst>
                                  <p:childTnLst>
                                    <p:animEffect filter="fade" transition="out">
                                      <p:cBhvr>
                                        <p:cTn dur="1000"/>
                                        <p:tgtEl>
                                          <p:spTgt spid="112"/>
                                        </p:tgtEl>
                                      </p:cBhvr>
                                    </p:animEffect>
                                    <p:set>
                                      <p:cBhvr>
                                        <p:cTn dur="1" fill="hold">
                                          <p:stCondLst>
                                            <p:cond delay="1000"/>
                                          </p:stCondLst>
                                        </p:cTn>
                                        <p:tgtEl>
                                          <p:spTgt spid="112"/>
                                        </p:tgtEl>
                                        <p:attrNameLst>
                                          <p:attrName>style.visibility</p:attrName>
                                        </p:attrNameLst>
                                      </p:cBhvr>
                                      <p:to>
                                        <p:strVal val="hidden"/>
                                      </p:to>
                                    </p:set>
                                  </p:childTnLst>
                                </p:cTn>
                              </p:par>
                              <p:par>
                                <p:cTn fill="hold" nodeType="withEffect" presetClass="exit" presetID="10" presetSubtype="0">
                                  <p:stCondLst>
                                    <p:cond delay="0"/>
                                  </p:stCondLst>
                                  <p:childTnLst>
                                    <p:animEffect filter="fade" transition="out">
                                      <p:cBhvr>
                                        <p:cTn dur="1000"/>
                                        <p:tgtEl>
                                          <p:spTgt spid="113"/>
                                        </p:tgtEl>
                                      </p:cBhvr>
                                    </p:animEffect>
                                    <p:set>
                                      <p:cBhvr>
                                        <p:cTn dur="1" fill="hold">
                                          <p:stCondLst>
                                            <p:cond delay="1000"/>
                                          </p:stCondLst>
                                        </p:cTn>
                                        <p:tgtEl>
                                          <p:spTgt spid="113"/>
                                        </p:tgtEl>
                                        <p:attrNameLst>
                                          <p:attrName>style.visibility</p:attrName>
                                        </p:attrNameLst>
                                      </p:cBhvr>
                                      <p:to>
                                        <p:strVal val="hidden"/>
                                      </p:to>
                                    </p:set>
                                  </p:childTnLst>
                                </p:cTn>
                              </p:par>
                              <p:par>
                                <p:cTn fill="hold" nodeType="withEffect" presetClass="exit" presetID="10" presetSubtype="0">
                                  <p:stCondLst>
                                    <p:cond delay="0"/>
                                  </p:stCondLst>
                                  <p:childTnLst>
                                    <p:animEffect filter="fade" transition="out">
                                      <p:cBhvr>
                                        <p:cTn dur="1000"/>
                                        <p:tgtEl>
                                          <p:spTgt spid="114"/>
                                        </p:tgtEl>
                                      </p:cBhvr>
                                    </p:animEffect>
                                    <p:set>
                                      <p:cBhvr>
                                        <p:cTn dur="1" fill="hold">
                                          <p:stCondLst>
                                            <p:cond delay="1000"/>
                                          </p:stCondLst>
                                        </p:cTn>
                                        <p:tgtEl>
                                          <p:spTgt spid="114"/>
                                        </p:tgtEl>
                                        <p:attrNameLst>
                                          <p:attrName>style.visibility</p:attrName>
                                        </p:attrNameLst>
                                      </p:cBhvr>
                                      <p:to>
                                        <p:strVal val="hidden"/>
                                      </p:to>
                                    </p:set>
                                  </p:childTnLst>
                                </p:cTn>
                              </p:par>
                              <p:par>
                                <p:cTn fill="hold" nodeType="withEffect" presetClass="exit" presetID="10" presetSubtype="0">
                                  <p:stCondLst>
                                    <p:cond delay="0"/>
                                  </p:stCondLst>
                                  <p:childTnLst>
                                    <p:animEffect filter="fade" transition="out">
                                      <p:cBhvr>
                                        <p:cTn dur="1000"/>
                                        <p:tgtEl>
                                          <p:spTgt spid="115"/>
                                        </p:tgtEl>
                                      </p:cBhvr>
                                    </p:animEffect>
                                    <p:set>
                                      <p:cBhvr>
                                        <p:cTn dur="1" fill="hold">
                                          <p:stCondLst>
                                            <p:cond delay="1000"/>
                                          </p:stCondLst>
                                        </p:cTn>
                                        <p:tgtEl>
                                          <p:spTgt spid="115"/>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9" name="Shape 119"/>
        <p:cNvGrpSpPr/>
        <p:nvPr/>
      </p:nvGrpSpPr>
      <p:grpSpPr>
        <a:xfrm>
          <a:off x="0" y="0"/>
          <a:ext cx="0" cy="0"/>
          <a:chOff x="0" y="0"/>
          <a:chExt cx="0" cy="0"/>
        </a:xfrm>
      </p:grpSpPr>
      <p:sp>
        <p:nvSpPr>
          <p:cNvPr id="120" name="Google Shape;120;p21"/>
          <p:cNvSpPr txBox="1"/>
          <p:nvPr/>
        </p:nvSpPr>
        <p:spPr>
          <a:xfrm>
            <a:off x="5608350" y="1005025"/>
            <a:ext cx="2356500" cy="3109800"/>
          </a:xfrm>
          <a:prstGeom prst="rect">
            <a:avLst/>
          </a:prstGeom>
          <a:solidFill>
            <a:schemeClr val="lt1"/>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121" name="Google Shape;121;p21"/>
          <p:cNvSpPr txBox="1"/>
          <p:nvPr>
            <p:ph type="title"/>
          </p:nvPr>
        </p:nvSpPr>
        <p:spPr>
          <a:xfrm>
            <a:off x="3469625" y="83300"/>
            <a:ext cx="68694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SzPct val="46698"/>
              <a:buNone/>
            </a:pPr>
            <a:r>
              <a:rPr lang="en">
                <a:solidFill>
                  <a:schemeClr val="lt1"/>
                </a:solidFill>
              </a:rPr>
              <a:t>How it was achieved in the past?</a:t>
            </a:r>
            <a:endParaRPr sz="2120">
              <a:solidFill>
                <a:schemeClr val="lt1"/>
              </a:solidFill>
            </a:endParaRPr>
          </a:p>
        </p:txBody>
      </p:sp>
      <p:sp>
        <p:nvSpPr>
          <p:cNvPr id="122" name="Google Shape;122;p21"/>
          <p:cNvSpPr txBox="1"/>
          <p:nvPr/>
        </p:nvSpPr>
        <p:spPr>
          <a:xfrm>
            <a:off x="190463" y="1209475"/>
            <a:ext cx="3400200" cy="461700"/>
          </a:xfrm>
          <a:prstGeom prst="rect">
            <a:avLst/>
          </a:prstGeom>
          <a:solidFill>
            <a:srgbClr val="928C8C">
              <a:alpha val="60000"/>
            </a:srgbClr>
          </a:solid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1800">
                <a:solidFill>
                  <a:schemeClr val="lt1"/>
                </a:solidFill>
              </a:rPr>
              <a:t>2.     </a:t>
            </a:r>
            <a:r>
              <a:rPr lang="en" sz="1800">
                <a:solidFill>
                  <a:schemeClr val="lt1"/>
                </a:solidFill>
              </a:rPr>
              <a:t>Mid 20th Century Methods</a:t>
            </a:r>
            <a:endParaRPr sz="1800">
              <a:solidFill>
                <a:schemeClr val="lt1"/>
              </a:solidFill>
            </a:endParaRPr>
          </a:p>
        </p:txBody>
      </p:sp>
      <p:sp>
        <p:nvSpPr>
          <p:cNvPr id="123" name="Google Shape;123;p21"/>
          <p:cNvSpPr txBox="1"/>
          <p:nvPr/>
        </p:nvSpPr>
        <p:spPr>
          <a:xfrm>
            <a:off x="880750" y="4114825"/>
            <a:ext cx="2488200" cy="461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200"/>
              </a:spcAft>
              <a:buNone/>
            </a:pPr>
            <a:r>
              <a:rPr lang="en" sz="1800">
                <a:solidFill>
                  <a:schemeClr val="dk2"/>
                </a:solidFill>
              </a:rPr>
              <a:t>Cloud Chambers</a:t>
            </a:r>
            <a:endParaRPr sz="1800">
              <a:solidFill>
                <a:schemeClr val="dk2"/>
              </a:solidFill>
            </a:endParaRPr>
          </a:p>
        </p:txBody>
      </p:sp>
      <p:sp>
        <p:nvSpPr>
          <p:cNvPr id="124" name="Google Shape;124;p21"/>
          <p:cNvSpPr txBox="1"/>
          <p:nvPr/>
        </p:nvSpPr>
        <p:spPr>
          <a:xfrm>
            <a:off x="5386613" y="4114850"/>
            <a:ext cx="2488200" cy="461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1200"/>
              </a:spcAft>
              <a:buNone/>
            </a:pPr>
            <a:r>
              <a:rPr lang="en" sz="1800">
                <a:solidFill>
                  <a:schemeClr val="dk2"/>
                </a:solidFill>
              </a:rPr>
              <a:t>Bubble Chambers</a:t>
            </a:r>
            <a:endParaRPr sz="1800">
              <a:solidFill>
                <a:schemeClr val="dk2"/>
              </a:solidFill>
            </a:endParaRPr>
          </a:p>
        </p:txBody>
      </p:sp>
      <p:pic>
        <p:nvPicPr>
          <p:cNvPr id="125" name="Google Shape;125;p21"/>
          <p:cNvPicPr preferRelativeResize="0"/>
          <p:nvPr/>
        </p:nvPicPr>
        <p:blipFill>
          <a:blip r:embed="rId4">
            <a:alphaModFix/>
          </a:blip>
          <a:stretch>
            <a:fillRect/>
          </a:stretch>
        </p:blipFill>
        <p:spPr>
          <a:xfrm>
            <a:off x="190466" y="1946900"/>
            <a:ext cx="3868766" cy="1892200"/>
          </a:xfrm>
          <a:prstGeom prst="rect">
            <a:avLst/>
          </a:prstGeom>
          <a:noFill/>
          <a:ln>
            <a:noFill/>
          </a:ln>
        </p:spPr>
      </p:pic>
      <p:pic>
        <p:nvPicPr>
          <p:cNvPr id="126" name="Google Shape;126;p21"/>
          <p:cNvPicPr preferRelativeResize="0"/>
          <p:nvPr/>
        </p:nvPicPr>
        <p:blipFill>
          <a:blip r:embed="rId5">
            <a:alphaModFix/>
          </a:blip>
          <a:stretch>
            <a:fillRect/>
          </a:stretch>
        </p:blipFill>
        <p:spPr>
          <a:xfrm>
            <a:off x="5608350" y="982900"/>
            <a:ext cx="2356500" cy="3154051"/>
          </a:xfrm>
          <a:prstGeom prst="rect">
            <a:avLst/>
          </a:prstGeom>
          <a:noFill/>
          <a:ln>
            <a:noFill/>
          </a:ln>
        </p:spPr>
      </p:pic>
    </p:spTree>
  </p:cSld>
  <p:clrMapOvr>
    <a:masterClrMapping/>
  </p:clrMapOvr>
  <p:transition spd="med">
    <p:fade/>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8">
                                  <p:stCondLst>
                                    <p:cond delay="0"/>
                                  </p:stCondLst>
                                  <p:childTnLst>
                                    <p:set>
                                      <p:cBhvr>
                                        <p:cTn dur="1" fill="hold">
                                          <p:stCondLst>
                                            <p:cond delay="0"/>
                                          </p:stCondLst>
                                        </p:cTn>
                                        <p:tgtEl>
                                          <p:spTgt spid="122"/>
                                        </p:tgtEl>
                                        <p:attrNameLst>
                                          <p:attrName>style.visibility</p:attrName>
                                        </p:attrNameLst>
                                      </p:cBhvr>
                                      <p:to>
                                        <p:strVal val="visible"/>
                                      </p:to>
                                    </p:set>
                                    <p:anim calcmode="lin" valueType="num">
                                      <p:cBhvr additive="base">
                                        <p:cTn dur="1000"/>
                                        <p:tgtEl>
                                          <p:spTgt spid="122"/>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120"/>
                                        </p:tgtEl>
                                        <p:attrNameLst>
                                          <p:attrName>style.visibility</p:attrName>
                                        </p:attrNameLst>
                                      </p:cBhvr>
                                      <p:to>
                                        <p:strVal val="visible"/>
                                      </p:to>
                                    </p:set>
                                    <p:anim calcmode="lin" valueType="num">
                                      <p:cBhvr additive="base">
                                        <p:cTn dur="1000"/>
                                        <p:tgtEl>
                                          <p:spTgt spid="120"/>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8">
                                  <p:stCondLst>
                                    <p:cond delay="0"/>
                                  </p:stCondLst>
                                  <p:childTnLst>
                                    <p:set>
                                      <p:cBhvr>
                                        <p:cTn dur="1" fill="hold">
                                          <p:stCondLst>
                                            <p:cond delay="0"/>
                                          </p:stCondLst>
                                        </p:cTn>
                                        <p:tgtEl>
                                          <p:spTgt spid="125"/>
                                        </p:tgtEl>
                                        <p:attrNameLst>
                                          <p:attrName>style.visibility</p:attrName>
                                        </p:attrNameLst>
                                      </p:cBhvr>
                                      <p:to>
                                        <p:strVal val="visible"/>
                                      </p:to>
                                    </p:set>
                                    <p:anim calcmode="lin" valueType="num">
                                      <p:cBhvr additive="base">
                                        <p:cTn dur="1000"/>
                                        <p:tgtEl>
                                          <p:spTgt spid="125"/>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2">
                                  <p:stCondLst>
                                    <p:cond delay="0"/>
                                  </p:stCondLst>
                                  <p:childTnLst>
                                    <p:set>
                                      <p:cBhvr>
                                        <p:cTn dur="1" fill="hold">
                                          <p:stCondLst>
                                            <p:cond delay="0"/>
                                          </p:stCondLst>
                                        </p:cTn>
                                        <p:tgtEl>
                                          <p:spTgt spid="126"/>
                                        </p:tgtEl>
                                        <p:attrNameLst>
                                          <p:attrName>style.visibility</p:attrName>
                                        </p:attrNameLst>
                                      </p:cBhvr>
                                      <p:to>
                                        <p:strVal val="visible"/>
                                      </p:to>
                                    </p:set>
                                    <p:anim calcmode="lin" valueType="num">
                                      <p:cBhvr additive="base">
                                        <p:cTn dur="1000"/>
                                        <p:tgtEl>
                                          <p:spTgt spid="126"/>
                                        </p:tgtEl>
                                        <p:attrNameLst>
                                          <p:attrName>ppt_x</p:attrName>
                                        </p:attrNameLst>
                                      </p:cBhvr>
                                      <p:tavLst>
                                        <p:tav fmla="" tm="0">
                                          <p:val>
                                            <p:strVal val="#ppt_x+1"/>
                                          </p:val>
                                        </p:tav>
                                        <p:tav fmla="" tm="100000">
                                          <p:val>
                                            <p:strVal val="#ppt_x"/>
                                          </p:val>
                                        </p:tav>
                                      </p:tavLst>
                                    </p:anim>
                                  </p:childTnLst>
                                </p:cTn>
                              </p:par>
                              <p:par>
                                <p:cTn fill="hold" nodeType="withEffect" presetClass="entr" presetID="2" presetSubtype="4">
                                  <p:stCondLst>
                                    <p:cond delay="0"/>
                                  </p:stCondLst>
                                  <p:childTnLst>
                                    <p:set>
                                      <p:cBhvr>
                                        <p:cTn dur="1" fill="hold">
                                          <p:stCondLst>
                                            <p:cond delay="0"/>
                                          </p:stCondLst>
                                        </p:cTn>
                                        <p:tgtEl>
                                          <p:spTgt spid="123"/>
                                        </p:tgtEl>
                                        <p:attrNameLst>
                                          <p:attrName>style.visibility</p:attrName>
                                        </p:attrNameLst>
                                      </p:cBhvr>
                                      <p:to>
                                        <p:strVal val="visible"/>
                                      </p:to>
                                    </p:set>
                                    <p:anim calcmode="lin" valueType="num">
                                      <p:cBhvr additive="base">
                                        <p:cTn dur="1000"/>
                                        <p:tgtEl>
                                          <p:spTgt spid="123"/>
                                        </p:tgtEl>
                                        <p:attrNameLst>
                                          <p:attrName>ppt_y</p:attrName>
                                        </p:attrNameLst>
                                      </p:cBhvr>
                                      <p:tavLst>
                                        <p:tav fmla="" tm="0">
                                          <p:val>
                                            <p:strVal val="#ppt_y+1"/>
                                          </p:val>
                                        </p:tav>
                                        <p:tav fmla="" tm="100000">
                                          <p:val>
                                            <p:strVal val="#ppt_y"/>
                                          </p:val>
                                        </p:tav>
                                      </p:tavLst>
                                    </p:anim>
                                  </p:childTnLst>
                                </p:cTn>
                              </p:par>
                              <p:par>
                                <p:cTn fill="hold" nodeType="withEffect" presetClass="entr" presetID="2" presetSubtype="4">
                                  <p:stCondLst>
                                    <p:cond delay="0"/>
                                  </p:stCondLst>
                                  <p:childTnLst>
                                    <p:set>
                                      <p:cBhvr>
                                        <p:cTn dur="1" fill="hold">
                                          <p:stCondLst>
                                            <p:cond delay="0"/>
                                          </p:stCondLst>
                                        </p:cTn>
                                        <p:tgtEl>
                                          <p:spTgt spid="124"/>
                                        </p:tgtEl>
                                        <p:attrNameLst>
                                          <p:attrName>style.visibility</p:attrName>
                                        </p:attrNameLst>
                                      </p:cBhvr>
                                      <p:to>
                                        <p:strVal val="visible"/>
                                      </p:to>
                                    </p:set>
                                    <p:anim calcmode="lin" valueType="num">
                                      <p:cBhvr additive="base">
                                        <p:cTn dur="1000"/>
                                        <p:tgtEl>
                                          <p:spTgt spid="124"/>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xit" presetID="23" presetSubtype="32">
                                  <p:stCondLst>
                                    <p:cond delay="0"/>
                                  </p:stCondLst>
                                  <p:childTnLst>
                                    <p:anim calcmode="lin" valueType="num">
                                      <p:cBhvr additive="base">
                                        <p:cTn dur="1000"/>
                                        <p:tgtEl>
                                          <p:spTgt spid="120"/>
                                        </p:tgtEl>
                                        <p:attrNameLst>
                                          <p:attrName>ppt_w</p:attrName>
                                        </p:attrNameLst>
                                      </p:cBhvr>
                                      <p:tavLst>
                                        <p:tav fmla="" tm="0">
                                          <p:val>
                                            <p:strVal val="#ppt_w"/>
                                          </p:val>
                                        </p:tav>
                                        <p:tav fmla="" tm="100000">
                                          <p:val>
                                            <p:strVal val="0"/>
                                          </p:val>
                                        </p:tav>
                                      </p:tavLst>
                                    </p:anim>
                                    <p:anim calcmode="lin" valueType="num">
                                      <p:cBhvr additive="base">
                                        <p:cTn dur="1000"/>
                                        <p:tgtEl>
                                          <p:spTgt spid="120"/>
                                        </p:tgtEl>
                                        <p:attrNameLst>
                                          <p:attrName>ppt_h</p:attrName>
                                        </p:attrNameLst>
                                      </p:cBhvr>
                                      <p:tavLst>
                                        <p:tav fmla="" tm="0">
                                          <p:val>
                                            <p:strVal val="#ppt_h"/>
                                          </p:val>
                                        </p:tav>
                                        <p:tav fmla="" tm="100000">
                                          <p:val>
                                            <p:strVal val="0"/>
                                          </p:val>
                                        </p:tav>
                                      </p:tavLst>
                                    </p:anim>
                                    <p:set>
                                      <p:cBhvr>
                                        <p:cTn dur="1" fill="hold">
                                          <p:stCondLst>
                                            <p:cond delay="1000"/>
                                          </p:stCondLst>
                                        </p:cTn>
                                        <p:tgtEl>
                                          <p:spTgt spid="120"/>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21"/>
                                        </p:tgtEl>
                                        <p:attrNameLst>
                                          <p:attrName>ppt_w</p:attrName>
                                        </p:attrNameLst>
                                      </p:cBhvr>
                                      <p:tavLst>
                                        <p:tav fmla="" tm="0">
                                          <p:val>
                                            <p:strVal val="#ppt_w"/>
                                          </p:val>
                                        </p:tav>
                                        <p:tav fmla="" tm="100000">
                                          <p:val>
                                            <p:strVal val="0"/>
                                          </p:val>
                                        </p:tav>
                                      </p:tavLst>
                                    </p:anim>
                                    <p:anim calcmode="lin" valueType="num">
                                      <p:cBhvr additive="base">
                                        <p:cTn dur="1000"/>
                                        <p:tgtEl>
                                          <p:spTgt spid="121"/>
                                        </p:tgtEl>
                                        <p:attrNameLst>
                                          <p:attrName>ppt_h</p:attrName>
                                        </p:attrNameLst>
                                      </p:cBhvr>
                                      <p:tavLst>
                                        <p:tav fmla="" tm="0">
                                          <p:val>
                                            <p:strVal val="#ppt_h"/>
                                          </p:val>
                                        </p:tav>
                                        <p:tav fmla="" tm="100000">
                                          <p:val>
                                            <p:strVal val="0"/>
                                          </p:val>
                                        </p:tav>
                                      </p:tavLst>
                                    </p:anim>
                                    <p:set>
                                      <p:cBhvr>
                                        <p:cTn dur="1" fill="hold">
                                          <p:stCondLst>
                                            <p:cond delay="1000"/>
                                          </p:stCondLst>
                                        </p:cTn>
                                        <p:tgtEl>
                                          <p:spTgt spid="121"/>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22"/>
                                        </p:tgtEl>
                                        <p:attrNameLst>
                                          <p:attrName>ppt_w</p:attrName>
                                        </p:attrNameLst>
                                      </p:cBhvr>
                                      <p:tavLst>
                                        <p:tav fmla="" tm="0">
                                          <p:val>
                                            <p:strVal val="#ppt_w"/>
                                          </p:val>
                                        </p:tav>
                                        <p:tav fmla="" tm="100000">
                                          <p:val>
                                            <p:strVal val="0"/>
                                          </p:val>
                                        </p:tav>
                                      </p:tavLst>
                                    </p:anim>
                                    <p:anim calcmode="lin" valueType="num">
                                      <p:cBhvr additive="base">
                                        <p:cTn dur="1000"/>
                                        <p:tgtEl>
                                          <p:spTgt spid="122"/>
                                        </p:tgtEl>
                                        <p:attrNameLst>
                                          <p:attrName>ppt_h</p:attrName>
                                        </p:attrNameLst>
                                      </p:cBhvr>
                                      <p:tavLst>
                                        <p:tav fmla="" tm="0">
                                          <p:val>
                                            <p:strVal val="#ppt_h"/>
                                          </p:val>
                                        </p:tav>
                                        <p:tav fmla="" tm="100000">
                                          <p:val>
                                            <p:strVal val="0"/>
                                          </p:val>
                                        </p:tav>
                                      </p:tavLst>
                                    </p:anim>
                                    <p:set>
                                      <p:cBhvr>
                                        <p:cTn dur="1" fill="hold">
                                          <p:stCondLst>
                                            <p:cond delay="1000"/>
                                          </p:stCondLst>
                                        </p:cTn>
                                        <p:tgtEl>
                                          <p:spTgt spid="122"/>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23"/>
                                        </p:tgtEl>
                                        <p:attrNameLst>
                                          <p:attrName>ppt_w</p:attrName>
                                        </p:attrNameLst>
                                      </p:cBhvr>
                                      <p:tavLst>
                                        <p:tav fmla="" tm="0">
                                          <p:val>
                                            <p:strVal val="#ppt_w"/>
                                          </p:val>
                                        </p:tav>
                                        <p:tav fmla="" tm="100000">
                                          <p:val>
                                            <p:strVal val="0"/>
                                          </p:val>
                                        </p:tav>
                                      </p:tavLst>
                                    </p:anim>
                                    <p:anim calcmode="lin" valueType="num">
                                      <p:cBhvr additive="base">
                                        <p:cTn dur="1000"/>
                                        <p:tgtEl>
                                          <p:spTgt spid="123"/>
                                        </p:tgtEl>
                                        <p:attrNameLst>
                                          <p:attrName>ppt_h</p:attrName>
                                        </p:attrNameLst>
                                      </p:cBhvr>
                                      <p:tavLst>
                                        <p:tav fmla="" tm="0">
                                          <p:val>
                                            <p:strVal val="#ppt_h"/>
                                          </p:val>
                                        </p:tav>
                                        <p:tav fmla="" tm="100000">
                                          <p:val>
                                            <p:strVal val="0"/>
                                          </p:val>
                                        </p:tav>
                                      </p:tavLst>
                                    </p:anim>
                                    <p:set>
                                      <p:cBhvr>
                                        <p:cTn dur="1" fill="hold">
                                          <p:stCondLst>
                                            <p:cond delay="1000"/>
                                          </p:stCondLst>
                                        </p:cTn>
                                        <p:tgtEl>
                                          <p:spTgt spid="123"/>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24"/>
                                        </p:tgtEl>
                                        <p:attrNameLst>
                                          <p:attrName>ppt_w</p:attrName>
                                        </p:attrNameLst>
                                      </p:cBhvr>
                                      <p:tavLst>
                                        <p:tav fmla="" tm="0">
                                          <p:val>
                                            <p:strVal val="#ppt_w"/>
                                          </p:val>
                                        </p:tav>
                                        <p:tav fmla="" tm="100000">
                                          <p:val>
                                            <p:strVal val="0"/>
                                          </p:val>
                                        </p:tav>
                                      </p:tavLst>
                                    </p:anim>
                                    <p:anim calcmode="lin" valueType="num">
                                      <p:cBhvr additive="base">
                                        <p:cTn dur="1000"/>
                                        <p:tgtEl>
                                          <p:spTgt spid="124"/>
                                        </p:tgtEl>
                                        <p:attrNameLst>
                                          <p:attrName>ppt_h</p:attrName>
                                        </p:attrNameLst>
                                      </p:cBhvr>
                                      <p:tavLst>
                                        <p:tav fmla="" tm="0">
                                          <p:val>
                                            <p:strVal val="#ppt_h"/>
                                          </p:val>
                                        </p:tav>
                                        <p:tav fmla="" tm="100000">
                                          <p:val>
                                            <p:strVal val="0"/>
                                          </p:val>
                                        </p:tav>
                                      </p:tavLst>
                                    </p:anim>
                                    <p:set>
                                      <p:cBhvr>
                                        <p:cTn dur="1" fill="hold">
                                          <p:stCondLst>
                                            <p:cond delay="1000"/>
                                          </p:stCondLst>
                                        </p:cTn>
                                        <p:tgtEl>
                                          <p:spTgt spid="124"/>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25"/>
                                        </p:tgtEl>
                                        <p:attrNameLst>
                                          <p:attrName>ppt_w</p:attrName>
                                        </p:attrNameLst>
                                      </p:cBhvr>
                                      <p:tavLst>
                                        <p:tav fmla="" tm="0">
                                          <p:val>
                                            <p:strVal val="#ppt_w"/>
                                          </p:val>
                                        </p:tav>
                                        <p:tav fmla="" tm="100000">
                                          <p:val>
                                            <p:strVal val="0"/>
                                          </p:val>
                                        </p:tav>
                                      </p:tavLst>
                                    </p:anim>
                                    <p:anim calcmode="lin" valueType="num">
                                      <p:cBhvr additive="base">
                                        <p:cTn dur="1000"/>
                                        <p:tgtEl>
                                          <p:spTgt spid="125"/>
                                        </p:tgtEl>
                                        <p:attrNameLst>
                                          <p:attrName>ppt_h</p:attrName>
                                        </p:attrNameLst>
                                      </p:cBhvr>
                                      <p:tavLst>
                                        <p:tav fmla="" tm="0">
                                          <p:val>
                                            <p:strVal val="#ppt_h"/>
                                          </p:val>
                                        </p:tav>
                                        <p:tav fmla="" tm="100000">
                                          <p:val>
                                            <p:strVal val="0"/>
                                          </p:val>
                                        </p:tav>
                                      </p:tavLst>
                                    </p:anim>
                                    <p:set>
                                      <p:cBhvr>
                                        <p:cTn dur="1" fill="hold">
                                          <p:stCondLst>
                                            <p:cond delay="1000"/>
                                          </p:stCondLst>
                                        </p:cTn>
                                        <p:tgtEl>
                                          <p:spTgt spid="125"/>
                                        </p:tgtEl>
                                        <p:attrNameLst>
                                          <p:attrName>style.visibility</p:attrName>
                                        </p:attrNameLst>
                                      </p:cBhvr>
                                      <p:to>
                                        <p:strVal val="hidden"/>
                                      </p:to>
                                    </p:set>
                                  </p:childTnLst>
                                </p:cTn>
                              </p:par>
                              <p:par>
                                <p:cTn fill="hold" nodeType="withEffect" presetClass="exit" presetID="23" presetSubtype="32">
                                  <p:stCondLst>
                                    <p:cond delay="0"/>
                                  </p:stCondLst>
                                  <p:childTnLst>
                                    <p:anim calcmode="lin" valueType="num">
                                      <p:cBhvr additive="base">
                                        <p:cTn dur="1000"/>
                                        <p:tgtEl>
                                          <p:spTgt spid="126"/>
                                        </p:tgtEl>
                                        <p:attrNameLst>
                                          <p:attrName>ppt_w</p:attrName>
                                        </p:attrNameLst>
                                      </p:cBhvr>
                                      <p:tavLst>
                                        <p:tav fmla="" tm="0">
                                          <p:val>
                                            <p:strVal val="#ppt_w"/>
                                          </p:val>
                                        </p:tav>
                                        <p:tav fmla="" tm="100000">
                                          <p:val>
                                            <p:strVal val="0"/>
                                          </p:val>
                                        </p:tav>
                                      </p:tavLst>
                                    </p:anim>
                                    <p:anim calcmode="lin" valueType="num">
                                      <p:cBhvr additive="base">
                                        <p:cTn dur="1000"/>
                                        <p:tgtEl>
                                          <p:spTgt spid="126"/>
                                        </p:tgtEl>
                                        <p:attrNameLst>
                                          <p:attrName>ppt_h</p:attrName>
                                        </p:attrNameLst>
                                      </p:cBhvr>
                                      <p:tavLst>
                                        <p:tav fmla="" tm="0">
                                          <p:val>
                                            <p:strVal val="#ppt_h"/>
                                          </p:val>
                                        </p:tav>
                                        <p:tav fmla="" tm="100000">
                                          <p:val>
                                            <p:strVal val="0"/>
                                          </p:val>
                                        </p:tav>
                                      </p:tavLst>
                                    </p:anim>
                                    <p:set>
                                      <p:cBhvr>
                                        <p:cTn dur="1" fill="hold">
                                          <p:stCondLst>
                                            <p:cond delay="1000"/>
                                          </p:stCondLst>
                                        </p:cTn>
                                        <p:tgtEl>
                                          <p:spTgt spid="126"/>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B7B7B7"/>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