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 id="2147483681" r:id="rId2"/>
  </p:sldMasterIdLst>
  <p:notesMasterIdLst>
    <p:notesMasterId r:id="rId6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embeddedFontLst>
    <p:embeddedFont>
      <p:font typeface="Roboto" panose="020B0604020202020204"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730" y="8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1.fntdata"/><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font" Target="fonts/font4.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2.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28f8462843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28f8462843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8f84628437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28f84628437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e50e58cc15_0_79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g2e50e58cc15_0_7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28f84628437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28f84628437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e594aa04d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2e594aa04d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2e50e58cc15_0_78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2" name="Google Shape;322;g2e50e58cc15_0_7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8f8515b859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28f8515b859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2e57c4703d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2e57c4703d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28f8515b859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28f8515b859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2e50e58cc15_0_77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g2e50e58cc15_0_7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8f8462843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28f8462843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8f8515b859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28f8515b859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28f8515b859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28f8515b859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28f8515b859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28f8515b859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28f8515b859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28f8515b859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28f8515b859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28f8515b859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28f8515b859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28f8515b859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2e57c4703dd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2e57c4703d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28f8515b859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28f8515b85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2e594aa04d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2e594aa04d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2e594aa04d3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2e594aa04d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e594aa04d3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e594aa04d3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2e57c4703dd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2e57c4703dd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2e594aa04d3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2e594aa04d3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2e5a123ac0c_2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4" name="Google Shape;454;g2e5a123ac0c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2e5a123ac0c_2_2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1" name="Google Shape;481;g2e5a123ac0c_2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2e5a123ac0c_2_4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8" name="Google Shape;508;g2e5a123ac0c_2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2e5a123ac0c_2_7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5" name="Google Shape;535;g2e5a123ac0c_2_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2e5a123ac0c_2_8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51" name="Google Shape;551;g2e5a123ac0c_2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2e5a123ac0c_2_11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4" name="Google Shape;574;g2e5a123ac0c_2_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2e5a123ac0c_2_10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0" name="Google Shape;600;g2e5a123ac0c_2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g2e5a123ac0c_2_13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2" name="Google Shape;622;g2e5a123ac0c_2_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e50e58cc15_0_80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g2e50e58cc15_0_8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2e5a123ac0c_2_16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51" name="Google Shape;651;g2e5a123ac0c_2_1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2e5a123ac0c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69" name="Google Shape;669;g2e5a123ac0c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2e5a123ac0c_2_19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93" name="Google Shape;693;g2e5a123ac0c_2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2e5a123ac0c_2_21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4" name="Google Shape;714;g2e5a123ac0c_2_2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2e5a123ac0c_2_22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33" name="Google Shape;733;g2e5a123ac0c_2_2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g2e5a123ac0c_2_24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4" name="Google Shape;754;g2e5a123ac0c_2_2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g2e5a123ac0c_2_25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68" name="Google Shape;768;g2e5a123ac0c_2_2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g2e5a123ac0c_2_26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84" name="Google Shape;784;g2e5a123ac0c_2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g2e5a123ac0c_2_30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3" name="Google Shape;823;g2e5a123ac0c_2_3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g2e5a123ac0c_2_32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51" name="Google Shape;851;g2e5a123ac0c_2_3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8f8462843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8f8462843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2e5a123ac0c_2_33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67" name="Google Shape;867;g2e5a123ac0c_2_3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g2e5a123ac0c_2_359: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92" name="Google Shape;892;g2e5a123ac0c_2_3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Google Shape;922;g2e5a123ac0c_2_38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23" name="Google Shape;923;g2e5a123ac0c_2_3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g2e5a123ac0c_2_39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37" name="Google Shape;937;g2e5a123ac0c_2_3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1"/>
        <p:cNvGrpSpPr/>
        <p:nvPr/>
      </p:nvGrpSpPr>
      <p:grpSpPr>
        <a:xfrm>
          <a:off x="0" y="0"/>
          <a:ext cx="0" cy="0"/>
          <a:chOff x="0" y="0"/>
          <a:chExt cx="0" cy="0"/>
        </a:xfrm>
      </p:grpSpPr>
      <p:sp>
        <p:nvSpPr>
          <p:cNvPr id="952" name="Google Shape;952;g2e5a123ac0c_2_40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53" name="Google Shape;953;g2e5a123ac0c_2_4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g2e5a123ac0c_2_42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70" name="Google Shape;970;g2e5a123ac0c_2_4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g2e5a123ac0c_2_43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82" name="Google Shape;982;g2e5a123ac0c_2_4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2e5a123ac0c_2_44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98" name="Google Shape;998;g2e5a123ac0c_2_4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g2e5a123ac0c_2_46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24" name="Google Shape;1024;g2e5a123ac0c_2_4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1"/>
        <p:cNvGrpSpPr/>
        <p:nvPr/>
      </p:nvGrpSpPr>
      <p:grpSpPr>
        <a:xfrm>
          <a:off x="0" y="0"/>
          <a:ext cx="0" cy="0"/>
          <a:chOff x="0" y="0"/>
          <a:chExt cx="0" cy="0"/>
        </a:xfrm>
      </p:grpSpPr>
      <p:sp>
        <p:nvSpPr>
          <p:cNvPr id="1042" name="Google Shape;1042;g2e5a123ac0c_2_47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43" name="Google Shape;1043;g2e5a123ac0c_2_4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e50e58cc15_0_81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g2e50e58cc15_0_8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2e5a123ac0c_2_48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58" name="Google Shape;1058;g2e5a123ac0c_2_4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g2e5a123ac0c_2_65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6" name="Google Shape;1076;g2e5a123ac0c_2_6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g2e5a44cdaef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0" name="Google Shape;1090;g2e5a44cdaef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e50e58cc15_0_8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e50e58cc15_0_8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e57c4703d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2e57c4703d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e50e58cc15_0_79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0" name="Google Shape;270;g2e50e58cc15_0_7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lt1"/>
        </a:solidFill>
        <a:effectLst/>
      </p:bgPr>
    </p:bg>
    <p:spTree>
      <p:nvGrpSpPr>
        <p:cNvPr id="1" name="Shape 58"/>
        <p:cNvGrpSpPr/>
        <p:nvPr/>
      </p:nvGrpSpPr>
      <p:grpSpPr>
        <a:xfrm>
          <a:off x="0" y="0"/>
          <a:ext cx="0" cy="0"/>
          <a:chOff x="0" y="0"/>
          <a:chExt cx="0" cy="0"/>
        </a:xfrm>
      </p:grpSpPr>
      <p:sp>
        <p:nvSpPr>
          <p:cNvPr id="59" name="Google Shape;59;p14" descr="logooutline.eps"/>
          <p:cNvSpPr/>
          <p:nvPr/>
        </p:nvSpPr>
        <p:spPr>
          <a:xfrm>
            <a:off x="3829598" y="532588"/>
            <a:ext cx="1492819" cy="1477816"/>
          </a:xfrm>
          <a:prstGeom prst="rect">
            <a:avLst/>
          </a:prstGeom>
          <a:noFill/>
          <a:ln>
            <a:noFill/>
          </a:ln>
        </p:spPr>
      </p:sp>
      <p:sp>
        <p:nvSpPr>
          <p:cNvPr id="60" name="Google Shape;60;p14"/>
          <p:cNvSpPr txBox="1">
            <a:spLocks noGrp="1"/>
          </p:cNvSpPr>
          <p:nvPr>
            <p:ph type="ctrTitle"/>
          </p:nvPr>
        </p:nvSpPr>
        <p:spPr>
          <a:xfrm>
            <a:off x="305990" y="2571750"/>
            <a:ext cx="8532000" cy="1615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3800"/>
              <a:buFont typeface="Arial"/>
              <a:buNone/>
              <a:defRPr sz="3800">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1" name="Google Shape;61;p14"/>
          <p:cNvSpPr txBox="1">
            <a:spLocks noGrp="1"/>
          </p:cNvSpPr>
          <p:nvPr>
            <p:ph type="subTitle" idx="1"/>
          </p:nvPr>
        </p:nvSpPr>
        <p:spPr>
          <a:xfrm>
            <a:off x="305991" y="4238118"/>
            <a:ext cx="8532000" cy="412500"/>
          </a:xfrm>
          <a:prstGeom prst="rect">
            <a:avLst/>
          </a:prstGeom>
          <a:noFill/>
          <a:ln>
            <a:noFill/>
          </a:ln>
        </p:spPr>
        <p:txBody>
          <a:bodyPr spcFirstLastPara="1" wrap="square" lIns="0" tIns="0" rIns="0" bIns="0" anchor="t" anchorCtr="0">
            <a:noAutofit/>
          </a:bodyPr>
          <a:lstStyle>
            <a:lvl1pPr lvl="0" algn="l" rtl="0">
              <a:lnSpc>
                <a:spcPct val="90000"/>
              </a:lnSpc>
              <a:spcBef>
                <a:spcPts val="800"/>
              </a:spcBef>
              <a:spcAft>
                <a:spcPts val="0"/>
              </a:spcAft>
              <a:buClr>
                <a:schemeClr val="dk2"/>
              </a:buClr>
              <a:buSzPts val="1300"/>
              <a:buNone/>
              <a:defRPr sz="1300" b="1">
                <a:solidFill>
                  <a:schemeClr val="dk2"/>
                </a:solidFill>
              </a:defRPr>
            </a:lvl1pPr>
            <a:lvl2pPr lvl="1" algn="ctr" rtl="0">
              <a:lnSpc>
                <a:spcPct val="100000"/>
              </a:lnSpc>
              <a:spcBef>
                <a:spcPts val="400"/>
              </a:spcBef>
              <a:spcAft>
                <a:spcPts val="0"/>
              </a:spcAft>
              <a:buClr>
                <a:srgbClr val="171717"/>
              </a:buClr>
              <a:buSzPts val="1500"/>
              <a:buNone/>
              <a:defRPr sz="1500"/>
            </a:lvl2pPr>
            <a:lvl3pPr lvl="2" algn="ctr" rtl="0">
              <a:lnSpc>
                <a:spcPct val="100000"/>
              </a:lnSpc>
              <a:spcBef>
                <a:spcPts val="400"/>
              </a:spcBef>
              <a:spcAft>
                <a:spcPts val="0"/>
              </a:spcAft>
              <a:buClr>
                <a:srgbClr val="171717"/>
              </a:buClr>
              <a:buSzPts val="1400"/>
              <a:buNone/>
              <a:defRPr sz="1400"/>
            </a:lvl3pPr>
            <a:lvl4pPr lvl="3" algn="ctr" rtl="0">
              <a:lnSpc>
                <a:spcPct val="100000"/>
              </a:lnSpc>
              <a:spcBef>
                <a:spcPts val="400"/>
              </a:spcBef>
              <a:spcAft>
                <a:spcPts val="0"/>
              </a:spcAft>
              <a:buClr>
                <a:srgbClr val="171717"/>
              </a:buClr>
              <a:buSzPts val="1200"/>
              <a:buNone/>
              <a:defRPr sz="1200"/>
            </a:lvl4pPr>
            <a:lvl5pPr lvl="4" algn="ctr" rtl="0">
              <a:lnSpc>
                <a:spcPct val="90000"/>
              </a:lnSpc>
              <a:spcBef>
                <a:spcPts val="400"/>
              </a:spcBef>
              <a:spcAft>
                <a:spcPts val="0"/>
              </a:spcAft>
              <a:buClr>
                <a:schemeClr val="accent6"/>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pic>
        <p:nvPicPr>
          <p:cNvPr id="62" name="Google Shape;62;p14"/>
          <p:cNvPicPr preferRelativeResize="0"/>
          <p:nvPr/>
        </p:nvPicPr>
        <p:blipFill rotWithShape="1">
          <a:blip r:embed="rId2">
            <a:alphaModFix/>
          </a:blip>
          <a:srcRect/>
          <a:stretch/>
        </p:blipFill>
        <p:spPr>
          <a:xfrm>
            <a:off x="3789168" y="535867"/>
            <a:ext cx="1544286" cy="154428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63"/>
        <p:cNvGrpSpPr/>
        <p:nvPr/>
      </p:nvGrpSpPr>
      <p:grpSpPr>
        <a:xfrm>
          <a:off x="0" y="0"/>
          <a:ext cx="0" cy="0"/>
          <a:chOff x="0" y="0"/>
          <a:chExt cx="0" cy="0"/>
        </a:xfrm>
      </p:grpSpPr>
      <p:sp>
        <p:nvSpPr>
          <p:cNvPr id="64" name="Google Shape;64;p15"/>
          <p:cNvSpPr txBox="1">
            <a:spLocks noGrp="1"/>
          </p:cNvSpPr>
          <p:nvPr>
            <p:ph type="body" idx="1"/>
          </p:nvPr>
        </p:nvSpPr>
        <p:spPr>
          <a:xfrm>
            <a:off x="305992" y="1194197"/>
            <a:ext cx="8532000" cy="34566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dk2"/>
              </a:buClr>
              <a:buSzPts val="1600"/>
              <a:buNone/>
              <a:defRPr>
                <a:solidFill>
                  <a:schemeClr val="dk2"/>
                </a:solidFill>
              </a:defRPr>
            </a:lvl1pPr>
            <a:lvl2pPr marL="914400" lvl="1" indent="-317500" algn="l" rtl="0">
              <a:lnSpc>
                <a:spcPct val="100000"/>
              </a:lnSpc>
              <a:spcBef>
                <a:spcPts val="400"/>
              </a:spcBef>
              <a:spcAft>
                <a:spcPts val="0"/>
              </a:spcAft>
              <a:buClr>
                <a:schemeClr val="dk2"/>
              </a:buClr>
              <a:buSzPts val="1400"/>
              <a:buFont typeface="Arial"/>
              <a:buChar char="•"/>
              <a:defRPr sz="1400">
                <a:solidFill>
                  <a:schemeClr val="dk2"/>
                </a:solidFill>
              </a:defRPr>
            </a:lvl2pPr>
            <a:lvl3pPr marL="1371600" lvl="2" indent="-311150" algn="l" rtl="0">
              <a:lnSpc>
                <a:spcPct val="100000"/>
              </a:lnSpc>
              <a:spcBef>
                <a:spcPts val="400"/>
              </a:spcBef>
              <a:spcAft>
                <a:spcPts val="0"/>
              </a:spcAft>
              <a:buClr>
                <a:schemeClr val="dk2"/>
              </a:buClr>
              <a:buSzPts val="1300"/>
              <a:buFont typeface="Arial"/>
              <a:buChar char="•"/>
              <a:defRPr>
                <a:solidFill>
                  <a:schemeClr val="dk2"/>
                </a:solidFill>
              </a:defRPr>
            </a:lvl3pPr>
            <a:lvl4pPr marL="1828800" lvl="3" indent="-304800" algn="l" rtl="0">
              <a:lnSpc>
                <a:spcPct val="100000"/>
              </a:lnSpc>
              <a:spcBef>
                <a:spcPts val="400"/>
              </a:spcBef>
              <a:spcAft>
                <a:spcPts val="0"/>
              </a:spcAft>
              <a:buClr>
                <a:schemeClr val="dk2"/>
              </a:buClr>
              <a:buSzPts val="1200"/>
              <a:buFont typeface="Arial"/>
              <a:buChar char="•"/>
              <a:defRPr>
                <a:solidFill>
                  <a:schemeClr val="dk2"/>
                </a:solidFill>
              </a:defRPr>
            </a:lvl4pPr>
            <a:lvl5pPr marL="2286000" lvl="4" indent="-304800" algn="l" rtl="0">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6" name="Google Shape;66;p15"/>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15"/>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8" name="Google Shape;68;p15"/>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Logo Slide">
  <p:cSld name="Logo Slide">
    <p:spTree>
      <p:nvGrpSpPr>
        <p:cNvPr id="1" name="Shape 69"/>
        <p:cNvGrpSpPr/>
        <p:nvPr/>
      </p:nvGrpSpPr>
      <p:grpSpPr>
        <a:xfrm>
          <a:off x="0" y="0"/>
          <a:ext cx="0" cy="0"/>
          <a:chOff x="0" y="0"/>
          <a:chExt cx="0" cy="0"/>
        </a:xfrm>
      </p:grpSpPr>
      <p:pic>
        <p:nvPicPr>
          <p:cNvPr id="70" name="Google Shape;70;p16"/>
          <p:cNvPicPr preferRelativeResize="0"/>
          <p:nvPr/>
        </p:nvPicPr>
        <p:blipFill rotWithShape="1">
          <a:blip r:embed="rId2">
            <a:alphaModFix/>
          </a:blip>
          <a:srcRect/>
          <a:stretch/>
        </p:blipFill>
        <p:spPr>
          <a:xfrm>
            <a:off x="3556907" y="1556656"/>
            <a:ext cx="2030185" cy="203018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71"/>
        <p:cNvGrpSpPr/>
        <p:nvPr/>
      </p:nvGrpSpPr>
      <p:grpSpPr>
        <a:xfrm>
          <a:off x="0" y="0"/>
          <a:ext cx="0" cy="0"/>
          <a:chOff x="0" y="0"/>
          <a:chExt cx="0" cy="0"/>
        </a:xfrm>
      </p:grpSpPr>
      <p:sp>
        <p:nvSpPr>
          <p:cNvPr id="72" name="Google Shape;72;p17"/>
          <p:cNvSpPr txBox="1">
            <a:spLocks noGrp="1"/>
          </p:cNvSpPr>
          <p:nvPr>
            <p:ph type="ctrTitle"/>
          </p:nvPr>
        </p:nvSpPr>
        <p:spPr>
          <a:xfrm>
            <a:off x="1143000" y="784622"/>
            <a:ext cx="6858000" cy="1790700"/>
          </a:xfrm>
          <a:prstGeom prst="rect">
            <a:avLst/>
          </a:prstGeom>
          <a:noFill/>
          <a:ln>
            <a:noFill/>
          </a:ln>
        </p:spPr>
        <p:txBody>
          <a:bodyPr spcFirstLastPara="1" wrap="square" lIns="0" tIns="0" rIns="0" bIns="0" anchor="b" anchorCtr="0">
            <a:noAutofit/>
          </a:bodyPr>
          <a:lstStyle>
            <a:lvl1pPr lvl="0" algn="ctr" rtl="0">
              <a:lnSpc>
                <a:spcPct val="90000"/>
              </a:lnSpc>
              <a:spcBef>
                <a:spcPts val="0"/>
              </a:spcBef>
              <a:spcAft>
                <a:spcPts val="0"/>
              </a:spcAft>
              <a:buClr>
                <a:schemeClr val="dk1"/>
              </a:buClr>
              <a:buSzPts val="4500"/>
              <a:buFont typeface="Arial"/>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3" name="Google Shape;73;p17"/>
          <p:cNvSpPr txBox="1">
            <a:spLocks noGrp="1"/>
          </p:cNvSpPr>
          <p:nvPr>
            <p:ph type="subTitle" idx="1"/>
          </p:nvPr>
        </p:nvSpPr>
        <p:spPr>
          <a:xfrm>
            <a:off x="1143000" y="2701529"/>
            <a:ext cx="6858000" cy="1241700"/>
          </a:xfrm>
          <a:prstGeom prst="rect">
            <a:avLst/>
          </a:prstGeom>
          <a:noFill/>
          <a:ln>
            <a:noFill/>
          </a:ln>
        </p:spPr>
        <p:txBody>
          <a:bodyPr spcFirstLastPara="1" wrap="square" lIns="0" tIns="0" rIns="0" bIns="0" anchor="t" anchorCtr="0">
            <a:noAutofit/>
          </a:bodyPr>
          <a:lstStyle>
            <a:lvl1pPr lvl="0" algn="ctr" rtl="0">
              <a:lnSpc>
                <a:spcPct val="90000"/>
              </a:lnSpc>
              <a:spcBef>
                <a:spcPts val="800"/>
              </a:spcBef>
              <a:spcAft>
                <a:spcPts val="0"/>
              </a:spcAft>
              <a:buClr>
                <a:srgbClr val="171717"/>
              </a:buClr>
              <a:buSzPts val="1800"/>
              <a:buNone/>
              <a:defRPr sz="1800"/>
            </a:lvl1pPr>
            <a:lvl2pPr lvl="1" algn="ctr" rtl="0">
              <a:lnSpc>
                <a:spcPct val="100000"/>
              </a:lnSpc>
              <a:spcBef>
                <a:spcPts val="400"/>
              </a:spcBef>
              <a:spcAft>
                <a:spcPts val="0"/>
              </a:spcAft>
              <a:buClr>
                <a:srgbClr val="171717"/>
              </a:buClr>
              <a:buSzPts val="1500"/>
              <a:buNone/>
              <a:defRPr sz="1500"/>
            </a:lvl2pPr>
            <a:lvl3pPr lvl="2" algn="ctr" rtl="0">
              <a:lnSpc>
                <a:spcPct val="100000"/>
              </a:lnSpc>
              <a:spcBef>
                <a:spcPts val="400"/>
              </a:spcBef>
              <a:spcAft>
                <a:spcPts val="0"/>
              </a:spcAft>
              <a:buClr>
                <a:srgbClr val="171717"/>
              </a:buClr>
              <a:buSzPts val="1400"/>
              <a:buNone/>
              <a:defRPr sz="1400"/>
            </a:lvl3pPr>
            <a:lvl4pPr lvl="3" algn="ctr" rtl="0">
              <a:lnSpc>
                <a:spcPct val="100000"/>
              </a:lnSpc>
              <a:spcBef>
                <a:spcPts val="400"/>
              </a:spcBef>
              <a:spcAft>
                <a:spcPts val="0"/>
              </a:spcAft>
              <a:buClr>
                <a:srgbClr val="171717"/>
              </a:buClr>
              <a:buSzPts val="1200"/>
              <a:buNone/>
              <a:defRPr sz="1200"/>
            </a:lvl4pPr>
            <a:lvl5pPr lvl="4" algn="ctr" rtl="0">
              <a:lnSpc>
                <a:spcPct val="90000"/>
              </a:lnSpc>
              <a:spcBef>
                <a:spcPts val="400"/>
              </a:spcBef>
              <a:spcAft>
                <a:spcPts val="0"/>
              </a:spcAft>
              <a:buClr>
                <a:schemeClr val="accent6"/>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74" name="Google Shape;74;p17"/>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5" name="Google Shape;75;p17"/>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6" name="Google Shape;76;p17"/>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77"/>
        <p:cNvGrpSpPr/>
        <p:nvPr/>
      </p:nvGrpSpPr>
      <p:grpSpPr>
        <a:xfrm>
          <a:off x="0" y="0"/>
          <a:ext cx="0" cy="0"/>
          <a:chOff x="0" y="0"/>
          <a:chExt cx="0" cy="0"/>
        </a:xfrm>
      </p:grpSpPr>
      <p:sp>
        <p:nvSpPr>
          <p:cNvPr id="78" name="Google Shape;78;p18"/>
          <p:cNvSpPr txBox="1">
            <a:spLocks noGrp="1"/>
          </p:cNvSpPr>
          <p:nvPr>
            <p:ph type="body" idx="1"/>
          </p:nvPr>
        </p:nvSpPr>
        <p:spPr>
          <a:xfrm>
            <a:off x="305992" y="1194197"/>
            <a:ext cx="8532000" cy="3456600"/>
          </a:xfrm>
          <a:prstGeom prst="rect">
            <a:avLst/>
          </a:prstGeom>
          <a:noFill/>
          <a:ln>
            <a:noFill/>
          </a:ln>
        </p:spPr>
        <p:txBody>
          <a:bodyPr spcFirstLastPara="1" wrap="square" lIns="0" tIns="0" rIns="0" bIns="0" anchor="t" anchorCtr="0">
            <a:normAutofit/>
          </a:bodyPr>
          <a:lstStyle>
            <a:lvl1pPr marL="457200" lvl="0" indent="-330200" algn="l" rtl="0">
              <a:lnSpc>
                <a:spcPct val="90000"/>
              </a:lnSpc>
              <a:spcBef>
                <a:spcPts val="800"/>
              </a:spcBef>
              <a:spcAft>
                <a:spcPts val="0"/>
              </a:spcAft>
              <a:buClr>
                <a:srgbClr val="171717"/>
              </a:buClr>
              <a:buSzPts val="1600"/>
              <a:buFont typeface="Arial"/>
              <a:buChar char="•"/>
              <a:defRPr>
                <a:solidFill>
                  <a:srgbClr val="171717"/>
                </a:solidFill>
              </a:defRPr>
            </a:lvl1pPr>
            <a:lvl2pPr marL="914400" lvl="1" indent="-317500" algn="l" rtl="0">
              <a:lnSpc>
                <a:spcPct val="100000"/>
              </a:lnSpc>
              <a:spcBef>
                <a:spcPts val="400"/>
              </a:spcBef>
              <a:spcAft>
                <a:spcPts val="0"/>
              </a:spcAft>
              <a:buClr>
                <a:srgbClr val="171717"/>
              </a:buClr>
              <a:buSzPts val="1400"/>
              <a:buFont typeface="Arial"/>
              <a:buChar char="•"/>
              <a:defRPr sz="1400">
                <a:solidFill>
                  <a:srgbClr val="171717"/>
                </a:solidFill>
              </a:defRPr>
            </a:lvl2pPr>
            <a:lvl3pPr marL="1371600" lvl="2" indent="-317500" algn="l" rtl="0">
              <a:lnSpc>
                <a:spcPct val="100000"/>
              </a:lnSpc>
              <a:spcBef>
                <a:spcPts val="400"/>
              </a:spcBef>
              <a:spcAft>
                <a:spcPts val="0"/>
              </a:spcAft>
              <a:buClr>
                <a:srgbClr val="171717"/>
              </a:buClr>
              <a:buSzPts val="1400"/>
              <a:buFont typeface="Arial"/>
              <a:buChar char="•"/>
              <a:defRPr sz="1400">
                <a:solidFill>
                  <a:srgbClr val="171717"/>
                </a:solidFill>
              </a:defRPr>
            </a:lvl3pPr>
            <a:lvl4pPr marL="1828800" lvl="3" indent="-304800" algn="l" rtl="0">
              <a:lnSpc>
                <a:spcPct val="100000"/>
              </a:lnSpc>
              <a:spcBef>
                <a:spcPts val="400"/>
              </a:spcBef>
              <a:spcAft>
                <a:spcPts val="0"/>
              </a:spcAft>
              <a:buClr>
                <a:srgbClr val="171717"/>
              </a:buClr>
              <a:buSzPts val="1200"/>
              <a:buFont typeface="Arial"/>
              <a:buChar char="•"/>
              <a:defRPr sz="1200">
                <a:solidFill>
                  <a:srgbClr val="171717"/>
                </a:solidFill>
              </a:defRPr>
            </a:lvl4pPr>
            <a:lvl5pPr marL="2286000" lvl="4" indent="-304800" algn="l" rtl="0">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9" name="Google Shape;79;p18"/>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0" name="Google Shape;80;p1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1" name="Google Shape;81;p1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2" name="Google Shape;82;p1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83"/>
        <p:cNvGrpSpPr/>
        <p:nvPr/>
      </p:nvGrpSpPr>
      <p:grpSpPr>
        <a:xfrm>
          <a:off x="0" y="0"/>
          <a:ext cx="0" cy="0"/>
          <a:chOff x="0" y="0"/>
          <a:chExt cx="0" cy="0"/>
        </a:xfrm>
      </p:grpSpPr>
      <p:sp>
        <p:nvSpPr>
          <p:cNvPr id="84" name="Google Shape;84;p19"/>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5" name="Google Shape;85;p1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6" name="Google Shape;86;p1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7" name="Google Shape;87;p1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88" name="Google Shape;88;p19"/>
          <p:cNvSpPr>
            <a:spLocks noGrp="1"/>
          </p:cNvSpPr>
          <p:nvPr>
            <p:ph type="pic" idx="2"/>
          </p:nvPr>
        </p:nvSpPr>
        <p:spPr>
          <a:xfrm>
            <a:off x="305991" y="1079897"/>
            <a:ext cx="8532000" cy="3570900"/>
          </a:xfrm>
          <a:prstGeom prst="rect">
            <a:avLst/>
          </a:prstGeom>
          <a:solidFill>
            <a:schemeClr val="lt1"/>
          </a:solid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89"/>
        <p:cNvGrpSpPr/>
        <p:nvPr/>
      </p:nvGrpSpPr>
      <p:grpSpPr>
        <a:xfrm>
          <a:off x="0" y="0"/>
          <a:ext cx="0" cy="0"/>
          <a:chOff x="0" y="0"/>
          <a:chExt cx="0" cy="0"/>
        </a:xfrm>
      </p:grpSpPr>
      <p:sp>
        <p:nvSpPr>
          <p:cNvPr id="90" name="Google Shape;90;p20"/>
          <p:cNvSpPr>
            <a:spLocks noGrp="1"/>
          </p:cNvSpPr>
          <p:nvPr>
            <p:ph type="pic" idx="2"/>
          </p:nvPr>
        </p:nvSpPr>
        <p:spPr>
          <a:xfrm>
            <a:off x="0" y="2400"/>
            <a:ext cx="9144000" cy="4779900"/>
          </a:xfrm>
          <a:prstGeom prst="rect">
            <a:avLst/>
          </a:prstGeom>
          <a:solidFill>
            <a:schemeClr val="lt1"/>
          </a:solidFill>
          <a:ln>
            <a:noFill/>
          </a:ln>
        </p:spPr>
      </p:sp>
      <p:sp>
        <p:nvSpPr>
          <p:cNvPr id="91" name="Google Shape;91;p20"/>
          <p:cNvSpPr txBox="1">
            <a:spLocks noGrp="1"/>
          </p:cNvSpPr>
          <p:nvPr>
            <p:ph type="body" idx="1"/>
          </p:nvPr>
        </p:nvSpPr>
        <p:spPr>
          <a:xfrm>
            <a:off x="6056709" y="-13622"/>
            <a:ext cx="3087300" cy="4796100"/>
          </a:xfrm>
          <a:prstGeom prst="rect">
            <a:avLst/>
          </a:prstGeom>
          <a:solidFill>
            <a:schemeClr val="dk1">
              <a:alpha val="80000"/>
            </a:schemeClr>
          </a:solidFill>
          <a:ln>
            <a:noFill/>
          </a:ln>
        </p:spPr>
        <p:txBody>
          <a:bodyPr spcFirstLastPara="1" wrap="square" lIns="135000" tIns="135000" rIns="135000" bIns="135000" anchor="t" anchorCtr="0">
            <a:normAutofit/>
          </a:bodyPr>
          <a:lstStyle>
            <a:lvl1pPr marL="457200" lvl="0" indent="-228600" algn="l" rtl="0">
              <a:lnSpc>
                <a:spcPct val="90000"/>
              </a:lnSpc>
              <a:spcBef>
                <a:spcPts val="800"/>
              </a:spcBef>
              <a:spcAft>
                <a:spcPts val="0"/>
              </a:spcAft>
              <a:buClr>
                <a:schemeClr val="lt1"/>
              </a:buClr>
              <a:buSzPts val="2100"/>
              <a:buNone/>
              <a:defRPr sz="2100">
                <a:solidFill>
                  <a:schemeClr val="lt1"/>
                </a:solidFill>
              </a:defRPr>
            </a:lvl1pPr>
            <a:lvl2pPr marL="914400" lvl="1" indent="-330200" algn="l" rtl="0">
              <a:lnSpc>
                <a:spcPct val="100000"/>
              </a:lnSpc>
              <a:spcBef>
                <a:spcPts val="400"/>
              </a:spcBef>
              <a:spcAft>
                <a:spcPts val="0"/>
              </a:spcAft>
              <a:buClr>
                <a:schemeClr val="lt1"/>
              </a:buClr>
              <a:buSzPts val="1600"/>
              <a:buFont typeface="Arial"/>
              <a:buChar char="•"/>
              <a:defRPr sz="1600">
                <a:solidFill>
                  <a:schemeClr val="lt1"/>
                </a:solidFill>
              </a:defRPr>
            </a:lvl2pPr>
            <a:lvl3pPr marL="1371600" lvl="2" indent="-317500" algn="l" rtl="0">
              <a:lnSpc>
                <a:spcPct val="100000"/>
              </a:lnSpc>
              <a:spcBef>
                <a:spcPts val="400"/>
              </a:spcBef>
              <a:spcAft>
                <a:spcPts val="0"/>
              </a:spcAft>
              <a:buClr>
                <a:schemeClr val="lt1"/>
              </a:buClr>
              <a:buSzPts val="1400"/>
              <a:buFont typeface="Arial"/>
              <a:buChar char="•"/>
              <a:defRPr sz="1400">
                <a:solidFill>
                  <a:schemeClr val="lt1"/>
                </a:solidFill>
              </a:defRPr>
            </a:lvl3pPr>
            <a:lvl4pPr marL="1828800" lvl="3" indent="-304800" algn="l" rtl="0">
              <a:lnSpc>
                <a:spcPct val="100000"/>
              </a:lnSpc>
              <a:spcBef>
                <a:spcPts val="400"/>
              </a:spcBef>
              <a:spcAft>
                <a:spcPts val="0"/>
              </a:spcAft>
              <a:buClr>
                <a:schemeClr val="lt1"/>
              </a:buClr>
              <a:buSzPts val="1200"/>
              <a:buFont typeface="Arial"/>
              <a:buChar char="•"/>
              <a:defRPr>
                <a:solidFill>
                  <a:schemeClr val="lt1"/>
                </a:solidFill>
              </a:defRPr>
            </a:lvl4pPr>
            <a:lvl5pPr marL="2286000" lvl="4" indent="-304800" algn="l" rtl="0">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2" name="Google Shape;92;p2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3" name="Google Shape;93;p2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4" name="Google Shape;94;p2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95"/>
        <p:cNvGrpSpPr/>
        <p:nvPr/>
      </p:nvGrpSpPr>
      <p:grpSpPr>
        <a:xfrm>
          <a:off x="0" y="0"/>
          <a:ext cx="0" cy="0"/>
          <a:chOff x="0" y="0"/>
          <a:chExt cx="0" cy="0"/>
        </a:xfrm>
      </p:grpSpPr>
      <p:sp>
        <p:nvSpPr>
          <p:cNvPr id="96" name="Google Shape;96;p2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7" name="Google Shape;97;p21"/>
          <p:cNvSpPr txBox="1">
            <a:spLocks noGrp="1"/>
          </p:cNvSpPr>
          <p:nvPr>
            <p:ph type="body" idx="1"/>
          </p:nvPr>
        </p:nvSpPr>
        <p:spPr>
          <a:xfrm>
            <a:off x="305990" y="1194198"/>
            <a:ext cx="4212600" cy="34566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400"/>
              <a:buNone/>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8" name="Google Shape;98;p21"/>
          <p:cNvSpPr txBox="1">
            <a:spLocks noGrp="1"/>
          </p:cNvSpPr>
          <p:nvPr>
            <p:ph type="body" idx="2"/>
          </p:nvPr>
        </p:nvSpPr>
        <p:spPr>
          <a:xfrm>
            <a:off x="4629149" y="1194198"/>
            <a:ext cx="4209000" cy="34566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400"/>
              <a:buNone/>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9" name="Google Shape;99;p21"/>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0" name="Google Shape;100;p21"/>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1" name="Google Shape;101;p21"/>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4" name="Google Shape;104;p22"/>
          <p:cNvSpPr txBox="1">
            <a:spLocks noGrp="1"/>
          </p:cNvSpPr>
          <p:nvPr>
            <p:ph type="body" idx="1"/>
          </p:nvPr>
        </p:nvSpPr>
        <p:spPr>
          <a:xfrm>
            <a:off x="305990" y="1194197"/>
            <a:ext cx="4212600" cy="5013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accent2"/>
              </a:buClr>
              <a:buSzPts val="1800"/>
              <a:buNone/>
              <a:defRPr sz="18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05" name="Google Shape;105;p22"/>
          <p:cNvSpPr txBox="1">
            <a:spLocks noGrp="1"/>
          </p:cNvSpPr>
          <p:nvPr>
            <p:ph type="body" idx="2"/>
          </p:nvPr>
        </p:nvSpPr>
        <p:spPr>
          <a:xfrm>
            <a:off x="305990" y="1820465"/>
            <a:ext cx="4212600" cy="2821800"/>
          </a:xfrm>
          <a:prstGeom prst="rect">
            <a:avLst/>
          </a:prstGeom>
          <a:noFill/>
          <a:ln>
            <a:noFill/>
          </a:ln>
        </p:spPr>
        <p:txBody>
          <a:bodyPr spcFirstLastPara="1" wrap="square" lIns="0" tIns="0" rIns="0" bIns="0" anchor="t" anchorCtr="0">
            <a:normAutofit/>
          </a:bodyPr>
          <a:lstStyle>
            <a:lvl1pPr marL="457200" lvl="0" indent="-330200" algn="l" rtl="0">
              <a:lnSpc>
                <a:spcPct val="90000"/>
              </a:lnSpc>
              <a:spcBef>
                <a:spcPts val="800"/>
              </a:spcBef>
              <a:spcAft>
                <a:spcPts val="0"/>
              </a:spcAft>
              <a:buClr>
                <a:srgbClr val="171717"/>
              </a:buClr>
              <a:buSzPts val="1600"/>
              <a:buFont typeface="Arial"/>
              <a:buChar char="•"/>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06" name="Google Shape;106;p22"/>
          <p:cNvSpPr txBox="1">
            <a:spLocks noGrp="1"/>
          </p:cNvSpPr>
          <p:nvPr>
            <p:ph type="body" idx="3"/>
          </p:nvPr>
        </p:nvSpPr>
        <p:spPr>
          <a:xfrm>
            <a:off x="4629150" y="1203725"/>
            <a:ext cx="4212600" cy="4917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accent2"/>
              </a:buClr>
              <a:buSzPts val="1800"/>
              <a:buNone/>
              <a:defRPr sz="18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07" name="Google Shape;107;p22"/>
          <p:cNvSpPr txBox="1">
            <a:spLocks noGrp="1"/>
          </p:cNvSpPr>
          <p:nvPr>
            <p:ph type="body" idx="4"/>
          </p:nvPr>
        </p:nvSpPr>
        <p:spPr>
          <a:xfrm>
            <a:off x="4629150" y="1820465"/>
            <a:ext cx="4209000" cy="2821800"/>
          </a:xfrm>
          <a:prstGeom prst="rect">
            <a:avLst/>
          </a:prstGeom>
          <a:noFill/>
          <a:ln>
            <a:noFill/>
          </a:ln>
        </p:spPr>
        <p:txBody>
          <a:bodyPr spcFirstLastPara="1" wrap="square" lIns="0" tIns="0" rIns="0" bIns="0" anchor="t" anchorCtr="0">
            <a:normAutofit/>
          </a:bodyPr>
          <a:lstStyle>
            <a:lvl1pPr marL="457200" lvl="0" indent="-330200" algn="l" rtl="0">
              <a:lnSpc>
                <a:spcPct val="90000"/>
              </a:lnSpc>
              <a:spcBef>
                <a:spcPts val="800"/>
              </a:spcBef>
              <a:spcAft>
                <a:spcPts val="0"/>
              </a:spcAft>
              <a:buClr>
                <a:srgbClr val="171717"/>
              </a:buClr>
              <a:buSzPts val="1600"/>
              <a:buFont typeface="Arial"/>
              <a:buChar char="•"/>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08" name="Google Shape;108;p22"/>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9" name="Google Shape;109;p22"/>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0" name="Google Shape;110;p22"/>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111"/>
        <p:cNvGrpSpPr/>
        <p:nvPr/>
      </p:nvGrpSpPr>
      <p:grpSpPr>
        <a:xfrm>
          <a:off x="0" y="0"/>
          <a:ext cx="0" cy="0"/>
          <a:chOff x="0" y="0"/>
          <a:chExt cx="0" cy="0"/>
        </a:xfrm>
      </p:grpSpPr>
      <p:sp>
        <p:nvSpPr>
          <p:cNvPr id="112" name="Google Shape;112;p23"/>
          <p:cNvSpPr txBox="1">
            <a:spLocks noGrp="1"/>
          </p:cNvSpPr>
          <p:nvPr>
            <p:ph type="title"/>
          </p:nvPr>
        </p:nvSpPr>
        <p:spPr>
          <a:xfrm>
            <a:off x="305992" y="280195"/>
            <a:ext cx="42126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3" name="Google Shape;113;p23"/>
          <p:cNvSpPr txBox="1">
            <a:spLocks noGrp="1"/>
          </p:cNvSpPr>
          <p:nvPr>
            <p:ph type="body" idx="1"/>
          </p:nvPr>
        </p:nvSpPr>
        <p:spPr>
          <a:xfrm>
            <a:off x="305990" y="1198993"/>
            <a:ext cx="4212600" cy="34515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600"/>
              <a:buNone/>
              <a:defRPr>
                <a:solidFill>
                  <a:srgbClr val="171717"/>
                </a:solidFill>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14" name="Google Shape;114;p23"/>
          <p:cNvSpPr>
            <a:spLocks noGrp="1"/>
          </p:cNvSpPr>
          <p:nvPr>
            <p:ph type="pic" idx="2"/>
          </p:nvPr>
        </p:nvSpPr>
        <p:spPr>
          <a:xfrm>
            <a:off x="4625579" y="-1"/>
            <a:ext cx="4518300" cy="4775100"/>
          </a:xfrm>
          <a:prstGeom prst="rect">
            <a:avLst/>
          </a:prstGeom>
          <a:solidFill>
            <a:schemeClr val="lt1"/>
          </a:solidFill>
          <a:ln>
            <a:noFill/>
          </a:ln>
        </p:spPr>
      </p:sp>
      <p:sp>
        <p:nvSpPr>
          <p:cNvPr id="115" name="Google Shape;115;p2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6" name="Google Shape;116;p2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7" name="Google Shape;117;p2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118"/>
        <p:cNvGrpSpPr/>
        <p:nvPr/>
      </p:nvGrpSpPr>
      <p:grpSpPr>
        <a:xfrm>
          <a:off x="0" y="0"/>
          <a:ext cx="0" cy="0"/>
          <a:chOff x="0" y="0"/>
          <a:chExt cx="0" cy="0"/>
        </a:xfrm>
      </p:grpSpPr>
      <p:sp>
        <p:nvSpPr>
          <p:cNvPr id="119" name="Google Shape;119;p24"/>
          <p:cNvSpPr txBox="1">
            <a:spLocks noGrp="1"/>
          </p:cNvSpPr>
          <p:nvPr>
            <p:ph type="title"/>
          </p:nvPr>
        </p:nvSpPr>
        <p:spPr>
          <a:xfrm>
            <a:off x="305992"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0" name="Google Shape;120;p24"/>
          <p:cNvSpPr txBox="1">
            <a:spLocks noGrp="1"/>
          </p:cNvSpPr>
          <p:nvPr>
            <p:ph type="body" idx="1"/>
          </p:nvPr>
        </p:nvSpPr>
        <p:spPr>
          <a:xfrm>
            <a:off x="305990" y="1198993"/>
            <a:ext cx="4212600" cy="34566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600"/>
              <a:buNone/>
              <a:defRPr>
                <a:solidFill>
                  <a:srgbClr val="171717"/>
                </a:solidFill>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1" name="Google Shape;121;p24"/>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2" name="Google Shape;122;p24"/>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3" name="Google Shape;123;p24"/>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24" name="Google Shape;124;p24"/>
          <p:cNvSpPr>
            <a:spLocks noGrp="1"/>
          </p:cNvSpPr>
          <p:nvPr>
            <p:ph type="pic" idx="2"/>
          </p:nvPr>
        </p:nvSpPr>
        <p:spPr>
          <a:xfrm>
            <a:off x="4625579" y="1194197"/>
            <a:ext cx="4212600" cy="1674000"/>
          </a:xfrm>
          <a:prstGeom prst="rect">
            <a:avLst/>
          </a:prstGeom>
          <a:solidFill>
            <a:schemeClr val="lt1"/>
          </a:solidFill>
          <a:ln>
            <a:noFill/>
          </a:ln>
        </p:spPr>
      </p:sp>
      <p:sp>
        <p:nvSpPr>
          <p:cNvPr id="125" name="Google Shape;125;p24"/>
          <p:cNvSpPr>
            <a:spLocks noGrp="1"/>
          </p:cNvSpPr>
          <p:nvPr>
            <p:ph type="pic" idx="3"/>
          </p:nvPr>
        </p:nvSpPr>
        <p:spPr>
          <a:xfrm>
            <a:off x="4625579" y="2977277"/>
            <a:ext cx="4212600" cy="1674000"/>
          </a:xfrm>
          <a:prstGeom prst="rect">
            <a:avLst/>
          </a:prstGeom>
          <a:solidFill>
            <a:schemeClr val="lt1"/>
          </a:solidFill>
          <a:ln>
            <a:noFill/>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126"/>
        <p:cNvGrpSpPr/>
        <p:nvPr/>
      </p:nvGrpSpPr>
      <p:grpSpPr>
        <a:xfrm>
          <a:off x="0" y="0"/>
          <a:ext cx="0" cy="0"/>
          <a:chOff x="0" y="0"/>
          <a:chExt cx="0" cy="0"/>
        </a:xfrm>
      </p:grpSpPr>
      <p:sp>
        <p:nvSpPr>
          <p:cNvPr id="127" name="Google Shape;127;p25"/>
          <p:cNvSpPr txBox="1">
            <a:spLocks noGrp="1"/>
          </p:cNvSpPr>
          <p:nvPr>
            <p:ph type="title"/>
          </p:nvPr>
        </p:nvSpPr>
        <p:spPr>
          <a:xfrm>
            <a:off x="305992"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8" name="Google Shape;128;p25"/>
          <p:cNvSpPr txBox="1">
            <a:spLocks noGrp="1"/>
          </p:cNvSpPr>
          <p:nvPr>
            <p:ph type="body" idx="1"/>
          </p:nvPr>
        </p:nvSpPr>
        <p:spPr>
          <a:xfrm>
            <a:off x="305990" y="1198993"/>
            <a:ext cx="2781300" cy="34566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600"/>
              <a:buNone/>
              <a:defRPr>
                <a:solidFill>
                  <a:srgbClr val="171717"/>
                </a:solidFill>
              </a:defRPr>
            </a:lvl1pPr>
            <a:lvl2pPr marL="914400" lvl="1" indent="-317500" algn="l" rtl="0">
              <a:lnSpc>
                <a:spcPct val="12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9" name="Google Shape;129;p25"/>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0" name="Google Shape;130;p25"/>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1" name="Google Shape;131;p25"/>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32" name="Google Shape;132;p25"/>
          <p:cNvSpPr>
            <a:spLocks noGrp="1"/>
          </p:cNvSpPr>
          <p:nvPr>
            <p:ph type="pic" idx="2"/>
          </p:nvPr>
        </p:nvSpPr>
        <p:spPr>
          <a:xfrm>
            <a:off x="6056710" y="1194197"/>
            <a:ext cx="2781300" cy="1674000"/>
          </a:xfrm>
          <a:prstGeom prst="rect">
            <a:avLst/>
          </a:prstGeom>
          <a:solidFill>
            <a:schemeClr val="lt1"/>
          </a:solidFill>
          <a:ln>
            <a:noFill/>
          </a:ln>
        </p:spPr>
      </p:sp>
      <p:sp>
        <p:nvSpPr>
          <p:cNvPr id="133" name="Google Shape;133;p25"/>
          <p:cNvSpPr>
            <a:spLocks noGrp="1"/>
          </p:cNvSpPr>
          <p:nvPr>
            <p:ph type="pic" idx="3"/>
          </p:nvPr>
        </p:nvSpPr>
        <p:spPr>
          <a:xfrm>
            <a:off x="6093511" y="2977277"/>
            <a:ext cx="2744700" cy="1674000"/>
          </a:xfrm>
          <a:prstGeom prst="rect">
            <a:avLst/>
          </a:prstGeom>
          <a:solidFill>
            <a:schemeClr val="lt1"/>
          </a:solidFill>
          <a:ln>
            <a:noFill/>
          </a:ln>
        </p:spPr>
      </p:sp>
      <p:sp>
        <p:nvSpPr>
          <p:cNvPr id="134" name="Google Shape;134;p25"/>
          <p:cNvSpPr>
            <a:spLocks noGrp="1"/>
          </p:cNvSpPr>
          <p:nvPr>
            <p:ph type="pic" idx="4"/>
          </p:nvPr>
        </p:nvSpPr>
        <p:spPr>
          <a:xfrm>
            <a:off x="3194447" y="1194197"/>
            <a:ext cx="2744700" cy="1674000"/>
          </a:xfrm>
          <a:prstGeom prst="rect">
            <a:avLst/>
          </a:prstGeom>
          <a:solidFill>
            <a:schemeClr val="lt1"/>
          </a:solidFill>
          <a:ln>
            <a:noFill/>
          </a:ln>
        </p:spPr>
      </p:sp>
      <p:sp>
        <p:nvSpPr>
          <p:cNvPr id="135" name="Google Shape;135;p25"/>
          <p:cNvSpPr>
            <a:spLocks noGrp="1"/>
          </p:cNvSpPr>
          <p:nvPr>
            <p:ph type="pic" idx="5"/>
          </p:nvPr>
        </p:nvSpPr>
        <p:spPr>
          <a:xfrm>
            <a:off x="3194447" y="2983511"/>
            <a:ext cx="2744700" cy="1674000"/>
          </a:xfrm>
          <a:prstGeom prst="rect">
            <a:avLst/>
          </a:prstGeom>
          <a:solidFill>
            <a:schemeClr val="lt1"/>
          </a:solidFill>
          <a:ln>
            <a:noFill/>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136"/>
        <p:cNvGrpSpPr/>
        <p:nvPr/>
      </p:nvGrpSpPr>
      <p:grpSpPr>
        <a:xfrm>
          <a:off x="0" y="0"/>
          <a:ext cx="0" cy="0"/>
          <a:chOff x="0" y="0"/>
          <a:chExt cx="0" cy="0"/>
        </a:xfrm>
      </p:grpSpPr>
      <p:sp>
        <p:nvSpPr>
          <p:cNvPr id="137" name="Google Shape;137;p26"/>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8" name="Google Shape;138;p26"/>
          <p:cNvSpPr txBox="1">
            <a:spLocks noGrp="1"/>
          </p:cNvSpPr>
          <p:nvPr>
            <p:ph type="body" idx="1"/>
          </p:nvPr>
        </p:nvSpPr>
        <p:spPr>
          <a:xfrm>
            <a:off x="305990" y="1194197"/>
            <a:ext cx="4212600" cy="5013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accent2"/>
              </a:buClr>
              <a:buSzPts val="1800"/>
              <a:buNone/>
              <a:defRPr sz="18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39" name="Google Shape;139;p26"/>
          <p:cNvSpPr txBox="1">
            <a:spLocks noGrp="1"/>
          </p:cNvSpPr>
          <p:nvPr>
            <p:ph type="body" idx="2"/>
          </p:nvPr>
        </p:nvSpPr>
        <p:spPr>
          <a:xfrm>
            <a:off x="4629150" y="1203725"/>
            <a:ext cx="4212600" cy="4917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accent2"/>
              </a:buClr>
              <a:buSzPts val="1800"/>
              <a:buNone/>
              <a:defRPr sz="18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40" name="Google Shape;140;p26"/>
          <p:cNvSpPr>
            <a:spLocks noGrp="1"/>
          </p:cNvSpPr>
          <p:nvPr>
            <p:ph type="pic" idx="3"/>
          </p:nvPr>
        </p:nvSpPr>
        <p:spPr>
          <a:xfrm>
            <a:off x="305991" y="1822054"/>
            <a:ext cx="4212600" cy="2834700"/>
          </a:xfrm>
          <a:prstGeom prst="rect">
            <a:avLst/>
          </a:prstGeom>
          <a:solidFill>
            <a:schemeClr val="lt1"/>
          </a:solidFill>
          <a:ln>
            <a:noFill/>
          </a:ln>
        </p:spPr>
      </p:sp>
      <p:sp>
        <p:nvSpPr>
          <p:cNvPr id="141" name="Google Shape;141;p26"/>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2" name="Google Shape;142;p26"/>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3" name="Google Shape;143;p26"/>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44" name="Google Shape;144;p26"/>
          <p:cNvSpPr>
            <a:spLocks noGrp="1"/>
          </p:cNvSpPr>
          <p:nvPr>
            <p:ph type="pic" idx="4"/>
          </p:nvPr>
        </p:nvSpPr>
        <p:spPr>
          <a:xfrm>
            <a:off x="4629150" y="1815703"/>
            <a:ext cx="4212600" cy="28347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145"/>
        <p:cNvGrpSpPr/>
        <p:nvPr/>
      </p:nvGrpSpPr>
      <p:grpSpPr>
        <a:xfrm>
          <a:off x="0" y="0"/>
          <a:ext cx="0" cy="0"/>
          <a:chOff x="0" y="0"/>
          <a:chExt cx="0" cy="0"/>
        </a:xfrm>
      </p:grpSpPr>
      <p:sp>
        <p:nvSpPr>
          <p:cNvPr id="146" name="Google Shape;146;p27"/>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47" name="Google Shape;147;p27"/>
          <p:cNvSpPr txBox="1">
            <a:spLocks noGrp="1"/>
          </p:cNvSpPr>
          <p:nvPr>
            <p:ph type="body" idx="1"/>
          </p:nvPr>
        </p:nvSpPr>
        <p:spPr>
          <a:xfrm>
            <a:off x="305990" y="1194197"/>
            <a:ext cx="2781300" cy="501300"/>
          </a:xfrm>
          <a:prstGeom prst="rect">
            <a:avLst/>
          </a:prstGeom>
          <a:noFill/>
          <a:ln>
            <a:noFill/>
          </a:ln>
        </p:spPr>
        <p:txBody>
          <a:bodyPr spcFirstLastPara="1" wrap="square" lIns="0" tIns="0" rIns="0" bIns="0" anchor="t" anchorCtr="0">
            <a:normAutofit/>
          </a:bodyPr>
          <a:lstStyle>
            <a:lvl1pPr marL="457200" lvl="0" indent="-228600" algn="l" rtl="0">
              <a:lnSpc>
                <a:spcPct val="100000"/>
              </a:lnSpc>
              <a:spcBef>
                <a:spcPts val="300"/>
              </a:spcBef>
              <a:spcAft>
                <a:spcPts val="0"/>
              </a:spcAft>
              <a:buClr>
                <a:schemeClr val="accent2"/>
              </a:buClr>
              <a:buSzPts val="1600"/>
              <a:buNone/>
              <a:defRPr sz="16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48" name="Google Shape;148;p27"/>
          <p:cNvSpPr txBox="1">
            <a:spLocks noGrp="1"/>
          </p:cNvSpPr>
          <p:nvPr>
            <p:ph type="body" idx="2"/>
          </p:nvPr>
        </p:nvSpPr>
        <p:spPr>
          <a:xfrm>
            <a:off x="6056709" y="1203725"/>
            <a:ext cx="2784900" cy="4917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300"/>
              </a:spcBef>
              <a:spcAft>
                <a:spcPts val="0"/>
              </a:spcAft>
              <a:buClr>
                <a:schemeClr val="accent2"/>
              </a:buClr>
              <a:buSzPts val="1800"/>
              <a:buNone/>
              <a:defRPr sz="18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49" name="Google Shape;149;p27"/>
          <p:cNvSpPr>
            <a:spLocks noGrp="1"/>
          </p:cNvSpPr>
          <p:nvPr>
            <p:ph type="pic" idx="3"/>
          </p:nvPr>
        </p:nvSpPr>
        <p:spPr>
          <a:xfrm>
            <a:off x="305992" y="1815703"/>
            <a:ext cx="2781300" cy="2834700"/>
          </a:xfrm>
          <a:prstGeom prst="rect">
            <a:avLst/>
          </a:prstGeom>
          <a:solidFill>
            <a:schemeClr val="lt1"/>
          </a:solidFill>
          <a:ln>
            <a:noFill/>
          </a:ln>
        </p:spPr>
      </p:sp>
      <p:sp>
        <p:nvSpPr>
          <p:cNvPr id="150" name="Google Shape;150;p27"/>
          <p:cNvSpPr>
            <a:spLocks noGrp="1"/>
          </p:cNvSpPr>
          <p:nvPr>
            <p:ph type="pic" idx="4"/>
          </p:nvPr>
        </p:nvSpPr>
        <p:spPr>
          <a:xfrm>
            <a:off x="6056710" y="1812131"/>
            <a:ext cx="2784900" cy="2834700"/>
          </a:xfrm>
          <a:prstGeom prst="rect">
            <a:avLst/>
          </a:prstGeom>
          <a:solidFill>
            <a:schemeClr val="lt1"/>
          </a:solidFill>
          <a:ln>
            <a:noFill/>
          </a:ln>
        </p:spPr>
      </p:sp>
      <p:sp>
        <p:nvSpPr>
          <p:cNvPr id="151" name="Google Shape;151;p27"/>
          <p:cNvSpPr txBox="1">
            <a:spLocks noGrp="1"/>
          </p:cNvSpPr>
          <p:nvPr>
            <p:ph type="body" idx="5"/>
          </p:nvPr>
        </p:nvSpPr>
        <p:spPr>
          <a:xfrm>
            <a:off x="3190385" y="1200920"/>
            <a:ext cx="2781300" cy="5013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300"/>
              </a:spcBef>
              <a:spcAft>
                <a:spcPts val="0"/>
              </a:spcAft>
              <a:buClr>
                <a:schemeClr val="accent2"/>
              </a:buClr>
              <a:buSzPts val="1600"/>
              <a:buNone/>
              <a:defRPr sz="1600" b="1">
                <a:solidFill>
                  <a:schemeClr val="accent2"/>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52" name="Google Shape;152;p27"/>
          <p:cNvSpPr>
            <a:spLocks noGrp="1"/>
          </p:cNvSpPr>
          <p:nvPr>
            <p:ph type="pic" idx="6"/>
          </p:nvPr>
        </p:nvSpPr>
        <p:spPr>
          <a:xfrm>
            <a:off x="3190386" y="1822427"/>
            <a:ext cx="2781300" cy="2834700"/>
          </a:xfrm>
          <a:prstGeom prst="rect">
            <a:avLst/>
          </a:prstGeom>
          <a:solidFill>
            <a:schemeClr val="lt1"/>
          </a:solidFill>
          <a:ln>
            <a:noFill/>
          </a:ln>
        </p:spPr>
      </p:sp>
      <p:sp>
        <p:nvSpPr>
          <p:cNvPr id="153" name="Google Shape;153;p27"/>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4" name="Google Shape;154;p27"/>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5" name="Google Shape;155;p27"/>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156"/>
        <p:cNvGrpSpPr/>
        <p:nvPr/>
      </p:nvGrpSpPr>
      <p:grpSpPr>
        <a:xfrm>
          <a:off x="0" y="0"/>
          <a:ext cx="0" cy="0"/>
          <a:chOff x="0" y="0"/>
          <a:chExt cx="0" cy="0"/>
        </a:xfrm>
      </p:grpSpPr>
      <p:sp>
        <p:nvSpPr>
          <p:cNvPr id="157" name="Google Shape;157;p28"/>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8" name="Google Shape;158;p28"/>
          <p:cNvSpPr txBox="1">
            <a:spLocks noGrp="1"/>
          </p:cNvSpPr>
          <p:nvPr>
            <p:ph type="body" idx="1"/>
          </p:nvPr>
        </p:nvSpPr>
        <p:spPr>
          <a:xfrm>
            <a:off x="3087290" y="1201032"/>
            <a:ext cx="2970000" cy="848400"/>
          </a:xfrm>
          <a:prstGeom prst="rect">
            <a:avLst/>
          </a:prstGeom>
          <a:solidFill>
            <a:schemeClr val="dk1"/>
          </a:solidFill>
          <a:ln>
            <a:noFill/>
          </a:ln>
        </p:spPr>
        <p:txBody>
          <a:bodyPr spcFirstLastPara="1" wrap="square" lIns="27000" tIns="27000" rIns="27000" bIns="27000" anchor="ctr" anchorCtr="0">
            <a:normAutofit/>
          </a:bodyPr>
          <a:lstStyle>
            <a:lvl1pPr marL="457200" lvl="0" indent="-228600" algn="ctr" rtl="0">
              <a:lnSpc>
                <a:spcPct val="90000"/>
              </a:lnSpc>
              <a:spcBef>
                <a:spcPts val="0"/>
              </a:spcBef>
              <a:spcAft>
                <a:spcPts val="0"/>
              </a:spcAft>
              <a:buClr>
                <a:schemeClr val="lt1"/>
              </a:buClr>
              <a:buSzPts val="1600"/>
              <a:buNone/>
              <a:defRPr sz="1600" b="0">
                <a:solidFill>
                  <a:schemeClr val="lt1"/>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59" name="Google Shape;159;p28"/>
          <p:cNvSpPr>
            <a:spLocks noGrp="1"/>
          </p:cNvSpPr>
          <p:nvPr>
            <p:ph type="pic" idx="2"/>
          </p:nvPr>
        </p:nvSpPr>
        <p:spPr>
          <a:xfrm>
            <a:off x="3087290" y="2049332"/>
            <a:ext cx="2969400" cy="2607900"/>
          </a:xfrm>
          <a:prstGeom prst="rect">
            <a:avLst/>
          </a:prstGeom>
          <a:solidFill>
            <a:schemeClr val="lt1"/>
          </a:solidFill>
          <a:ln>
            <a:noFill/>
          </a:ln>
        </p:spPr>
      </p:sp>
      <p:sp>
        <p:nvSpPr>
          <p:cNvPr id="160" name="Google Shape;160;p2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1" name="Google Shape;161;p2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2" name="Google Shape;162;p2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63" name="Google Shape;163;p28"/>
          <p:cNvSpPr txBox="1">
            <a:spLocks noGrp="1"/>
          </p:cNvSpPr>
          <p:nvPr>
            <p:ph type="body" idx="3"/>
          </p:nvPr>
        </p:nvSpPr>
        <p:spPr>
          <a:xfrm>
            <a:off x="2456" y="3808893"/>
            <a:ext cx="2970000" cy="848400"/>
          </a:xfrm>
          <a:prstGeom prst="rect">
            <a:avLst/>
          </a:prstGeom>
          <a:solidFill>
            <a:schemeClr val="dk1"/>
          </a:solidFill>
          <a:ln>
            <a:noFill/>
          </a:ln>
        </p:spPr>
        <p:txBody>
          <a:bodyPr spcFirstLastPara="1" wrap="square" lIns="27000" tIns="27000" rIns="27000" bIns="27000" anchor="ctr" anchorCtr="0">
            <a:normAutofit/>
          </a:bodyPr>
          <a:lstStyle>
            <a:lvl1pPr marL="457200" lvl="0" indent="-228600" algn="ctr" rtl="0">
              <a:lnSpc>
                <a:spcPct val="90000"/>
              </a:lnSpc>
              <a:spcBef>
                <a:spcPts val="0"/>
              </a:spcBef>
              <a:spcAft>
                <a:spcPts val="0"/>
              </a:spcAft>
              <a:buClr>
                <a:schemeClr val="lt1"/>
              </a:buClr>
              <a:buSzPts val="1600"/>
              <a:buNone/>
              <a:defRPr sz="1600" b="0">
                <a:solidFill>
                  <a:schemeClr val="lt1"/>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64" name="Google Shape;164;p28"/>
          <p:cNvSpPr>
            <a:spLocks noGrp="1"/>
          </p:cNvSpPr>
          <p:nvPr>
            <p:ph type="pic" idx="4"/>
          </p:nvPr>
        </p:nvSpPr>
        <p:spPr>
          <a:xfrm>
            <a:off x="3038" y="1201032"/>
            <a:ext cx="2969400" cy="2607900"/>
          </a:xfrm>
          <a:prstGeom prst="rect">
            <a:avLst/>
          </a:prstGeom>
          <a:solidFill>
            <a:schemeClr val="lt1"/>
          </a:solidFill>
          <a:ln>
            <a:noFill/>
          </a:ln>
        </p:spPr>
      </p:sp>
      <p:sp>
        <p:nvSpPr>
          <p:cNvPr id="165" name="Google Shape;165;p28"/>
          <p:cNvSpPr txBox="1">
            <a:spLocks noGrp="1"/>
          </p:cNvSpPr>
          <p:nvPr>
            <p:ph type="body" idx="5"/>
          </p:nvPr>
        </p:nvSpPr>
        <p:spPr>
          <a:xfrm>
            <a:off x="6174291" y="3808893"/>
            <a:ext cx="2970000" cy="848400"/>
          </a:xfrm>
          <a:prstGeom prst="rect">
            <a:avLst/>
          </a:prstGeom>
          <a:solidFill>
            <a:schemeClr val="dk1"/>
          </a:solidFill>
          <a:ln>
            <a:noFill/>
          </a:ln>
        </p:spPr>
        <p:txBody>
          <a:bodyPr spcFirstLastPara="1" wrap="square" lIns="27000" tIns="27000" rIns="27000" bIns="27000" anchor="ctr" anchorCtr="0">
            <a:normAutofit/>
          </a:bodyPr>
          <a:lstStyle>
            <a:lvl1pPr marL="457200" lvl="0" indent="-228600" algn="ctr" rtl="0">
              <a:lnSpc>
                <a:spcPct val="90000"/>
              </a:lnSpc>
              <a:spcBef>
                <a:spcPts val="0"/>
              </a:spcBef>
              <a:spcAft>
                <a:spcPts val="0"/>
              </a:spcAft>
              <a:buClr>
                <a:schemeClr val="lt1"/>
              </a:buClr>
              <a:buSzPts val="1600"/>
              <a:buNone/>
              <a:defRPr sz="1600" b="0">
                <a:solidFill>
                  <a:schemeClr val="lt1"/>
                </a:solidFill>
              </a:defRPr>
            </a:lvl1pPr>
            <a:lvl2pPr marL="914400" lvl="1" indent="-228600" algn="l" rtl="0">
              <a:lnSpc>
                <a:spcPct val="100000"/>
              </a:lnSpc>
              <a:spcBef>
                <a:spcPts val="400"/>
              </a:spcBef>
              <a:spcAft>
                <a:spcPts val="0"/>
              </a:spcAft>
              <a:buClr>
                <a:srgbClr val="171717"/>
              </a:buClr>
              <a:buSzPts val="1500"/>
              <a:buNone/>
              <a:defRPr sz="1500" b="1"/>
            </a:lvl2pPr>
            <a:lvl3pPr marL="1371600" lvl="2" indent="-228600" algn="l" rtl="0">
              <a:lnSpc>
                <a:spcPct val="100000"/>
              </a:lnSpc>
              <a:spcBef>
                <a:spcPts val="400"/>
              </a:spcBef>
              <a:spcAft>
                <a:spcPts val="0"/>
              </a:spcAft>
              <a:buClr>
                <a:srgbClr val="171717"/>
              </a:buClr>
              <a:buSzPts val="1400"/>
              <a:buNone/>
              <a:defRPr sz="1400" b="1"/>
            </a:lvl3pPr>
            <a:lvl4pPr marL="1828800" lvl="3" indent="-228600" algn="l" rtl="0">
              <a:lnSpc>
                <a:spcPct val="100000"/>
              </a:lnSpc>
              <a:spcBef>
                <a:spcPts val="400"/>
              </a:spcBef>
              <a:spcAft>
                <a:spcPts val="0"/>
              </a:spcAft>
              <a:buClr>
                <a:srgbClr val="171717"/>
              </a:buClr>
              <a:buSzPts val="1200"/>
              <a:buNone/>
              <a:defRPr sz="1200" b="1"/>
            </a:lvl4pPr>
            <a:lvl5pPr marL="2286000" lvl="4" indent="-228600" algn="l" rtl="0">
              <a:lnSpc>
                <a:spcPct val="90000"/>
              </a:lnSpc>
              <a:spcBef>
                <a:spcPts val="400"/>
              </a:spcBef>
              <a:spcAft>
                <a:spcPts val="0"/>
              </a:spcAft>
              <a:buClr>
                <a:schemeClr val="accent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66" name="Google Shape;166;p28"/>
          <p:cNvSpPr>
            <a:spLocks noGrp="1"/>
          </p:cNvSpPr>
          <p:nvPr>
            <p:ph type="pic" idx="6"/>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69" name="Google Shape;169;p29"/>
          <p:cNvSpPr>
            <a:spLocks noGrp="1"/>
          </p:cNvSpPr>
          <p:nvPr>
            <p:ph type="pic" idx="2"/>
          </p:nvPr>
        </p:nvSpPr>
        <p:spPr>
          <a:xfrm>
            <a:off x="309582" y="1194197"/>
            <a:ext cx="8532000" cy="1923000"/>
          </a:xfrm>
          <a:prstGeom prst="rect">
            <a:avLst/>
          </a:prstGeom>
          <a:solidFill>
            <a:schemeClr val="lt1"/>
          </a:solidFill>
          <a:ln>
            <a:noFill/>
          </a:ln>
        </p:spPr>
      </p:sp>
      <p:sp>
        <p:nvSpPr>
          <p:cNvPr id="170" name="Google Shape;170;p29"/>
          <p:cNvSpPr txBox="1">
            <a:spLocks noGrp="1"/>
          </p:cNvSpPr>
          <p:nvPr>
            <p:ph type="body" idx="1"/>
          </p:nvPr>
        </p:nvSpPr>
        <p:spPr>
          <a:xfrm>
            <a:off x="305992" y="3220641"/>
            <a:ext cx="2781300" cy="14298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400"/>
              <a:buNone/>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1" name="Google Shape;171;p29"/>
          <p:cNvSpPr txBox="1">
            <a:spLocks noGrp="1"/>
          </p:cNvSpPr>
          <p:nvPr>
            <p:ph type="body" idx="3"/>
          </p:nvPr>
        </p:nvSpPr>
        <p:spPr>
          <a:xfrm>
            <a:off x="3200401" y="3220641"/>
            <a:ext cx="2749200" cy="14298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400"/>
              <a:buNone/>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2" name="Google Shape;172;p2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3" name="Google Shape;173;p2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4" name="Google Shape;174;p2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75" name="Google Shape;175;p29"/>
          <p:cNvSpPr txBox="1">
            <a:spLocks noGrp="1"/>
          </p:cNvSpPr>
          <p:nvPr>
            <p:ph type="body" idx="4"/>
          </p:nvPr>
        </p:nvSpPr>
        <p:spPr>
          <a:xfrm>
            <a:off x="6064251" y="3220641"/>
            <a:ext cx="2777400" cy="14298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rgbClr val="171717"/>
              </a:buClr>
              <a:buSzPts val="1400"/>
              <a:buNone/>
              <a:defRPr/>
            </a:lvl1pPr>
            <a:lvl2pPr marL="914400" lvl="1" indent="-317500" algn="l" rtl="0">
              <a:lnSpc>
                <a:spcPct val="100000"/>
              </a:lnSpc>
              <a:spcBef>
                <a:spcPts val="400"/>
              </a:spcBef>
              <a:spcAft>
                <a:spcPts val="0"/>
              </a:spcAft>
              <a:buClr>
                <a:srgbClr val="171717"/>
              </a:buClr>
              <a:buSzPts val="1400"/>
              <a:buChar char="•"/>
              <a:defRPr/>
            </a:lvl2pPr>
            <a:lvl3pPr marL="1371600" lvl="2" indent="-317500" algn="l" rtl="0">
              <a:lnSpc>
                <a:spcPct val="100000"/>
              </a:lnSpc>
              <a:spcBef>
                <a:spcPts val="400"/>
              </a:spcBef>
              <a:spcAft>
                <a:spcPts val="0"/>
              </a:spcAft>
              <a:buClr>
                <a:srgbClr val="171717"/>
              </a:buClr>
              <a:buSzPts val="1400"/>
              <a:buChar char="•"/>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176"/>
        <p:cNvGrpSpPr/>
        <p:nvPr/>
      </p:nvGrpSpPr>
      <p:grpSpPr>
        <a:xfrm>
          <a:off x="0" y="0"/>
          <a:ext cx="0" cy="0"/>
          <a:chOff x="0" y="0"/>
          <a:chExt cx="0" cy="0"/>
        </a:xfrm>
      </p:grpSpPr>
      <p:sp>
        <p:nvSpPr>
          <p:cNvPr id="177" name="Google Shape;177;p30"/>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78" name="Google Shape;178;p30"/>
          <p:cNvSpPr>
            <a:spLocks noGrp="1"/>
          </p:cNvSpPr>
          <p:nvPr>
            <p:ph type="pic" idx="2"/>
          </p:nvPr>
        </p:nvSpPr>
        <p:spPr>
          <a:xfrm>
            <a:off x="0" y="1194197"/>
            <a:ext cx="9144000" cy="2209500"/>
          </a:xfrm>
          <a:prstGeom prst="rect">
            <a:avLst/>
          </a:prstGeom>
          <a:solidFill>
            <a:schemeClr val="lt1"/>
          </a:solidFill>
          <a:ln>
            <a:noFill/>
          </a:ln>
        </p:spPr>
      </p:sp>
      <p:sp>
        <p:nvSpPr>
          <p:cNvPr id="179" name="Google Shape;179;p30"/>
          <p:cNvSpPr txBox="1">
            <a:spLocks noGrp="1"/>
          </p:cNvSpPr>
          <p:nvPr>
            <p:ph type="body" idx="1"/>
          </p:nvPr>
        </p:nvSpPr>
        <p:spPr>
          <a:xfrm>
            <a:off x="305992" y="3220641"/>
            <a:ext cx="2781300" cy="1429800"/>
          </a:xfrm>
          <a:prstGeom prst="rect">
            <a:avLst/>
          </a:prstGeom>
          <a:solidFill>
            <a:schemeClr val="dk1"/>
          </a:solidFill>
          <a:ln>
            <a:noFill/>
          </a:ln>
        </p:spPr>
        <p:txBody>
          <a:bodyPr spcFirstLastPara="1" wrap="square" lIns="0" tIns="54000" rIns="0" bIns="0" anchor="t" anchorCtr="0">
            <a:normAutofit/>
          </a:bodyPr>
          <a:lstStyle>
            <a:lvl1pPr marL="457200" lvl="0" indent="-228600" algn="ctr" rtl="0">
              <a:lnSpc>
                <a:spcPct val="90000"/>
              </a:lnSpc>
              <a:spcBef>
                <a:spcPts val="800"/>
              </a:spcBef>
              <a:spcAft>
                <a:spcPts val="0"/>
              </a:spcAft>
              <a:buClr>
                <a:schemeClr val="lt2"/>
              </a:buClr>
              <a:buSzPts val="1600"/>
              <a:buNone/>
              <a:defRPr>
                <a:solidFill>
                  <a:schemeClr val="lt2"/>
                </a:solidFill>
              </a:defRPr>
            </a:lvl1pPr>
            <a:lvl2pPr marL="914400" lvl="1" indent="-317500" algn="ctr" rtl="0">
              <a:lnSpc>
                <a:spcPct val="100000"/>
              </a:lnSpc>
              <a:spcBef>
                <a:spcPts val="400"/>
              </a:spcBef>
              <a:spcAft>
                <a:spcPts val="0"/>
              </a:spcAft>
              <a:buClr>
                <a:schemeClr val="lt2"/>
              </a:buClr>
              <a:buSzPts val="1400"/>
              <a:buChar char="•"/>
              <a:defRPr>
                <a:solidFill>
                  <a:schemeClr val="lt2"/>
                </a:solidFill>
              </a:defRPr>
            </a:lvl2pPr>
            <a:lvl3pPr marL="1371600" lvl="2" indent="-311150" algn="ctr" rtl="0">
              <a:lnSpc>
                <a:spcPct val="100000"/>
              </a:lnSpc>
              <a:spcBef>
                <a:spcPts val="400"/>
              </a:spcBef>
              <a:spcAft>
                <a:spcPts val="0"/>
              </a:spcAft>
              <a:buClr>
                <a:schemeClr val="lt2"/>
              </a:buClr>
              <a:buSzPts val="1300"/>
              <a:buChar char="•"/>
              <a:defRPr>
                <a:solidFill>
                  <a:schemeClr val="lt2"/>
                </a:solidFill>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0" name="Google Shape;180;p30"/>
          <p:cNvSpPr txBox="1">
            <a:spLocks noGrp="1"/>
          </p:cNvSpPr>
          <p:nvPr>
            <p:ph type="body" idx="3"/>
          </p:nvPr>
        </p:nvSpPr>
        <p:spPr>
          <a:xfrm>
            <a:off x="3200401" y="3220641"/>
            <a:ext cx="2749200" cy="1429800"/>
          </a:xfrm>
          <a:prstGeom prst="rect">
            <a:avLst/>
          </a:prstGeom>
          <a:solidFill>
            <a:schemeClr val="dk1"/>
          </a:solidFill>
          <a:ln>
            <a:noFill/>
          </a:ln>
        </p:spPr>
        <p:txBody>
          <a:bodyPr spcFirstLastPara="1" wrap="square" lIns="0" tIns="54000" rIns="0" bIns="0" anchor="t" anchorCtr="0">
            <a:normAutofit/>
          </a:bodyPr>
          <a:lstStyle>
            <a:lvl1pPr marL="457200" lvl="0" indent="-228600" algn="ctr" rtl="0">
              <a:lnSpc>
                <a:spcPct val="90000"/>
              </a:lnSpc>
              <a:spcBef>
                <a:spcPts val="800"/>
              </a:spcBef>
              <a:spcAft>
                <a:spcPts val="0"/>
              </a:spcAft>
              <a:buClr>
                <a:schemeClr val="lt2"/>
              </a:buClr>
              <a:buSzPts val="1600"/>
              <a:buNone/>
              <a:defRPr>
                <a:solidFill>
                  <a:schemeClr val="lt2"/>
                </a:solidFill>
              </a:defRPr>
            </a:lvl1pPr>
            <a:lvl2pPr marL="914400" lvl="1" indent="-317500" algn="ctr" rtl="0">
              <a:lnSpc>
                <a:spcPct val="100000"/>
              </a:lnSpc>
              <a:spcBef>
                <a:spcPts val="400"/>
              </a:spcBef>
              <a:spcAft>
                <a:spcPts val="0"/>
              </a:spcAft>
              <a:buClr>
                <a:schemeClr val="lt2"/>
              </a:buClr>
              <a:buSzPts val="1400"/>
              <a:buChar char="•"/>
              <a:defRPr>
                <a:solidFill>
                  <a:schemeClr val="lt2"/>
                </a:solidFill>
              </a:defRPr>
            </a:lvl2pPr>
            <a:lvl3pPr marL="1371600" lvl="2" indent="-311150" algn="ctr" rtl="0">
              <a:lnSpc>
                <a:spcPct val="100000"/>
              </a:lnSpc>
              <a:spcBef>
                <a:spcPts val="400"/>
              </a:spcBef>
              <a:spcAft>
                <a:spcPts val="0"/>
              </a:spcAft>
              <a:buClr>
                <a:schemeClr val="lt2"/>
              </a:buClr>
              <a:buSzPts val="1300"/>
              <a:buChar char="•"/>
              <a:defRPr>
                <a:solidFill>
                  <a:schemeClr val="lt2"/>
                </a:solidFill>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1" name="Google Shape;181;p3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2" name="Google Shape;182;p3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3" name="Google Shape;183;p3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84" name="Google Shape;184;p30"/>
          <p:cNvSpPr txBox="1">
            <a:spLocks noGrp="1"/>
          </p:cNvSpPr>
          <p:nvPr>
            <p:ph type="body" idx="4"/>
          </p:nvPr>
        </p:nvSpPr>
        <p:spPr>
          <a:xfrm>
            <a:off x="6064251" y="3220641"/>
            <a:ext cx="2777400" cy="1429800"/>
          </a:xfrm>
          <a:prstGeom prst="rect">
            <a:avLst/>
          </a:prstGeom>
          <a:solidFill>
            <a:schemeClr val="dk1"/>
          </a:solidFill>
          <a:ln>
            <a:noFill/>
          </a:ln>
        </p:spPr>
        <p:txBody>
          <a:bodyPr spcFirstLastPara="1" wrap="square" lIns="0" tIns="54000" rIns="0" bIns="0" anchor="t" anchorCtr="0">
            <a:normAutofit/>
          </a:bodyPr>
          <a:lstStyle>
            <a:lvl1pPr marL="457200" lvl="0" indent="-228600" algn="ctr" rtl="0">
              <a:lnSpc>
                <a:spcPct val="90000"/>
              </a:lnSpc>
              <a:spcBef>
                <a:spcPts val="800"/>
              </a:spcBef>
              <a:spcAft>
                <a:spcPts val="0"/>
              </a:spcAft>
              <a:buClr>
                <a:schemeClr val="lt2"/>
              </a:buClr>
              <a:buSzPts val="1600"/>
              <a:buNone/>
              <a:defRPr>
                <a:solidFill>
                  <a:schemeClr val="lt2"/>
                </a:solidFill>
              </a:defRPr>
            </a:lvl1pPr>
            <a:lvl2pPr marL="914400" lvl="1" indent="-317500" algn="ctr" rtl="0">
              <a:lnSpc>
                <a:spcPct val="100000"/>
              </a:lnSpc>
              <a:spcBef>
                <a:spcPts val="400"/>
              </a:spcBef>
              <a:spcAft>
                <a:spcPts val="0"/>
              </a:spcAft>
              <a:buClr>
                <a:schemeClr val="lt2"/>
              </a:buClr>
              <a:buSzPts val="1400"/>
              <a:buChar char="•"/>
              <a:defRPr>
                <a:solidFill>
                  <a:schemeClr val="lt2"/>
                </a:solidFill>
              </a:defRPr>
            </a:lvl2pPr>
            <a:lvl3pPr marL="1371600" lvl="2" indent="-311150" algn="ctr" rtl="0">
              <a:lnSpc>
                <a:spcPct val="100000"/>
              </a:lnSpc>
              <a:spcBef>
                <a:spcPts val="400"/>
              </a:spcBef>
              <a:spcAft>
                <a:spcPts val="0"/>
              </a:spcAft>
              <a:buClr>
                <a:schemeClr val="lt2"/>
              </a:buClr>
              <a:buSzPts val="1300"/>
              <a:buChar char="•"/>
              <a:defRPr>
                <a:solidFill>
                  <a:schemeClr val="lt2"/>
                </a:solidFill>
              </a:defRPr>
            </a:lvl3pPr>
            <a:lvl4pPr marL="1828800" lvl="3" indent="-317500" algn="l" rtl="0">
              <a:lnSpc>
                <a:spcPct val="100000"/>
              </a:lnSpc>
              <a:spcBef>
                <a:spcPts val="400"/>
              </a:spcBef>
              <a:spcAft>
                <a:spcPts val="0"/>
              </a:spcAft>
              <a:buClr>
                <a:srgbClr val="171717"/>
              </a:buClr>
              <a:buSzPts val="1400"/>
              <a:buChar char="•"/>
              <a:defRPr/>
            </a:lvl4pPr>
            <a:lvl5pPr marL="2286000" lvl="4" indent="-317500" algn="l" rtl="0">
              <a:lnSpc>
                <a:spcPct val="90000"/>
              </a:lnSpc>
              <a:spcBef>
                <a:spcPts val="400"/>
              </a:spcBef>
              <a:spcAft>
                <a:spcPts val="0"/>
              </a:spcAft>
              <a:buClr>
                <a:schemeClr val="accent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85"/>
        <p:cNvGrpSpPr/>
        <p:nvPr/>
      </p:nvGrpSpPr>
      <p:grpSpPr>
        <a:xfrm>
          <a:off x="0" y="0"/>
          <a:ext cx="0" cy="0"/>
          <a:chOff x="0" y="0"/>
          <a:chExt cx="0" cy="0"/>
        </a:xfrm>
      </p:grpSpPr>
      <p:sp>
        <p:nvSpPr>
          <p:cNvPr id="186" name="Google Shape;186;p31"/>
          <p:cNvSpPr txBox="1">
            <a:spLocks noGrp="1"/>
          </p:cNvSpPr>
          <p:nvPr>
            <p:ph type="title"/>
          </p:nvPr>
        </p:nvSpPr>
        <p:spPr>
          <a:xfrm>
            <a:off x="305990" y="1282303"/>
            <a:ext cx="8532000" cy="21396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chemeClr val="dk1"/>
              </a:buClr>
              <a:buSzPts val="3800"/>
              <a:buFont typeface="Arial"/>
              <a:buNone/>
              <a:defRPr sz="38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7" name="Google Shape;187;p31"/>
          <p:cNvSpPr txBox="1">
            <a:spLocks noGrp="1"/>
          </p:cNvSpPr>
          <p:nvPr>
            <p:ph type="body" idx="1"/>
          </p:nvPr>
        </p:nvSpPr>
        <p:spPr>
          <a:xfrm>
            <a:off x="305990" y="3442097"/>
            <a:ext cx="8532000" cy="1125300"/>
          </a:xfrm>
          <a:prstGeom prst="rect">
            <a:avLst/>
          </a:prstGeom>
          <a:noFill/>
          <a:ln>
            <a:noFill/>
          </a:ln>
        </p:spPr>
        <p:txBody>
          <a:bodyPr spcFirstLastPara="1" wrap="square" lIns="0" tIns="0" rIns="0" bIns="0" anchor="t" anchorCtr="0">
            <a:normAutofit/>
          </a:bodyPr>
          <a:lstStyle>
            <a:lvl1pPr marL="457200" lvl="0" indent="-228600" algn="l" rtl="0">
              <a:lnSpc>
                <a:spcPct val="90000"/>
              </a:lnSpc>
              <a:spcBef>
                <a:spcPts val="800"/>
              </a:spcBef>
              <a:spcAft>
                <a:spcPts val="0"/>
              </a:spcAft>
              <a:buClr>
                <a:schemeClr val="accent2"/>
              </a:buClr>
              <a:buSzPts val="1800"/>
              <a:buNone/>
              <a:defRPr sz="1800">
                <a:solidFill>
                  <a:schemeClr val="accent2"/>
                </a:solidFill>
              </a:defRPr>
            </a:lvl1pPr>
            <a:lvl2pPr marL="914400" lvl="1" indent="-228600" algn="l" rtl="0">
              <a:lnSpc>
                <a:spcPct val="100000"/>
              </a:lnSpc>
              <a:spcBef>
                <a:spcPts val="400"/>
              </a:spcBef>
              <a:spcAft>
                <a:spcPts val="0"/>
              </a:spcAft>
              <a:buClr>
                <a:srgbClr val="888DBD"/>
              </a:buClr>
              <a:buSzPts val="1500"/>
              <a:buNone/>
              <a:defRPr sz="1500">
                <a:solidFill>
                  <a:srgbClr val="888DBD"/>
                </a:solidFill>
              </a:defRPr>
            </a:lvl2pPr>
            <a:lvl3pPr marL="1371600" lvl="2" indent="-228600" algn="l" rtl="0">
              <a:lnSpc>
                <a:spcPct val="100000"/>
              </a:lnSpc>
              <a:spcBef>
                <a:spcPts val="400"/>
              </a:spcBef>
              <a:spcAft>
                <a:spcPts val="0"/>
              </a:spcAft>
              <a:buClr>
                <a:srgbClr val="888DBD"/>
              </a:buClr>
              <a:buSzPts val="1400"/>
              <a:buNone/>
              <a:defRPr sz="1400">
                <a:solidFill>
                  <a:srgbClr val="888DBD"/>
                </a:solidFill>
              </a:defRPr>
            </a:lvl3pPr>
            <a:lvl4pPr marL="1828800" lvl="3" indent="-228600" algn="l" rtl="0">
              <a:lnSpc>
                <a:spcPct val="100000"/>
              </a:lnSpc>
              <a:spcBef>
                <a:spcPts val="400"/>
              </a:spcBef>
              <a:spcAft>
                <a:spcPts val="0"/>
              </a:spcAft>
              <a:buClr>
                <a:srgbClr val="888DBD"/>
              </a:buClr>
              <a:buSzPts val="1200"/>
              <a:buNone/>
              <a:defRPr sz="1200">
                <a:solidFill>
                  <a:srgbClr val="888DBD"/>
                </a:solidFill>
              </a:defRPr>
            </a:lvl4pPr>
            <a:lvl5pPr marL="2286000" lvl="4" indent="-228600" algn="l" rtl="0">
              <a:lnSpc>
                <a:spcPct val="90000"/>
              </a:lnSpc>
              <a:spcBef>
                <a:spcPts val="400"/>
              </a:spcBef>
              <a:spcAft>
                <a:spcPts val="0"/>
              </a:spcAft>
              <a:buClr>
                <a:srgbClr val="888DBD"/>
              </a:buClr>
              <a:buSzPts val="1200"/>
              <a:buNone/>
              <a:defRPr sz="1200">
                <a:solidFill>
                  <a:srgbClr val="888DBD"/>
                </a:solidFill>
              </a:defRPr>
            </a:lvl5pPr>
            <a:lvl6pPr marL="2743200" lvl="5" indent="-228600" algn="l" rtl="0">
              <a:lnSpc>
                <a:spcPct val="90000"/>
              </a:lnSpc>
              <a:spcBef>
                <a:spcPts val="400"/>
              </a:spcBef>
              <a:spcAft>
                <a:spcPts val="0"/>
              </a:spcAft>
              <a:buClr>
                <a:srgbClr val="888DBD"/>
              </a:buClr>
              <a:buSzPts val="1200"/>
              <a:buNone/>
              <a:defRPr sz="1200">
                <a:solidFill>
                  <a:srgbClr val="888DBD"/>
                </a:solidFill>
              </a:defRPr>
            </a:lvl6pPr>
            <a:lvl7pPr marL="3200400" lvl="6" indent="-228600" algn="l" rtl="0">
              <a:lnSpc>
                <a:spcPct val="90000"/>
              </a:lnSpc>
              <a:spcBef>
                <a:spcPts val="400"/>
              </a:spcBef>
              <a:spcAft>
                <a:spcPts val="0"/>
              </a:spcAft>
              <a:buClr>
                <a:srgbClr val="888DBD"/>
              </a:buClr>
              <a:buSzPts val="1200"/>
              <a:buNone/>
              <a:defRPr sz="1200">
                <a:solidFill>
                  <a:srgbClr val="888DBD"/>
                </a:solidFill>
              </a:defRPr>
            </a:lvl7pPr>
            <a:lvl8pPr marL="3657600" lvl="7" indent="-228600" algn="l" rtl="0">
              <a:lnSpc>
                <a:spcPct val="90000"/>
              </a:lnSpc>
              <a:spcBef>
                <a:spcPts val="400"/>
              </a:spcBef>
              <a:spcAft>
                <a:spcPts val="0"/>
              </a:spcAft>
              <a:buClr>
                <a:srgbClr val="888DBD"/>
              </a:buClr>
              <a:buSzPts val="1200"/>
              <a:buNone/>
              <a:defRPr sz="1200">
                <a:solidFill>
                  <a:srgbClr val="888DBD"/>
                </a:solidFill>
              </a:defRPr>
            </a:lvl8pPr>
            <a:lvl9pPr marL="4114800" lvl="8" indent="-228600" algn="l" rtl="0">
              <a:lnSpc>
                <a:spcPct val="90000"/>
              </a:lnSpc>
              <a:spcBef>
                <a:spcPts val="400"/>
              </a:spcBef>
              <a:spcAft>
                <a:spcPts val="0"/>
              </a:spcAft>
              <a:buClr>
                <a:srgbClr val="888DBD"/>
              </a:buClr>
              <a:buSzPts val="1200"/>
              <a:buNone/>
              <a:defRPr sz="1200">
                <a:solidFill>
                  <a:srgbClr val="888DBD"/>
                </a:solidFill>
              </a:defRPr>
            </a:lvl9pPr>
          </a:lstStyle>
          <a:p>
            <a:endParaRPr/>
          </a:p>
        </p:txBody>
      </p:sp>
      <p:sp>
        <p:nvSpPr>
          <p:cNvPr id="188" name="Google Shape;188;p31"/>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9" name="Google Shape;189;p31"/>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0" name="Google Shape;190;p31"/>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191"/>
        <p:cNvGrpSpPr/>
        <p:nvPr/>
      </p:nvGrpSpPr>
      <p:grpSpPr>
        <a:xfrm>
          <a:off x="0" y="0"/>
          <a:ext cx="0" cy="0"/>
          <a:chOff x="0" y="0"/>
          <a:chExt cx="0" cy="0"/>
        </a:xfrm>
      </p:grpSpPr>
      <p:sp>
        <p:nvSpPr>
          <p:cNvPr id="192" name="Google Shape;192;p32"/>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3" name="Google Shape;193;p32"/>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4" name="Google Shape;194;p32"/>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5" name="Google Shape;195;p32"/>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196"/>
        <p:cNvGrpSpPr/>
        <p:nvPr/>
      </p:nvGrpSpPr>
      <p:grpSpPr>
        <a:xfrm>
          <a:off x="0" y="0"/>
          <a:ext cx="0" cy="0"/>
          <a:chOff x="0" y="0"/>
          <a:chExt cx="0" cy="0"/>
        </a:xfrm>
      </p:grpSpPr>
      <p:sp>
        <p:nvSpPr>
          <p:cNvPr id="197" name="Google Shape;197;p3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8" name="Google Shape;198;p3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9" name="Google Shape;199;p3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Last slide">
  <p:cSld name="Last slide">
    <p:spTree>
      <p:nvGrpSpPr>
        <p:cNvPr id="1" name="Shape 200"/>
        <p:cNvGrpSpPr/>
        <p:nvPr/>
      </p:nvGrpSpPr>
      <p:grpSpPr>
        <a:xfrm>
          <a:off x="0" y="0"/>
          <a:ext cx="0" cy="0"/>
          <a:chOff x="0" y="0"/>
          <a:chExt cx="0" cy="0"/>
        </a:xfrm>
      </p:grpSpPr>
      <p:sp>
        <p:nvSpPr>
          <p:cNvPr id="201" name="Google Shape;201;p34"/>
          <p:cNvSpPr txBox="1"/>
          <p:nvPr/>
        </p:nvSpPr>
        <p:spPr>
          <a:xfrm>
            <a:off x="305991" y="4647305"/>
            <a:ext cx="85320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202" name="Google Shape;202;p34"/>
          <p:cNvPicPr preferRelativeResize="0"/>
          <p:nvPr/>
        </p:nvPicPr>
        <p:blipFill rotWithShape="1">
          <a:blip r:embed="rId2">
            <a:alphaModFix/>
          </a:blip>
          <a:srcRect/>
          <a:stretch/>
        </p:blipFill>
        <p:spPr>
          <a:xfrm>
            <a:off x="4168974" y="3652327"/>
            <a:ext cx="806053" cy="80605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305992" y="1194197"/>
            <a:ext cx="8532000" cy="3456600"/>
          </a:xfrm>
          <a:prstGeom prst="rect">
            <a:avLst/>
          </a:prstGeom>
          <a:noFill/>
          <a:ln>
            <a:noFill/>
          </a:ln>
        </p:spPr>
        <p:txBody>
          <a:bodyPr spcFirstLastPara="1" wrap="square" lIns="0" tIns="0" rIns="0" bIns="0" anchor="t" anchorCtr="0">
            <a:normAutofit/>
          </a:bodyPr>
          <a:lstStyle>
            <a:lvl1pPr marL="457200" marR="0" lvl="0" indent="-228600" algn="l" rtl="0">
              <a:lnSpc>
                <a:spcPct val="90000"/>
              </a:lnSpc>
              <a:spcBef>
                <a:spcPts val="800"/>
              </a:spcBef>
              <a:spcAft>
                <a:spcPts val="0"/>
              </a:spcAft>
              <a:buClr>
                <a:srgbClr val="171717"/>
              </a:buClr>
              <a:buSzPts val="1600"/>
              <a:buFont typeface="Arial"/>
              <a:buNone/>
              <a:defRPr sz="1600" b="1" i="0" u="none" strike="noStrike" cap="none">
                <a:solidFill>
                  <a:srgbClr val="171717"/>
                </a:solidFill>
                <a:latin typeface="Arial"/>
                <a:ea typeface="Arial"/>
                <a:cs typeface="Arial"/>
                <a:sym typeface="Arial"/>
              </a:defRPr>
            </a:lvl1pPr>
            <a:lvl2pPr marL="914400" marR="0" lvl="1" indent="-317500" algn="l" rtl="0">
              <a:lnSpc>
                <a:spcPct val="100000"/>
              </a:lnSpc>
              <a:spcBef>
                <a:spcPts val="400"/>
              </a:spcBef>
              <a:spcAft>
                <a:spcPts val="0"/>
              </a:spcAft>
              <a:buClr>
                <a:srgbClr val="171717"/>
              </a:buClr>
              <a:buSzPts val="1400"/>
              <a:buFont typeface="Arial"/>
              <a:buChar char="•"/>
              <a:defRPr sz="1400" b="0" i="0" u="none" strike="noStrike" cap="none">
                <a:solidFill>
                  <a:srgbClr val="171717"/>
                </a:solidFill>
                <a:latin typeface="Arial"/>
                <a:ea typeface="Arial"/>
                <a:cs typeface="Arial"/>
                <a:sym typeface="Arial"/>
              </a:defRPr>
            </a:lvl2pPr>
            <a:lvl3pPr marL="1371600" marR="0" lvl="2" indent="-311150" algn="l" rtl="0">
              <a:lnSpc>
                <a:spcPct val="100000"/>
              </a:lnSpc>
              <a:spcBef>
                <a:spcPts val="400"/>
              </a:spcBef>
              <a:spcAft>
                <a:spcPts val="0"/>
              </a:spcAft>
              <a:buClr>
                <a:srgbClr val="171717"/>
              </a:buClr>
              <a:buSzPts val="1300"/>
              <a:buFont typeface="Arial"/>
              <a:buChar char="•"/>
              <a:defRPr sz="1300" b="0" i="0" u="none" strike="noStrike" cap="none">
                <a:solidFill>
                  <a:srgbClr val="171717"/>
                </a:solidFill>
                <a:latin typeface="Arial"/>
                <a:ea typeface="Arial"/>
                <a:cs typeface="Arial"/>
                <a:sym typeface="Arial"/>
              </a:defRPr>
            </a:lvl3pPr>
            <a:lvl4pPr marL="1828800" marR="0" lvl="3" indent="-304800" algn="l" rtl="0">
              <a:lnSpc>
                <a:spcPct val="100000"/>
              </a:lnSpc>
              <a:spcBef>
                <a:spcPts val="400"/>
              </a:spcBef>
              <a:spcAft>
                <a:spcPts val="0"/>
              </a:spcAft>
              <a:buClr>
                <a:srgbClr val="171717"/>
              </a:buClr>
              <a:buSzPts val="1200"/>
              <a:buFont typeface="Arial"/>
              <a:buChar char="•"/>
              <a:defRPr sz="1200" b="0" i="0" u="none" strike="noStrike" cap="none">
                <a:solidFill>
                  <a:srgbClr val="171717"/>
                </a:solidFill>
                <a:latin typeface="Arial"/>
                <a:ea typeface="Arial"/>
                <a:cs typeface="Arial"/>
                <a:sym typeface="Arial"/>
              </a:defRPr>
            </a:lvl4pPr>
            <a:lvl5pPr marL="2286000" marR="0" lvl="4" indent="-304800" algn="l" rtl="0">
              <a:lnSpc>
                <a:spcPct val="90000"/>
              </a:lnSpc>
              <a:spcBef>
                <a:spcPts val="400"/>
              </a:spcBef>
              <a:spcAft>
                <a:spcPts val="0"/>
              </a:spcAft>
              <a:buClr>
                <a:schemeClr val="accent6"/>
              </a:buClr>
              <a:buSzPts val="1200"/>
              <a:buFont typeface="Arial"/>
              <a:buChar char="•"/>
              <a:defRPr sz="12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100"/>
              <a:buNone/>
              <a:defRPr sz="6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600" b="1" i="0" u="none" strike="noStrike" cap="none">
                <a:solidFill>
                  <a:schemeClr val="dk1"/>
                </a:solidFill>
                <a:latin typeface="Arial"/>
                <a:ea typeface="Arial"/>
                <a:cs typeface="Arial"/>
                <a:sym typeface="Arial"/>
              </a:defRPr>
            </a:lvl1pPr>
            <a:lvl2pPr marL="0" marR="0" lvl="1" indent="0" algn="r" rtl="0">
              <a:spcBef>
                <a:spcPts val="0"/>
              </a:spcBef>
              <a:buNone/>
              <a:defRPr sz="600" b="1" i="0" u="none" strike="noStrike" cap="none">
                <a:solidFill>
                  <a:schemeClr val="dk1"/>
                </a:solidFill>
                <a:latin typeface="Arial"/>
                <a:ea typeface="Arial"/>
                <a:cs typeface="Arial"/>
                <a:sym typeface="Arial"/>
              </a:defRPr>
            </a:lvl2pPr>
            <a:lvl3pPr marL="0" marR="0" lvl="2" indent="0" algn="r" rtl="0">
              <a:spcBef>
                <a:spcPts val="0"/>
              </a:spcBef>
              <a:buNone/>
              <a:defRPr sz="600" b="1" i="0" u="none" strike="noStrike" cap="none">
                <a:solidFill>
                  <a:schemeClr val="dk1"/>
                </a:solidFill>
                <a:latin typeface="Arial"/>
                <a:ea typeface="Arial"/>
                <a:cs typeface="Arial"/>
                <a:sym typeface="Arial"/>
              </a:defRPr>
            </a:lvl3pPr>
            <a:lvl4pPr marL="0" marR="0" lvl="3" indent="0" algn="r" rtl="0">
              <a:spcBef>
                <a:spcPts val="0"/>
              </a:spcBef>
              <a:buNone/>
              <a:defRPr sz="600" b="1" i="0" u="none" strike="noStrike" cap="none">
                <a:solidFill>
                  <a:schemeClr val="dk1"/>
                </a:solidFill>
                <a:latin typeface="Arial"/>
                <a:ea typeface="Arial"/>
                <a:cs typeface="Arial"/>
                <a:sym typeface="Arial"/>
              </a:defRPr>
            </a:lvl4pPr>
            <a:lvl5pPr marL="0" marR="0" lvl="4" indent="0" algn="r" rtl="0">
              <a:spcBef>
                <a:spcPts val="0"/>
              </a:spcBef>
              <a:buNone/>
              <a:defRPr sz="600" b="1" i="0" u="none" strike="noStrike" cap="none">
                <a:solidFill>
                  <a:schemeClr val="dk1"/>
                </a:solidFill>
                <a:latin typeface="Arial"/>
                <a:ea typeface="Arial"/>
                <a:cs typeface="Arial"/>
                <a:sym typeface="Arial"/>
              </a:defRPr>
            </a:lvl5pPr>
            <a:lvl6pPr marL="0" marR="0" lvl="5" indent="0" algn="r" rtl="0">
              <a:spcBef>
                <a:spcPts val="0"/>
              </a:spcBef>
              <a:buNone/>
              <a:defRPr sz="600" b="1" i="0" u="none" strike="noStrike" cap="none">
                <a:solidFill>
                  <a:schemeClr val="dk1"/>
                </a:solidFill>
                <a:latin typeface="Arial"/>
                <a:ea typeface="Arial"/>
                <a:cs typeface="Arial"/>
                <a:sym typeface="Arial"/>
              </a:defRPr>
            </a:lvl6pPr>
            <a:lvl7pPr marL="0" marR="0" lvl="6" indent="0" algn="r" rtl="0">
              <a:spcBef>
                <a:spcPts val="0"/>
              </a:spcBef>
              <a:buNone/>
              <a:defRPr sz="600" b="1" i="0" u="none" strike="noStrike" cap="none">
                <a:solidFill>
                  <a:schemeClr val="dk1"/>
                </a:solidFill>
                <a:latin typeface="Arial"/>
                <a:ea typeface="Arial"/>
                <a:cs typeface="Arial"/>
                <a:sym typeface="Arial"/>
              </a:defRPr>
            </a:lvl7pPr>
            <a:lvl8pPr marL="0" marR="0" lvl="7" indent="0" algn="r" rtl="0">
              <a:spcBef>
                <a:spcPts val="0"/>
              </a:spcBef>
              <a:buNone/>
              <a:defRPr sz="600" b="1" i="0" u="none" strike="noStrike" cap="none">
                <a:solidFill>
                  <a:schemeClr val="dk1"/>
                </a:solidFill>
                <a:latin typeface="Arial"/>
                <a:ea typeface="Arial"/>
                <a:cs typeface="Arial"/>
                <a:sym typeface="Arial"/>
              </a:defRPr>
            </a:lvl8pPr>
            <a:lvl9pPr marL="0" marR="0" lvl="8" indent="0" algn="r" rtl="0">
              <a:spcBef>
                <a:spcPts val="0"/>
              </a:spcBef>
              <a:buNone/>
              <a:defRPr sz="6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r>
              <a:rPr lang="en"/>
              <a:t>Slide </a:t>
            </a:r>
            <a:fld id="{00000000-1234-1234-1234-123412341234}" type="slidenum">
              <a:rPr lang="en"/>
              <a:t>‹#›</a:t>
            </a:fld>
            <a:endParaRPr/>
          </a:p>
        </p:txBody>
      </p:sp>
      <p:sp>
        <p:nvSpPr>
          <p:cNvPr id="55" name="Google Shape;55;p1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100"/>
              <a:buNone/>
              <a:defRPr sz="6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cxnSp>
        <p:nvCxnSpPr>
          <p:cNvPr id="56" name="Google Shape;56;p13"/>
          <p:cNvCxnSpPr/>
          <p:nvPr/>
        </p:nvCxnSpPr>
        <p:spPr>
          <a:xfrm>
            <a:off x="303053" y="4778102"/>
            <a:ext cx="8535000" cy="0"/>
          </a:xfrm>
          <a:prstGeom prst="straightConnector1">
            <a:avLst/>
          </a:prstGeom>
          <a:noFill/>
          <a:ln w="9525" cap="flat" cmpd="sng">
            <a:solidFill>
              <a:schemeClr val="accent1"/>
            </a:solidFill>
            <a:prstDash val="solid"/>
            <a:miter lim="800000"/>
            <a:headEnd type="none" w="sm" len="sm"/>
            <a:tailEnd type="none" w="sm" len="sm"/>
          </a:ln>
        </p:spPr>
      </p:cxnSp>
      <p:pic>
        <p:nvPicPr>
          <p:cNvPr id="57" name="Google Shape;57;p13"/>
          <p:cNvPicPr preferRelativeResize="0"/>
          <p:nvPr/>
        </p:nvPicPr>
        <p:blipFill rotWithShape="1">
          <a:blip r:embed="rId23">
            <a:alphaModFix/>
          </a:blip>
          <a:srcRect/>
          <a:stretch/>
        </p:blipFill>
        <p:spPr>
          <a:xfrm>
            <a:off x="303052" y="4829306"/>
            <a:ext cx="264335" cy="26057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34.xml"/><Relationship Id="rId1" Type="http://schemas.openxmlformats.org/officeDocument/2006/relationships/slideLayout" Target="../slideLayouts/slideLayout13.xml"/><Relationship Id="rId5" Type="http://schemas.openxmlformats.org/officeDocument/2006/relationships/image" Target="../media/image64.png"/><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5.xml"/><Relationship Id="rId1" Type="http://schemas.openxmlformats.org/officeDocument/2006/relationships/slideLayout" Target="../slideLayouts/slideLayout13.xml"/><Relationship Id="rId5" Type="http://schemas.openxmlformats.org/officeDocument/2006/relationships/image" Target="../media/image65.png"/><Relationship Id="rId4"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66.jpg"/></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13.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78.png"/></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2.xml"/><Relationship Id="rId1" Type="http://schemas.openxmlformats.org/officeDocument/2006/relationships/slideLayout" Target="../slideLayouts/slideLayout1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3.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6.png"/><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79.png"/><Relationship Id="rId5" Type="http://schemas.openxmlformats.org/officeDocument/2006/relationships/image" Target="../media/image85.png"/><Relationship Id="rId4" Type="http://schemas.openxmlformats.org/officeDocument/2006/relationships/image" Target="../media/image84.png"/></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46.xml"/><Relationship Id="rId1" Type="http://schemas.openxmlformats.org/officeDocument/2006/relationships/slideLayout" Target="../slideLayouts/slideLayout1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47.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notesSlide" Target="../notesSlides/notesSlide47.xml"/><Relationship Id="rId1" Type="http://schemas.openxmlformats.org/officeDocument/2006/relationships/slideLayout" Target="../slideLayouts/slideLayout13.xml"/><Relationship Id="rId6" Type="http://schemas.openxmlformats.org/officeDocument/2006/relationships/image" Target="../media/image100.png"/><Relationship Id="rId5" Type="http://schemas.openxmlformats.org/officeDocument/2006/relationships/image" Target="../media/image99.png"/><Relationship Id="rId10" Type="http://schemas.openxmlformats.org/officeDocument/2006/relationships/image" Target="../media/image104.png"/><Relationship Id="rId4" Type="http://schemas.openxmlformats.org/officeDocument/2006/relationships/image" Target="../media/image98.png"/><Relationship Id="rId9" Type="http://schemas.openxmlformats.org/officeDocument/2006/relationships/image" Target="../media/image103.png"/></Relationships>
</file>

<file path=ppt/slides/_rels/slide4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8.xml"/><Relationship Id="rId1" Type="http://schemas.openxmlformats.org/officeDocument/2006/relationships/slideLayout" Target="../slideLayouts/slideLayout13.xml"/><Relationship Id="rId5" Type="http://schemas.openxmlformats.org/officeDocument/2006/relationships/image" Target="../media/image107.png"/><Relationship Id="rId4" Type="http://schemas.openxmlformats.org/officeDocument/2006/relationships/image" Target="../media/image106.png"/></Relationships>
</file>

<file path=ppt/slides/_rels/slide4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9.xml"/><Relationship Id="rId1" Type="http://schemas.openxmlformats.org/officeDocument/2006/relationships/slideLayout" Target="../slideLayouts/slideLayout13.xml"/><Relationship Id="rId4" Type="http://schemas.openxmlformats.org/officeDocument/2006/relationships/image" Target="../media/image10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111.png"/></Relationships>
</file>

<file path=ppt/slides/_rels/slide5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1.xml"/><Relationship Id="rId1" Type="http://schemas.openxmlformats.org/officeDocument/2006/relationships/slideLayout" Target="../slideLayouts/slideLayout13.xml"/><Relationship Id="rId4" Type="http://schemas.openxmlformats.org/officeDocument/2006/relationships/image" Target="../media/image113.png"/></Relationships>
</file>

<file path=ppt/slides/_rels/slide5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image" Target="../media/image115.png"/></Relationships>
</file>

<file path=ppt/slides/_rels/slide5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53.xml"/><Relationship Id="rId1" Type="http://schemas.openxmlformats.org/officeDocument/2006/relationships/slideLayout" Target="../slideLayouts/slideLayout13.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5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54.xml"/><Relationship Id="rId1" Type="http://schemas.openxmlformats.org/officeDocument/2006/relationships/slideLayout" Target="../slideLayouts/slideLayout13.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5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6.xml"/><Relationship Id="rId1" Type="http://schemas.openxmlformats.org/officeDocument/2006/relationships/slideLayout" Target="../slideLayouts/slideLayout13.xml"/><Relationship Id="rId5" Type="http://schemas.openxmlformats.org/officeDocument/2006/relationships/image" Target="../media/image127.png"/><Relationship Id="rId4" Type="http://schemas.openxmlformats.org/officeDocument/2006/relationships/image" Target="../media/image126.png"/></Relationships>
</file>

<file path=ppt/slides/_rels/slide57.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notesSlide" Target="../notesSlides/notesSlide57.xml"/><Relationship Id="rId1" Type="http://schemas.openxmlformats.org/officeDocument/2006/relationships/slideLayout" Target="../slideLayouts/slideLayout13.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3.png"/></Relationships>
</file>

<file path=ppt/slides/_rels/slide5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58.xml"/><Relationship Id="rId1" Type="http://schemas.openxmlformats.org/officeDocument/2006/relationships/slideLayout" Target="../slideLayouts/slideLayout13.xml"/><Relationship Id="rId5" Type="http://schemas.openxmlformats.org/officeDocument/2006/relationships/image" Target="../media/image136.png"/><Relationship Id="rId4" Type="http://schemas.openxmlformats.org/officeDocument/2006/relationships/image" Target="../media/image135.png"/></Relationships>
</file>

<file path=ppt/slides/_rels/slide5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3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0.xml"/><Relationship Id="rId1" Type="http://schemas.openxmlformats.org/officeDocument/2006/relationships/slideLayout" Target="../slideLayouts/slideLayout13.xml"/><Relationship Id="rId4" Type="http://schemas.openxmlformats.org/officeDocument/2006/relationships/image" Target="../media/image140.png"/></Relationships>
</file>

<file path=ppt/slides/_rels/slide6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hyperlink" Target="https://atlas.cern/Discover/Detector/Magnet-System" TargetMode="External"/><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5"/>
          <p:cNvSpPr txBox="1">
            <a:spLocks noGrp="1"/>
          </p:cNvSpPr>
          <p:nvPr>
            <p:ph type="ctrTitle"/>
          </p:nvPr>
        </p:nvSpPr>
        <p:spPr>
          <a:xfrm>
            <a:off x="75" y="378850"/>
            <a:ext cx="9144000" cy="1978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4300" b="1">
                <a:solidFill>
                  <a:srgbClr val="0033A0"/>
                </a:solidFill>
              </a:rPr>
              <a:t>How Does an Onion-like Topology Aid in Particle Identification? </a:t>
            </a:r>
            <a:endParaRPr sz="4300" b="1">
              <a:solidFill>
                <a:srgbClr val="0033A0"/>
              </a:solidFill>
            </a:endParaRPr>
          </a:p>
          <a:p>
            <a:pPr marL="0" lvl="0" indent="0" algn="ctr" rtl="0">
              <a:spcBef>
                <a:spcPts val="0"/>
              </a:spcBef>
              <a:spcAft>
                <a:spcPts val="0"/>
              </a:spcAft>
              <a:buSzPts val="990"/>
              <a:buNone/>
            </a:pPr>
            <a:r>
              <a:rPr lang="en" sz="3600" b="1" i="1">
                <a:solidFill>
                  <a:srgbClr val="0033A0"/>
                </a:solidFill>
              </a:rPr>
              <a:t>Case study: ATLAS detector</a:t>
            </a:r>
            <a:endParaRPr sz="2100" b="1" i="1">
              <a:latin typeface="Times New Roman"/>
              <a:ea typeface="Times New Roman"/>
              <a:cs typeface="Times New Roman"/>
              <a:sym typeface="Times New Roman"/>
            </a:endParaRPr>
          </a:p>
        </p:txBody>
      </p:sp>
      <p:sp>
        <p:nvSpPr>
          <p:cNvPr id="208" name="Google Shape;208;p35"/>
          <p:cNvSpPr txBox="1">
            <a:spLocks noGrp="1"/>
          </p:cNvSpPr>
          <p:nvPr>
            <p:ph type="subTitle" idx="1"/>
          </p:nvPr>
        </p:nvSpPr>
        <p:spPr>
          <a:xfrm>
            <a:off x="75" y="3254975"/>
            <a:ext cx="28140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200" b="1">
                <a:solidFill>
                  <a:srgbClr val="2F2F2F"/>
                </a:solidFill>
              </a:rPr>
              <a:t>Darius CHIȚU</a:t>
            </a:r>
            <a:endParaRPr sz="2200" b="1">
              <a:solidFill>
                <a:srgbClr val="2F2F2F"/>
              </a:solidFill>
            </a:endParaRPr>
          </a:p>
          <a:p>
            <a:pPr marL="0" lvl="0" indent="0" algn="ctr" rtl="0">
              <a:spcBef>
                <a:spcPts val="0"/>
              </a:spcBef>
              <a:spcAft>
                <a:spcPts val="0"/>
              </a:spcAft>
              <a:buClr>
                <a:schemeClr val="dk1"/>
              </a:buClr>
              <a:buSzPts val="1100"/>
              <a:buFont typeface="Arial"/>
              <a:buNone/>
            </a:pPr>
            <a:r>
              <a:rPr lang="en" sz="2200" b="1">
                <a:solidFill>
                  <a:srgbClr val="2F2F2F"/>
                </a:solidFill>
              </a:rPr>
              <a:t>George CHITA</a:t>
            </a:r>
            <a:endParaRPr sz="2200" b="1">
              <a:solidFill>
                <a:srgbClr val="2F2F2F"/>
              </a:solidFill>
            </a:endParaRPr>
          </a:p>
          <a:p>
            <a:pPr marL="0" lvl="0" indent="0" algn="ctr" rtl="0">
              <a:spcBef>
                <a:spcPts val="0"/>
              </a:spcBef>
              <a:spcAft>
                <a:spcPts val="0"/>
              </a:spcAft>
              <a:buNone/>
            </a:pPr>
            <a:endParaRPr sz="2200" b="1">
              <a:solidFill>
                <a:srgbClr val="2F2F2F"/>
              </a:solidFill>
            </a:endParaRPr>
          </a:p>
        </p:txBody>
      </p:sp>
      <p:pic>
        <p:nvPicPr>
          <p:cNvPr id="209" name="Google Shape;209;p35"/>
          <p:cNvPicPr preferRelativeResize="0"/>
          <p:nvPr/>
        </p:nvPicPr>
        <p:blipFill rotWithShape="1">
          <a:blip r:embed="rId3">
            <a:alphaModFix/>
          </a:blip>
          <a:srcRect t="11844" b="-3520"/>
          <a:stretch/>
        </p:blipFill>
        <p:spPr>
          <a:xfrm>
            <a:off x="4377850" y="2574625"/>
            <a:ext cx="4766223" cy="2299900"/>
          </a:xfrm>
          <a:prstGeom prst="rect">
            <a:avLst/>
          </a:prstGeom>
          <a:noFill/>
          <a:ln>
            <a:noFill/>
          </a:ln>
        </p:spPr>
      </p:pic>
      <p:pic>
        <p:nvPicPr>
          <p:cNvPr id="210" name="Google Shape;210;p35"/>
          <p:cNvPicPr preferRelativeResize="0"/>
          <p:nvPr/>
        </p:nvPicPr>
        <p:blipFill>
          <a:blip r:embed="rId4">
            <a:alphaModFix/>
          </a:blip>
          <a:stretch>
            <a:fillRect/>
          </a:stretch>
        </p:blipFill>
        <p:spPr>
          <a:xfrm>
            <a:off x="2384075" y="2574625"/>
            <a:ext cx="2153300" cy="2153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44"/>
          <p:cNvPicPr preferRelativeResize="0"/>
          <p:nvPr/>
        </p:nvPicPr>
        <p:blipFill>
          <a:blip r:embed="rId3">
            <a:alphaModFix/>
          </a:blip>
          <a:stretch>
            <a:fillRect/>
          </a:stretch>
        </p:blipFill>
        <p:spPr>
          <a:xfrm>
            <a:off x="261949" y="349825"/>
            <a:ext cx="4256475" cy="4106875"/>
          </a:xfrm>
          <a:prstGeom prst="rect">
            <a:avLst/>
          </a:prstGeom>
          <a:noFill/>
          <a:ln>
            <a:noFill/>
          </a:ln>
        </p:spPr>
      </p:pic>
      <p:pic>
        <p:nvPicPr>
          <p:cNvPr id="286" name="Google Shape;286;p44"/>
          <p:cNvPicPr preferRelativeResize="0"/>
          <p:nvPr/>
        </p:nvPicPr>
        <p:blipFill>
          <a:blip r:embed="rId4">
            <a:alphaModFix/>
          </a:blip>
          <a:stretch>
            <a:fillRect/>
          </a:stretch>
        </p:blipFill>
        <p:spPr>
          <a:xfrm>
            <a:off x="5021700" y="85863"/>
            <a:ext cx="3578175" cy="4634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5"/>
          <p:cNvSpPr txBox="1">
            <a:spLocks noGrp="1"/>
          </p:cNvSpPr>
          <p:nvPr>
            <p:ph type="body" idx="1"/>
          </p:nvPr>
        </p:nvSpPr>
        <p:spPr>
          <a:xfrm>
            <a:off x="657375" y="1112975"/>
            <a:ext cx="4157100" cy="37272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sz="3200">
                <a:solidFill>
                  <a:srgbClr val="0133A0"/>
                </a:solidFill>
              </a:rPr>
              <a:t>Huaraaayyy! No more boring explanations!</a:t>
            </a:r>
            <a:endParaRPr sz="3200">
              <a:solidFill>
                <a:srgbClr val="0133A0"/>
              </a:solidFill>
            </a:endParaRPr>
          </a:p>
          <a:p>
            <a:pPr marL="0" lvl="0" indent="0" algn="l" rtl="0">
              <a:spcBef>
                <a:spcPts val="800"/>
              </a:spcBef>
              <a:spcAft>
                <a:spcPts val="0"/>
              </a:spcAft>
              <a:buNone/>
            </a:pPr>
            <a:r>
              <a:rPr lang="en"/>
              <a:t>    It works exactly the same as the pixel detector, except that the sensors are strips, and the p-type is inside the n-type conductor. </a:t>
            </a:r>
            <a:r>
              <a:rPr lang="en" sz="2400">
                <a:solidFill>
                  <a:srgbClr val="000000"/>
                </a:solidFill>
              </a:rPr>
              <a:t>Here is a cat for your relaxation:</a:t>
            </a:r>
            <a:endParaRPr sz="2400">
              <a:solidFill>
                <a:srgbClr val="000000"/>
              </a:solidFill>
            </a:endParaRPr>
          </a:p>
        </p:txBody>
      </p:sp>
      <p:sp>
        <p:nvSpPr>
          <p:cNvPr id="292" name="Google Shape;292;p45"/>
          <p:cNvSpPr txBox="1">
            <a:spLocks noGrp="1"/>
          </p:cNvSpPr>
          <p:nvPr>
            <p:ph type="title"/>
          </p:nvPr>
        </p:nvSpPr>
        <p:spPr>
          <a:xfrm>
            <a:off x="306000" y="280197"/>
            <a:ext cx="8532000" cy="38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a SCT sensor work?</a:t>
            </a:r>
            <a:endParaRPr/>
          </a:p>
        </p:txBody>
      </p:sp>
      <p:pic>
        <p:nvPicPr>
          <p:cNvPr id="293" name="Google Shape;293;p45"/>
          <p:cNvPicPr preferRelativeResize="0"/>
          <p:nvPr/>
        </p:nvPicPr>
        <p:blipFill>
          <a:blip r:embed="rId3">
            <a:alphaModFix/>
          </a:blip>
          <a:stretch>
            <a:fillRect/>
          </a:stretch>
        </p:blipFill>
        <p:spPr>
          <a:xfrm>
            <a:off x="4905452" y="759150"/>
            <a:ext cx="3932573" cy="395024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6"/>
          <p:cNvSpPr txBox="1">
            <a:spLocks noGrp="1"/>
          </p:cNvSpPr>
          <p:nvPr>
            <p:ph type="title"/>
          </p:nvPr>
        </p:nvSpPr>
        <p:spPr>
          <a:xfrm>
            <a:off x="305991" y="138170"/>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Transition Radiation Tracker</a:t>
            </a:r>
            <a:endParaRPr/>
          </a:p>
          <a:p>
            <a:pPr marL="0" lvl="0" indent="0" algn="l" rtl="0">
              <a:lnSpc>
                <a:spcPct val="90000"/>
              </a:lnSpc>
              <a:spcBef>
                <a:spcPts val="0"/>
              </a:spcBef>
              <a:spcAft>
                <a:spcPts val="0"/>
              </a:spcAft>
              <a:buClr>
                <a:schemeClr val="dk1"/>
              </a:buClr>
              <a:buSzPts val="2700"/>
              <a:buFont typeface="Arial"/>
              <a:buNone/>
            </a:pPr>
            <a:endParaRPr/>
          </a:p>
        </p:txBody>
      </p:sp>
      <p:sp>
        <p:nvSpPr>
          <p:cNvPr id="299" name="Google Shape;299;p46"/>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300" name="Google Shape;300;p46"/>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301" name="Google Shape;301;p46"/>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sp>
        <p:nvSpPr>
          <p:cNvPr id="302" name="Google Shape;302;p46"/>
          <p:cNvSpPr txBox="1"/>
          <p:nvPr/>
        </p:nvSpPr>
        <p:spPr>
          <a:xfrm>
            <a:off x="59800" y="536925"/>
            <a:ext cx="8826300" cy="188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The TRT is based on the use of parallel metal straws, each 1440 mm long (along the beam axis), with a thin gold-plated tungsten wire at the middle, surrounded by a mixture of gases </a:t>
            </a:r>
            <a:r>
              <a:rPr lang="en" sz="1600">
                <a:solidFill>
                  <a:schemeClr val="dk2"/>
                </a:solidFill>
              </a:rPr>
              <a:t>(70% Xe 27% CO2 3%O2)</a:t>
            </a:r>
            <a:r>
              <a:rPr lang="en" sz="1600">
                <a:solidFill>
                  <a:srgbClr val="171717"/>
                </a:solidFill>
              </a:rPr>
              <a:t>. There are 96 trapezoidal modules, which in total contain about 50,000 parallel straws, and, as we have seen in the case of the SCT, the TRT also makes use circular end caps comprised primarily of 320,000 radial straws starting from an inner radius of 640 mm to an outer radius of 1040mm, with the exception of the last four caps, which have an inner radius of 480mm (overlapping with the SCT endcaps and not allowing any particles to escape). In total the TRT has 420,000 readout channels, as each straw is divided in half and only has one output cable. </a:t>
            </a:r>
            <a:endParaRPr sz="1600">
              <a:solidFill>
                <a:srgbClr val="171717"/>
              </a:solidFill>
            </a:endParaRPr>
          </a:p>
        </p:txBody>
      </p:sp>
      <p:pic>
        <p:nvPicPr>
          <p:cNvPr id="303" name="Google Shape;303;p46"/>
          <p:cNvPicPr preferRelativeResize="0"/>
          <p:nvPr/>
        </p:nvPicPr>
        <p:blipFill>
          <a:blip r:embed="rId3">
            <a:alphaModFix/>
          </a:blip>
          <a:stretch>
            <a:fillRect/>
          </a:stretch>
        </p:blipFill>
        <p:spPr>
          <a:xfrm>
            <a:off x="2579917" y="2712775"/>
            <a:ext cx="6442684" cy="1885200"/>
          </a:xfrm>
          <a:prstGeom prst="rect">
            <a:avLst/>
          </a:prstGeom>
          <a:noFill/>
          <a:ln>
            <a:noFill/>
          </a:ln>
        </p:spPr>
      </p:pic>
      <p:sp>
        <p:nvSpPr>
          <p:cNvPr id="304" name="Google Shape;304;p46"/>
          <p:cNvSpPr txBox="1"/>
          <p:nvPr/>
        </p:nvSpPr>
        <p:spPr>
          <a:xfrm>
            <a:off x="90525" y="3029825"/>
            <a:ext cx="2489400" cy="41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0000"/>
                </a:solidFill>
              </a:rPr>
              <a:t>It gives </a:t>
            </a:r>
            <a:r>
              <a:rPr lang="en" sz="1600">
                <a:solidFill>
                  <a:srgbClr val="FF0000"/>
                </a:solidFill>
                <a:highlight>
                  <a:schemeClr val="lt1"/>
                </a:highlight>
                <a:latin typeface="Roboto"/>
                <a:ea typeface="Roboto"/>
                <a:cs typeface="Roboto"/>
                <a:sym typeface="Roboto"/>
              </a:rPr>
              <a:t>R,</a:t>
            </a:r>
            <a:r>
              <a:rPr lang="en" sz="1600">
                <a:solidFill>
                  <a:srgbClr val="FF0000"/>
                </a:solidFill>
              </a:rPr>
              <a:t>Φ coordinates.</a:t>
            </a:r>
            <a:endParaRPr sz="160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p47"/>
          <p:cNvPicPr preferRelativeResize="0"/>
          <p:nvPr/>
        </p:nvPicPr>
        <p:blipFill>
          <a:blip r:embed="rId3">
            <a:alphaModFix/>
          </a:blip>
          <a:stretch>
            <a:fillRect/>
          </a:stretch>
        </p:blipFill>
        <p:spPr>
          <a:xfrm>
            <a:off x="863125" y="49825"/>
            <a:ext cx="3119524" cy="4679275"/>
          </a:xfrm>
          <a:prstGeom prst="rect">
            <a:avLst/>
          </a:prstGeom>
          <a:noFill/>
          <a:ln>
            <a:noFill/>
          </a:ln>
        </p:spPr>
      </p:pic>
      <p:pic>
        <p:nvPicPr>
          <p:cNvPr id="310" name="Google Shape;310;p47"/>
          <p:cNvPicPr preferRelativeResize="0"/>
          <p:nvPr/>
        </p:nvPicPr>
        <p:blipFill>
          <a:blip r:embed="rId4">
            <a:alphaModFix/>
          </a:blip>
          <a:stretch>
            <a:fillRect/>
          </a:stretch>
        </p:blipFill>
        <p:spPr>
          <a:xfrm>
            <a:off x="4638600" y="49825"/>
            <a:ext cx="3432000" cy="2242225"/>
          </a:xfrm>
          <a:prstGeom prst="rect">
            <a:avLst/>
          </a:prstGeom>
          <a:noFill/>
          <a:ln>
            <a:noFill/>
          </a:ln>
        </p:spPr>
      </p:pic>
      <p:pic>
        <p:nvPicPr>
          <p:cNvPr id="311" name="Google Shape;311;p47"/>
          <p:cNvPicPr preferRelativeResize="0"/>
          <p:nvPr/>
        </p:nvPicPr>
        <p:blipFill>
          <a:blip r:embed="rId5">
            <a:alphaModFix/>
          </a:blip>
          <a:stretch>
            <a:fillRect/>
          </a:stretch>
        </p:blipFill>
        <p:spPr>
          <a:xfrm>
            <a:off x="4415025" y="2292050"/>
            <a:ext cx="3655576" cy="24370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8"/>
          <p:cNvSpPr txBox="1">
            <a:spLocks noGrp="1"/>
          </p:cNvSpPr>
          <p:nvPr>
            <p:ph type="body" idx="1"/>
          </p:nvPr>
        </p:nvSpPr>
        <p:spPr>
          <a:xfrm>
            <a:off x="3849925" y="949450"/>
            <a:ext cx="4988100" cy="36042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b="0"/>
              <a:t>    In simple terms, an energetic particle that passes through the detector ionizes, a combination of gases inside of the straws (70% Xe; 27% CO2; 3%O2), creating charge carriers (gas ions and free electrons) that get attracted and deposit their charge on the different electrodes (outer pipe, and inner wire) outputting an electrical pulse. This is very similar to how all basic geiger tubes work.</a:t>
            </a:r>
            <a:endParaRPr b="0"/>
          </a:p>
        </p:txBody>
      </p:sp>
      <p:sp>
        <p:nvSpPr>
          <p:cNvPr id="317" name="Google Shape;317;p48"/>
          <p:cNvSpPr txBox="1">
            <a:spLocks noGrp="1"/>
          </p:cNvSpPr>
          <p:nvPr>
            <p:ph type="title"/>
          </p:nvPr>
        </p:nvSpPr>
        <p:spPr>
          <a:xfrm>
            <a:off x="306000" y="369898"/>
            <a:ext cx="8532000" cy="444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a TRT detector work?</a:t>
            </a:r>
            <a:endParaRPr/>
          </a:p>
        </p:txBody>
      </p:sp>
      <p:pic>
        <p:nvPicPr>
          <p:cNvPr id="318" name="Google Shape;318;p48"/>
          <p:cNvPicPr preferRelativeResize="0"/>
          <p:nvPr/>
        </p:nvPicPr>
        <p:blipFill>
          <a:blip r:embed="rId3">
            <a:alphaModFix/>
          </a:blip>
          <a:stretch>
            <a:fillRect/>
          </a:stretch>
        </p:blipFill>
        <p:spPr>
          <a:xfrm>
            <a:off x="3685675" y="2868225"/>
            <a:ext cx="5376100" cy="1602425"/>
          </a:xfrm>
          <a:prstGeom prst="rect">
            <a:avLst/>
          </a:prstGeom>
          <a:noFill/>
          <a:ln>
            <a:noFill/>
          </a:ln>
        </p:spPr>
      </p:pic>
      <p:pic>
        <p:nvPicPr>
          <p:cNvPr id="319" name="Google Shape;319;p48"/>
          <p:cNvPicPr preferRelativeResize="0"/>
          <p:nvPr/>
        </p:nvPicPr>
        <p:blipFill>
          <a:blip r:embed="rId4">
            <a:alphaModFix/>
          </a:blip>
          <a:stretch>
            <a:fillRect/>
          </a:stretch>
        </p:blipFill>
        <p:spPr>
          <a:xfrm>
            <a:off x="204725" y="1438760"/>
            <a:ext cx="3380875" cy="226597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9"/>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Liquid Argon Electromagnetic Calorimeter</a:t>
            </a:r>
            <a:endParaRPr/>
          </a:p>
          <a:p>
            <a:pPr marL="0" lvl="0" indent="0" algn="l" rtl="0">
              <a:lnSpc>
                <a:spcPct val="90000"/>
              </a:lnSpc>
              <a:spcBef>
                <a:spcPts val="0"/>
              </a:spcBef>
              <a:spcAft>
                <a:spcPts val="0"/>
              </a:spcAft>
              <a:buClr>
                <a:schemeClr val="dk1"/>
              </a:buClr>
              <a:buSzPts val="2700"/>
              <a:buFont typeface="Arial"/>
              <a:buNone/>
            </a:pPr>
            <a:endParaRPr/>
          </a:p>
        </p:txBody>
      </p:sp>
      <p:sp>
        <p:nvSpPr>
          <p:cNvPr id="325" name="Google Shape;325;p4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326" name="Google Shape;326;p4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327" name="Google Shape;327;p4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sp>
        <p:nvSpPr>
          <p:cNvPr id="328" name="Google Shape;328;p49"/>
          <p:cNvSpPr txBox="1"/>
          <p:nvPr/>
        </p:nvSpPr>
        <p:spPr>
          <a:xfrm>
            <a:off x="4726725" y="876225"/>
            <a:ext cx="4029900" cy="302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The LAr electromagnetic calorimeter consists of several layers of copper coated in a thin layer of lead in between layers of readout copper electrodes held at a high voltage potential. In between these two layers, sits a 2 mm thick layer of liquid argon at a temperature of about -186</a:t>
            </a:r>
            <a:r>
              <a:rPr lang="en" sz="1600">
                <a:solidFill>
                  <a:srgbClr val="202122"/>
                </a:solidFill>
                <a:highlight>
                  <a:srgbClr val="FFFFFF"/>
                </a:highlight>
              </a:rPr>
              <a:t>°C. The layers of lead plated copper are bent in a zig-zag pattern (with sides of 43.76mm), such that the tight angles do not permit the passing of a particle without it depositing its energy in one of the layers. The central barrel of the calorimeter is 6.4 m long and with 53 cm thick walls.</a:t>
            </a:r>
            <a:endParaRPr sz="2000">
              <a:solidFill>
                <a:srgbClr val="171717"/>
              </a:solidFill>
            </a:endParaRPr>
          </a:p>
        </p:txBody>
      </p:sp>
      <p:pic>
        <p:nvPicPr>
          <p:cNvPr id="329" name="Google Shape;329;p49"/>
          <p:cNvPicPr preferRelativeResize="0"/>
          <p:nvPr/>
        </p:nvPicPr>
        <p:blipFill>
          <a:blip r:embed="rId3">
            <a:alphaModFix/>
          </a:blip>
          <a:stretch>
            <a:fillRect/>
          </a:stretch>
        </p:blipFill>
        <p:spPr>
          <a:xfrm>
            <a:off x="590750" y="743625"/>
            <a:ext cx="3927675" cy="3906950"/>
          </a:xfrm>
          <a:prstGeom prst="rect">
            <a:avLst/>
          </a:prstGeom>
          <a:noFill/>
          <a:ln>
            <a:noFill/>
          </a:ln>
        </p:spPr>
      </p:pic>
      <p:sp>
        <p:nvSpPr>
          <p:cNvPr id="330" name="Google Shape;330;p49"/>
          <p:cNvSpPr/>
          <p:nvPr/>
        </p:nvSpPr>
        <p:spPr>
          <a:xfrm rot="-1393348">
            <a:off x="297696" y="1671330"/>
            <a:ext cx="4254605" cy="46759"/>
          </a:xfrm>
          <a:prstGeom prst="rightArrow">
            <a:avLst>
              <a:gd name="adj1" fmla="val 50000"/>
              <a:gd name="adj2" fmla="val 247875"/>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31" name="Google Shape;331;p49"/>
          <p:cNvSpPr txBox="1"/>
          <p:nvPr/>
        </p:nvSpPr>
        <p:spPr>
          <a:xfrm>
            <a:off x="960250" y="2185725"/>
            <a:ext cx="1012800" cy="31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Particle</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pic>
        <p:nvPicPr>
          <p:cNvPr id="336" name="Google Shape;336;p50"/>
          <p:cNvPicPr preferRelativeResize="0"/>
          <p:nvPr/>
        </p:nvPicPr>
        <p:blipFill>
          <a:blip r:embed="rId3">
            <a:alphaModFix/>
          </a:blip>
          <a:stretch>
            <a:fillRect/>
          </a:stretch>
        </p:blipFill>
        <p:spPr>
          <a:xfrm>
            <a:off x="273475" y="124500"/>
            <a:ext cx="3435075" cy="2180425"/>
          </a:xfrm>
          <a:prstGeom prst="rect">
            <a:avLst/>
          </a:prstGeom>
          <a:noFill/>
          <a:ln>
            <a:noFill/>
          </a:ln>
        </p:spPr>
      </p:pic>
      <p:pic>
        <p:nvPicPr>
          <p:cNvPr id="337" name="Google Shape;337;p50"/>
          <p:cNvPicPr preferRelativeResize="0"/>
          <p:nvPr/>
        </p:nvPicPr>
        <p:blipFill>
          <a:blip r:embed="rId4">
            <a:alphaModFix/>
          </a:blip>
          <a:stretch>
            <a:fillRect/>
          </a:stretch>
        </p:blipFill>
        <p:spPr>
          <a:xfrm>
            <a:off x="3788300" y="644800"/>
            <a:ext cx="5251727" cy="3492604"/>
          </a:xfrm>
          <a:prstGeom prst="rect">
            <a:avLst/>
          </a:prstGeom>
          <a:noFill/>
          <a:ln>
            <a:noFill/>
          </a:ln>
        </p:spPr>
      </p:pic>
      <p:pic>
        <p:nvPicPr>
          <p:cNvPr id="338" name="Google Shape;338;p50"/>
          <p:cNvPicPr preferRelativeResize="0"/>
          <p:nvPr/>
        </p:nvPicPr>
        <p:blipFill>
          <a:blip r:embed="rId5">
            <a:alphaModFix/>
          </a:blip>
          <a:stretch>
            <a:fillRect/>
          </a:stretch>
        </p:blipFill>
        <p:spPr>
          <a:xfrm>
            <a:off x="273475" y="2376600"/>
            <a:ext cx="3435075" cy="228110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3" name="Google Shape;343;p51"/>
          <p:cNvPicPr preferRelativeResize="0"/>
          <p:nvPr/>
        </p:nvPicPr>
        <p:blipFill>
          <a:blip r:embed="rId3">
            <a:alphaModFix/>
          </a:blip>
          <a:stretch>
            <a:fillRect/>
          </a:stretch>
        </p:blipFill>
        <p:spPr>
          <a:xfrm>
            <a:off x="2065213" y="73100"/>
            <a:ext cx="5013575" cy="46237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52"/>
          <p:cNvSpPr txBox="1">
            <a:spLocks noGrp="1"/>
          </p:cNvSpPr>
          <p:nvPr>
            <p:ph type="body" idx="1"/>
          </p:nvPr>
        </p:nvSpPr>
        <p:spPr>
          <a:xfrm>
            <a:off x="2906674" y="1139925"/>
            <a:ext cx="3223500" cy="34566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a:t>    </a:t>
            </a:r>
            <a:r>
              <a:rPr lang="en" b="0"/>
              <a:t>When a particle passes through the different layers of the detector it ionizes the argon atoms and creates freely moving charge carriers that get attracted to the anode/cathode where they deposit their charge and create an electrical signal.(In other words it creates a slightly conductive path) The voltage difference between the different detector layers is around 2000V. Argon is optimal as it has a very low ionization energy of just 26eV per atom, per first electron. </a:t>
            </a:r>
            <a:endParaRPr b="0"/>
          </a:p>
        </p:txBody>
      </p:sp>
      <p:sp>
        <p:nvSpPr>
          <p:cNvPr id="349" name="Google Shape;349;p52"/>
          <p:cNvSpPr txBox="1">
            <a:spLocks noGrp="1"/>
          </p:cNvSpPr>
          <p:nvPr>
            <p:ph type="title"/>
          </p:nvPr>
        </p:nvSpPr>
        <p:spPr>
          <a:xfrm>
            <a:off x="305991" y="280195"/>
            <a:ext cx="8532000" cy="799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    How does the LAr Electromagnetic Calorimeter Work?</a:t>
            </a:r>
            <a:endParaRPr/>
          </a:p>
        </p:txBody>
      </p:sp>
      <p:pic>
        <p:nvPicPr>
          <p:cNvPr id="350" name="Google Shape;350;p52"/>
          <p:cNvPicPr preferRelativeResize="0"/>
          <p:nvPr/>
        </p:nvPicPr>
        <p:blipFill>
          <a:blip r:embed="rId3">
            <a:alphaModFix/>
          </a:blip>
          <a:stretch>
            <a:fillRect/>
          </a:stretch>
        </p:blipFill>
        <p:spPr>
          <a:xfrm>
            <a:off x="443800" y="1139926"/>
            <a:ext cx="2157425" cy="3313625"/>
          </a:xfrm>
          <a:prstGeom prst="rect">
            <a:avLst/>
          </a:prstGeom>
          <a:noFill/>
          <a:ln>
            <a:noFill/>
          </a:ln>
        </p:spPr>
      </p:pic>
      <p:pic>
        <p:nvPicPr>
          <p:cNvPr id="351" name="Google Shape;351;p52"/>
          <p:cNvPicPr preferRelativeResize="0"/>
          <p:nvPr/>
        </p:nvPicPr>
        <p:blipFill>
          <a:blip r:embed="rId4">
            <a:alphaModFix/>
          </a:blip>
          <a:stretch>
            <a:fillRect/>
          </a:stretch>
        </p:blipFill>
        <p:spPr>
          <a:xfrm rot="-5400000">
            <a:off x="5755550" y="1666925"/>
            <a:ext cx="3691925" cy="21672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53"/>
          <p:cNvSpPr txBox="1">
            <a:spLocks noGrp="1"/>
          </p:cNvSpPr>
          <p:nvPr>
            <p:ph type="title"/>
          </p:nvPr>
        </p:nvSpPr>
        <p:spPr>
          <a:xfrm>
            <a:off x="548300" y="276223"/>
            <a:ext cx="8532000" cy="455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Tile Calorimeter</a:t>
            </a:r>
            <a:endParaRPr/>
          </a:p>
        </p:txBody>
      </p:sp>
      <p:sp>
        <p:nvSpPr>
          <p:cNvPr id="357" name="Google Shape;357;p5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358" name="Google Shape;358;p5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359" name="Google Shape;359;p5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19</a:t>
            </a:fld>
            <a:endParaRPr/>
          </a:p>
        </p:txBody>
      </p:sp>
      <p:sp>
        <p:nvSpPr>
          <p:cNvPr id="360" name="Google Shape;360;p53"/>
          <p:cNvSpPr txBox="1"/>
          <p:nvPr/>
        </p:nvSpPr>
        <p:spPr>
          <a:xfrm>
            <a:off x="255875" y="637025"/>
            <a:ext cx="4157700" cy="377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The tile calorimeter is comprised of 64 modules per a 360</a:t>
            </a:r>
            <a:r>
              <a:rPr lang="en" sz="1600">
                <a:solidFill>
                  <a:srgbClr val="202122"/>
                </a:solidFill>
                <a:highlight>
                  <a:srgbClr val="FFFFFF"/>
                </a:highlight>
              </a:rPr>
              <a:t>°</a:t>
            </a:r>
            <a:r>
              <a:rPr lang="en" sz="1600">
                <a:solidFill>
                  <a:srgbClr val="171717"/>
                </a:solidFill>
              </a:rPr>
              <a:t> slice, each covering an angle of approximately 5.62</a:t>
            </a:r>
            <a:r>
              <a:rPr lang="en" sz="1600">
                <a:solidFill>
                  <a:srgbClr val="202122"/>
                </a:solidFill>
                <a:highlight>
                  <a:srgbClr val="FFFFFF"/>
                </a:highlight>
              </a:rPr>
              <a:t>°, starting from an inner radius of 2280mm to an outer radius of 4230m.</a:t>
            </a:r>
            <a:endParaRPr sz="1600">
              <a:solidFill>
                <a:srgbClr val="202122"/>
              </a:solidFill>
              <a:highlight>
                <a:srgbClr val="FFFFFF"/>
              </a:highlight>
            </a:endParaRPr>
          </a:p>
          <a:p>
            <a:pPr marL="0" lvl="0" indent="0" algn="l" rtl="0">
              <a:spcBef>
                <a:spcPts val="0"/>
              </a:spcBef>
              <a:spcAft>
                <a:spcPts val="0"/>
              </a:spcAft>
              <a:buNone/>
            </a:pPr>
            <a:r>
              <a:rPr lang="en" sz="1600">
                <a:solidFill>
                  <a:srgbClr val="202122"/>
                </a:solidFill>
                <a:highlight>
                  <a:srgbClr val="FFFFFF"/>
                </a:highlight>
              </a:rPr>
              <a:t>    A module consists of 576 alternating iron plates sandwiched between a scintillator 3 mm thick polymeric material (polystyrene), with a ratio of iron to scintillator of 4.7 to 1. There are 11 such layers on top of each other, shifted by a slight amount. The photons can reach the multiplier ,even if the layers of iron are shifted and there is no free path to the tube, by means of WLS fibers. (The ends are silver coated as not to allow light to escape)</a:t>
            </a:r>
            <a:endParaRPr sz="1600">
              <a:solidFill>
                <a:srgbClr val="202122"/>
              </a:solidFill>
              <a:highlight>
                <a:srgbClr val="FFFFFF"/>
              </a:highlight>
            </a:endParaRPr>
          </a:p>
        </p:txBody>
      </p:sp>
      <p:pic>
        <p:nvPicPr>
          <p:cNvPr id="361" name="Google Shape;361;p53"/>
          <p:cNvPicPr preferRelativeResize="0"/>
          <p:nvPr/>
        </p:nvPicPr>
        <p:blipFill rotWithShape="1">
          <a:blip r:embed="rId3">
            <a:alphaModFix/>
          </a:blip>
          <a:srcRect l="-5160" r="5159"/>
          <a:stretch/>
        </p:blipFill>
        <p:spPr>
          <a:xfrm>
            <a:off x="4316675" y="105250"/>
            <a:ext cx="3911923" cy="4545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6"/>
          <p:cNvSpPr txBox="1">
            <a:spLocks noGrp="1"/>
          </p:cNvSpPr>
          <p:nvPr>
            <p:ph type="body" idx="1"/>
          </p:nvPr>
        </p:nvSpPr>
        <p:spPr>
          <a:xfrm>
            <a:off x="306000" y="743225"/>
            <a:ext cx="8532000" cy="1662600"/>
          </a:xfrm>
          <a:prstGeom prst="rect">
            <a:avLst/>
          </a:prstGeom>
        </p:spPr>
        <p:txBody>
          <a:bodyPr spcFirstLastPara="1" wrap="square" lIns="0" tIns="0" rIns="0" bIns="0" anchor="t" anchorCtr="0">
            <a:normAutofit lnSpcReduction="10000"/>
          </a:bodyPr>
          <a:lstStyle/>
          <a:p>
            <a:pPr marL="0" lvl="0" indent="0" algn="l" rtl="0">
              <a:spcBef>
                <a:spcPts val="800"/>
              </a:spcBef>
              <a:spcAft>
                <a:spcPts val="0"/>
              </a:spcAft>
              <a:buNone/>
            </a:pPr>
            <a:r>
              <a:rPr lang="en"/>
              <a:t>   </a:t>
            </a:r>
            <a:r>
              <a:rPr lang="en" b="0"/>
              <a:t> Each particle has a different charge (+/-/0) and extremely different energy intervals. Consequently, each particle deposits its energy at a different radius relative to the beam axis (line) and is stopped by different density materials.</a:t>
            </a:r>
            <a:endParaRPr b="0"/>
          </a:p>
          <a:p>
            <a:pPr marL="0" lvl="0" indent="0" algn="l" rtl="0">
              <a:spcBef>
                <a:spcPts val="800"/>
              </a:spcBef>
              <a:spcAft>
                <a:spcPts val="0"/>
              </a:spcAft>
              <a:buNone/>
            </a:pPr>
            <a:r>
              <a:rPr lang="en" b="0"/>
              <a:t>    Therefore, a cylindrical design is needed. Detectors, specialized in sensing one specific category of particles, are placed at optimal radii from the beam axis, so that particles stop and deposit most of their energy in those layers, making them easier to be detected. The order in which these layers are constructed is such that each particle signature and calculated parameters are unique.</a:t>
            </a:r>
            <a:endParaRPr b="0"/>
          </a:p>
        </p:txBody>
      </p:sp>
      <p:sp>
        <p:nvSpPr>
          <p:cNvPr id="216" name="Google Shape;216;p36"/>
          <p:cNvSpPr txBox="1">
            <a:spLocks noGrp="1"/>
          </p:cNvSpPr>
          <p:nvPr>
            <p:ph type="title"/>
          </p:nvPr>
        </p:nvSpPr>
        <p:spPr>
          <a:xfrm>
            <a:off x="306000" y="215248"/>
            <a:ext cx="8532000" cy="477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So… why DO they look like ONIONS?</a:t>
            </a:r>
            <a:endParaRPr/>
          </a:p>
        </p:txBody>
      </p:sp>
      <p:pic>
        <p:nvPicPr>
          <p:cNvPr id="217" name="Google Shape;217;p36"/>
          <p:cNvPicPr preferRelativeResize="0"/>
          <p:nvPr/>
        </p:nvPicPr>
        <p:blipFill rotWithShape="1">
          <a:blip r:embed="rId3">
            <a:alphaModFix/>
          </a:blip>
          <a:srcRect t="13245" b="13414"/>
          <a:stretch/>
        </p:blipFill>
        <p:spPr>
          <a:xfrm>
            <a:off x="419375" y="2511125"/>
            <a:ext cx="2853225" cy="2092624"/>
          </a:xfrm>
          <a:prstGeom prst="rect">
            <a:avLst/>
          </a:prstGeom>
          <a:noFill/>
          <a:ln>
            <a:noFill/>
          </a:ln>
        </p:spPr>
      </p:pic>
      <p:pic>
        <p:nvPicPr>
          <p:cNvPr id="218" name="Google Shape;218;p36"/>
          <p:cNvPicPr preferRelativeResize="0"/>
          <p:nvPr/>
        </p:nvPicPr>
        <p:blipFill rotWithShape="1">
          <a:blip r:embed="rId4">
            <a:alphaModFix/>
          </a:blip>
          <a:srcRect l="1095" t="2372" r="1124" b="1961"/>
          <a:stretch/>
        </p:blipFill>
        <p:spPr>
          <a:xfrm>
            <a:off x="4865975" y="2405814"/>
            <a:ext cx="3859051" cy="2153486"/>
          </a:xfrm>
          <a:prstGeom prst="rect">
            <a:avLst/>
          </a:prstGeom>
          <a:noFill/>
          <a:ln>
            <a:noFill/>
          </a:ln>
        </p:spPr>
      </p:pic>
      <p:pic>
        <p:nvPicPr>
          <p:cNvPr id="219" name="Google Shape;219;p36"/>
          <p:cNvPicPr preferRelativeResize="0"/>
          <p:nvPr/>
        </p:nvPicPr>
        <p:blipFill rotWithShape="1">
          <a:blip r:embed="rId5">
            <a:alphaModFix/>
          </a:blip>
          <a:srcRect l="27135" t="33871" r="22844" b="31252"/>
          <a:stretch/>
        </p:blipFill>
        <p:spPr>
          <a:xfrm>
            <a:off x="3225525" y="2976575"/>
            <a:ext cx="1640450" cy="1143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4"/>
          <p:cNvSpPr txBox="1">
            <a:spLocks noGrp="1"/>
          </p:cNvSpPr>
          <p:nvPr>
            <p:ph type="title"/>
          </p:nvPr>
        </p:nvSpPr>
        <p:spPr>
          <a:xfrm>
            <a:off x="305991" y="280195"/>
            <a:ext cx="8532000" cy="799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Quick explanation of what WLS fibers are (wavelength shifting)</a:t>
            </a:r>
            <a:endParaRPr/>
          </a:p>
        </p:txBody>
      </p:sp>
      <p:pic>
        <p:nvPicPr>
          <p:cNvPr id="367" name="Google Shape;367;p54"/>
          <p:cNvPicPr preferRelativeResize="0"/>
          <p:nvPr/>
        </p:nvPicPr>
        <p:blipFill>
          <a:blip r:embed="rId3">
            <a:alphaModFix/>
          </a:blip>
          <a:stretch>
            <a:fillRect/>
          </a:stretch>
        </p:blipFill>
        <p:spPr>
          <a:xfrm>
            <a:off x="6690975" y="828726"/>
            <a:ext cx="2358425" cy="1743024"/>
          </a:xfrm>
          <a:prstGeom prst="rect">
            <a:avLst/>
          </a:prstGeom>
          <a:noFill/>
          <a:ln>
            <a:noFill/>
          </a:ln>
        </p:spPr>
      </p:pic>
      <p:pic>
        <p:nvPicPr>
          <p:cNvPr id="368" name="Google Shape;368;p54"/>
          <p:cNvPicPr preferRelativeResize="0"/>
          <p:nvPr/>
        </p:nvPicPr>
        <p:blipFill rotWithShape="1">
          <a:blip r:embed="rId4">
            <a:alphaModFix/>
          </a:blip>
          <a:srcRect l="3716" r="3605" b="20325"/>
          <a:stretch/>
        </p:blipFill>
        <p:spPr>
          <a:xfrm>
            <a:off x="5861588" y="3203050"/>
            <a:ext cx="3254875" cy="1502975"/>
          </a:xfrm>
          <a:prstGeom prst="rect">
            <a:avLst/>
          </a:prstGeom>
          <a:noFill/>
          <a:ln>
            <a:noFill/>
          </a:ln>
        </p:spPr>
      </p:pic>
      <p:pic>
        <p:nvPicPr>
          <p:cNvPr id="369" name="Google Shape;369;p54"/>
          <p:cNvPicPr preferRelativeResize="0"/>
          <p:nvPr/>
        </p:nvPicPr>
        <p:blipFill>
          <a:blip r:embed="rId5">
            <a:alphaModFix/>
          </a:blip>
          <a:stretch>
            <a:fillRect/>
          </a:stretch>
        </p:blipFill>
        <p:spPr>
          <a:xfrm>
            <a:off x="46525" y="2867800"/>
            <a:ext cx="5841275" cy="1888170"/>
          </a:xfrm>
          <a:prstGeom prst="rect">
            <a:avLst/>
          </a:prstGeom>
          <a:noFill/>
          <a:ln>
            <a:noFill/>
          </a:ln>
        </p:spPr>
      </p:pic>
      <p:sp>
        <p:nvSpPr>
          <p:cNvPr id="370" name="Google Shape;370;p54"/>
          <p:cNvSpPr txBox="1"/>
          <p:nvPr/>
        </p:nvSpPr>
        <p:spPr>
          <a:xfrm>
            <a:off x="266700" y="1026750"/>
            <a:ext cx="4602600" cy="161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a:t>
            </a:r>
            <a:r>
              <a:rPr lang="en" sz="1600">
                <a:highlight>
                  <a:srgbClr val="FFFFFF"/>
                </a:highlight>
              </a:rPr>
              <a:t>Wave-Length Shifting (WLS) optical fibers are used to collect the light produced in the scintillator tiles. The plastic in these fibers have been doped with special dyes that absorb the predominantly blue photons from the scintillator and re-emit even more green ones, allowing the PMT to better detect the particles. </a:t>
            </a:r>
            <a:endParaRPr sz="1600">
              <a:solidFill>
                <a:srgbClr val="171717"/>
              </a:solidFill>
            </a:endParaRPr>
          </a:p>
        </p:txBody>
      </p:sp>
      <p:pic>
        <p:nvPicPr>
          <p:cNvPr id="371" name="Google Shape;371;p54"/>
          <p:cNvPicPr preferRelativeResize="0"/>
          <p:nvPr/>
        </p:nvPicPr>
        <p:blipFill rotWithShape="1">
          <a:blip r:embed="rId6">
            <a:alphaModFix/>
          </a:blip>
          <a:srcRect l="9931" t="8153" r="7376" b="8044"/>
          <a:stretch/>
        </p:blipFill>
        <p:spPr>
          <a:xfrm>
            <a:off x="4792125" y="1194200"/>
            <a:ext cx="1927137" cy="1502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p55"/>
          <p:cNvPicPr preferRelativeResize="0"/>
          <p:nvPr/>
        </p:nvPicPr>
        <p:blipFill>
          <a:blip r:embed="rId3">
            <a:alphaModFix/>
          </a:blip>
          <a:stretch>
            <a:fillRect/>
          </a:stretch>
        </p:blipFill>
        <p:spPr>
          <a:xfrm>
            <a:off x="551400" y="228600"/>
            <a:ext cx="7554051" cy="43872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pic>
        <p:nvPicPr>
          <p:cNvPr id="381" name="Google Shape;381;p56"/>
          <p:cNvPicPr preferRelativeResize="0"/>
          <p:nvPr/>
        </p:nvPicPr>
        <p:blipFill>
          <a:blip r:embed="rId3">
            <a:alphaModFix/>
          </a:blip>
          <a:stretch>
            <a:fillRect/>
          </a:stretch>
        </p:blipFill>
        <p:spPr>
          <a:xfrm>
            <a:off x="1540550" y="136625"/>
            <a:ext cx="5795727" cy="454772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57"/>
          <p:cNvSpPr txBox="1">
            <a:spLocks noGrp="1"/>
          </p:cNvSpPr>
          <p:nvPr>
            <p:ph type="body" idx="1"/>
          </p:nvPr>
        </p:nvSpPr>
        <p:spPr>
          <a:xfrm>
            <a:off x="4719950" y="901801"/>
            <a:ext cx="3786900" cy="3698700"/>
          </a:xfrm>
          <a:prstGeom prst="rect">
            <a:avLst/>
          </a:prstGeom>
        </p:spPr>
        <p:txBody>
          <a:bodyPr spcFirstLastPara="1" wrap="square" lIns="0" tIns="0" rIns="0" bIns="0" anchor="t" anchorCtr="0">
            <a:normAutofit lnSpcReduction="10000"/>
          </a:bodyPr>
          <a:lstStyle/>
          <a:p>
            <a:pPr marL="0" lvl="0" indent="0" algn="l" rtl="0">
              <a:lnSpc>
                <a:spcPct val="100000"/>
              </a:lnSpc>
              <a:spcBef>
                <a:spcPts val="0"/>
              </a:spcBef>
              <a:spcAft>
                <a:spcPts val="0"/>
              </a:spcAft>
              <a:buNone/>
            </a:pPr>
            <a:r>
              <a:rPr lang="en" b="0">
                <a:solidFill>
                  <a:srgbClr val="202122"/>
                </a:solidFill>
                <a:highlight>
                  <a:srgbClr val="FFFFFF"/>
                </a:highlight>
              </a:rPr>
              <a:t>    The plane of the scintillator and iron plates is parallel to the plane of the beam axis, in order to allow incoming particles to pass in between these layers, and not intersect them directly, which would slow down the particles much quicker. At the end of each module sits a photomultiplier tube, which transforms the incoming photons into a stronger electrical pulse, that then gets amplified and analyzed. The topmost layer has a width of 369mm while the bottom one is only 231mm and a radial height ranging from 97 to 187mm (from bottom to top).</a:t>
            </a:r>
            <a:endParaRPr b="0">
              <a:solidFill>
                <a:srgbClr val="202122"/>
              </a:solidFill>
              <a:highlight>
                <a:srgbClr val="FFFFFF"/>
              </a:highlight>
            </a:endParaRPr>
          </a:p>
          <a:p>
            <a:pPr marL="0" lvl="0" indent="0" algn="l" rtl="0">
              <a:lnSpc>
                <a:spcPct val="100000"/>
              </a:lnSpc>
              <a:spcBef>
                <a:spcPts val="0"/>
              </a:spcBef>
              <a:spcAft>
                <a:spcPts val="0"/>
              </a:spcAft>
              <a:buNone/>
            </a:pPr>
            <a:endParaRPr b="0">
              <a:solidFill>
                <a:srgbClr val="202122"/>
              </a:solidFill>
              <a:highlight>
                <a:srgbClr val="FFFFFF"/>
              </a:highlight>
            </a:endParaRPr>
          </a:p>
          <a:p>
            <a:pPr marL="0" lvl="0" indent="0" algn="l" rtl="0">
              <a:spcBef>
                <a:spcPts val="800"/>
              </a:spcBef>
              <a:spcAft>
                <a:spcPts val="0"/>
              </a:spcAft>
              <a:buNone/>
            </a:pPr>
            <a:endParaRPr/>
          </a:p>
        </p:txBody>
      </p:sp>
      <p:sp>
        <p:nvSpPr>
          <p:cNvPr id="387" name="Google Shape;387;p57"/>
          <p:cNvSpPr txBox="1">
            <a:spLocks noGrp="1"/>
          </p:cNvSpPr>
          <p:nvPr>
            <p:ph type="title"/>
          </p:nvPr>
        </p:nvSpPr>
        <p:spPr>
          <a:xfrm>
            <a:off x="197769" y="238850"/>
            <a:ext cx="2848800" cy="7992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2700"/>
              <a:buFont typeface="Arial"/>
              <a:buNone/>
            </a:pPr>
            <a:r>
              <a:rPr lang="en"/>
              <a:t>Tile Calorimeter</a:t>
            </a:r>
            <a:endParaRPr/>
          </a:p>
        </p:txBody>
      </p:sp>
      <p:pic>
        <p:nvPicPr>
          <p:cNvPr id="388" name="Google Shape;388;p57"/>
          <p:cNvPicPr preferRelativeResize="0"/>
          <p:nvPr/>
        </p:nvPicPr>
        <p:blipFill rotWithShape="1">
          <a:blip r:embed="rId3">
            <a:alphaModFix/>
          </a:blip>
          <a:srcRect l="27367" t="10714"/>
          <a:stretch/>
        </p:blipFill>
        <p:spPr>
          <a:xfrm>
            <a:off x="197775" y="766663"/>
            <a:ext cx="4264774" cy="361016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pic>
        <p:nvPicPr>
          <p:cNvPr id="393" name="Google Shape;393;p58"/>
          <p:cNvPicPr preferRelativeResize="0"/>
          <p:nvPr/>
        </p:nvPicPr>
        <p:blipFill>
          <a:blip r:embed="rId3">
            <a:alphaModFix/>
          </a:blip>
          <a:stretch>
            <a:fillRect/>
          </a:stretch>
        </p:blipFill>
        <p:spPr>
          <a:xfrm>
            <a:off x="4161375" y="559825"/>
            <a:ext cx="4982624" cy="3701375"/>
          </a:xfrm>
          <a:prstGeom prst="rect">
            <a:avLst/>
          </a:prstGeom>
          <a:noFill/>
          <a:ln>
            <a:noFill/>
          </a:ln>
        </p:spPr>
      </p:pic>
      <p:pic>
        <p:nvPicPr>
          <p:cNvPr id="394" name="Google Shape;394;p58"/>
          <p:cNvPicPr preferRelativeResize="0"/>
          <p:nvPr/>
        </p:nvPicPr>
        <p:blipFill>
          <a:blip r:embed="rId4">
            <a:alphaModFix/>
          </a:blip>
          <a:stretch>
            <a:fillRect/>
          </a:stretch>
        </p:blipFill>
        <p:spPr>
          <a:xfrm>
            <a:off x="94575" y="559825"/>
            <a:ext cx="4123863" cy="3619625"/>
          </a:xfrm>
          <a:prstGeom prst="rect">
            <a:avLst/>
          </a:prstGeom>
          <a:noFill/>
          <a:ln>
            <a:noFill/>
          </a:ln>
        </p:spPr>
      </p:pic>
      <p:sp>
        <p:nvSpPr>
          <p:cNvPr id="395" name="Google Shape;395;p58"/>
          <p:cNvSpPr/>
          <p:nvPr/>
        </p:nvSpPr>
        <p:spPr>
          <a:xfrm>
            <a:off x="1704150" y="741000"/>
            <a:ext cx="2590500" cy="3661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6" name="Google Shape;396;p58"/>
          <p:cNvSpPr/>
          <p:nvPr/>
        </p:nvSpPr>
        <p:spPr>
          <a:xfrm>
            <a:off x="5684925" y="879900"/>
            <a:ext cx="2590500" cy="3661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7" name="Google Shape;397;p58"/>
          <p:cNvSpPr/>
          <p:nvPr/>
        </p:nvSpPr>
        <p:spPr>
          <a:xfrm rot="-9641190">
            <a:off x="3107782" y="2138165"/>
            <a:ext cx="3458642" cy="64517"/>
          </a:xfrm>
          <a:prstGeom prst="rightArrow">
            <a:avLst>
              <a:gd name="adj1" fmla="val 50000"/>
              <a:gd name="adj2" fmla="val 157910"/>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59"/>
          <p:cNvSpPr txBox="1">
            <a:spLocks noGrp="1"/>
          </p:cNvSpPr>
          <p:nvPr>
            <p:ph type="body" idx="1"/>
          </p:nvPr>
        </p:nvSpPr>
        <p:spPr>
          <a:xfrm>
            <a:off x="4378800" y="1276425"/>
            <a:ext cx="4459200" cy="27231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a:t>    </a:t>
            </a:r>
            <a:r>
              <a:rPr lang="en" b="0"/>
              <a:t>When a high energy photon hits an electron in the region of a nucleus, the electron absorbs the photon’s energy and gets raised to a higher energy level. After a short amount of time, the electron starts re-emitting lower energy photons until it drops down to the energy level it started from. Quantization of energy (Bohr’s postulate). The combined energy of the re-emitted photons equals the initial energy, so energy is conserved. </a:t>
            </a:r>
            <a:endParaRPr b="0"/>
          </a:p>
          <a:p>
            <a:pPr marL="0" lvl="0" indent="0" algn="l" rtl="0">
              <a:spcBef>
                <a:spcPts val="800"/>
              </a:spcBef>
              <a:spcAft>
                <a:spcPts val="0"/>
              </a:spcAft>
              <a:buNone/>
            </a:pPr>
            <a:r>
              <a:rPr lang="en" b="0"/>
              <a:t>    The photons emitted get directed into the PMT and get amplified.</a:t>
            </a:r>
            <a:endParaRPr b="0"/>
          </a:p>
        </p:txBody>
      </p:sp>
      <p:sp>
        <p:nvSpPr>
          <p:cNvPr id="403" name="Google Shape;403;p59"/>
          <p:cNvSpPr txBox="1">
            <a:spLocks noGrp="1"/>
          </p:cNvSpPr>
          <p:nvPr>
            <p:ph type="title"/>
          </p:nvPr>
        </p:nvSpPr>
        <p:spPr>
          <a:xfrm>
            <a:off x="306000" y="280198"/>
            <a:ext cx="8532000" cy="4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 Scintillators Work?</a:t>
            </a:r>
            <a:endParaRPr/>
          </a:p>
        </p:txBody>
      </p:sp>
      <p:pic>
        <p:nvPicPr>
          <p:cNvPr id="404" name="Google Shape;404;p59"/>
          <p:cNvPicPr preferRelativeResize="0"/>
          <p:nvPr/>
        </p:nvPicPr>
        <p:blipFill>
          <a:blip r:embed="rId3">
            <a:alphaModFix/>
          </a:blip>
          <a:stretch>
            <a:fillRect/>
          </a:stretch>
        </p:blipFill>
        <p:spPr>
          <a:xfrm>
            <a:off x="692652" y="2457000"/>
            <a:ext cx="3381750" cy="2193575"/>
          </a:xfrm>
          <a:prstGeom prst="rect">
            <a:avLst/>
          </a:prstGeom>
          <a:noFill/>
          <a:ln>
            <a:noFill/>
          </a:ln>
        </p:spPr>
      </p:pic>
      <p:pic>
        <p:nvPicPr>
          <p:cNvPr id="405" name="Google Shape;405;p59"/>
          <p:cNvPicPr preferRelativeResize="0"/>
          <p:nvPr/>
        </p:nvPicPr>
        <p:blipFill>
          <a:blip r:embed="rId4">
            <a:alphaModFix/>
          </a:blip>
          <a:stretch>
            <a:fillRect/>
          </a:stretch>
        </p:blipFill>
        <p:spPr>
          <a:xfrm>
            <a:off x="306011" y="802775"/>
            <a:ext cx="3903789" cy="1561537"/>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60"/>
          <p:cNvSpPr txBox="1">
            <a:spLocks noGrp="1"/>
          </p:cNvSpPr>
          <p:nvPr>
            <p:ph type="body" idx="1"/>
          </p:nvPr>
        </p:nvSpPr>
        <p:spPr>
          <a:xfrm>
            <a:off x="530275" y="1140075"/>
            <a:ext cx="3671100" cy="3456300"/>
          </a:xfrm>
          <a:prstGeom prst="rect">
            <a:avLst/>
          </a:prstGeom>
        </p:spPr>
        <p:txBody>
          <a:bodyPr spcFirstLastPara="1" wrap="square" lIns="0" tIns="0" rIns="0" bIns="0" anchor="t" anchorCtr="0">
            <a:normAutofit lnSpcReduction="10000"/>
          </a:bodyPr>
          <a:lstStyle/>
          <a:p>
            <a:pPr marL="0" lvl="0" indent="0" algn="l" rtl="0">
              <a:spcBef>
                <a:spcPts val="800"/>
              </a:spcBef>
              <a:spcAft>
                <a:spcPts val="0"/>
              </a:spcAft>
              <a:buNone/>
            </a:pPr>
            <a:r>
              <a:rPr lang="en"/>
              <a:t>    </a:t>
            </a:r>
            <a:r>
              <a:rPr lang="en" b="0"/>
              <a:t>The photomultiplier tube consists of multiple photo-emitting cathodes, held at a voltage difference of about 100V from each other, in a very good vacuum (10uPa). When a photon strikes the first cathode, via the photoelectric effect, it emits a few electrons that get accelerated to the neighbouring cathode, where the process repeats, and, in the end, a strong electrical signal can be measured. This process happens generally with semiconductors (bialkali antimonides) as they have the valence band very close to their conduction band, needing a very low energy to raise an electron into the conduction band. </a:t>
            </a:r>
            <a:endParaRPr b="0"/>
          </a:p>
        </p:txBody>
      </p:sp>
      <p:sp>
        <p:nvSpPr>
          <p:cNvPr id="411" name="Google Shape;411;p60"/>
          <p:cNvSpPr txBox="1">
            <a:spLocks noGrp="1"/>
          </p:cNvSpPr>
          <p:nvPr>
            <p:ph type="title"/>
          </p:nvPr>
        </p:nvSpPr>
        <p:spPr>
          <a:xfrm>
            <a:off x="305991" y="153120"/>
            <a:ext cx="8532000" cy="799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a Photomultiplier Tube Work? (In general-Not ATLAS)</a:t>
            </a:r>
            <a:endParaRPr/>
          </a:p>
        </p:txBody>
      </p:sp>
      <p:pic>
        <p:nvPicPr>
          <p:cNvPr id="412" name="Google Shape;412;p60"/>
          <p:cNvPicPr preferRelativeResize="0"/>
          <p:nvPr/>
        </p:nvPicPr>
        <p:blipFill>
          <a:blip r:embed="rId3">
            <a:alphaModFix/>
          </a:blip>
          <a:stretch>
            <a:fillRect/>
          </a:stretch>
        </p:blipFill>
        <p:spPr>
          <a:xfrm>
            <a:off x="4572000" y="644349"/>
            <a:ext cx="3671100" cy="2332228"/>
          </a:xfrm>
          <a:prstGeom prst="rect">
            <a:avLst/>
          </a:prstGeom>
          <a:noFill/>
          <a:ln>
            <a:noFill/>
          </a:ln>
        </p:spPr>
      </p:pic>
      <p:pic>
        <p:nvPicPr>
          <p:cNvPr id="413" name="Google Shape;413;p60"/>
          <p:cNvPicPr preferRelativeResize="0"/>
          <p:nvPr/>
        </p:nvPicPr>
        <p:blipFill>
          <a:blip r:embed="rId4">
            <a:alphaModFix/>
          </a:blip>
          <a:stretch>
            <a:fillRect/>
          </a:stretch>
        </p:blipFill>
        <p:spPr>
          <a:xfrm>
            <a:off x="4572000" y="3048625"/>
            <a:ext cx="3967450" cy="16018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1"/>
          <p:cNvSpPr txBox="1">
            <a:spLocks noGrp="1"/>
          </p:cNvSpPr>
          <p:nvPr>
            <p:ph type="body" idx="1"/>
          </p:nvPr>
        </p:nvSpPr>
        <p:spPr>
          <a:xfrm>
            <a:off x="133825" y="478625"/>
            <a:ext cx="8474400" cy="20202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b="0"/>
              <a:t>    The muon spectrometer is composed of four different types of detectors: MDT (monitored drift tube), RPC (resistive plate chambers), TGC (thin gap chambers) and CSC (cathode strip chambers).</a:t>
            </a:r>
            <a:endParaRPr b="0"/>
          </a:p>
          <a:p>
            <a:pPr marL="0" lvl="0" indent="0" algn="l" rtl="0">
              <a:spcBef>
                <a:spcPts val="800"/>
              </a:spcBef>
              <a:spcAft>
                <a:spcPts val="0"/>
              </a:spcAft>
              <a:buNone/>
            </a:pPr>
            <a:r>
              <a:rPr lang="en" b="0"/>
              <a:t>    -</a:t>
            </a:r>
            <a:r>
              <a:rPr lang="en" b="0">
                <a:solidFill>
                  <a:srgbClr val="333333"/>
                </a:solidFill>
                <a:highlight>
                  <a:srgbClr val="FFFFFF"/>
                </a:highlight>
              </a:rPr>
              <a:t>Monitored Drift Chambers (MDT) are used in the ATLAS Detector to measure the momentum of high energy muons. They consist of aluminum tubes (3 cm in diameter), which are filled with an Ar-CO2 gas mixture at 3 bar of pressure and additionally contain a thin metal wire at the center (anode). About 1200 drift chambers are required for ATLAS. They are up to 6 m long, and are primarily found in the barrel and end cap region.</a:t>
            </a:r>
            <a:r>
              <a:rPr lang="en" b="0"/>
              <a:t> </a:t>
            </a:r>
            <a:endParaRPr b="0"/>
          </a:p>
        </p:txBody>
      </p:sp>
      <p:sp>
        <p:nvSpPr>
          <p:cNvPr id="419" name="Google Shape;419;p61"/>
          <p:cNvSpPr txBox="1">
            <a:spLocks noGrp="1"/>
          </p:cNvSpPr>
          <p:nvPr>
            <p:ph type="title"/>
          </p:nvPr>
        </p:nvSpPr>
        <p:spPr>
          <a:xfrm>
            <a:off x="306000" y="81698"/>
            <a:ext cx="8532000" cy="45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Muon Spectrometer</a:t>
            </a:r>
            <a:endParaRPr/>
          </a:p>
        </p:txBody>
      </p:sp>
      <p:sp>
        <p:nvSpPr>
          <p:cNvPr id="420" name="Google Shape;420;p61"/>
          <p:cNvSpPr txBox="1"/>
          <p:nvPr/>
        </p:nvSpPr>
        <p:spPr>
          <a:xfrm>
            <a:off x="51800" y="2280425"/>
            <a:ext cx="6285300" cy="21018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800"/>
              </a:spcBef>
              <a:spcAft>
                <a:spcPts val="0"/>
              </a:spcAft>
              <a:buNone/>
            </a:pPr>
            <a:r>
              <a:rPr lang="en" sz="1600">
                <a:solidFill>
                  <a:schemeClr val="dk2"/>
                </a:solidFill>
              </a:rPr>
              <a:t> -</a:t>
            </a:r>
            <a:r>
              <a:rPr lang="en" sz="1600"/>
              <a:t>RPCs consist of two parallel plates, a positively-charged anode and a negatively-charged cathode, both made of a very high resistivity plastic material and separated by a thin gas volume, sandwiched between copper strips and thin layer of aluminum foil (charged to a high potential). When a muon passes through the chamber, electrons are knocked out of the atoms of the gas. These electrons in turn hit other atoms causing an avalanche of electrons. The electrodes are transparent to the signal (the electrons), which are instead picked up by external metallic strips after a small but precise time delay. These detectors build up a large section of ATLAS’s main barrel.</a:t>
            </a:r>
            <a:endParaRPr sz="1600">
              <a:solidFill>
                <a:schemeClr val="dk2"/>
              </a:solidFill>
            </a:endParaRPr>
          </a:p>
          <a:p>
            <a:pPr marL="0" lvl="0" indent="0" algn="l" rtl="0">
              <a:spcBef>
                <a:spcPts val="0"/>
              </a:spcBef>
              <a:spcAft>
                <a:spcPts val="0"/>
              </a:spcAft>
              <a:buNone/>
            </a:pPr>
            <a:endParaRPr sz="1600">
              <a:solidFill>
                <a:srgbClr val="171717"/>
              </a:solidFill>
            </a:endParaRPr>
          </a:p>
        </p:txBody>
      </p:sp>
      <p:pic>
        <p:nvPicPr>
          <p:cNvPr id="421" name="Google Shape;421;p61"/>
          <p:cNvPicPr preferRelativeResize="0"/>
          <p:nvPr/>
        </p:nvPicPr>
        <p:blipFill>
          <a:blip r:embed="rId3">
            <a:alphaModFix/>
          </a:blip>
          <a:stretch>
            <a:fillRect/>
          </a:stretch>
        </p:blipFill>
        <p:spPr>
          <a:xfrm>
            <a:off x="6244850" y="2976571"/>
            <a:ext cx="2823500" cy="11458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62"/>
          <p:cNvSpPr txBox="1">
            <a:spLocks noGrp="1"/>
          </p:cNvSpPr>
          <p:nvPr>
            <p:ph type="body" idx="1"/>
          </p:nvPr>
        </p:nvSpPr>
        <p:spPr>
          <a:xfrm>
            <a:off x="154775" y="795075"/>
            <a:ext cx="5794800" cy="3786300"/>
          </a:xfrm>
          <a:prstGeom prst="rect">
            <a:avLst/>
          </a:prstGeom>
        </p:spPr>
        <p:txBody>
          <a:bodyPr spcFirstLastPara="1" wrap="square" lIns="0" tIns="0" rIns="0" bIns="0" anchor="t" anchorCtr="0">
            <a:normAutofit lnSpcReduction="10000"/>
          </a:bodyPr>
          <a:lstStyle/>
          <a:p>
            <a:pPr marL="0" lvl="0" indent="0" algn="l" rtl="0">
              <a:spcBef>
                <a:spcPts val="800"/>
              </a:spcBef>
              <a:spcAft>
                <a:spcPts val="0"/>
              </a:spcAft>
              <a:buNone/>
            </a:pPr>
            <a:r>
              <a:rPr lang="en" b="0"/>
              <a:t>    -Thin gap chambers are made by sandwiching 50um gold plated tungsten wire with a pitch of 1.8 mm at a 1.4 mm distance from a bottom resistive graphite epoxy plate and top copper pads with a pitch of only 80mm. Under the resistive plate there are placed very fine 3.2 mm pitch, plated, copper strips. The chamber is filled with a gas mixture of 55% CO2 and 45% n-pentane to which a 2.9kV/cm electric field is applied (in order to direct ionized particles). The TGC comprise most of the detector’s end caps.</a:t>
            </a:r>
            <a:endParaRPr b="0"/>
          </a:p>
          <a:p>
            <a:pPr marL="0" lvl="0" indent="0" algn="l" rtl="0">
              <a:spcBef>
                <a:spcPts val="800"/>
              </a:spcBef>
              <a:spcAft>
                <a:spcPts val="0"/>
              </a:spcAft>
              <a:buNone/>
            </a:pPr>
            <a:r>
              <a:rPr lang="en" b="0"/>
              <a:t>    -</a:t>
            </a:r>
            <a:r>
              <a:rPr lang="en" b="0">
                <a:solidFill>
                  <a:srgbClr val="111111"/>
                </a:solidFill>
                <a:highlight>
                  <a:srgbClr val="FFFFFF"/>
                </a:highlight>
              </a:rPr>
              <a:t>Cathode strip chambers consist of arrays of positively-charged anode wires crossed with negatively-charged copper cathode strips within a gas volume. When muons pass through, they knock electrons off the gas atoms, which flock to the anode wires creating an avalanche of electrons. Positive ions move away from the wire and towards the copper cathode, also inducing a charge pulse in the strips, at right angles to the wire direction.</a:t>
            </a:r>
            <a:endParaRPr b="0"/>
          </a:p>
        </p:txBody>
      </p:sp>
      <p:sp>
        <p:nvSpPr>
          <p:cNvPr id="427" name="Google Shape;427;p62"/>
          <p:cNvSpPr txBox="1">
            <a:spLocks noGrp="1"/>
          </p:cNvSpPr>
          <p:nvPr>
            <p:ph type="title"/>
          </p:nvPr>
        </p:nvSpPr>
        <p:spPr>
          <a:xfrm>
            <a:off x="211575" y="127348"/>
            <a:ext cx="8532000" cy="48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Muon Spectrometer</a:t>
            </a:r>
            <a:endParaRPr/>
          </a:p>
        </p:txBody>
      </p:sp>
      <p:pic>
        <p:nvPicPr>
          <p:cNvPr id="428" name="Google Shape;428;p62"/>
          <p:cNvPicPr preferRelativeResize="0"/>
          <p:nvPr/>
        </p:nvPicPr>
        <p:blipFill>
          <a:blip r:embed="rId3">
            <a:alphaModFix/>
          </a:blip>
          <a:stretch>
            <a:fillRect/>
          </a:stretch>
        </p:blipFill>
        <p:spPr>
          <a:xfrm>
            <a:off x="6070413" y="443598"/>
            <a:ext cx="2889625" cy="1936719"/>
          </a:xfrm>
          <a:prstGeom prst="rect">
            <a:avLst/>
          </a:prstGeom>
          <a:noFill/>
          <a:ln>
            <a:noFill/>
          </a:ln>
        </p:spPr>
      </p:pic>
      <p:pic>
        <p:nvPicPr>
          <p:cNvPr id="429" name="Google Shape;429;p62"/>
          <p:cNvPicPr preferRelativeResize="0"/>
          <p:nvPr/>
        </p:nvPicPr>
        <p:blipFill>
          <a:blip r:embed="rId4">
            <a:alphaModFix/>
          </a:blip>
          <a:stretch>
            <a:fillRect/>
          </a:stretch>
        </p:blipFill>
        <p:spPr>
          <a:xfrm>
            <a:off x="6101975" y="2532717"/>
            <a:ext cx="2889626" cy="1926418"/>
          </a:xfrm>
          <a:prstGeom prst="rect">
            <a:avLst/>
          </a:prstGeom>
          <a:noFill/>
          <a:ln>
            <a:noFill/>
          </a:ln>
        </p:spPr>
      </p:pic>
      <p:sp>
        <p:nvSpPr>
          <p:cNvPr id="430" name="Google Shape;430;p62"/>
          <p:cNvSpPr/>
          <p:nvPr/>
        </p:nvSpPr>
        <p:spPr>
          <a:xfrm rot="934683">
            <a:off x="5644102" y="1220136"/>
            <a:ext cx="1330474" cy="108091"/>
          </a:xfrm>
          <a:prstGeom prst="rightArrow">
            <a:avLst>
              <a:gd name="adj1" fmla="val 50000"/>
              <a:gd name="adj2" fmla="val 50000"/>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31" name="Google Shape;431;p62"/>
          <p:cNvSpPr/>
          <p:nvPr/>
        </p:nvSpPr>
        <p:spPr>
          <a:xfrm rot="-941073">
            <a:off x="5868074" y="3731728"/>
            <a:ext cx="1330543" cy="108091"/>
          </a:xfrm>
          <a:prstGeom prst="rightArrow">
            <a:avLst>
              <a:gd name="adj1" fmla="val 50000"/>
              <a:gd name="adj2" fmla="val 50000"/>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pic>
        <p:nvPicPr>
          <p:cNvPr id="436" name="Google Shape;436;p63"/>
          <p:cNvPicPr preferRelativeResize="0"/>
          <p:nvPr/>
        </p:nvPicPr>
        <p:blipFill>
          <a:blip r:embed="rId3">
            <a:alphaModFix/>
          </a:blip>
          <a:stretch>
            <a:fillRect/>
          </a:stretch>
        </p:blipFill>
        <p:spPr>
          <a:xfrm>
            <a:off x="152400" y="818413"/>
            <a:ext cx="5041723" cy="3374674"/>
          </a:xfrm>
          <a:prstGeom prst="rect">
            <a:avLst/>
          </a:prstGeom>
          <a:noFill/>
          <a:ln>
            <a:noFill/>
          </a:ln>
        </p:spPr>
      </p:pic>
      <p:pic>
        <p:nvPicPr>
          <p:cNvPr id="437" name="Google Shape;437;p63"/>
          <p:cNvPicPr preferRelativeResize="0"/>
          <p:nvPr/>
        </p:nvPicPr>
        <p:blipFill>
          <a:blip r:embed="rId4">
            <a:alphaModFix/>
          </a:blip>
          <a:stretch>
            <a:fillRect/>
          </a:stretch>
        </p:blipFill>
        <p:spPr>
          <a:xfrm>
            <a:off x="5554675" y="497012"/>
            <a:ext cx="3112099" cy="4149475"/>
          </a:xfrm>
          <a:prstGeom prst="rect">
            <a:avLst/>
          </a:prstGeom>
          <a:noFill/>
          <a:ln>
            <a:noFill/>
          </a:ln>
        </p:spPr>
      </p:pic>
      <p:sp>
        <p:nvSpPr>
          <p:cNvPr id="438" name="Google Shape;438;p63"/>
          <p:cNvSpPr txBox="1"/>
          <p:nvPr/>
        </p:nvSpPr>
        <p:spPr>
          <a:xfrm>
            <a:off x="2348963" y="386675"/>
            <a:ext cx="648600" cy="33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171717"/>
                </a:solidFill>
              </a:rPr>
              <a:t>MDT</a:t>
            </a:r>
            <a:endParaRPr sz="1600" b="1">
              <a:solidFill>
                <a:srgbClr val="171717"/>
              </a:solidFill>
            </a:endParaRPr>
          </a:p>
        </p:txBody>
      </p:sp>
      <p:sp>
        <p:nvSpPr>
          <p:cNvPr id="439" name="Google Shape;439;p63"/>
          <p:cNvSpPr txBox="1"/>
          <p:nvPr/>
        </p:nvSpPr>
        <p:spPr>
          <a:xfrm>
            <a:off x="6817425" y="60675"/>
            <a:ext cx="697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71717"/>
                </a:solidFill>
              </a:rPr>
              <a:t>RPC</a:t>
            </a:r>
            <a:endParaRPr sz="1600" b="1">
              <a:solidFill>
                <a:srgbClr val="171717"/>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23"/>
        <p:cNvGrpSpPr/>
        <p:nvPr/>
      </p:nvGrpSpPr>
      <p:grpSpPr>
        <a:xfrm>
          <a:off x="0" y="0"/>
          <a:ext cx="0" cy="0"/>
          <a:chOff x="0" y="0"/>
          <a:chExt cx="0" cy="0"/>
        </a:xfrm>
      </p:grpSpPr>
      <p:sp>
        <p:nvSpPr>
          <p:cNvPr id="224" name="Google Shape;224;p37"/>
          <p:cNvSpPr txBox="1"/>
          <p:nvPr/>
        </p:nvSpPr>
        <p:spPr>
          <a:xfrm>
            <a:off x="679025" y="1439425"/>
            <a:ext cx="8289600" cy="166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600">
                <a:solidFill>
                  <a:schemeClr val="lt1"/>
                </a:solidFill>
              </a:rPr>
              <a:t>Topology of Particle Detectors</a:t>
            </a:r>
            <a:endParaRPr sz="6600">
              <a:solidFill>
                <a:schemeClr val="lt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64"/>
          <p:cNvSpPr txBox="1">
            <a:spLocks noGrp="1"/>
          </p:cNvSpPr>
          <p:nvPr>
            <p:ph type="body" idx="1"/>
          </p:nvPr>
        </p:nvSpPr>
        <p:spPr>
          <a:xfrm>
            <a:off x="4751550" y="1509900"/>
            <a:ext cx="4173000" cy="18672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sz="3200">
                <a:solidFill>
                  <a:schemeClr val="dk1"/>
                </a:solidFill>
              </a:rPr>
              <a:t>Huraaaaay again!</a:t>
            </a:r>
            <a:r>
              <a:rPr lang="en" sz="3200"/>
              <a:t> </a:t>
            </a:r>
            <a:r>
              <a:rPr lang="en" sz="2300">
                <a:solidFill>
                  <a:srgbClr val="000000"/>
                </a:solidFill>
              </a:rPr>
              <a:t>The same explanation as for TRT and LAr calorimeters!</a:t>
            </a:r>
            <a:endParaRPr sz="2300">
              <a:solidFill>
                <a:srgbClr val="000000"/>
              </a:solidFill>
            </a:endParaRPr>
          </a:p>
          <a:p>
            <a:pPr marL="0" lvl="0" indent="0" algn="l" rtl="0">
              <a:spcBef>
                <a:spcPts val="800"/>
              </a:spcBef>
              <a:spcAft>
                <a:spcPts val="0"/>
              </a:spcAft>
              <a:buNone/>
            </a:pPr>
            <a:r>
              <a:rPr lang="en">
                <a:solidFill>
                  <a:srgbClr val="000000"/>
                </a:solidFill>
              </a:rPr>
              <a:t>    </a:t>
            </a:r>
            <a:r>
              <a:rPr lang="en" sz="2000">
                <a:solidFill>
                  <a:srgbClr val="000000"/>
                </a:solidFill>
              </a:rPr>
              <a:t>Now here’s another kitty for you:</a:t>
            </a:r>
            <a:endParaRPr sz="2000">
              <a:solidFill>
                <a:srgbClr val="000000"/>
              </a:solidFill>
            </a:endParaRPr>
          </a:p>
        </p:txBody>
      </p:sp>
      <p:sp>
        <p:nvSpPr>
          <p:cNvPr id="445" name="Google Shape;445;p64"/>
          <p:cNvSpPr txBox="1">
            <a:spLocks noGrp="1"/>
          </p:cNvSpPr>
          <p:nvPr>
            <p:ph type="title"/>
          </p:nvPr>
        </p:nvSpPr>
        <p:spPr>
          <a:xfrm>
            <a:off x="306000" y="280198"/>
            <a:ext cx="8532000" cy="482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a Muon Spectrometer Work?</a:t>
            </a:r>
            <a:endParaRPr/>
          </a:p>
        </p:txBody>
      </p:sp>
      <p:pic>
        <p:nvPicPr>
          <p:cNvPr id="446" name="Google Shape;446;p64"/>
          <p:cNvPicPr preferRelativeResize="0"/>
          <p:nvPr/>
        </p:nvPicPr>
        <p:blipFill>
          <a:blip r:embed="rId3">
            <a:alphaModFix/>
          </a:blip>
          <a:stretch>
            <a:fillRect/>
          </a:stretch>
        </p:blipFill>
        <p:spPr>
          <a:xfrm>
            <a:off x="156425" y="1228500"/>
            <a:ext cx="4415575" cy="293836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50"/>
        <p:cNvGrpSpPr/>
        <p:nvPr/>
      </p:nvGrpSpPr>
      <p:grpSpPr>
        <a:xfrm>
          <a:off x="0" y="0"/>
          <a:ext cx="0" cy="0"/>
          <a:chOff x="0" y="0"/>
          <a:chExt cx="0" cy="0"/>
        </a:xfrm>
      </p:grpSpPr>
      <p:sp>
        <p:nvSpPr>
          <p:cNvPr id="451" name="Google Shape;451;p65"/>
          <p:cNvSpPr txBox="1"/>
          <p:nvPr/>
        </p:nvSpPr>
        <p:spPr>
          <a:xfrm>
            <a:off x="427200" y="1409225"/>
            <a:ext cx="8289600" cy="3134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600">
                <a:solidFill>
                  <a:schemeClr val="lt1"/>
                </a:solidFill>
              </a:rPr>
              <a:t>Particle Identification </a:t>
            </a:r>
            <a:endParaRPr sz="6600">
              <a:solidFill>
                <a:schemeClr val="lt1"/>
              </a:solidFill>
            </a:endParaRPr>
          </a:p>
          <a:p>
            <a:pPr marL="0" lvl="0" indent="0" algn="ctr" rtl="0">
              <a:spcBef>
                <a:spcPts val="0"/>
              </a:spcBef>
              <a:spcAft>
                <a:spcPts val="0"/>
              </a:spcAft>
              <a:buNone/>
            </a:pPr>
            <a:r>
              <a:rPr lang="en" sz="6400" b="1" i="1">
                <a:solidFill>
                  <a:schemeClr val="lt1"/>
                </a:solidFill>
              </a:rPr>
              <a:t>(PID)</a:t>
            </a:r>
            <a:endParaRPr sz="6400" b="1" i="1">
              <a:solidFill>
                <a:schemeClr val="lt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66"/>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a:t>
            </a:r>
            <a:r>
              <a:rPr lang="en"/>
              <a:t>article </a:t>
            </a:r>
            <a:r>
              <a:rPr lang="en" i="1"/>
              <a:t>Id</a:t>
            </a:r>
            <a:r>
              <a:rPr lang="en"/>
              <a:t>entification (PID)</a:t>
            </a:r>
            <a:endParaRPr/>
          </a:p>
        </p:txBody>
      </p:sp>
      <p:sp>
        <p:nvSpPr>
          <p:cNvPr id="457" name="Google Shape;457;p66"/>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458" name="Google Shape;458;p66"/>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Darius CHIȚU | Particle Identification</a:t>
            </a:r>
            <a:endParaRPr/>
          </a:p>
        </p:txBody>
      </p:sp>
      <p:sp>
        <p:nvSpPr>
          <p:cNvPr id="459" name="Google Shape;459;p66"/>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32</a:t>
            </a:fld>
            <a:endParaRPr/>
          </a:p>
        </p:txBody>
      </p:sp>
      <p:sp>
        <p:nvSpPr>
          <p:cNvPr id="460" name="Google Shape;460;p66"/>
          <p:cNvSpPr txBox="1">
            <a:spLocks noGrp="1"/>
          </p:cNvSpPr>
          <p:nvPr>
            <p:ph type="body" idx="1"/>
          </p:nvPr>
        </p:nvSpPr>
        <p:spPr>
          <a:xfrm>
            <a:off x="305992" y="1194197"/>
            <a:ext cx="8532000" cy="34566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2"/>
              </a:buClr>
              <a:buSzPts val="1600"/>
              <a:buNone/>
            </a:pPr>
            <a:endParaRPr/>
          </a:p>
        </p:txBody>
      </p:sp>
      <p:pic>
        <p:nvPicPr>
          <p:cNvPr id="461" name="Google Shape;461;p66"/>
          <p:cNvPicPr preferRelativeResize="0"/>
          <p:nvPr/>
        </p:nvPicPr>
        <p:blipFill rotWithShape="1">
          <a:blip r:embed="rId3">
            <a:alphaModFix/>
          </a:blip>
          <a:srcRect/>
          <a:stretch/>
        </p:blipFill>
        <p:spPr>
          <a:xfrm>
            <a:off x="313894" y="1194197"/>
            <a:ext cx="4886897" cy="3293344"/>
          </a:xfrm>
          <a:prstGeom prst="rect">
            <a:avLst/>
          </a:prstGeom>
          <a:noFill/>
          <a:ln>
            <a:noFill/>
          </a:ln>
        </p:spPr>
      </p:pic>
      <p:pic>
        <p:nvPicPr>
          <p:cNvPr id="462" name="Google Shape;462;p66"/>
          <p:cNvPicPr preferRelativeResize="0"/>
          <p:nvPr/>
        </p:nvPicPr>
        <p:blipFill rotWithShape="1">
          <a:blip r:embed="rId4">
            <a:alphaModFix/>
          </a:blip>
          <a:srcRect/>
          <a:stretch/>
        </p:blipFill>
        <p:spPr>
          <a:xfrm>
            <a:off x="289272" y="1752512"/>
            <a:ext cx="182951" cy="264263"/>
          </a:xfrm>
          <a:prstGeom prst="rect">
            <a:avLst/>
          </a:prstGeom>
          <a:noFill/>
          <a:ln>
            <a:noFill/>
          </a:ln>
        </p:spPr>
      </p:pic>
      <p:pic>
        <p:nvPicPr>
          <p:cNvPr id="463" name="Google Shape;463;p66"/>
          <p:cNvPicPr preferRelativeResize="0"/>
          <p:nvPr/>
        </p:nvPicPr>
        <p:blipFill rotWithShape="1">
          <a:blip r:embed="rId4">
            <a:alphaModFix/>
          </a:blip>
          <a:srcRect/>
          <a:stretch/>
        </p:blipFill>
        <p:spPr>
          <a:xfrm>
            <a:off x="284346" y="3665364"/>
            <a:ext cx="182951" cy="264263"/>
          </a:xfrm>
          <a:prstGeom prst="rect">
            <a:avLst/>
          </a:prstGeom>
          <a:noFill/>
          <a:ln>
            <a:noFill/>
          </a:ln>
        </p:spPr>
      </p:pic>
      <p:pic>
        <p:nvPicPr>
          <p:cNvPr id="464" name="Google Shape;464;p66"/>
          <p:cNvPicPr preferRelativeResize="0"/>
          <p:nvPr/>
        </p:nvPicPr>
        <p:blipFill rotWithShape="1">
          <a:blip r:embed="rId5">
            <a:alphaModFix/>
          </a:blip>
          <a:srcRect/>
          <a:stretch/>
        </p:blipFill>
        <p:spPr>
          <a:xfrm>
            <a:off x="2202157" y="3024203"/>
            <a:ext cx="264263" cy="292722"/>
          </a:xfrm>
          <a:prstGeom prst="rect">
            <a:avLst/>
          </a:prstGeom>
          <a:noFill/>
          <a:ln>
            <a:noFill/>
          </a:ln>
        </p:spPr>
      </p:pic>
      <p:pic>
        <p:nvPicPr>
          <p:cNvPr id="465" name="Google Shape;465;p66"/>
          <p:cNvPicPr preferRelativeResize="0"/>
          <p:nvPr/>
        </p:nvPicPr>
        <p:blipFill rotWithShape="1">
          <a:blip r:embed="rId6">
            <a:alphaModFix/>
          </a:blip>
          <a:srcRect/>
          <a:stretch/>
        </p:blipFill>
        <p:spPr>
          <a:xfrm>
            <a:off x="3388669" y="2096419"/>
            <a:ext cx="268328" cy="292722"/>
          </a:xfrm>
          <a:prstGeom prst="rect">
            <a:avLst/>
          </a:prstGeom>
          <a:noFill/>
          <a:ln>
            <a:noFill/>
          </a:ln>
        </p:spPr>
      </p:pic>
      <p:pic>
        <p:nvPicPr>
          <p:cNvPr id="466" name="Google Shape;466;p66"/>
          <p:cNvPicPr preferRelativeResize="0"/>
          <p:nvPr/>
        </p:nvPicPr>
        <p:blipFill rotWithShape="1">
          <a:blip r:embed="rId7">
            <a:alphaModFix/>
          </a:blip>
          <a:srcRect/>
          <a:stretch/>
        </p:blipFill>
        <p:spPr>
          <a:xfrm>
            <a:off x="5014722" y="1211638"/>
            <a:ext cx="187017" cy="296788"/>
          </a:xfrm>
          <a:prstGeom prst="rect">
            <a:avLst/>
          </a:prstGeom>
          <a:noFill/>
          <a:ln>
            <a:noFill/>
          </a:ln>
        </p:spPr>
      </p:pic>
      <p:pic>
        <p:nvPicPr>
          <p:cNvPr id="467" name="Google Shape;467;p66"/>
          <p:cNvPicPr preferRelativeResize="0"/>
          <p:nvPr/>
        </p:nvPicPr>
        <p:blipFill rotWithShape="1">
          <a:blip r:embed="rId7">
            <a:alphaModFix/>
          </a:blip>
          <a:srcRect/>
          <a:stretch/>
        </p:blipFill>
        <p:spPr>
          <a:xfrm>
            <a:off x="5013775" y="2274962"/>
            <a:ext cx="187017" cy="296788"/>
          </a:xfrm>
          <a:prstGeom prst="rect">
            <a:avLst/>
          </a:prstGeom>
          <a:noFill/>
          <a:ln>
            <a:noFill/>
          </a:ln>
        </p:spPr>
      </p:pic>
      <p:pic>
        <p:nvPicPr>
          <p:cNvPr id="468" name="Google Shape;468;p66"/>
          <p:cNvPicPr preferRelativeResize="0"/>
          <p:nvPr/>
        </p:nvPicPr>
        <p:blipFill rotWithShape="1">
          <a:blip r:embed="rId8">
            <a:alphaModFix/>
          </a:blip>
          <a:srcRect/>
          <a:stretch/>
        </p:blipFill>
        <p:spPr>
          <a:xfrm>
            <a:off x="5013775" y="3021037"/>
            <a:ext cx="97574" cy="292722"/>
          </a:xfrm>
          <a:prstGeom prst="rect">
            <a:avLst/>
          </a:prstGeom>
          <a:noFill/>
          <a:ln>
            <a:noFill/>
          </a:ln>
        </p:spPr>
      </p:pic>
      <p:pic>
        <p:nvPicPr>
          <p:cNvPr id="469" name="Google Shape;469;p66"/>
          <p:cNvPicPr preferRelativeResize="0"/>
          <p:nvPr/>
        </p:nvPicPr>
        <p:blipFill rotWithShape="1">
          <a:blip r:embed="rId8">
            <a:alphaModFix/>
          </a:blip>
          <a:srcRect/>
          <a:stretch/>
        </p:blipFill>
        <p:spPr>
          <a:xfrm>
            <a:off x="5009709" y="4087514"/>
            <a:ext cx="97574" cy="292722"/>
          </a:xfrm>
          <a:prstGeom prst="rect">
            <a:avLst/>
          </a:prstGeom>
          <a:noFill/>
          <a:ln>
            <a:noFill/>
          </a:ln>
        </p:spPr>
      </p:pic>
      <p:pic>
        <p:nvPicPr>
          <p:cNvPr id="470" name="Google Shape;470;p66"/>
          <p:cNvPicPr preferRelativeResize="0"/>
          <p:nvPr/>
        </p:nvPicPr>
        <p:blipFill rotWithShape="1">
          <a:blip r:embed="rId5">
            <a:alphaModFix/>
          </a:blip>
          <a:srcRect/>
          <a:stretch/>
        </p:blipFill>
        <p:spPr>
          <a:xfrm>
            <a:off x="3310586" y="3372642"/>
            <a:ext cx="264263" cy="292722"/>
          </a:xfrm>
          <a:prstGeom prst="rect">
            <a:avLst/>
          </a:prstGeom>
          <a:noFill/>
          <a:ln>
            <a:noFill/>
          </a:ln>
        </p:spPr>
      </p:pic>
      <p:sp>
        <p:nvSpPr>
          <p:cNvPr id="471" name="Google Shape;471;p66"/>
          <p:cNvSpPr/>
          <p:nvPr/>
        </p:nvSpPr>
        <p:spPr>
          <a:xfrm>
            <a:off x="4798828" y="956930"/>
            <a:ext cx="567000" cy="3615000"/>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472" name="Google Shape;472;p66"/>
          <p:cNvCxnSpPr/>
          <p:nvPr/>
        </p:nvCxnSpPr>
        <p:spPr>
          <a:xfrm rot="10800000">
            <a:off x="3983728" y="1115400"/>
            <a:ext cx="815100" cy="0"/>
          </a:xfrm>
          <a:prstGeom prst="straightConnector1">
            <a:avLst/>
          </a:prstGeom>
          <a:noFill/>
          <a:ln w="38100" cap="flat" cmpd="sng">
            <a:solidFill>
              <a:schemeClr val="accent3"/>
            </a:solidFill>
            <a:prstDash val="solid"/>
            <a:round/>
            <a:headEnd type="none" w="sm" len="sm"/>
            <a:tailEnd type="triangle" w="med" len="med"/>
          </a:ln>
        </p:spPr>
      </p:cxnSp>
      <p:sp>
        <p:nvSpPr>
          <p:cNvPr id="473" name="Google Shape;473;p66"/>
          <p:cNvSpPr txBox="1"/>
          <p:nvPr/>
        </p:nvSpPr>
        <p:spPr>
          <a:xfrm>
            <a:off x="912644" y="916908"/>
            <a:ext cx="31077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chemeClr val="accent3"/>
                </a:solidFill>
                <a:latin typeface="Arial"/>
                <a:ea typeface="Arial"/>
                <a:cs typeface="Arial"/>
                <a:sym typeface="Arial"/>
              </a:rPr>
              <a:t>final state (observable particles)</a:t>
            </a:r>
            <a:endParaRPr/>
          </a:p>
        </p:txBody>
      </p:sp>
      <p:sp>
        <p:nvSpPr>
          <p:cNvPr id="474" name="Google Shape;474;p66"/>
          <p:cNvSpPr txBox="1"/>
          <p:nvPr/>
        </p:nvSpPr>
        <p:spPr>
          <a:xfrm>
            <a:off x="5746727" y="1000824"/>
            <a:ext cx="326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Energy of particles is </a:t>
            </a:r>
            <a:r>
              <a:rPr lang="en" sz="1600" b="1" i="0" u="none" strike="noStrike" cap="none">
                <a:solidFill>
                  <a:schemeClr val="dk1"/>
                </a:solidFill>
                <a:latin typeface="Arial"/>
                <a:ea typeface="Arial"/>
                <a:cs typeface="Arial"/>
                <a:sym typeface="Arial"/>
              </a:rPr>
              <a:t>recorded</a:t>
            </a:r>
            <a:r>
              <a:rPr lang="en" sz="1600" b="0" i="0" u="none" strike="noStrike" cap="none">
                <a:solidFill>
                  <a:srgbClr val="000000"/>
                </a:solidFill>
                <a:latin typeface="Arial"/>
                <a:ea typeface="Arial"/>
                <a:cs typeface="Arial"/>
                <a:sym typeface="Arial"/>
              </a:rPr>
              <a:t> as </a:t>
            </a:r>
            <a:r>
              <a:rPr lang="en" sz="1600" b="1" i="0" u="none" strike="noStrike" cap="none">
                <a:solidFill>
                  <a:schemeClr val="dk1"/>
                </a:solidFill>
                <a:latin typeface="Arial"/>
                <a:ea typeface="Arial"/>
                <a:cs typeface="Arial"/>
                <a:sym typeface="Arial"/>
              </a:rPr>
              <a:t>hits</a:t>
            </a:r>
            <a:r>
              <a:rPr lang="en" sz="1600" b="0" i="0" u="none" strike="noStrike" cap="none">
                <a:solidFill>
                  <a:srgbClr val="000000"/>
                </a:solidFill>
                <a:latin typeface="Arial"/>
                <a:ea typeface="Arial"/>
                <a:cs typeface="Arial"/>
                <a:sym typeface="Arial"/>
              </a:rPr>
              <a:t> in the:</a:t>
            </a:r>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trackers</a:t>
            </a:r>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calorimeters</a:t>
            </a:r>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muon spectrometers </a:t>
            </a:r>
            <a:endParaRPr/>
          </a:p>
        </p:txBody>
      </p:sp>
      <p:sp>
        <p:nvSpPr>
          <p:cNvPr id="475" name="Google Shape;475;p66"/>
          <p:cNvSpPr txBox="1"/>
          <p:nvPr/>
        </p:nvSpPr>
        <p:spPr>
          <a:xfrm>
            <a:off x="5805607" y="2989018"/>
            <a:ext cx="3202800" cy="156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Objects are </a:t>
            </a:r>
            <a:r>
              <a:rPr lang="en" sz="1600" b="1" i="0" u="none" strike="noStrike" cap="none">
                <a:solidFill>
                  <a:schemeClr val="dk1"/>
                </a:solidFill>
                <a:latin typeface="Arial"/>
                <a:ea typeface="Arial"/>
                <a:cs typeface="Arial"/>
                <a:sym typeface="Arial"/>
              </a:rPr>
              <a:t>reconstructed</a:t>
            </a:r>
            <a:r>
              <a:rPr lang="en" sz="1600" b="0" i="0" u="none" strike="noStrike" cap="none">
                <a:solidFill>
                  <a:srgbClr val="000000"/>
                </a:solidFill>
                <a:latin typeface="Arial"/>
                <a:ea typeface="Arial"/>
                <a:cs typeface="Arial"/>
                <a:sym typeface="Arial"/>
              </a:rPr>
              <a:t> from the </a:t>
            </a:r>
            <a:r>
              <a:rPr lang="en" sz="1600" b="1" i="0" u="none" strike="noStrike" cap="none">
                <a:solidFill>
                  <a:schemeClr val="dk1"/>
                </a:solidFill>
                <a:latin typeface="Arial"/>
                <a:ea typeface="Arial"/>
                <a:cs typeface="Arial"/>
                <a:sym typeface="Arial"/>
              </a:rPr>
              <a:t>hit information</a:t>
            </a:r>
            <a:r>
              <a:rPr lang="en" sz="1600" b="0" i="0" u="none" strike="noStrike" cap="none">
                <a:solidFill>
                  <a:srgbClr val="000000"/>
                </a:solidFill>
                <a:latin typeface="Arial"/>
                <a:ea typeface="Arial"/>
                <a:cs typeface="Arial"/>
                <a:sym typeface="Arial"/>
              </a:rPr>
              <a:t>:</a:t>
            </a:r>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reconstruct low-level objects</a:t>
            </a:r>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reconstruct physics objects using </a:t>
            </a:r>
            <a:r>
              <a:rPr lang="en" sz="1600" b="1" i="0" u="none" strike="noStrike" cap="none">
                <a:solidFill>
                  <a:schemeClr val="dk1"/>
                </a:solidFill>
                <a:latin typeface="Arial"/>
                <a:ea typeface="Arial"/>
                <a:cs typeface="Arial"/>
                <a:sym typeface="Arial"/>
              </a:rPr>
              <a:t>tracks and clusters</a:t>
            </a:r>
            <a:r>
              <a:rPr lang="en" sz="1600" b="0" i="0" u="none" strike="noStrike" cap="none">
                <a:solidFill>
                  <a:srgbClr val="000000"/>
                </a:solidFill>
                <a:latin typeface="Arial"/>
                <a:ea typeface="Arial"/>
                <a:cs typeface="Arial"/>
                <a:sym typeface="Arial"/>
              </a:rPr>
              <a:t>, and measure </a:t>
            </a:r>
            <a:r>
              <a:rPr lang="en" sz="1600" b="1" i="0" u="none" strike="noStrike" cap="none">
                <a:solidFill>
                  <a:schemeClr val="dk1"/>
                </a:solidFill>
                <a:latin typeface="Arial"/>
                <a:ea typeface="Arial"/>
                <a:cs typeface="Arial"/>
                <a:sym typeface="Arial"/>
              </a:rPr>
              <a:t>momentum</a:t>
            </a:r>
            <a:endParaRPr/>
          </a:p>
        </p:txBody>
      </p:sp>
      <p:sp>
        <p:nvSpPr>
          <p:cNvPr id="476" name="Google Shape;476;p66"/>
          <p:cNvSpPr txBox="1">
            <a:spLocks noGrp="1"/>
          </p:cNvSpPr>
          <p:nvPr>
            <p:ph type="body" idx="1"/>
          </p:nvPr>
        </p:nvSpPr>
        <p:spPr>
          <a:xfrm>
            <a:off x="305991" y="4377810"/>
            <a:ext cx="56400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1.</a:t>
            </a:r>
            <a:r>
              <a:rPr lang="en"/>
              <a:t> Example of collision event</a:t>
            </a:r>
            <a:endParaRPr/>
          </a:p>
        </p:txBody>
      </p:sp>
      <p:sp>
        <p:nvSpPr>
          <p:cNvPr id="477" name="Google Shape;477;p66"/>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[1] Georg VIEHHAUSER, Tony WEIDBERG; </a:t>
            </a:r>
            <a:r>
              <a:rPr lang="en" sz="1000" i="1">
                <a:solidFill>
                  <a:srgbClr val="666666"/>
                </a:solidFill>
              </a:rPr>
              <a:t>Detectors in Particle Physics: A Modern Introduction, </a:t>
            </a:r>
            <a:r>
              <a:rPr lang="en" sz="1000">
                <a:solidFill>
                  <a:srgbClr val="666666"/>
                </a:solidFill>
              </a:rPr>
              <a:t>2024 (CRC Press)</a:t>
            </a:r>
            <a:endParaRPr sz="1000">
              <a:solidFill>
                <a:srgbClr val="666666"/>
              </a:solidFill>
            </a:endParaRPr>
          </a:p>
        </p:txBody>
      </p:sp>
      <p:sp>
        <p:nvSpPr>
          <p:cNvPr id="478" name="Google Shape;478;p66"/>
          <p:cNvSpPr txBox="1"/>
          <p:nvPr/>
        </p:nvSpPr>
        <p:spPr>
          <a:xfrm>
            <a:off x="3657000" y="4241550"/>
            <a:ext cx="5109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
                                        </p:tgtEl>
                                        <p:attrNameLst>
                                          <p:attrName>style.visibility</p:attrName>
                                        </p:attrNameLst>
                                      </p:cBhvr>
                                      <p:to>
                                        <p:strVal val="visible"/>
                                      </p:to>
                                    </p:set>
                                    <p:animEffect transition="in" filter="fade">
                                      <p:cBhvr>
                                        <p:cTn id="7" dur="500"/>
                                        <p:tgtEl>
                                          <p:spTgt spid="471"/>
                                        </p:tgtEl>
                                      </p:cBhvr>
                                    </p:animEffect>
                                  </p:childTnLst>
                                </p:cTn>
                              </p:par>
                              <p:par>
                                <p:cTn id="8" presetID="10" presetClass="entr" presetSubtype="0" fill="hold" nodeType="withEffect">
                                  <p:stCondLst>
                                    <p:cond delay="0"/>
                                  </p:stCondLst>
                                  <p:childTnLst>
                                    <p:set>
                                      <p:cBhvr>
                                        <p:cTn id="9" dur="1" fill="hold">
                                          <p:stCondLst>
                                            <p:cond delay="0"/>
                                          </p:stCondLst>
                                        </p:cTn>
                                        <p:tgtEl>
                                          <p:spTgt spid="472"/>
                                        </p:tgtEl>
                                        <p:attrNameLst>
                                          <p:attrName>style.visibility</p:attrName>
                                        </p:attrNameLst>
                                      </p:cBhvr>
                                      <p:to>
                                        <p:strVal val="visible"/>
                                      </p:to>
                                    </p:set>
                                    <p:animEffect transition="in" filter="fade">
                                      <p:cBhvr>
                                        <p:cTn id="10" dur="500"/>
                                        <p:tgtEl>
                                          <p:spTgt spid="472"/>
                                        </p:tgtEl>
                                      </p:cBhvr>
                                    </p:animEffect>
                                  </p:childTnLst>
                                </p:cTn>
                              </p:par>
                              <p:par>
                                <p:cTn id="11" presetID="10" presetClass="entr" presetSubtype="0" fill="hold" nodeType="withEffect">
                                  <p:stCondLst>
                                    <p:cond delay="0"/>
                                  </p:stCondLst>
                                  <p:childTnLst>
                                    <p:set>
                                      <p:cBhvr>
                                        <p:cTn id="12" dur="1" fill="hold">
                                          <p:stCondLst>
                                            <p:cond delay="0"/>
                                          </p:stCondLst>
                                        </p:cTn>
                                        <p:tgtEl>
                                          <p:spTgt spid="473"/>
                                        </p:tgtEl>
                                        <p:attrNameLst>
                                          <p:attrName>style.visibility</p:attrName>
                                        </p:attrNameLst>
                                      </p:cBhvr>
                                      <p:to>
                                        <p:strVal val="visible"/>
                                      </p:to>
                                    </p:set>
                                    <p:animEffect transition="in" filter="fade">
                                      <p:cBhvr>
                                        <p:cTn id="13"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7"/>
          <p:cNvSpPr txBox="1">
            <a:spLocks noGrp="1"/>
          </p:cNvSpPr>
          <p:nvPr>
            <p:ph type="body" idx="1"/>
          </p:nvPr>
        </p:nvSpPr>
        <p:spPr>
          <a:xfrm>
            <a:off x="267958" y="899945"/>
            <a:ext cx="39933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2.</a:t>
            </a:r>
            <a:r>
              <a:rPr lang="en"/>
              <a:t> Schematic view of </a:t>
            </a:r>
            <a:r>
              <a:rPr lang="en" i="1"/>
              <a:t>e</a:t>
            </a:r>
            <a:r>
              <a:rPr lang="en" i="1" baseline="30000"/>
              <a:t>–</a:t>
            </a:r>
            <a:r>
              <a:rPr lang="en"/>
              <a:t> signature</a:t>
            </a:r>
            <a:endParaRPr/>
          </a:p>
        </p:txBody>
      </p:sp>
      <p:sp>
        <p:nvSpPr>
          <p:cNvPr id="484" name="Google Shape;484;p67"/>
          <p:cNvSpPr txBox="1">
            <a:spLocks noGrp="1"/>
          </p:cNvSpPr>
          <p:nvPr>
            <p:ph type="title"/>
          </p:nvPr>
        </p:nvSpPr>
        <p:spPr>
          <a:xfrm>
            <a:off x="306000" y="280198"/>
            <a:ext cx="8532000" cy="4617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Electron &amp; Photon </a:t>
            </a:r>
            <a:r>
              <a:rPr lang="en"/>
              <a:t>– Particle signatures </a:t>
            </a:r>
            <a:endParaRPr i="1"/>
          </a:p>
        </p:txBody>
      </p:sp>
      <p:sp>
        <p:nvSpPr>
          <p:cNvPr id="485" name="Google Shape;485;p67"/>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486" name="Google Shape;486;p67"/>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487" name="Google Shape;487;p67"/>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33</a:t>
            </a:fld>
            <a:endParaRPr/>
          </a:p>
        </p:txBody>
      </p:sp>
      <p:pic>
        <p:nvPicPr>
          <p:cNvPr id="488" name="Google Shape;488;p67"/>
          <p:cNvPicPr preferRelativeResize="0"/>
          <p:nvPr/>
        </p:nvPicPr>
        <p:blipFill rotWithShape="1">
          <a:blip r:embed="rId3">
            <a:alphaModFix/>
          </a:blip>
          <a:srcRect/>
          <a:stretch/>
        </p:blipFill>
        <p:spPr>
          <a:xfrm>
            <a:off x="267958" y="1256521"/>
            <a:ext cx="4074626" cy="2592945"/>
          </a:xfrm>
          <a:prstGeom prst="rect">
            <a:avLst/>
          </a:prstGeom>
          <a:noFill/>
          <a:ln>
            <a:noFill/>
          </a:ln>
        </p:spPr>
      </p:pic>
      <p:pic>
        <p:nvPicPr>
          <p:cNvPr id="489" name="Google Shape;489;p67"/>
          <p:cNvPicPr preferRelativeResize="0"/>
          <p:nvPr/>
        </p:nvPicPr>
        <p:blipFill rotWithShape="1">
          <a:blip r:embed="rId4">
            <a:alphaModFix/>
          </a:blip>
          <a:srcRect/>
          <a:stretch/>
        </p:blipFill>
        <p:spPr>
          <a:xfrm>
            <a:off x="4965016" y="1300117"/>
            <a:ext cx="4007280" cy="2592944"/>
          </a:xfrm>
          <a:prstGeom prst="rect">
            <a:avLst/>
          </a:prstGeom>
          <a:noFill/>
          <a:ln>
            <a:noFill/>
          </a:ln>
        </p:spPr>
      </p:pic>
      <p:sp>
        <p:nvSpPr>
          <p:cNvPr id="490" name="Google Shape;490;p67"/>
          <p:cNvSpPr txBox="1"/>
          <p:nvPr/>
        </p:nvSpPr>
        <p:spPr>
          <a:xfrm>
            <a:off x="4882720" y="901214"/>
            <a:ext cx="3993300" cy="356700"/>
          </a:xfrm>
          <a:prstGeom prst="rect">
            <a:avLst/>
          </a:prstGeom>
          <a:noFill/>
          <a:ln>
            <a:noFill/>
          </a:ln>
        </p:spPr>
        <p:txBody>
          <a:bodyPr spcFirstLastPara="1" wrap="square" lIns="0" tIns="0" rIns="0" bIns="0" anchor="t" anchorCtr="0">
            <a:normAutofit/>
          </a:bodyPr>
          <a:lstStyle/>
          <a:p>
            <a:pPr marL="0" marR="0" lvl="0" indent="0" algn="l" rtl="0">
              <a:lnSpc>
                <a:spcPct val="90000"/>
              </a:lnSpc>
              <a:spcBef>
                <a:spcPts val="0"/>
              </a:spcBef>
              <a:spcAft>
                <a:spcPts val="0"/>
              </a:spcAft>
              <a:buClr>
                <a:srgbClr val="0033A0"/>
              </a:buClr>
              <a:buSzPts val="1600"/>
              <a:buFont typeface="Arial"/>
              <a:buNone/>
            </a:pPr>
            <a:r>
              <a:rPr lang="en" sz="1600" b="1" i="0" u="none" strike="noStrike" cap="none">
                <a:solidFill>
                  <a:srgbClr val="0033A0"/>
                </a:solidFill>
                <a:latin typeface="Arial"/>
                <a:ea typeface="Arial"/>
                <a:cs typeface="Arial"/>
                <a:sym typeface="Arial"/>
              </a:rPr>
              <a:t>Fig. </a:t>
            </a:r>
            <a:r>
              <a:rPr lang="en" sz="1600" b="1">
                <a:solidFill>
                  <a:srgbClr val="0033A0"/>
                </a:solidFill>
              </a:rPr>
              <a:t>3</a:t>
            </a:r>
            <a:r>
              <a:rPr lang="en" sz="1600" b="1" i="0" u="none" strike="noStrike" cap="none">
                <a:solidFill>
                  <a:srgbClr val="0033A0"/>
                </a:solidFill>
                <a:latin typeface="Arial"/>
                <a:ea typeface="Arial"/>
                <a:cs typeface="Arial"/>
                <a:sym typeface="Arial"/>
              </a:rPr>
              <a:t>.</a:t>
            </a:r>
            <a:r>
              <a:rPr lang="en" sz="1600" b="1" i="0" u="none" strike="noStrike" cap="none">
                <a:solidFill>
                  <a:schemeClr val="dk2"/>
                </a:solidFill>
                <a:latin typeface="Arial"/>
                <a:ea typeface="Arial"/>
                <a:cs typeface="Arial"/>
                <a:sym typeface="Arial"/>
              </a:rPr>
              <a:t> Schematic view of </a:t>
            </a:r>
            <a:r>
              <a:rPr lang="en" sz="1600" b="1" i="1" u="none" strike="noStrike" cap="none">
                <a:solidFill>
                  <a:schemeClr val="dk2"/>
                </a:solidFill>
                <a:latin typeface="Arial"/>
                <a:ea typeface="Arial"/>
                <a:cs typeface="Arial"/>
                <a:sym typeface="Arial"/>
              </a:rPr>
              <a:t>γ</a:t>
            </a:r>
            <a:r>
              <a:rPr lang="en" sz="1600" b="1" i="0" u="none" strike="noStrike" cap="none">
                <a:solidFill>
                  <a:schemeClr val="dk2"/>
                </a:solidFill>
                <a:latin typeface="Arial"/>
                <a:ea typeface="Arial"/>
                <a:cs typeface="Arial"/>
                <a:sym typeface="Arial"/>
              </a:rPr>
              <a:t> signature</a:t>
            </a:r>
            <a:endParaRPr sz="1100" b="0" i="0" u="none" strike="noStrike" cap="none">
              <a:solidFill>
                <a:srgbClr val="000000"/>
              </a:solidFill>
              <a:latin typeface="Arial"/>
              <a:ea typeface="Arial"/>
              <a:cs typeface="Arial"/>
              <a:sym typeface="Arial"/>
            </a:endParaRPr>
          </a:p>
        </p:txBody>
      </p:sp>
      <p:sp>
        <p:nvSpPr>
          <p:cNvPr id="491" name="Google Shape;491;p67"/>
          <p:cNvSpPr/>
          <p:nvPr/>
        </p:nvSpPr>
        <p:spPr>
          <a:xfrm>
            <a:off x="267958" y="2403654"/>
            <a:ext cx="2337900" cy="389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492" name="Google Shape;492;p67"/>
          <p:cNvSpPr/>
          <p:nvPr/>
        </p:nvSpPr>
        <p:spPr>
          <a:xfrm>
            <a:off x="4882720" y="2403654"/>
            <a:ext cx="2337900" cy="389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3" name="Google Shape;493;p67"/>
          <p:cNvSpPr/>
          <p:nvPr/>
        </p:nvSpPr>
        <p:spPr>
          <a:xfrm>
            <a:off x="2665476" y="2403654"/>
            <a:ext cx="384000" cy="389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4" name="Google Shape;494;p67"/>
          <p:cNvSpPr/>
          <p:nvPr/>
        </p:nvSpPr>
        <p:spPr>
          <a:xfrm>
            <a:off x="7303098" y="2402099"/>
            <a:ext cx="384000" cy="389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495" name="Google Shape;495;p67"/>
          <p:cNvCxnSpPr>
            <a:stCxn id="491" idx="2"/>
          </p:cNvCxnSpPr>
          <p:nvPr/>
        </p:nvCxnSpPr>
        <p:spPr>
          <a:xfrm>
            <a:off x="1436908" y="2792754"/>
            <a:ext cx="0" cy="12339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496" name="Google Shape;496;p67"/>
          <p:cNvCxnSpPr>
            <a:stCxn id="493" idx="2"/>
          </p:cNvCxnSpPr>
          <p:nvPr/>
        </p:nvCxnSpPr>
        <p:spPr>
          <a:xfrm>
            <a:off x="2857476" y="2792754"/>
            <a:ext cx="0" cy="12651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497" name="Google Shape;497;p67"/>
          <p:cNvCxnSpPr>
            <a:stCxn id="492" idx="2"/>
          </p:cNvCxnSpPr>
          <p:nvPr/>
        </p:nvCxnSpPr>
        <p:spPr>
          <a:xfrm>
            <a:off x="6051670" y="2792754"/>
            <a:ext cx="0" cy="12387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498" name="Google Shape;498;p67"/>
          <p:cNvCxnSpPr>
            <a:stCxn id="494" idx="2"/>
          </p:cNvCxnSpPr>
          <p:nvPr/>
        </p:nvCxnSpPr>
        <p:spPr>
          <a:xfrm>
            <a:off x="7495098" y="2791199"/>
            <a:ext cx="0" cy="1266600"/>
          </a:xfrm>
          <a:prstGeom prst="straightConnector1">
            <a:avLst/>
          </a:prstGeom>
          <a:noFill/>
          <a:ln w="38100" cap="flat" cmpd="sng">
            <a:solidFill>
              <a:schemeClr val="accent3"/>
            </a:solidFill>
            <a:prstDash val="solid"/>
            <a:miter lim="800000"/>
            <a:headEnd type="none" w="sm" len="sm"/>
            <a:tailEnd type="triangle" w="med" len="med"/>
          </a:ln>
        </p:spPr>
      </p:cxnSp>
      <p:sp>
        <p:nvSpPr>
          <p:cNvPr id="499" name="Google Shape;499;p67"/>
          <p:cNvSpPr txBox="1"/>
          <p:nvPr/>
        </p:nvSpPr>
        <p:spPr>
          <a:xfrm>
            <a:off x="481640" y="4027264"/>
            <a:ext cx="18651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leave a bent track </a:t>
            </a:r>
            <a:r>
              <a:rPr lang="en" sz="1500" b="0" i="1" u="none" strike="noStrike" cap="none">
                <a:solidFill>
                  <a:schemeClr val="accent3"/>
                </a:solidFill>
                <a:latin typeface="Arial"/>
                <a:ea typeface="Arial"/>
                <a:cs typeface="Arial"/>
                <a:sym typeface="Arial"/>
              </a:rPr>
              <a:t>(with a magnetic field)</a:t>
            </a:r>
            <a:endParaRPr sz="1100" b="0" i="0" u="none" strike="noStrike" cap="none">
              <a:solidFill>
                <a:srgbClr val="000000"/>
              </a:solidFill>
              <a:latin typeface="Arial"/>
              <a:ea typeface="Arial"/>
              <a:cs typeface="Arial"/>
              <a:sym typeface="Arial"/>
            </a:endParaRPr>
          </a:p>
        </p:txBody>
      </p:sp>
      <p:sp>
        <p:nvSpPr>
          <p:cNvPr id="500" name="Google Shape;500;p67"/>
          <p:cNvSpPr txBox="1"/>
          <p:nvPr/>
        </p:nvSpPr>
        <p:spPr>
          <a:xfrm>
            <a:off x="2500884" y="4031168"/>
            <a:ext cx="17604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stopped in </a:t>
            </a:r>
            <a:r>
              <a:rPr lang="en" sz="1500" b="0" i="1" u="none" strike="noStrike" cap="none">
                <a:solidFill>
                  <a:schemeClr val="accent3"/>
                </a:solidFill>
                <a:latin typeface="Arial"/>
                <a:ea typeface="Arial"/>
                <a:cs typeface="Arial"/>
                <a:sym typeface="Arial"/>
              </a:rPr>
              <a:t>first layer</a:t>
            </a:r>
            <a:r>
              <a:rPr lang="en" sz="1500" b="0" i="0" u="none" strike="noStrike" cap="none">
                <a:solidFill>
                  <a:schemeClr val="accent3"/>
                </a:solidFill>
                <a:latin typeface="Arial"/>
                <a:ea typeface="Arial"/>
                <a:cs typeface="Arial"/>
                <a:sym typeface="Arial"/>
              </a:rPr>
              <a:t> (EM calorimeter</a:t>
            </a:r>
            <a:r>
              <a:rPr lang="en" sz="1500" b="0" i="1" u="none" strike="noStrike" cap="none">
                <a:solidFill>
                  <a:schemeClr val="accent3"/>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501" name="Google Shape;501;p67"/>
          <p:cNvSpPr txBox="1"/>
          <p:nvPr/>
        </p:nvSpPr>
        <p:spPr>
          <a:xfrm>
            <a:off x="7081202" y="4011454"/>
            <a:ext cx="17604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stopped in </a:t>
            </a:r>
            <a:r>
              <a:rPr lang="en" sz="1500" b="0" i="1" u="none" strike="noStrike" cap="none">
                <a:solidFill>
                  <a:schemeClr val="accent3"/>
                </a:solidFill>
                <a:latin typeface="Arial"/>
                <a:ea typeface="Arial"/>
                <a:cs typeface="Arial"/>
                <a:sym typeface="Arial"/>
              </a:rPr>
              <a:t>first layer</a:t>
            </a:r>
            <a:r>
              <a:rPr lang="en" sz="1500" b="0" i="0" u="none" strike="noStrike" cap="none">
                <a:solidFill>
                  <a:schemeClr val="accent3"/>
                </a:solidFill>
                <a:latin typeface="Arial"/>
                <a:ea typeface="Arial"/>
                <a:cs typeface="Arial"/>
                <a:sym typeface="Arial"/>
              </a:rPr>
              <a:t> (EM calorimeter</a:t>
            </a:r>
            <a:r>
              <a:rPr lang="en" sz="1500" b="0" i="1" u="none" strike="noStrike" cap="none">
                <a:solidFill>
                  <a:schemeClr val="accent3"/>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502" name="Google Shape;502;p67"/>
          <p:cNvSpPr txBox="1"/>
          <p:nvPr/>
        </p:nvSpPr>
        <p:spPr>
          <a:xfrm>
            <a:off x="5703910" y="4027264"/>
            <a:ext cx="744900" cy="2310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no track</a:t>
            </a:r>
            <a:endParaRPr sz="1100" b="0" i="0" u="none" strike="noStrike" cap="none">
              <a:solidFill>
                <a:srgbClr val="000000"/>
              </a:solidFill>
              <a:latin typeface="Arial"/>
              <a:ea typeface="Arial"/>
              <a:cs typeface="Arial"/>
              <a:sym typeface="Arial"/>
            </a:endParaRPr>
          </a:p>
        </p:txBody>
      </p:sp>
      <p:sp>
        <p:nvSpPr>
          <p:cNvPr id="503" name="Google Shape;503;p67"/>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[2] Saikat BISWAS; </a:t>
            </a:r>
            <a:r>
              <a:rPr lang="en" sz="1000" i="1">
                <a:solidFill>
                  <a:srgbClr val="666666"/>
                </a:solidFill>
              </a:rPr>
              <a:t>Particle Identification in High Energy Physics, </a:t>
            </a:r>
            <a:r>
              <a:rPr lang="en" sz="1000">
                <a:solidFill>
                  <a:srgbClr val="666666"/>
                </a:solidFill>
              </a:rPr>
              <a:t>2020. </a:t>
            </a:r>
            <a:endParaRPr sz="1000">
              <a:solidFill>
                <a:srgbClr val="666666"/>
              </a:solidFill>
            </a:endParaRPr>
          </a:p>
        </p:txBody>
      </p:sp>
      <p:sp>
        <p:nvSpPr>
          <p:cNvPr id="504" name="Google Shape;504;p67"/>
          <p:cNvSpPr txBox="1"/>
          <p:nvPr/>
        </p:nvSpPr>
        <p:spPr>
          <a:xfrm>
            <a:off x="3948000" y="800925"/>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
        <p:nvSpPr>
          <p:cNvPr id="505" name="Google Shape;505;p67"/>
          <p:cNvSpPr txBox="1"/>
          <p:nvPr/>
        </p:nvSpPr>
        <p:spPr>
          <a:xfrm>
            <a:off x="8526025" y="80091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
                                        </p:tgtEl>
                                        <p:attrNameLst>
                                          <p:attrName>style.visibility</p:attrName>
                                        </p:attrNameLst>
                                      </p:cBhvr>
                                      <p:to>
                                        <p:strVal val="visible"/>
                                      </p:to>
                                    </p:set>
                                    <p:animEffect transition="in" filter="fade">
                                      <p:cBhvr>
                                        <p:cTn id="7" dur="500"/>
                                        <p:tgtEl>
                                          <p:spTgt spid="491"/>
                                        </p:tgtEl>
                                      </p:cBhvr>
                                    </p:animEffect>
                                  </p:childTnLst>
                                </p:cTn>
                              </p:par>
                              <p:par>
                                <p:cTn id="8" presetID="10" presetClass="entr" presetSubtype="0" fill="hold" nodeType="withEffect">
                                  <p:stCondLst>
                                    <p:cond delay="0"/>
                                  </p:stCondLst>
                                  <p:childTnLst>
                                    <p:set>
                                      <p:cBhvr>
                                        <p:cTn id="9" dur="1" fill="hold">
                                          <p:stCondLst>
                                            <p:cond delay="0"/>
                                          </p:stCondLst>
                                        </p:cTn>
                                        <p:tgtEl>
                                          <p:spTgt spid="495"/>
                                        </p:tgtEl>
                                        <p:attrNameLst>
                                          <p:attrName>style.visibility</p:attrName>
                                        </p:attrNameLst>
                                      </p:cBhvr>
                                      <p:to>
                                        <p:strVal val="visible"/>
                                      </p:to>
                                    </p:set>
                                    <p:animEffect transition="in" filter="fade">
                                      <p:cBhvr>
                                        <p:cTn id="10" dur="500"/>
                                        <p:tgtEl>
                                          <p:spTgt spid="495"/>
                                        </p:tgtEl>
                                      </p:cBhvr>
                                    </p:animEffect>
                                  </p:childTnLst>
                                </p:cTn>
                              </p:par>
                              <p:par>
                                <p:cTn id="11" presetID="10" presetClass="entr" presetSubtype="0" fill="hold" nodeType="withEffect">
                                  <p:stCondLst>
                                    <p:cond delay="0"/>
                                  </p:stCondLst>
                                  <p:childTnLst>
                                    <p:set>
                                      <p:cBhvr>
                                        <p:cTn id="12" dur="1" fill="hold">
                                          <p:stCondLst>
                                            <p:cond delay="0"/>
                                          </p:stCondLst>
                                        </p:cTn>
                                        <p:tgtEl>
                                          <p:spTgt spid="499"/>
                                        </p:tgtEl>
                                        <p:attrNameLst>
                                          <p:attrName>style.visibility</p:attrName>
                                        </p:attrNameLst>
                                      </p:cBhvr>
                                      <p:to>
                                        <p:strVal val="visible"/>
                                      </p:to>
                                    </p:set>
                                    <p:animEffect transition="in" filter="fade">
                                      <p:cBhvr>
                                        <p:cTn id="13" dur="500"/>
                                        <p:tgtEl>
                                          <p:spTgt spid="49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93"/>
                                        </p:tgtEl>
                                        <p:attrNameLst>
                                          <p:attrName>style.visibility</p:attrName>
                                        </p:attrNameLst>
                                      </p:cBhvr>
                                      <p:to>
                                        <p:strVal val="visible"/>
                                      </p:to>
                                    </p:set>
                                    <p:animEffect transition="in" filter="fade">
                                      <p:cBhvr>
                                        <p:cTn id="18" dur="500"/>
                                        <p:tgtEl>
                                          <p:spTgt spid="493"/>
                                        </p:tgtEl>
                                      </p:cBhvr>
                                    </p:animEffect>
                                  </p:childTnLst>
                                </p:cTn>
                              </p:par>
                              <p:par>
                                <p:cTn id="19" presetID="10" presetClass="entr" presetSubtype="0" fill="hold" nodeType="withEffect">
                                  <p:stCondLst>
                                    <p:cond delay="0"/>
                                  </p:stCondLst>
                                  <p:childTnLst>
                                    <p:set>
                                      <p:cBhvr>
                                        <p:cTn id="20" dur="1" fill="hold">
                                          <p:stCondLst>
                                            <p:cond delay="0"/>
                                          </p:stCondLst>
                                        </p:cTn>
                                        <p:tgtEl>
                                          <p:spTgt spid="496"/>
                                        </p:tgtEl>
                                        <p:attrNameLst>
                                          <p:attrName>style.visibility</p:attrName>
                                        </p:attrNameLst>
                                      </p:cBhvr>
                                      <p:to>
                                        <p:strVal val="visible"/>
                                      </p:to>
                                    </p:set>
                                    <p:animEffect transition="in" filter="fade">
                                      <p:cBhvr>
                                        <p:cTn id="21" dur="500"/>
                                        <p:tgtEl>
                                          <p:spTgt spid="496"/>
                                        </p:tgtEl>
                                      </p:cBhvr>
                                    </p:animEffect>
                                  </p:childTnLst>
                                </p:cTn>
                              </p:par>
                              <p:par>
                                <p:cTn id="22" presetID="10" presetClass="entr" presetSubtype="0" fill="hold" nodeType="withEffect">
                                  <p:stCondLst>
                                    <p:cond delay="0"/>
                                  </p:stCondLst>
                                  <p:childTnLst>
                                    <p:set>
                                      <p:cBhvr>
                                        <p:cTn id="23" dur="1" fill="hold">
                                          <p:stCondLst>
                                            <p:cond delay="0"/>
                                          </p:stCondLst>
                                        </p:cTn>
                                        <p:tgtEl>
                                          <p:spTgt spid="500"/>
                                        </p:tgtEl>
                                        <p:attrNameLst>
                                          <p:attrName>style.visibility</p:attrName>
                                        </p:attrNameLst>
                                      </p:cBhvr>
                                      <p:to>
                                        <p:strVal val="visible"/>
                                      </p:to>
                                    </p:set>
                                    <p:animEffect transition="in" filter="fade">
                                      <p:cBhvr>
                                        <p:cTn id="24" dur="500"/>
                                        <p:tgtEl>
                                          <p:spTgt spid="50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92"/>
                                        </p:tgtEl>
                                        <p:attrNameLst>
                                          <p:attrName>style.visibility</p:attrName>
                                        </p:attrNameLst>
                                      </p:cBhvr>
                                      <p:to>
                                        <p:strVal val="visible"/>
                                      </p:to>
                                    </p:set>
                                    <p:animEffect transition="in" filter="fade">
                                      <p:cBhvr>
                                        <p:cTn id="29" dur="500"/>
                                        <p:tgtEl>
                                          <p:spTgt spid="492"/>
                                        </p:tgtEl>
                                      </p:cBhvr>
                                    </p:animEffect>
                                  </p:childTnLst>
                                </p:cTn>
                              </p:par>
                              <p:par>
                                <p:cTn id="30" presetID="10" presetClass="entr" presetSubtype="0" fill="hold" nodeType="withEffect">
                                  <p:stCondLst>
                                    <p:cond delay="0"/>
                                  </p:stCondLst>
                                  <p:childTnLst>
                                    <p:set>
                                      <p:cBhvr>
                                        <p:cTn id="31" dur="1" fill="hold">
                                          <p:stCondLst>
                                            <p:cond delay="0"/>
                                          </p:stCondLst>
                                        </p:cTn>
                                        <p:tgtEl>
                                          <p:spTgt spid="502"/>
                                        </p:tgtEl>
                                        <p:attrNameLst>
                                          <p:attrName>style.visibility</p:attrName>
                                        </p:attrNameLst>
                                      </p:cBhvr>
                                      <p:to>
                                        <p:strVal val="visible"/>
                                      </p:to>
                                    </p:set>
                                    <p:animEffect transition="in" filter="fade">
                                      <p:cBhvr>
                                        <p:cTn id="32" dur="500"/>
                                        <p:tgtEl>
                                          <p:spTgt spid="502"/>
                                        </p:tgtEl>
                                      </p:cBhvr>
                                    </p:animEffect>
                                  </p:childTnLst>
                                </p:cTn>
                              </p:par>
                              <p:par>
                                <p:cTn id="33" presetID="10" presetClass="entr" presetSubtype="0" fill="hold" nodeType="withEffect">
                                  <p:stCondLst>
                                    <p:cond delay="0"/>
                                  </p:stCondLst>
                                  <p:childTnLst>
                                    <p:set>
                                      <p:cBhvr>
                                        <p:cTn id="34" dur="1" fill="hold">
                                          <p:stCondLst>
                                            <p:cond delay="0"/>
                                          </p:stCondLst>
                                        </p:cTn>
                                        <p:tgtEl>
                                          <p:spTgt spid="497"/>
                                        </p:tgtEl>
                                        <p:attrNameLst>
                                          <p:attrName>style.visibility</p:attrName>
                                        </p:attrNameLst>
                                      </p:cBhvr>
                                      <p:to>
                                        <p:strVal val="visible"/>
                                      </p:to>
                                    </p:set>
                                    <p:animEffect transition="in" filter="fade">
                                      <p:cBhvr>
                                        <p:cTn id="35" dur="500"/>
                                        <p:tgtEl>
                                          <p:spTgt spid="49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01"/>
                                        </p:tgtEl>
                                        <p:attrNameLst>
                                          <p:attrName>style.visibility</p:attrName>
                                        </p:attrNameLst>
                                      </p:cBhvr>
                                      <p:to>
                                        <p:strVal val="visible"/>
                                      </p:to>
                                    </p:set>
                                    <p:animEffect transition="in" filter="fade">
                                      <p:cBhvr>
                                        <p:cTn id="40" dur="500"/>
                                        <p:tgtEl>
                                          <p:spTgt spid="501"/>
                                        </p:tgtEl>
                                      </p:cBhvr>
                                    </p:animEffect>
                                  </p:childTnLst>
                                </p:cTn>
                              </p:par>
                              <p:par>
                                <p:cTn id="41" presetID="10" presetClass="entr" presetSubtype="0" fill="hold" nodeType="withEffect">
                                  <p:stCondLst>
                                    <p:cond delay="0"/>
                                  </p:stCondLst>
                                  <p:childTnLst>
                                    <p:set>
                                      <p:cBhvr>
                                        <p:cTn id="42" dur="1" fill="hold">
                                          <p:stCondLst>
                                            <p:cond delay="0"/>
                                          </p:stCondLst>
                                        </p:cTn>
                                        <p:tgtEl>
                                          <p:spTgt spid="498"/>
                                        </p:tgtEl>
                                        <p:attrNameLst>
                                          <p:attrName>style.visibility</p:attrName>
                                        </p:attrNameLst>
                                      </p:cBhvr>
                                      <p:to>
                                        <p:strVal val="visible"/>
                                      </p:to>
                                    </p:set>
                                    <p:animEffect transition="in" filter="fade">
                                      <p:cBhvr>
                                        <p:cTn id="43" dur="500"/>
                                        <p:tgtEl>
                                          <p:spTgt spid="498"/>
                                        </p:tgtEl>
                                      </p:cBhvr>
                                    </p:animEffect>
                                  </p:childTnLst>
                                </p:cTn>
                              </p:par>
                              <p:par>
                                <p:cTn id="44" presetID="10" presetClass="entr" presetSubtype="0" fill="hold" nodeType="withEffect">
                                  <p:stCondLst>
                                    <p:cond delay="0"/>
                                  </p:stCondLst>
                                  <p:childTnLst>
                                    <p:set>
                                      <p:cBhvr>
                                        <p:cTn id="45" dur="1" fill="hold">
                                          <p:stCondLst>
                                            <p:cond delay="0"/>
                                          </p:stCondLst>
                                        </p:cTn>
                                        <p:tgtEl>
                                          <p:spTgt spid="494"/>
                                        </p:tgtEl>
                                        <p:attrNameLst>
                                          <p:attrName>style.visibility</p:attrName>
                                        </p:attrNameLst>
                                      </p:cBhvr>
                                      <p:to>
                                        <p:strVal val="visible"/>
                                      </p:to>
                                    </p:set>
                                    <p:animEffect transition="in" filter="fade">
                                      <p:cBhvr>
                                        <p:cTn id="46" dur="500"/>
                                        <p:tgtEl>
                                          <p:spTgt spid="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68"/>
          <p:cNvSpPr txBox="1">
            <a:spLocks noGrp="1"/>
          </p:cNvSpPr>
          <p:nvPr>
            <p:ph type="body" idx="1"/>
          </p:nvPr>
        </p:nvSpPr>
        <p:spPr>
          <a:xfrm>
            <a:off x="305991" y="4377810"/>
            <a:ext cx="56400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4.</a:t>
            </a:r>
            <a:r>
              <a:rPr lang="en"/>
              <a:t> Schematic view of EM shower(photon injection)</a:t>
            </a:r>
            <a:endParaRPr/>
          </a:p>
        </p:txBody>
      </p:sp>
      <p:sp>
        <p:nvSpPr>
          <p:cNvPr id="511" name="Google Shape;511;p68"/>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Electron &amp; Photon </a:t>
            </a:r>
            <a:r>
              <a:rPr lang="en"/>
              <a:t>– Interactions with materials </a:t>
            </a:r>
            <a:endParaRPr i="1"/>
          </a:p>
        </p:txBody>
      </p:sp>
      <p:sp>
        <p:nvSpPr>
          <p:cNvPr id="512" name="Google Shape;512;p6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513" name="Google Shape;513;p6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514" name="Google Shape;514;p6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34</a:t>
            </a:fld>
            <a:endParaRPr/>
          </a:p>
        </p:txBody>
      </p:sp>
      <p:pic>
        <p:nvPicPr>
          <p:cNvPr id="515" name="Google Shape;515;p68"/>
          <p:cNvPicPr preferRelativeResize="0"/>
          <p:nvPr/>
        </p:nvPicPr>
        <p:blipFill rotWithShape="1">
          <a:blip r:embed="rId3">
            <a:alphaModFix/>
          </a:blip>
          <a:srcRect/>
          <a:stretch/>
        </p:blipFill>
        <p:spPr>
          <a:xfrm>
            <a:off x="309582" y="679848"/>
            <a:ext cx="5639971" cy="3519136"/>
          </a:xfrm>
          <a:prstGeom prst="rect">
            <a:avLst/>
          </a:prstGeom>
          <a:noFill/>
          <a:ln>
            <a:noFill/>
          </a:ln>
        </p:spPr>
      </p:pic>
      <p:sp>
        <p:nvSpPr>
          <p:cNvPr id="516" name="Google Shape;516;p68"/>
          <p:cNvSpPr txBox="1"/>
          <p:nvPr/>
        </p:nvSpPr>
        <p:spPr>
          <a:xfrm>
            <a:off x="4229100" y="2228850"/>
            <a:ext cx="685800" cy="215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17" name="Google Shape;517;p68"/>
          <p:cNvSpPr txBox="1"/>
          <p:nvPr/>
        </p:nvSpPr>
        <p:spPr>
          <a:xfrm flipH="1">
            <a:off x="6258731" y="743101"/>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1"/>
                </a:solidFill>
                <a:latin typeface="Arial"/>
                <a:ea typeface="Arial"/>
                <a:cs typeface="Arial"/>
                <a:sym typeface="Arial"/>
              </a:rPr>
              <a:t>Bremsstrahlung radiation:</a:t>
            </a:r>
            <a:endParaRPr sz="1100" b="0" i="0" u="none" strike="noStrike" cap="none">
              <a:solidFill>
                <a:srgbClr val="000000"/>
              </a:solidFill>
              <a:latin typeface="Arial"/>
              <a:ea typeface="Arial"/>
              <a:cs typeface="Arial"/>
              <a:sym typeface="Arial"/>
            </a:endParaRPr>
          </a:p>
        </p:txBody>
      </p:sp>
      <p:pic>
        <p:nvPicPr>
          <p:cNvPr id="518" name="Google Shape;518;p68"/>
          <p:cNvPicPr preferRelativeResize="0"/>
          <p:nvPr/>
        </p:nvPicPr>
        <p:blipFill rotWithShape="1">
          <a:blip r:embed="rId4">
            <a:alphaModFix/>
          </a:blip>
          <a:srcRect/>
          <a:stretch/>
        </p:blipFill>
        <p:spPr>
          <a:xfrm>
            <a:off x="6258830" y="1121355"/>
            <a:ext cx="2774681" cy="365794"/>
          </a:xfrm>
          <a:prstGeom prst="rect">
            <a:avLst/>
          </a:prstGeom>
          <a:noFill/>
          <a:ln>
            <a:noFill/>
          </a:ln>
        </p:spPr>
      </p:pic>
      <p:pic>
        <p:nvPicPr>
          <p:cNvPr id="519" name="Google Shape;519;p68"/>
          <p:cNvPicPr preferRelativeResize="0"/>
          <p:nvPr/>
        </p:nvPicPr>
        <p:blipFill rotWithShape="1">
          <a:blip r:embed="rId5">
            <a:alphaModFix/>
          </a:blip>
          <a:srcRect/>
          <a:stretch/>
        </p:blipFill>
        <p:spPr>
          <a:xfrm>
            <a:off x="6258829" y="2228932"/>
            <a:ext cx="2828926" cy="350190"/>
          </a:xfrm>
          <a:prstGeom prst="rect">
            <a:avLst/>
          </a:prstGeom>
          <a:noFill/>
          <a:ln>
            <a:noFill/>
          </a:ln>
        </p:spPr>
      </p:pic>
      <p:sp>
        <p:nvSpPr>
          <p:cNvPr id="520" name="Google Shape;520;p68"/>
          <p:cNvSpPr/>
          <p:nvPr/>
        </p:nvSpPr>
        <p:spPr>
          <a:xfrm>
            <a:off x="1108953" y="679848"/>
            <a:ext cx="4967700" cy="3610200"/>
          </a:xfrm>
          <a:prstGeom prst="rect">
            <a:avLst/>
          </a:prstGeom>
          <a:noFill/>
          <a:ln w="38100" cap="flat" cmpd="sng">
            <a:solidFill>
              <a:srgbClr val="002574"/>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521" name="Google Shape;521;p68"/>
          <p:cNvCxnSpPr/>
          <p:nvPr/>
        </p:nvCxnSpPr>
        <p:spPr>
          <a:xfrm>
            <a:off x="6076436" y="3035030"/>
            <a:ext cx="570000" cy="0"/>
          </a:xfrm>
          <a:prstGeom prst="straightConnector1">
            <a:avLst/>
          </a:prstGeom>
          <a:noFill/>
          <a:ln w="38100" cap="flat" cmpd="sng">
            <a:solidFill>
              <a:schemeClr val="accent1"/>
            </a:solidFill>
            <a:prstDash val="solid"/>
            <a:miter lim="800000"/>
            <a:headEnd type="none" w="sm" len="sm"/>
            <a:tailEnd type="triangle" w="med" len="med"/>
          </a:ln>
        </p:spPr>
      </p:cxnSp>
      <p:sp>
        <p:nvSpPr>
          <p:cNvPr id="522" name="Google Shape;522;p68"/>
          <p:cNvSpPr txBox="1"/>
          <p:nvPr/>
        </p:nvSpPr>
        <p:spPr>
          <a:xfrm>
            <a:off x="6712712" y="2827280"/>
            <a:ext cx="1684200" cy="492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Arial"/>
                <a:ea typeface="Arial"/>
                <a:cs typeface="Arial"/>
                <a:sym typeface="Arial"/>
              </a:rPr>
              <a:t>incident on matter at high energy</a:t>
            </a:r>
            <a:endParaRPr sz="1100" b="0" i="0" u="none" strike="noStrike" cap="none">
              <a:solidFill>
                <a:srgbClr val="000000"/>
              </a:solidFill>
              <a:latin typeface="Arial"/>
              <a:ea typeface="Arial"/>
              <a:cs typeface="Arial"/>
              <a:sym typeface="Arial"/>
            </a:endParaRPr>
          </a:p>
        </p:txBody>
      </p:sp>
      <p:sp>
        <p:nvSpPr>
          <p:cNvPr id="523" name="Google Shape;523;p68"/>
          <p:cNvSpPr/>
          <p:nvPr/>
        </p:nvSpPr>
        <p:spPr>
          <a:xfrm>
            <a:off x="5595836" y="736871"/>
            <a:ext cx="385800" cy="3462000"/>
          </a:xfrm>
          <a:prstGeom prst="rect">
            <a:avLst/>
          </a:prstGeom>
          <a:noFill/>
          <a:ln w="38100" cap="flat" cmpd="sng">
            <a:solidFill>
              <a:srgbClr val="002574"/>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524" name="Google Shape;524;p68"/>
          <p:cNvCxnSpPr/>
          <p:nvPr/>
        </p:nvCxnSpPr>
        <p:spPr>
          <a:xfrm>
            <a:off x="5981700" y="3831320"/>
            <a:ext cx="693300" cy="0"/>
          </a:xfrm>
          <a:prstGeom prst="straightConnector1">
            <a:avLst/>
          </a:prstGeom>
          <a:noFill/>
          <a:ln w="38100" cap="flat" cmpd="sng">
            <a:solidFill>
              <a:schemeClr val="accent1"/>
            </a:solidFill>
            <a:prstDash val="solid"/>
            <a:miter lim="800000"/>
            <a:headEnd type="none" w="sm" len="sm"/>
            <a:tailEnd type="triangle" w="med" len="med"/>
          </a:ln>
        </p:spPr>
      </p:cxnSp>
      <p:sp>
        <p:nvSpPr>
          <p:cNvPr id="525" name="Google Shape;525;p68"/>
          <p:cNvSpPr txBox="1"/>
          <p:nvPr/>
        </p:nvSpPr>
        <p:spPr>
          <a:xfrm>
            <a:off x="6712712" y="3598501"/>
            <a:ext cx="1684200" cy="492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Arial"/>
                <a:ea typeface="Arial"/>
                <a:cs typeface="Arial"/>
                <a:sym typeface="Arial"/>
              </a:rPr>
              <a:t>energy of incident particle is used up</a:t>
            </a:r>
            <a:endParaRPr sz="1100" b="0" i="0" u="none" strike="noStrike" cap="none">
              <a:solidFill>
                <a:srgbClr val="000000"/>
              </a:solidFill>
              <a:latin typeface="Arial"/>
              <a:ea typeface="Arial"/>
              <a:cs typeface="Arial"/>
              <a:sym typeface="Arial"/>
            </a:endParaRPr>
          </a:p>
        </p:txBody>
      </p:sp>
      <p:sp>
        <p:nvSpPr>
          <p:cNvPr id="526" name="Google Shape;526;p68"/>
          <p:cNvSpPr/>
          <p:nvPr/>
        </p:nvSpPr>
        <p:spPr>
          <a:xfrm>
            <a:off x="2240280" y="2228850"/>
            <a:ext cx="525900" cy="525900"/>
          </a:xfrm>
          <a:prstGeom prst="ellipse">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27" name="Google Shape;527;p68"/>
          <p:cNvSpPr/>
          <p:nvPr/>
        </p:nvSpPr>
        <p:spPr>
          <a:xfrm>
            <a:off x="3302541" y="2628900"/>
            <a:ext cx="525900" cy="525900"/>
          </a:xfrm>
          <a:prstGeom prst="ellipse">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528" name="Google Shape;528;p68"/>
          <p:cNvCxnSpPr>
            <a:stCxn id="526" idx="6"/>
            <a:endCxn id="519" idx="1"/>
          </p:cNvCxnSpPr>
          <p:nvPr/>
        </p:nvCxnSpPr>
        <p:spPr>
          <a:xfrm rot="10800000" flipH="1">
            <a:off x="2766180" y="2403900"/>
            <a:ext cx="3492600" cy="879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529" name="Google Shape;529;p68"/>
          <p:cNvCxnSpPr>
            <a:stCxn id="527" idx="6"/>
          </p:cNvCxnSpPr>
          <p:nvPr/>
        </p:nvCxnSpPr>
        <p:spPr>
          <a:xfrm rot="10800000" flipH="1">
            <a:off x="3828441" y="1479150"/>
            <a:ext cx="2500200" cy="1412700"/>
          </a:xfrm>
          <a:prstGeom prst="straightConnector1">
            <a:avLst/>
          </a:prstGeom>
          <a:noFill/>
          <a:ln w="38100" cap="flat" cmpd="sng">
            <a:solidFill>
              <a:schemeClr val="accent3"/>
            </a:solidFill>
            <a:prstDash val="solid"/>
            <a:miter lim="800000"/>
            <a:headEnd type="none" w="sm" len="sm"/>
            <a:tailEnd type="triangle" w="med" len="med"/>
          </a:ln>
        </p:spPr>
      </p:cxnSp>
      <p:sp>
        <p:nvSpPr>
          <p:cNvPr id="530" name="Google Shape;530;p68"/>
          <p:cNvSpPr txBox="1"/>
          <p:nvPr/>
        </p:nvSpPr>
        <p:spPr>
          <a:xfrm flipH="1">
            <a:off x="6258731" y="1937593"/>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1"/>
                </a:solidFill>
                <a:latin typeface="Arial"/>
                <a:ea typeface="Arial"/>
                <a:cs typeface="Arial"/>
                <a:sym typeface="Arial"/>
              </a:rPr>
              <a:t>Pair production:</a:t>
            </a:r>
            <a:endParaRPr sz="1100" b="0" i="0" u="none" strike="noStrike" cap="none">
              <a:solidFill>
                <a:srgbClr val="000000"/>
              </a:solidFill>
              <a:latin typeface="Arial"/>
              <a:ea typeface="Arial"/>
              <a:cs typeface="Arial"/>
              <a:sym typeface="Arial"/>
            </a:endParaRPr>
          </a:p>
        </p:txBody>
      </p:sp>
      <p:sp>
        <p:nvSpPr>
          <p:cNvPr id="531" name="Google Shape;531;p68"/>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[1] Georg VIEHHAUSER, Tony WEIDBERG; </a:t>
            </a:r>
            <a:r>
              <a:rPr lang="en" sz="1000" i="1">
                <a:solidFill>
                  <a:srgbClr val="666666"/>
                </a:solidFill>
              </a:rPr>
              <a:t>Detectors in Particle Physics: A Modern Introduction, </a:t>
            </a:r>
            <a:r>
              <a:rPr lang="en" sz="1000">
                <a:solidFill>
                  <a:srgbClr val="666666"/>
                </a:solidFill>
              </a:rPr>
              <a:t>2024 (CRC Press)</a:t>
            </a:r>
            <a:endParaRPr sz="1000">
              <a:solidFill>
                <a:srgbClr val="666666"/>
              </a:solidFill>
            </a:endParaRPr>
          </a:p>
        </p:txBody>
      </p:sp>
      <p:sp>
        <p:nvSpPr>
          <p:cNvPr id="532" name="Google Shape;532;p68"/>
          <p:cNvSpPr txBox="1"/>
          <p:nvPr/>
        </p:nvSpPr>
        <p:spPr>
          <a:xfrm>
            <a:off x="5595825" y="4290050"/>
            <a:ext cx="5109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0"/>
                                        </p:tgtEl>
                                        <p:attrNameLst>
                                          <p:attrName>style.visibility</p:attrName>
                                        </p:attrNameLst>
                                      </p:cBhvr>
                                      <p:to>
                                        <p:strVal val="visible"/>
                                      </p:to>
                                    </p:set>
                                    <p:animEffect transition="in" filter="fade">
                                      <p:cBhvr>
                                        <p:cTn id="7" dur="500"/>
                                        <p:tgtEl>
                                          <p:spTgt spid="520"/>
                                        </p:tgtEl>
                                      </p:cBhvr>
                                    </p:animEffect>
                                  </p:childTnLst>
                                </p:cTn>
                              </p:par>
                              <p:par>
                                <p:cTn id="8" presetID="10" presetClass="entr" presetSubtype="0" fill="hold" nodeType="withEffect">
                                  <p:stCondLst>
                                    <p:cond delay="0"/>
                                  </p:stCondLst>
                                  <p:childTnLst>
                                    <p:set>
                                      <p:cBhvr>
                                        <p:cTn id="9" dur="1" fill="hold">
                                          <p:stCondLst>
                                            <p:cond delay="0"/>
                                          </p:stCondLst>
                                        </p:cTn>
                                        <p:tgtEl>
                                          <p:spTgt spid="521"/>
                                        </p:tgtEl>
                                        <p:attrNameLst>
                                          <p:attrName>style.visibility</p:attrName>
                                        </p:attrNameLst>
                                      </p:cBhvr>
                                      <p:to>
                                        <p:strVal val="visible"/>
                                      </p:to>
                                    </p:set>
                                    <p:animEffect transition="in" filter="fade">
                                      <p:cBhvr>
                                        <p:cTn id="10" dur="500"/>
                                        <p:tgtEl>
                                          <p:spTgt spid="521"/>
                                        </p:tgtEl>
                                      </p:cBhvr>
                                    </p:animEffect>
                                  </p:childTnLst>
                                </p:cTn>
                              </p:par>
                              <p:par>
                                <p:cTn id="11" presetID="10" presetClass="entr" presetSubtype="0" fill="hold" nodeType="withEffect">
                                  <p:stCondLst>
                                    <p:cond delay="0"/>
                                  </p:stCondLst>
                                  <p:childTnLst>
                                    <p:set>
                                      <p:cBhvr>
                                        <p:cTn id="12" dur="1" fill="hold">
                                          <p:stCondLst>
                                            <p:cond delay="0"/>
                                          </p:stCondLst>
                                        </p:cTn>
                                        <p:tgtEl>
                                          <p:spTgt spid="522"/>
                                        </p:tgtEl>
                                        <p:attrNameLst>
                                          <p:attrName>style.visibility</p:attrName>
                                        </p:attrNameLst>
                                      </p:cBhvr>
                                      <p:to>
                                        <p:strVal val="visible"/>
                                      </p:to>
                                    </p:set>
                                    <p:animEffect transition="in" filter="fade">
                                      <p:cBhvr>
                                        <p:cTn id="13" dur="500"/>
                                        <p:tgtEl>
                                          <p:spTgt spid="5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23"/>
                                        </p:tgtEl>
                                        <p:attrNameLst>
                                          <p:attrName>style.visibility</p:attrName>
                                        </p:attrNameLst>
                                      </p:cBhvr>
                                      <p:to>
                                        <p:strVal val="visible"/>
                                      </p:to>
                                    </p:set>
                                    <p:animEffect transition="in" filter="fade">
                                      <p:cBhvr>
                                        <p:cTn id="18" dur="500"/>
                                        <p:tgtEl>
                                          <p:spTgt spid="523"/>
                                        </p:tgtEl>
                                      </p:cBhvr>
                                    </p:animEffect>
                                  </p:childTnLst>
                                </p:cTn>
                              </p:par>
                              <p:par>
                                <p:cTn id="19" presetID="10" presetClass="entr" presetSubtype="0" fill="hold" nodeType="withEffect">
                                  <p:stCondLst>
                                    <p:cond delay="0"/>
                                  </p:stCondLst>
                                  <p:childTnLst>
                                    <p:set>
                                      <p:cBhvr>
                                        <p:cTn id="20" dur="1" fill="hold">
                                          <p:stCondLst>
                                            <p:cond delay="0"/>
                                          </p:stCondLst>
                                        </p:cTn>
                                        <p:tgtEl>
                                          <p:spTgt spid="524"/>
                                        </p:tgtEl>
                                        <p:attrNameLst>
                                          <p:attrName>style.visibility</p:attrName>
                                        </p:attrNameLst>
                                      </p:cBhvr>
                                      <p:to>
                                        <p:strVal val="visible"/>
                                      </p:to>
                                    </p:set>
                                    <p:animEffect transition="in" filter="fade">
                                      <p:cBhvr>
                                        <p:cTn id="21" dur="500"/>
                                        <p:tgtEl>
                                          <p:spTgt spid="524"/>
                                        </p:tgtEl>
                                      </p:cBhvr>
                                    </p:animEffect>
                                  </p:childTnLst>
                                </p:cTn>
                              </p:par>
                              <p:par>
                                <p:cTn id="22" presetID="10" presetClass="entr" presetSubtype="0" fill="hold" nodeType="withEffect">
                                  <p:stCondLst>
                                    <p:cond delay="0"/>
                                  </p:stCondLst>
                                  <p:childTnLst>
                                    <p:set>
                                      <p:cBhvr>
                                        <p:cTn id="23" dur="1" fill="hold">
                                          <p:stCondLst>
                                            <p:cond delay="0"/>
                                          </p:stCondLst>
                                        </p:cTn>
                                        <p:tgtEl>
                                          <p:spTgt spid="525"/>
                                        </p:tgtEl>
                                        <p:attrNameLst>
                                          <p:attrName>style.visibility</p:attrName>
                                        </p:attrNameLst>
                                      </p:cBhvr>
                                      <p:to>
                                        <p:strVal val="visible"/>
                                      </p:to>
                                    </p:set>
                                    <p:animEffect transition="in" filter="fade">
                                      <p:cBhvr>
                                        <p:cTn id="24" dur="500"/>
                                        <p:tgtEl>
                                          <p:spTgt spid="5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26"/>
                                        </p:tgtEl>
                                        <p:attrNameLst>
                                          <p:attrName>style.visibility</p:attrName>
                                        </p:attrNameLst>
                                      </p:cBhvr>
                                      <p:to>
                                        <p:strVal val="visible"/>
                                      </p:to>
                                    </p:set>
                                    <p:animEffect transition="in" filter="fade">
                                      <p:cBhvr>
                                        <p:cTn id="29" dur="500"/>
                                        <p:tgtEl>
                                          <p:spTgt spid="526"/>
                                        </p:tgtEl>
                                      </p:cBhvr>
                                    </p:animEffect>
                                  </p:childTnLst>
                                </p:cTn>
                              </p:par>
                              <p:par>
                                <p:cTn id="30" presetID="10" presetClass="entr" presetSubtype="0" fill="hold" nodeType="withEffect">
                                  <p:stCondLst>
                                    <p:cond delay="0"/>
                                  </p:stCondLst>
                                  <p:childTnLst>
                                    <p:set>
                                      <p:cBhvr>
                                        <p:cTn id="31" dur="1" fill="hold">
                                          <p:stCondLst>
                                            <p:cond delay="0"/>
                                          </p:stCondLst>
                                        </p:cTn>
                                        <p:tgtEl>
                                          <p:spTgt spid="528"/>
                                        </p:tgtEl>
                                        <p:attrNameLst>
                                          <p:attrName>style.visibility</p:attrName>
                                        </p:attrNameLst>
                                      </p:cBhvr>
                                      <p:to>
                                        <p:strVal val="visible"/>
                                      </p:to>
                                    </p:set>
                                    <p:animEffect transition="in" filter="fade">
                                      <p:cBhvr>
                                        <p:cTn id="32" dur="500"/>
                                        <p:tgtEl>
                                          <p:spTgt spid="52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27"/>
                                        </p:tgtEl>
                                        <p:attrNameLst>
                                          <p:attrName>style.visibility</p:attrName>
                                        </p:attrNameLst>
                                      </p:cBhvr>
                                      <p:to>
                                        <p:strVal val="visible"/>
                                      </p:to>
                                    </p:set>
                                    <p:animEffect transition="in" filter="fade">
                                      <p:cBhvr>
                                        <p:cTn id="37" dur="500"/>
                                        <p:tgtEl>
                                          <p:spTgt spid="527"/>
                                        </p:tgtEl>
                                      </p:cBhvr>
                                    </p:animEffect>
                                  </p:childTnLst>
                                </p:cTn>
                              </p:par>
                              <p:par>
                                <p:cTn id="38" presetID="10" presetClass="entr" presetSubtype="0" fill="hold" nodeType="withEffect">
                                  <p:stCondLst>
                                    <p:cond delay="0"/>
                                  </p:stCondLst>
                                  <p:childTnLst>
                                    <p:set>
                                      <p:cBhvr>
                                        <p:cTn id="39" dur="1" fill="hold">
                                          <p:stCondLst>
                                            <p:cond delay="0"/>
                                          </p:stCondLst>
                                        </p:cTn>
                                        <p:tgtEl>
                                          <p:spTgt spid="529"/>
                                        </p:tgtEl>
                                        <p:attrNameLst>
                                          <p:attrName>style.visibility</p:attrName>
                                        </p:attrNameLst>
                                      </p:cBhvr>
                                      <p:to>
                                        <p:strVal val="visible"/>
                                      </p:to>
                                    </p:set>
                                    <p:animEffect transition="in" filter="fade">
                                      <p:cBhvr>
                                        <p:cTn id="40" dur="500"/>
                                        <p:tgtEl>
                                          <p:spTgt spid="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69"/>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Electron &amp; Photon </a:t>
            </a:r>
            <a:r>
              <a:rPr lang="en"/>
              <a:t>– PID </a:t>
            </a:r>
            <a:endParaRPr i="1"/>
          </a:p>
        </p:txBody>
      </p:sp>
      <p:sp>
        <p:nvSpPr>
          <p:cNvPr id="538" name="Google Shape;538;p6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539" name="Google Shape;539;p6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540" name="Google Shape;540;p6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35</a:t>
            </a:fld>
            <a:endParaRPr/>
          </a:p>
        </p:txBody>
      </p:sp>
      <p:pic>
        <p:nvPicPr>
          <p:cNvPr id="541" name="Google Shape;541;p69"/>
          <p:cNvPicPr preferRelativeResize="0"/>
          <p:nvPr/>
        </p:nvPicPr>
        <p:blipFill rotWithShape="1">
          <a:blip r:embed="rId3">
            <a:alphaModFix/>
          </a:blip>
          <a:srcRect/>
          <a:stretch/>
        </p:blipFill>
        <p:spPr>
          <a:xfrm>
            <a:off x="702755" y="938215"/>
            <a:ext cx="3323470" cy="2010856"/>
          </a:xfrm>
          <a:prstGeom prst="rect">
            <a:avLst/>
          </a:prstGeom>
          <a:noFill/>
          <a:ln>
            <a:noFill/>
          </a:ln>
        </p:spPr>
      </p:pic>
      <p:pic>
        <p:nvPicPr>
          <p:cNvPr id="542" name="Google Shape;542;p69"/>
          <p:cNvPicPr preferRelativeResize="0"/>
          <p:nvPr/>
        </p:nvPicPr>
        <p:blipFill rotWithShape="1">
          <a:blip r:embed="rId4">
            <a:alphaModFix/>
          </a:blip>
          <a:srcRect/>
          <a:stretch/>
        </p:blipFill>
        <p:spPr>
          <a:xfrm>
            <a:off x="5117775" y="938213"/>
            <a:ext cx="3268543" cy="2010855"/>
          </a:xfrm>
          <a:prstGeom prst="rect">
            <a:avLst/>
          </a:prstGeom>
          <a:noFill/>
          <a:ln>
            <a:noFill/>
          </a:ln>
        </p:spPr>
      </p:pic>
      <p:sp>
        <p:nvSpPr>
          <p:cNvPr id="543" name="Google Shape;543;p69"/>
          <p:cNvSpPr txBox="1"/>
          <p:nvPr/>
        </p:nvSpPr>
        <p:spPr>
          <a:xfrm>
            <a:off x="500743" y="2949069"/>
            <a:ext cx="8022900" cy="1385100"/>
          </a:xfrm>
          <a:prstGeom prst="rect">
            <a:avLst/>
          </a:prstGeom>
          <a:blipFill rotWithShape="1">
            <a:blip r:embed="rId5">
              <a:alphaModFix/>
            </a:blip>
            <a:stretch>
              <a:fillRect l="-229" t="-879" b="-351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400" b="0" i="0" u="none" strike="noStrike" cap="none">
                <a:latin typeface="Arial"/>
                <a:ea typeface="Arial"/>
                <a:cs typeface="Arial"/>
                <a:sym typeface="Arial"/>
              </a:rPr>
              <a:t> </a:t>
            </a:r>
            <a:endParaRPr/>
          </a:p>
        </p:txBody>
      </p:sp>
      <p:sp>
        <p:nvSpPr>
          <p:cNvPr id="544" name="Google Shape;544;p69"/>
          <p:cNvSpPr txBox="1">
            <a:spLocks noGrp="1"/>
          </p:cNvSpPr>
          <p:nvPr>
            <p:ph type="body" idx="1"/>
          </p:nvPr>
        </p:nvSpPr>
        <p:spPr>
          <a:xfrm>
            <a:off x="702749" y="837500"/>
            <a:ext cx="27141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sz="1500">
                <a:solidFill>
                  <a:srgbClr val="0033A0"/>
                </a:solidFill>
              </a:rPr>
              <a:t>Fig. 2’.</a:t>
            </a:r>
            <a:r>
              <a:rPr lang="en" sz="1500"/>
              <a:t> Recap of </a:t>
            </a:r>
            <a:r>
              <a:rPr lang="en" sz="1500" i="1"/>
              <a:t>e</a:t>
            </a:r>
            <a:r>
              <a:rPr lang="en" sz="1500" i="1" baseline="30000"/>
              <a:t>–</a:t>
            </a:r>
            <a:r>
              <a:rPr lang="en" sz="1500"/>
              <a:t> signature</a:t>
            </a:r>
            <a:endParaRPr sz="1500"/>
          </a:p>
        </p:txBody>
      </p:sp>
      <p:sp>
        <p:nvSpPr>
          <p:cNvPr id="545" name="Google Shape;545;p69"/>
          <p:cNvSpPr txBox="1">
            <a:spLocks noGrp="1"/>
          </p:cNvSpPr>
          <p:nvPr>
            <p:ph type="body" idx="1"/>
          </p:nvPr>
        </p:nvSpPr>
        <p:spPr>
          <a:xfrm>
            <a:off x="5117774" y="837500"/>
            <a:ext cx="27141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sz="1500">
                <a:solidFill>
                  <a:srgbClr val="0033A0"/>
                </a:solidFill>
              </a:rPr>
              <a:t>Fig. 3’.</a:t>
            </a:r>
            <a:r>
              <a:rPr lang="en" sz="1500"/>
              <a:t> Recap of </a:t>
            </a:r>
            <a:r>
              <a:rPr lang="en" i="1"/>
              <a:t>γ</a:t>
            </a:r>
            <a:r>
              <a:rPr lang="en" sz="1500"/>
              <a:t> signature</a:t>
            </a:r>
            <a:endParaRPr sz="1500"/>
          </a:p>
        </p:txBody>
      </p:sp>
      <p:sp>
        <p:nvSpPr>
          <p:cNvPr id="546" name="Google Shape;546;p69"/>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[2] Saikat BISWAS; </a:t>
            </a:r>
            <a:r>
              <a:rPr lang="en" sz="1000" i="1">
                <a:solidFill>
                  <a:srgbClr val="666666"/>
                </a:solidFill>
              </a:rPr>
              <a:t>Particle Identification in High Energy Physics, </a:t>
            </a:r>
            <a:r>
              <a:rPr lang="en" sz="1000">
                <a:solidFill>
                  <a:srgbClr val="666666"/>
                </a:solidFill>
              </a:rPr>
              <a:t>2020. </a:t>
            </a:r>
            <a:endParaRPr sz="1000">
              <a:solidFill>
                <a:srgbClr val="666666"/>
              </a:solidFill>
            </a:endParaRPr>
          </a:p>
        </p:txBody>
      </p:sp>
      <p:sp>
        <p:nvSpPr>
          <p:cNvPr id="547" name="Google Shape;547;p69"/>
          <p:cNvSpPr txBox="1"/>
          <p:nvPr/>
        </p:nvSpPr>
        <p:spPr>
          <a:xfrm>
            <a:off x="3349200" y="707100"/>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
        <p:nvSpPr>
          <p:cNvPr id="548" name="Google Shape;548;p69"/>
          <p:cNvSpPr txBox="1"/>
          <p:nvPr/>
        </p:nvSpPr>
        <p:spPr>
          <a:xfrm>
            <a:off x="7629225" y="707100"/>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0"/>
          <p:cNvSpPr txBox="1">
            <a:spLocks noGrp="1"/>
          </p:cNvSpPr>
          <p:nvPr>
            <p:ph type="body" idx="1"/>
          </p:nvPr>
        </p:nvSpPr>
        <p:spPr>
          <a:xfrm>
            <a:off x="1582936" y="755918"/>
            <a:ext cx="5823900" cy="356700"/>
          </a:xfrm>
          <a:prstGeom prst="rect">
            <a:avLst/>
          </a:prstGeom>
          <a:noFill/>
          <a:ln>
            <a:noFill/>
          </a:ln>
        </p:spPr>
        <p:txBody>
          <a:bodyPr spcFirstLastPara="1" wrap="square" lIns="0" tIns="0" rIns="0" bIns="0" anchor="t" anchorCtr="0">
            <a:normAutofit/>
          </a:bodyPr>
          <a:lstStyle/>
          <a:p>
            <a:pPr marL="0" lvl="0" indent="0" algn="ctr" rtl="0">
              <a:lnSpc>
                <a:spcPct val="90000"/>
              </a:lnSpc>
              <a:spcBef>
                <a:spcPts val="0"/>
              </a:spcBef>
              <a:spcAft>
                <a:spcPts val="0"/>
              </a:spcAft>
              <a:buClr>
                <a:srgbClr val="0033A0"/>
              </a:buClr>
              <a:buSzPts val="1600"/>
              <a:buNone/>
            </a:pPr>
            <a:r>
              <a:rPr lang="en">
                <a:solidFill>
                  <a:srgbClr val="0033A0"/>
                </a:solidFill>
              </a:rPr>
              <a:t>Fig. 5.</a:t>
            </a:r>
            <a:r>
              <a:rPr lang="en"/>
              <a:t> Schematic view of </a:t>
            </a:r>
            <a:r>
              <a:rPr lang="en" i="1"/>
              <a:t>muon</a:t>
            </a:r>
            <a:r>
              <a:rPr lang="en"/>
              <a:t> signature</a:t>
            </a:r>
            <a:endParaRPr/>
          </a:p>
        </p:txBody>
      </p:sp>
      <p:sp>
        <p:nvSpPr>
          <p:cNvPr id="554" name="Google Shape;554;p70"/>
          <p:cNvSpPr txBox="1">
            <a:spLocks noGrp="1"/>
          </p:cNvSpPr>
          <p:nvPr>
            <p:ph type="title"/>
          </p:nvPr>
        </p:nvSpPr>
        <p:spPr>
          <a:xfrm>
            <a:off x="306000" y="280198"/>
            <a:ext cx="8532000" cy="459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Muon </a:t>
            </a:r>
            <a:r>
              <a:rPr lang="en"/>
              <a:t>– Particle signatures  </a:t>
            </a:r>
            <a:endParaRPr/>
          </a:p>
        </p:txBody>
      </p:sp>
      <p:sp>
        <p:nvSpPr>
          <p:cNvPr id="555" name="Google Shape;555;p7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556" name="Google Shape;556;p7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557" name="Google Shape;557;p7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36</a:t>
            </a:fld>
            <a:endParaRPr/>
          </a:p>
        </p:txBody>
      </p:sp>
      <p:pic>
        <p:nvPicPr>
          <p:cNvPr id="558" name="Google Shape;558;p70"/>
          <p:cNvPicPr preferRelativeResize="0"/>
          <p:nvPr/>
        </p:nvPicPr>
        <p:blipFill rotWithShape="1">
          <a:blip r:embed="rId3">
            <a:alphaModFix/>
          </a:blip>
          <a:srcRect/>
          <a:stretch/>
        </p:blipFill>
        <p:spPr>
          <a:xfrm>
            <a:off x="1582936" y="977509"/>
            <a:ext cx="5978129" cy="3380360"/>
          </a:xfrm>
          <a:prstGeom prst="rect">
            <a:avLst/>
          </a:prstGeom>
          <a:noFill/>
          <a:ln>
            <a:noFill/>
          </a:ln>
        </p:spPr>
      </p:pic>
      <p:sp>
        <p:nvSpPr>
          <p:cNvPr id="559" name="Google Shape;559;p70"/>
          <p:cNvSpPr/>
          <p:nvPr/>
        </p:nvSpPr>
        <p:spPr>
          <a:xfrm>
            <a:off x="1485900" y="3936425"/>
            <a:ext cx="874500" cy="4593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0" name="Google Shape;560;p70"/>
          <p:cNvSpPr/>
          <p:nvPr/>
        </p:nvSpPr>
        <p:spPr>
          <a:xfrm>
            <a:off x="1582936" y="2451735"/>
            <a:ext cx="3120600" cy="4593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1" name="Google Shape;561;p70"/>
          <p:cNvSpPr/>
          <p:nvPr/>
        </p:nvSpPr>
        <p:spPr>
          <a:xfrm>
            <a:off x="4781417" y="2451735"/>
            <a:ext cx="1295100" cy="4593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2" name="Google Shape;562;p70"/>
          <p:cNvSpPr/>
          <p:nvPr/>
        </p:nvSpPr>
        <p:spPr>
          <a:xfrm>
            <a:off x="6154408" y="2455558"/>
            <a:ext cx="1380900" cy="4593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563" name="Google Shape;563;p70"/>
          <p:cNvCxnSpPr>
            <a:stCxn id="560" idx="2"/>
          </p:cNvCxnSpPr>
          <p:nvPr/>
        </p:nvCxnSpPr>
        <p:spPr>
          <a:xfrm>
            <a:off x="3143236" y="2911035"/>
            <a:ext cx="11400" cy="12612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564" name="Google Shape;564;p70"/>
          <p:cNvCxnSpPr>
            <a:stCxn id="561" idx="2"/>
          </p:cNvCxnSpPr>
          <p:nvPr/>
        </p:nvCxnSpPr>
        <p:spPr>
          <a:xfrm>
            <a:off x="5428967" y="2911035"/>
            <a:ext cx="0" cy="1265400"/>
          </a:xfrm>
          <a:prstGeom prst="straightConnector1">
            <a:avLst/>
          </a:prstGeom>
          <a:noFill/>
          <a:ln w="38100" cap="flat" cmpd="sng">
            <a:solidFill>
              <a:schemeClr val="accent3"/>
            </a:solidFill>
            <a:prstDash val="solid"/>
            <a:miter lim="800000"/>
            <a:headEnd type="none" w="sm" len="sm"/>
            <a:tailEnd type="triangle" w="med" len="med"/>
          </a:ln>
        </p:spPr>
      </p:cxnSp>
      <p:sp>
        <p:nvSpPr>
          <p:cNvPr id="565" name="Google Shape;565;p70"/>
          <p:cNvSpPr txBox="1"/>
          <p:nvPr/>
        </p:nvSpPr>
        <p:spPr>
          <a:xfrm>
            <a:off x="2424110" y="4176341"/>
            <a:ext cx="18651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leave a bent track </a:t>
            </a:r>
            <a:r>
              <a:rPr lang="en" sz="1500" b="0" i="1" u="none" strike="noStrike" cap="none">
                <a:solidFill>
                  <a:schemeClr val="accent3"/>
                </a:solidFill>
                <a:latin typeface="Arial"/>
                <a:ea typeface="Arial"/>
                <a:cs typeface="Arial"/>
                <a:sym typeface="Arial"/>
              </a:rPr>
              <a:t>(with a magnetic field)</a:t>
            </a:r>
            <a:endParaRPr sz="1100" b="0" i="0" u="none" strike="noStrike" cap="none">
              <a:solidFill>
                <a:srgbClr val="000000"/>
              </a:solidFill>
              <a:latin typeface="Arial"/>
              <a:ea typeface="Arial"/>
              <a:cs typeface="Arial"/>
              <a:sym typeface="Arial"/>
            </a:endParaRPr>
          </a:p>
        </p:txBody>
      </p:sp>
      <p:sp>
        <p:nvSpPr>
          <p:cNvPr id="566" name="Google Shape;566;p70"/>
          <p:cNvSpPr txBox="1"/>
          <p:nvPr/>
        </p:nvSpPr>
        <p:spPr>
          <a:xfrm>
            <a:off x="4760031" y="4167519"/>
            <a:ext cx="11895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not stopped in calorimeter</a:t>
            </a:r>
            <a:endParaRPr sz="1500" b="0" i="1" u="none" strike="noStrike" cap="none">
              <a:solidFill>
                <a:schemeClr val="accent3"/>
              </a:solidFill>
              <a:latin typeface="Arial"/>
              <a:ea typeface="Arial"/>
              <a:cs typeface="Arial"/>
              <a:sym typeface="Arial"/>
            </a:endParaRPr>
          </a:p>
        </p:txBody>
      </p:sp>
      <p:sp>
        <p:nvSpPr>
          <p:cNvPr id="567" name="Google Shape;567;p70"/>
          <p:cNvSpPr txBox="1"/>
          <p:nvPr/>
        </p:nvSpPr>
        <p:spPr>
          <a:xfrm>
            <a:off x="7413935" y="4176341"/>
            <a:ext cx="13305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tracked in muon detectors</a:t>
            </a:r>
            <a:endParaRPr sz="1500" b="0" i="1" u="none" strike="noStrike" cap="none">
              <a:solidFill>
                <a:schemeClr val="accent3"/>
              </a:solidFill>
              <a:latin typeface="Arial"/>
              <a:ea typeface="Arial"/>
              <a:cs typeface="Arial"/>
              <a:sym typeface="Arial"/>
            </a:endParaRPr>
          </a:p>
        </p:txBody>
      </p:sp>
      <p:cxnSp>
        <p:nvCxnSpPr>
          <p:cNvPr id="568" name="Google Shape;568;p70"/>
          <p:cNvCxnSpPr/>
          <p:nvPr/>
        </p:nvCxnSpPr>
        <p:spPr>
          <a:xfrm>
            <a:off x="6833711" y="4433594"/>
            <a:ext cx="529500" cy="0"/>
          </a:xfrm>
          <a:prstGeom prst="straightConnector1">
            <a:avLst/>
          </a:prstGeom>
          <a:noFill/>
          <a:ln w="38100" cap="flat" cmpd="sng">
            <a:solidFill>
              <a:schemeClr val="accent3"/>
            </a:solidFill>
            <a:prstDash val="solid"/>
            <a:miter lim="800000"/>
            <a:headEnd type="none" w="sm" len="sm"/>
            <a:tailEnd type="triangle" w="med" len="med"/>
          </a:ln>
        </p:spPr>
      </p:cxnSp>
      <p:cxnSp>
        <p:nvCxnSpPr>
          <p:cNvPr id="569" name="Google Shape;569;p70"/>
          <p:cNvCxnSpPr>
            <a:stCxn id="562" idx="2"/>
          </p:cNvCxnSpPr>
          <p:nvPr/>
        </p:nvCxnSpPr>
        <p:spPr>
          <a:xfrm>
            <a:off x="6844858" y="2914858"/>
            <a:ext cx="0" cy="1518900"/>
          </a:xfrm>
          <a:prstGeom prst="straightConnector1">
            <a:avLst/>
          </a:prstGeom>
          <a:noFill/>
          <a:ln w="38100" cap="flat" cmpd="sng">
            <a:solidFill>
              <a:schemeClr val="accent3"/>
            </a:solidFill>
            <a:prstDash val="solid"/>
            <a:miter lim="800000"/>
            <a:headEnd type="none" w="sm" len="sm"/>
            <a:tailEnd type="none" w="sm" len="sm"/>
          </a:ln>
        </p:spPr>
      </p:cxnSp>
      <p:sp>
        <p:nvSpPr>
          <p:cNvPr id="570" name="Google Shape;570;p70"/>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[2] Saikat BISWAS; </a:t>
            </a:r>
            <a:r>
              <a:rPr lang="en" sz="1000" i="1">
                <a:solidFill>
                  <a:srgbClr val="666666"/>
                </a:solidFill>
              </a:rPr>
              <a:t>Particle Identification in High Energy Physics, </a:t>
            </a:r>
            <a:r>
              <a:rPr lang="en" sz="1000">
                <a:solidFill>
                  <a:srgbClr val="666666"/>
                </a:solidFill>
              </a:rPr>
              <a:t>2020. </a:t>
            </a:r>
            <a:endParaRPr sz="1000">
              <a:solidFill>
                <a:srgbClr val="666666"/>
              </a:solidFill>
            </a:endParaRPr>
          </a:p>
        </p:txBody>
      </p:sp>
      <p:sp>
        <p:nvSpPr>
          <p:cNvPr id="571" name="Google Shape;571;p70"/>
          <p:cNvSpPr txBox="1"/>
          <p:nvPr/>
        </p:nvSpPr>
        <p:spPr>
          <a:xfrm>
            <a:off x="6532850" y="627875"/>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0"/>
                                        </p:tgtEl>
                                        <p:attrNameLst>
                                          <p:attrName>style.visibility</p:attrName>
                                        </p:attrNameLst>
                                      </p:cBhvr>
                                      <p:to>
                                        <p:strVal val="visible"/>
                                      </p:to>
                                    </p:set>
                                    <p:animEffect transition="in" filter="fade">
                                      <p:cBhvr>
                                        <p:cTn id="7" dur="500"/>
                                        <p:tgtEl>
                                          <p:spTgt spid="560"/>
                                        </p:tgtEl>
                                      </p:cBhvr>
                                    </p:animEffect>
                                  </p:childTnLst>
                                </p:cTn>
                              </p:par>
                              <p:par>
                                <p:cTn id="8" presetID="10" presetClass="entr" presetSubtype="0" fill="hold" nodeType="withEffect">
                                  <p:stCondLst>
                                    <p:cond delay="0"/>
                                  </p:stCondLst>
                                  <p:childTnLst>
                                    <p:set>
                                      <p:cBhvr>
                                        <p:cTn id="9" dur="1" fill="hold">
                                          <p:stCondLst>
                                            <p:cond delay="0"/>
                                          </p:stCondLst>
                                        </p:cTn>
                                        <p:tgtEl>
                                          <p:spTgt spid="563"/>
                                        </p:tgtEl>
                                        <p:attrNameLst>
                                          <p:attrName>style.visibility</p:attrName>
                                        </p:attrNameLst>
                                      </p:cBhvr>
                                      <p:to>
                                        <p:strVal val="visible"/>
                                      </p:to>
                                    </p:set>
                                    <p:animEffect transition="in" filter="fade">
                                      <p:cBhvr>
                                        <p:cTn id="10" dur="500"/>
                                        <p:tgtEl>
                                          <p:spTgt spid="563"/>
                                        </p:tgtEl>
                                      </p:cBhvr>
                                    </p:animEffect>
                                  </p:childTnLst>
                                </p:cTn>
                              </p:par>
                              <p:par>
                                <p:cTn id="11" presetID="10" presetClass="entr" presetSubtype="0" fill="hold" nodeType="withEffect">
                                  <p:stCondLst>
                                    <p:cond delay="0"/>
                                  </p:stCondLst>
                                  <p:childTnLst>
                                    <p:set>
                                      <p:cBhvr>
                                        <p:cTn id="12" dur="1" fill="hold">
                                          <p:stCondLst>
                                            <p:cond delay="0"/>
                                          </p:stCondLst>
                                        </p:cTn>
                                        <p:tgtEl>
                                          <p:spTgt spid="565"/>
                                        </p:tgtEl>
                                        <p:attrNameLst>
                                          <p:attrName>style.visibility</p:attrName>
                                        </p:attrNameLst>
                                      </p:cBhvr>
                                      <p:to>
                                        <p:strVal val="visible"/>
                                      </p:to>
                                    </p:set>
                                    <p:animEffect transition="in" filter="fade">
                                      <p:cBhvr>
                                        <p:cTn id="13" dur="500"/>
                                        <p:tgtEl>
                                          <p:spTgt spid="56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61"/>
                                        </p:tgtEl>
                                        <p:attrNameLst>
                                          <p:attrName>style.visibility</p:attrName>
                                        </p:attrNameLst>
                                      </p:cBhvr>
                                      <p:to>
                                        <p:strVal val="visible"/>
                                      </p:to>
                                    </p:set>
                                    <p:animEffect transition="in" filter="fade">
                                      <p:cBhvr>
                                        <p:cTn id="18" dur="500"/>
                                        <p:tgtEl>
                                          <p:spTgt spid="561"/>
                                        </p:tgtEl>
                                      </p:cBhvr>
                                    </p:animEffect>
                                  </p:childTnLst>
                                </p:cTn>
                              </p:par>
                              <p:par>
                                <p:cTn id="19" presetID="10" presetClass="entr" presetSubtype="0" fill="hold" nodeType="withEffect">
                                  <p:stCondLst>
                                    <p:cond delay="0"/>
                                  </p:stCondLst>
                                  <p:childTnLst>
                                    <p:set>
                                      <p:cBhvr>
                                        <p:cTn id="20" dur="1" fill="hold">
                                          <p:stCondLst>
                                            <p:cond delay="0"/>
                                          </p:stCondLst>
                                        </p:cTn>
                                        <p:tgtEl>
                                          <p:spTgt spid="564"/>
                                        </p:tgtEl>
                                        <p:attrNameLst>
                                          <p:attrName>style.visibility</p:attrName>
                                        </p:attrNameLst>
                                      </p:cBhvr>
                                      <p:to>
                                        <p:strVal val="visible"/>
                                      </p:to>
                                    </p:set>
                                    <p:animEffect transition="in" filter="fade">
                                      <p:cBhvr>
                                        <p:cTn id="21" dur="500"/>
                                        <p:tgtEl>
                                          <p:spTgt spid="564"/>
                                        </p:tgtEl>
                                      </p:cBhvr>
                                    </p:animEffect>
                                  </p:childTnLst>
                                </p:cTn>
                              </p:par>
                              <p:par>
                                <p:cTn id="22" presetID="10" presetClass="entr" presetSubtype="0" fill="hold" nodeType="withEffect">
                                  <p:stCondLst>
                                    <p:cond delay="0"/>
                                  </p:stCondLst>
                                  <p:childTnLst>
                                    <p:set>
                                      <p:cBhvr>
                                        <p:cTn id="23" dur="1" fill="hold">
                                          <p:stCondLst>
                                            <p:cond delay="0"/>
                                          </p:stCondLst>
                                        </p:cTn>
                                        <p:tgtEl>
                                          <p:spTgt spid="566"/>
                                        </p:tgtEl>
                                        <p:attrNameLst>
                                          <p:attrName>style.visibility</p:attrName>
                                        </p:attrNameLst>
                                      </p:cBhvr>
                                      <p:to>
                                        <p:strVal val="visible"/>
                                      </p:to>
                                    </p:set>
                                    <p:animEffect transition="in" filter="fade">
                                      <p:cBhvr>
                                        <p:cTn id="24" dur="500"/>
                                        <p:tgtEl>
                                          <p:spTgt spid="56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62"/>
                                        </p:tgtEl>
                                        <p:attrNameLst>
                                          <p:attrName>style.visibility</p:attrName>
                                        </p:attrNameLst>
                                      </p:cBhvr>
                                      <p:to>
                                        <p:strVal val="visible"/>
                                      </p:to>
                                    </p:set>
                                    <p:animEffect transition="in" filter="fade">
                                      <p:cBhvr>
                                        <p:cTn id="29" dur="500"/>
                                        <p:tgtEl>
                                          <p:spTgt spid="562"/>
                                        </p:tgtEl>
                                      </p:cBhvr>
                                    </p:animEffect>
                                  </p:childTnLst>
                                </p:cTn>
                              </p:par>
                              <p:par>
                                <p:cTn id="30" presetID="10" presetClass="entr" presetSubtype="0" fill="hold" nodeType="withEffect">
                                  <p:stCondLst>
                                    <p:cond delay="0"/>
                                  </p:stCondLst>
                                  <p:childTnLst>
                                    <p:set>
                                      <p:cBhvr>
                                        <p:cTn id="31" dur="1" fill="hold">
                                          <p:stCondLst>
                                            <p:cond delay="0"/>
                                          </p:stCondLst>
                                        </p:cTn>
                                        <p:tgtEl>
                                          <p:spTgt spid="568"/>
                                        </p:tgtEl>
                                        <p:attrNameLst>
                                          <p:attrName>style.visibility</p:attrName>
                                        </p:attrNameLst>
                                      </p:cBhvr>
                                      <p:to>
                                        <p:strVal val="visible"/>
                                      </p:to>
                                    </p:set>
                                    <p:animEffect transition="in" filter="fade">
                                      <p:cBhvr>
                                        <p:cTn id="32" dur="500"/>
                                        <p:tgtEl>
                                          <p:spTgt spid="568"/>
                                        </p:tgtEl>
                                      </p:cBhvr>
                                    </p:animEffect>
                                  </p:childTnLst>
                                </p:cTn>
                              </p:par>
                              <p:par>
                                <p:cTn id="33" presetID="10" presetClass="entr" presetSubtype="0" fill="hold" nodeType="withEffect">
                                  <p:stCondLst>
                                    <p:cond delay="0"/>
                                  </p:stCondLst>
                                  <p:childTnLst>
                                    <p:set>
                                      <p:cBhvr>
                                        <p:cTn id="34" dur="1" fill="hold">
                                          <p:stCondLst>
                                            <p:cond delay="0"/>
                                          </p:stCondLst>
                                        </p:cTn>
                                        <p:tgtEl>
                                          <p:spTgt spid="567"/>
                                        </p:tgtEl>
                                        <p:attrNameLst>
                                          <p:attrName>style.visibility</p:attrName>
                                        </p:attrNameLst>
                                      </p:cBhvr>
                                      <p:to>
                                        <p:strVal val="visible"/>
                                      </p:to>
                                    </p:set>
                                    <p:animEffect transition="in" filter="fade">
                                      <p:cBhvr>
                                        <p:cTn id="35" dur="500"/>
                                        <p:tgtEl>
                                          <p:spTgt spid="567"/>
                                        </p:tgtEl>
                                      </p:cBhvr>
                                    </p:animEffect>
                                  </p:childTnLst>
                                </p:cTn>
                              </p:par>
                              <p:par>
                                <p:cTn id="36" presetID="10" presetClass="entr" presetSubtype="0" fill="hold" nodeType="withEffect">
                                  <p:stCondLst>
                                    <p:cond delay="0"/>
                                  </p:stCondLst>
                                  <p:childTnLst>
                                    <p:set>
                                      <p:cBhvr>
                                        <p:cTn id="37" dur="1" fill="hold">
                                          <p:stCondLst>
                                            <p:cond delay="0"/>
                                          </p:stCondLst>
                                        </p:cTn>
                                        <p:tgtEl>
                                          <p:spTgt spid="569"/>
                                        </p:tgtEl>
                                        <p:attrNameLst>
                                          <p:attrName>style.visibility</p:attrName>
                                        </p:attrNameLst>
                                      </p:cBhvr>
                                      <p:to>
                                        <p:strVal val="visible"/>
                                      </p:to>
                                    </p:set>
                                    <p:animEffect transition="in" filter="fade">
                                      <p:cBhvr>
                                        <p:cTn id="38" dur="500"/>
                                        <p:tgtEl>
                                          <p:spTgt spid="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7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Muon</a:t>
            </a:r>
            <a:r>
              <a:rPr lang="en"/>
              <a:t> – PID </a:t>
            </a:r>
            <a:endParaRPr/>
          </a:p>
        </p:txBody>
      </p:sp>
      <p:sp>
        <p:nvSpPr>
          <p:cNvPr id="577" name="Google Shape;577;p71"/>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578" name="Google Shape;578;p71"/>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579" name="Google Shape;579;p71"/>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37</a:t>
            </a:fld>
            <a:endParaRPr/>
          </a:p>
        </p:txBody>
      </p:sp>
      <p:sp>
        <p:nvSpPr>
          <p:cNvPr id="580" name="Google Shape;580;p71"/>
          <p:cNvSpPr/>
          <p:nvPr/>
        </p:nvSpPr>
        <p:spPr>
          <a:xfrm>
            <a:off x="169550" y="2571750"/>
            <a:ext cx="640200" cy="2769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1" name="Google Shape;581;p71"/>
          <p:cNvSpPr/>
          <p:nvPr/>
        </p:nvSpPr>
        <p:spPr>
          <a:xfrm>
            <a:off x="3378200" y="2115820"/>
            <a:ext cx="467400" cy="2007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2" name="Google Shape;582;p71"/>
          <p:cNvSpPr/>
          <p:nvPr/>
        </p:nvSpPr>
        <p:spPr>
          <a:xfrm>
            <a:off x="3748322" y="2066690"/>
            <a:ext cx="467400"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3" name="Google Shape;583;p71"/>
          <p:cNvSpPr/>
          <p:nvPr/>
        </p:nvSpPr>
        <p:spPr>
          <a:xfrm>
            <a:off x="4198620" y="2017560"/>
            <a:ext cx="467400"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4" name="Google Shape;584;p71"/>
          <p:cNvSpPr/>
          <p:nvPr/>
        </p:nvSpPr>
        <p:spPr>
          <a:xfrm rot="-614541">
            <a:off x="4501481" y="1974646"/>
            <a:ext cx="467347"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5" name="Google Shape;585;p71"/>
          <p:cNvSpPr/>
          <p:nvPr/>
        </p:nvSpPr>
        <p:spPr>
          <a:xfrm rot="-614541">
            <a:off x="4688673" y="1945780"/>
            <a:ext cx="467347"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6" name="Google Shape;586;p71"/>
          <p:cNvSpPr txBox="1"/>
          <p:nvPr/>
        </p:nvSpPr>
        <p:spPr>
          <a:xfrm>
            <a:off x="305991" y="913384"/>
            <a:ext cx="5441100" cy="156990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1600"/>
              <a:buFont typeface="Arial"/>
              <a:buAutoNum type="arabicPeriod"/>
            </a:pPr>
            <a:r>
              <a:rPr lang="en" sz="1600" b="0" i="0" u="none" strike="noStrike" cap="none">
                <a:solidFill>
                  <a:srgbClr val="000000"/>
                </a:solidFill>
                <a:latin typeface="Arial"/>
                <a:ea typeface="Arial"/>
                <a:cs typeface="Arial"/>
                <a:sym typeface="Arial"/>
              </a:rPr>
              <a:t>Reconstruct </a:t>
            </a:r>
            <a:r>
              <a:rPr lang="en" sz="1600" b="0" i="0" u="none" strike="noStrike" cap="none">
                <a:solidFill>
                  <a:schemeClr val="dk1"/>
                </a:solidFill>
                <a:latin typeface="Arial"/>
                <a:ea typeface="Arial"/>
                <a:cs typeface="Arial"/>
                <a:sym typeface="Arial"/>
              </a:rPr>
              <a:t>local tracks</a:t>
            </a:r>
            <a:r>
              <a:rPr lang="en" sz="1600" b="0" i="0" u="none" strike="noStrike" cap="none">
                <a:solidFill>
                  <a:srgbClr val="000000"/>
                </a:solidFill>
                <a:latin typeface="Arial"/>
                <a:ea typeface="Arial"/>
                <a:cs typeface="Arial"/>
                <a:sym typeface="Arial"/>
              </a:rPr>
              <a:t> in ID and MS separately;</a:t>
            </a:r>
            <a:endParaRPr/>
          </a:p>
          <a:p>
            <a:pPr marL="342900" marR="0" lvl="0" indent="-24130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1600"/>
              <a:buFont typeface="Arial"/>
              <a:buAutoNum type="arabicPeriod"/>
            </a:pPr>
            <a:r>
              <a:rPr lang="en" sz="1600" b="0" i="0" u="none" strike="noStrike" cap="none">
                <a:solidFill>
                  <a:schemeClr val="dk1"/>
                </a:solidFill>
                <a:latin typeface="Arial"/>
                <a:ea typeface="Arial"/>
                <a:cs typeface="Arial"/>
                <a:sym typeface="Arial"/>
              </a:rPr>
              <a:t>Combine</a:t>
            </a:r>
            <a:r>
              <a:rPr lang="en" sz="1600" b="0" i="0" u="none" strike="noStrike" cap="none">
                <a:solidFill>
                  <a:srgbClr val="000000"/>
                </a:solidFill>
                <a:latin typeface="Arial"/>
                <a:ea typeface="Arial"/>
                <a:cs typeface="Arial"/>
                <a:sym typeface="Arial"/>
              </a:rPr>
              <a:t> MS and ID tracks;</a:t>
            </a:r>
            <a:endParaRPr/>
          </a:p>
          <a:p>
            <a:pPr marL="342900" marR="0" lvl="0" indent="-24130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1600"/>
              <a:buFont typeface="Arial"/>
              <a:buAutoNum type="arabicPeriod"/>
            </a:pPr>
            <a:r>
              <a:rPr lang="en" sz="1600" b="0" i="0" u="none" strike="noStrike" cap="none">
                <a:solidFill>
                  <a:schemeClr val="dk1"/>
                </a:solidFill>
                <a:latin typeface="Arial"/>
                <a:ea typeface="Arial"/>
                <a:cs typeface="Arial"/>
                <a:sym typeface="Arial"/>
              </a:rPr>
              <a:t>Global fit</a:t>
            </a:r>
            <a:r>
              <a:rPr lang="en" sz="1600" b="0" i="0" u="none" strike="noStrike" cap="none">
                <a:solidFill>
                  <a:srgbClr val="000000"/>
                </a:solidFill>
                <a:latin typeface="Arial"/>
                <a:ea typeface="Arial"/>
                <a:cs typeface="Arial"/>
                <a:sym typeface="Arial"/>
              </a:rPr>
              <a:t> based on ID &amp; MS hits, taking into account energy loss in the calorimeters;</a:t>
            </a:r>
            <a:endParaRPr/>
          </a:p>
        </p:txBody>
      </p:sp>
      <p:pic>
        <p:nvPicPr>
          <p:cNvPr id="587" name="Google Shape;587;p71"/>
          <p:cNvPicPr preferRelativeResize="0"/>
          <p:nvPr/>
        </p:nvPicPr>
        <p:blipFill rotWithShape="1">
          <a:blip r:embed="rId3">
            <a:alphaModFix/>
          </a:blip>
          <a:srcRect/>
          <a:stretch/>
        </p:blipFill>
        <p:spPr>
          <a:xfrm>
            <a:off x="7548017" y="184298"/>
            <a:ext cx="1289974" cy="4473189"/>
          </a:xfrm>
          <a:prstGeom prst="rect">
            <a:avLst/>
          </a:prstGeom>
          <a:noFill/>
          <a:ln>
            <a:noFill/>
          </a:ln>
        </p:spPr>
      </p:pic>
      <p:cxnSp>
        <p:nvCxnSpPr>
          <p:cNvPr id="588" name="Google Shape;588;p71"/>
          <p:cNvCxnSpPr/>
          <p:nvPr/>
        </p:nvCxnSpPr>
        <p:spPr>
          <a:xfrm>
            <a:off x="6736080" y="3996690"/>
            <a:ext cx="1668900" cy="0"/>
          </a:xfrm>
          <a:prstGeom prst="straightConnector1">
            <a:avLst/>
          </a:prstGeom>
          <a:noFill/>
          <a:ln w="28575" cap="flat" cmpd="sng">
            <a:solidFill>
              <a:schemeClr val="accent3"/>
            </a:solidFill>
            <a:prstDash val="solid"/>
            <a:round/>
            <a:headEnd type="none" w="sm" len="sm"/>
            <a:tailEnd type="triangle" w="med" len="med"/>
          </a:ln>
        </p:spPr>
      </p:cxnSp>
      <p:sp>
        <p:nvSpPr>
          <p:cNvPr id="589" name="Google Shape;589;p71"/>
          <p:cNvSpPr txBox="1"/>
          <p:nvPr/>
        </p:nvSpPr>
        <p:spPr>
          <a:xfrm>
            <a:off x="6113349" y="3704302"/>
            <a:ext cx="6858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600" b="0" i="0" u="none" strike="noStrike" cap="none">
                <a:solidFill>
                  <a:schemeClr val="accent3"/>
                </a:solidFill>
                <a:latin typeface="Arial"/>
                <a:ea typeface="Arial"/>
                <a:cs typeface="Arial"/>
                <a:sym typeface="Arial"/>
              </a:rPr>
              <a:t>ID</a:t>
            </a:r>
            <a:endParaRPr/>
          </a:p>
          <a:p>
            <a:pPr marL="0" marR="0" lvl="0" indent="0" algn="ctr" rtl="0">
              <a:lnSpc>
                <a:spcPct val="100000"/>
              </a:lnSpc>
              <a:spcBef>
                <a:spcPts val="0"/>
              </a:spcBef>
              <a:spcAft>
                <a:spcPts val="0"/>
              </a:spcAft>
              <a:buNone/>
            </a:pPr>
            <a:r>
              <a:rPr lang="en" sz="1600" b="0" i="0" u="none" strike="noStrike" cap="none">
                <a:solidFill>
                  <a:schemeClr val="accent3"/>
                </a:solidFill>
                <a:latin typeface="Arial"/>
                <a:ea typeface="Arial"/>
                <a:cs typeface="Arial"/>
                <a:sym typeface="Arial"/>
              </a:rPr>
              <a:t>track</a:t>
            </a:r>
            <a:endParaRPr/>
          </a:p>
        </p:txBody>
      </p:sp>
      <p:cxnSp>
        <p:nvCxnSpPr>
          <p:cNvPr id="590" name="Google Shape;590;p71"/>
          <p:cNvCxnSpPr/>
          <p:nvPr/>
        </p:nvCxnSpPr>
        <p:spPr>
          <a:xfrm rot="10800000" flipH="1">
            <a:off x="6801756" y="487812"/>
            <a:ext cx="940200" cy="408300"/>
          </a:xfrm>
          <a:prstGeom prst="straightConnector1">
            <a:avLst/>
          </a:prstGeom>
          <a:noFill/>
          <a:ln w="28575" cap="flat" cmpd="sng">
            <a:solidFill>
              <a:schemeClr val="accent3"/>
            </a:solidFill>
            <a:prstDash val="solid"/>
            <a:round/>
            <a:headEnd type="none" w="sm" len="sm"/>
            <a:tailEnd type="triangle" w="med" len="med"/>
          </a:ln>
        </p:spPr>
      </p:cxnSp>
      <p:sp>
        <p:nvSpPr>
          <p:cNvPr id="591" name="Google Shape;591;p71"/>
          <p:cNvSpPr txBox="1"/>
          <p:nvPr/>
        </p:nvSpPr>
        <p:spPr>
          <a:xfrm>
            <a:off x="5557160" y="620997"/>
            <a:ext cx="13776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600" b="0" i="0" u="none" strike="noStrike" cap="none">
                <a:solidFill>
                  <a:schemeClr val="accent3"/>
                </a:solidFill>
                <a:latin typeface="Arial"/>
                <a:ea typeface="Arial"/>
                <a:cs typeface="Arial"/>
                <a:sym typeface="Arial"/>
              </a:rPr>
              <a:t>Standalone MS track</a:t>
            </a:r>
            <a:endParaRPr/>
          </a:p>
        </p:txBody>
      </p:sp>
      <p:pic>
        <p:nvPicPr>
          <p:cNvPr id="592" name="Google Shape;592;p71"/>
          <p:cNvPicPr preferRelativeResize="0"/>
          <p:nvPr/>
        </p:nvPicPr>
        <p:blipFill rotWithShape="1">
          <a:blip r:embed="rId4">
            <a:alphaModFix/>
          </a:blip>
          <a:srcRect/>
          <a:stretch/>
        </p:blipFill>
        <p:spPr>
          <a:xfrm>
            <a:off x="1379677" y="2468972"/>
            <a:ext cx="3502419" cy="1980459"/>
          </a:xfrm>
          <a:prstGeom prst="rect">
            <a:avLst/>
          </a:prstGeom>
          <a:noFill/>
          <a:ln>
            <a:noFill/>
          </a:ln>
        </p:spPr>
      </p:pic>
      <p:sp>
        <p:nvSpPr>
          <p:cNvPr id="593" name="Google Shape;593;p71"/>
          <p:cNvSpPr/>
          <p:nvPr/>
        </p:nvSpPr>
        <p:spPr>
          <a:xfrm>
            <a:off x="1306725" y="4217450"/>
            <a:ext cx="640200" cy="276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94" name="Google Shape;594;p71"/>
          <p:cNvSpPr txBox="1">
            <a:spLocks noGrp="1"/>
          </p:cNvSpPr>
          <p:nvPr>
            <p:ph type="body" idx="1"/>
          </p:nvPr>
        </p:nvSpPr>
        <p:spPr>
          <a:xfrm>
            <a:off x="1047200" y="4449425"/>
            <a:ext cx="4294500" cy="356700"/>
          </a:xfrm>
          <a:prstGeom prst="rect">
            <a:avLst/>
          </a:prstGeom>
          <a:noFill/>
          <a:ln>
            <a:noFill/>
          </a:ln>
        </p:spPr>
        <p:txBody>
          <a:bodyPr spcFirstLastPara="1" wrap="square" lIns="0" tIns="0" rIns="0" bIns="0" anchor="t" anchorCtr="0">
            <a:normAutofit/>
          </a:bodyPr>
          <a:lstStyle/>
          <a:p>
            <a:pPr marL="0" lvl="0" indent="0" algn="ctr" rtl="0">
              <a:lnSpc>
                <a:spcPct val="90000"/>
              </a:lnSpc>
              <a:spcBef>
                <a:spcPts val="0"/>
              </a:spcBef>
              <a:spcAft>
                <a:spcPts val="0"/>
              </a:spcAft>
              <a:buClr>
                <a:srgbClr val="0033A0"/>
              </a:buClr>
              <a:buSzPts val="1600"/>
              <a:buNone/>
            </a:pPr>
            <a:r>
              <a:rPr lang="en">
                <a:solidFill>
                  <a:srgbClr val="0033A0"/>
                </a:solidFill>
              </a:rPr>
              <a:t>Fig. 5’.</a:t>
            </a:r>
            <a:r>
              <a:rPr lang="en"/>
              <a:t> Recap of </a:t>
            </a:r>
            <a:r>
              <a:rPr lang="en" i="1"/>
              <a:t>muon</a:t>
            </a:r>
            <a:r>
              <a:rPr lang="en"/>
              <a:t> signature</a:t>
            </a:r>
            <a:endParaRPr/>
          </a:p>
        </p:txBody>
      </p:sp>
      <p:sp>
        <p:nvSpPr>
          <p:cNvPr id="595" name="Google Shape;595;p71"/>
          <p:cNvSpPr txBox="1"/>
          <p:nvPr/>
        </p:nvSpPr>
        <p:spPr>
          <a:xfrm>
            <a:off x="4832625" y="4333900"/>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
        <p:nvSpPr>
          <p:cNvPr id="596" name="Google Shape;596;p71"/>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[3] Roger FORTY; </a:t>
            </a:r>
            <a:r>
              <a:rPr lang="en" sz="1000" i="1">
                <a:solidFill>
                  <a:srgbClr val="666666"/>
                </a:solidFill>
              </a:rPr>
              <a:t>Particle Identification (CERN);</a:t>
            </a:r>
            <a:r>
              <a:rPr lang="en" sz="1000">
                <a:solidFill>
                  <a:srgbClr val="666666"/>
                </a:solidFill>
              </a:rPr>
              <a:t> ICFA Instrumentation School, 1-2 December 2017 </a:t>
            </a:r>
            <a:endParaRPr sz="1000">
              <a:solidFill>
                <a:srgbClr val="666666"/>
              </a:solidFill>
            </a:endParaRPr>
          </a:p>
        </p:txBody>
      </p:sp>
      <p:sp>
        <p:nvSpPr>
          <p:cNvPr id="597" name="Google Shape;597;p71"/>
          <p:cNvSpPr txBox="1"/>
          <p:nvPr/>
        </p:nvSpPr>
        <p:spPr>
          <a:xfrm>
            <a:off x="7117950" y="13926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[3]</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72"/>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Muon </a:t>
            </a:r>
            <a:r>
              <a:rPr lang="en"/>
              <a:t>– PID: reconstruction efficiencies</a:t>
            </a:r>
            <a:endParaRPr/>
          </a:p>
        </p:txBody>
      </p:sp>
      <p:sp>
        <p:nvSpPr>
          <p:cNvPr id="603" name="Google Shape;603;p72"/>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604" name="Google Shape;604;p72"/>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605" name="Google Shape;605;p72"/>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38</a:t>
            </a:fld>
            <a:endParaRPr/>
          </a:p>
        </p:txBody>
      </p:sp>
      <p:sp>
        <p:nvSpPr>
          <p:cNvPr id="606" name="Google Shape;606;p72"/>
          <p:cNvSpPr/>
          <p:nvPr/>
        </p:nvSpPr>
        <p:spPr>
          <a:xfrm>
            <a:off x="169550" y="2571750"/>
            <a:ext cx="640200" cy="2769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7" name="Google Shape;607;p72"/>
          <p:cNvSpPr/>
          <p:nvPr/>
        </p:nvSpPr>
        <p:spPr>
          <a:xfrm>
            <a:off x="3378200" y="2115820"/>
            <a:ext cx="467400" cy="2007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8" name="Google Shape;608;p72"/>
          <p:cNvSpPr/>
          <p:nvPr/>
        </p:nvSpPr>
        <p:spPr>
          <a:xfrm>
            <a:off x="3748322" y="2066690"/>
            <a:ext cx="467400"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9" name="Google Shape;609;p72"/>
          <p:cNvSpPr/>
          <p:nvPr/>
        </p:nvSpPr>
        <p:spPr>
          <a:xfrm>
            <a:off x="4198620" y="2017560"/>
            <a:ext cx="467400"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0" name="Google Shape;610;p72"/>
          <p:cNvSpPr/>
          <p:nvPr/>
        </p:nvSpPr>
        <p:spPr>
          <a:xfrm rot="-614541">
            <a:off x="4501481" y="1974646"/>
            <a:ext cx="467347"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1" name="Google Shape;611;p72"/>
          <p:cNvSpPr/>
          <p:nvPr/>
        </p:nvSpPr>
        <p:spPr>
          <a:xfrm rot="-614541">
            <a:off x="4688673" y="1945780"/>
            <a:ext cx="467347" cy="94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612" name="Google Shape;612;p72"/>
          <p:cNvPicPr preferRelativeResize="0"/>
          <p:nvPr/>
        </p:nvPicPr>
        <p:blipFill rotWithShape="1">
          <a:blip r:embed="rId3">
            <a:alphaModFix/>
          </a:blip>
          <a:srcRect/>
          <a:stretch/>
        </p:blipFill>
        <p:spPr>
          <a:xfrm>
            <a:off x="89837" y="673070"/>
            <a:ext cx="8964325" cy="3316207"/>
          </a:xfrm>
          <a:prstGeom prst="rect">
            <a:avLst/>
          </a:prstGeom>
          <a:noFill/>
          <a:ln>
            <a:noFill/>
          </a:ln>
        </p:spPr>
      </p:pic>
      <p:cxnSp>
        <p:nvCxnSpPr>
          <p:cNvPr id="613" name="Google Shape;613;p72"/>
          <p:cNvCxnSpPr/>
          <p:nvPr/>
        </p:nvCxnSpPr>
        <p:spPr>
          <a:xfrm flipH="1">
            <a:off x="7239217" y="447874"/>
            <a:ext cx="552000" cy="1633500"/>
          </a:xfrm>
          <a:prstGeom prst="straightConnector1">
            <a:avLst/>
          </a:prstGeom>
          <a:noFill/>
          <a:ln w="38100" cap="flat" cmpd="sng">
            <a:solidFill>
              <a:schemeClr val="accent3"/>
            </a:solidFill>
            <a:prstDash val="solid"/>
            <a:round/>
            <a:headEnd type="none" w="sm" len="sm"/>
            <a:tailEnd type="triangle" w="med" len="med"/>
          </a:ln>
        </p:spPr>
      </p:cxnSp>
      <p:sp>
        <p:nvSpPr>
          <p:cNvPr id="614" name="Google Shape;614;p72"/>
          <p:cNvSpPr txBox="1"/>
          <p:nvPr/>
        </p:nvSpPr>
        <p:spPr>
          <a:xfrm>
            <a:off x="7406888" y="106868"/>
            <a:ext cx="15441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chemeClr val="accent3"/>
                </a:solidFill>
                <a:latin typeface="Arial"/>
                <a:ea typeface="Arial"/>
                <a:cs typeface="Arial"/>
                <a:sym typeface="Arial"/>
              </a:rPr>
              <a:t>gap in the MS</a:t>
            </a:r>
            <a:endParaRPr/>
          </a:p>
        </p:txBody>
      </p:sp>
      <p:sp>
        <p:nvSpPr>
          <p:cNvPr id="615" name="Google Shape;615;p72"/>
          <p:cNvSpPr txBox="1">
            <a:spLocks noGrp="1"/>
          </p:cNvSpPr>
          <p:nvPr>
            <p:ph type="body" idx="1"/>
          </p:nvPr>
        </p:nvSpPr>
        <p:spPr>
          <a:xfrm>
            <a:off x="553100" y="3832675"/>
            <a:ext cx="3790500" cy="3567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0033A0"/>
              </a:buClr>
              <a:buSzPts val="1240"/>
              <a:buNone/>
            </a:pPr>
            <a:r>
              <a:rPr lang="en" sz="1640">
                <a:solidFill>
                  <a:srgbClr val="0033A0"/>
                </a:solidFill>
              </a:rPr>
              <a:t>Fig. 6.</a:t>
            </a:r>
            <a:r>
              <a:rPr lang="en" sz="1640"/>
              <a:t> Muon reconstruction efficiencies for events </a:t>
            </a:r>
            <a:endParaRPr sz="1640"/>
          </a:p>
          <a:p>
            <a:pPr marL="0" lvl="0" indent="0" algn="ctr" rtl="0">
              <a:lnSpc>
                <a:spcPct val="90000"/>
              </a:lnSpc>
              <a:spcBef>
                <a:spcPts val="0"/>
              </a:spcBef>
              <a:spcAft>
                <a:spcPts val="0"/>
              </a:spcAft>
              <a:buClr>
                <a:srgbClr val="0033A0"/>
              </a:buClr>
              <a:buSzPts val="1240"/>
              <a:buNone/>
            </a:pPr>
            <a:r>
              <a:rPr lang="en" sz="1640"/>
              <a:t>𝐽/𝜓 → 𝜇𝜇</a:t>
            </a:r>
            <a:endParaRPr sz="1640"/>
          </a:p>
        </p:txBody>
      </p:sp>
      <p:sp>
        <p:nvSpPr>
          <p:cNvPr id="616" name="Google Shape;616;p72"/>
          <p:cNvSpPr txBox="1">
            <a:spLocks noGrp="1"/>
          </p:cNvSpPr>
          <p:nvPr>
            <p:ph type="body" idx="1"/>
          </p:nvPr>
        </p:nvSpPr>
        <p:spPr>
          <a:xfrm>
            <a:off x="5160700" y="3832675"/>
            <a:ext cx="3790500" cy="3567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0033A0"/>
              </a:buClr>
              <a:buSzPts val="1600"/>
              <a:buNone/>
            </a:pPr>
            <a:r>
              <a:rPr lang="en">
                <a:solidFill>
                  <a:srgbClr val="0033A0"/>
                </a:solidFill>
              </a:rPr>
              <a:t>Fig. 7.</a:t>
            </a:r>
            <a:r>
              <a:rPr lang="en"/>
              <a:t> Muon reconstruction efficiencies for events </a:t>
            </a:r>
            <a:endParaRPr/>
          </a:p>
          <a:p>
            <a:pPr marL="0" lvl="0" indent="0" algn="ctr" rtl="0">
              <a:spcBef>
                <a:spcPts val="0"/>
              </a:spcBef>
              <a:spcAft>
                <a:spcPts val="0"/>
              </a:spcAft>
              <a:buClr>
                <a:schemeClr val="dk1"/>
              </a:buClr>
              <a:buSzPts val="1240"/>
              <a:buFont typeface="Arial"/>
              <a:buNone/>
            </a:pPr>
            <a:r>
              <a:rPr lang="en" i="1"/>
              <a:t>Z</a:t>
            </a:r>
            <a:r>
              <a:rPr lang="en"/>
              <a:t> → 𝜇𝜇</a:t>
            </a:r>
            <a:endParaRPr/>
          </a:p>
        </p:txBody>
      </p:sp>
      <p:sp>
        <p:nvSpPr>
          <p:cNvPr id="617" name="Google Shape;617;p72"/>
          <p:cNvSpPr txBox="1"/>
          <p:nvPr/>
        </p:nvSpPr>
        <p:spPr>
          <a:xfrm>
            <a:off x="2204975" y="4729600"/>
            <a:ext cx="40635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solidFill>
                  <a:srgbClr val="666666"/>
                </a:solidFill>
              </a:rPr>
              <a:t>[4] The ATLAS Collaboration, CERN; </a:t>
            </a:r>
            <a:r>
              <a:rPr lang="en" sz="700" i="1">
                <a:solidFill>
                  <a:srgbClr val="666666"/>
                </a:solidFill>
              </a:rPr>
              <a:t>Muon reconstruction and identification efficiency in ATLAS using the full Run 2 pp collision data set at √s = 13 TeV, </a:t>
            </a:r>
            <a:r>
              <a:rPr lang="en" sz="700">
                <a:solidFill>
                  <a:srgbClr val="666666"/>
                </a:solidFill>
              </a:rPr>
              <a:t>Eur. Phys. J. C 81 (2021) 578</a:t>
            </a:r>
            <a:endParaRPr sz="700">
              <a:solidFill>
                <a:srgbClr val="666666"/>
              </a:solidFill>
            </a:endParaRPr>
          </a:p>
        </p:txBody>
      </p:sp>
      <p:sp>
        <p:nvSpPr>
          <p:cNvPr id="618" name="Google Shape;618;p72"/>
          <p:cNvSpPr txBox="1"/>
          <p:nvPr/>
        </p:nvSpPr>
        <p:spPr>
          <a:xfrm>
            <a:off x="4001600" y="406371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[4]</a:t>
            </a:r>
            <a:endParaRPr sz="1600">
              <a:solidFill>
                <a:srgbClr val="171717"/>
              </a:solidFill>
            </a:endParaRPr>
          </a:p>
        </p:txBody>
      </p:sp>
      <p:sp>
        <p:nvSpPr>
          <p:cNvPr id="619" name="Google Shape;619;p72"/>
          <p:cNvSpPr txBox="1"/>
          <p:nvPr/>
        </p:nvSpPr>
        <p:spPr>
          <a:xfrm>
            <a:off x="8430150" y="406371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[4]</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3"/>
                                        </p:tgtEl>
                                        <p:attrNameLst>
                                          <p:attrName>style.visibility</p:attrName>
                                        </p:attrNameLst>
                                      </p:cBhvr>
                                      <p:to>
                                        <p:strVal val="visible"/>
                                      </p:to>
                                    </p:set>
                                    <p:animEffect transition="in" filter="fade">
                                      <p:cBhvr>
                                        <p:cTn id="7" dur="1000"/>
                                        <p:tgtEl>
                                          <p:spTgt spid="613"/>
                                        </p:tgtEl>
                                      </p:cBhvr>
                                    </p:animEffect>
                                  </p:childTnLst>
                                </p:cTn>
                              </p:par>
                              <p:par>
                                <p:cTn id="8" presetID="10" presetClass="entr" presetSubtype="0" fill="hold" nodeType="withEffect">
                                  <p:stCondLst>
                                    <p:cond delay="0"/>
                                  </p:stCondLst>
                                  <p:childTnLst>
                                    <p:set>
                                      <p:cBhvr>
                                        <p:cTn id="9" dur="1" fill="hold">
                                          <p:stCondLst>
                                            <p:cond delay="0"/>
                                          </p:stCondLst>
                                        </p:cTn>
                                        <p:tgtEl>
                                          <p:spTgt spid="614"/>
                                        </p:tgtEl>
                                        <p:attrNameLst>
                                          <p:attrName>style.visibility</p:attrName>
                                        </p:attrNameLst>
                                      </p:cBhvr>
                                      <p:to>
                                        <p:strVal val="visible"/>
                                      </p:to>
                                    </p:set>
                                    <p:animEffect transition="in" filter="fade">
                                      <p:cBhvr>
                                        <p:cTn id="10" dur="1000"/>
                                        <p:tgtEl>
                                          <p:spTgt spid="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73"/>
          <p:cNvSpPr txBox="1">
            <a:spLocks noGrp="1"/>
          </p:cNvSpPr>
          <p:nvPr>
            <p:ph type="body" idx="1"/>
          </p:nvPr>
        </p:nvSpPr>
        <p:spPr>
          <a:xfrm>
            <a:off x="336669" y="941907"/>
            <a:ext cx="39933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8.</a:t>
            </a:r>
            <a:r>
              <a:rPr lang="en"/>
              <a:t> View of </a:t>
            </a:r>
            <a:r>
              <a:rPr lang="en" i="1"/>
              <a:t>charged hadron</a:t>
            </a:r>
            <a:r>
              <a:rPr lang="en"/>
              <a:t> signature</a:t>
            </a:r>
            <a:endParaRPr/>
          </a:p>
        </p:txBody>
      </p:sp>
      <p:sp>
        <p:nvSpPr>
          <p:cNvPr id="625" name="Google Shape;625;p73"/>
          <p:cNvSpPr txBox="1">
            <a:spLocks noGrp="1"/>
          </p:cNvSpPr>
          <p:nvPr>
            <p:ph type="title"/>
          </p:nvPr>
        </p:nvSpPr>
        <p:spPr>
          <a:xfrm>
            <a:off x="306000" y="280198"/>
            <a:ext cx="8532000" cy="4995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Hadron </a:t>
            </a:r>
            <a:r>
              <a:rPr lang="en"/>
              <a:t>– Particle signatures</a:t>
            </a:r>
            <a:endParaRPr/>
          </a:p>
        </p:txBody>
      </p:sp>
      <p:sp>
        <p:nvSpPr>
          <p:cNvPr id="626" name="Google Shape;626;p7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627" name="Google Shape;627;p7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628" name="Google Shape;628;p7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39</a:t>
            </a:fld>
            <a:endParaRPr/>
          </a:p>
        </p:txBody>
      </p:sp>
      <p:sp>
        <p:nvSpPr>
          <p:cNvPr id="629" name="Google Shape;629;p73"/>
          <p:cNvSpPr txBox="1"/>
          <p:nvPr/>
        </p:nvSpPr>
        <p:spPr>
          <a:xfrm>
            <a:off x="5069668" y="941907"/>
            <a:ext cx="3993300" cy="356700"/>
          </a:xfrm>
          <a:prstGeom prst="rect">
            <a:avLst/>
          </a:prstGeom>
          <a:noFill/>
          <a:ln>
            <a:noFill/>
          </a:ln>
        </p:spPr>
        <p:txBody>
          <a:bodyPr spcFirstLastPara="1" wrap="square" lIns="0" tIns="0" rIns="0" bIns="0" anchor="t" anchorCtr="0">
            <a:normAutofit/>
          </a:bodyPr>
          <a:lstStyle/>
          <a:p>
            <a:pPr marL="0" marR="0" lvl="0" indent="0" algn="l" rtl="0">
              <a:lnSpc>
                <a:spcPct val="90000"/>
              </a:lnSpc>
              <a:spcBef>
                <a:spcPts val="0"/>
              </a:spcBef>
              <a:spcAft>
                <a:spcPts val="0"/>
              </a:spcAft>
              <a:buClr>
                <a:srgbClr val="0033A0"/>
              </a:buClr>
              <a:buSzPts val="1600"/>
              <a:buFont typeface="Arial"/>
              <a:buNone/>
            </a:pPr>
            <a:r>
              <a:rPr lang="en" sz="1600" b="1" i="0" u="none" strike="noStrike" cap="none">
                <a:solidFill>
                  <a:srgbClr val="0033A0"/>
                </a:solidFill>
                <a:latin typeface="Arial"/>
                <a:ea typeface="Arial"/>
                <a:cs typeface="Arial"/>
                <a:sym typeface="Arial"/>
              </a:rPr>
              <a:t>Fig. </a:t>
            </a:r>
            <a:r>
              <a:rPr lang="en" sz="1600" b="1">
                <a:solidFill>
                  <a:srgbClr val="0033A0"/>
                </a:solidFill>
              </a:rPr>
              <a:t>9</a:t>
            </a:r>
            <a:r>
              <a:rPr lang="en" sz="1600" b="1" i="0" u="none" strike="noStrike" cap="none">
                <a:solidFill>
                  <a:srgbClr val="0033A0"/>
                </a:solidFill>
                <a:latin typeface="Arial"/>
                <a:ea typeface="Arial"/>
                <a:cs typeface="Arial"/>
                <a:sym typeface="Arial"/>
              </a:rPr>
              <a:t>.</a:t>
            </a:r>
            <a:r>
              <a:rPr lang="en" sz="1600" b="1" i="0" u="none" strike="noStrike" cap="none">
                <a:solidFill>
                  <a:schemeClr val="dk2"/>
                </a:solidFill>
                <a:latin typeface="Arial"/>
                <a:ea typeface="Arial"/>
                <a:cs typeface="Arial"/>
                <a:sym typeface="Arial"/>
              </a:rPr>
              <a:t> View of </a:t>
            </a:r>
            <a:r>
              <a:rPr lang="en" sz="1600" b="1" i="1" u="none" strike="noStrike" cap="none">
                <a:solidFill>
                  <a:schemeClr val="dk2"/>
                </a:solidFill>
                <a:latin typeface="Arial"/>
                <a:ea typeface="Arial"/>
                <a:cs typeface="Arial"/>
                <a:sym typeface="Arial"/>
              </a:rPr>
              <a:t>neutral hadron</a:t>
            </a:r>
            <a:r>
              <a:rPr lang="en" sz="1600" b="1" i="0" u="none" strike="noStrike" cap="none">
                <a:solidFill>
                  <a:schemeClr val="dk2"/>
                </a:solidFill>
                <a:latin typeface="Arial"/>
                <a:ea typeface="Arial"/>
                <a:cs typeface="Arial"/>
                <a:sym typeface="Arial"/>
              </a:rPr>
              <a:t> signature</a:t>
            </a:r>
            <a:endParaRPr sz="1100" b="0" i="0" u="none" strike="noStrike" cap="none">
              <a:solidFill>
                <a:srgbClr val="000000"/>
              </a:solidFill>
              <a:latin typeface="Arial"/>
              <a:ea typeface="Arial"/>
              <a:cs typeface="Arial"/>
              <a:sym typeface="Arial"/>
            </a:endParaRPr>
          </a:p>
        </p:txBody>
      </p:sp>
      <p:pic>
        <p:nvPicPr>
          <p:cNvPr id="630" name="Google Shape;630;p73"/>
          <p:cNvPicPr preferRelativeResize="0"/>
          <p:nvPr/>
        </p:nvPicPr>
        <p:blipFill rotWithShape="1">
          <a:blip r:embed="rId3">
            <a:alphaModFix/>
          </a:blip>
          <a:srcRect/>
          <a:stretch/>
        </p:blipFill>
        <p:spPr>
          <a:xfrm>
            <a:off x="267958" y="1255033"/>
            <a:ext cx="4130747" cy="2633433"/>
          </a:xfrm>
          <a:prstGeom prst="rect">
            <a:avLst/>
          </a:prstGeom>
          <a:noFill/>
          <a:ln>
            <a:noFill/>
          </a:ln>
        </p:spPr>
      </p:pic>
      <p:pic>
        <p:nvPicPr>
          <p:cNvPr id="631" name="Google Shape;631;p73"/>
          <p:cNvPicPr preferRelativeResize="0"/>
          <p:nvPr/>
        </p:nvPicPr>
        <p:blipFill rotWithShape="1">
          <a:blip r:embed="rId4">
            <a:alphaModFix/>
          </a:blip>
          <a:srcRect/>
          <a:stretch/>
        </p:blipFill>
        <p:spPr>
          <a:xfrm>
            <a:off x="4844288" y="1302813"/>
            <a:ext cx="4031756" cy="2585653"/>
          </a:xfrm>
          <a:prstGeom prst="rect">
            <a:avLst/>
          </a:prstGeom>
          <a:noFill/>
          <a:ln>
            <a:noFill/>
          </a:ln>
        </p:spPr>
      </p:pic>
      <p:sp>
        <p:nvSpPr>
          <p:cNvPr id="632" name="Google Shape;632;p73"/>
          <p:cNvSpPr/>
          <p:nvPr/>
        </p:nvSpPr>
        <p:spPr>
          <a:xfrm>
            <a:off x="267958" y="2436058"/>
            <a:ext cx="2337900" cy="3567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633" name="Google Shape;633;p73"/>
          <p:cNvSpPr/>
          <p:nvPr/>
        </p:nvSpPr>
        <p:spPr>
          <a:xfrm>
            <a:off x="2962275" y="2436058"/>
            <a:ext cx="539700" cy="467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634" name="Google Shape;634;p73"/>
          <p:cNvCxnSpPr>
            <a:stCxn id="632" idx="2"/>
          </p:cNvCxnSpPr>
          <p:nvPr/>
        </p:nvCxnSpPr>
        <p:spPr>
          <a:xfrm>
            <a:off x="1436908" y="2792758"/>
            <a:ext cx="0" cy="12339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635" name="Google Shape;635;p73"/>
          <p:cNvCxnSpPr>
            <a:stCxn id="633" idx="2"/>
          </p:cNvCxnSpPr>
          <p:nvPr/>
        </p:nvCxnSpPr>
        <p:spPr>
          <a:xfrm>
            <a:off x="3232125" y="2903158"/>
            <a:ext cx="0" cy="1154400"/>
          </a:xfrm>
          <a:prstGeom prst="straightConnector1">
            <a:avLst/>
          </a:prstGeom>
          <a:noFill/>
          <a:ln w="38100" cap="flat" cmpd="sng">
            <a:solidFill>
              <a:schemeClr val="accent3"/>
            </a:solidFill>
            <a:prstDash val="solid"/>
            <a:miter lim="800000"/>
            <a:headEnd type="none" w="sm" len="sm"/>
            <a:tailEnd type="triangle" w="med" len="med"/>
          </a:ln>
        </p:spPr>
      </p:cxnSp>
      <p:sp>
        <p:nvSpPr>
          <p:cNvPr id="636" name="Google Shape;636;p73"/>
          <p:cNvSpPr/>
          <p:nvPr/>
        </p:nvSpPr>
        <p:spPr>
          <a:xfrm>
            <a:off x="4882720" y="2403654"/>
            <a:ext cx="2337900" cy="3891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7" name="Google Shape;637;p73"/>
          <p:cNvSpPr/>
          <p:nvPr/>
        </p:nvSpPr>
        <p:spPr>
          <a:xfrm>
            <a:off x="7537694" y="2403654"/>
            <a:ext cx="547200" cy="499500"/>
          </a:xfrm>
          <a:prstGeom prst="rect">
            <a:avLst/>
          </a:prstGeom>
          <a:noFill/>
          <a:ln w="38100" cap="flat" cmpd="sng">
            <a:solidFill>
              <a:schemeClr val="accent3"/>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638" name="Google Shape;638;p73"/>
          <p:cNvCxnSpPr>
            <a:stCxn id="636" idx="2"/>
          </p:cNvCxnSpPr>
          <p:nvPr/>
        </p:nvCxnSpPr>
        <p:spPr>
          <a:xfrm>
            <a:off x="6051670" y="2792754"/>
            <a:ext cx="0" cy="1238700"/>
          </a:xfrm>
          <a:prstGeom prst="straightConnector1">
            <a:avLst/>
          </a:prstGeom>
          <a:noFill/>
          <a:ln w="38100" cap="flat" cmpd="sng">
            <a:solidFill>
              <a:schemeClr val="accent3"/>
            </a:solidFill>
            <a:prstDash val="solid"/>
            <a:miter lim="800000"/>
            <a:headEnd type="none" w="sm" len="sm"/>
            <a:tailEnd type="triangle" w="med" len="med"/>
          </a:ln>
        </p:spPr>
      </p:cxnSp>
      <p:cxnSp>
        <p:nvCxnSpPr>
          <p:cNvPr id="639" name="Google Shape;639;p73"/>
          <p:cNvCxnSpPr>
            <a:stCxn id="637" idx="2"/>
          </p:cNvCxnSpPr>
          <p:nvPr/>
        </p:nvCxnSpPr>
        <p:spPr>
          <a:xfrm>
            <a:off x="7811294" y="2903154"/>
            <a:ext cx="0" cy="1101000"/>
          </a:xfrm>
          <a:prstGeom prst="straightConnector1">
            <a:avLst/>
          </a:prstGeom>
          <a:noFill/>
          <a:ln w="38100" cap="flat" cmpd="sng">
            <a:solidFill>
              <a:schemeClr val="accent3"/>
            </a:solidFill>
            <a:prstDash val="solid"/>
            <a:miter lim="800000"/>
            <a:headEnd type="none" w="sm" len="sm"/>
            <a:tailEnd type="triangle" w="med" len="med"/>
          </a:ln>
        </p:spPr>
      </p:cxnSp>
      <p:sp>
        <p:nvSpPr>
          <p:cNvPr id="640" name="Google Shape;640;p73"/>
          <p:cNvSpPr txBox="1"/>
          <p:nvPr/>
        </p:nvSpPr>
        <p:spPr>
          <a:xfrm>
            <a:off x="481640" y="4027264"/>
            <a:ext cx="18651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leave a bent track </a:t>
            </a:r>
            <a:r>
              <a:rPr lang="en" sz="1500" b="0" i="1" u="none" strike="noStrike" cap="none">
                <a:solidFill>
                  <a:schemeClr val="accent3"/>
                </a:solidFill>
                <a:latin typeface="Arial"/>
                <a:ea typeface="Arial"/>
                <a:cs typeface="Arial"/>
                <a:sym typeface="Arial"/>
              </a:rPr>
              <a:t>(with a magnetic field)</a:t>
            </a:r>
            <a:endParaRPr sz="1100" b="0" i="0" u="none" strike="noStrike" cap="none">
              <a:solidFill>
                <a:srgbClr val="000000"/>
              </a:solidFill>
              <a:latin typeface="Arial"/>
              <a:ea typeface="Arial"/>
              <a:cs typeface="Arial"/>
              <a:sym typeface="Arial"/>
            </a:endParaRPr>
          </a:p>
        </p:txBody>
      </p:sp>
      <p:sp>
        <p:nvSpPr>
          <p:cNvPr id="641" name="Google Shape;641;p73"/>
          <p:cNvSpPr txBox="1"/>
          <p:nvPr/>
        </p:nvSpPr>
        <p:spPr>
          <a:xfrm>
            <a:off x="5734868" y="4021830"/>
            <a:ext cx="782700" cy="2310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no track</a:t>
            </a:r>
            <a:endParaRPr sz="1500" b="0" i="1" u="none" strike="noStrike" cap="none">
              <a:solidFill>
                <a:schemeClr val="accent3"/>
              </a:solidFill>
              <a:latin typeface="Arial"/>
              <a:ea typeface="Arial"/>
              <a:cs typeface="Arial"/>
              <a:sym typeface="Arial"/>
            </a:endParaRPr>
          </a:p>
        </p:txBody>
      </p:sp>
      <p:sp>
        <p:nvSpPr>
          <p:cNvPr id="642" name="Google Shape;642;p73"/>
          <p:cNvSpPr txBox="1"/>
          <p:nvPr/>
        </p:nvSpPr>
        <p:spPr>
          <a:xfrm>
            <a:off x="2500884" y="4031168"/>
            <a:ext cx="1897800" cy="692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stopped deep in </a:t>
            </a:r>
            <a:r>
              <a:rPr lang="en" sz="1500" b="0" i="1" u="none" strike="noStrike" cap="none">
                <a:solidFill>
                  <a:schemeClr val="accent3"/>
                </a:solidFill>
                <a:latin typeface="Arial"/>
                <a:ea typeface="Arial"/>
                <a:cs typeface="Arial"/>
                <a:sym typeface="Arial"/>
              </a:rPr>
              <a:t>second layer</a:t>
            </a:r>
            <a:r>
              <a:rPr lang="en" sz="1500" b="0" i="0" u="none" strike="noStrike" cap="none">
                <a:solidFill>
                  <a:schemeClr val="accent3"/>
                </a:solidFill>
                <a:latin typeface="Arial"/>
                <a:ea typeface="Arial"/>
                <a:cs typeface="Arial"/>
                <a:sym typeface="Arial"/>
              </a:rPr>
              <a:t> (hadronic calorimeter</a:t>
            </a:r>
            <a:r>
              <a:rPr lang="en" sz="1500" b="0" i="1" u="none" strike="noStrike" cap="none">
                <a:solidFill>
                  <a:schemeClr val="accent3"/>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643" name="Google Shape;643;p73"/>
          <p:cNvSpPr txBox="1"/>
          <p:nvPr/>
        </p:nvSpPr>
        <p:spPr>
          <a:xfrm>
            <a:off x="7135908" y="4004063"/>
            <a:ext cx="1897800" cy="692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accent3"/>
                </a:solidFill>
                <a:latin typeface="Arial"/>
                <a:ea typeface="Arial"/>
                <a:cs typeface="Arial"/>
                <a:sym typeface="Arial"/>
              </a:rPr>
              <a:t>stopped deep in </a:t>
            </a:r>
            <a:r>
              <a:rPr lang="en" sz="1500" b="0" i="1" u="none" strike="noStrike" cap="none">
                <a:solidFill>
                  <a:schemeClr val="accent3"/>
                </a:solidFill>
                <a:latin typeface="Arial"/>
                <a:ea typeface="Arial"/>
                <a:cs typeface="Arial"/>
                <a:sym typeface="Arial"/>
              </a:rPr>
              <a:t>second layer</a:t>
            </a:r>
            <a:r>
              <a:rPr lang="en" sz="1500" b="0" i="0" u="none" strike="noStrike" cap="none">
                <a:solidFill>
                  <a:schemeClr val="accent3"/>
                </a:solidFill>
                <a:latin typeface="Arial"/>
                <a:ea typeface="Arial"/>
                <a:cs typeface="Arial"/>
                <a:sym typeface="Arial"/>
              </a:rPr>
              <a:t> (hadronic calorimeter</a:t>
            </a:r>
            <a:r>
              <a:rPr lang="en" sz="1500" b="0" i="1" u="none" strike="noStrike" cap="none">
                <a:solidFill>
                  <a:schemeClr val="accent3"/>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644" name="Google Shape;644;p73"/>
          <p:cNvSpPr/>
          <p:nvPr/>
        </p:nvSpPr>
        <p:spPr>
          <a:xfrm>
            <a:off x="2672716" y="1524001"/>
            <a:ext cx="237300" cy="2274600"/>
          </a:xfrm>
          <a:prstGeom prst="rect">
            <a:avLst/>
          </a:prstGeom>
          <a:noFill/>
          <a:ln w="38100" cap="flat" cmpd="sng">
            <a:solidFill>
              <a:srgbClr val="002574"/>
            </a:solidFill>
            <a:prstDash val="lgDashDot"/>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645" name="Google Shape;645;p73"/>
          <p:cNvSpPr/>
          <p:nvPr/>
        </p:nvSpPr>
        <p:spPr>
          <a:xfrm>
            <a:off x="7273289" y="1524001"/>
            <a:ext cx="217200" cy="2274600"/>
          </a:xfrm>
          <a:prstGeom prst="rect">
            <a:avLst/>
          </a:prstGeom>
          <a:noFill/>
          <a:ln w="38100" cap="flat" cmpd="sng">
            <a:solidFill>
              <a:srgbClr val="002574"/>
            </a:solidFill>
            <a:prstDash val="lgDashDot"/>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p:txBody>
      </p:sp>
      <p:sp>
        <p:nvSpPr>
          <p:cNvPr id="646" name="Google Shape;646;p73"/>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[2] Saikat BISWAS; </a:t>
            </a:r>
            <a:r>
              <a:rPr lang="en" sz="1000" i="1">
                <a:solidFill>
                  <a:srgbClr val="666666"/>
                </a:solidFill>
              </a:rPr>
              <a:t>Particle Identification in High Energy Physics, </a:t>
            </a:r>
            <a:r>
              <a:rPr lang="en" sz="1000">
                <a:solidFill>
                  <a:srgbClr val="666666"/>
                </a:solidFill>
              </a:rPr>
              <a:t>2020. </a:t>
            </a:r>
            <a:endParaRPr sz="1000">
              <a:solidFill>
                <a:srgbClr val="666666"/>
              </a:solidFill>
            </a:endParaRPr>
          </a:p>
        </p:txBody>
      </p:sp>
      <p:sp>
        <p:nvSpPr>
          <p:cNvPr id="647" name="Google Shape;647;p73"/>
          <p:cNvSpPr txBox="1"/>
          <p:nvPr/>
        </p:nvSpPr>
        <p:spPr>
          <a:xfrm>
            <a:off x="4260000" y="83841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
        <p:nvSpPr>
          <p:cNvPr id="648" name="Google Shape;648;p73"/>
          <p:cNvSpPr txBox="1"/>
          <p:nvPr/>
        </p:nvSpPr>
        <p:spPr>
          <a:xfrm>
            <a:off x="8841550" y="83841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2"/>
                                        </p:tgtEl>
                                        <p:attrNameLst>
                                          <p:attrName>style.visibility</p:attrName>
                                        </p:attrNameLst>
                                      </p:cBhvr>
                                      <p:to>
                                        <p:strVal val="visible"/>
                                      </p:to>
                                    </p:set>
                                    <p:animEffect transition="in" filter="fade">
                                      <p:cBhvr>
                                        <p:cTn id="7" dur="500"/>
                                        <p:tgtEl>
                                          <p:spTgt spid="632"/>
                                        </p:tgtEl>
                                      </p:cBhvr>
                                    </p:animEffect>
                                  </p:childTnLst>
                                </p:cTn>
                              </p:par>
                              <p:par>
                                <p:cTn id="8" presetID="10" presetClass="entr" presetSubtype="0" fill="hold" nodeType="withEffect">
                                  <p:stCondLst>
                                    <p:cond delay="0"/>
                                  </p:stCondLst>
                                  <p:childTnLst>
                                    <p:set>
                                      <p:cBhvr>
                                        <p:cTn id="9" dur="1" fill="hold">
                                          <p:stCondLst>
                                            <p:cond delay="0"/>
                                          </p:stCondLst>
                                        </p:cTn>
                                        <p:tgtEl>
                                          <p:spTgt spid="634"/>
                                        </p:tgtEl>
                                        <p:attrNameLst>
                                          <p:attrName>style.visibility</p:attrName>
                                        </p:attrNameLst>
                                      </p:cBhvr>
                                      <p:to>
                                        <p:strVal val="visible"/>
                                      </p:to>
                                    </p:set>
                                    <p:animEffect transition="in" filter="fade">
                                      <p:cBhvr>
                                        <p:cTn id="10" dur="500"/>
                                        <p:tgtEl>
                                          <p:spTgt spid="634"/>
                                        </p:tgtEl>
                                      </p:cBhvr>
                                    </p:animEffect>
                                  </p:childTnLst>
                                </p:cTn>
                              </p:par>
                              <p:par>
                                <p:cTn id="11" presetID="10" presetClass="entr" presetSubtype="0" fill="hold" nodeType="withEffect">
                                  <p:stCondLst>
                                    <p:cond delay="0"/>
                                  </p:stCondLst>
                                  <p:childTnLst>
                                    <p:set>
                                      <p:cBhvr>
                                        <p:cTn id="12" dur="1" fill="hold">
                                          <p:stCondLst>
                                            <p:cond delay="0"/>
                                          </p:stCondLst>
                                        </p:cTn>
                                        <p:tgtEl>
                                          <p:spTgt spid="640"/>
                                        </p:tgtEl>
                                        <p:attrNameLst>
                                          <p:attrName>style.visibility</p:attrName>
                                        </p:attrNameLst>
                                      </p:cBhvr>
                                      <p:to>
                                        <p:strVal val="visible"/>
                                      </p:to>
                                    </p:set>
                                    <p:animEffect transition="in" filter="fade">
                                      <p:cBhvr>
                                        <p:cTn id="13" dur="500"/>
                                        <p:tgtEl>
                                          <p:spTgt spid="64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44"/>
                                        </p:tgtEl>
                                        <p:attrNameLst>
                                          <p:attrName>style.visibility</p:attrName>
                                        </p:attrNameLst>
                                      </p:cBhvr>
                                      <p:to>
                                        <p:strVal val="visible"/>
                                      </p:to>
                                    </p:set>
                                    <p:animEffect transition="in" filter="fade">
                                      <p:cBhvr>
                                        <p:cTn id="18" dur="500"/>
                                        <p:tgtEl>
                                          <p:spTgt spid="64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33"/>
                                        </p:tgtEl>
                                        <p:attrNameLst>
                                          <p:attrName>style.visibility</p:attrName>
                                        </p:attrNameLst>
                                      </p:cBhvr>
                                      <p:to>
                                        <p:strVal val="visible"/>
                                      </p:to>
                                    </p:set>
                                    <p:animEffect transition="in" filter="fade">
                                      <p:cBhvr>
                                        <p:cTn id="23" dur="500"/>
                                        <p:tgtEl>
                                          <p:spTgt spid="633"/>
                                        </p:tgtEl>
                                      </p:cBhvr>
                                    </p:animEffect>
                                  </p:childTnLst>
                                </p:cTn>
                              </p:par>
                              <p:par>
                                <p:cTn id="24" presetID="10" presetClass="entr" presetSubtype="0" fill="hold" nodeType="withEffect">
                                  <p:stCondLst>
                                    <p:cond delay="0"/>
                                  </p:stCondLst>
                                  <p:childTnLst>
                                    <p:set>
                                      <p:cBhvr>
                                        <p:cTn id="25" dur="1" fill="hold">
                                          <p:stCondLst>
                                            <p:cond delay="0"/>
                                          </p:stCondLst>
                                        </p:cTn>
                                        <p:tgtEl>
                                          <p:spTgt spid="635"/>
                                        </p:tgtEl>
                                        <p:attrNameLst>
                                          <p:attrName>style.visibility</p:attrName>
                                        </p:attrNameLst>
                                      </p:cBhvr>
                                      <p:to>
                                        <p:strVal val="visible"/>
                                      </p:to>
                                    </p:set>
                                    <p:animEffect transition="in" filter="fade">
                                      <p:cBhvr>
                                        <p:cTn id="26" dur="500"/>
                                        <p:tgtEl>
                                          <p:spTgt spid="635"/>
                                        </p:tgtEl>
                                      </p:cBhvr>
                                    </p:animEffect>
                                  </p:childTnLst>
                                </p:cTn>
                              </p:par>
                              <p:par>
                                <p:cTn id="27" presetID="10" presetClass="entr" presetSubtype="0" fill="hold" nodeType="withEffect">
                                  <p:stCondLst>
                                    <p:cond delay="0"/>
                                  </p:stCondLst>
                                  <p:childTnLst>
                                    <p:set>
                                      <p:cBhvr>
                                        <p:cTn id="28" dur="1" fill="hold">
                                          <p:stCondLst>
                                            <p:cond delay="0"/>
                                          </p:stCondLst>
                                        </p:cTn>
                                        <p:tgtEl>
                                          <p:spTgt spid="642"/>
                                        </p:tgtEl>
                                        <p:attrNameLst>
                                          <p:attrName>style.visibility</p:attrName>
                                        </p:attrNameLst>
                                      </p:cBhvr>
                                      <p:to>
                                        <p:strVal val="visible"/>
                                      </p:to>
                                    </p:set>
                                    <p:animEffect transition="in" filter="fade">
                                      <p:cBhvr>
                                        <p:cTn id="29" dur="500"/>
                                        <p:tgtEl>
                                          <p:spTgt spid="6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36"/>
                                        </p:tgtEl>
                                        <p:attrNameLst>
                                          <p:attrName>style.visibility</p:attrName>
                                        </p:attrNameLst>
                                      </p:cBhvr>
                                      <p:to>
                                        <p:strVal val="visible"/>
                                      </p:to>
                                    </p:set>
                                    <p:animEffect transition="in" filter="fade">
                                      <p:cBhvr>
                                        <p:cTn id="34" dur="500"/>
                                        <p:tgtEl>
                                          <p:spTgt spid="636"/>
                                        </p:tgtEl>
                                      </p:cBhvr>
                                    </p:animEffect>
                                  </p:childTnLst>
                                </p:cTn>
                              </p:par>
                              <p:par>
                                <p:cTn id="35" presetID="10" presetClass="entr" presetSubtype="0" fill="hold" nodeType="withEffect">
                                  <p:stCondLst>
                                    <p:cond delay="0"/>
                                  </p:stCondLst>
                                  <p:childTnLst>
                                    <p:set>
                                      <p:cBhvr>
                                        <p:cTn id="36" dur="1" fill="hold">
                                          <p:stCondLst>
                                            <p:cond delay="0"/>
                                          </p:stCondLst>
                                        </p:cTn>
                                        <p:tgtEl>
                                          <p:spTgt spid="638"/>
                                        </p:tgtEl>
                                        <p:attrNameLst>
                                          <p:attrName>style.visibility</p:attrName>
                                        </p:attrNameLst>
                                      </p:cBhvr>
                                      <p:to>
                                        <p:strVal val="visible"/>
                                      </p:to>
                                    </p:set>
                                    <p:animEffect transition="in" filter="fade">
                                      <p:cBhvr>
                                        <p:cTn id="37" dur="500"/>
                                        <p:tgtEl>
                                          <p:spTgt spid="638"/>
                                        </p:tgtEl>
                                      </p:cBhvr>
                                    </p:animEffect>
                                  </p:childTnLst>
                                </p:cTn>
                              </p:par>
                              <p:par>
                                <p:cTn id="38" presetID="10" presetClass="entr" presetSubtype="0" fill="hold" nodeType="withEffect">
                                  <p:stCondLst>
                                    <p:cond delay="0"/>
                                  </p:stCondLst>
                                  <p:childTnLst>
                                    <p:set>
                                      <p:cBhvr>
                                        <p:cTn id="39" dur="1" fill="hold">
                                          <p:stCondLst>
                                            <p:cond delay="0"/>
                                          </p:stCondLst>
                                        </p:cTn>
                                        <p:tgtEl>
                                          <p:spTgt spid="641"/>
                                        </p:tgtEl>
                                        <p:attrNameLst>
                                          <p:attrName>style.visibility</p:attrName>
                                        </p:attrNameLst>
                                      </p:cBhvr>
                                      <p:to>
                                        <p:strVal val="visible"/>
                                      </p:to>
                                    </p:set>
                                    <p:animEffect transition="in" filter="fade">
                                      <p:cBhvr>
                                        <p:cTn id="40" dur="500"/>
                                        <p:tgtEl>
                                          <p:spTgt spid="64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45"/>
                                        </p:tgtEl>
                                        <p:attrNameLst>
                                          <p:attrName>style.visibility</p:attrName>
                                        </p:attrNameLst>
                                      </p:cBhvr>
                                      <p:to>
                                        <p:strVal val="visible"/>
                                      </p:to>
                                    </p:set>
                                    <p:animEffect transition="in" filter="fade">
                                      <p:cBhvr>
                                        <p:cTn id="45" dur="500"/>
                                        <p:tgtEl>
                                          <p:spTgt spid="64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37"/>
                                        </p:tgtEl>
                                        <p:attrNameLst>
                                          <p:attrName>style.visibility</p:attrName>
                                        </p:attrNameLst>
                                      </p:cBhvr>
                                      <p:to>
                                        <p:strVal val="visible"/>
                                      </p:to>
                                    </p:set>
                                    <p:animEffect transition="in" filter="fade">
                                      <p:cBhvr>
                                        <p:cTn id="50" dur="500"/>
                                        <p:tgtEl>
                                          <p:spTgt spid="637"/>
                                        </p:tgtEl>
                                      </p:cBhvr>
                                    </p:animEffect>
                                  </p:childTnLst>
                                </p:cTn>
                              </p:par>
                              <p:par>
                                <p:cTn id="51" presetID="10" presetClass="entr" presetSubtype="0" fill="hold" nodeType="withEffect">
                                  <p:stCondLst>
                                    <p:cond delay="0"/>
                                  </p:stCondLst>
                                  <p:childTnLst>
                                    <p:set>
                                      <p:cBhvr>
                                        <p:cTn id="52" dur="1" fill="hold">
                                          <p:stCondLst>
                                            <p:cond delay="0"/>
                                          </p:stCondLst>
                                        </p:cTn>
                                        <p:tgtEl>
                                          <p:spTgt spid="639"/>
                                        </p:tgtEl>
                                        <p:attrNameLst>
                                          <p:attrName>style.visibility</p:attrName>
                                        </p:attrNameLst>
                                      </p:cBhvr>
                                      <p:to>
                                        <p:strVal val="visible"/>
                                      </p:to>
                                    </p:set>
                                    <p:animEffect transition="in" filter="fade">
                                      <p:cBhvr>
                                        <p:cTn id="53" dur="500"/>
                                        <p:tgtEl>
                                          <p:spTgt spid="639"/>
                                        </p:tgtEl>
                                      </p:cBhvr>
                                    </p:animEffect>
                                  </p:childTnLst>
                                </p:cTn>
                              </p:par>
                              <p:par>
                                <p:cTn id="54" presetID="10" presetClass="entr" presetSubtype="0" fill="hold" nodeType="withEffect">
                                  <p:stCondLst>
                                    <p:cond delay="0"/>
                                  </p:stCondLst>
                                  <p:childTnLst>
                                    <p:set>
                                      <p:cBhvr>
                                        <p:cTn id="55" dur="1" fill="hold">
                                          <p:stCondLst>
                                            <p:cond delay="0"/>
                                          </p:stCondLst>
                                        </p:cTn>
                                        <p:tgtEl>
                                          <p:spTgt spid="643"/>
                                        </p:tgtEl>
                                        <p:attrNameLst>
                                          <p:attrName>style.visibility</p:attrName>
                                        </p:attrNameLst>
                                      </p:cBhvr>
                                      <p:to>
                                        <p:strVal val="visible"/>
                                      </p:to>
                                    </p:set>
                                    <p:animEffect transition="in" filter="fade">
                                      <p:cBhvr>
                                        <p:cTn id="56" dur="500"/>
                                        <p:tgtEl>
                                          <p:spTgt spid="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8"/>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Layers of ATLAS Particle Detector</a:t>
            </a:r>
            <a:endParaRPr/>
          </a:p>
          <a:p>
            <a:pPr marL="0" lvl="0" indent="0" algn="l" rtl="0">
              <a:lnSpc>
                <a:spcPct val="90000"/>
              </a:lnSpc>
              <a:spcBef>
                <a:spcPts val="0"/>
              </a:spcBef>
              <a:spcAft>
                <a:spcPts val="0"/>
              </a:spcAft>
              <a:buClr>
                <a:schemeClr val="dk1"/>
              </a:buClr>
              <a:buSzPts val="2700"/>
              <a:buFont typeface="Arial"/>
              <a:buNone/>
            </a:pPr>
            <a:endParaRPr/>
          </a:p>
        </p:txBody>
      </p:sp>
      <p:sp>
        <p:nvSpPr>
          <p:cNvPr id="230" name="Google Shape;230;p3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231" name="Google Shape;231;p3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232" name="Google Shape;232;p3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233" name="Google Shape;233;p38"/>
          <p:cNvSpPr txBox="1">
            <a:spLocks noGrp="1"/>
          </p:cNvSpPr>
          <p:nvPr>
            <p:ph type="body" idx="1"/>
          </p:nvPr>
        </p:nvSpPr>
        <p:spPr>
          <a:xfrm>
            <a:off x="139525" y="1334500"/>
            <a:ext cx="8073600" cy="38484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b="0"/>
              <a:t>    As we have seen before the ATLAS particle detector consists of several sensor layers, divided in two categories, with different functions:</a:t>
            </a:r>
            <a:endParaRPr b="0"/>
          </a:p>
          <a:p>
            <a:pPr marL="0" lvl="0" indent="0" algn="l" rtl="0">
              <a:spcBef>
                <a:spcPts val="800"/>
              </a:spcBef>
              <a:spcAft>
                <a:spcPts val="0"/>
              </a:spcAft>
              <a:buNone/>
            </a:pPr>
            <a:r>
              <a:rPr lang="en" b="0"/>
              <a:t>-</a:t>
            </a:r>
            <a:r>
              <a:rPr lang="en"/>
              <a:t>Tracking sensors</a:t>
            </a:r>
            <a:r>
              <a:rPr lang="en" b="0"/>
              <a:t> (measure particle trajectory)</a:t>
            </a:r>
            <a:endParaRPr b="0"/>
          </a:p>
          <a:p>
            <a:pPr marL="0" lvl="0" indent="0" algn="l" rtl="0">
              <a:spcBef>
                <a:spcPts val="800"/>
              </a:spcBef>
              <a:spcAft>
                <a:spcPts val="0"/>
              </a:spcAft>
              <a:buNone/>
            </a:pPr>
            <a:r>
              <a:rPr lang="en" b="0"/>
              <a:t>    -Pixel Detector </a:t>
            </a:r>
            <a:r>
              <a:rPr lang="en" b="0">
                <a:solidFill>
                  <a:srgbClr val="FF0000"/>
                </a:solidFill>
              </a:rPr>
              <a:t>(layer 1)</a:t>
            </a:r>
            <a:endParaRPr b="0">
              <a:solidFill>
                <a:srgbClr val="FF0000"/>
              </a:solidFill>
            </a:endParaRPr>
          </a:p>
          <a:p>
            <a:pPr marL="0" lvl="0" indent="0" algn="l" rtl="0">
              <a:spcBef>
                <a:spcPts val="800"/>
              </a:spcBef>
              <a:spcAft>
                <a:spcPts val="0"/>
              </a:spcAft>
              <a:buNone/>
            </a:pPr>
            <a:r>
              <a:rPr lang="en" b="0"/>
              <a:t>    -SCT (semiconductor tracker) </a:t>
            </a:r>
            <a:r>
              <a:rPr lang="en" b="0">
                <a:solidFill>
                  <a:srgbClr val="FF0000"/>
                </a:solidFill>
              </a:rPr>
              <a:t>(layer 2)</a:t>
            </a:r>
            <a:endParaRPr b="0">
              <a:solidFill>
                <a:srgbClr val="FF0000"/>
              </a:solidFill>
            </a:endParaRPr>
          </a:p>
          <a:p>
            <a:pPr marL="0" lvl="0" indent="0" algn="l" rtl="0">
              <a:spcBef>
                <a:spcPts val="800"/>
              </a:spcBef>
              <a:spcAft>
                <a:spcPts val="0"/>
              </a:spcAft>
              <a:buNone/>
            </a:pPr>
            <a:r>
              <a:rPr lang="en" b="0"/>
              <a:t>    -TRT (transition radiation tracker) </a:t>
            </a:r>
            <a:r>
              <a:rPr lang="en" b="0">
                <a:solidFill>
                  <a:srgbClr val="FF0000"/>
                </a:solidFill>
              </a:rPr>
              <a:t>(layer 3)</a:t>
            </a:r>
            <a:endParaRPr b="0">
              <a:solidFill>
                <a:srgbClr val="FF0000"/>
              </a:solidFill>
            </a:endParaRPr>
          </a:p>
          <a:p>
            <a:pPr marL="0" lvl="0" indent="0" algn="l" rtl="0">
              <a:spcBef>
                <a:spcPts val="800"/>
              </a:spcBef>
              <a:spcAft>
                <a:spcPts val="0"/>
              </a:spcAft>
              <a:buNone/>
            </a:pPr>
            <a:r>
              <a:rPr lang="en" b="0"/>
              <a:t>-</a:t>
            </a:r>
            <a:r>
              <a:rPr lang="en"/>
              <a:t>Calorimeters</a:t>
            </a:r>
            <a:r>
              <a:rPr lang="en" b="0"/>
              <a:t> (measure particle energy and momentum)</a:t>
            </a:r>
            <a:endParaRPr b="0"/>
          </a:p>
          <a:p>
            <a:pPr marL="0" lvl="0" indent="0" algn="l" rtl="0">
              <a:spcBef>
                <a:spcPts val="800"/>
              </a:spcBef>
              <a:spcAft>
                <a:spcPts val="0"/>
              </a:spcAft>
              <a:buNone/>
            </a:pPr>
            <a:r>
              <a:rPr lang="en" b="0"/>
              <a:t>    -LAr Electromagnetic Calorimeter </a:t>
            </a:r>
            <a:r>
              <a:rPr lang="en" b="0">
                <a:solidFill>
                  <a:srgbClr val="FF0000"/>
                </a:solidFill>
              </a:rPr>
              <a:t>(layer 4)</a:t>
            </a:r>
            <a:endParaRPr b="0">
              <a:solidFill>
                <a:srgbClr val="FF0000"/>
              </a:solidFill>
            </a:endParaRPr>
          </a:p>
          <a:p>
            <a:pPr marL="0" lvl="0" indent="0" algn="l" rtl="0">
              <a:spcBef>
                <a:spcPts val="800"/>
              </a:spcBef>
              <a:spcAft>
                <a:spcPts val="0"/>
              </a:spcAft>
              <a:buNone/>
            </a:pPr>
            <a:r>
              <a:rPr lang="en" b="0"/>
              <a:t>    -Tile Calorimeters </a:t>
            </a:r>
            <a:r>
              <a:rPr lang="en" b="0">
                <a:solidFill>
                  <a:srgbClr val="FF0000"/>
                </a:solidFill>
              </a:rPr>
              <a:t>(layer 5)</a:t>
            </a:r>
            <a:endParaRPr b="0">
              <a:solidFill>
                <a:srgbClr val="FF0000"/>
              </a:solidFill>
            </a:endParaRPr>
          </a:p>
          <a:p>
            <a:pPr marL="0" lvl="0" indent="0" algn="l" rtl="0">
              <a:spcBef>
                <a:spcPts val="800"/>
              </a:spcBef>
              <a:spcAft>
                <a:spcPts val="0"/>
              </a:spcAft>
              <a:buNone/>
            </a:pPr>
            <a:r>
              <a:rPr lang="en">
                <a:solidFill>
                  <a:srgbClr val="434343"/>
                </a:solidFill>
              </a:rPr>
              <a:t>-Muon Spectrometer</a:t>
            </a:r>
            <a:r>
              <a:rPr lang="en" b="0">
                <a:solidFill>
                  <a:srgbClr val="434343"/>
                </a:solidFill>
              </a:rPr>
              <a:t> </a:t>
            </a:r>
            <a:r>
              <a:rPr lang="en" b="0">
                <a:solidFill>
                  <a:srgbClr val="FF0000"/>
                </a:solidFill>
              </a:rPr>
              <a:t>(layer 6)</a:t>
            </a:r>
            <a:endParaRPr b="0">
              <a:solidFill>
                <a:srgbClr val="FF0000"/>
              </a:solidFill>
            </a:endParaRPr>
          </a:p>
        </p:txBody>
      </p:sp>
      <p:pic>
        <p:nvPicPr>
          <p:cNvPr id="234" name="Google Shape;234;p38"/>
          <p:cNvPicPr preferRelativeResize="0"/>
          <p:nvPr/>
        </p:nvPicPr>
        <p:blipFill>
          <a:blip r:embed="rId3">
            <a:alphaModFix/>
          </a:blip>
          <a:stretch>
            <a:fillRect/>
          </a:stretch>
        </p:blipFill>
        <p:spPr>
          <a:xfrm>
            <a:off x="5355050" y="1571825"/>
            <a:ext cx="3788952" cy="243526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3" name="Google Shape;653;p74"/>
          <p:cNvSpPr txBox="1">
            <a:spLocks noGrp="1"/>
          </p:cNvSpPr>
          <p:nvPr>
            <p:ph type="body" idx="1"/>
          </p:nvPr>
        </p:nvSpPr>
        <p:spPr>
          <a:xfrm>
            <a:off x="309582" y="4203068"/>
            <a:ext cx="61368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10.</a:t>
            </a:r>
            <a:r>
              <a:rPr lang="en"/>
              <a:t> Schematic view of hadronic shower (hadron injection)</a:t>
            </a:r>
            <a:endParaRPr/>
          </a:p>
        </p:txBody>
      </p:sp>
      <p:sp>
        <p:nvSpPr>
          <p:cNvPr id="654" name="Google Shape;654;p74"/>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Hadron </a:t>
            </a:r>
            <a:r>
              <a:rPr lang="en"/>
              <a:t>– Interactions with materials  </a:t>
            </a:r>
            <a:endParaRPr/>
          </a:p>
        </p:txBody>
      </p:sp>
      <p:sp>
        <p:nvSpPr>
          <p:cNvPr id="655" name="Google Shape;655;p74"/>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656" name="Google Shape;656;p74"/>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657" name="Google Shape;657;p74"/>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40</a:t>
            </a:fld>
            <a:endParaRPr/>
          </a:p>
        </p:txBody>
      </p:sp>
      <p:pic>
        <p:nvPicPr>
          <p:cNvPr id="658" name="Google Shape;658;p74"/>
          <p:cNvPicPr preferRelativeResize="0"/>
          <p:nvPr/>
        </p:nvPicPr>
        <p:blipFill rotWithShape="1">
          <a:blip r:embed="rId3">
            <a:alphaModFix/>
          </a:blip>
          <a:srcRect/>
          <a:stretch/>
        </p:blipFill>
        <p:spPr>
          <a:xfrm>
            <a:off x="309582" y="679848"/>
            <a:ext cx="5639971" cy="3519136"/>
          </a:xfrm>
          <a:prstGeom prst="rect">
            <a:avLst/>
          </a:prstGeom>
          <a:noFill/>
          <a:ln>
            <a:noFill/>
          </a:ln>
        </p:spPr>
      </p:pic>
      <p:pic>
        <p:nvPicPr>
          <p:cNvPr id="659" name="Google Shape;659;p74"/>
          <p:cNvPicPr preferRelativeResize="0"/>
          <p:nvPr/>
        </p:nvPicPr>
        <p:blipFill rotWithShape="1">
          <a:blip r:embed="rId4">
            <a:alphaModFix/>
          </a:blip>
          <a:srcRect/>
          <a:stretch/>
        </p:blipFill>
        <p:spPr>
          <a:xfrm>
            <a:off x="269335" y="603406"/>
            <a:ext cx="5807101" cy="3599662"/>
          </a:xfrm>
          <a:prstGeom prst="rect">
            <a:avLst/>
          </a:prstGeom>
          <a:noFill/>
          <a:ln>
            <a:noFill/>
          </a:ln>
        </p:spPr>
      </p:pic>
      <p:sp>
        <p:nvSpPr>
          <p:cNvPr id="660" name="Google Shape;660;p74"/>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[1] Georg VIEHHAUSER, Tony WEIDBERG; </a:t>
            </a:r>
            <a:r>
              <a:rPr lang="en" sz="1000" i="1">
                <a:solidFill>
                  <a:srgbClr val="666666"/>
                </a:solidFill>
              </a:rPr>
              <a:t>Detectors in Particle Physics: A Modern Introduction, </a:t>
            </a:r>
            <a:r>
              <a:rPr lang="en" sz="1000">
                <a:solidFill>
                  <a:srgbClr val="666666"/>
                </a:solidFill>
              </a:rPr>
              <a:t>2024 (CRC Press)</a:t>
            </a:r>
            <a:endParaRPr sz="1000">
              <a:solidFill>
                <a:srgbClr val="666666"/>
              </a:solidFill>
            </a:endParaRPr>
          </a:p>
        </p:txBody>
      </p:sp>
      <p:sp>
        <p:nvSpPr>
          <p:cNvPr id="661" name="Google Shape;661;p74"/>
          <p:cNvSpPr txBox="1"/>
          <p:nvPr/>
        </p:nvSpPr>
        <p:spPr>
          <a:xfrm>
            <a:off x="6429675" y="4092038"/>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a:t>
            </a:r>
            <a:endParaRPr sz="1600">
              <a:solidFill>
                <a:srgbClr val="171717"/>
              </a:solidFill>
            </a:endParaRPr>
          </a:p>
        </p:txBody>
      </p:sp>
      <p:sp>
        <p:nvSpPr>
          <p:cNvPr id="662" name="Google Shape;662;p74"/>
          <p:cNvSpPr/>
          <p:nvPr/>
        </p:nvSpPr>
        <p:spPr>
          <a:xfrm>
            <a:off x="4429175" y="708400"/>
            <a:ext cx="1231800" cy="3462000"/>
          </a:xfrm>
          <a:prstGeom prst="rect">
            <a:avLst/>
          </a:prstGeom>
          <a:noFill/>
          <a:ln w="38100" cap="flat" cmpd="sng">
            <a:solidFill>
              <a:srgbClr val="002574"/>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663" name="Google Shape;663;p74"/>
          <p:cNvCxnSpPr/>
          <p:nvPr/>
        </p:nvCxnSpPr>
        <p:spPr>
          <a:xfrm>
            <a:off x="5660900" y="3802858"/>
            <a:ext cx="693300" cy="0"/>
          </a:xfrm>
          <a:prstGeom prst="straightConnector1">
            <a:avLst/>
          </a:prstGeom>
          <a:noFill/>
          <a:ln w="38100" cap="flat" cmpd="sng">
            <a:solidFill>
              <a:schemeClr val="accent1"/>
            </a:solidFill>
            <a:prstDash val="solid"/>
            <a:miter lim="800000"/>
            <a:headEnd type="none" w="sm" len="sm"/>
            <a:tailEnd type="triangle" w="med" len="med"/>
          </a:ln>
        </p:spPr>
      </p:cxnSp>
      <p:sp>
        <p:nvSpPr>
          <p:cNvPr id="664" name="Google Shape;664;p74"/>
          <p:cNvSpPr txBox="1"/>
          <p:nvPr/>
        </p:nvSpPr>
        <p:spPr>
          <a:xfrm>
            <a:off x="6391912" y="3570039"/>
            <a:ext cx="1684200" cy="492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Arial"/>
                <a:ea typeface="Arial"/>
                <a:cs typeface="Arial"/>
                <a:sym typeface="Arial"/>
              </a:rPr>
              <a:t>energy of incident particle is used up</a:t>
            </a:r>
            <a:endParaRPr sz="1100" b="0" i="0" u="none" strike="noStrike" cap="none">
              <a:solidFill>
                <a:srgbClr val="000000"/>
              </a:solidFill>
              <a:latin typeface="Arial"/>
              <a:ea typeface="Arial"/>
              <a:cs typeface="Arial"/>
              <a:sym typeface="Arial"/>
            </a:endParaRPr>
          </a:p>
        </p:txBody>
      </p:sp>
      <p:cxnSp>
        <p:nvCxnSpPr>
          <p:cNvPr id="665" name="Google Shape;665;p74"/>
          <p:cNvCxnSpPr/>
          <p:nvPr/>
        </p:nvCxnSpPr>
        <p:spPr>
          <a:xfrm rot="10800000">
            <a:off x="7234000" y="2795307"/>
            <a:ext cx="0" cy="677100"/>
          </a:xfrm>
          <a:prstGeom prst="straightConnector1">
            <a:avLst/>
          </a:prstGeom>
          <a:noFill/>
          <a:ln w="38100" cap="flat" cmpd="sng">
            <a:solidFill>
              <a:schemeClr val="accent1"/>
            </a:solidFill>
            <a:prstDash val="solid"/>
            <a:miter lim="800000"/>
            <a:headEnd type="none" w="sm" len="sm"/>
            <a:tailEnd type="triangle" w="med" len="med"/>
          </a:ln>
        </p:spPr>
      </p:cxnSp>
      <p:sp>
        <p:nvSpPr>
          <p:cNvPr id="666" name="Google Shape;666;p74"/>
          <p:cNvSpPr txBox="1"/>
          <p:nvPr/>
        </p:nvSpPr>
        <p:spPr>
          <a:xfrm>
            <a:off x="6391912" y="2205039"/>
            <a:ext cx="1684200" cy="492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a:solidFill>
                  <a:schemeClr val="dk1"/>
                </a:solidFill>
              </a:rPr>
              <a:t>energy measured similar to EM calo</a:t>
            </a:r>
            <a:endParaRPr sz="11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2"/>
                                        </p:tgtEl>
                                        <p:attrNameLst>
                                          <p:attrName>style.visibility</p:attrName>
                                        </p:attrNameLst>
                                      </p:cBhvr>
                                      <p:to>
                                        <p:strVal val="visible"/>
                                      </p:to>
                                    </p:set>
                                    <p:animEffect transition="in" filter="fade">
                                      <p:cBhvr>
                                        <p:cTn id="7" dur="1000"/>
                                        <p:tgtEl>
                                          <p:spTgt spid="662"/>
                                        </p:tgtEl>
                                      </p:cBhvr>
                                    </p:animEffect>
                                  </p:childTnLst>
                                </p:cTn>
                              </p:par>
                              <p:par>
                                <p:cTn id="8" presetID="10" presetClass="entr" presetSubtype="0" fill="hold" nodeType="withEffect">
                                  <p:stCondLst>
                                    <p:cond delay="0"/>
                                  </p:stCondLst>
                                  <p:childTnLst>
                                    <p:set>
                                      <p:cBhvr>
                                        <p:cTn id="9" dur="1" fill="hold">
                                          <p:stCondLst>
                                            <p:cond delay="0"/>
                                          </p:stCondLst>
                                        </p:cTn>
                                        <p:tgtEl>
                                          <p:spTgt spid="663"/>
                                        </p:tgtEl>
                                        <p:attrNameLst>
                                          <p:attrName>style.visibility</p:attrName>
                                        </p:attrNameLst>
                                      </p:cBhvr>
                                      <p:to>
                                        <p:strVal val="visible"/>
                                      </p:to>
                                    </p:set>
                                    <p:animEffect transition="in" filter="fade">
                                      <p:cBhvr>
                                        <p:cTn id="10" dur="1000"/>
                                        <p:tgtEl>
                                          <p:spTgt spid="663"/>
                                        </p:tgtEl>
                                      </p:cBhvr>
                                    </p:animEffect>
                                  </p:childTnLst>
                                </p:cTn>
                              </p:par>
                              <p:par>
                                <p:cTn id="11" presetID="10" presetClass="entr" presetSubtype="0" fill="hold" nodeType="withEffect">
                                  <p:stCondLst>
                                    <p:cond delay="0"/>
                                  </p:stCondLst>
                                  <p:childTnLst>
                                    <p:set>
                                      <p:cBhvr>
                                        <p:cTn id="12" dur="1" fill="hold">
                                          <p:stCondLst>
                                            <p:cond delay="0"/>
                                          </p:stCondLst>
                                        </p:cTn>
                                        <p:tgtEl>
                                          <p:spTgt spid="664"/>
                                        </p:tgtEl>
                                        <p:attrNameLst>
                                          <p:attrName>style.visibility</p:attrName>
                                        </p:attrNameLst>
                                      </p:cBhvr>
                                      <p:to>
                                        <p:strVal val="visible"/>
                                      </p:to>
                                    </p:set>
                                    <p:animEffect transition="in" filter="fade">
                                      <p:cBhvr>
                                        <p:cTn id="13" dur="1000"/>
                                        <p:tgtEl>
                                          <p:spTgt spid="66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65"/>
                                        </p:tgtEl>
                                        <p:attrNameLst>
                                          <p:attrName>style.visibility</p:attrName>
                                        </p:attrNameLst>
                                      </p:cBhvr>
                                      <p:to>
                                        <p:strVal val="visible"/>
                                      </p:to>
                                    </p:set>
                                    <p:animEffect transition="in" filter="fade">
                                      <p:cBhvr>
                                        <p:cTn id="18" dur="1000"/>
                                        <p:tgtEl>
                                          <p:spTgt spid="665"/>
                                        </p:tgtEl>
                                      </p:cBhvr>
                                    </p:animEffect>
                                  </p:childTnLst>
                                </p:cTn>
                              </p:par>
                              <p:par>
                                <p:cTn id="19" presetID="10" presetClass="entr" presetSubtype="0" fill="hold" nodeType="withEffect">
                                  <p:stCondLst>
                                    <p:cond delay="0"/>
                                  </p:stCondLst>
                                  <p:childTnLst>
                                    <p:set>
                                      <p:cBhvr>
                                        <p:cTn id="20" dur="1" fill="hold">
                                          <p:stCondLst>
                                            <p:cond delay="0"/>
                                          </p:stCondLst>
                                        </p:cTn>
                                        <p:tgtEl>
                                          <p:spTgt spid="666"/>
                                        </p:tgtEl>
                                        <p:attrNameLst>
                                          <p:attrName>style.visibility</p:attrName>
                                        </p:attrNameLst>
                                      </p:cBhvr>
                                      <p:to>
                                        <p:strVal val="visible"/>
                                      </p:to>
                                    </p:set>
                                    <p:animEffect transition="in" filter="fade">
                                      <p:cBhvr>
                                        <p:cTn id="21" dur="1000"/>
                                        <p:tgtEl>
                                          <p:spTgt spid="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75"/>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Neutrino </a:t>
            </a:r>
            <a:r>
              <a:rPr lang="en"/>
              <a:t>– Missing Transverse Energy (MET)</a:t>
            </a:r>
            <a:endParaRPr/>
          </a:p>
        </p:txBody>
      </p:sp>
      <p:sp>
        <p:nvSpPr>
          <p:cNvPr id="672" name="Google Shape;672;p75"/>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673" name="Google Shape;673;p75"/>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674" name="Google Shape;674;p75"/>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41</a:t>
            </a:fld>
            <a:endParaRPr/>
          </a:p>
        </p:txBody>
      </p:sp>
      <p:sp>
        <p:nvSpPr>
          <p:cNvPr id="675" name="Google Shape;675;p75"/>
          <p:cNvSpPr txBox="1"/>
          <p:nvPr/>
        </p:nvSpPr>
        <p:spPr>
          <a:xfrm>
            <a:off x="489098" y="1079395"/>
            <a:ext cx="75633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Neutrinos don’t interact with detectors         </a:t>
            </a:r>
            <a:r>
              <a:rPr lang="en" sz="1600" b="0" i="0" u="none" strike="noStrike" cap="none">
                <a:solidFill>
                  <a:schemeClr val="dk1"/>
                </a:solidFill>
                <a:latin typeface="Arial"/>
                <a:ea typeface="Arial"/>
                <a:cs typeface="Arial"/>
                <a:sym typeface="Arial"/>
              </a:rPr>
              <a:t>Missing Transverse Energy:</a:t>
            </a:r>
            <a:endParaRPr/>
          </a:p>
        </p:txBody>
      </p:sp>
      <p:pic>
        <p:nvPicPr>
          <p:cNvPr id="676" name="Google Shape;676;p75"/>
          <p:cNvPicPr preferRelativeResize="0"/>
          <p:nvPr/>
        </p:nvPicPr>
        <p:blipFill rotWithShape="1">
          <a:blip r:embed="rId3">
            <a:alphaModFix/>
          </a:blip>
          <a:srcRect/>
          <a:stretch/>
        </p:blipFill>
        <p:spPr>
          <a:xfrm>
            <a:off x="4064236" y="1151054"/>
            <a:ext cx="328694" cy="190855"/>
          </a:xfrm>
          <a:prstGeom prst="rect">
            <a:avLst/>
          </a:prstGeom>
          <a:noFill/>
          <a:ln>
            <a:noFill/>
          </a:ln>
        </p:spPr>
      </p:pic>
      <p:pic>
        <p:nvPicPr>
          <p:cNvPr id="677" name="Google Shape;677;p75"/>
          <p:cNvPicPr preferRelativeResize="0"/>
          <p:nvPr/>
        </p:nvPicPr>
        <p:blipFill rotWithShape="1">
          <a:blip r:embed="rId4">
            <a:alphaModFix/>
          </a:blip>
          <a:srcRect/>
          <a:stretch/>
        </p:blipFill>
        <p:spPr>
          <a:xfrm>
            <a:off x="7244101" y="1074476"/>
            <a:ext cx="531997" cy="343473"/>
          </a:xfrm>
          <a:prstGeom prst="rect">
            <a:avLst/>
          </a:prstGeom>
          <a:noFill/>
          <a:ln>
            <a:noFill/>
          </a:ln>
        </p:spPr>
      </p:pic>
      <p:pic>
        <p:nvPicPr>
          <p:cNvPr id="678" name="Google Shape;678;p75"/>
          <p:cNvPicPr preferRelativeResize="0"/>
          <p:nvPr/>
        </p:nvPicPr>
        <p:blipFill rotWithShape="1">
          <a:blip r:embed="rId5">
            <a:alphaModFix/>
          </a:blip>
          <a:srcRect/>
          <a:stretch/>
        </p:blipFill>
        <p:spPr>
          <a:xfrm>
            <a:off x="411488" y="1605673"/>
            <a:ext cx="3652748" cy="2844835"/>
          </a:xfrm>
          <a:prstGeom prst="rect">
            <a:avLst/>
          </a:prstGeom>
          <a:noFill/>
          <a:ln>
            <a:noFill/>
          </a:ln>
        </p:spPr>
      </p:pic>
      <p:sp>
        <p:nvSpPr>
          <p:cNvPr id="679" name="Google Shape;679;p75"/>
          <p:cNvSpPr/>
          <p:nvPr/>
        </p:nvSpPr>
        <p:spPr>
          <a:xfrm>
            <a:off x="305991" y="2927498"/>
            <a:ext cx="360300" cy="7158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680" name="Google Shape;680;p75"/>
          <p:cNvPicPr preferRelativeResize="0"/>
          <p:nvPr/>
        </p:nvPicPr>
        <p:blipFill rotWithShape="1">
          <a:blip r:embed="rId6">
            <a:alphaModFix/>
          </a:blip>
          <a:srcRect/>
          <a:stretch/>
        </p:blipFill>
        <p:spPr>
          <a:xfrm>
            <a:off x="4783442" y="2474317"/>
            <a:ext cx="3169710" cy="385470"/>
          </a:xfrm>
          <a:prstGeom prst="rect">
            <a:avLst/>
          </a:prstGeom>
          <a:noFill/>
          <a:ln>
            <a:noFill/>
          </a:ln>
        </p:spPr>
      </p:pic>
      <p:sp>
        <p:nvSpPr>
          <p:cNvPr id="681" name="Google Shape;681;p75"/>
          <p:cNvSpPr txBox="1"/>
          <p:nvPr/>
        </p:nvSpPr>
        <p:spPr>
          <a:xfrm>
            <a:off x="4685167" y="1776856"/>
            <a:ext cx="28248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Conservation of momentum:</a:t>
            </a:r>
            <a:endParaRPr sz="1600" b="0" i="0" u="none" strike="noStrike" cap="none">
              <a:solidFill>
                <a:schemeClr val="dk1"/>
              </a:solidFill>
              <a:latin typeface="Arial"/>
              <a:ea typeface="Arial"/>
              <a:cs typeface="Arial"/>
              <a:sym typeface="Arial"/>
            </a:endParaRPr>
          </a:p>
        </p:txBody>
      </p:sp>
      <p:sp>
        <p:nvSpPr>
          <p:cNvPr id="682" name="Google Shape;682;p75"/>
          <p:cNvSpPr/>
          <p:nvPr/>
        </p:nvSpPr>
        <p:spPr>
          <a:xfrm>
            <a:off x="6097633" y="2238327"/>
            <a:ext cx="1412400" cy="942900"/>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83" name="Google Shape;683;p75"/>
          <p:cNvSpPr txBox="1"/>
          <p:nvPr/>
        </p:nvSpPr>
        <p:spPr>
          <a:xfrm>
            <a:off x="6122289" y="3212905"/>
            <a:ext cx="15087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accent3"/>
                </a:solidFill>
                <a:latin typeface="Arial"/>
                <a:ea typeface="Arial"/>
                <a:cs typeface="Arial"/>
                <a:sym typeface="Arial"/>
              </a:rPr>
              <a:t>Missing </a:t>
            </a:r>
            <a:endParaRPr/>
          </a:p>
        </p:txBody>
      </p:sp>
      <p:pic>
        <p:nvPicPr>
          <p:cNvPr id="684" name="Google Shape;684;p75"/>
          <p:cNvPicPr preferRelativeResize="0"/>
          <p:nvPr/>
        </p:nvPicPr>
        <p:blipFill rotWithShape="1">
          <a:blip r:embed="rId7">
            <a:alphaModFix/>
          </a:blip>
          <a:srcRect/>
          <a:stretch/>
        </p:blipFill>
        <p:spPr>
          <a:xfrm>
            <a:off x="6929010" y="3230793"/>
            <a:ext cx="439530" cy="275743"/>
          </a:xfrm>
          <a:prstGeom prst="rect">
            <a:avLst/>
          </a:prstGeom>
          <a:noFill/>
          <a:ln>
            <a:noFill/>
          </a:ln>
        </p:spPr>
      </p:pic>
      <p:sp>
        <p:nvSpPr>
          <p:cNvPr id="685" name="Google Shape;685;p75"/>
          <p:cNvSpPr txBox="1"/>
          <p:nvPr/>
        </p:nvSpPr>
        <p:spPr>
          <a:xfrm>
            <a:off x="4685167" y="3613453"/>
            <a:ext cx="32679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Reconstruct the visible objects:</a:t>
            </a:r>
            <a:endParaRPr sz="1600" b="0" i="0" u="none" strike="noStrike" cap="none">
              <a:solidFill>
                <a:schemeClr val="dk1"/>
              </a:solidFill>
              <a:latin typeface="Arial"/>
              <a:ea typeface="Arial"/>
              <a:cs typeface="Arial"/>
              <a:sym typeface="Arial"/>
            </a:endParaRPr>
          </a:p>
        </p:txBody>
      </p:sp>
      <p:pic>
        <p:nvPicPr>
          <p:cNvPr id="686" name="Google Shape;686;p75"/>
          <p:cNvPicPr preferRelativeResize="0"/>
          <p:nvPr/>
        </p:nvPicPr>
        <p:blipFill rotWithShape="1">
          <a:blip r:embed="rId8">
            <a:alphaModFix/>
          </a:blip>
          <a:srcRect/>
          <a:stretch/>
        </p:blipFill>
        <p:spPr>
          <a:xfrm>
            <a:off x="4824463" y="4009514"/>
            <a:ext cx="2104547" cy="621460"/>
          </a:xfrm>
          <a:prstGeom prst="rect">
            <a:avLst/>
          </a:prstGeom>
          <a:noFill/>
          <a:ln>
            <a:noFill/>
          </a:ln>
        </p:spPr>
      </p:pic>
      <p:pic>
        <p:nvPicPr>
          <p:cNvPr id="687" name="Google Shape;687;p75"/>
          <p:cNvPicPr preferRelativeResize="0"/>
          <p:nvPr/>
        </p:nvPicPr>
        <p:blipFill rotWithShape="1">
          <a:blip r:embed="rId9">
            <a:alphaModFix/>
          </a:blip>
          <a:srcRect/>
          <a:stretch/>
        </p:blipFill>
        <p:spPr>
          <a:xfrm>
            <a:off x="7662455" y="4037158"/>
            <a:ext cx="779872" cy="298055"/>
          </a:xfrm>
          <a:prstGeom prst="rect">
            <a:avLst/>
          </a:prstGeom>
          <a:noFill/>
          <a:ln>
            <a:noFill/>
          </a:ln>
        </p:spPr>
      </p:pic>
      <p:sp>
        <p:nvSpPr>
          <p:cNvPr id="688" name="Google Shape;688;p75"/>
          <p:cNvSpPr txBox="1">
            <a:spLocks noGrp="1"/>
          </p:cNvSpPr>
          <p:nvPr>
            <p:ph type="body" idx="1"/>
          </p:nvPr>
        </p:nvSpPr>
        <p:spPr>
          <a:xfrm>
            <a:off x="326713" y="4409100"/>
            <a:ext cx="3822300" cy="35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sz="1500">
                <a:solidFill>
                  <a:srgbClr val="0033A0"/>
                </a:solidFill>
              </a:rPr>
              <a:t>Fig. 11.</a:t>
            </a:r>
            <a:r>
              <a:rPr lang="en" sz="1500"/>
              <a:t> Transversal section of detector</a:t>
            </a:r>
            <a:endParaRPr sz="1500"/>
          </a:p>
        </p:txBody>
      </p:sp>
      <p:sp>
        <p:nvSpPr>
          <p:cNvPr id="689" name="Google Shape;689;p75"/>
          <p:cNvSpPr txBox="1"/>
          <p:nvPr/>
        </p:nvSpPr>
        <p:spPr>
          <a:xfrm>
            <a:off x="2204975" y="4729600"/>
            <a:ext cx="40635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solidFill>
                  <a:srgbClr val="666666"/>
                </a:solidFill>
              </a:rPr>
              <a:t>[5] The ATLAS Collaboration, CERN; </a:t>
            </a:r>
            <a:r>
              <a:rPr lang="en" sz="700" i="1">
                <a:solidFill>
                  <a:srgbClr val="666666"/>
                </a:solidFill>
              </a:rPr>
              <a:t>Performance of missing transverse momentum reconstruction with the ATLAS detector using proton-proton collisions at √s = 13 TeV, Eur. Phys. J. C 78 (2018) 903.  </a:t>
            </a:r>
            <a:endParaRPr sz="700">
              <a:solidFill>
                <a:srgbClr val="666666"/>
              </a:solidFill>
            </a:endParaRPr>
          </a:p>
        </p:txBody>
      </p:sp>
      <p:sp>
        <p:nvSpPr>
          <p:cNvPr id="690" name="Google Shape;690;p75"/>
          <p:cNvSpPr txBox="1"/>
          <p:nvPr/>
        </p:nvSpPr>
        <p:spPr>
          <a:xfrm>
            <a:off x="3821325" y="4271038"/>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[5]</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76"/>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PID methods – </a:t>
            </a:r>
            <a:r>
              <a:rPr lang="en"/>
              <a:t>Mass determination</a:t>
            </a:r>
            <a:endParaRPr i="1"/>
          </a:p>
        </p:txBody>
      </p:sp>
      <p:sp>
        <p:nvSpPr>
          <p:cNvPr id="696" name="Google Shape;696;p76"/>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697" name="Google Shape;697;p76"/>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698" name="Google Shape;698;p76"/>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42</a:t>
            </a:fld>
            <a:endParaRPr/>
          </a:p>
        </p:txBody>
      </p:sp>
      <p:pic>
        <p:nvPicPr>
          <p:cNvPr id="699" name="Google Shape;699;p76"/>
          <p:cNvPicPr preferRelativeResize="0"/>
          <p:nvPr/>
        </p:nvPicPr>
        <p:blipFill rotWithShape="1">
          <a:blip r:embed="rId3">
            <a:alphaModFix/>
          </a:blip>
          <a:srcRect/>
          <a:stretch/>
        </p:blipFill>
        <p:spPr>
          <a:xfrm>
            <a:off x="3086489" y="957044"/>
            <a:ext cx="1161676" cy="268292"/>
          </a:xfrm>
          <a:prstGeom prst="rect">
            <a:avLst/>
          </a:prstGeom>
          <a:noFill/>
          <a:ln>
            <a:noFill/>
          </a:ln>
        </p:spPr>
      </p:pic>
      <p:pic>
        <p:nvPicPr>
          <p:cNvPr id="700" name="Google Shape;700;p76"/>
          <p:cNvPicPr preferRelativeResize="0"/>
          <p:nvPr/>
        </p:nvPicPr>
        <p:blipFill rotWithShape="1">
          <a:blip r:embed="rId4">
            <a:alphaModFix/>
          </a:blip>
          <a:srcRect/>
          <a:stretch/>
        </p:blipFill>
        <p:spPr>
          <a:xfrm>
            <a:off x="6145025" y="771542"/>
            <a:ext cx="671455" cy="561723"/>
          </a:xfrm>
          <a:prstGeom prst="rect">
            <a:avLst/>
          </a:prstGeom>
          <a:noFill/>
          <a:ln>
            <a:noFill/>
          </a:ln>
        </p:spPr>
      </p:pic>
      <p:pic>
        <p:nvPicPr>
          <p:cNvPr id="701" name="Google Shape;701;p76"/>
          <p:cNvPicPr preferRelativeResize="0"/>
          <p:nvPr/>
        </p:nvPicPr>
        <p:blipFill rotWithShape="1">
          <a:blip r:embed="rId5">
            <a:alphaModFix/>
          </a:blip>
          <a:srcRect/>
          <a:stretch/>
        </p:blipFill>
        <p:spPr>
          <a:xfrm>
            <a:off x="7397798" y="746590"/>
            <a:ext cx="1505904" cy="665823"/>
          </a:xfrm>
          <a:prstGeom prst="rect">
            <a:avLst/>
          </a:prstGeom>
          <a:noFill/>
          <a:ln>
            <a:noFill/>
          </a:ln>
        </p:spPr>
      </p:pic>
      <p:sp>
        <p:nvSpPr>
          <p:cNvPr id="702" name="Google Shape;702;p76"/>
          <p:cNvSpPr txBox="1"/>
          <p:nvPr/>
        </p:nvSpPr>
        <p:spPr>
          <a:xfrm flipH="1">
            <a:off x="305892" y="949217"/>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Relativistic momentum:</a:t>
            </a:r>
            <a:endParaRPr sz="1100" b="0" i="0" u="none" strike="noStrike" cap="none">
              <a:solidFill>
                <a:srgbClr val="000000"/>
              </a:solidFill>
              <a:latin typeface="Arial"/>
              <a:ea typeface="Arial"/>
              <a:cs typeface="Arial"/>
              <a:sym typeface="Arial"/>
            </a:endParaRPr>
          </a:p>
        </p:txBody>
      </p:sp>
      <p:pic>
        <p:nvPicPr>
          <p:cNvPr id="703" name="Google Shape;703;p76"/>
          <p:cNvPicPr preferRelativeResize="0"/>
          <p:nvPr/>
        </p:nvPicPr>
        <p:blipFill rotWithShape="1">
          <a:blip r:embed="rId6">
            <a:alphaModFix/>
          </a:blip>
          <a:srcRect/>
          <a:stretch/>
        </p:blipFill>
        <p:spPr>
          <a:xfrm>
            <a:off x="2994312" y="1586963"/>
            <a:ext cx="1253853" cy="616551"/>
          </a:xfrm>
          <a:prstGeom prst="rect">
            <a:avLst/>
          </a:prstGeom>
          <a:noFill/>
          <a:ln>
            <a:noFill/>
          </a:ln>
        </p:spPr>
      </p:pic>
      <p:sp>
        <p:nvSpPr>
          <p:cNvPr id="704" name="Google Shape;704;p76"/>
          <p:cNvSpPr txBox="1"/>
          <p:nvPr/>
        </p:nvSpPr>
        <p:spPr>
          <a:xfrm flipH="1">
            <a:off x="305893" y="1733678"/>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Rest mass:</a:t>
            </a:r>
            <a:endParaRPr sz="1100" b="0" i="0" u="none" strike="noStrike" cap="none">
              <a:solidFill>
                <a:srgbClr val="000000"/>
              </a:solidFill>
              <a:latin typeface="Arial"/>
              <a:ea typeface="Arial"/>
              <a:cs typeface="Arial"/>
              <a:sym typeface="Arial"/>
            </a:endParaRPr>
          </a:p>
        </p:txBody>
      </p:sp>
      <p:sp>
        <p:nvSpPr>
          <p:cNvPr id="705" name="Google Shape;705;p76"/>
          <p:cNvSpPr/>
          <p:nvPr/>
        </p:nvSpPr>
        <p:spPr>
          <a:xfrm>
            <a:off x="3870960" y="1456944"/>
            <a:ext cx="286500" cy="347400"/>
          </a:xfrm>
          <a:prstGeom prst="rect">
            <a:avLst/>
          </a:prstGeom>
          <a:noFill/>
          <a:ln w="2857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706" name="Google Shape;706;p76"/>
          <p:cNvCxnSpPr/>
          <p:nvPr/>
        </p:nvCxnSpPr>
        <p:spPr>
          <a:xfrm flipH="1">
            <a:off x="1467960" y="1639824"/>
            <a:ext cx="2403000" cy="1548300"/>
          </a:xfrm>
          <a:prstGeom prst="straightConnector1">
            <a:avLst/>
          </a:prstGeom>
          <a:noFill/>
          <a:ln w="28575" cap="flat" cmpd="sng">
            <a:solidFill>
              <a:schemeClr val="accent3"/>
            </a:solidFill>
            <a:prstDash val="solid"/>
            <a:round/>
            <a:headEnd type="none" w="sm" len="sm"/>
            <a:tailEnd type="triangle" w="med" len="med"/>
          </a:ln>
        </p:spPr>
      </p:cxnSp>
      <p:sp>
        <p:nvSpPr>
          <p:cNvPr id="707" name="Google Shape;707;p76"/>
          <p:cNvSpPr txBox="1"/>
          <p:nvPr/>
        </p:nvSpPr>
        <p:spPr>
          <a:xfrm>
            <a:off x="305892" y="3188208"/>
            <a:ext cx="31944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accent3"/>
                </a:solidFill>
                <a:latin typeface="Arial"/>
                <a:ea typeface="Arial"/>
                <a:cs typeface="Arial"/>
                <a:sym typeface="Arial"/>
              </a:rPr>
              <a:t>momentum can be measured thanks to the magnetic field </a:t>
            </a:r>
            <a:r>
              <a:rPr lang="en" sz="1400" b="0" i="1" u="none" strike="noStrike" cap="none">
                <a:solidFill>
                  <a:schemeClr val="accent3"/>
                </a:solidFill>
                <a:latin typeface="Arial"/>
                <a:ea typeface="Arial"/>
                <a:cs typeface="Arial"/>
                <a:sym typeface="Arial"/>
              </a:rPr>
              <a:t>[charged particle]</a:t>
            </a:r>
            <a:endParaRPr/>
          </a:p>
        </p:txBody>
      </p:sp>
      <p:cxnSp>
        <p:nvCxnSpPr>
          <p:cNvPr id="708" name="Google Shape;708;p76"/>
          <p:cNvCxnSpPr/>
          <p:nvPr/>
        </p:nvCxnSpPr>
        <p:spPr>
          <a:xfrm>
            <a:off x="4290837" y="2064779"/>
            <a:ext cx="2859900" cy="1159800"/>
          </a:xfrm>
          <a:prstGeom prst="straightConnector1">
            <a:avLst/>
          </a:prstGeom>
          <a:noFill/>
          <a:ln w="28575" cap="flat" cmpd="sng">
            <a:solidFill>
              <a:schemeClr val="accent3"/>
            </a:solidFill>
            <a:prstDash val="solid"/>
            <a:round/>
            <a:headEnd type="none" w="sm" len="sm"/>
            <a:tailEnd type="triangle" w="med" len="med"/>
          </a:ln>
        </p:spPr>
      </p:cxnSp>
      <p:sp>
        <p:nvSpPr>
          <p:cNvPr id="709" name="Google Shape;709;p76"/>
          <p:cNvSpPr/>
          <p:nvPr/>
        </p:nvSpPr>
        <p:spPr>
          <a:xfrm>
            <a:off x="3886200" y="1878953"/>
            <a:ext cx="404700" cy="384000"/>
          </a:xfrm>
          <a:prstGeom prst="rect">
            <a:avLst/>
          </a:prstGeom>
          <a:noFill/>
          <a:ln w="2857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10" name="Google Shape;710;p76"/>
          <p:cNvSpPr txBox="1"/>
          <p:nvPr/>
        </p:nvSpPr>
        <p:spPr>
          <a:xfrm>
            <a:off x="5596128" y="3171406"/>
            <a:ext cx="3194400" cy="1169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accent3"/>
                </a:solidFill>
                <a:latin typeface="Arial"/>
                <a:ea typeface="Arial"/>
                <a:cs typeface="Arial"/>
                <a:sym typeface="Arial"/>
              </a:rPr>
              <a:t>Lorentz variables can be determined:</a:t>
            </a:r>
            <a:endParaRPr/>
          </a:p>
          <a:p>
            <a:pPr marL="285750" marR="0" lvl="0" indent="-285750" algn="l" rtl="0">
              <a:lnSpc>
                <a:spcPct val="100000"/>
              </a:lnSpc>
              <a:spcBef>
                <a:spcPts val="0"/>
              </a:spcBef>
              <a:spcAft>
                <a:spcPts val="0"/>
              </a:spcAft>
              <a:buClr>
                <a:srgbClr val="000000"/>
              </a:buClr>
              <a:buSzPts val="1400"/>
              <a:buFont typeface="Arial"/>
              <a:buChar char="•"/>
            </a:pPr>
            <a:r>
              <a:rPr lang="en" sz="1400" b="0" i="1" u="none" strike="noStrike" cap="none">
                <a:solidFill>
                  <a:schemeClr val="accent3"/>
                </a:solidFill>
                <a:latin typeface="Arial"/>
                <a:ea typeface="Arial"/>
                <a:cs typeface="Arial"/>
                <a:sym typeface="Arial"/>
              </a:rPr>
              <a:t>Time-of-flight (TOF)</a:t>
            </a:r>
            <a:endParaRPr/>
          </a:p>
          <a:p>
            <a:pPr marL="285750" marR="0" lvl="0" indent="-285750" algn="l" rtl="0">
              <a:lnSpc>
                <a:spcPct val="100000"/>
              </a:lnSpc>
              <a:spcBef>
                <a:spcPts val="0"/>
              </a:spcBef>
              <a:spcAft>
                <a:spcPts val="0"/>
              </a:spcAft>
              <a:buClr>
                <a:srgbClr val="000000"/>
              </a:buClr>
              <a:buSzPts val="1400"/>
              <a:buFont typeface="Arial"/>
              <a:buChar char="•"/>
            </a:pPr>
            <a:r>
              <a:rPr lang="en" sz="1400" b="0" i="1" u="none" strike="noStrike" cap="none">
                <a:solidFill>
                  <a:schemeClr val="accent3"/>
                </a:solidFill>
                <a:latin typeface="Arial"/>
                <a:ea typeface="Arial"/>
                <a:cs typeface="Arial"/>
                <a:sym typeface="Arial"/>
              </a:rPr>
              <a:t>Energy loss by ionisation (dE/dx)</a:t>
            </a:r>
            <a:endParaRPr/>
          </a:p>
          <a:p>
            <a:pPr marL="285750" marR="0" lvl="0" indent="-285750" algn="l" rtl="0">
              <a:lnSpc>
                <a:spcPct val="100000"/>
              </a:lnSpc>
              <a:spcBef>
                <a:spcPts val="0"/>
              </a:spcBef>
              <a:spcAft>
                <a:spcPts val="0"/>
              </a:spcAft>
              <a:buClr>
                <a:srgbClr val="000000"/>
              </a:buClr>
              <a:buSzPts val="1400"/>
              <a:buFont typeface="Arial"/>
              <a:buChar char="•"/>
            </a:pPr>
            <a:r>
              <a:rPr lang="en" sz="1400" b="0" i="1" u="none" strike="noStrike" cap="none">
                <a:solidFill>
                  <a:schemeClr val="accent3"/>
                </a:solidFill>
                <a:latin typeface="Arial"/>
                <a:ea typeface="Arial"/>
                <a:cs typeface="Arial"/>
                <a:sym typeface="Arial"/>
              </a:rPr>
              <a:t>Cherenkov radiation</a:t>
            </a:r>
            <a:endParaRPr/>
          </a:p>
          <a:p>
            <a:pPr marL="285750" marR="0" lvl="0" indent="-285750" algn="l" rtl="0">
              <a:lnSpc>
                <a:spcPct val="100000"/>
              </a:lnSpc>
              <a:spcBef>
                <a:spcPts val="0"/>
              </a:spcBef>
              <a:spcAft>
                <a:spcPts val="0"/>
              </a:spcAft>
              <a:buClr>
                <a:srgbClr val="000000"/>
              </a:buClr>
              <a:buSzPts val="1400"/>
              <a:buFont typeface="Arial"/>
              <a:buChar char="•"/>
            </a:pPr>
            <a:r>
              <a:rPr lang="en" sz="1400" b="0" i="1" u="none" strike="noStrike" cap="none">
                <a:solidFill>
                  <a:schemeClr val="accent3"/>
                </a:solidFill>
                <a:latin typeface="Arial"/>
                <a:ea typeface="Arial"/>
                <a:cs typeface="Arial"/>
                <a:sym typeface="Arial"/>
              </a:rPr>
              <a:t>Transition radiation</a:t>
            </a:r>
            <a:endParaRPr/>
          </a:p>
        </p:txBody>
      </p:sp>
      <p:sp>
        <p:nvSpPr>
          <p:cNvPr id="711" name="Google Shape;711;p76"/>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[6] Edwin F. TAYLOR, John Archibald WHEELER; </a:t>
            </a:r>
            <a:r>
              <a:rPr lang="en" sz="1000" i="1">
                <a:solidFill>
                  <a:srgbClr val="666666"/>
                </a:solidFill>
              </a:rPr>
              <a:t>Spacetime Physics: Introduction to Special Relativity.</a:t>
            </a:r>
            <a:r>
              <a:rPr lang="en" sz="1000">
                <a:solidFill>
                  <a:srgbClr val="666666"/>
                </a:solidFill>
              </a:rPr>
              <a:t> 1992, W. H. Freeman.</a:t>
            </a:r>
            <a:endParaRPr sz="1000">
              <a:solidFill>
                <a:srgbClr val="6666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5"/>
                                        </p:tgtEl>
                                        <p:attrNameLst>
                                          <p:attrName>style.visibility</p:attrName>
                                        </p:attrNameLst>
                                      </p:cBhvr>
                                      <p:to>
                                        <p:strVal val="visible"/>
                                      </p:to>
                                    </p:set>
                                    <p:animEffect transition="in" filter="fade">
                                      <p:cBhvr>
                                        <p:cTn id="7" dur="500"/>
                                        <p:tgtEl>
                                          <p:spTgt spid="705"/>
                                        </p:tgtEl>
                                      </p:cBhvr>
                                    </p:animEffect>
                                  </p:childTnLst>
                                </p:cTn>
                              </p:par>
                              <p:par>
                                <p:cTn id="8" presetID="10" presetClass="entr" presetSubtype="0" fill="hold" nodeType="withEffect">
                                  <p:stCondLst>
                                    <p:cond delay="0"/>
                                  </p:stCondLst>
                                  <p:childTnLst>
                                    <p:set>
                                      <p:cBhvr>
                                        <p:cTn id="9" dur="1" fill="hold">
                                          <p:stCondLst>
                                            <p:cond delay="0"/>
                                          </p:stCondLst>
                                        </p:cTn>
                                        <p:tgtEl>
                                          <p:spTgt spid="706"/>
                                        </p:tgtEl>
                                        <p:attrNameLst>
                                          <p:attrName>style.visibility</p:attrName>
                                        </p:attrNameLst>
                                      </p:cBhvr>
                                      <p:to>
                                        <p:strVal val="visible"/>
                                      </p:to>
                                    </p:set>
                                    <p:animEffect transition="in" filter="fade">
                                      <p:cBhvr>
                                        <p:cTn id="10" dur="500"/>
                                        <p:tgtEl>
                                          <p:spTgt spid="706"/>
                                        </p:tgtEl>
                                      </p:cBhvr>
                                    </p:animEffect>
                                  </p:childTnLst>
                                </p:cTn>
                              </p:par>
                              <p:par>
                                <p:cTn id="11" presetID="10" presetClass="entr" presetSubtype="0" fill="hold" nodeType="withEffect">
                                  <p:stCondLst>
                                    <p:cond delay="0"/>
                                  </p:stCondLst>
                                  <p:childTnLst>
                                    <p:set>
                                      <p:cBhvr>
                                        <p:cTn id="12" dur="1" fill="hold">
                                          <p:stCondLst>
                                            <p:cond delay="0"/>
                                          </p:stCondLst>
                                        </p:cTn>
                                        <p:tgtEl>
                                          <p:spTgt spid="707"/>
                                        </p:tgtEl>
                                        <p:attrNameLst>
                                          <p:attrName>style.visibility</p:attrName>
                                        </p:attrNameLst>
                                      </p:cBhvr>
                                      <p:to>
                                        <p:strVal val="visible"/>
                                      </p:to>
                                    </p:set>
                                    <p:animEffect transition="in" filter="fade">
                                      <p:cBhvr>
                                        <p:cTn id="13" dur="500"/>
                                        <p:tgtEl>
                                          <p:spTgt spid="70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09"/>
                                        </p:tgtEl>
                                        <p:attrNameLst>
                                          <p:attrName>style.visibility</p:attrName>
                                        </p:attrNameLst>
                                      </p:cBhvr>
                                      <p:to>
                                        <p:strVal val="visible"/>
                                      </p:to>
                                    </p:set>
                                    <p:animEffect transition="in" filter="fade">
                                      <p:cBhvr>
                                        <p:cTn id="18" dur="500"/>
                                        <p:tgtEl>
                                          <p:spTgt spid="709"/>
                                        </p:tgtEl>
                                      </p:cBhvr>
                                    </p:animEffect>
                                  </p:childTnLst>
                                </p:cTn>
                              </p:par>
                              <p:par>
                                <p:cTn id="19" presetID="10" presetClass="entr" presetSubtype="0" fill="hold" nodeType="withEffect">
                                  <p:stCondLst>
                                    <p:cond delay="0"/>
                                  </p:stCondLst>
                                  <p:childTnLst>
                                    <p:set>
                                      <p:cBhvr>
                                        <p:cTn id="20" dur="1" fill="hold">
                                          <p:stCondLst>
                                            <p:cond delay="0"/>
                                          </p:stCondLst>
                                        </p:cTn>
                                        <p:tgtEl>
                                          <p:spTgt spid="708"/>
                                        </p:tgtEl>
                                        <p:attrNameLst>
                                          <p:attrName>style.visibility</p:attrName>
                                        </p:attrNameLst>
                                      </p:cBhvr>
                                      <p:to>
                                        <p:strVal val="visible"/>
                                      </p:to>
                                    </p:set>
                                    <p:animEffect transition="in" filter="fade">
                                      <p:cBhvr>
                                        <p:cTn id="21" dur="500"/>
                                        <p:tgtEl>
                                          <p:spTgt spid="708"/>
                                        </p:tgtEl>
                                      </p:cBhvr>
                                    </p:animEffect>
                                  </p:childTnLst>
                                </p:cTn>
                              </p:par>
                              <p:par>
                                <p:cTn id="22" presetID="10" presetClass="entr" presetSubtype="0" fill="hold" nodeType="withEffect">
                                  <p:stCondLst>
                                    <p:cond delay="0"/>
                                  </p:stCondLst>
                                  <p:childTnLst>
                                    <p:set>
                                      <p:cBhvr>
                                        <p:cTn id="23" dur="1" fill="hold">
                                          <p:stCondLst>
                                            <p:cond delay="0"/>
                                          </p:stCondLst>
                                        </p:cTn>
                                        <p:tgtEl>
                                          <p:spTgt spid="710"/>
                                        </p:tgtEl>
                                        <p:attrNameLst>
                                          <p:attrName>style.visibility</p:attrName>
                                        </p:attrNameLst>
                                      </p:cBhvr>
                                      <p:to>
                                        <p:strVal val="visible"/>
                                      </p:to>
                                    </p:set>
                                    <p:animEffect transition="in" filter="fade">
                                      <p:cBhvr>
                                        <p:cTn id="24" dur="500"/>
                                        <p:tgtEl>
                                          <p:spTgt spid="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77"/>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PID methods – </a:t>
            </a:r>
            <a:r>
              <a:rPr lang="en"/>
              <a:t>Time-of-flight (TOF) measurements</a:t>
            </a:r>
            <a:endParaRPr i="1"/>
          </a:p>
        </p:txBody>
      </p:sp>
      <p:sp>
        <p:nvSpPr>
          <p:cNvPr id="717" name="Google Shape;717;p77"/>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718" name="Google Shape;718;p77"/>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719" name="Google Shape;719;p77"/>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43</a:t>
            </a:fld>
            <a:endParaRPr/>
          </a:p>
        </p:txBody>
      </p:sp>
      <p:pic>
        <p:nvPicPr>
          <p:cNvPr id="720" name="Google Shape;720;p77"/>
          <p:cNvPicPr preferRelativeResize="0"/>
          <p:nvPr/>
        </p:nvPicPr>
        <p:blipFill rotWithShape="1">
          <a:blip r:embed="rId3">
            <a:alphaModFix/>
          </a:blip>
          <a:srcRect/>
          <a:stretch/>
        </p:blipFill>
        <p:spPr>
          <a:xfrm>
            <a:off x="0" y="691966"/>
            <a:ext cx="4047554" cy="2050303"/>
          </a:xfrm>
          <a:prstGeom prst="rect">
            <a:avLst/>
          </a:prstGeom>
          <a:noFill/>
          <a:ln>
            <a:noFill/>
          </a:ln>
        </p:spPr>
      </p:pic>
      <p:pic>
        <p:nvPicPr>
          <p:cNvPr id="721" name="Google Shape;721;p77"/>
          <p:cNvPicPr preferRelativeResize="0"/>
          <p:nvPr/>
        </p:nvPicPr>
        <p:blipFill rotWithShape="1">
          <a:blip r:embed="rId4">
            <a:alphaModFix/>
          </a:blip>
          <a:srcRect/>
          <a:stretch/>
        </p:blipFill>
        <p:spPr>
          <a:xfrm>
            <a:off x="4089878" y="691967"/>
            <a:ext cx="4908254" cy="3125654"/>
          </a:xfrm>
          <a:prstGeom prst="rect">
            <a:avLst/>
          </a:prstGeom>
          <a:noFill/>
          <a:ln>
            <a:noFill/>
          </a:ln>
        </p:spPr>
      </p:pic>
      <p:pic>
        <p:nvPicPr>
          <p:cNvPr id="722" name="Google Shape;722;p77"/>
          <p:cNvPicPr preferRelativeResize="0"/>
          <p:nvPr/>
        </p:nvPicPr>
        <p:blipFill rotWithShape="1">
          <a:blip r:embed="rId5">
            <a:alphaModFix/>
          </a:blip>
          <a:srcRect/>
          <a:stretch/>
        </p:blipFill>
        <p:spPr>
          <a:xfrm>
            <a:off x="3041225" y="3050645"/>
            <a:ext cx="726278" cy="545345"/>
          </a:xfrm>
          <a:prstGeom prst="rect">
            <a:avLst/>
          </a:prstGeom>
          <a:noFill/>
          <a:ln>
            <a:noFill/>
          </a:ln>
        </p:spPr>
      </p:pic>
      <p:sp>
        <p:nvSpPr>
          <p:cNvPr id="723" name="Google Shape;723;p77"/>
          <p:cNvSpPr txBox="1"/>
          <p:nvPr/>
        </p:nvSpPr>
        <p:spPr>
          <a:xfrm>
            <a:off x="117015" y="3154041"/>
            <a:ext cx="2760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Difference in arrival time:</a:t>
            </a:r>
            <a:endParaRPr/>
          </a:p>
        </p:txBody>
      </p:sp>
      <p:pic>
        <p:nvPicPr>
          <p:cNvPr id="724" name="Google Shape;724;p77"/>
          <p:cNvPicPr preferRelativeResize="0"/>
          <p:nvPr/>
        </p:nvPicPr>
        <p:blipFill rotWithShape="1">
          <a:blip r:embed="rId6">
            <a:alphaModFix/>
          </a:blip>
          <a:srcRect/>
          <a:stretch/>
        </p:blipFill>
        <p:spPr>
          <a:xfrm>
            <a:off x="3041225" y="3715900"/>
            <a:ext cx="1153585" cy="273900"/>
          </a:xfrm>
          <a:prstGeom prst="rect">
            <a:avLst/>
          </a:prstGeom>
          <a:noFill/>
          <a:ln>
            <a:noFill/>
          </a:ln>
        </p:spPr>
      </p:pic>
      <p:sp>
        <p:nvSpPr>
          <p:cNvPr id="725" name="Google Shape;725;p77"/>
          <p:cNvSpPr txBox="1"/>
          <p:nvPr/>
        </p:nvSpPr>
        <p:spPr>
          <a:xfrm flipH="1">
            <a:off x="218118" y="3721659"/>
            <a:ext cx="2689500" cy="246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2"/>
                </a:solidFill>
                <a:latin typeface="Arial"/>
                <a:ea typeface="Arial"/>
                <a:cs typeface="Arial"/>
                <a:sym typeface="Arial"/>
              </a:rPr>
              <a:t>Relativistic momentum:</a:t>
            </a:r>
            <a:endParaRPr sz="1050" b="0" i="0" u="none" strike="noStrike" cap="none">
              <a:solidFill>
                <a:srgbClr val="000000"/>
              </a:solidFill>
              <a:latin typeface="Arial"/>
              <a:ea typeface="Arial"/>
              <a:cs typeface="Arial"/>
              <a:sym typeface="Arial"/>
            </a:endParaRPr>
          </a:p>
        </p:txBody>
      </p:sp>
      <p:sp>
        <p:nvSpPr>
          <p:cNvPr id="726" name="Google Shape;726;p77"/>
          <p:cNvSpPr txBox="1"/>
          <p:nvPr/>
        </p:nvSpPr>
        <p:spPr>
          <a:xfrm flipH="1">
            <a:off x="218118" y="4245592"/>
            <a:ext cx="2689500" cy="246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2"/>
                </a:solidFill>
                <a:latin typeface="Arial"/>
                <a:ea typeface="Arial"/>
                <a:cs typeface="Arial"/>
                <a:sym typeface="Arial"/>
              </a:rPr>
              <a:t>Calculated mass:</a:t>
            </a:r>
            <a:endParaRPr sz="1050" b="0" i="0" u="none" strike="noStrike" cap="none">
              <a:solidFill>
                <a:srgbClr val="000000"/>
              </a:solidFill>
              <a:latin typeface="Arial"/>
              <a:ea typeface="Arial"/>
              <a:cs typeface="Arial"/>
              <a:sym typeface="Arial"/>
            </a:endParaRPr>
          </a:p>
        </p:txBody>
      </p:sp>
      <p:pic>
        <p:nvPicPr>
          <p:cNvPr id="727" name="Google Shape;727;p77"/>
          <p:cNvPicPr preferRelativeResize="0"/>
          <p:nvPr/>
        </p:nvPicPr>
        <p:blipFill rotWithShape="1">
          <a:blip r:embed="rId7">
            <a:alphaModFix/>
          </a:blip>
          <a:srcRect/>
          <a:stretch/>
        </p:blipFill>
        <p:spPr>
          <a:xfrm>
            <a:off x="3041225" y="3910834"/>
            <a:ext cx="2766983" cy="865726"/>
          </a:xfrm>
          <a:prstGeom prst="rect">
            <a:avLst/>
          </a:prstGeom>
          <a:noFill/>
          <a:ln>
            <a:noFill/>
          </a:ln>
        </p:spPr>
      </p:pic>
      <p:sp>
        <p:nvSpPr>
          <p:cNvPr id="728" name="Google Shape;728;p77"/>
          <p:cNvSpPr txBox="1">
            <a:spLocks noGrp="1"/>
          </p:cNvSpPr>
          <p:nvPr>
            <p:ph type="body" idx="1"/>
          </p:nvPr>
        </p:nvSpPr>
        <p:spPr>
          <a:xfrm>
            <a:off x="6295600" y="3910825"/>
            <a:ext cx="2603400" cy="5454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0033A0"/>
              </a:buClr>
              <a:buSzPts val="1600"/>
              <a:buNone/>
            </a:pPr>
            <a:r>
              <a:rPr lang="en">
                <a:solidFill>
                  <a:srgbClr val="0033A0"/>
                </a:solidFill>
              </a:rPr>
              <a:t>Fig. 12.</a:t>
            </a:r>
            <a:r>
              <a:rPr lang="en"/>
              <a:t> Typical TOF set-up (diagram &amp; specific)</a:t>
            </a:r>
            <a:endParaRPr/>
          </a:p>
        </p:txBody>
      </p:sp>
      <p:sp>
        <p:nvSpPr>
          <p:cNvPr id="729" name="Google Shape;729;p77"/>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[7] Roger FORTY; </a:t>
            </a:r>
            <a:r>
              <a:rPr lang="en" sz="1000" i="1">
                <a:solidFill>
                  <a:srgbClr val="666666"/>
                </a:solidFill>
              </a:rPr>
              <a:t>Time-of-flight technologies (CERN); </a:t>
            </a:r>
            <a:r>
              <a:rPr lang="en" sz="1000">
                <a:solidFill>
                  <a:srgbClr val="666666"/>
                </a:solidFill>
              </a:rPr>
              <a:t>ECFA R&amp;D Roadmap Symposium, 6 May 2021.</a:t>
            </a:r>
            <a:endParaRPr sz="1000">
              <a:solidFill>
                <a:srgbClr val="666666"/>
              </a:solidFill>
            </a:endParaRPr>
          </a:p>
        </p:txBody>
      </p:sp>
      <p:sp>
        <p:nvSpPr>
          <p:cNvPr id="730" name="Google Shape;730;p77"/>
          <p:cNvSpPr txBox="1"/>
          <p:nvPr/>
        </p:nvSpPr>
        <p:spPr>
          <a:xfrm>
            <a:off x="8526025" y="4181225"/>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[7]</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78"/>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TOF – </a:t>
            </a:r>
            <a:r>
              <a:rPr lang="en"/>
              <a:t>Flight-time plots for different particles</a:t>
            </a:r>
            <a:endParaRPr i="1"/>
          </a:p>
        </p:txBody>
      </p:sp>
      <p:sp>
        <p:nvSpPr>
          <p:cNvPr id="736" name="Google Shape;736;p7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737" name="Google Shape;737;p7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738" name="Google Shape;738;p7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44</a:t>
            </a:fld>
            <a:endParaRPr/>
          </a:p>
        </p:txBody>
      </p:sp>
      <p:pic>
        <p:nvPicPr>
          <p:cNvPr id="739" name="Google Shape;739;p78"/>
          <p:cNvPicPr preferRelativeResize="0"/>
          <p:nvPr/>
        </p:nvPicPr>
        <p:blipFill rotWithShape="1">
          <a:blip r:embed="rId3">
            <a:alphaModFix/>
          </a:blip>
          <a:srcRect t="2884"/>
          <a:stretch/>
        </p:blipFill>
        <p:spPr>
          <a:xfrm>
            <a:off x="632181" y="729632"/>
            <a:ext cx="4749842" cy="3684236"/>
          </a:xfrm>
          <a:prstGeom prst="rect">
            <a:avLst/>
          </a:prstGeom>
          <a:noFill/>
          <a:ln>
            <a:noFill/>
          </a:ln>
        </p:spPr>
      </p:pic>
      <p:sp>
        <p:nvSpPr>
          <p:cNvPr id="740" name="Google Shape;740;p78"/>
          <p:cNvSpPr txBox="1"/>
          <p:nvPr/>
        </p:nvSpPr>
        <p:spPr>
          <a:xfrm>
            <a:off x="244725" y="4462425"/>
            <a:ext cx="6497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chemeClr val="dk1"/>
                </a:solidFill>
                <a:latin typeface="Arial"/>
                <a:ea typeface="Arial"/>
                <a:cs typeface="Arial"/>
                <a:sym typeface="Arial"/>
              </a:rPr>
              <a:t>Fig. </a:t>
            </a:r>
            <a:r>
              <a:rPr lang="en" b="1">
                <a:solidFill>
                  <a:schemeClr val="dk1"/>
                </a:solidFill>
              </a:rPr>
              <a:t>13</a:t>
            </a:r>
            <a:r>
              <a:rPr lang="en" sz="1400" b="1" i="0" u="none" strike="noStrike" cap="none">
                <a:solidFill>
                  <a:schemeClr val="dk1"/>
                </a:solidFill>
                <a:latin typeface="Arial"/>
                <a:ea typeface="Arial"/>
                <a:cs typeface="Arial"/>
                <a:sym typeface="Arial"/>
              </a:rPr>
              <a:t>.</a:t>
            </a:r>
            <a:r>
              <a:rPr lang="en" sz="1400" b="0" i="0" u="none" strike="noStrike" cap="none">
                <a:solidFill>
                  <a:srgbClr val="000000"/>
                </a:solidFill>
                <a:latin typeface="Arial"/>
                <a:ea typeface="Arial"/>
                <a:cs typeface="Arial"/>
                <a:sym typeface="Arial"/>
              </a:rPr>
              <a:t> TOF differences for pairs of pairs of particles at flight distance </a:t>
            </a:r>
            <a:r>
              <a:rPr lang="en" sz="1400" b="0" i="1" u="none" strike="noStrike" cap="none">
                <a:solidFill>
                  <a:srgbClr val="000000"/>
                </a:solidFill>
                <a:latin typeface="Arial"/>
                <a:ea typeface="Arial"/>
                <a:cs typeface="Arial"/>
                <a:sym typeface="Arial"/>
              </a:rPr>
              <a:t>L = 1 m.</a:t>
            </a:r>
            <a:endParaRPr/>
          </a:p>
        </p:txBody>
      </p:sp>
      <p:sp>
        <p:nvSpPr>
          <p:cNvPr id="741" name="Google Shape;741;p78"/>
          <p:cNvSpPr/>
          <p:nvPr/>
        </p:nvSpPr>
        <p:spPr>
          <a:xfrm>
            <a:off x="456921" y="4261104"/>
            <a:ext cx="1405500" cy="1527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742" name="Google Shape;742;p78"/>
          <p:cNvPicPr preferRelativeResize="0"/>
          <p:nvPr/>
        </p:nvPicPr>
        <p:blipFill rotWithShape="1">
          <a:blip r:embed="rId4">
            <a:alphaModFix/>
          </a:blip>
          <a:srcRect/>
          <a:stretch/>
        </p:blipFill>
        <p:spPr>
          <a:xfrm>
            <a:off x="6741685" y="839168"/>
            <a:ext cx="2269926" cy="757454"/>
          </a:xfrm>
          <a:prstGeom prst="rect">
            <a:avLst/>
          </a:prstGeom>
          <a:noFill/>
          <a:ln>
            <a:noFill/>
          </a:ln>
        </p:spPr>
      </p:pic>
      <p:sp>
        <p:nvSpPr>
          <p:cNvPr id="743" name="Google Shape;743;p78"/>
          <p:cNvSpPr txBox="1"/>
          <p:nvPr/>
        </p:nvSpPr>
        <p:spPr>
          <a:xfrm>
            <a:off x="5361624" y="1048618"/>
            <a:ext cx="2760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Flight-time:</a:t>
            </a:r>
            <a:endParaRPr/>
          </a:p>
        </p:txBody>
      </p:sp>
      <p:sp>
        <p:nvSpPr>
          <p:cNvPr id="744" name="Google Shape;744;p78"/>
          <p:cNvSpPr txBox="1"/>
          <p:nvPr/>
        </p:nvSpPr>
        <p:spPr>
          <a:xfrm>
            <a:off x="5361623" y="1986318"/>
            <a:ext cx="2760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Difference in flight-times:</a:t>
            </a:r>
            <a:endParaRPr/>
          </a:p>
        </p:txBody>
      </p:sp>
      <p:pic>
        <p:nvPicPr>
          <p:cNvPr id="745" name="Google Shape;745;p78"/>
          <p:cNvPicPr preferRelativeResize="0"/>
          <p:nvPr/>
        </p:nvPicPr>
        <p:blipFill rotWithShape="1">
          <a:blip r:embed="rId5">
            <a:alphaModFix/>
          </a:blip>
          <a:srcRect/>
          <a:stretch/>
        </p:blipFill>
        <p:spPr>
          <a:xfrm>
            <a:off x="5369278" y="2351315"/>
            <a:ext cx="3642334" cy="559623"/>
          </a:xfrm>
          <a:prstGeom prst="rect">
            <a:avLst/>
          </a:prstGeom>
          <a:noFill/>
          <a:ln>
            <a:noFill/>
          </a:ln>
        </p:spPr>
      </p:pic>
      <p:pic>
        <p:nvPicPr>
          <p:cNvPr id="746" name="Google Shape;746;p78"/>
          <p:cNvPicPr preferRelativeResize="0"/>
          <p:nvPr/>
        </p:nvPicPr>
        <p:blipFill rotWithShape="1">
          <a:blip r:embed="rId6">
            <a:alphaModFix/>
          </a:blip>
          <a:srcRect/>
          <a:stretch/>
        </p:blipFill>
        <p:spPr>
          <a:xfrm>
            <a:off x="5471627" y="3470210"/>
            <a:ext cx="1209618" cy="312160"/>
          </a:xfrm>
          <a:prstGeom prst="rect">
            <a:avLst/>
          </a:prstGeom>
          <a:noFill/>
          <a:ln>
            <a:noFill/>
          </a:ln>
        </p:spPr>
      </p:pic>
      <p:sp>
        <p:nvSpPr>
          <p:cNvPr id="747" name="Google Shape;747;p78"/>
          <p:cNvSpPr txBox="1"/>
          <p:nvPr/>
        </p:nvSpPr>
        <p:spPr>
          <a:xfrm>
            <a:off x="5361622" y="3140619"/>
            <a:ext cx="2760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000000"/>
                </a:solidFill>
                <a:latin typeface="Arial"/>
                <a:ea typeface="Arial"/>
                <a:cs typeface="Arial"/>
                <a:sym typeface="Arial"/>
              </a:rPr>
              <a:t>Relativistic approximation:</a:t>
            </a:r>
            <a:endParaRPr/>
          </a:p>
        </p:txBody>
      </p:sp>
      <p:sp>
        <p:nvSpPr>
          <p:cNvPr id="748" name="Google Shape;748;p78"/>
          <p:cNvSpPr/>
          <p:nvPr/>
        </p:nvSpPr>
        <p:spPr>
          <a:xfrm>
            <a:off x="6958013" y="2428875"/>
            <a:ext cx="263100" cy="350100"/>
          </a:xfrm>
          <a:prstGeom prst="rect">
            <a:avLst/>
          </a:prstGeom>
          <a:noFill/>
          <a:ln w="28575"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749" name="Google Shape;749;p78"/>
          <p:cNvCxnSpPr>
            <a:stCxn id="748" idx="2"/>
          </p:cNvCxnSpPr>
          <p:nvPr/>
        </p:nvCxnSpPr>
        <p:spPr>
          <a:xfrm flipH="1">
            <a:off x="7084163" y="2778975"/>
            <a:ext cx="5400" cy="444300"/>
          </a:xfrm>
          <a:prstGeom prst="straightConnector1">
            <a:avLst/>
          </a:prstGeom>
          <a:noFill/>
          <a:ln w="28575" cap="flat" cmpd="sng">
            <a:solidFill>
              <a:srgbClr val="002F9F"/>
            </a:solidFill>
            <a:prstDash val="solid"/>
            <a:round/>
            <a:headEnd type="none" w="sm" len="sm"/>
            <a:tailEnd type="triangle" w="med" len="med"/>
          </a:ln>
        </p:spPr>
      </p:cxnSp>
      <p:sp>
        <p:nvSpPr>
          <p:cNvPr id="750" name="Google Shape;750;p78"/>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751" name="Google Shape;751;p78"/>
          <p:cNvSpPr txBox="1"/>
          <p:nvPr/>
        </p:nvSpPr>
        <p:spPr>
          <a:xfrm>
            <a:off x="6681250" y="4405625"/>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48"/>
                                        </p:tgtEl>
                                        <p:attrNameLst>
                                          <p:attrName>style.visibility</p:attrName>
                                        </p:attrNameLst>
                                      </p:cBhvr>
                                      <p:to>
                                        <p:strVal val="visible"/>
                                      </p:to>
                                    </p:set>
                                    <p:animEffect transition="in" filter="fade">
                                      <p:cBhvr>
                                        <p:cTn id="7" dur="500"/>
                                        <p:tgtEl>
                                          <p:spTgt spid="7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49"/>
                                        </p:tgtEl>
                                        <p:attrNameLst>
                                          <p:attrName>style.visibility</p:attrName>
                                        </p:attrNameLst>
                                      </p:cBhvr>
                                      <p:to>
                                        <p:strVal val="visible"/>
                                      </p:to>
                                    </p:set>
                                    <p:animEffect transition="in" filter="fade">
                                      <p:cBhvr>
                                        <p:cTn id="11" dur="500"/>
                                        <p:tgtEl>
                                          <p:spTgt spid="74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47"/>
                                        </p:tgtEl>
                                        <p:attrNameLst>
                                          <p:attrName>style.visibility</p:attrName>
                                        </p:attrNameLst>
                                      </p:cBhvr>
                                      <p:to>
                                        <p:strVal val="visible"/>
                                      </p:to>
                                    </p:set>
                                    <p:animEffect transition="in" filter="fade">
                                      <p:cBhvr>
                                        <p:cTn id="15" dur="500"/>
                                        <p:tgtEl>
                                          <p:spTgt spid="747"/>
                                        </p:tgtEl>
                                      </p:cBhvr>
                                    </p:animEffect>
                                  </p:childTnLst>
                                </p:cTn>
                              </p:par>
                              <p:par>
                                <p:cTn id="16" presetID="10" presetClass="entr" presetSubtype="0" fill="hold" nodeType="withEffect">
                                  <p:stCondLst>
                                    <p:cond delay="0"/>
                                  </p:stCondLst>
                                  <p:childTnLst>
                                    <p:set>
                                      <p:cBhvr>
                                        <p:cTn id="17" dur="1" fill="hold">
                                          <p:stCondLst>
                                            <p:cond delay="0"/>
                                          </p:stCondLst>
                                        </p:cTn>
                                        <p:tgtEl>
                                          <p:spTgt spid="746"/>
                                        </p:tgtEl>
                                        <p:attrNameLst>
                                          <p:attrName>style.visibility</p:attrName>
                                        </p:attrNameLst>
                                      </p:cBhvr>
                                      <p:to>
                                        <p:strVal val="visible"/>
                                      </p:to>
                                    </p:set>
                                    <p:animEffect transition="in" filter="fade">
                                      <p:cBhvr>
                                        <p:cTn id="18" dur="500"/>
                                        <p:tgtEl>
                                          <p:spTgt spid="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79"/>
          <p:cNvSpPr txBox="1">
            <a:spLocks noGrp="1"/>
          </p:cNvSpPr>
          <p:nvPr>
            <p:ph type="title"/>
          </p:nvPr>
        </p:nvSpPr>
        <p:spPr>
          <a:xfrm>
            <a:off x="305990" y="280195"/>
            <a:ext cx="88914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TOF – </a:t>
            </a:r>
            <a:r>
              <a:rPr lang="en"/>
              <a:t>Separation of </a:t>
            </a:r>
            <a:r>
              <a:rPr lang="en" i="1"/>
              <a:t>π,K,p (</a:t>
            </a:r>
            <a:r>
              <a:rPr lang="en"/>
              <a:t>Mark III experiment, SLAC)</a:t>
            </a:r>
            <a:endParaRPr i="1"/>
          </a:p>
        </p:txBody>
      </p:sp>
      <p:sp>
        <p:nvSpPr>
          <p:cNvPr id="757" name="Google Shape;757;p7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758" name="Google Shape;758;p7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759" name="Google Shape;759;p7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45</a:t>
            </a:fld>
            <a:endParaRPr/>
          </a:p>
        </p:txBody>
      </p:sp>
      <p:pic>
        <p:nvPicPr>
          <p:cNvPr id="760" name="Google Shape;760;p79"/>
          <p:cNvPicPr preferRelativeResize="0"/>
          <p:nvPr/>
        </p:nvPicPr>
        <p:blipFill rotWithShape="1">
          <a:blip r:embed="rId3">
            <a:alphaModFix/>
          </a:blip>
          <a:srcRect/>
          <a:stretch/>
        </p:blipFill>
        <p:spPr>
          <a:xfrm>
            <a:off x="406661" y="712867"/>
            <a:ext cx="8330661" cy="3717767"/>
          </a:xfrm>
          <a:prstGeom prst="rect">
            <a:avLst/>
          </a:prstGeom>
          <a:noFill/>
          <a:ln>
            <a:noFill/>
          </a:ln>
        </p:spPr>
      </p:pic>
      <p:sp>
        <p:nvSpPr>
          <p:cNvPr id="761" name="Google Shape;761;p79"/>
          <p:cNvSpPr txBox="1"/>
          <p:nvPr/>
        </p:nvSpPr>
        <p:spPr>
          <a:xfrm>
            <a:off x="570300" y="4430625"/>
            <a:ext cx="38055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chemeClr val="dk1"/>
                </a:solidFill>
                <a:latin typeface="Arial"/>
                <a:ea typeface="Arial"/>
                <a:cs typeface="Arial"/>
                <a:sym typeface="Arial"/>
              </a:rPr>
              <a:t>Fig. </a:t>
            </a:r>
            <a:r>
              <a:rPr lang="en" b="1">
                <a:solidFill>
                  <a:schemeClr val="dk1"/>
                </a:solidFill>
              </a:rPr>
              <a:t>14</a:t>
            </a:r>
            <a:r>
              <a:rPr lang="en" sz="1400" b="1" i="0" u="none" strike="noStrike" cap="none">
                <a:solidFill>
                  <a:schemeClr val="dk1"/>
                </a:solidFill>
                <a:latin typeface="Arial"/>
                <a:ea typeface="Arial"/>
                <a:cs typeface="Arial"/>
                <a:sym typeface="Arial"/>
              </a:rPr>
              <a:t>.</a:t>
            </a:r>
            <a:r>
              <a:rPr lang="en" sz="1400" b="0" i="0" u="none" strike="noStrike" cap="none">
                <a:solidFill>
                  <a:srgbClr val="000000"/>
                </a:solidFill>
                <a:latin typeface="Arial"/>
                <a:ea typeface="Arial"/>
                <a:cs typeface="Arial"/>
                <a:sym typeface="Arial"/>
              </a:rPr>
              <a:t> </a:t>
            </a:r>
            <a:r>
              <a:rPr lang="en"/>
              <a:t>Type separation w.r.t particle velocity</a:t>
            </a:r>
            <a:endParaRPr/>
          </a:p>
        </p:txBody>
      </p:sp>
      <p:sp>
        <p:nvSpPr>
          <p:cNvPr id="762" name="Google Shape;762;p79"/>
          <p:cNvSpPr txBox="1"/>
          <p:nvPr/>
        </p:nvSpPr>
        <p:spPr>
          <a:xfrm>
            <a:off x="5231050" y="4430625"/>
            <a:ext cx="3099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chemeClr val="dk1"/>
                </a:solidFill>
                <a:latin typeface="Arial"/>
                <a:ea typeface="Arial"/>
                <a:cs typeface="Arial"/>
                <a:sym typeface="Arial"/>
              </a:rPr>
              <a:t>Fig. </a:t>
            </a:r>
            <a:r>
              <a:rPr lang="en" b="1">
                <a:solidFill>
                  <a:schemeClr val="dk1"/>
                </a:solidFill>
              </a:rPr>
              <a:t>15</a:t>
            </a:r>
            <a:r>
              <a:rPr lang="en" sz="1400" b="1" i="0" u="none" strike="noStrike" cap="none">
                <a:solidFill>
                  <a:schemeClr val="dk1"/>
                </a:solidFill>
                <a:latin typeface="Arial"/>
                <a:ea typeface="Arial"/>
                <a:cs typeface="Arial"/>
                <a:sym typeface="Arial"/>
              </a:rPr>
              <a:t>.</a:t>
            </a:r>
            <a:r>
              <a:rPr lang="en" sz="1400" b="0" i="0" u="none" strike="noStrike" cap="none">
                <a:solidFill>
                  <a:srgbClr val="000000"/>
                </a:solidFill>
                <a:latin typeface="Arial"/>
                <a:ea typeface="Arial"/>
                <a:cs typeface="Arial"/>
                <a:sym typeface="Arial"/>
              </a:rPr>
              <a:t> </a:t>
            </a:r>
            <a:r>
              <a:rPr lang="en"/>
              <a:t>Separation using TOF mass</a:t>
            </a:r>
            <a:endParaRPr/>
          </a:p>
        </p:txBody>
      </p:sp>
      <p:sp>
        <p:nvSpPr>
          <p:cNvPr id="763" name="Google Shape;763;p79"/>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764" name="Google Shape;764;p79"/>
          <p:cNvSpPr txBox="1"/>
          <p:nvPr/>
        </p:nvSpPr>
        <p:spPr>
          <a:xfrm>
            <a:off x="4259988" y="4376675"/>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
        <p:nvSpPr>
          <p:cNvPr id="765" name="Google Shape;765;p79"/>
          <p:cNvSpPr txBox="1"/>
          <p:nvPr/>
        </p:nvSpPr>
        <p:spPr>
          <a:xfrm>
            <a:off x="8214013" y="4376663"/>
            <a:ext cx="62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80"/>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PID methods – </a:t>
            </a:r>
            <a:r>
              <a:rPr lang="en"/>
              <a:t>Energy deposit by ionisation</a:t>
            </a:r>
            <a:endParaRPr i="1"/>
          </a:p>
        </p:txBody>
      </p:sp>
      <p:sp>
        <p:nvSpPr>
          <p:cNvPr id="771" name="Google Shape;771;p8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772" name="Google Shape;772;p8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773" name="Google Shape;773;p8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46</a:t>
            </a:fld>
            <a:endParaRPr/>
          </a:p>
        </p:txBody>
      </p:sp>
      <p:pic>
        <p:nvPicPr>
          <p:cNvPr id="774" name="Google Shape;774;p80"/>
          <p:cNvPicPr preferRelativeResize="0"/>
          <p:nvPr/>
        </p:nvPicPr>
        <p:blipFill rotWithShape="1">
          <a:blip r:embed="rId3">
            <a:alphaModFix/>
          </a:blip>
          <a:srcRect/>
          <a:stretch/>
        </p:blipFill>
        <p:spPr>
          <a:xfrm>
            <a:off x="3045094" y="699350"/>
            <a:ext cx="3524432" cy="3524425"/>
          </a:xfrm>
          <a:prstGeom prst="rect">
            <a:avLst/>
          </a:prstGeom>
          <a:noFill/>
          <a:ln>
            <a:noFill/>
          </a:ln>
        </p:spPr>
      </p:pic>
      <p:pic>
        <p:nvPicPr>
          <p:cNvPr id="775" name="Google Shape;775;p80"/>
          <p:cNvPicPr preferRelativeResize="0"/>
          <p:nvPr/>
        </p:nvPicPr>
        <p:blipFill rotWithShape="1">
          <a:blip r:embed="rId4">
            <a:alphaModFix/>
          </a:blip>
          <a:srcRect/>
          <a:stretch/>
        </p:blipFill>
        <p:spPr>
          <a:xfrm>
            <a:off x="4968866" y="2274011"/>
            <a:ext cx="240957" cy="307889"/>
          </a:xfrm>
          <a:prstGeom prst="rect">
            <a:avLst/>
          </a:prstGeom>
          <a:noFill/>
          <a:ln>
            <a:noFill/>
          </a:ln>
        </p:spPr>
      </p:pic>
      <p:pic>
        <p:nvPicPr>
          <p:cNvPr id="776" name="Google Shape;776;p80"/>
          <p:cNvPicPr preferRelativeResize="0"/>
          <p:nvPr/>
        </p:nvPicPr>
        <p:blipFill rotWithShape="1">
          <a:blip r:embed="rId5">
            <a:alphaModFix/>
          </a:blip>
          <a:srcRect/>
          <a:stretch/>
        </p:blipFill>
        <p:spPr>
          <a:xfrm>
            <a:off x="2784822" y="3951896"/>
            <a:ext cx="417964" cy="271879"/>
          </a:xfrm>
          <a:prstGeom prst="rect">
            <a:avLst/>
          </a:prstGeom>
          <a:noFill/>
          <a:ln>
            <a:noFill/>
          </a:ln>
        </p:spPr>
      </p:pic>
      <p:pic>
        <p:nvPicPr>
          <p:cNvPr id="777" name="Google Shape;777;p80"/>
          <p:cNvPicPr preferRelativeResize="0"/>
          <p:nvPr/>
        </p:nvPicPr>
        <p:blipFill rotWithShape="1">
          <a:blip r:embed="rId6">
            <a:alphaModFix/>
          </a:blip>
          <a:srcRect/>
          <a:stretch/>
        </p:blipFill>
        <p:spPr>
          <a:xfrm>
            <a:off x="2288826" y="801936"/>
            <a:ext cx="913961" cy="249262"/>
          </a:xfrm>
          <a:prstGeom prst="rect">
            <a:avLst/>
          </a:prstGeom>
          <a:noFill/>
          <a:ln>
            <a:noFill/>
          </a:ln>
        </p:spPr>
      </p:pic>
      <p:pic>
        <p:nvPicPr>
          <p:cNvPr id="778" name="Google Shape;778;p80"/>
          <p:cNvPicPr preferRelativeResize="0"/>
          <p:nvPr/>
        </p:nvPicPr>
        <p:blipFill rotWithShape="1">
          <a:blip r:embed="rId7">
            <a:alphaModFix/>
          </a:blip>
          <a:srcRect/>
          <a:stretch/>
        </p:blipFill>
        <p:spPr>
          <a:xfrm>
            <a:off x="2288826" y="1059046"/>
            <a:ext cx="782447" cy="236016"/>
          </a:xfrm>
          <a:prstGeom prst="rect">
            <a:avLst/>
          </a:prstGeom>
          <a:noFill/>
          <a:ln>
            <a:noFill/>
          </a:ln>
        </p:spPr>
      </p:pic>
      <p:sp>
        <p:nvSpPr>
          <p:cNvPr id="779" name="Google Shape;779;p80"/>
          <p:cNvSpPr txBox="1"/>
          <p:nvPr/>
        </p:nvSpPr>
        <p:spPr>
          <a:xfrm>
            <a:off x="2229800" y="4413200"/>
            <a:ext cx="4791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chemeClr val="dk1"/>
                </a:solidFill>
                <a:latin typeface="Arial"/>
                <a:ea typeface="Arial"/>
                <a:cs typeface="Arial"/>
                <a:sym typeface="Arial"/>
              </a:rPr>
              <a:t>Fig. </a:t>
            </a:r>
            <a:r>
              <a:rPr lang="en" sz="1600" b="1">
                <a:solidFill>
                  <a:schemeClr val="dk1"/>
                </a:solidFill>
              </a:rPr>
              <a:t>16</a:t>
            </a:r>
            <a:r>
              <a:rPr lang="en" sz="1600" b="1" i="0" u="none" strike="noStrike" cap="none">
                <a:solidFill>
                  <a:schemeClr val="dk1"/>
                </a:solidFill>
                <a:latin typeface="Arial"/>
                <a:ea typeface="Arial"/>
                <a:cs typeface="Arial"/>
                <a:sym typeface="Arial"/>
              </a:rPr>
              <a:t>.</a:t>
            </a:r>
            <a:r>
              <a:rPr lang="en" sz="1600" b="0" i="0" u="none" strike="noStrike" cap="none">
                <a:solidFill>
                  <a:srgbClr val="000000"/>
                </a:solidFill>
                <a:latin typeface="Arial"/>
                <a:ea typeface="Arial"/>
                <a:cs typeface="Arial"/>
                <a:sym typeface="Arial"/>
              </a:rPr>
              <a:t> </a:t>
            </a:r>
            <a:r>
              <a:rPr lang="en" sz="1600"/>
              <a:t>Diagram of energy deposit by ionisation</a:t>
            </a:r>
            <a:endParaRPr sz="1600"/>
          </a:p>
        </p:txBody>
      </p:sp>
      <p:sp>
        <p:nvSpPr>
          <p:cNvPr id="780" name="Google Shape;780;p80"/>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[1] Georg VIEHHAUSER, Tony WEIDBERG; </a:t>
            </a:r>
            <a:r>
              <a:rPr lang="en" sz="1000" i="1">
                <a:solidFill>
                  <a:srgbClr val="666666"/>
                </a:solidFill>
              </a:rPr>
              <a:t>Detectors in Particle Physics: A Modern Introduction, </a:t>
            </a:r>
            <a:r>
              <a:rPr lang="en" sz="1000">
                <a:solidFill>
                  <a:srgbClr val="666666"/>
                </a:solidFill>
              </a:rPr>
              <a:t>2024 (CRC Press)</a:t>
            </a:r>
            <a:endParaRPr sz="1000">
              <a:solidFill>
                <a:srgbClr val="666666"/>
              </a:solidFill>
            </a:endParaRPr>
          </a:p>
        </p:txBody>
      </p:sp>
      <p:sp>
        <p:nvSpPr>
          <p:cNvPr id="781" name="Google Shape;781;p80"/>
          <p:cNvSpPr txBox="1"/>
          <p:nvPr/>
        </p:nvSpPr>
        <p:spPr>
          <a:xfrm>
            <a:off x="6719225" y="4359750"/>
            <a:ext cx="5109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8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Ionisation – </a:t>
            </a:r>
            <a:r>
              <a:rPr lang="en"/>
              <a:t>Bethe-Bloch formula for </a:t>
            </a:r>
            <a:r>
              <a:rPr lang="en" u="sng"/>
              <a:t>heavy particles</a:t>
            </a:r>
            <a:endParaRPr i="1" u="sng"/>
          </a:p>
        </p:txBody>
      </p:sp>
      <p:sp>
        <p:nvSpPr>
          <p:cNvPr id="787" name="Google Shape;787;p81"/>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788" name="Google Shape;788;p81"/>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789" name="Google Shape;789;p81"/>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47</a:t>
            </a:fld>
            <a:endParaRPr/>
          </a:p>
        </p:txBody>
      </p:sp>
      <p:sp>
        <p:nvSpPr>
          <p:cNvPr id="790" name="Google Shape;790;p81"/>
          <p:cNvSpPr txBox="1"/>
          <p:nvPr/>
        </p:nvSpPr>
        <p:spPr>
          <a:xfrm>
            <a:off x="305990" y="1079501"/>
            <a:ext cx="41082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Energy loss for heavy charged particles:</a:t>
            </a:r>
            <a:endParaRPr sz="1100" b="0" i="0" u="none" strike="noStrike" cap="none">
              <a:solidFill>
                <a:srgbClr val="000000"/>
              </a:solidFill>
              <a:latin typeface="Arial"/>
              <a:ea typeface="Arial"/>
              <a:cs typeface="Arial"/>
              <a:sym typeface="Arial"/>
            </a:endParaRPr>
          </a:p>
        </p:txBody>
      </p:sp>
      <p:pic>
        <p:nvPicPr>
          <p:cNvPr id="791" name="Google Shape;791;p81"/>
          <p:cNvPicPr preferRelativeResize="0"/>
          <p:nvPr/>
        </p:nvPicPr>
        <p:blipFill rotWithShape="1">
          <a:blip r:embed="rId3">
            <a:alphaModFix/>
          </a:blip>
          <a:srcRect/>
          <a:stretch/>
        </p:blipFill>
        <p:spPr>
          <a:xfrm>
            <a:off x="4631212" y="1047107"/>
            <a:ext cx="1427967" cy="309393"/>
          </a:xfrm>
          <a:prstGeom prst="rect">
            <a:avLst/>
          </a:prstGeom>
          <a:noFill/>
          <a:ln>
            <a:noFill/>
          </a:ln>
        </p:spPr>
      </p:pic>
      <p:sp>
        <p:nvSpPr>
          <p:cNvPr id="792" name="Google Shape;792;p81"/>
          <p:cNvSpPr txBox="1"/>
          <p:nvPr/>
        </p:nvSpPr>
        <p:spPr>
          <a:xfrm>
            <a:off x="305991" y="1653221"/>
            <a:ext cx="57276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Interaction dominated by </a:t>
            </a:r>
            <a:r>
              <a:rPr lang="en" sz="1800" b="0" i="0" u="none" strike="noStrike" cap="none">
                <a:solidFill>
                  <a:schemeClr val="dk1"/>
                </a:solidFill>
                <a:latin typeface="Arial"/>
                <a:ea typeface="Arial"/>
                <a:cs typeface="Arial"/>
                <a:sym typeface="Arial"/>
              </a:rPr>
              <a:t>elastic collisions with electrons</a:t>
            </a:r>
            <a:endParaRPr sz="1100" b="0" i="0" u="none" strike="noStrike" cap="none">
              <a:solidFill>
                <a:srgbClr val="000000"/>
              </a:solidFill>
              <a:latin typeface="Arial"/>
              <a:ea typeface="Arial"/>
              <a:cs typeface="Arial"/>
              <a:sym typeface="Arial"/>
            </a:endParaRPr>
          </a:p>
        </p:txBody>
      </p:sp>
      <p:cxnSp>
        <p:nvCxnSpPr>
          <p:cNvPr id="793" name="Google Shape;793;p81"/>
          <p:cNvCxnSpPr>
            <a:stCxn id="791" idx="2"/>
          </p:cNvCxnSpPr>
          <p:nvPr/>
        </p:nvCxnSpPr>
        <p:spPr>
          <a:xfrm>
            <a:off x="5345195" y="1356500"/>
            <a:ext cx="0" cy="348900"/>
          </a:xfrm>
          <a:prstGeom prst="straightConnector1">
            <a:avLst/>
          </a:prstGeom>
          <a:noFill/>
          <a:ln w="38100" cap="flat" cmpd="sng">
            <a:solidFill>
              <a:schemeClr val="accent1"/>
            </a:solidFill>
            <a:prstDash val="solid"/>
            <a:miter lim="800000"/>
            <a:headEnd type="none" w="sm" len="sm"/>
            <a:tailEnd type="triangle" w="med" len="med"/>
          </a:ln>
        </p:spPr>
      </p:cxnSp>
      <p:pic>
        <p:nvPicPr>
          <p:cNvPr id="794" name="Google Shape;794;p81"/>
          <p:cNvPicPr preferRelativeResize="0"/>
          <p:nvPr/>
        </p:nvPicPr>
        <p:blipFill rotWithShape="1">
          <a:blip r:embed="rId4">
            <a:alphaModFix/>
          </a:blip>
          <a:srcRect/>
          <a:stretch/>
        </p:blipFill>
        <p:spPr>
          <a:xfrm>
            <a:off x="445087" y="2226948"/>
            <a:ext cx="6571551" cy="831075"/>
          </a:xfrm>
          <a:prstGeom prst="rect">
            <a:avLst/>
          </a:prstGeom>
          <a:noFill/>
          <a:ln>
            <a:noFill/>
          </a:ln>
        </p:spPr>
      </p:pic>
      <p:sp>
        <p:nvSpPr>
          <p:cNvPr id="795" name="Google Shape;795;p81"/>
          <p:cNvSpPr txBox="1"/>
          <p:nvPr/>
        </p:nvSpPr>
        <p:spPr>
          <a:xfrm>
            <a:off x="358715" y="4205576"/>
            <a:ext cx="41082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Non-relativistic region</a:t>
            </a:r>
            <a:endParaRPr sz="1100" b="0" i="0" u="none" strike="noStrike" cap="none">
              <a:solidFill>
                <a:srgbClr val="000000"/>
              </a:solidFill>
              <a:latin typeface="Arial"/>
              <a:ea typeface="Arial"/>
              <a:cs typeface="Arial"/>
              <a:sym typeface="Arial"/>
            </a:endParaRPr>
          </a:p>
        </p:txBody>
      </p:sp>
      <p:pic>
        <p:nvPicPr>
          <p:cNvPr id="796" name="Google Shape;796;p81"/>
          <p:cNvPicPr preferRelativeResize="0"/>
          <p:nvPr/>
        </p:nvPicPr>
        <p:blipFill rotWithShape="1">
          <a:blip r:embed="rId5">
            <a:alphaModFix/>
          </a:blip>
          <a:srcRect/>
          <a:stretch/>
        </p:blipFill>
        <p:spPr>
          <a:xfrm>
            <a:off x="2608738" y="4205573"/>
            <a:ext cx="1122125" cy="277200"/>
          </a:xfrm>
          <a:prstGeom prst="rect">
            <a:avLst/>
          </a:prstGeom>
          <a:noFill/>
          <a:ln>
            <a:noFill/>
          </a:ln>
        </p:spPr>
      </p:pic>
      <p:pic>
        <p:nvPicPr>
          <p:cNvPr id="797" name="Google Shape;797;p81"/>
          <p:cNvPicPr preferRelativeResize="0"/>
          <p:nvPr/>
        </p:nvPicPr>
        <p:blipFill rotWithShape="1">
          <a:blip r:embed="rId6">
            <a:alphaModFix/>
          </a:blip>
          <a:srcRect/>
          <a:stretch/>
        </p:blipFill>
        <p:spPr>
          <a:xfrm>
            <a:off x="4028088" y="4025387"/>
            <a:ext cx="3842963" cy="637575"/>
          </a:xfrm>
          <a:prstGeom prst="rect">
            <a:avLst/>
          </a:prstGeom>
          <a:noFill/>
          <a:ln>
            <a:noFill/>
          </a:ln>
        </p:spPr>
      </p:pic>
      <p:sp>
        <p:nvSpPr>
          <p:cNvPr id="798" name="Google Shape;798;p81"/>
          <p:cNvSpPr/>
          <p:nvPr/>
        </p:nvSpPr>
        <p:spPr>
          <a:xfrm>
            <a:off x="4163253" y="2665228"/>
            <a:ext cx="312000" cy="3927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799" name="Google Shape;799;p81"/>
          <p:cNvCxnSpPr>
            <a:stCxn id="798" idx="2"/>
          </p:cNvCxnSpPr>
          <p:nvPr/>
        </p:nvCxnSpPr>
        <p:spPr>
          <a:xfrm flipH="1">
            <a:off x="4312053" y="3057928"/>
            <a:ext cx="7200" cy="365700"/>
          </a:xfrm>
          <a:prstGeom prst="straightConnector1">
            <a:avLst/>
          </a:prstGeom>
          <a:noFill/>
          <a:ln w="38100" cap="flat" cmpd="sng">
            <a:solidFill>
              <a:srgbClr val="002F9F"/>
            </a:solidFill>
            <a:prstDash val="solid"/>
            <a:round/>
            <a:headEnd type="none" w="sm" len="sm"/>
            <a:tailEnd type="triangle" w="med" len="med"/>
          </a:ln>
        </p:spPr>
      </p:cxnSp>
      <p:sp>
        <p:nvSpPr>
          <p:cNvPr id="800" name="Google Shape;800;p81"/>
          <p:cNvSpPr txBox="1"/>
          <p:nvPr/>
        </p:nvSpPr>
        <p:spPr>
          <a:xfrm>
            <a:off x="3551787" y="3370188"/>
            <a:ext cx="16092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mean excitation energy of medium</a:t>
            </a:r>
            <a:endParaRPr/>
          </a:p>
        </p:txBody>
      </p:sp>
      <p:sp>
        <p:nvSpPr>
          <p:cNvPr id="801" name="Google Shape;801;p81"/>
          <p:cNvSpPr txBox="1"/>
          <p:nvPr/>
        </p:nvSpPr>
        <p:spPr>
          <a:xfrm>
            <a:off x="1312877" y="3364647"/>
            <a:ext cx="2164500" cy="738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maximum energy transfer in single collision</a:t>
            </a:r>
            <a:endParaRPr/>
          </a:p>
        </p:txBody>
      </p:sp>
      <p:sp>
        <p:nvSpPr>
          <p:cNvPr id="802" name="Google Shape;802;p81"/>
          <p:cNvSpPr/>
          <p:nvPr/>
        </p:nvSpPr>
        <p:spPr>
          <a:xfrm>
            <a:off x="4730322" y="2226949"/>
            <a:ext cx="595500" cy="3963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baseline="-25000">
              <a:solidFill>
                <a:schemeClr val="lt1"/>
              </a:solidFill>
              <a:latin typeface="Arial"/>
              <a:ea typeface="Arial"/>
              <a:cs typeface="Arial"/>
              <a:sym typeface="Arial"/>
            </a:endParaRPr>
          </a:p>
        </p:txBody>
      </p:sp>
      <p:cxnSp>
        <p:nvCxnSpPr>
          <p:cNvPr id="803" name="Google Shape;803;p81"/>
          <p:cNvCxnSpPr>
            <a:stCxn id="802" idx="1"/>
            <a:endCxn id="801" idx="0"/>
          </p:cNvCxnSpPr>
          <p:nvPr/>
        </p:nvCxnSpPr>
        <p:spPr>
          <a:xfrm flipH="1">
            <a:off x="2395122" y="2425099"/>
            <a:ext cx="2335200" cy="939600"/>
          </a:xfrm>
          <a:prstGeom prst="straightConnector1">
            <a:avLst/>
          </a:prstGeom>
          <a:noFill/>
          <a:ln w="38100" cap="flat" cmpd="sng">
            <a:solidFill>
              <a:srgbClr val="002F9F"/>
            </a:solidFill>
            <a:prstDash val="solid"/>
            <a:round/>
            <a:headEnd type="none" w="sm" len="sm"/>
            <a:tailEnd type="triangle" w="med" len="med"/>
          </a:ln>
        </p:spPr>
      </p:cxnSp>
      <p:sp>
        <p:nvSpPr>
          <p:cNvPr id="804" name="Google Shape;804;p81"/>
          <p:cNvSpPr/>
          <p:nvPr/>
        </p:nvSpPr>
        <p:spPr>
          <a:xfrm>
            <a:off x="6192708" y="2226948"/>
            <a:ext cx="750600" cy="711600"/>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05" name="Google Shape;805;p81"/>
          <p:cNvCxnSpPr>
            <a:stCxn id="804" idx="2"/>
            <a:endCxn id="806" idx="0"/>
          </p:cNvCxnSpPr>
          <p:nvPr/>
        </p:nvCxnSpPr>
        <p:spPr>
          <a:xfrm flipH="1">
            <a:off x="6106308" y="2938548"/>
            <a:ext cx="461700" cy="426000"/>
          </a:xfrm>
          <a:prstGeom prst="straightConnector1">
            <a:avLst/>
          </a:prstGeom>
          <a:noFill/>
          <a:ln w="38100" cap="flat" cmpd="sng">
            <a:solidFill>
              <a:schemeClr val="accent3"/>
            </a:solidFill>
            <a:prstDash val="solid"/>
            <a:round/>
            <a:headEnd type="none" w="sm" len="sm"/>
            <a:tailEnd type="triangle" w="med" len="med"/>
          </a:ln>
        </p:spPr>
      </p:cxnSp>
      <p:sp>
        <p:nvSpPr>
          <p:cNvPr id="806" name="Google Shape;806;p81"/>
          <p:cNvSpPr txBox="1"/>
          <p:nvPr/>
        </p:nvSpPr>
        <p:spPr>
          <a:xfrm>
            <a:off x="5035787" y="3364647"/>
            <a:ext cx="21408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accent3"/>
                </a:solidFill>
                <a:latin typeface="Arial"/>
                <a:ea typeface="Arial"/>
                <a:cs typeface="Arial"/>
                <a:sym typeface="Arial"/>
              </a:rPr>
              <a:t>density-effect correction</a:t>
            </a:r>
            <a:endParaRPr/>
          </a:p>
          <a:p>
            <a:pPr marL="0" marR="0" lvl="0" indent="0" algn="ctr" rtl="0">
              <a:lnSpc>
                <a:spcPct val="100000"/>
              </a:lnSpc>
              <a:spcBef>
                <a:spcPts val="0"/>
              </a:spcBef>
              <a:spcAft>
                <a:spcPts val="0"/>
              </a:spcAft>
              <a:buNone/>
            </a:pPr>
            <a:r>
              <a:rPr lang="en" sz="1200" b="0" i="1" u="none" strike="noStrike" cap="none">
                <a:solidFill>
                  <a:schemeClr val="accent3"/>
                </a:solidFill>
                <a:latin typeface="Arial"/>
                <a:ea typeface="Arial"/>
                <a:cs typeface="Arial"/>
                <a:sym typeface="Arial"/>
              </a:rPr>
              <a:t>[transverse extension of electric field]</a:t>
            </a:r>
            <a:endParaRPr sz="1400" b="0" i="1" u="none" strike="noStrike" cap="none">
              <a:solidFill>
                <a:schemeClr val="accent3"/>
              </a:solidFill>
              <a:latin typeface="Arial"/>
              <a:ea typeface="Arial"/>
              <a:cs typeface="Arial"/>
              <a:sym typeface="Arial"/>
            </a:endParaRPr>
          </a:p>
        </p:txBody>
      </p:sp>
      <p:pic>
        <p:nvPicPr>
          <p:cNvPr id="807" name="Google Shape;807;p81"/>
          <p:cNvPicPr preferRelativeResize="0"/>
          <p:nvPr/>
        </p:nvPicPr>
        <p:blipFill rotWithShape="1">
          <a:blip r:embed="rId7">
            <a:alphaModFix/>
          </a:blip>
          <a:srcRect/>
          <a:stretch/>
        </p:blipFill>
        <p:spPr>
          <a:xfrm>
            <a:off x="7376656" y="2278700"/>
            <a:ext cx="1064626" cy="689366"/>
          </a:xfrm>
          <a:prstGeom prst="rect">
            <a:avLst/>
          </a:prstGeom>
          <a:noFill/>
          <a:ln>
            <a:noFill/>
          </a:ln>
        </p:spPr>
      </p:pic>
      <p:sp>
        <p:nvSpPr>
          <p:cNvPr id="808" name="Google Shape;808;p81"/>
          <p:cNvSpPr/>
          <p:nvPr/>
        </p:nvSpPr>
        <p:spPr>
          <a:xfrm>
            <a:off x="7376656" y="2232455"/>
            <a:ext cx="1127100" cy="760500"/>
          </a:xfrm>
          <a:prstGeom prst="rect">
            <a:avLst/>
          </a:prstGeom>
          <a:noFill/>
          <a:ln w="38100" cap="flat" cmpd="sng">
            <a:solidFill>
              <a:schemeClr val="accent3"/>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09" name="Google Shape;809;p81"/>
          <p:cNvCxnSpPr>
            <a:stCxn id="808" idx="2"/>
            <a:endCxn id="810" idx="0"/>
          </p:cNvCxnSpPr>
          <p:nvPr/>
        </p:nvCxnSpPr>
        <p:spPr>
          <a:xfrm>
            <a:off x="7940206" y="2992955"/>
            <a:ext cx="154500" cy="402900"/>
          </a:xfrm>
          <a:prstGeom prst="straightConnector1">
            <a:avLst/>
          </a:prstGeom>
          <a:noFill/>
          <a:ln w="38100" cap="flat" cmpd="sng">
            <a:solidFill>
              <a:schemeClr val="accent3"/>
            </a:solidFill>
            <a:prstDash val="solid"/>
            <a:round/>
            <a:headEnd type="none" w="sm" len="sm"/>
            <a:tailEnd type="triangle" w="med" len="med"/>
          </a:ln>
        </p:spPr>
      </p:cxnSp>
      <p:sp>
        <p:nvSpPr>
          <p:cNvPr id="810" name="Google Shape;810;p81"/>
          <p:cNvSpPr txBox="1"/>
          <p:nvPr/>
        </p:nvSpPr>
        <p:spPr>
          <a:xfrm>
            <a:off x="7077841" y="3395734"/>
            <a:ext cx="20340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accent3"/>
                </a:solidFill>
                <a:latin typeface="Arial"/>
                <a:ea typeface="Arial"/>
                <a:cs typeface="Arial"/>
                <a:sym typeface="Arial"/>
              </a:rPr>
              <a:t>shell-effect correction</a:t>
            </a:r>
            <a:endParaRPr/>
          </a:p>
          <a:p>
            <a:pPr marL="0" marR="0" lvl="0" indent="0" algn="ctr" rtl="0">
              <a:lnSpc>
                <a:spcPct val="100000"/>
              </a:lnSpc>
              <a:spcBef>
                <a:spcPts val="0"/>
              </a:spcBef>
              <a:spcAft>
                <a:spcPts val="0"/>
              </a:spcAft>
              <a:buNone/>
            </a:pPr>
            <a:r>
              <a:rPr lang="en" sz="1200" b="0" i="1" u="none" strike="noStrike" cap="none">
                <a:solidFill>
                  <a:schemeClr val="accent3"/>
                </a:solidFill>
                <a:latin typeface="Arial"/>
                <a:ea typeface="Arial"/>
                <a:cs typeface="Arial"/>
                <a:sym typeface="Arial"/>
              </a:rPr>
              <a:t>[correct neglection of atomic binding]</a:t>
            </a:r>
            <a:endParaRPr sz="1400" b="0" i="1" u="none" strike="noStrike" cap="none">
              <a:solidFill>
                <a:schemeClr val="accent3"/>
              </a:solidFill>
              <a:latin typeface="Arial"/>
              <a:ea typeface="Arial"/>
              <a:cs typeface="Arial"/>
              <a:sym typeface="Arial"/>
            </a:endParaRPr>
          </a:p>
        </p:txBody>
      </p:sp>
      <p:sp>
        <p:nvSpPr>
          <p:cNvPr id="811" name="Google Shape;811;p81"/>
          <p:cNvSpPr/>
          <p:nvPr/>
        </p:nvSpPr>
        <p:spPr>
          <a:xfrm>
            <a:off x="5456419" y="2106118"/>
            <a:ext cx="3242400" cy="1102800"/>
          </a:xfrm>
          <a:prstGeom prst="rect">
            <a:avLst/>
          </a:prstGeom>
          <a:noFill/>
          <a:ln w="38100" cap="flat" cmpd="sng">
            <a:solidFill>
              <a:srgbClr val="CA58B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2" name="Google Shape;812;p81"/>
          <p:cNvSpPr/>
          <p:nvPr/>
        </p:nvSpPr>
        <p:spPr>
          <a:xfrm>
            <a:off x="2583123" y="4141470"/>
            <a:ext cx="1254300" cy="402000"/>
          </a:xfrm>
          <a:prstGeom prst="rect">
            <a:avLst/>
          </a:prstGeom>
          <a:noFill/>
          <a:ln w="38100" cap="flat" cmpd="sng">
            <a:solidFill>
              <a:srgbClr val="CA58B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13" name="Google Shape;813;p81"/>
          <p:cNvCxnSpPr>
            <a:stCxn id="812" idx="0"/>
            <a:endCxn id="811" idx="2"/>
          </p:cNvCxnSpPr>
          <p:nvPr/>
        </p:nvCxnSpPr>
        <p:spPr>
          <a:xfrm rot="10800000" flipH="1">
            <a:off x="3210273" y="3208770"/>
            <a:ext cx="3867300" cy="932700"/>
          </a:xfrm>
          <a:prstGeom prst="straightConnector1">
            <a:avLst/>
          </a:prstGeom>
          <a:noFill/>
          <a:ln w="28575" cap="flat" cmpd="sng">
            <a:solidFill>
              <a:srgbClr val="CA58BD"/>
            </a:solidFill>
            <a:prstDash val="solid"/>
            <a:round/>
            <a:headEnd type="none" w="sm" len="sm"/>
            <a:tailEnd type="triangle" w="med" len="med"/>
          </a:ln>
        </p:spPr>
      </p:cxnSp>
      <p:pic>
        <p:nvPicPr>
          <p:cNvPr id="814" name="Google Shape;814;p81"/>
          <p:cNvPicPr preferRelativeResize="0"/>
          <p:nvPr/>
        </p:nvPicPr>
        <p:blipFill rotWithShape="1">
          <a:blip r:embed="rId8">
            <a:alphaModFix/>
          </a:blip>
          <a:srcRect/>
          <a:stretch/>
        </p:blipFill>
        <p:spPr>
          <a:xfrm>
            <a:off x="6883372" y="1039027"/>
            <a:ext cx="1620414" cy="226263"/>
          </a:xfrm>
          <a:prstGeom prst="rect">
            <a:avLst/>
          </a:prstGeom>
          <a:noFill/>
          <a:ln>
            <a:noFill/>
          </a:ln>
        </p:spPr>
      </p:pic>
      <p:pic>
        <p:nvPicPr>
          <p:cNvPr id="815" name="Google Shape;815;p81"/>
          <p:cNvPicPr preferRelativeResize="0"/>
          <p:nvPr/>
        </p:nvPicPr>
        <p:blipFill rotWithShape="1">
          <a:blip r:embed="rId9">
            <a:alphaModFix/>
          </a:blip>
          <a:srcRect/>
          <a:stretch/>
        </p:blipFill>
        <p:spPr>
          <a:xfrm>
            <a:off x="6219965" y="1302790"/>
            <a:ext cx="2758540" cy="184915"/>
          </a:xfrm>
          <a:prstGeom prst="rect">
            <a:avLst/>
          </a:prstGeom>
          <a:noFill/>
          <a:ln>
            <a:noFill/>
          </a:ln>
        </p:spPr>
      </p:pic>
      <p:sp>
        <p:nvSpPr>
          <p:cNvPr id="816" name="Google Shape;816;p81"/>
          <p:cNvSpPr/>
          <p:nvPr/>
        </p:nvSpPr>
        <p:spPr>
          <a:xfrm>
            <a:off x="6192708" y="934140"/>
            <a:ext cx="2806200" cy="677100"/>
          </a:xfrm>
          <a:prstGeom prst="rect">
            <a:avLst/>
          </a:prstGeom>
          <a:noFill/>
          <a:ln w="28575" cap="flat" cmpd="sng">
            <a:solidFill>
              <a:schemeClr val="dk1"/>
            </a:solidFill>
            <a:prstDash val="dot"/>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7" name="Google Shape;817;p81"/>
          <p:cNvSpPr txBox="1"/>
          <p:nvPr/>
        </p:nvSpPr>
        <p:spPr>
          <a:xfrm>
            <a:off x="6261245" y="1790862"/>
            <a:ext cx="857700" cy="31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50" b="0" i="0" u="none" strike="noStrike" cap="none">
                <a:solidFill>
                  <a:schemeClr val="accent3"/>
                </a:solidFill>
                <a:latin typeface="Arial"/>
                <a:ea typeface="Arial"/>
                <a:cs typeface="Arial"/>
                <a:sym typeface="Arial"/>
              </a:rPr>
              <a:t>high E</a:t>
            </a:r>
            <a:endParaRPr/>
          </a:p>
        </p:txBody>
      </p:sp>
      <p:sp>
        <p:nvSpPr>
          <p:cNvPr id="818" name="Google Shape;818;p81"/>
          <p:cNvSpPr txBox="1"/>
          <p:nvPr/>
        </p:nvSpPr>
        <p:spPr>
          <a:xfrm>
            <a:off x="7646047" y="1802383"/>
            <a:ext cx="857700" cy="31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50" b="0" i="0" u="none" strike="noStrike" cap="none">
                <a:solidFill>
                  <a:schemeClr val="accent3"/>
                </a:solidFill>
                <a:latin typeface="Arial"/>
                <a:ea typeface="Arial"/>
                <a:cs typeface="Arial"/>
                <a:sym typeface="Arial"/>
              </a:rPr>
              <a:t>low E</a:t>
            </a:r>
            <a:endParaRPr/>
          </a:p>
        </p:txBody>
      </p:sp>
      <p:pic>
        <p:nvPicPr>
          <p:cNvPr id="819" name="Google Shape;819;p81"/>
          <p:cNvPicPr preferRelativeResize="0"/>
          <p:nvPr/>
        </p:nvPicPr>
        <p:blipFill rotWithShape="1">
          <a:blip r:embed="rId10">
            <a:alphaModFix/>
          </a:blip>
          <a:srcRect/>
          <a:stretch/>
        </p:blipFill>
        <p:spPr>
          <a:xfrm>
            <a:off x="8311890" y="1845996"/>
            <a:ext cx="774043" cy="215527"/>
          </a:xfrm>
          <a:prstGeom prst="rect">
            <a:avLst/>
          </a:prstGeom>
          <a:noFill/>
          <a:ln>
            <a:noFill/>
          </a:ln>
        </p:spPr>
      </p:pic>
      <p:sp>
        <p:nvSpPr>
          <p:cNvPr id="820" name="Google Shape;820;p81"/>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solidFill>
                  <a:srgbClr val="666666"/>
                </a:solidFill>
              </a:rPr>
              <a:t>[9] Particle Data Group PDG 2010; </a:t>
            </a:r>
            <a:r>
              <a:rPr lang="en" sz="700" i="1">
                <a:solidFill>
                  <a:srgbClr val="666666"/>
                </a:solidFill>
              </a:rPr>
              <a:t>27. Passage of particles through matter</a:t>
            </a:r>
            <a:r>
              <a:rPr lang="en" sz="700">
                <a:solidFill>
                  <a:srgbClr val="666666"/>
                </a:solidFill>
              </a:rPr>
              <a:t>; Revised January 2010 by H. Bichsel (University of Washington), D.E. Groom (LBNL), and S.R. Klein (LBNL).</a:t>
            </a:r>
            <a:endParaRPr sz="700">
              <a:solidFill>
                <a:srgbClr val="6666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3"/>
                                        </p:tgtEl>
                                        <p:attrNameLst>
                                          <p:attrName>style.visibility</p:attrName>
                                        </p:attrNameLst>
                                      </p:cBhvr>
                                      <p:to>
                                        <p:strVal val="visible"/>
                                      </p:to>
                                    </p:set>
                                    <p:animEffect transition="in" filter="fade">
                                      <p:cBhvr>
                                        <p:cTn id="7" dur="500"/>
                                        <p:tgtEl>
                                          <p:spTgt spid="793"/>
                                        </p:tgtEl>
                                      </p:cBhvr>
                                    </p:animEffect>
                                  </p:childTnLst>
                                </p:cTn>
                              </p:par>
                              <p:par>
                                <p:cTn id="8" presetID="10" presetClass="entr" presetSubtype="0" fill="hold" nodeType="withEffect">
                                  <p:stCondLst>
                                    <p:cond delay="0"/>
                                  </p:stCondLst>
                                  <p:childTnLst>
                                    <p:set>
                                      <p:cBhvr>
                                        <p:cTn id="9" dur="1" fill="hold">
                                          <p:stCondLst>
                                            <p:cond delay="0"/>
                                          </p:stCondLst>
                                        </p:cTn>
                                        <p:tgtEl>
                                          <p:spTgt spid="792"/>
                                        </p:tgtEl>
                                        <p:attrNameLst>
                                          <p:attrName>style.visibility</p:attrName>
                                        </p:attrNameLst>
                                      </p:cBhvr>
                                      <p:to>
                                        <p:strVal val="visible"/>
                                      </p:to>
                                    </p:set>
                                    <p:animEffect transition="in" filter="fade">
                                      <p:cBhvr>
                                        <p:cTn id="10" dur="500"/>
                                        <p:tgtEl>
                                          <p:spTgt spid="79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14"/>
                                        </p:tgtEl>
                                        <p:attrNameLst>
                                          <p:attrName>style.visibility</p:attrName>
                                        </p:attrNameLst>
                                      </p:cBhvr>
                                      <p:to>
                                        <p:strVal val="visible"/>
                                      </p:to>
                                    </p:set>
                                    <p:animEffect transition="in" filter="fade">
                                      <p:cBhvr>
                                        <p:cTn id="15" dur="500"/>
                                        <p:tgtEl>
                                          <p:spTgt spid="814"/>
                                        </p:tgtEl>
                                      </p:cBhvr>
                                    </p:animEffect>
                                  </p:childTnLst>
                                </p:cTn>
                              </p:par>
                              <p:par>
                                <p:cTn id="16" presetID="10" presetClass="entr" presetSubtype="0" fill="hold" nodeType="withEffect">
                                  <p:stCondLst>
                                    <p:cond delay="0"/>
                                  </p:stCondLst>
                                  <p:childTnLst>
                                    <p:set>
                                      <p:cBhvr>
                                        <p:cTn id="17" dur="1" fill="hold">
                                          <p:stCondLst>
                                            <p:cond delay="0"/>
                                          </p:stCondLst>
                                        </p:cTn>
                                        <p:tgtEl>
                                          <p:spTgt spid="815"/>
                                        </p:tgtEl>
                                        <p:attrNameLst>
                                          <p:attrName>style.visibility</p:attrName>
                                        </p:attrNameLst>
                                      </p:cBhvr>
                                      <p:to>
                                        <p:strVal val="visible"/>
                                      </p:to>
                                    </p:set>
                                    <p:animEffect transition="in" filter="fade">
                                      <p:cBhvr>
                                        <p:cTn id="18" dur="500"/>
                                        <p:tgtEl>
                                          <p:spTgt spid="815"/>
                                        </p:tgtEl>
                                      </p:cBhvr>
                                    </p:animEffect>
                                  </p:childTnLst>
                                </p:cTn>
                              </p:par>
                              <p:par>
                                <p:cTn id="19" presetID="10" presetClass="entr" presetSubtype="0" fill="hold" nodeType="withEffect">
                                  <p:stCondLst>
                                    <p:cond delay="0"/>
                                  </p:stCondLst>
                                  <p:childTnLst>
                                    <p:set>
                                      <p:cBhvr>
                                        <p:cTn id="20" dur="1" fill="hold">
                                          <p:stCondLst>
                                            <p:cond delay="0"/>
                                          </p:stCondLst>
                                        </p:cTn>
                                        <p:tgtEl>
                                          <p:spTgt spid="816"/>
                                        </p:tgtEl>
                                        <p:attrNameLst>
                                          <p:attrName>style.visibility</p:attrName>
                                        </p:attrNameLst>
                                      </p:cBhvr>
                                      <p:to>
                                        <p:strVal val="visible"/>
                                      </p:to>
                                    </p:set>
                                    <p:animEffect transition="in" filter="fade">
                                      <p:cBhvr>
                                        <p:cTn id="21" dur="500"/>
                                        <p:tgtEl>
                                          <p:spTgt spid="8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02"/>
                                        </p:tgtEl>
                                        <p:attrNameLst>
                                          <p:attrName>style.visibility</p:attrName>
                                        </p:attrNameLst>
                                      </p:cBhvr>
                                      <p:to>
                                        <p:strVal val="visible"/>
                                      </p:to>
                                    </p:set>
                                    <p:animEffect transition="in" filter="fade">
                                      <p:cBhvr>
                                        <p:cTn id="26" dur="500"/>
                                        <p:tgtEl>
                                          <p:spTgt spid="802"/>
                                        </p:tgtEl>
                                      </p:cBhvr>
                                    </p:animEffect>
                                  </p:childTnLst>
                                </p:cTn>
                              </p:par>
                              <p:par>
                                <p:cTn id="27" presetID="10" presetClass="entr" presetSubtype="0" fill="hold" nodeType="withEffect">
                                  <p:stCondLst>
                                    <p:cond delay="0"/>
                                  </p:stCondLst>
                                  <p:childTnLst>
                                    <p:set>
                                      <p:cBhvr>
                                        <p:cTn id="28" dur="1" fill="hold">
                                          <p:stCondLst>
                                            <p:cond delay="0"/>
                                          </p:stCondLst>
                                        </p:cTn>
                                        <p:tgtEl>
                                          <p:spTgt spid="803"/>
                                        </p:tgtEl>
                                        <p:attrNameLst>
                                          <p:attrName>style.visibility</p:attrName>
                                        </p:attrNameLst>
                                      </p:cBhvr>
                                      <p:to>
                                        <p:strVal val="visible"/>
                                      </p:to>
                                    </p:set>
                                    <p:animEffect transition="in" filter="fade">
                                      <p:cBhvr>
                                        <p:cTn id="29" dur="500"/>
                                        <p:tgtEl>
                                          <p:spTgt spid="803"/>
                                        </p:tgtEl>
                                      </p:cBhvr>
                                    </p:animEffect>
                                  </p:childTnLst>
                                </p:cTn>
                              </p:par>
                              <p:par>
                                <p:cTn id="30" presetID="10" presetClass="entr" presetSubtype="0" fill="hold" nodeType="withEffect">
                                  <p:stCondLst>
                                    <p:cond delay="0"/>
                                  </p:stCondLst>
                                  <p:childTnLst>
                                    <p:set>
                                      <p:cBhvr>
                                        <p:cTn id="31" dur="1" fill="hold">
                                          <p:stCondLst>
                                            <p:cond delay="0"/>
                                          </p:stCondLst>
                                        </p:cTn>
                                        <p:tgtEl>
                                          <p:spTgt spid="801"/>
                                        </p:tgtEl>
                                        <p:attrNameLst>
                                          <p:attrName>style.visibility</p:attrName>
                                        </p:attrNameLst>
                                      </p:cBhvr>
                                      <p:to>
                                        <p:strVal val="visible"/>
                                      </p:to>
                                    </p:set>
                                    <p:animEffect transition="in" filter="fade">
                                      <p:cBhvr>
                                        <p:cTn id="32" dur="500"/>
                                        <p:tgtEl>
                                          <p:spTgt spid="80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98"/>
                                        </p:tgtEl>
                                        <p:attrNameLst>
                                          <p:attrName>style.visibility</p:attrName>
                                        </p:attrNameLst>
                                      </p:cBhvr>
                                      <p:to>
                                        <p:strVal val="visible"/>
                                      </p:to>
                                    </p:set>
                                    <p:animEffect transition="in" filter="fade">
                                      <p:cBhvr>
                                        <p:cTn id="37" dur="500"/>
                                        <p:tgtEl>
                                          <p:spTgt spid="798"/>
                                        </p:tgtEl>
                                      </p:cBhvr>
                                    </p:animEffect>
                                  </p:childTnLst>
                                </p:cTn>
                              </p:par>
                              <p:par>
                                <p:cTn id="38" presetID="10" presetClass="entr" presetSubtype="0" fill="hold" nodeType="withEffect">
                                  <p:stCondLst>
                                    <p:cond delay="0"/>
                                  </p:stCondLst>
                                  <p:childTnLst>
                                    <p:set>
                                      <p:cBhvr>
                                        <p:cTn id="39" dur="1" fill="hold">
                                          <p:stCondLst>
                                            <p:cond delay="0"/>
                                          </p:stCondLst>
                                        </p:cTn>
                                        <p:tgtEl>
                                          <p:spTgt spid="799"/>
                                        </p:tgtEl>
                                        <p:attrNameLst>
                                          <p:attrName>style.visibility</p:attrName>
                                        </p:attrNameLst>
                                      </p:cBhvr>
                                      <p:to>
                                        <p:strVal val="visible"/>
                                      </p:to>
                                    </p:set>
                                    <p:animEffect transition="in" filter="fade">
                                      <p:cBhvr>
                                        <p:cTn id="40" dur="500"/>
                                        <p:tgtEl>
                                          <p:spTgt spid="799"/>
                                        </p:tgtEl>
                                      </p:cBhvr>
                                    </p:animEffect>
                                  </p:childTnLst>
                                </p:cTn>
                              </p:par>
                              <p:par>
                                <p:cTn id="41" presetID="10" presetClass="entr" presetSubtype="0" fill="hold" nodeType="withEffect">
                                  <p:stCondLst>
                                    <p:cond delay="0"/>
                                  </p:stCondLst>
                                  <p:childTnLst>
                                    <p:set>
                                      <p:cBhvr>
                                        <p:cTn id="42" dur="1" fill="hold">
                                          <p:stCondLst>
                                            <p:cond delay="0"/>
                                          </p:stCondLst>
                                        </p:cTn>
                                        <p:tgtEl>
                                          <p:spTgt spid="800"/>
                                        </p:tgtEl>
                                        <p:attrNameLst>
                                          <p:attrName>style.visibility</p:attrName>
                                        </p:attrNameLst>
                                      </p:cBhvr>
                                      <p:to>
                                        <p:strVal val="visible"/>
                                      </p:to>
                                    </p:set>
                                    <p:animEffect transition="in" filter="fade">
                                      <p:cBhvr>
                                        <p:cTn id="43" dur="500"/>
                                        <p:tgtEl>
                                          <p:spTgt spid="80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804"/>
                                        </p:tgtEl>
                                        <p:attrNameLst>
                                          <p:attrName>style.visibility</p:attrName>
                                        </p:attrNameLst>
                                      </p:cBhvr>
                                      <p:to>
                                        <p:strVal val="visible"/>
                                      </p:to>
                                    </p:set>
                                    <p:animEffect transition="in" filter="fade">
                                      <p:cBhvr>
                                        <p:cTn id="48" dur="500"/>
                                        <p:tgtEl>
                                          <p:spTgt spid="804"/>
                                        </p:tgtEl>
                                      </p:cBhvr>
                                    </p:animEffect>
                                  </p:childTnLst>
                                </p:cTn>
                              </p:par>
                              <p:par>
                                <p:cTn id="49" presetID="10" presetClass="entr" presetSubtype="0" fill="hold" nodeType="withEffect">
                                  <p:stCondLst>
                                    <p:cond delay="0"/>
                                  </p:stCondLst>
                                  <p:childTnLst>
                                    <p:set>
                                      <p:cBhvr>
                                        <p:cTn id="50" dur="1" fill="hold">
                                          <p:stCondLst>
                                            <p:cond delay="0"/>
                                          </p:stCondLst>
                                        </p:cTn>
                                        <p:tgtEl>
                                          <p:spTgt spid="805"/>
                                        </p:tgtEl>
                                        <p:attrNameLst>
                                          <p:attrName>style.visibility</p:attrName>
                                        </p:attrNameLst>
                                      </p:cBhvr>
                                      <p:to>
                                        <p:strVal val="visible"/>
                                      </p:to>
                                    </p:set>
                                    <p:animEffect transition="in" filter="fade">
                                      <p:cBhvr>
                                        <p:cTn id="51" dur="500"/>
                                        <p:tgtEl>
                                          <p:spTgt spid="805"/>
                                        </p:tgtEl>
                                      </p:cBhvr>
                                    </p:animEffect>
                                  </p:childTnLst>
                                </p:cTn>
                              </p:par>
                              <p:par>
                                <p:cTn id="52" presetID="10" presetClass="entr" presetSubtype="0" fill="hold" nodeType="withEffect">
                                  <p:stCondLst>
                                    <p:cond delay="0"/>
                                  </p:stCondLst>
                                  <p:childTnLst>
                                    <p:set>
                                      <p:cBhvr>
                                        <p:cTn id="53" dur="1" fill="hold">
                                          <p:stCondLst>
                                            <p:cond delay="0"/>
                                          </p:stCondLst>
                                        </p:cTn>
                                        <p:tgtEl>
                                          <p:spTgt spid="806"/>
                                        </p:tgtEl>
                                        <p:attrNameLst>
                                          <p:attrName>style.visibility</p:attrName>
                                        </p:attrNameLst>
                                      </p:cBhvr>
                                      <p:to>
                                        <p:strVal val="visible"/>
                                      </p:to>
                                    </p:set>
                                    <p:animEffect transition="in" filter="fade">
                                      <p:cBhvr>
                                        <p:cTn id="54" dur="500"/>
                                        <p:tgtEl>
                                          <p:spTgt spid="80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807"/>
                                        </p:tgtEl>
                                        <p:attrNameLst>
                                          <p:attrName>style.visibility</p:attrName>
                                        </p:attrNameLst>
                                      </p:cBhvr>
                                      <p:to>
                                        <p:strVal val="visible"/>
                                      </p:to>
                                    </p:set>
                                    <p:animEffect transition="in" filter="fade">
                                      <p:cBhvr>
                                        <p:cTn id="59" dur="500"/>
                                        <p:tgtEl>
                                          <p:spTgt spid="80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808"/>
                                        </p:tgtEl>
                                        <p:attrNameLst>
                                          <p:attrName>style.visibility</p:attrName>
                                        </p:attrNameLst>
                                      </p:cBhvr>
                                      <p:to>
                                        <p:strVal val="visible"/>
                                      </p:to>
                                    </p:set>
                                    <p:animEffect transition="in" filter="fade">
                                      <p:cBhvr>
                                        <p:cTn id="64" dur="500"/>
                                        <p:tgtEl>
                                          <p:spTgt spid="808"/>
                                        </p:tgtEl>
                                      </p:cBhvr>
                                    </p:animEffect>
                                  </p:childTnLst>
                                </p:cTn>
                              </p:par>
                              <p:par>
                                <p:cTn id="65" presetID="10" presetClass="entr" presetSubtype="0" fill="hold" nodeType="withEffect">
                                  <p:stCondLst>
                                    <p:cond delay="0"/>
                                  </p:stCondLst>
                                  <p:childTnLst>
                                    <p:set>
                                      <p:cBhvr>
                                        <p:cTn id="66" dur="1" fill="hold">
                                          <p:stCondLst>
                                            <p:cond delay="0"/>
                                          </p:stCondLst>
                                        </p:cTn>
                                        <p:tgtEl>
                                          <p:spTgt spid="809"/>
                                        </p:tgtEl>
                                        <p:attrNameLst>
                                          <p:attrName>style.visibility</p:attrName>
                                        </p:attrNameLst>
                                      </p:cBhvr>
                                      <p:to>
                                        <p:strVal val="visible"/>
                                      </p:to>
                                    </p:set>
                                    <p:animEffect transition="in" filter="fade">
                                      <p:cBhvr>
                                        <p:cTn id="67" dur="500"/>
                                        <p:tgtEl>
                                          <p:spTgt spid="809"/>
                                        </p:tgtEl>
                                      </p:cBhvr>
                                    </p:animEffect>
                                  </p:childTnLst>
                                </p:cTn>
                              </p:par>
                              <p:par>
                                <p:cTn id="68" presetID="10" presetClass="entr" presetSubtype="0" fill="hold" nodeType="withEffect">
                                  <p:stCondLst>
                                    <p:cond delay="0"/>
                                  </p:stCondLst>
                                  <p:childTnLst>
                                    <p:set>
                                      <p:cBhvr>
                                        <p:cTn id="69" dur="1" fill="hold">
                                          <p:stCondLst>
                                            <p:cond delay="0"/>
                                          </p:stCondLst>
                                        </p:cTn>
                                        <p:tgtEl>
                                          <p:spTgt spid="810"/>
                                        </p:tgtEl>
                                        <p:attrNameLst>
                                          <p:attrName>style.visibility</p:attrName>
                                        </p:attrNameLst>
                                      </p:cBhvr>
                                      <p:to>
                                        <p:strVal val="visible"/>
                                      </p:to>
                                    </p:set>
                                    <p:animEffect transition="in" filter="fade">
                                      <p:cBhvr>
                                        <p:cTn id="70" dur="500"/>
                                        <p:tgtEl>
                                          <p:spTgt spid="81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817"/>
                                        </p:tgtEl>
                                        <p:attrNameLst>
                                          <p:attrName>style.visibility</p:attrName>
                                        </p:attrNameLst>
                                      </p:cBhvr>
                                      <p:to>
                                        <p:strVal val="visible"/>
                                      </p:to>
                                    </p:set>
                                    <p:animEffect transition="in" filter="fade">
                                      <p:cBhvr>
                                        <p:cTn id="75" dur="500"/>
                                        <p:tgtEl>
                                          <p:spTgt spid="817"/>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818">
                                            <p:txEl>
                                              <p:pRg st="0" end="0"/>
                                            </p:txEl>
                                          </p:spTgt>
                                        </p:tgtEl>
                                        <p:attrNameLst>
                                          <p:attrName>style.visibility</p:attrName>
                                        </p:attrNameLst>
                                      </p:cBhvr>
                                      <p:to>
                                        <p:strVal val="visible"/>
                                      </p:to>
                                    </p:set>
                                    <p:animEffect transition="in" filter="fade">
                                      <p:cBhvr>
                                        <p:cTn id="80" dur="500"/>
                                        <p:tgtEl>
                                          <p:spTgt spid="818">
                                            <p:txEl>
                                              <p:pRg st="0" end="0"/>
                                            </p:txEl>
                                          </p:spTgt>
                                        </p:tgtEl>
                                      </p:cBhvr>
                                    </p:animEffect>
                                  </p:childTnLst>
                                </p:cTn>
                              </p:par>
                              <p:par>
                                <p:cTn id="81" presetID="10" presetClass="entr" presetSubtype="0" fill="hold" nodeType="withEffect">
                                  <p:stCondLst>
                                    <p:cond delay="0"/>
                                  </p:stCondLst>
                                  <p:childTnLst>
                                    <p:set>
                                      <p:cBhvr>
                                        <p:cTn id="82" dur="1" fill="hold">
                                          <p:stCondLst>
                                            <p:cond delay="0"/>
                                          </p:stCondLst>
                                        </p:cTn>
                                        <p:tgtEl>
                                          <p:spTgt spid="819"/>
                                        </p:tgtEl>
                                        <p:attrNameLst>
                                          <p:attrName>style.visibility</p:attrName>
                                        </p:attrNameLst>
                                      </p:cBhvr>
                                      <p:to>
                                        <p:strVal val="visible"/>
                                      </p:to>
                                    </p:set>
                                    <p:animEffect transition="in" filter="fade">
                                      <p:cBhvr>
                                        <p:cTn id="83" dur="500"/>
                                        <p:tgtEl>
                                          <p:spTgt spid="819"/>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795"/>
                                        </p:tgtEl>
                                        <p:attrNameLst>
                                          <p:attrName>style.visibility</p:attrName>
                                        </p:attrNameLst>
                                      </p:cBhvr>
                                      <p:to>
                                        <p:strVal val="visible"/>
                                      </p:to>
                                    </p:set>
                                    <p:animEffect transition="in" filter="fade">
                                      <p:cBhvr>
                                        <p:cTn id="88" dur="500"/>
                                        <p:tgtEl>
                                          <p:spTgt spid="795"/>
                                        </p:tgtEl>
                                      </p:cBhvr>
                                    </p:animEffect>
                                  </p:childTnLst>
                                </p:cTn>
                              </p:par>
                              <p:par>
                                <p:cTn id="89" presetID="10" presetClass="entr" presetSubtype="0" fill="hold" nodeType="withEffect">
                                  <p:stCondLst>
                                    <p:cond delay="0"/>
                                  </p:stCondLst>
                                  <p:childTnLst>
                                    <p:set>
                                      <p:cBhvr>
                                        <p:cTn id="90" dur="1" fill="hold">
                                          <p:stCondLst>
                                            <p:cond delay="0"/>
                                          </p:stCondLst>
                                        </p:cTn>
                                        <p:tgtEl>
                                          <p:spTgt spid="796"/>
                                        </p:tgtEl>
                                        <p:attrNameLst>
                                          <p:attrName>style.visibility</p:attrName>
                                        </p:attrNameLst>
                                      </p:cBhvr>
                                      <p:to>
                                        <p:strVal val="visible"/>
                                      </p:to>
                                    </p:set>
                                    <p:animEffect transition="in" filter="fade">
                                      <p:cBhvr>
                                        <p:cTn id="91" dur="500"/>
                                        <p:tgtEl>
                                          <p:spTgt spid="796"/>
                                        </p:tgtEl>
                                      </p:cBhvr>
                                    </p:animEffect>
                                  </p:childTnLst>
                                </p:cTn>
                              </p:par>
                              <p:par>
                                <p:cTn id="92" presetID="10" presetClass="entr" presetSubtype="0" fill="hold" nodeType="withEffect">
                                  <p:stCondLst>
                                    <p:cond delay="0"/>
                                  </p:stCondLst>
                                  <p:childTnLst>
                                    <p:set>
                                      <p:cBhvr>
                                        <p:cTn id="93" dur="1" fill="hold">
                                          <p:stCondLst>
                                            <p:cond delay="0"/>
                                          </p:stCondLst>
                                        </p:cTn>
                                        <p:tgtEl>
                                          <p:spTgt spid="797"/>
                                        </p:tgtEl>
                                        <p:attrNameLst>
                                          <p:attrName>style.visibility</p:attrName>
                                        </p:attrNameLst>
                                      </p:cBhvr>
                                      <p:to>
                                        <p:strVal val="visible"/>
                                      </p:to>
                                    </p:set>
                                    <p:animEffect transition="in" filter="fade">
                                      <p:cBhvr>
                                        <p:cTn id="94" dur="500"/>
                                        <p:tgtEl>
                                          <p:spTgt spid="797"/>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812"/>
                                        </p:tgtEl>
                                        <p:attrNameLst>
                                          <p:attrName>style.visibility</p:attrName>
                                        </p:attrNameLst>
                                      </p:cBhvr>
                                      <p:to>
                                        <p:strVal val="visible"/>
                                      </p:to>
                                    </p:set>
                                    <p:animEffect transition="in" filter="fade">
                                      <p:cBhvr>
                                        <p:cTn id="99" dur="500"/>
                                        <p:tgtEl>
                                          <p:spTgt spid="812"/>
                                        </p:tgtEl>
                                      </p:cBhvr>
                                    </p:animEffect>
                                  </p:childTnLst>
                                </p:cTn>
                              </p:par>
                            </p:childTnLst>
                          </p:cTn>
                        </p:par>
                        <p:par>
                          <p:cTn id="100" fill="hold">
                            <p:stCondLst>
                              <p:cond delay="500"/>
                            </p:stCondLst>
                            <p:childTnLst>
                              <p:par>
                                <p:cTn id="101" presetID="10" presetClass="entr" presetSubtype="0" fill="hold" nodeType="afterEffect">
                                  <p:stCondLst>
                                    <p:cond delay="0"/>
                                  </p:stCondLst>
                                  <p:childTnLst>
                                    <p:set>
                                      <p:cBhvr>
                                        <p:cTn id="102" dur="1" fill="hold">
                                          <p:stCondLst>
                                            <p:cond delay="0"/>
                                          </p:stCondLst>
                                        </p:cTn>
                                        <p:tgtEl>
                                          <p:spTgt spid="813"/>
                                        </p:tgtEl>
                                        <p:attrNameLst>
                                          <p:attrName>style.visibility</p:attrName>
                                        </p:attrNameLst>
                                      </p:cBhvr>
                                      <p:to>
                                        <p:strVal val="visible"/>
                                      </p:to>
                                    </p:set>
                                    <p:animEffect transition="in" filter="fade">
                                      <p:cBhvr>
                                        <p:cTn id="103" dur="500"/>
                                        <p:tgtEl>
                                          <p:spTgt spid="813"/>
                                        </p:tgtEl>
                                      </p:cBhvr>
                                    </p:animEffect>
                                  </p:childTnLst>
                                </p:cTn>
                              </p:par>
                            </p:childTnLst>
                          </p:cTn>
                        </p:par>
                        <p:par>
                          <p:cTn id="104" fill="hold">
                            <p:stCondLst>
                              <p:cond delay="1000"/>
                            </p:stCondLst>
                            <p:childTnLst>
                              <p:par>
                                <p:cTn id="105" presetID="10" presetClass="entr" presetSubtype="0" fill="hold" nodeType="afterEffect">
                                  <p:stCondLst>
                                    <p:cond delay="0"/>
                                  </p:stCondLst>
                                  <p:childTnLst>
                                    <p:set>
                                      <p:cBhvr>
                                        <p:cTn id="106" dur="1" fill="hold">
                                          <p:stCondLst>
                                            <p:cond delay="0"/>
                                          </p:stCondLst>
                                        </p:cTn>
                                        <p:tgtEl>
                                          <p:spTgt spid="811"/>
                                        </p:tgtEl>
                                        <p:attrNameLst>
                                          <p:attrName>style.visibility</p:attrName>
                                        </p:attrNameLst>
                                      </p:cBhvr>
                                      <p:to>
                                        <p:strVal val="visible"/>
                                      </p:to>
                                    </p:set>
                                    <p:animEffect transition="in" filter="fade">
                                      <p:cBhvr>
                                        <p:cTn id="107" dur="500"/>
                                        <p:tgtEl>
                                          <p:spTgt spid="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sp>
        <p:nvSpPr>
          <p:cNvPr id="825" name="Google Shape;825;p82"/>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Ionisation – </a:t>
            </a:r>
            <a:r>
              <a:rPr lang="en"/>
              <a:t>Stopping power w.r.t. parameter </a:t>
            </a:r>
            <a:r>
              <a:rPr lang="en" i="1"/>
              <a:t>βγ </a:t>
            </a:r>
            <a:r>
              <a:rPr lang="en"/>
              <a:t>(1)</a:t>
            </a:r>
            <a:endParaRPr/>
          </a:p>
        </p:txBody>
      </p:sp>
      <p:sp>
        <p:nvSpPr>
          <p:cNvPr id="826" name="Google Shape;826;p82"/>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827" name="Google Shape;827;p82"/>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828" name="Google Shape;828;p82"/>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48</a:t>
            </a:fld>
            <a:endParaRPr/>
          </a:p>
        </p:txBody>
      </p:sp>
      <p:pic>
        <p:nvPicPr>
          <p:cNvPr id="829" name="Google Shape;829;p82"/>
          <p:cNvPicPr preferRelativeResize="0"/>
          <p:nvPr/>
        </p:nvPicPr>
        <p:blipFill rotWithShape="1">
          <a:blip r:embed="rId3">
            <a:alphaModFix/>
          </a:blip>
          <a:srcRect/>
          <a:stretch/>
        </p:blipFill>
        <p:spPr>
          <a:xfrm>
            <a:off x="1926612" y="679795"/>
            <a:ext cx="5276413" cy="3981242"/>
          </a:xfrm>
          <a:prstGeom prst="rect">
            <a:avLst/>
          </a:prstGeom>
          <a:noFill/>
          <a:ln>
            <a:noFill/>
          </a:ln>
        </p:spPr>
      </p:pic>
      <p:sp>
        <p:nvSpPr>
          <p:cNvPr id="830" name="Google Shape;830;p82"/>
          <p:cNvSpPr/>
          <p:nvPr/>
        </p:nvSpPr>
        <p:spPr>
          <a:xfrm>
            <a:off x="3992880" y="4335780"/>
            <a:ext cx="342900" cy="3810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31" name="Google Shape;831;p82"/>
          <p:cNvCxnSpPr/>
          <p:nvPr/>
        </p:nvCxnSpPr>
        <p:spPr>
          <a:xfrm>
            <a:off x="4168588" y="4168588"/>
            <a:ext cx="0" cy="354000"/>
          </a:xfrm>
          <a:prstGeom prst="straightConnector1">
            <a:avLst/>
          </a:prstGeom>
          <a:noFill/>
          <a:ln w="38100" cap="flat" cmpd="sng">
            <a:solidFill>
              <a:schemeClr val="dk1"/>
            </a:solidFill>
            <a:prstDash val="solid"/>
            <a:round/>
            <a:headEnd type="none" w="sm" len="sm"/>
            <a:tailEnd type="triangle" w="med" len="med"/>
          </a:ln>
        </p:spPr>
      </p:cxnSp>
      <p:pic>
        <p:nvPicPr>
          <p:cNvPr id="832" name="Google Shape;832;p82"/>
          <p:cNvPicPr preferRelativeResize="0"/>
          <p:nvPr/>
        </p:nvPicPr>
        <p:blipFill rotWithShape="1">
          <a:blip r:embed="rId4">
            <a:alphaModFix/>
          </a:blip>
          <a:srcRect/>
          <a:stretch/>
        </p:blipFill>
        <p:spPr>
          <a:xfrm>
            <a:off x="2977865" y="4489568"/>
            <a:ext cx="1398020" cy="230054"/>
          </a:xfrm>
          <a:prstGeom prst="rect">
            <a:avLst/>
          </a:prstGeom>
          <a:noFill/>
          <a:ln>
            <a:noFill/>
          </a:ln>
        </p:spPr>
      </p:pic>
      <p:sp>
        <p:nvSpPr>
          <p:cNvPr id="833" name="Google Shape;833;p82"/>
          <p:cNvSpPr/>
          <p:nvPr/>
        </p:nvSpPr>
        <p:spPr>
          <a:xfrm rot="-695531">
            <a:off x="4273759" y="3066482"/>
            <a:ext cx="1158531" cy="380960"/>
          </a:xfrm>
          <a:prstGeom prst="ellipse">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34" name="Google Shape;834;p82"/>
          <p:cNvCxnSpPr/>
          <p:nvPr/>
        </p:nvCxnSpPr>
        <p:spPr>
          <a:xfrm>
            <a:off x="5358353" y="3238772"/>
            <a:ext cx="2181600" cy="36600"/>
          </a:xfrm>
          <a:prstGeom prst="straightConnector1">
            <a:avLst/>
          </a:prstGeom>
          <a:noFill/>
          <a:ln w="38100" cap="flat" cmpd="sng">
            <a:solidFill>
              <a:schemeClr val="accent3"/>
            </a:solidFill>
            <a:prstDash val="solid"/>
            <a:round/>
            <a:headEnd type="none" w="sm" len="sm"/>
            <a:tailEnd type="triangle" w="med" len="med"/>
          </a:ln>
        </p:spPr>
      </p:cxnSp>
      <p:sp>
        <p:nvSpPr>
          <p:cNvPr id="835" name="Google Shape;835;p82"/>
          <p:cNvSpPr txBox="1"/>
          <p:nvPr/>
        </p:nvSpPr>
        <p:spPr>
          <a:xfrm>
            <a:off x="7507561" y="3090599"/>
            <a:ext cx="11352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chemeClr val="accent3"/>
                </a:solidFill>
                <a:latin typeface="Arial"/>
                <a:ea typeface="Arial"/>
                <a:cs typeface="Arial"/>
                <a:sym typeface="Arial"/>
              </a:rPr>
              <a:t>log rise</a:t>
            </a:r>
            <a:endParaRPr/>
          </a:p>
        </p:txBody>
      </p:sp>
      <p:sp>
        <p:nvSpPr>
          <p:cNvPr id="836" name="Google Shape;836;p82"/>
          <p:cNvSpPr/>
          <p:nvPr/>
        </p:nvSpPr>
        <p:spPr>
          <a:xfrm>
            <a:off x="5445548" y="2904483"/>
            <a:ext cx="1528800" cy="284700"/>
          </a:xfrm>
          <a:prstGeom prst="ellipse">
            <a:avLst/>
          </a:prstGeom>
          <a:noFill/>
          <a:ln w="38100" cap="flat" cmpd="sng">
            <a:solidFill>
              <a:srgbClr val="772B1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37" name="Google Shape;837;p82"/>
          <p:cNvCxnSpPr>
            <a:stCxn id="836" idx="6"/>
          </p:cNvCxnSpPr>
          <p:nvPr/>
        </p:nvCxnSpPr>
        <p:spPr>
          <a:xfrm rot="10800000" flipH="1">
            <a:off x="6974348" y="2721333"/>
            <a:ext cx="533400" cy="325500"/>
          </a:xfrm>
          <a:prstGeom prst="straightConnector1">
            <a:avLst/>
          </a:prstGeom>
          <a:noFill/>
          <a:ln w="38100" cap="flat" cmpd="sng">
            <a:solidFill>
              <a:srgbClr val="772B11"/>
            </a:solidFill>
            <a:prstDash val="solid"/>
            <a:round/>
            <a:headEnd type="none" w="sm" len="sm"/>
            <a:tailEnd type="triangle" w="med" len="med"/>
          </a:ln>
        </p:spPr>
      </p:cxnSp>
      <p:sp>
        <p:nvSpPr>
          <p:cNvPr id="838" name="Google Shape;838;p82"/>
          <p:cNvSpPr txBox="1"/>
          <p:nvPr/>
        </p:nvSpPr>
        <p:spPr>
          <a:xfrm>
            <a:off x="7507560" y="2536601"/>
            <a:ext cx="15936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rgbClr val="772B11"/>
                </a:solidFill>
                <a:latin typeface="Arial"/>
                <a:ea typeface="Arial"/>
                <a:cs typeface="Arial"/>
                <a:sym typeface="Arial"/>
              </a:rPr>
              <a:t>Fermi plateau</a:t>
            </a:r>
            <a:endParaRPr/>
          </a:p>
        </p:txBody>
      </p:sp>
      <p:pic>
        <p:nvPicPr>
          <p:cNvPr id="839" name="Google Shape;839;p82"/>
          <p:cNvPicPr preferRelativeResize="0"/>
          <p:nvPr/>
        </p:nvPicPr>
        <p:blipFill rotWithShape="1">
          <a:blip r:embed="rId5">
            <a:alphaModFix/>
          </a:blip>
          <a:srcRect/>
          <a:stretch/>
        </p:blipFill>
        <p:spPr>
          <a:xfrm>
            <a:off x="182206" y="3320451"/>
            <a:ext cx="1744405" cy="306976"/>
          </a:xfrm>
          <a:prstGeom prst="rect">
            <a:avLst/>
          </a:prstGeom>
          <a:noFill/>
          <a:ln>
            <a:noFill/>
          </a:ln>
        </p:spPr>
      </p:pic>
      <p:cxnSp>
        <p:nvCxnSpPr>
          <p:cNvPr id="840" name="Google Shape;840;p82"/>
          <p:cNvCxnSpPr>
            <a:stCxn id="839" idx="3"/>
          </p:cNvCxnSpPr>
          <p:nvPr/>
        </p:nvCxnSpPr>
        <p:spPr>
          <a:xfrm rot="10800000" flipH="1">
            <a:off x="1926611" y="3189239"/>
            <a:ext cx="2847000" cy="284700"/>
          </a:xfrm>
          <a:prstGeom prst="straightConnector1">
            <a:avLst/>
          </a:prstGeom>
          <a:noFill/>
          <a:ln w="28575" cap="flat" cmpd="sng">
            <a:solidFill>
              <a:schemeClr val="dk1"/>
            </a:solidFill>
            <a:prstDash val="solid"/>
            <a:round/>
            <a:headEnd type="none" w="sm" len="sm"/>
            <a:tailEnd type="triangle" w="med" len="med"/>
          </a:ln>
        </p:spPr>
      </p:cxnSp>
      <p:sp>
        <p:nvSpPr>
          <p:cNvPr id="841" name="Google Shape;841;p82"/>
          <p:cNvSpPr txBox="1"/>
          <p:nvPr/>
        </p:nvSpPr>
        <p:spPr>
          <a:xfrm>
            <a:off x="28448" y="3621012"/>
            <a:ext cx="21756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1" u="none" strike="noStrike" cap="none">
                <a:solidFill>
                  <a:schemeClr val="dk1"/>
                </a:solidFill>
                <a:latin typeface="Arial"/>
                <a:ea typeface="Arial"/>
                <a:cs typeface="Arial"/>
                <a:sym typeface="Arial"/>
              </a:rPr>
              <a:t>[relative extension of transversal electric field]</a:t>
            </a:r>
            <a:endParaRPr/>
          </a:p>
        </p:txBody>
      </p:sp>
      <p:sp>
        <p:nvSpPr>
          <p:cNvPr id="842" name="Google Shape;842;p82"/>
          <p:cNvSpPr txBox="1"/>
          <p:nvPr/>
        </p:nvSpPr>
        <p:spPr>
          <a:xfrm>
            <a:off x="0" y="799801"/>
            <a:ext cx="2113800" cy="954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saturation at large </a:t>
            </a:r>
            <a:r>
              <a:rPr lang="en" sz="1400" b="0" i="1" u="none" strike="noStrike" cap="none">
                <a:solidFill>
                  <a:schemeClr val="dk1"/>
                </a:solidFill>
                <a:latin typeface="Arial"/>
                <a:ea typeface="Arial"/>
                <a:cs typeface="Arial"/>
                <a:sym typeface="Arial"/>
              </a:rPr>
              <a:t>(βγ)</a:t>
            </a:r>
            <a:r>
              <a:rPr lang="en" sz="1400" b="0" i="0" u="none" strike="noStrike" cap="none">
                <a:solidFill>
                  <a:schemeClr val="dk1"/>
                </a:solidFill>
                <a:latin typeface="Arial"/>
                <a:ea typeface="Arial"/>
                <a:cs typeface="Arial"/>
                <a:sym typeface="Arial"/>
              </a:rPr>
              <a:t> due to density-effect (correction </a:t>
            </a:r>
            <a:r>
              <a:rPr lang="en" sz="1400" b="0" i="1" u="none" strike="noStrike" cap="none">
                <a:solidFill>
                  <a:schemeClr val="dk1"/>
                </a:solidFill>
                <a:latin typeface="Arial"/>
                <a:ea typeface="Arial"/>
                <a:cs typeface="Arial"/>
                <a:sym typeface="Arial"/>
              </a:rPr>
              <a:t>δ</a:t>
            </a:r>
            <a:r>
              <a:rPr lang="en" sz="1400" b="0" i="0" u="none" strike="noStrike" cap="none">
                <a:solidFill>
                  <a:schemeClr val="dk1"/>
                </a:solidFill>
                <a:latin typeface="Arial"/>
                <a:ea typeface="Arial"/>
                <a:cs typeface="Arial"/>
                <a:sym typeface="Arial"/>
              </a:rPr>
              <a:t>) </a:t>
            </a:r>
            <a:endParaRPr/>
          </a:p>
          <a:p>
            <a:pPr marL="0" marR="0" lvl="0" indent="0" algn="ctr" rtl="0">
              <a:lnSpc>
                <a:spcPct val="100000"/>
              </a:lnSpc>
              <a:spcBef>
                <a:spcPts val="0"/>
              </a:spcBef>
              <a:spcAft>
                <a:spcPts val="0"/>
              </a:spcAft>
              <a:buNone/>
            </a:pPr>
            <a:r>
              <a:rPr lang="en" sz="1400" b="0" i="1" u="none" strike="noStrike" cap="none">
                <a:solidFill>
                  <a:schemeClr val="dk1"/>
                </a:solidFill>
                <a:latin typeface="Arial"/>
                <a:ea typeface="Arial"/>
                <a:cs typeface="Arial"/>
                <a:sym typeface="Arial"/>
              </a:rPr>
              <a:t>[polarization of medium]</a:t>
            </a:r>
            <a:endParaRPr/>
          </a:p>
        </p:txBody>
      </p:sp>
      <p:cxnSp>
        <p:nvCxnSpPr>
          <p:cNvPr id="843" name="Google Shape;843;p82"/>
          <p:cNvCxnSpPr/>
          <p:nvPr/>
        </p:nvCxnSpPr>
        <p:spPr>
          <a:xfrm>
            <a:off x="1926612" y="1162947"/>
            <a:ext cx="4687500" cy="1927800"/>
          </a:xfrm>
          <a:prstGeom prst="straightConnector1">
            <a:avLst/>
          </a:prstGeom>
          <a:noFill/>
          <a:ln w="28575" cap="flat" cmpd="sng">
            <a:solidFill>
              <a:srgbClr val="002F9F"/>
            </a:solidFill>
            <a:prstDash val="solid"/>
            <a:round/>
            <a:headEnd type="none" w="sm" len="sm"/>
            <a:tailEnd type="triangle" w="med" len="med"/>
          </a:ln>
        </p:spPr>
      </p:cxnSp>
      <p:sp>
        <p:nvSpPr>
          <p:cNvPr id="844" name="Google Shape;844;p82"/>
          <p:cNvSpPr/>
          <p:nvPr/>
        </p:nvSpPr>
        <p:spPr>
          <a:xfrm rot="-1057529">
            <a:off x="3286066" y="1732386"/>
            <a:ext cx="302186" cy="1221361"/>
          </a:xfrm>
          <a:prstGeom prst="ellipse">
            <a:avLst/>
          </a:prstGeom>
          <a:noFill/>
          <a:ln w="25400" cap="flat" cmpd="sng">
            <a:solidFill>
              <a:srgbClr val="EC9D8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45" name="Google Shape;845;p82"/>
          <p:cNvCxnSpPr>
            <a:stCxn id="844" idx="6"/>
          </p:cNvCxnSpPr>
          <p:nvPr/>
        </p:nvCxnSpPr>
        <p:spPr>
          <a:xfrm rot="10800000" flipH="1">
            <a:off x="3581159" y="1614216"/>
            <a:ext cx="185100" cy="683100"/>
          </a:xfrm>
          <a:prstGeom prst="straightConnector1">
            <a:avLst/>
          </a:prstGeom>
          <a:noFill/>
          <a:ln w="28575" cap="flat" cmpd="sng">
            <a:solidFill>
              <a:srgbClr val="EC9D83"/>
            </a:solidFill>
            <a:prstDash val="solid"/>
            <a:round/>
            <a:headEnd type="none" w="sm" len="sm"/>
            <a:tailEnd type="triangle" w="med" len="med"/>
          </a:ln>
        </p:spPr>
      </p:cxnSp>
      <p:sp>
        <p:nvSpPr>
          <p:cNvPr id="846" name="Google Shape;846;p82"/>
          <p:cNvSpPr txBox="1"/>
          <p:nvPr/>
        </p:nvSpPr>
        <p:spPr>
          <a:xfrm>
            <a:off x="7203025" y="917700"/>
            <a:ext cx="1898100" cy="1077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chemeClr val="dk1"/>
                </a:solidFill>
                <a:latin typeface="Arial"/>
                <a:ea typeface="Arial"/>
                <a:cs typeface="Arial"/>
                <a:sym typeface="Arial"/>
              </a:rPr>
              <a:t>Fig. </a:t>
            </a:r>
            <a:r>
              <a:rPr lang="en" sz="1600" b="1">
                <a:solidFill>
                  <a:schemeClr val="dk1"/>
                </a:solidFill>
              </a:rPr>
              <a:t>17</a:t>
            </a:r>
            <a:r>
              <a:rPr lang="en" sz="1600" b="1" i="0" u="none" strike="noStrike" cap="none">
                <a:solidFill>
                  <a:schemeClr val="dk1"/>
                </a:solidFill>
                <a:latin typeface="Arial"/>
                <a:ea typeface="Arial"/>
                <a:cs typeface="Arial"/>
                <a:sym typeface="Arial"/>
              </a:rPr>
              <a:t>.</a:t>
            </a:r>
            <a:r>
              <a:rPr lang="en" sz="1600" b="0" i="0" u="none" strike="noStrike" cap="none">
                <a:solidFill>
                  <a:srgbClr val="000000"/>
                </a:solidFill>
                <a:latin typeface="Arial"/>
                <a:ea typeface="Arial"/>
                <a:cs typeface="Arial"/>
                <a:sym typeface="Arial"/>
              </a:rPr>
              <a:t> </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 sz="1600" b="1"/>
              <a:t>Stopping power development </a:t>
            </a:r>
            <a:r>
              <a:rPr lang="en" sz="1600"/>
              <a:t>(log-log graph)</a:t>
            </a:r>
            <a:endParaRPr sz="1600"/>
          </a:p>
        </p:txBody>
      </p:sp>
      <p:sp>
        <p:nvSpPr>
          <p:cNvPr id="847" name="Google Shape;847;p82"/>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solidFill>
                  <a:srgbClr val="666666"/>
                </a:solidFill>
              </a:rPr>
              <a:t>[9] Particle Data Group PDG 2010; </a:t>
            </a:r>
            <a:r>
              <a:rPr lang="en" sz="700" i="1">
                <a:solidFill>
                  <a:srgbClr val="666666"/>
                </a:solidFill>
              </a:rPr>
              <a:t>27. Passage of particles through matter</a:t>
            </a:r>
            <a:r>
              <a:rPr lang="en" sz="700">
                <a:solidFill>
                  <a:srgbClr val="666666"/>
                </a:solidFill>
              </a:rPr>
              <a:t>; Revised January 2010 by H. Bichsel (University of Washington), D.E. Groom (LBNL), and S.R. Klein (LBNL).</a:t>
            </a:r>
            <a:endParaRPr sz="700">
              <a:solidFill>
                <a:srgbClr val="666666"/>
              </a:solidFill>
            </a:endParaRPr>
          </a:p>
        </p:txBody>
      </p:sp>
      <p:sp>
        <p:nvSpPr>
          <p:cNvPr id="848" name="Google Shape;848;p82"/>
          <p:cNvSpPr txBox="1"/>
          <p:nvPr/>
        </p:nvSpPr>
        <p:spPr>
          <a:xfrm>
            <a:off x="8537100" y="1832775"/>
            <a:ext cx="5109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[9]</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4"/>
                                        </p:tgtEl>
                                        <p:attrNameLst>
                                          <p:attrName>style.visibility</p:attrName>
                                        </p:attrNameLst>
                                      </p:cBhvr>
                                      <p:to>
                                        <p:strVal val="visible"/>
                                      </p:to>
                                    </p:set>
                                    <p:animEffect transition="in" filter="fade">
                                      <p:cBhvr>
                                        <p:cTn id="7" dur="500"/>
                                        <p:tgtEl>
                                          <p:spTgt spid="844"/>
                                        </p:tgtEl>
                                      </p:cBhvr>
                                    </p:animEffect>
                                  </p:childTnLst>
                                </p:cTn>
                              </p:par>
                              <p:par>
                                <p:cTn id="8" presetID="10" presetClass="entr" presetSubtype="0" fill="hold" nodeType="withEffect">
                                  <p:stCondLst>
                                    <p:cond delay="0"/>
                                  </p:stCondLst>
                                  <p:childTnLst>
                                    <p:set>
                                      <p:cBhvr>
                                        <p:cTn id="9" dur="1" fill="hold">
                                          <p:stCondLst>
                                            <p:cond delay="0"/>
                                          </p:stCondLst>
                                        </p:cTn>
                                        <p:tgtEl>
                                          <p:spTgt spid="845"/>
                                        </p:tgtEl>
                                        <p:attrNameLst>
                                          <p:attrName>style.visibility</p:attrName>
                                        </p:attrNameLst>
                                      </p:cBhvr>
                                      <p:to>
                                        <p:strVal val="visible"/>
                                      </p:to>
                                    </p:set>
                                    <p:animEffect transition="in" filter="fade">
                                      <p:cBhvr>
                                        <p:cTn id="10" dur="500"/>
                                        <p:tgtEl>
                                          <p:spTgt spid="84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31"/>
                                        </p:tgtEl>
                                        <p:attrNameLst>
                                          <p:attrName>style.visibility</p:attrName>
                                        </p:attrNameLst>
                                      </p:cBhvr>
                                      <p:to>
                                        <p:strVal val="visible"/>
                                      </p:to>
                                    </p:set>
                                    <p:animEffect transition="in" filter="fade">
                                      <p:cBhvr>
                                        <p:cTn id="15" dur="500"/>
                                        <p:tgtEl>
                                          <p:spTgt spid="831"/>
                                        </p:tgtEl>
                                      </p:cBhvr>
                                    </p:animEffect>
                                  </p:childTnLst>
                                </p:cTn>
                              </p:par>
                              <p:par>
                                <p:cTn id="16" presetID="10" presetClass="entr" presetSubtype="0" fill="hold" nodeType="withEffect">
                                  <p:stCondLst>
                                    <p:cond delay="0"/>
                                  </p:stCondLst>
                                  <p:childTnLst>
                                    <p:set>
                                      <p:cBhvr>
                                        <p:cTn id="17" dur="1" fill="hold">
                                          <p:stCondLst>
                                            <p:cond delay="0"/>
                                          </p:stCondLst>
                                        </p:cTn>
                                        <p:tgtEl>
                                          <p:spTgt spid="832"/>
                                        </p:tgtEl>
                                        <p:attrNameLst>
                                          <p:attrName>style.visibility</p:attrName>
                                        </p:attrNameLst>
                                      </p:cBhvr>
                                      <p:to>
                                        <p:strVal val="visible"/>
                                      </p:to>
                                    </p:set>
                                    <p:animEffect transition="in" filter="fade">
                                      <p:cBhvr>
                                        <p:cTn id="18" dur="500"/>
                                        <p:tgtEl>
                                          <p:spTgt spid="83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33"/>
                                        </p:tgtEl>
                                        <p:attrNameLst>
                                          <p:attrName>style.visibility</p:attrName>
                                        </p:attrNameLst>
                                      </p:cBhvr>
                                      <p:to>
                                        <p:strVal val="visible"/>
                                      </p:to>
                                    </p:set>
                                    <p:animEffect transition="in" filter="fade">
                                      <p:cBhvr>
                                        <p:cTn id="23" dur="500"/>
                                        <p:tgtEl>
                                          <p:spTgt spid="833"/>
                                        </p:tgtEl>
                                      </p:cBhvr>
                                    </p:animEffect>
                                  </p:childTnLst>
                                </p:cTn>
                              </p:par>
                              <p:par>
                                <p:cTn id="24" presetID="10" presetClass="entr" presetSubtype="0" fill="hold" nodeType="withEffect">
                                  <p:stCondLst>
                                    <p:cond delay="0"/>
                                  </p:stCondLst>
                                  <p:childTnLst>
                                    <p:set>
                                      <p:cBhvr>
                                        <p:cTn id="25" dur="1" fill="hold">
                                          <p:stCondLst>
                                            <p:cond delay="0"/>
                                          </p:stCondLst>
                                        </p:cTn>
                                        <p:tgtEl>
                                          <p:spTgt spid="834"/>
                                        </p:tgtEl>
                                        <p:attrNameLst>
                                          <p:attrName>style.visibility</p:attrName>
                                        </p:attrNameLst>
                                      </p:cBhvr>
                                      <p:to>
                                        <p:strVal val="visible"/>
                                      </p:to>
                                    </p:set>
                                    <p:animEffect transition="in" filter="fade">
                                      <p:cBhvr>
                                        <p:cTn id="26" dur="500"/>
                                        <p:tgtEl>
                                          <p:spTgt spid="834"/>
                                        </p:tgtEl>
                                      </p:cBhvr>
                                    </p:animEffect>
                                  </p:childTnLst>
                                </p:cTn>
                              </p:par>
                              <p:par>
                                <p:cTn id="27" presetID="10" presetClass="entr" presetSubtype="0" fill="hold" nodeType="withEffect">
                                  <p:stCondLst>
                                    <p:cond delay="0"/>
                                  </p:stCondLst>
                                  <p:childTnLst>
                                    <p:set>
                                      <p:cBhvr>
                                        <p:cTn id="28" dur="1" fill="hold">
                                          <p:stCondLst>
                                            <p:cond delay="0"/>
                                          </p:stCondLst>
                                        </p:cTn>
                                        <p:tgtEl>
                                          <p:spTgt spid="835"/>
                                        </p:tgtEl>
                                        <p:attrNameLst>
                                          <p:attrName>style.visibility</p:attrName>
                                        </p:attrNameLst>
                                      </p:cBhvr>
                                      <p:to>
                                        <p:strVal val="visible"/>
                                      </p:to>
                                    </p:set>
                                    <p:animEffect transition="in" filter="fade">
                                      <p:cBhvr>
                                        <p:cTn id="29" dur="500"/>
                                        <p:tgtEl>
                                          <p:spTgt spid="83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840"/>
                                        </p:tgtEl>
                                        <p:attrNameLst>
                                          <p:attrName>style.visibility</p:attrName>
                                        </p:attrNameLst>
                                      </p:cBhvr>
                                      <p:to>
                                        <p:strVal val="visible"/>
                                      </p:to>
                                    </p:set>
                                    <p:animEffect transition="in" filter="fade">
                                      <p:cBhvr>
                                        <p:cTn id="34" dur="500"/>
                                        <p:tgtEl>
                                          <p:spTgt spid="840"/>
                                        </p:tgtEl>
                                      </p:cBhvr>
                                    </p:animEffect>
                                  </p:childTnLst>
                                </p:cTn>
                              </p:par>
                              <p:par>
                                <p:cTn id="35" presetID="10" presetClass="entr" presetSubtype="0" fill="hold" nodeType="withEffect">
                                  <p:stCondLst>
                                    <p:cond delay="0"/>
                                  </p:stCondLst>
                                  <p:childTnLst>
                                    <p:set>
                                      <p:cBhvr>
                                        <p:cTn id="36" dur="1" fill="hold">
                                          <p:stCondLst>
                                            <p:cond delay="0"/>
                                          </p:stCondLst>
                                        </p:cTn>
                                        <p:tgtEl>
                                          <p:spTgt spid="839"/>
                                        </p:tgtEl>
                                        <p:attrNameLst>
                                          <p:attrName>style.visibility</p:attrName>
                                        </p:attrNameLst>
                                      </p:cBhvr>
                                      <p:to>
                                        <p:strVal val="visible"/>
                                      </p:to>
                                    </p:set>
                                    <p:animEffect transition="in" filter="fade">
                                      <p:cBhvr>
                                        <p:cTn id="37" dur="500"/>
                                        <p:tgtEl>
                                          <p:spTgt spid="839"/>
                                        </p:tgtEl>
                                      </p:cBhvr>
                                    </p:animEffect>
                                  </p:childTnLst>
                                </p:cTn>
                              </p:par>
                              <p:par>
                                <p:cTn id="38" presetID="10" presetClass="entr" presetSubtype="0" fill="hold" nodeType="withEffect">
                                  <p:stCondLst>
                                    <p:cond delay="0"/>
                                  </p:stCondLst>
                                  <p:childTnLst>
                                    <p:set>
                                      <p:cBhvr>
                                        <p:cTn id="39" dur="1" fill="hold">
                                          <p:stCondLst>
                                            <p:cond delay="0"/>
                                          </p:stCondLst>
                                        </p:cTn>
                                        <p:tgtEl>
                                          <p:spTgt spid="841"/>
                                        </p:tgtEl>
                                        <p:attrNameLst>
                                          <p:attrName>style.visibility</p:attrName>
                                        </p:attrNameLst>
                                      </p:cBhvr>
                                      <p:to>
                                        <p:strVal val="visible"/>
                                      </p:to>
                                    </p:set>
                                    <p:animEffect transition="in" filter="fade">
                                      <p:cBhvr>
                                        <p:cTn id="40" dur="500"/>
                                        <p:tgtEl>
                                          <p:spTgt spid="84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36"/>
                                        </p:tgtEl>
                                        <p:attrNameLst>
                                          <p:attrName>style.visibility</p:attrName>
                                        </p:attrNameLst>
                                      </p:cBhvr>
                                      <p:to>
                                        <p:strVal val="visible"/>
                                      </p:to>
                                    </p:set>
                                    <p:animEffect transition="in" filter="fade">
                                      <p:cBhvr>
                                        <p:cTn id="45" dur="500"/>
                                        <p:tgtEl>
                                          <p:spTgt spid="836"/>
                                        </p:tgtEl>
                                      </p:cBhvr>
                                    </p:animEffect>
                                  </p:childTnLst>
                                </p:cTn>
                              </p:par>
                              <p:par>
                                <p:cTn id="46" presetID="10" presetClass="entr" presetSubtype="0" fill="hold" nodeType="withEffect">
                                  <p:stCondLst>
                                    <p:cond delay="0"/>
                                  </p:stCondLst>
                                  <p:childTnLst>
                                    <p:set>
                                      <p:cBhvr>
                                        <p:cTn id="47" dur="1" fill="hold">
                                          <p:stCondLst>
                                            <p:cond delay="0"/>
                                          </p:stCondLst>
                                        </p:cTn>
                                        <p:tgtEl>
                                          <p:spTgt spid="837"/>
                                        </p:tgtEl>
                                        <p:attrNameLst>
                                          <p:attrName>style.visibility</p:attrName>
                                        </p:attrNameLst>
                                      </p:cBhvr>
                                      <p:to>
                                        <p:strVal val="visible"/>
                                      </p:to>
                                    </p:set>
                                    <p:animEffect transition="in" filter="fade">
                                      <p:cBhvr>
                                        <p:cTn id="48" dur="500"/>
                                        <p:tgtEl>
                                          <p:spTgt spid="837"/>
                                        </p:tgtEl>
                                      </p:cBhvr>
                                    </p:animEffect>
                                  </p:childTnLst>
                                </p:cTn>
                              </p:par>
                              <p:par>
                                <p:cTn id="49" presetID="10" presetClass="entr" presetSubtype="0" fill="hold" nodeType="withEffect">
                                  <p:stCondLst>
                                    <p:cond delay="0"/>
                                  </p:stCondLst>
                                  <p:childTnLst>
                                    <p:set>
                                      <p:cBhvr>
                                        <p:cTn id="50" dur="1" fill="hold">
                                          <p:stCondLst>
                                            <p:cond delay="0"/>
                                          </p:stCondLst>
                                        </p:cTn>
                                        <p:tgtEl>
                                          <p:spTgt spid="838"/>
                                        </p:tgtEl>
                                        <p:attrNameLst>
                                          <p:attrName>style.visibility</p:attrName>
                                        </p:attrNameLst>
                                      </p:cBhvr>
                                      <p:to>
                                        <p:strVal val="visible"/>
                                      </p:to>
                                    </p:set>
                                    <p:animEffect transition="in" filter="fade">
                                      <p:cBhvr>
                                        <p:cTn id="51" dur="500"/>
                                        <p:tgtEl>
                                          <p:spTgt spid="83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42"/>
                                        </p:tgtEl>
                                        <p:attrNameLst>
                                          <p:attrName>style.visibility</p:attrName>
                                        </p:attrNameLst>
                                      </p:cBhvr>
                                      <p:to>
                                        <p:strVal val="visible"/>
                                      </p:to>
                                    </p:set>
                                    <p:animEffect transition="in" filter="fade">
                                      <p:cBhvr>
                                        <p:cTn id="56" dur="500"/>
                                        <p:tgtEl>
                                          <p:spTgt spid="842"/>
                                        </p:tgtEl>
                                      </p:cBhvr>
                                    </p:animEffect>
                                  </p:childTnLst>
                                </p:cTn>
                              </p:par>
                              <p:par>
                                <p:cTn id="57" presetID="10" presetClass="entr" presetSubtype="0" fill="hold" nodeType="withEffect">
                                  <p:stCondLst>
                                    <p:cond delay="0"/>
                                  </p:stCondLst>
                                  <p:childTnLst>
                                    <p:set>
                                      <p:cBhvr>
                                        <p:cTn id="58" dur="1" fill="hold">
                                          <p:stCondLst>
                                            <p:cond delay="0"/>
                                          </p:stCondLst>
                                        </p:cTn>
                                        <p:tgtEl>
                                          <p:spTgt spid="843"/>
                                        </p:tgtEl>
                                        <p:attrNameLst>
                                          <p:attrName>style.visibility</p:attrName>
                                        </p:attrNameLst>
                                      </p:cBhvr>
                                      <p:to>
                                        <p:strVal val="visible"/>
                                      </p:to>
                                    </p:set>
                                    <p:animEffect transition="in" filter="fade">
                                      <p:cBhvr>
                                        <p:cTn id="59" dur="500"/>
                                        <p:tgtEl>
                                          <p:spTgt spid="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52"/>
        <p:cNvGrpSpPr/>
        <p:nvPr/>
      </p:nvGrpSpPr>
      <p:grpSpPr>
        <a:xfrm>
          <a:off x="0" y="0"/>
          <a:ext cx="0" cy="0"/>
          <a:chOff x="0" y="0"/>
          <a:chExt cx="0" cy="0"/>
        </a:xfrm>
      </p:grpSpPr>
      <p:pic>
        <p:nvPicPr>
          <p:cNvPr id="853" name="Google Shape;853;p83"/>
          <p:cNvPicPr preferRelativeResize="0"/>
          <p:nvPr/>
        </p:nvPicPr>
        <p:blipFill rotWithShape="1">
          <a:blip r:embed="rId3">
            <a:alphaModFix/>
          </a:blip>
          <a:srcRect/>
          <a:stretch/>
        </p:blipFill>
        <p:spPr>
          <a:xfrm>
            <a:off x="3423790" y="589939"/>
            <a:ext cx="4622930" cy="4131745"/>
          </a:xfrm>
          <a:prstGeom prst="rect">
            <a:avLst/>
          </a:prstGeom>
          <a:noFill/>
          <a:ln>
            <a:noFill/>
          </a:ln>
        </p:spPr>
      </p:pic>
      <p:sp>
        <p:nvSpPr>
          <p:cNvPr id="854" name="Google Shape;854;p83"/>
          <p:cNvSpPr txBox="1">
            <a:spLocks noGrp="1"/>
          </p:cNvSpPr>
          <p:nvPr>
            <p:ph type="title"/>
          </p:nvPr>
        </p:nvSpPr>
        <p:spPr>
          <a:xfrm>
            <a:off x="305991" y="280195"/>
            <a:ext cx="77406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Ionisation – </a:t>
            </a:r>
            <a:r>
              <a:rPr lang="en"/>
              <a:t>Minimum ionization for materials</a:t>
            </a:r>
            <a:endParaRPr i="1"/>
          </a:p>
        </p:txBody>
      </p:sp>
      <p:sp>
        <p:nvSpPr>
          <p:cNvPr id="855" name="Google Shape;855;p8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856" name="Google Shape;856;p8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857" name="Google Shape;857;p8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49</a:t>
            </a:fld>
            <a:endParaRPr/>
          </a:p>
        </p:txBody>
      </p:sp>
      <p:pic>
        <p:nvPicPr>
          <p:cNvPr id="858" name="Google Shape;858;p83"/>
          <p:cNvPicPr preferRelativeResize="0"/>
          <p:nvPr/>
        </p:nvPicPr>
        <p:blipFill rotWithShape="1">
          <a:blip r:embed="rId4">
            <a:alphaModFix/>
          </a:blip>
          <a:srcRect/>
          <a:stretch/>
        </p:blipFill>
        <p:spPr>
          <a:xfrm>
            <a:off x="382848" y="2172151"/>
            <a:ext cx="2264921" cy="799198"/>
          </a:xfrm>
          <a:prstGeom prst="rect">
            <a:avLst/>
          </a:prstGeom>
          <a:noFill/>
          <a:ln>
            <a:noFill/>
          </a:ln>
        </p:spPr>
      </p:pic>
      <p:sp>
        <p:nvSpPr>
          <p:cNvPr id="859" name="Google Shape;859;p83"/>
          <p:cNvSpPr/>
          <p:nvPr/>
        </p:nvSpPr>
        <p:spPr>
          <a:xfrm>
            <a:off x="4913376" y="1822080"/>
            <a:ext cx="378000" cy="1897500"/>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400" b="0" i="0" u="none" strike="noStrike" cap="none">
                <a:solidFill>
                  <a:schemeClr val="lt1"/>
                </a:solidFill>
                <a:latin typeface="Arial"/>
                <a:ea typeface="Arial"/>
                <a:cs typeface="Arial"/>
                <a:sym typeface="Arial"/>
              </a:rPr>
              <a:t>`</a:t>
            </a:r>
            <a:endParaRPr/>
          </a:p>
        </p:txBody>
      </p:sp>
      <p:cxnSp>
        <p:nvCxnSpPr>
          <p:cNvPr id="860" name="Google Shape;860;p83"/>
          <p:cNvCxnSpPr>
            <a:stCxn id="858" idx="2"/>
          </p:cNvCxnSpPr>
          <p:nvPr/>
        </p:nvCxnSpPr>
        <p:spPr>
          <a:xfrm>
            <a:off x="1515308" y="2971349"/>
            <a:ext cx="1200" cy="564300"/>
          </a:xfrm>
          <a:prstGeom prst="straightConnector1">
            <a:avLst/>
          </a:prstGeom>
          <a:noFill/>
          <a:ln w="38100" cap="flat" cmpd="sng">
            <a:solidFill>
              <a:schemeClr val="accent3"/>
            </a:solidFill>
            <a:prstDash val="solid"/>
            <a:round/>
            <a:headEnd type="none" w="sm" len="sm"/>
            <a:tailEnd type="none" w="sm" len="sm"/>
          </a:ln>
        </p:spPr>
      </p:cxnSp>
      <p:cxnSp>
        <p:nvCxnSpPr>
          <p:cNvPr id="861" name="Google Shape;861;p83"/>
          <p:cNvCxnSpPr/>
          <p:nvPr/>
        </p:nvCxnSpPr>
        <p:spPr>
          <a:xfrm>
            <a:off x="1499235" y="3543300"/>
            <a:ext cx="3414000" cy="0"/>
          </a:xfrm>
          <a:prstGeom prst="straightConnector1">
            <a:avLst/>
          </a:prstGeom>
          <a:noFill/>
          <a:ln w="38100" cap="flat" cmpd="sng">
            <a:solidFill>
              <a:schemeClr val="accent3"/>
            </a:solidFill>
            <a:prstDash val="solid"/>
            <a:round/>
            <a:headEnd type="none" w="sm" len="sm"/>
            <a:tailEnd type="triangle" w="med" len="med"/>
          </a:ln>
        </p:spPr>
      </p:cxnSp>
      <p:sp>
        <p:nvSpPr>
          <p:cNvPr id="862" name="Google Shape;862;p83"/>
          <p:cNvSpPr txBox="1"/>
          <p:nvPr/>
        </p:nvSpPr>
        <p:spPr>
          <a:xfrm>
            <a:off x="241850" y="3890675"/>
            <a:ext cx="2265000" cy="831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chemeClr val="dk1"/>
                </a:solidFill>
                <a:latin typeface="Arial"/>
                <a:ea typeface="Arial"/>
                <a:cs typeface="Arial"/>
                <a:sym typeface="Arial"/>
              </a:rPr>
              <a:t>Fig. </a:t>
            </a:r>
            <a:r>
              <a:rPr lang="en" sz="1600" b="1">
                <a:solidFill>
                  <a:schemeClr val="dk1"/>
                </a:solidFill>
              </a:rPr>
              <a:t>18</a:t>
            </a:r>
            <a:r>
              <a:rPr lang="en" sz="1600" b="1" i="0" u="none" strike="noStrike" cap="none">
                <a:solidFill>
                  <a:schemeClr val="dk1"/>
                </a:solidFill>
                <a:latin typeface="Arial"/>
                <a:ea typeface="Arial"/>
                <a:cs typeface="Arial"/>
                <a:sym typeface="Arial"/>
              </a:rPr>
              <a:t>.</a:t>
            </a:r>
            <a:r>
              <a:rPr lang="en" sz="1600" b="0" i="0" u="none" strike="noStrike" cap="none">
                <a:solidFill>
                  <a:srgbClr val="000000"/>
                </a:solidFill>
                <a:latin typeface="Arial"/>
                <a:ea typeface="Arial"/>
                <a:cs typeface="Arial"/>
                <a:sym typeface="Arial"/>
              </a:rPr>
              <a:t> </a:t>
            </a:r>
            <a:r>
              <a:rPr lang="en" sz="1600"/>
              <a:t>Behaviour of stopping power for different materials</a:t>
            </a:r>
            <a:endParaRPr sz="1600"/>
          </a:p>
        </p:txBody>
      </p:sp>
      <p:sp>
        <p:nvSpPr>
          <p:cNvPr id="863" name="Google Shape;863;p83"/>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rgbClr val="666666"/>
                </a:solidFill>
              </a:rPr>
              <a:t>[10] Particle Data Group PDG 2019; </a:t>
            </a:r>
            <a:r>
              <a:rPr lang="en" sz="800" i="1">
                <a:solidFill>
                  <a:srgbClr val="666666"/>
                </a:solidFill>
              </a:rPr>
              <a:t>33. Passage of particles through matter</a:t>
            </a:r>
            <a:r>
              <a:rPr lang="en" sz="800">
                <a:solidFill>
                  <a:srgbClr val="666666"/>
                </a:solidFill>
              </a:rPr>
              <a:t>; Revised August 2019 by D.E. Groom (LBNL) and S.R. Klein (NSD LBNL).</a:t>
            </a:r>
            <a:endParaRPr sz="800">
              <a:solidFill>
                <a:srgbClr val="666666"/>
              </a:solidFill>
            </a:endParaRPr>
          </a:p>
        </p:txBody>
      </p:sp>
      <p:sp>
        <p:nvSpPr>
          <p:cNvPr id="864" name="Google Shape;864;p83"/>
          <p:cNvSpPr txBox="1"/>
          <p:nvPr/>
        </p:nvSpPr>
        <p:spPr>
          <a:xfrm>
            <a:off x="2183625" y="40641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[10]</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9"/>
                                        </p:tgtEl>
                                        <p:attrNameLst>
                                          <p:attrName>style.visibility</p:attrName>
                                        </p:attrNameLst>
                                      </p:cBhvr>
                                      <p:to>
                                        <p:strVal val="visible"/>
                                      </p:to>
                                    </p:set>
                                    <p:animEffect transition="in" filter="fade">
                                      <p:cBhvr>
                                        <p:cTn id="7" dur="500"/>
                                        <p:tgtEl>
                                          <p:spTgt spid="859"/>
                                        </p:tgtEl>
                                      </p:cBhvr>
                                    </p:animEffect>
                                  </p:childTnLst>
                                </p:cTn>
                              </p:par>
                              <p:par>
                                <p:cTn id="8" presetID="10" presetClass="entr" presetSubtype="0" fill="hold" nodeType="withEffect">
                                  <p:stCondLst>
                                    <p:cond delay="0"/>
                                  </p:stCondLst>
                                  <p:childTnLst>
                                    <p:set>
                                      <p:cBhvr>
                                        <p:cTn id="9" dur="1" fill="hold">
                                          <p:stCondLst>
                                            <p:cond delay="0"/>
                                          </p:stCondLst>
                                        </p:cTn>
                                        <p:tgtEl>
                                          <p:spTgt spid="860"/>
                                        </p:tgtEl>
                                        <p:attrNameLst>
                                          <p:attrName>style.visibility</p:attrName>
                                        </p:attrNameLst>
                                      </p:cBhvr>
                                      <p:to>
                                        <p:strVal val="visible"/>
                                      </p:to>
                                    </p:set>
                                    <p:animEffect transition="in" filter="fade">
                                      <p:cBhvr>
                                        <p:cTn id="10" dur="500"/>
                                        <p:tgtEl>
                                          <p:spTgt spid="860"/>
                                        </p:tgtEl>
                                      </p:cBhvr>
                                    </p:animEffect>
                                  </p:childTnLst>
                                </p:cTn>
                              </p:par>
                              <p:par>
                                <p:cTn id="11" presetID="10" presetClass="entr" presetSubtype="0" fill="hold" nodeType="withEffect">
                                  <p:stCondLst>
                                    <p:cond delay="0"/>
                                  </p:stCondLst>
                                  <p:childTnLst>
                                    <p:set>
                                      <p:cBhvr>
                                        <p:cTn id="12" dur="1" fill="hold">
                                          <p:stCondLst>
                                            <p:cond delay="0"/>
                                          </p:stCondLst>
                                        </p:cTn>
                                        <p:tgtEl>
                                          <p:spTgt spid="861"/>
                                        </p:tgtEl>
                                        <p:attrNameLst>
                                          <p:attrName>style.visibility</p:attrName>
                                        </p:attrNameLst>
                                      </p:cBhvr>
                                      <p:to>
                                        <p:strVal val="visible"/>
                                      </p:to>
                                    </p:set>
                                    <p:animEffect transition="in" filter="fade">
                                      <p:cBhvr>
                                        <p:cTn id="13" dur="500"/>
                                        <p:tgtEl>
                                          <p:spTgt spid="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9"/>
          <p:cNvSpPr txBox="1">
            <a:spLocks noGrp="1"/>
          </p:cNvSpPr>
          <p:nvPr>
            <p:ph type="body" idx="1"/>
          </p:nvPr>
        </p:nvSpPr>
        <p:spPr>
          <a:xfrm>
            <a:off x="455975" y="1361825"/>
            <a:ext cx="2703900" cy="3229500"/>
          </a:xfrm>
          <a:prstGeom prst="rect">
            <a:avLst/>
          </a:prstGeom>
          <a:noFill/>
        </p:spPr>
        <p:txBody>
          <a:bodyPr spcFirstLastPara="1" wrap="square" lIns="0" tIns="0" rIns="0" bIns="0" anchor="t" anchorCtr="0">
            <a:normAutofit/>
          </a:bodyPr>
          <a:lstStyle/>
          <a:p>
            <a:pPr marL="0" lvl="0" indent="0" algn="l" rtl="0">
              <a:spcBef>
                <a:spcPts val="800"/>
              </a:spcBef>
              <a:spcAft>
                <a:spcPts val="0"/>
              </a:spcAft>
              <a:buNone/>
            </a:pPr>
            <a:r>
              <a:rPr lang="en"/>
              <a:t>    </a:t>
            </a:r>
            <a:r>
              <a:rPr lang="en" b="0"/>
              <a:t>The ATLAS particle detection system makes use of  6 coordinates, of which, for the purpose of this presentation, we will only be interested in </a:t>
            </a:r>
            <a:r>
              <a:rPr lang="en" sz="1290" b="0">
                <a:solidFill>
                  <a:srgbClr val="000000"/>
                </a:solidFill>
              </a:rPr>
              <a:t>Φ</a:t>
            </a:r>
            <a:r>
              <a:rPr lang="en" b="0">
                <a:solidFill>
                  <a:srgbClr val="000000"/>
                </a:solidFill>
              </a:rPr>
              <a:t>,R and z which respectively</a:t>
            </a:r>
            <a:r>
              <a:rPr lang="en" sz="1700" b="0">
                <a:solidFill>
                  <a:srgbClr val="000000"/>
                </a:solidFill>
              </a:rPr>
              <a:t> correspond to azimuth, radius and distance from the center point (point of collision).</a:t>
            </a:r>
            <a:endParaRPr sz="1700" b="0">
              <a:solidFill>
                <a:srgbClr val="000000"/>
              </a:solidFill>
            </a:endParaRPr>
          </a:p>
          <a:p>
            <a:pPr marL="0" lvl="0" indent="0" algn="l" rtl="0">
              <a:spcBef>
                <a:spcPts val="800"/>
              </a:spcBef>
              <a:spcAft>
                <a:spcPts val="0"/>
              </a:spcAft>
              <a:buNone/>
            </a:pPr>
            <a:endParaRPr b="0">
              <a:solidFill>
                <a:srgbClr val="E8E8E8"/>
              </a:solidFill>
              <a:highlight>
                <a:srgbClr val="1F1F1F"/>
              </a:highlight>
            </a:endParaRPr>
          </a:p>
        </p:txBody>
      </p:sp>
      <p:sp>
        <p:nvSpPr>
          <p:cNvPr id="240" name="Google Shape;240;p39"/>
          <p:cNvSpPr txBox="1">
            <a:spLocks noGrp="1"/>
          </p:cNvSpPr>
          <p:nvPr>
            <p:ph type="title"/>
          </p:nvPr>
        </p:nvSpPr>
        <p:spPr>
          <a:xfrm>
            <a:off x="305991" y="280195"/>
            <a:ext cx="8532000" cy="799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Coordinate System of ATLAS Detector</a:t>
            </a:r>
            <a:endParaRPr/>
          </a:p>
        </p:txBody>
      </p:sp>
      <p:pic>
        <p:nvPicPr>
          <p:cNvPr id="241" name="Google Shape;241;p39"/>
          <p:cNvPicPr preferRelativeResize="0"/>
          <p:nvPr/>
        </p:nvPicPr>
        <p:blipFill>
          <a:blip r:embed="rId3">
            <a:alphaModFix/>
          </a:blip>
          <a:stretch>
            <a:fillRect/>
          </a:stretch>
        </p:blipFill>
        <p:spPr>
          <a:xfrm>
            <a:off x="3289875" y="1208770"/>
            <a:ext cx="5679324" cy="272596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sp>
        <p:nvSpPr>
          <p:cNvPr id="869" name="Google Shape;869;p84"/>
          <p:cNvSpPr txBox="1">
            <a:spLocks noGrp="1"/>
          </p:cNvSpPr>
          <p:nvPr>
            <p:ph type="title"/>
          </p:nvPr>
        </p:nvSpPr>
        <p:spPr>
          <a:xfrm>
            <a:off x="305991" y="280195"/>
            <a:ext cx="77406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2700"/>
              <a:buNone/>
            </a:pPr>
            <a:r>
              <a:rPr lang="en" i="1"/>
              <a:t>Ionisation – </a:t>
            </a:r>
            <a:r>
              <a:rPr lang="en"/>
              <a:t>Bethe-Bloch formula for </a:t>
            </a:r>
            <a:r>
              <a:rPr lang="en" u="sng"/>
              <a:t>electrons</a:t>
            </a:r>
            <a:endParaRPr i="1"/>
          </a:p>
        </p:txBody>
      </p:sp>
      <p:sp>
        <p:nvSpPr>
          <p:cNvPr id="870" name="Google Shape;870;p84"/>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871" name="Google Shape;871;p84"/>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872" name="Google Shape;872;p84"/>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50</a:t>
            </a:fld>
            <a:endParaRPr/>
          </a:p>
        </p:txBody>
      </p:sp>
      <p:sp>
        <p:nvSpPr>
          <p:cNvPr id="873" name="Google Shape;873;p84"/>
          <p:cNvSpPr txBox="1"/>
          <p:nvPr/>
        </p:nvSpPr>
        <p:spPr>
          <a:xfrm>
            <a:off x="305990" y="1079501"/>
            <a:ext cx="53511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Incident and target electrons have the same mass:</a:t>
            </a:r>
            <a:endParaRPr sz="1100" b="0" i="0" u="none" strike="noStrike" cap="none">
              <a:solidFill>
                <a:srgbClr val="000000"/>
              </a:solidFill>
              <a:latin typeface="Arial"/>
              <a:ea typeface="Arial"/>
              <a:cs typeface="Arial"/>
              <a:sym typeface="Arial"/>
            </a:endParaRPr>
          </a:p>
        </p:txBody>
      </p:sp>
      <p:pic>
        <p:nvPicPr>
          <p:cNvPr id="874" name="Google Shape;874;p84"/>
          <p:cNvPicPr preferRelativeResize="0"/>
          <p:nvPr/>
        </p:nvPicPr>
        <p:blipFill rotWithShape="1">
          <a:blip r:embed="rId3">
            <a:alphaModFix/>
          </a:blip>
          <a:srcRect/>
          <a:stretch/>
        </p:blipFill>
        <p:spPr>
          <a:xfrm>
            <a:off x="5770244" y="1100551"/>
            <a:ext cx="971442" cy="255949"/>
          </a:xfrm>
          <a:prstGeom prst="rect">
            <a:avLst/>
          </a:prstGeom>
          <a:noFill/>
          <a:ln>
            <a:noFill/>
          </a:ln>
        </p:spPr>
      </p:pic>
      <p:sp>
        <p:nvSpPr>
          <p:cNvPr id="875" name="Google Shape;875;p84"/>
          <p:cNvSpPr txBox="1"/>
          <p:nvPr/>
        </p:nvSpPr>
        <p:spPr>
          <a:xfrm>
            <a:off x="305991" y="1653221"/>
            <a:ext cx="57276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scattering of </a:t>
            </a:r>
            <a:r>
              <a:rPr lang="en" sz="1800" b="0" i="0" u="none" strike="noStrike" cap="none">
                <a:solidFill>
                  <a:schemeClr val="dk1"/>
                </a:solidFill>
                <a:latin typeface="Arial"/>
                <a:ea typeface="Arial"/>
                <a:cs typeface="Arial"/>
                <a:sym typeface="Arial"/>
              </a:rPr>
              <a:t>identical, </a:t>
            </a:r>
            <a:r>
              <a:rPr lang="en" sz="1800">
                <a:solidFill>
                  <a:schemeClr val="dk1"/>
                </a:solidFill>
              </a:rPr>
              <a:t>indistinguishable</a:t>
            </a:r>
            <a:r>
              <a:rPr lang="en" sz="1800" b="0" i="0" u="none" strike="noStrike" cap="none">
                <a:solidFill>
                  <a:schemeClr val="dk1"/>
                </a:solidFill>
                <a:latin typeface="Arial"/>
                <a:ea typeface="Arial"/>
                <a:cs typeface="Arial"/>
                <a:sym typeface="Arial"/>
              </a:rPr>
              <a:t> particles</a:t>
            </a:r>
            <a:endParaRPr sz="1100" b="0" i="0" u="none" strike="noStrike" cap="none">
              <a:solidFill>
                <a:schemeClr val="dk1"/>
              </a:solidFill>
              <a:latin typeface="Arial"/>
              <a:ea typeface="Arial"/>
              <a:cs typeface="Arial"/>
              <a:sym typeface="Arial"/>
            </a:endParaRPr>
          </a:p>
        </p:txBody>
      </p:sp>
      <p:cxnSp>
        <p:nvCxnSpPr>
          <p:cNvPr id="876" name="Google Shape;876;p84"/>
          <p:cNvCxnSpPr>
            <a:stCxn id="874" idx="2"/>
          </p:cNvCxnSpPr>
          <p:nvPr/>
        </p:nvCxnSpPr>
        <p:spPr>
          <a:xfrm>
            <a:off x="6255965" y="1356500"/>
            <a:ext cx="0" cy="434100"/>
          </a:xfrm>
          <a:prstGeom prst="straightConnector1">
            <a:avLst/>
          </a:prstGeom>
          <a:noFill/>
          <a:ln w="38100" cap="flat" cmpd="sng">
            <a:solidFill>
              <a:srgbClr val="002F9F"/>
            </a:solidFill>
            <a:prstDash val="solid"/>
            <a:round/>
            <a:headEnd type="none" w="sm" len="sm"/>
            <a:tailEnd type="none" w="sm" len="sm"/>
          </a:ln>
        </p:spPr>
      </p:cxnSp>
      <p:cxnSp>
        <p:nvCxnSpPr>
          <p:cNvPr id="877" name="Google Shape;877;p84"/>
          <p:cNvCxnSpPr/>
          <p:nvPr/>
        </p:nvCxnSpPr>
        <p:spPr>
          <a:xfrm flipH="1">
            <a:off x="5364500" y="1798320"/>
            <a:ext cx="909300" cy="7500"/>
          </a:xfrm>
          <a:prstGeom prst="straightConnector1">
            <a:avLst/>
          </a:prstGeom>
          <a:noFill/>
          <a:ln w="38100" cap="flat" cmpd="sng">
            <a:solidFill>
              <a:srgbClr val="002F9F"/>
            </a:solidFill>
            <a:prstDash val="solid"/>
            <a:round/>
            <a:headEnd type="none" w="sm" len="sm"/>
            <a:tailEnd type="triangle" w="med" len="med"/>
          </a:ln>
        </p:spPr>
      </p:cxnSp>
      <p:pic>
        <p:nvPicPr>
          <p:cNvPr id="878" name="Google Shape;878;p84"/>
          <p:cNvPicPr preferRelativeResize="0"/>
          <p:nvPr/>
        </p:nvPicPr>
        <p:blipFill rotWithShape="1">
          <a:blip r:embed="rId4">
            <a:alphaModFix/>
          </a:blip>
          <a:srcRect/>
          <a:stretch/>
        </p:blipFill>
        <p:spPr>
          <a:xfrm>
            <a:off x="1383030" y="2287597"/>
            <a:ext cx="6377938" cy="1049964"/>
          </a:xfrm>
          <a:prstGeom prst="rect">
            <a:avLst/>
          </a:prstGeom>
          <a:noFill/>
          <a:ln>
            <a:noFill/>
          </a:ln>
        </p:spPr>
      </p:pic>
      <p:sp>
        <p:nvSpPr>
          <p:cNvPr id="879" name="Google Shape;879;p84"/>
          <p:cNvSpPr/>
          <p:nvPr/>
        </p:nvSpPr>
        <p:spPr>
          <a:xfrm>
            <a:off x="6273800" y="2287597"/>
            <a:ext cx="276000" cy="4494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80" name="Google Shape;880;p84"/>
          <p:cNvCxnSpPr>
            <a:stCxn id="879" idx="2"/>
          </p:cNvCxnSpPr>
          <p:nvPr/>
        </p:nvCxnSpPr>
        <p:spPr>
          <a:xfrm flipH="1">
            <a:off x="5876300" y="2736997"/>
            <a:ext cx="535500" cy="941700"/>
          </a:xfrm>
          <a:prstGeom prst="straightConnector1">
            <a:avLst/>
          </a:prstGeom>
          <a:noFill/>
          <a:ln w="38100" cap="flat" cmpd="sng">
            <a:solidFill>
              <a:srgbClr val="002F9F"/>
            </a:solidFill>
            <a:prstDash val="solid"/>
            <a:round/>
            <a:headEnd type="none" w="sm" len="sm"/>
            <a:tailEnd type="triangle" w="med" len="med"/>
          </a:ln>
        </p:spPr>
      </p:cxnSp>
      <p:sp>
        <p:nvSpPr>
          <p:cNvPr id="881" name="Google Shape;881;p84"/>
          <p:cNvSpPr txBox="1"/>
          <p:nvPr/>
        </p:nvSpPr>
        <p:spPr>
          <a:xfrm>
            <a:off x="5153890" y="3615307"/>
            <a:ext cx="13305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kinetic energy</a:t>
            </a:r>
            <a:endParaRPr/>
          </a:p>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of electron</a:t>
            </a:r>
            <a:endParaRPr/>
          </a:p>
        </p:txBody>
      </p:sp>
      <p:sp>
        <p:nvSpPr>
          <p:cNvPr id="882" name="Google Shape;882;p84"/>
          <p:cNvSpPr txBox="1"/>
          <p:nvPr/>
        </p:nvSpPr>
        <p:spPr>
          <a:xfrm>
            <a:off x="3000117" y="3615307"/>
            <a:ext cx="16092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mean excitation energy of medium</a:t>
            </a:r>
            <a:endParaRPr/>
          </a:p>
        </p:txBody>
      </p:sp>
      <p:sp>
        <p:nvSpPr>
          <p:cNvPr id="883" name="Google Shape;883;p84"/>
          <p:cNvSpPr/>
          <p:nvPr/>
        </p:nvSpPr>
        <p:spPr>
          <a:xfrm>
            <a:off x="5632316" y="2850356"/>
            <a:ext cx="276000" cy="4494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84" name="Google Shape;884;p84"/>
          <p:cNvCxnSpPr>
            <a:endCxn id="882" idx="0"/>
          </p:cNvCxnSpPr>
          <p:nvPr/>
        </p:nvCxnSpPr>
        <p:spPr>
          <a:xfrm flipH="1">
            <a:off x="3804717" y="3306907"/>
            <a:ext cx="1962000" cy="308400"/>
          </a:xfrm>
          <a:prstGeom prst="straightConnector1">
            <a:avLst/>
          </a:prstGeom>
          <a:noFill/>
          <a:ln w="38100" cap="flat" cmpd="sng">
            <a:solidFill>
              <a:srgbClr val="002F9F"/>
            </a:solidFill>
            <a:prstDash val="solid"/>
            <a:round/>
            <a:headEnd type="none" w="sm" len="sm"/>
            <a:tailEnd type="triangle" w="med" len="med"/>
          </a:ln>
        </p:spPr>
      </p:cxnSp>
      <p:sp>
        <p:nvSpPr>
          <p:cNvPr id="885" name="Google Shape;885;p84"/>
          <p:cNvSpPr/>
          <p:nvPr/>
        </p:nvSpPr>
        <p:spPr>
          <a:xfrm>
            <a:off x="6946605" y="2509284"/>
            <a:ext cx="715800" cy="6237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886" name="Google Shape;886;p84"/>
          <p:cNvCxnSpPr>
            <a:stCxn id="885" idx="2"/>
          </p:cNvCxnSpPr>
          <p:nvPr/>
        </p:nvCxnSpPr>
        <p:spPr>
          <a:xfrm>
            <a:off x="7304505" y="3132984"/>
            <a:ext cx="0" cy="580500"/>
          </a:xfrm>
          <a:prstGeom prst="straightConnector1">
            <a:avLst/>
          </a:prstGeom>
          <a:noFill/>
          <a:ln w="38100" cap="flat" cmpd="sng">
            <a:solidFill>
              <a:srgbClr val="002F9F"/>
            </a:solidFill>
            <a:prstDash val="solid"/>
            <a:round/>
            <a:headEnd type="none" w="sm" len="sm"/>
            <a:tailEnd type="triangle" w="med" len="med"/>
          </a:ln>
        </p:spPr>
      </p:cxnSp>
      <p:sp>
        <p:nvSpPr>
          <p:cNvPr id="887" name="Google Shape;887;p84"/>
          <p:cNvSpPr txBox="1"/>
          <p:nvPr/>
        </p:nvSpPr>
        <p:spPr>
          <a:xfrm>
            <a:off x="6484389" y="3656321"/>
            <a:ext cx="1987800" cy="738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400" b="0" i="0" u="none" strike="noStrike" cap="none">
                <a:solidFill>
                  <a:schemeClr val="dk1"/>
                </a:solidFill>
                <a:latin typeface="Arial"/>
                <a:ea typeface="Arial"/>
                <a:cs typeface="Arial"/>
                <a:sym typeface="Arial"/>
              </a:rPr>
              <a:t>independent term univariately dependent on Lorentz factor</a:t>
            </a:r>
            <a:endParaRPr/>
          </a:p>
        </p:txBody>
      </p:sp>
      <p:sp>
        <p:nvSpPr>
          <p:cNvPr id="888" name="Google Shape;888;p84"/>
          <p:cNvSpPr txBox="1"/>
          <p:nvPr/>
        </p:nvSpPr>
        <p:spPr>
          <a:xfrm>
            <a:off x="369487" y="4364734"/>
            <a:ext cx="65772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1" u="none" strike="noStrike" cap="none">
                <a:solidFill>
                  <a:schemeClr val="dk2"/>
                </a:solidFill>
                <a:latin typeface="Arial"/>
                <a:ea typeface="Arial"/>
                <a:cs typeface="Arial"/>
                <a:sym typeface="Arial"/>
              </a:rPr>
              <a:t>Positrons are not identical with electrons, i.e. different treatment!</a:t>
            </a:r>
            <a:endParaRPr sz="1100" b="0" i="1" u="none" strike="noStrike" cap="none">
              <a:solidFill>
                <a:srgbClr val="000000"/>
              </a:solidFill>
              <a:latin typeface="Arial"/>
              <a:ea typeface="Arial"/>
              <a:cs typeface="Arial"/>
              <a:sym typeface="Arial"/>
            </a:endParaRPr>
          </a:p>
        </p:txBody>
      </p:sp>
      <p:sp>
        <p:nvSpPr>
          <p:cNvPr id="889" name="Google Shape;889;p84"/>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solidFill>
                  <a:srgbClr val="666666"/>
                </a:solidFill>
              </a:rPr>
              <a:t>[9] Particle Data Group PDG 2010; </a:t>
            </a:r>
            <a:r>
              <a:rPr lang="en" sz="700" i="1">
                <a:solidFill>
                  <a:srgbClr val="666666"/>
                </a:solidFill>
              </a:rPr>
              <a:t>27. Passage of particles through matter</a:t>
            </a:r>
            <a:r>
              <a:rPr lang="en" sz="700">
                <a:solidFill>
                  <a:srgbClr val="666666"/>
                </a:solidFill>
              </a:rPr>
              <a:t>; Revised January 2010 by H. Bichsel (University of Washington), D.E. Groom (LBNL), and S.R. Klein (LBNL).</a:t>
            </a:r>
            <a:endParaRPr sz="700">
              <a:solidFill>
                <a:srgbClr val="6666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5"/>
                                        </p:tgtEl>
                                        <p:attrNameLst>
                                          <p:attrName>style.visibility</p:attrName>
                                        </p:attrNameLst>
                                      </p:cBhvr>
                                      <p:to>
                                        <p:strVal val="visible"/>
                                      </p:to>
                                    </p:set>
                                    <p:animEffect transition="in" filter="fade">
                                      <p:cBhvr>
                                        <p:cTn id="7" dur="500"/>
                                        <p:tgtEl>
                                          <p:spTgt spid="875"/>
                                        </p:tgtEl>
                                      </p:cBhvr>
                                    </p:animEffect>
                                  </p:childTnLst>
                                </p:cTn>
                              </p:par>
                              <p:par>
                                <p:cTn id="8" presetID="10" presetClass="entr" presetSubtype="0" fill="hold" nodeType="withEffect">
                                  <p:stCondLst>
                                    <p:cond delay="0"/>
                                  </p:stCondLst>
                                  <p:childTnLst>
                                    <p:set>
                                      <p:cBhvr>
                                        <p:cTn id="9" dur="1" fill="hold">
                                          <p:stCondLst>
                                            <p:cond delay="0"/>
                                          </p:stCondLst>
                                        </p:cTn>
                                        <p:tgtEl>
                                          <p:spTgt spid="876"/>
                                        </p:tgtEl>
                                        <p:attrNameLst>
                                          <p:attrName>style.visibility</p:attrName>
                                        </p:attrNameLst>
                                      </p:cBhvr>
                                      <p:to>
                                        <p:strVal val="visible"/>
                                      </p:to>
                                    </p:set>
                                    <p:animEffect transition="in" filter="fade">
                                      <p:cBhvr>
                                        <p:cTn id="10" dur="500"/>
                                        <p:tgtEl>
                                          <p:spTgt spid="876"/>
                                        </p:tgtEl>
                                      </p:cBhvr>
                                    </p:animEffect>
                                  </p:childTnLst>
                                </p:cTn>
                              </p:par>
                              <p:par>
                                <p:cTn id="11" presetID="10" presetClass="entr" presetSubtype="0" fill="hold" nodeType="withEffect">
                                  <p:stCondLst>
                                    <p:cond delay="0"/>
                                  </p:stCondLst>
                                  <p:childTnLst>
                                    <p:set>
                                      <p:cBhvr>
                                        <p:cTn id="12" dur="1" fill="hold">
                                          <p:stCondLst>
                                            <p:cond delay="0"/>
                                          </p:stCondLst>
                                        </p:cTn>
                                        <p:tgtEl>
                                          <p:spTgt spid="877"/>
                                        </p:tgtEl>
                                        <p:attrNameLst>
                                          <p:attrName>style.visibility</p:attrName>
                                        </p:attrNameLst>
                                      </p:cBhvr>
                                      <p:to>
                                        <p:strVal val="visible"/>
                                      </p:to>
                                    </p:set>
                                    <p:animEffect transition="in" filter="fade">
                                      <p:cBhvr>
                                        <p:cTn id="13" dur="500"/>
                                        <p:tgtEl>
                                          <p:spTgt spid="87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79"/>
                                        </p:tgtEl>
                                        <p:attrNameLst>
                                          <p:attrName>style.visibility</p:attrName>
                                        </p:attrNameLst>
                                      </p:cBhvr>
                                      <p:to>
                                        <p:strVal val="visible"/>
                                      </p:to>
                                    </p:set>
                                    <p:animEffect transition="in" filter="fade">
                                      <p:cBhvr>
                                        <p:cTn id="18" dur="500"/>
                                        <p:tgtEl>
                                          <p:spTgt spid="879"/>
                                        </p:tgtEl>
                                      </p:cBhvr>
                                    </p:animEffect>
                                  </p:childTnLst>
                                </p:cTn>
                              </p:par>
                              <p:par>
                                <p:cTn id="19" presetID="10" presetClass="entr" presetSubtype="0" fill="hold" nodeType="withEffect">
                                  <p:stCondLst>
                                    <p:cond delay="0"/>
                                  </p:stCondLst>
                                  <p:childTnLst>
                                    <p:set>
                                      <p:cBhvr>
                                        <p:cTn id="20" dur="1" fill="hold">
                                          <p:stCondLst>
                                            <p:cond delay="0"/>
                                          </p:stCondLst>
                                        </p:cTn>
                                        <p:tgtEl>
                                          <p:spTgt spid="880"/>
                                        </p:tgtEl>
                                        <p:attrNameLst>
                                          <p:attrName>style.visibility</p:attrName>
                                        </p:attrNameLst>
                                      </p:cBhvr>
                                      <p:to>
                                        <p:strVal val="visible"/>
                                      </p:to>
                                    </p:set>
                                    <p:animEffect transition="in" filter="fade">
                                      <p:cBhvr>
                                        <p:cTn id="21" dur="500"/>
                                        <p:tgtEl>
                                          <p:spTgt spid="880"/>
                                        </p:tgtEl>
                                      </p:cBhvr>
                                    </p:animEffect>
                                  </p:childTnLst>
                                </p:cTn>
                              </p:par>
                              <p:par>
                                <p:cTn id="22" presetID="10" presetClass="entr" presetSubtype="0" fill="hold" nodeType="withEffect">
                                  <p:stCondLst>
                                    <p:cond delay="0"/>
                                  </p:stCondLst>
                                  <p:childTnLst>
                                    <p:set>
                                      <p:cBhvr>
                                        <p:cTn id="23" dur="1" fill="hold">
                                          <p:stCondLst>
                                            <p:cond delay="0"/>
                                          </p:stCondLst>
                                        </p:cTn>
                                        <p:tgtEl>
                                          <p:spTgt spid="881"/>
                                        </p:tgtEl>
                                        <p:attrNameLst>
                                          <p:attrName>style.visibility</p:attrName>
                                        </p:attrNameLst>
                                      </p:cBhvr>
                                      <p:to>
                                        <p:strVal val="visible"/>
                                      </p:to>
                                    </p:set>
                                    <p:animEffect transition="in" filter="fade">
                                      <p:cBhvr>
                                        <p:cTn id="24" dur="500"/>
                                        <p:tgtEl>
                                          <p:spTgt spid="88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83"/>
                                        </p:tgtEl>
                                        <p:attrNameLst>
                                          <p:attrName>style.visibility</p:attrName>
                                        </p:attrNameLst>
                                      </p:cBhvr>
                                      <p:to>
                                        <p:strVal val="visible"/>
                                      </p:to>
                                    </p:set>
                                    <p:animEffect transition="in" filter="fade">
                                      <p:cBhvr>
                                        <p:cTn id="29" dur="500"/>
                                        <p:tgtEl>
                                          <p:spTgt spid="883"/>
                                        </p:tgtEl>
                                      </p:cBhvr>
                                    </p:animEffect>
                                  </p:childTnLst>
                                </p:cTn>
                              </p:par>
                              <p:par>
                                <p:cTn id="30" presetID="10" presetClass="entr" presetSubtype="0" fill="hold" nodeType="withEffect">
                                  <p:stCondLst>
                                    <p:cond delay="0"/>
                                  </p:stCondLst>
                                  <p:childTnLst>
                                    <p:set>
                                      <p:cBhvr>
                                        <p:cTn id="31" dur="1" fill="hold">
                                          <p:stCondLst>
                                            <p:cond delay="0"/>
                                          </p:stCondLst>
                                        </p:cTn>
                                        <p:tgtEl>
                                          <p:spTgt spid="884"/>
                                        </p:tgtEl>
                                        <p:attrNameLst>
                                          <p:attrName>style.visibility</p:attrName>
                                        </p:attrNameLst>
                                      </p:cBhvr>
                                      <p:to>
                                        <p:strVal val="visible"/>
                                      </p:to>
                                    </p:set>
                                    <p:animEffect transition="in" filter="fade">
                                      <p:cBhvr>
                                        <p:cTn id="32" dur="500"/>
                                        <p:tgtEl>
                                          <p:spTgt spid="884"/>
                                        </p:tgtEl>
                                      </p:cBhvr>
                                    </p:animEffect>
                                  </p:childTnLst>
                                </p:cTn>
                              </p:par>
                              <p:par>
                                <p:cTn id="33" presetID="10" presetClass="entr" presetSubtype="0" fill="hold" nodeType="withEffect">
                                  <p:stCondLst>
                                    <p:cond delay="0"/>
                                  </p:stCondLst>
                                  <p:childTnLst>
                                    <p:set>
                                      <p:cBhvr>
                                        <p:cTn id="34" dur="1" fill="hold">
                                          <p:stCondLst>
                                            <p:cond delay="0"/>
                                          </p:stCondLst>
                                        </p:cTn>
                                        <p:tgtEl>
                                          <p:spTgt spid="882"/>
                                        </p:tgtEl>
                                        <p:attrNameLst>
                                          <p:attrName>style.visibility</p:attrName>
                                        </p:attrNameLst>
                                      </p:cBhvr>
                                      <p:to>
                                        <p:strVal val="visible"/>
                                      </p:to>
                                    </p:set>
                                    <p:animEffect transition="in" filter="fade">
                                      <p:cBhvr>
                                        <p:cTn id="35" dur="500"/>
                                        <p:tgtEl>
                                          <p:spTgt spid="88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885"/>
                                        </p:tgtEl>
                                        <p:attrNameLst>
                                          <p:attrName>style.visibility</p:attrName>
                                        </p:attrNameLst>
                                      </p:cBhvr>
                                      <p:to>
                                        <p:strVal val="visible"/>
                                      </p:to>
                                    </p:set>
                                    <p:animEffect transition="in" filter="fade">
                                      <p:cBhvr>
                                        <p:cTn id="40" dur="500"/>
                                        <p:tgtEl>
                                          <p:spTgt spid="885"/>
                                        </p:tgtEl>
                                      </p:cBhvr>
                                    </p:animEffect>
                                  </p:childTnLst>
                                </p:cTn>
                              </p:par>
                              <p:par>
                                <p:cTn id="41" presetID="10" presetClass="entr" presetSubtype="0" fill="hold" nodeType="withEffect">
                                  <p:stCondLst>
                                    <p:cond delay="0"/>
                                  </p:stCondLst>
                                  <p:childTnLst>
                                    <p:set>
                                      <p:cBhvr>
                                        <p:cTn id="42" dur="1" fill="hold">
                                          <p:stCondLst>
                                            <p:cond delay="0"/>
                                          </p:stCondLst>
                                        </p:cTn>
                                        <p:tgtEl>
                                          <p:spTgt spid="886"/>
                                        </p:tgtEl>
                                        <p:attrNameLst>
                                          <p:attrName>style.visibility</p:attrName>
                                        </p:attrNameLst>
                                      </p:cBhvr>
                                      <p:to>
                                        <p:strVal val="visible"/>
                                      </p:to>
                                    </p:set>
                                    <p:animEffect transition="in" filter="fade">
                                      <p:cBhvr>
                                        <p:cTn id="43" dur="500"/>
                                        <p:tgtEl>
                                          <p:spTgt spid="886"/>
                                        </p:tgtEl>
                                      </p:cBhvr>
                                    </p:animEffect>
                                  </p:childTnLst>
                                </p:cTn>
                              </p:par>
                              <p:par>
                                <p:cTn id="44" presetID="10" presetClass="entr" presetSubtype="0" fill="hold" nodeType="withEffect">
                                  <p:stCondLst>
                                    <p:cond delay="0"/>
                                  </p:stCondLst>
                                  <p:childTnLst>
                                    <p:set>
                                      <p:cBhvr>
                                        <p:cTn id="45" dur="1" fill="hold">
                                          <p:stCondLst>
                                            <p:cond delay="0"/>
                                          </p:stCondLst>
                                        </p:cTn>
                                        <p:tgtEl>
                                          <p:spTgt spid="887"/>
                                        </p:tgtEl>
                                        <p:attrNameLst>
                                          <p:attrName>style.visibility</p:attrName>
                                        </p:attrNameLst>
                                      </p:cBhvr>
                                      <p:to>
                                        <p:strVal val="visible"/>
                                      </p:to>
                                    </p:set>
                                    <p:animEffect transition="in" filter="fade">
                                      <p:cBhvr>
                                        <p:cTn id="46" dur="500"/>
                                        <p:tgtEl>
                                          <p:spTgt spid="88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888"/>
                                        </p:tgtEl>
                                        <p:attrNameLst>
                                          <p:attrName>style.visibility</p:attrName>
                                        </p:attrNameLst>
                                      </p:cBhvr>
                                      <p:to>
                                        <p:strVal val="visible"/>
                                      </p:to>
                                    </p:set>
                                    <p:animEffect transition="in" filter="fade">
                                      <p:cBhvr>
                                        <p:cTn id="51" dur="500"/>
                                        <p:tgtEl>
                                          <p:spTgt spid="8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85"/>
          <p:cNvSpPr txBox="1">
            <a:spLocks noGrp="1"/>
          </p:cNvSpPr>
          <p:nvPr>
            <p:ph type="title"/>
          </p:nvPr>
        </p:nvSpPr>
        <p:spPr>
          <a:xfrm>
            <a:off x="305990" y="280195"/>
            <a:ext cx="92799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Ionisation – </a:t>
            </a:r>
            <a:r>
              <a:rPr lang="en"/>
              <a:t>Identification: </a:t>
            </a:r>
            <a:r>
              <a:rPr lang="en" i="1"/>
              <a:t>specific ionization </a:t>
            </a:r>
            <a:r>
              <a:rPr lang="en"/>
              <a:t>plots</a:t>
            </a:r>
            <a:endParaRPr i="1"/>
          </a:p>
        </p:txBody>
      </p:sp>
      <p:sp>
        <p:nvSpPr>
          <p:cNvPr id="895" name="Google Shape;895;p85"/>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896" name="Google Shape;896;p85"/>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897" name="Google Shape;897;p85"/>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51</a:t>
            </a:fld>
            <a:endParaRPr/>
          </a:p>
        </p:txBody>
      </p:sp>
      <p:pic>
        <p:nvPicPr>
          <p:cNvPr id="898" name="Google Shape;898;p85"/>
          <p:cNvPicPr preferRelativeResize="0"/>
          <p:nvPr/>
        </p:nvPicPr>
        <p:blipFill rotWithShape="1">
          <a:blip r:embed="rId3">
            <a:alphaModFix/>
          </a:blip>
          <a:srcRect t="2095"/>
          <a:stretch/>
        </p:blipFill>
        <p:spPr>
          <a:xfrm>
            <a:off x="4328565" y="664463"/>
            <a:ext cx="4461949" cy="3798770"/>
          </a:xfrm>
          <a:prstGeom prst="rect">
            <a:avLst/>
          </a:prstGeom>
          <a:noFill/>
          <a:ln>
            <a:noFill/>
          </a:ln>
        </p:spPr>
      </p:pic>
      <p:sp>
        <p:nvSpPr>
          <p:cNvPr id="899" name="Google Shape;899;p85"/>
          <p:cNvSpPr txBox="1"/>
          <p:nvPr/>
        </p:nvSpPr>
        <p:spPr>
          <a:xfrm>
            <a:off x="4328576" y="4442450"/>
            <a:ext cx="4677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rgbClr val="0033A0"/>
                </a:solidFill>
                <a:latin typeface="Arial"/>
                <a:ea typeface="Arial"/>
                <a:cs typeface="Arial"/>
                <a:sym typeface="Arial"/>
              </a:rPr>
              <a:t>Fig. </a:t>
            </a:r>
            <a:r>
              <a:rPr lang="en" b="1">
                <a:solidFill>
                  <a:srgbClr val="0033A0"/>
                </a:solidFill>
              </a:rPr>
              <a:t>20</a:t>
            </a:r>
            <a:r>
              <a:rPr lang="en" sz="1400" b="1" i="0" u="none" strike="noStrike" cap="none">
                <a:solidFill>
                  <a:srgbClr val="0033A0"/>
                </a:solidFill>
                <a:latin typeface="Arial"/>
                <a:ea typeface="Arial"/>
                <a:cs typeface="Arial"/>
                <a:sym typeface="Arial"/>
              </a:rPr>
              <a:t>.</a:t>
            </a:r>
            <a:r>
              <a:rPr lang="en" sz="1400" b="1" i="0" u="none" strike="noStrike" cap="none">
                <a:solidFill>
                  <a:srgbClr val="000000"/>
                </a:solidFill>
                <a:latin typeface="Arial"/>
                <a:ea typeface="Arial"/>
                <a:cs typeface="Arial"/>
                <a:sym typeface="Arial"/>
              </a:rPr>
              <a:t> </a:t>
            </a:r>
            <a:r>
              <a:rPr lang="en" sz="1400" b="0" i="0" u="none" strike="noStrike" cap="none">
                <a:solidFill>
                  <a:srgbClr val="000000"/>
                </a:solidFill>
                <a:latin typeface="Arial"/>
                <a:ea typeface="Arial"/>
                <a:cs typeface="Arial"/>
                <a:sym typeface="Arial"/>
              </a:rPr>
              <a:t>Charged, low momentum particle ID (ATLAS) </a:t>
            </a:r>
            <a:endParaRPr/>
          </a:p>
        </p:txBody>
      </p:sp>
      <p:pic>
        <p:nvPicPr>
          <p:cNvPr id="900" name="Google Shape;900;p85"/>
          <p:cNvPicPr preferRelativeResize="0"/>
          <p:nvPr/>
        </p:nvPicPr>
        <p:blipFill rotWithShape="1">
          <a:blip r:embed="rId4">
            <a:alphaModFix/>
          </a:blip>
          <a:srcRect/>
          <a:stretch/>
        </p:blipFill>
        <p:spPr>
          <a:xfrm>
            <a:off x="178226" y="583277"/>
            <a:ext cx="3850772" cy="2618382"/>
          </a:xfrm>
          <a:prstGeom prst="rect">
            <a:avLst/>
          </a:prstGeom>
          <a:noFill/>
          <a:ln>
            <a:noFill/>
          </a:ln>
        </p:spPr>
      </p:pic>
      <p:cxnSp>
        <p:nvCxnSpPr>
          <p:cNvPr id="901" name="Google Shape;901;p85"/>
          <p:cNvCxnSpPr/>
          <p:nvPr/>
        </p:nvCxnSpPr>
        <p:spPr>
          <a:xfrm>
            <a:off x="3211830" y="2244090"/>
            <a:ext cx="0" cy="1280100"/>
          </a:xfrm>
          <a:prstGeom prst="straightConnector1">
            <a:avLst/>
          </a:prstGeom>
          <a:noFill/>
          <a:ln w="28575" cap="flat" cmpd="sng">
            <a:solidFill>
              <a:schemeClr val="accent3"/>
            </a:solidFill>
            <a:prstDash val="solid"/>
            <a:round/>
            <a:headEnd type="none" w="sm" len="sm"/>
            <a:tailEnd type="none" w="sm" len="sm"/>
          </a:ln>
        </p:spPr>
      </p:cxnSp>
      <p:cxnSp>
        <p:nvCxnSpPr>
          <p:cNvPr id="902" name="Google Shape;902;p85"/>
          <p:cNvCxnSpPr/>
          <p:nvPr/>
        </p:nvCxnSpPr>
        <p:spPr>
          <a:xfrm>
            <a:off x="1962150" y="2209800"/>
            <a:ext cx="0" cy="1280100"/>
          </a:xfrm>
          <a:prstGeom prst="straightConnector1">
            <a:avLst/>
          </a:prstGeom>
          <a:noFill/>
          <a:ln w="28575" cap="flat" cmpd="sng">
            <a:solidFill>
              <a:schemeClr val="accent3"/>
            </a:solidFill>
            <a:prstDash val="solid"/>
            <a:round/>
            <a:headEnd type="none" w="sm" len="sm"/>
            <a:tailEnd type="none" w="sm" len="sm"/>
          </a:ln>
        </p:spPr>
      </p:cxnSp>
      <p:cxnSp>
        <p:nvCxnSpPr>
          <p:cNvPr id="903" name="Google Shape;903;p85"/>
          <p:cNvCxnSpPr/>
          <p:nvPr/>
        </p:nvCxnSpPr>
        <p:spPr>
          <a:xfrm>
            <a:off x="2325370" y="1940560"/>
            <a:ext cx="0" cy="1943100"/>
          </a:xfrm>
          <a:prstGeom prst="straightConnector1">
            <a:avLst/>
          </a:prstGeom>
          <a:noFill/>
          <a:ln w="28575" cap="flat" cmpd="sng">
            <a:solidFill>
              <a:srgbClr val="772B11"/>
            </a:solidFill>
            <a:prstDash val="solid"/>
            <a:round/>
            <a:headEnd type="none" w="sm" len="sm"/>
            <a:tailEnd type="none" w="sm" len="sm"/>
          </a:ln>
        </p:spPr>
      </p:cxnSp>
      <p:cxnSp>
        <p:nvCxnSpPr>
          <p:cNvPr id="904" name="Google Shape;904;p85"/>
          <p:cNvCxnSpPr/>
          <p:nvPr/>
        </p:nvCxnSpPr>
        <p:spPr>
          <a:xfrm>
            <a:off x="1156970" y="1856740"/>
            <a:ext cx="0" cy="2047200"/>
          </a:xfrm>
          <a:prstGeom prst="straightConnector1">
            <a:avLst/>
          </a:prstGeom>
          <a:noFill/>
          <a:ln w="28575" cap="flat" cmpd="sng">
            <a:solidFill>
              <a:srgbClr val="772B11"/>
            </a:solidFill>
            <a:prstDash val="solid"/>
            <a:round/>
            <a:headEnd type="none" w="sm" len="sm"/>
            <a:tailEnd type="none" w="sm" len="sm"/>
          </a:ln>
        </p:spPr>
      </p:cxnSp>
      <p:cxnSp>
        <p:nvCxnSpPr>
          <p:cNvPr id="905" name="Google Shape;905;p85"/>
          <p:cNvCxnSpPr/>
          <p:nvPr/>
        </p:nvCxnSpPr>
        <p:spPr>
          <a:xfrm>
            <a:off x="709154" y="718820"/>
            <a:ext cx="0" cy="3523500"/>
          </a:xfrm>
          <a:prstGeom prst="straightConnector1">
            <a:avLst/>
          </a:prstGeom>
          <a:noFill/>
          <a:ln w="28575" cap="flat" cmpd="sng">
            <a:solidFill>
              <a:srgbClr val="EC9D83"/>
            </a:solidFill>
            <a:prstDash val="solid"/>
            <a:round/>
            <a:headEnd type="none" w="sm" len="sm"/>
            <a:tailEnd type="none" w="sm" len="sm"/>
          </a:ln>
        </p:spPr>
      </p:cxnSp>
      <p:cxnSp>
        <p:nvCxnSpPr>
          <p:cNvPr id="906" name="Google Shape;906;p85"/>
          <p:cNvCxnSpPr/>
          <p:nvPr/>
        </p:nvCxnSpPr>
        <p:spPr>
          <a:xfrm>
            <a:off x="1845169" y="718820"/>
            <a:ext cx="0" cy="3523500"/>
          </a:xfrm>
          <a:prstGeom prst="straightConnector1">
            <a:avLst/>
          </a:prstGeom>
          <a:noFill/>
          <a:ln w="28575" cap="flat" cmpd="sng">
            <a:solidFill>
              <a:srgbClr val="EC9D83"/>
            </a:solidFill>
            <a:prstDash val="solid"/>
            <a:round/>
            <a:headEnd type="none" w="sm" len="sm"/>
            <a:tailEnd type="none" w="sm" len="sm"/>
          </a:ln>
        </p:spPr>
      </p:cxnSp>
      <p:cxnSp>
        <p:nvCxnSpPr>
          <p:cNvPr id="907" name="Google Shape;907;p85"/>
          <p:cNvCxnSpPr/>
          <p:nvPr/>
        </p:nvCxnSpPr>
        <p:spPr>
          <a:xfrm>
            <a:off x="1962150" y="3368040"/>
            <a:ext cx="1249800" cy="0"/>
          </a:xfrm>
          <a:prstGeom prst="straightConnector1">
            <a:avLst/>
          </a:prstGeom>
          <a:noFill/>
          <a:ln w="9525" cap="flat" cmpd="sng">
            <a:solidFill>
              <a:schemeClr val="accent3"/>
            </a:solidFill>
            <a:prstDash val="dot"/>
            <a:round/>
            <a:headEnd type="triangle" w="med" len="med"/>
            <a:tailEnd type="triangle" w="med" len="med"/>
          </a:ln>
        </p:spPr>
      </p:cxnSp>
      <p:cxnSp>
        <p:nvCxnSpPr>
          <p:cNvPr id="908" name="Google Shape;908;p85"/>
          <p:cNvCxnSpPr/>
          <p:nvPr/>
        </p:nvCxnSpPr>
        <p:spPr>
          <a:xfrm>
            <a:off x="1156970" y="3602189"/>
            <a:ext cx="1168500" cy="0"/>
          </a:xfrm>
          <a:prstGeom prst="straightConnector1">
            <a:avLst/>
          </a:prstGeom>
          <a:noFill/>
          <a:ln w="9525" cap="flat" cmpd="sng">
            <a:solidFill>
              <a:srgbClr val="772B11"/>
            </a:solidFill>
            <a:prstDash val="dot"/>
            <a:round/>
            <a:headEnd type="triangle" w="med" len="med"/>
            <a:tailEnd type="triangle" w="med" len="med"/>
          </a:ln>
        </p:spPr>
      </p:cxnSp>
      <p:cxnSp>
        <p:nvCxnSpPr>
          <p:cNvPr id="909" name="Google Shape;909;p85"/>
          <p:cNvCxnSpPr/>
          <p:nvPr/>
        </p:nvCxnSpPr>
        <p:spPr>
          <a:xfrm>
            <a:off x="709154" y="3972488"/>
            <a:ext cx="1136100" cy="0"/>
          </a:xfrm>
          <a:prstGeom prst="straightConnector1">
            <a:avLst/>
          </a:prstGeom>
          <a:noFill/>
          <a:ln w="9525" cap="flat" cmpd="sng">
            <a:solidFill>
              <a:srgbClr val="EC9D83"/>
            </a:solidFill>
            <a:prstDash val="dot"/>
            <a:round/>
            <a:headEnd type="triangle" w="med" len="med"/>
            <a:tailEnd type="triangle" w="med" len="med"/>
          </a:ln>
        </p:spPr>
      </p:cxnSp>
      <p:sp>
        <p:nvSpPr>
          <p:cNvPr id="910" name="Google Shape;910;p85"/>
          <p:cNvSpPr txBox="1"/>
          <p:nvPr/>
        </p:nvSpPr>
        <p:spPr>
          <a:xfrm>
            <a:off x="2325369" y="3302805"/>
            <a:ext cx="6834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chemeClr val="accent3"/>
                </a:solidFill>
                <a:latin typeface="Arial"/>
                <a:ea typeface="Arial"/>
                <a:cs typeface="Arial"/>
                <a:sym typeface="Arial"/>
              </a:rPr>
              <a:t>pions</a:t>
            </a:r>
            <a:endParaRPr/>
          </a:p>
        </p:txBody>
      </p:sp>
      <p:sp>
        <p:nvSpPr>
          <p:cNvPr id="911" name="Google Shape;911;p85"/>
          <p:cNvSpPr txBox="1"/>
          <p:nvPr/>
        </p:nvSpPr>
        <p:spPr>
          <a:xfrm>
            <a:off x="1170024" y="3547215"/>
            <a:ext cx="786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772B11"/>
                </a:solidFill>
                <a:latin typeface="Arial"/>
                <a:ea typeface="Arial"/>
                <a:cs typeface="Arial"/>
                <a:sym typeface="Arial"/>
              </a:rPr>
              <a:t>kaons</a:t>
            </a:r>
            <a:endParaRPr/>
          </a:p>
        </p:txBody>
      </p:sp>
      <p:sp>
        <p:nvSpPr>
          <p:cNvPr id="912" name="Google Shape;912;p85"/>
          <p:cNvSpPr txBox="1"/>
          <p:nvPr/>
        </p:nvSpPr>
        <p:spPr>
          <a:xfrm>
            <a:off x="855003" y="3903724"/>
            <a:ext cx="10737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0" i="0" u="none" strike="noStrike" cap="none">
                <a:solidFill>
                  <a:srgbClr val="EC9D83"/>
                </a:solidFill>
                <a:latin typeface="Arial"/>
                <a:ea typeface="Arial"/>
                <a:cs typeface="Arial"/>
                <a:sym typeface="Arial"/>
              </a:rPr>
              <a:t>protons</a:t>
            </a:r>
            <a:endParaRPr/>
          </a:p>
        </p:txBody>
      </p:sp>
      <p:sp>
        <p:nvSpPr>
          <p:cNvPr id="913" name="Google Shape;913;p85"/>
          <p:cNvSpPr txBox="1"/>
          <p:nvPr/>
        </p:nvSpPr>
        <p:spPr>
          <a:xfrm>
            <a:off x="306000" y="4259500"/>
            <a:ext cx="40227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rgbClr val="0033A0"/>
                </a:solidFill>
                <a:latin typeface="Arial"/>
                <a:ea typeface="Arial"/>
                <a:cs typeface="Arial"/>
                <a:sym typeface="Arial"/>
              </a:rPr>
              <a:t>Fig. </a:t>
            </a:r>
            <a:r>
              <a:rPr lang="en" b="1">
                <a:solidFill>
                  <a:srgbClr val="0033A0"/>
                </a:solidFill>
              </a:rPr>
              <a:t>19</a:t>
            </a:r>
            <a:r>
              <a:rPr lang="en" sz="1400" b="1" i="0" u="none" strike="noStrike" cap="none">
                <a:solidFill>
                  <a:srgbClr val="0033A0"/>
                </a:solidFill>
                <a:latin typeface="Arial"/>
                <a:ea typeface="Arial"/>
                <a:cs typeface="Arial"/>
                <a:sym typeface="Arial"/>
              </a:rPr>
              <a:t>.</a:t>
            </a:r>
            <a:r>
              <a:rPr lang="en" sz="1400" b="1" i="0" u="none" strike="noStrike" cap="none">
                <a:solidFill>
                  <a:srgbClr val="000000"/>
                </a:solidFill>
                <a:latin typeface="Arial"/>
                <a:ea typeface="Arial"/>
                <a:cs typeface="Arial"/>
                <a:sym typeface="Arial"/>
              </a:rPr>
              <a:t> </a:t>
            </a:r>
            <a:r>
              <a:rPr lang="en" sz="1400" b="0" i="0" u="none" strike="noStrike" cap="none">
                <a:solidFill>
                  <a:srgbClr val="000000"/>
                </a:solidFill>
                <a:latin typeface="Arial"/>
                <a:ea typeface="Arial"/>
                <a:cs typeface="Arial"/>
                <a:sym typeface="Arial"/>
              </a:rPr>
              <a:t>Distribution of MPV</a:t>
            </a:r>
            <a:r>
              <a:rPr lang="en" sz="1400" b="0" i="1" u="none" strike="noStrike" cap="none" baseline="-25000">
                <a:solidFill>
                  <a:srgbClr val="000000"/>
                </a:solidFill>
                <a:latin typeface="Arial"/>
                <a:ea typeface="Arial"/>
                <a:cs typeface="Arial"/>
                <a:sym typeface="Arial"/>
              </a:rPr>
              <a:t>dE/dx </a:t>
            </a:r>
            <a:r>
              <a:rPr lang="en" sz="1400" b="0" i="0" u="none" strike="noStrike" cap="none">
                <a:solidFill>
                  <a:srgbClr val="000000"/>
                </a:solidFill>
                <a:latin typeface="Arial"/>
                <a:ea typeface="Arial"/>
                <a:cs typeface="Arial"/>
                <a:sym typeface="Arial"/>
              </a:rPr>
              <a:t>with parametric expression derived from MC simulated tracks</a:t>
            </a:r>
            <a:endParaRPr sz="1400" b="0" i="0" u="none" strike="noStrike" cap="none" baseline="-25000">
              <a:solidFill>
                <a:srgbClr val="000000"/>
              </a:solidFill>
              <a:latin typeface="Arial"/>
              <a:ea typeface="Arial"/>
              <a:cs typeface="Arial"/>
              <a:sym typeface="Arial"/>
            </a:endParaRPr>
          </a:p>
        </p:txBody>
      </p:sp>
      <p:cxnSp>
        <p:nvCxnSpPr>
          <p:cNvPr id="914" name="Google Shape;914;p85"/>
          <p:cNvCxnSpPr/>
          <p:nvPr/>
        </p:nvCxnSpPr>
        <p:spPr>
          <a:xfrm rot="10800000" flipH="1">
            <a:off x="4028998" y="2877276"/>
            <a:ext cx="2115900" cy="816900"/>
          </a:xfrm>
          <a:prstGeom prst="straightConnector1">
            <a:avLst/>
          </a:prstGeom>
          <a:noFill/>
          <a:ln w="28575" cap="flat" cmpd="sng">
            <a:solidFill>
              <a:srgbClr val="521A4C"/>
            </a:solidFill>
            <a:prstDash val="solid"/>
            <a:round/>
            <a:headEnd type="none" w="sm" len="sm"/>
            <a:tailEnd type="triangle" w="med" len="med"/>
          </a:ln>
        </p:spPr>
      </p:cxnSp>
      <p:sp>
        <p:nvSpPr>
          <p:cNvPr id="915" name="Google Shape;915;p85"/>
          <p:cNvSpPr txBox="1"/>
          <p:nvPr/>
        </p:nvSpPr>
        <p:spPr>
          <a:xfrm>
            <a:off x="2931996" y="3532393"/>
            <a:ext cx="12468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accent5"/>
                </a:solidFill>
                <a:latin typeface="Arial"/>
                <a:ea typeface="Arial"/>
                <a:cs typeface="Arial"/>
                <a:sym typeface="Arial"/>
              </a:rPr>
              <a:t>Bethe-Bloch</a:t>
            </a:r>
            <a:endParaRPr/>
          </a:p>
        </p:txBody>
      </p:sp>
      <p:cxnSp>
        <p:nvCxnSpPr>
          <p:cNvPr id="916" name="Google Shape;916;p85"/>
          <p:cNvCxnSpPr/>
          <p:nvPr/>
        </p:nvCxnSpPr>
        <p:spPr>
          <a:xfrm>
            <a:off x="3661410" y="3972488"/>
            <a:ext cx="2583300" cy="378900"/>
          </a:xfrm>
          <a:prstGeom prst="straightConnector1">
            <a:avLst/>
          </a:prstGeom>
          <a:noFill/>
          <a:ln w="28575" cap="flat" cmpd="sng">
            <a:solidFill>
              <a:srgbClr val="521A4C"/>
            </a:solidFill>
            <a:prstDash val="solid"/>
            <a:round/>
            <a:headEnd type="none" w="sm" len="sm"/>
            <a:tailEnd type="triangle" w="med" len="med"/>
          </a:ln>
        </p:spPr>
      </p:cxnSp>
      <p:sp>
        <p:nvSpPr>
          <p:cNvPr id="917" name="Google Shape;917;p85"/>
          <p:cNvSpPr txBox="1"/>
          <p:nvPr/>
        </p:nvSpPr>
        <p:spPr>
          <a:xfrm>
            <a:off x="2399372" y="3794177"/>
            <a:ext cx="23568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accent5"/>
                </a:solidFill>
                <a:latin typeface="Arial"/>
                <a:ea typeface="Arial"/>
                <a:cs typeface="Arial"/>
                <a:sym typeface="Arial"/>
              </a:rPr>
              <a:t>axis to create distinguishable signatures</a:t>
            </a:r>
            <a:endParaRPr/>
          </a:p>
        </p:txBody>
      </p:sp>
      <p:sp>
        <p:nvSpPr>
          <p:cNvPr id="918" name="Google Shape;918;p85"/>
          <p:cNvSpPr txBox="1"/>
          <p:nvPr/>
        </p:nvSpPr>
        <p:spPr>
          <a:xfrm>
            <a:off x="2269175" y="4729600"/>
            <a:ext cx="38508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rgbClr val="666666"/>
                </a:solidFill>
              </a:rPr>
              <a:t>[11] G. AAD, et al.; </a:t>
            </a:r>
            <a:r>
              <a:rPr lang="en" sz="800" i="1">
                <a:solidFill>
                  <a:srgbClr val="666666"/>
                </a:solidFill>
              </a:rPr>
              <a:t>Searches for heavy long-lived sleptons and R-hadrons with the ATLAS detector in pp collisions at √s = 7 TeV.</a:t>
            </a:r>
            <a:r>
              <a:rPr lang="en" sz="800">
                <a:solidFill>
                  <a:srgbClr val="666666"/>
                </a:solidFill>
              </a:rPr>
              <a:t> In: Phys. Lett. B 720 (2013)</a:t>
            </a:r>
            <a:endParaRPr sz="800">
              <a:solidFill>
                <a:srgbClr val="666666"/>
              </a:solidFill>
            </a:endParaRPr>
          </a:p>
        </p:txBody>
      </p:sp>
      <p:sp>
        <p:nvSpPr>
          <p:cNvPr id="919" name="Google Shape;919;p85"/>
          <p:cNvSpPr txBox="1"/>
          <p:nvPr/>
        </p:nvSpPr>
        <p:spPr>
          <a:xfrm>
            <a:off x="3900000" y="583275"/>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[11]</a:t>
            </a:r>
            <a:endParaRPr sz="1600">
              <a:solidFill>
                <a:srgbClr val="171717"/>
              </a:solidFill>
            </a:endParaRPr>
          </a:p>
        </p:txBody>
      </p:sp>
      <p:sp>
        <p:nvSpPr>
          <p:cNvPr id="920" name="Google Shape;920;p85"/>
          <p:cNvSpPr txBox="1"/>
          <p:nvPr/>
        </p:nvSpPr>
        <p:spPr>
          <a:xfrm>
            <a:off x="8714700" y="583275"/>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[11]</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02"/>
                                        </p:tgtEl>
                                        <p:attrNameLst>
                                          <p:attrName>style.visibility</p:attrName>
                                        </p:attrNameLst>
                                      </p:cBhvr>
                                      <p:to>
                                        <p:strVal val="visible"/>
                                      </p:to>
                                    </p:set>
                                    <p:animEffect transition="in" filter="fade">
                                      <p:cBhvr>
                                        <p:cTn id="7" dur="500"/>
                                        <p:tgtEl>
                                          <p:spTgt spid="902"/>
                                        </p:tgtEl>
                                      </p:cBhvr>
                                    </p:animEffect>
                                  </p:childTnLst>
                                </p:cTn>
                              </p:par>
                              <p:par>
                                <p:cTn id="8" presetID="10" presetClass="entr" presetSubtype="0" fill="hold" nodeType="withEffect">
                                  <p:stCondLst>
                                    <p:cond delay="0"/>
                                  </p:stCondLst>
                                  <p:childTnLst>
                                    <p:set>
                                      <p:cBhvr>
                                        <p:cTn id="9" dur="1" fill="hold">
                                          <p:stCondLst>
                                            <p:cond delay="0"/>
                                          </p:stCondLst>
                                        </p:cTn>
                                        <p:tgtEl>
                                          <p:spTgt spid="901"/>
                                        </p:tgtEl>
                                        <p:attrNameLst>
                                          <p:attrName>style.visibility</p:attrName>
                                        </p:attrNameLst>
                                      </p:cBhvr>
                                      <p:to>
                                        <p:strVal val="visible"/>
                                      </p:to>
                                    </p:set>
                                    <p:animEffect transition="in" filter="fade">
                                      <p:cBhvr>
                                        <p:cTn id="10" dur="500"/>
                                        <p:tgtEl>
                                          <p:spTgt spid="901"/>
                                        </p:tgtEl>
                                      </p:cBhvr>
                                    </p:animEffect>
                                  </p:childTnLst>
                                </p:cTn>
                              </p:par>
                              <p:par>
                                <p:cTn id="11" presetID="10" presetClass="entr" presetSubtype="0" fill="hold" nodeType="withEffect">
                                  <p:stCondLst>
                                    <p:cond delay="0"/>
                                  </p:stCondLst>
                                  <p:childTnLst>
                                    <p:set>
                                      <p:cBhvr>
                                        <p:cTn id="12" dur="1" fill="hold">
                                          <p:stCondLst>
                                            <p:cond delay="0"/>
                                          </p:stCondLst>
                                        </p:cTn>
                                        <p:tgtEl>
                                          <p:spTgt spid="910"/>
                                        </p:tgtEl>
                                        <p:attrNameLst>
                                          <p:attrName>style.visibility</p:attrName>
                                        </p:attrNameLst>
                                      </p:cBhvr>
                                      <p:to>
                                        <p:strVal val="visible"/>
                                      </p:to>
                                    </p:set>
                                    <p:animEffect transition="in" filter="fade">
                                      <p:cBhvr>
                                        <p:cTn id="13" dur="500"/>
                                        <p:tgtEl>
                                          <p:spTgt spid="910"/>
                                        </p:tgtEl>
                                      </p:cBhvr>
                                    </p:animEffect>
                                  </p:childTnLst>
                                </p:cTn>
                              </p:par>
                              <p:par>
                                <p:cTn id="14" presetID="10" presetClass="entr" presetSubtype="0" fill="hold" nodeType="withEffect">
                                  <p:stCondLst>
                                    <p:cond delay="0"/>
                                  </p:stCondLst>
                                  <p:childTnLst>
                                    <p:set>
                                      <p:cBhvr>
                                        <p:cTn id="15" dur="1" fill="hold">
                                          <p:stCondLst>
                                            <p:cond delay="0"/>
                                          </p:stCondLst>
                                        </p:cTn>
                                        <p:tgtEl>
                                          <p:spTgt spid="907"/>
                                        </p:tgtEl>
                                        <p:attrNameLst>
                                          <p:attrName>style.visibility</p:attrName>
                                        </p:attrNameLst>
                                      </p:cBhvr>
                                      <p:to>
                                        <p:strVal val="visible"/>
                                      </p:to>
                                    </p:set>
                                    <p:animEffect transition="in" filter="fade">
                                      <p:cBhvr>
                                        <p:cTn id="16" dur="500"/>
                                        <p:tgtEl>
                                          <p:spTgt spid="90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03"/>
                                        </p:tgtEl>
                                        <p:attrNameLst>
                                          <p:attrName>style.visibility</p:attrName>
                                        </p:attrNameLst>
                                      </p:cBhvr>
                                      <p:to>
                                        <p:strVal val="visible"/>
                                      </p:to>
                                    </p:set>
                                    <p:animEffect transition="in" filter="fade">
                                      <p:cBhvr>
                                        <p:cTn id="21" dur="500"/>
                                        <p:tgtEl>
                                          <p:spTgt spid="903"/>
                                        </p:tgtEl>
                                      </p:cBhvr>
                                    </p:animEffect>
                                  </p:childTnLst>
                                </p:cTn>
                              </p:par>
                              <p:par>
                                <p:cTn id="22" presetID="10" presetClass="entr" presetSubtype="0" fill="hold" nodeType="withEffect">
                                  <p:stCondLst>
                                    <p:cond delay="0"/>
                                  </p:stCondLst>
                                  <p:childTnLst>
                                    <p:set>
                                      <p:cBhvr>
                                        <p:cTn id="23" dur="1" fill="hold">
                                          <p:stCondLst>
                                            <p:cond delay="0"/>
                                          </p:stCondLst>
                                        </p:cTn>
                                        <p:tgtEl>
                                          <p:spTgt spid="904"/>
                                        </p:tgtEl>
                                        <p:attrNameLst>
                                          <p:attrName>style.visibility</p:attrName>
                                        </p:attrNameLst>
                                      </p:cBhvr>
                                      <p:to>
                                        <p:strVal val="visible"/>
                                      </p:to>
                                    </p:set>
                                    <p:animEffect transition="in" filter="fade">
                                      <p:cBhvr>
                                        <p:cTn id="24" dur="500"/>
                                        <p:tgtEl>
                                          <p:spTgt spid="904"/>
                                        </p:tgtEl>
                                      </p:cBhvr>
                                    </p:animEffect>
                                  </p:childTnLst>
                                </p:cTn>
                              </p:par>
                              <p:par>
                                <p:cTn id="25" presetID="10" presetClass="entr" presetSubtype="0" fill="hold" nodeType="withEffect">
                                  <p:stCondLst>
                                    <p:cond delay="0"/>
                                  </p:stCondLst>
                                  <p:childTnLst>
                                    <p:set>
                                      <p:cBhvr>
                                        <p:cTn id="26" dur="1" fill="hold">
                                          <p:stCondLst>
                                            <p:cond delay="0"/>
                                          </p:stCondLst>
                                        </p:cTn>
                                        <p:tgtEl>
                                          <p:spTgt spid="911"/>
                                        </p:tgtEl>
                                        <p:attrNameLst>
                                          <p:attrName>style.visibility</p:attrName>
                                        </p:attrNameLst>
                                      </p:cBhvr>
                                      <p:to>
                                        <p:strVal val="visible"/>
                                      </p:to>
                                    </p:set>
                                    <p:animEffect transition="in" filter="fade">
                                      <p:cBhvr>
                                        <p:cTn id="27" dur="500"/>
                                        <p:tgtEl>
                                          <p:spTgt spid="911"/>
                                        </p:tgtEl>
                                      </p:cBhvr>
                                    </p:animEffect>
                                  </p:childTnLst>
                                </p:cTn>
                              </p:par>
                              <p:par>
                                <p:cTn id="28" presetID="10" presetClass="entr" presetSubtype="0" fill="hold" nodeType="withEffect">
                                  <p:stCondLst>
                                    <p:cond delay="0"/>
                                  </p:stCondLst>
                                  <p:childTnLst>
                                    <p:set>
                                      <p:cBhvr>
                                        <p:cTn id="29" dur="1" fill="hold">
                                          <p:stCondLst>
                                            <p:cond delay="0"/>
                                          </p:stCondLst>
                                        </p:cTn>
                                        <p:tgtEl>
                                          <p:spTgt spid="908"/>
                                        </p:tgtEl>
                                        <p:attrNameLst>
                                          <p:attrName>style.visibility</p:attrName>
                                        </p:attrNameLst>
                                      </p:cBhvr>
                                      <p:to>
                                        <p:strVal val="visible"/>
                                      </p:to>
                                    </p:set>
                                    <p:animEffect transition="in" filter="fade">
                                      <p:cBhvr>
                                        <p:cTn id="30" dur="500"/>
                                        <p:tgtEl>
                                          <p:spTgt spid="90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05"/>
                                        </p:tgtEl>
                                        <p:attrNameLst>
                                          <p:attrName>style.visibility</p:attrName>
                                        </p:attrNameLst>
                                      </p:cBhvr>
                                      <p:to>
                                        <p:strVal val="visible"/>
                                      </p:to>
                                    </p:set>
                                    <p:animEffect transition="in" filter="fade">
                                      <p:cBhvr>
                                        <p:cTn id="35" dur="500"/>
                                        <p:tgtEl>
                                          <p:spTgt spid="905"/>
                                        </p:tgtEl>
                                      </p:cBhvr>
                                    </p:animEffect>
                                  </p:childTnLst>
                                </p:cTn>
                              </p:par>
                              <p:par>
                                <p:cTn id="36" presetID="10" presetClass="entr" presetSubtype="0" fill="hold" nodeType="withEffect">
                                  <p:stCondLst>
                                    <p:cond delay="0"/>
                                  </p:stCondLst>
                                  <p:childTnLst>
                                    <p:set>
                                      <p:cBhvr>
                                        <p:cTn id="37" dur="1" fill="hold">
                                          <p:stCondLst>
                                            <p:cond delay="0"/>
                                          </p:stCondLst>
                                        </p:cTn>
                                        <p:tgtEl>
                                          <p:spTgt spid="906"/>
                                        </p:tgtEl>
                                        <p:attrNameLst>
                                          <p:attrName>style.visibility</p:attrName>
                                        </p:attrNameLst>
                                      </p:cBhvr>
                                      <p:to>
                                        <p:strVal val="visible"/>
                                      </p:to>
                                    </p:set>
                                    <p:animEffect transition="in" filter="fade">
                                      <p:cBhvr>
                                        <p:cTn id="38" dur="500"/>
                                        <p:tgtEl>
                                          <p:spTgt spid="906"/>
                                        </p:tgtEl>
                                      </p:cBhvr>
                                    </p:animEffect>
                                  </p:childTnLst>
                                </p:cTn>
                              </p:par>
                              <p:par>
                                <p:cTn id="39" presetID="10" presetClass="entr" presetSubtype="0" fill="hold" nodeType="withEffect">
                                  <p:stCondLst>
                                    <p:cond delay="0"/>
                                  </p:stCondLst>
                                  <p:childTnLst>
                                    <p:set>
                                      <p:cBhvr>
                                        <p:cTn id="40" dur="1" fill="hold">
                                          <p:stCondLst>
                                            <p:cond delay="0"/>
                                          </p:stCondLst>
                                        </p:cTn>
                                        <p:tgtEl>
                                          <p:spTgt spid="912"/>
                                        </p:tgtEl>
                                        <p:attrNameLst>
                                          <p:attrName>style.visibility</p:attrName>
                                        </p:attrNameLst>
                                      </p:cBhvr>
                                      <p:to>
                                        <p:strVal val="visible"/>
                                      </p:to>
                                    </p:set>
                                    <p:animEffect transition="in" filter="fade">
                                      <p:cBhvr>
                                        <p:cTn id="41" dur="500"/>
                                        <p:tgtEl>
                                          <p:spTgt spid="912"/>
                                        </p:tgtEl>
                                      </p:cBhvr>
                                    </p:animEffect>
                                  </p:childTnLst>
                                </p:cTn>
                              </p:par>
                              <p:par>
                                <p:cTn id="42" presetID="10" presetClass="entr" presetSubtype="0" fill="hold" nodeType="withEffect">
                                  <p:stCondLst>
                                    <p:cond delay="0"/>
                                  </p:stCondLst>
                                  <p:childTnLst>
                                    <p:set>
                                      <p:cBhvr>
                                        <p:cTn id="43" dur="1" fill="hold">
                                          <p:stCondLst>
                                            <p:cond delay="0"/>
                                          </p:stCondLst>
                                        </p:cTn>
                                        <p:tgtEl>
                                          <p:spTgt spid="909"/>
                                        </p:tgtEl>
                                        <p:attrNameLst>
                                          <p:attrName>style.visibility</p:attrName>
                                        </p:attrNameLst>
                                      </p:cBhvr>
                                      <p:to>
                                        <p:strVal val="visible"/>
                                      </p:to>
                                    </p:set>
                                    <p:animEffect transition="in" filter="fade">
                                      <p:cBhvr>
                                        <p:cTn id="44" dur="500"/>
                                        <p:tgtEl>
                                          <p:spTgt spid="90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914"/>
                                        </p:tgtEl>
                                        <p:attrNameLst>
                                          <p:attrName>style.visibility</p:attrName>
                                        </p:attrNameLst>
                                      </p:cBhvr>
                                      <p:to>
                                        <p:strVal val="visible"/>
                                      </p:to>
                                    </p:set>
                                    <p:animEffect transition="in" filter="fade">
                                      <p:cBhvr>
                                        <p:cTn id="49" dur="500"/>
                                        <p:tgtEl>
                                          <p:spTgt spid="914"/>
                                        </p:tgtEl>
                                      </p:cBhvr>
                                    </p:animEffect>
                                  </p:childTnLst>
                                </p:cTn>
                              </p:par>
                              <p:par>
                                <p:cTn id="50" presetID="10" presetClass="entr" presetSubtype="0" fill="hold" nodeType="withEffect">
                                  <p:stCondLst>
                                    <p:cond delay="0"/>
                                  </p:stCondLst>
                                  <p:childTnLst>
                                    <p:set>
                                      <p:cBhvr>
                                        <p:cTn id="51" dur="1" fill="hold">
                                          <p:stCondLst>
                                            <p:cond delay="0"/>
                                          </p:stCondLst>
                                        </p:cTn>
                                        <p:tgtEl>
                                          <p:spTgt spid="915"/>
                                        </p:tgtEl>
                                        <p:attrNameLst>
                                          <p:attrName>style.visibility</p:attrName>
                                        </p:attrNameLst>
                                      </p:cBhvr>
                                      <p:to>
                                        <p:strVal val="visible"/>
                                      </p:to>
                                    </p:set>
                                    <p:animEffect transition="in" filter="fade">
                                      <p:cBhvr>
                                        <p:cTn id="52" dur="500"/>
                                        <p:tgtEl>
                                          <p:spTgt spid="9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916"/>
                                        </p:tgtEl>
                                        <p:attrNameLst>
                                          <p:attrName>style.visibility</p:attrName>
                                        </p:attrNameLst>
                                      </p:cBhvr>
                                      <p:to>
                                        <p:strVal val="visible"/>
                                      </p:to>
                                    </p:set>
                                    <p:animEffect transition="in" filter="fade">
                                      <p:cBhvr>
                                        <p:cTn id="57" dur="500"/>
                                        <p:tgtEl>
                                          <p:spTgt spid="916"/>
                                        </p:tgtEl>
                                      </p:cBhvr>
                                    </p:animEffect>
                                  </p:childTnLst>
                                </p:cTn>
                              </p:par>
                              <p:par>
                                <p:cTn id="58" presetID="10" presetClass="entr" presetSubtype="0" fill="hold" nodeType="withEffect">
                                  <p:stCondLst>
                                    <p:cond delay="0"/>
                                  </p:stCondLst>
                                  <p:childTnLst>
                                    <p:set>
                                      <p:cBhvr>
                                        <p:cTn id="59" dur="1" fill="hold">
                                          <p:stCondLst>
                                            <p:cond delay="0"/>
                                          </p:stCondLst>
                                        </p:cTn>
                                        <p:tgtEl>
                                          <p:spTgt spid="917"/>
                                        </p:tgtEl>
                                        <p:attrNameLst>
                                          <p:attrName>style.visibility</p:attrName>
                                        </p:attrNameLst>
                                      </p:cBhvr>
                                      <p:to>
                                        <p:strVal val="visible"/>
                                      </p:to>
                                    </p:set>
                                    <p:animEffect transition="in" filter="fade">
                                      <p:cBhvr>
                                        <p:cTn id="60" dur="500"/>
                                        <p:tgtEl>
                                          <p:spTgt spid="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24"/>
        <p:cNvGrpSpPr/>
        <p:nvPr/>
      </p:nvGrpSpPr>
      <p:grpSpPr>
        <a:xfrm>
          <a:off x="0" y="0"/>
          <a:ext cx="0" cy="0"/>
          <a:chOff x="0" y="0"/>
          <a:chExt cx="0" cy="0"/>
        </a:xfrm>
      </p:grpSpPr>
      <p:sp>
        <p:nvSpPr>
          <p:cNvPr id="925" name="Google Shape;925;p86"/>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PID methods – </a:t>
            </a:r>
            <a:r>
              <a:rPr lang="en"/>
              <a:t>Detection of Cherenkov radiation</a:t>
            </a:r>
            <a:endParaRPr i="1"/>
          </a:p>
        </p:txBody>
      </p:sp>
      <p:sp>
        <p:nvSpPr>
          <p:cNvPr id="926" name="Google Shape;926;p86"/>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927" name="Google Shape;927;p86"/>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928" name="Google Shape;928;p86"/>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52</a:t>
            </a:fld>
            <a:endParaRPr/>
          </a:p>
        </p:txBody>
      </p:sp>
      <p:sp>
        <p:nvSpPr>
          <p:cNvPr id="929" name="Google Shape;929;p86"/>
          <p:cNvSpPr txBox="1"/>
          <p:nvPr/>
        </p:nvSpPr>
        <p:spPr>
          <a:xfrm>
            <a:off x="590309" y="902825"/>
            <a:ext cx="81459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rgbClr val="000000"/>
                </a:solidFill>
                <a:latin typeface="Arial"/>
                <a:ea typeface="Arial"/>
                <a:cs typeface="Arial"/>
                <a:sym typeface="Arial"/>
              </a:rPr>
              <a:t>Occurs when a charged particle traverses a medium in which its </a:t>
            </a:r>
            <a:r>
              <a:rPr lang="en" sz="1800" b="0" i="0" u="none" strike="noStrike" cap="none">
                <a:solidFill>
                  <a:schemeClr val="dk1"/>
                </a:solidFill>
                <a:latin typeface="Arial"/>
                <a:ea typeface="Arial"/>
                <a:cs typeface="Arial"/>
                <a:sym typeface="Arial"/>
              </a:rPr>
              <a:t>velocity is greater than the phase velocity of light in that medium:                                 </a:t>
            </a:r>
            <a:r>
              <a:rPr lang="en" sz="1800" b="0" i="0" u="none" strike="noStrike" cap="none">
                <a:solidFill>
                  <a:schemeClr val="dk2"/>
                </a:solidFill>
                <a:latin typeface="Arial"/>
                <a:ea typeface="Arial"/>
                <a:cs typeface="Arial"/>
                <a:sym typeface="Arial"/>
              </a:rPr>
              <a:t>,</a:t>
            </a:r>
            <a:endParaRPr/>
          </a:p>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emitting electromagnetic radiation.</a:t>
            </a:r>
            <a:endParaRPr/>
          </a:p>
        </p:txBody>
      </p:sp>
      <p:pic>
        <p:nvPicPr>
          <p:cNvPr id="930" name="Google Shape;930;p86"/>
          <p:cNvPicPr preferRelativeResize="0"/>
          <p:nvPr/>
        </p:nvPicPr>
        <p:blipFill rotWithShape="1">
          <a:blip r:embed="rId3">
            <a:alphaModFix/>
          </a:blip>
          <a:srcRect/>
          <a:stretch/>
        </p:blipFill>
        <p:spPr>
          <a:xfrm>
            <a:off x="6476061" y="1225990"/>
            <a:ext cx="1720281" cy="321779"/>
          </a:xfrm>
          <a:prstGeom prst="rect">
            <a:avLst/>
          </a:prstGeom>
          <a:noFill/>
          <a:ln>
            <a:noFill/>
          </a:ln>
        </p:spPr>
      </p:pic>
      <p:pic>
        <p:nvPicPr>
          <p:cNvPr id="931" name="Google Shape;931;p86"/>
          <p:cNvPicPr preferRelativeResize="0"/>
          <p:nvPr/>
        </p:nvPicPr>
        <p:blipFill rotWithShape="1">
          <a:blip r:embed="rId4">
            <a:alphaModFix/>
          </a:blip>
          <a:srcRect/>
          <a:stretch/>
        </p:blipFill>
        <p:spPr>
          <a:xfrm>
            <a:off x="1878475" y="1800025"/>
            <a:ext cx="4677299" cy="2874069"/>
          </a:xfrm>
          <a:prstGeom prst="rect">
            <a:avLst/>
          </a:prstGeom>
          <a:noFill/>
          <a:ln>
            <a:noFill/>
          </a:ln>
        </p:spPr>
      </p:pic>
      <p:sp>
        <p:nvSpPr>
          <p:cNvPr id="932" name="Google Shape;932;p86"/>
          <p:cNvSpPr txBox="1"/>
          <p:nvPr/>
        </p:nvSpPr>
        <p:spPr>
          <a:xfrm>
            <a:off x="6695000" y="2575263"/>
            <a:ext cx="22467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21</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Cherenkov radiation, as caused by an asymmetry in the polarisation of the dielectric medium</a:t>
            </a:r>
            <a:endParaRPr sz="1600"/>
          </a:p>
        </p:txBody>
      </p:sp>
      <p:sp>
        <p:nvSpPr>
          <p:cNvPr id="933" name="Google Shape;933;p86"/>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934" name="Google Shape;934;p86"/>
          <p:cNvSpPr txBox="1"/>
          <p:nvPr/>
        </p:nvSpPr>
        <p:spPr>
          <a:xfrm>
            <a:off x="8375075" y="3787525"/>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39" name="Google Shape;939;p87"/>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Cherenkov radiation – </a:t>
            </a:r>
            <a:r>
              <a:rPr lang="en"/>
              <a:t>General characteristics</a:t>
            </a:r>
            <a:endParaRPr i="1"/>
          </a:p>
        </p:txBody>
      </p:sp>
      <p:sp>
        <p:nvSpPr>
          <p:cNvPr id="940" name="Google Shape;940;p87"/>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941" name="Google Shape;941;p87"/>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942" name="Google Shape;942;p87"/>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53</a:t>
            </a:fld>
            <a:endParaRPr/>
          </a:p>
        </p:txBody>
      </p:sp>
      <p:pic>
        <p:nvPicPr>
          <p:cNvPr id="943" name="Google Shape;943;p87"/>
          <p:cNvPicPr preferRelativeResize="0"/>
          <p:nvPr/>
        </p:nvPicPr>
        <p:blipFill rotWithShape="1">
          <a:blip r:embed="rId3">
            <a:alphaModFix/>
          </a:blip>
          <a:srcRect/>
          <a:stretch/>
        </p:blipFill>
        <p:spPr>
          <a:xfrm>
            <a:off x="1058643" y="658529"/>
            <a:ext cx="7026713" cy="2673005"/>
          </a:xfrm>
          <a:prstGeom prst="rect">
            <a:avLst/>
          </a:prstGeom>
          <a:noFill/>
          <a:ln>
            <a:noFill/>
          </a:ln>
        </p:spPr>
      </p:pic>
      <p:pic>
        <p:nvPicPr>
          <p:cNvPr id="944" name="Google Shape;944;p87"/>
          <p:cNvPicPr preferRelativeResize="0"/>
          <p:nvPr/>
        </p:nvPicPr>
        <p:blipFill rotWithShape="1">
          <a:blip r:embed="rId4">
            <a:alphaModFix/>
          </a:blip>
          <a:srcRect/>
          <a:stretch/>
        </p:blipFill>
        <p:spPr>
          <a:xfrm>
            <a:off x="2853860" y="3904818"/>
            <a:ext cx="2125134" cy="640604"/>
          </a:xfrm>
          <a:prstGeom prst="rect">
            <a:avLst/>
          </a:prstGeom>
          <a:noFill/>
          <a:ln>
            <a:noFill/>
          </a:ln>
        </p:spPr>
      </p:pic>
      <p:pic>
        <p:nvPicPr>
          <p:cNvPr id="945" name="Google Shape;945;p87"/>
          <p:cNvPicPr preferRelativeResize="0"/>
          <p:nvPr/>
        </p:nvPicPr>
        <p:blipFill rotWithShape="1">
          <a:blip r:embed="rId5">
            <a:alphaModFix/>
          </a:blip>
          <a:srcRect/>
          <a:stretch/>
        </p:blipFill>
        <p:spPr>
          <a:xfrm>
            <a:off x="5553552" y="3904818"/>
            <a:ext cx="1768240" cy="668907"/>
          </a:xfrm>
          <a:prstGeom prst="rect">
            <a:avLst/>
          </a:prstGeom>
          <a:noFill/>
          <a:ln>
            <a:noFill/>
          </a:ln>
        </p:spPr>
      </p:pic>
      <p:sp>
        <p:nvSpPr>
          <p:cNvPr id="946" name="Google Shape;946;p87"/>
          <p:cNvSpPr txBox="1"/>
          <p:nvPr/>
        </p:nvSpPr>
        <p:spPr>
          <a:xfrm>
            <a:off x="409708" y="4054605"/>
            <a:ext cx="28176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rgbClr val="000000"/>
                </a:solidFill>
                <a:latin typeface="Arial"/>
                <a:ea typeface="Arial"/>
                <a:cs typeface="Arial"/>
                <a:sym typeface="Arial"/>
              </a:rPr>
              <a:t>Cherenkov angle:</a:t>
            </a:r>
            <a:endParaRPr/>
          </a:p>
        </p:txBody>
      </p:sp>
      <p:pic>
        <p:nvPicPr>
          <p:cNvPr id="947" name="Google Shape;947;p87"/>
          <p:cNvPicPr preferRelativeResize="0"/>
          <p:nvPr/>
        </p:nvPicPr>
        <p:blipFill rotWithShape="1">
          <a:blip r:embed="rId6">
            <a:alphaModFix/>
          </a:blip>
          <a:srcRect/>
          <a:stretch/>
        </p:blipFill>
        <p:spPr>
          <a:xfrm>
            <a:off x="7671282" y="4102321"/>
            <a:ext cx="1166709" cy="273900"/>
          </a:xfrm>
          <a:prstGeom prst="rect">
            <a:avLst/>
          </a:prstGeom>
          <a:noFill/>
          <a:ln>
            <a:noFill/>
          </a:ln>
        </p:spPr>
      </p:pic>
      <p:sp>
        <p:nvSpPr>
          <p:cNvPr id="948" name="Google Shape;948;p87"/>
          <p:cNvSpPr txBox="1"/>
          <p:nvPr/>
        </p:nvSpPr>
        <p:spPr>
          <a:xfrm>
            <a:off x="1217350" y="3448825"/>
            <a:ext cx="71133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22</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Geometry of the outgoing wave front for Cherenkov radiation</a:t>
            </a:r>
            <a:endParaRPr sz="1600"/>
          </a:p>
        </p:txBody>
      </p:sp>
      <p:sp>
        <p:nvSpPr>
          <p:cNvPr id="949" name="Google Shape;949;p87"/>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950" name="Google Shape;950;p87"/>
          <p:cNvSpPr txBox="1"/>
          <p:nvPr/>
        </p:nvSpPr>
        <p:spPr>
          <a:xfrm>
            <a:off x="7515225" y="3384475"/>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54"/>
        <p:cNvGrpSpPr/>
        <p:nvPr/>
      </p:nvGrpSpPr>
      <p:grpSpPr>
        <a:xfrm>
          <a:off x="0" y="0"/>
          <a:ext cx="0" cy="0"/>
          <a:chOff x="0" y="0"/>
          <a:chExt cx="0" cy="0"/>
        </a:xfrm>
      </p:grpSpPr>
      <p:sp>
        <p:nvSpPr>
          <p:cNvPr id="955" name="Google Shape;955;p88"/>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Cherenkov radiation – </a:t>
            </a:r>
            <a:r>
              <a:rPr lang="en"/>
              <a:t>Mass calculation</a:t>
            </a:r>
            <a:endParaRPr i="1"/>
          </a:p>
        </p:txBody>
      </p:sp>
      <p:sp>
        <p:nvSpPr>
          <p:cNvPr id="956" name="Google Shape;956;p88"/>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957" name="Google Shape;957;p88"/>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958" name="Google Shape;958;p88"/>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54</a:t>
            </a:fld>
            <a:endParaRPr/>
          </a:p>
        </p:txBody>
      </p:sp>
      <p:sp>
        <p:nvSpPr>
          <p:cNvPr id="959" name="Google Shape;959;p88"/>
          <p:cNvSpPr txBox="1"/>
          <p:nvPr/>
        </p:nvSpPr>
        <p:spPr>
          <a:xfrm flipH="1">
            <a:off x="305892" y="949217"/>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Relativistic momentum:</a:t>
            </a:r>
            <a:endParaRPr sz="1100" b="0" i="0" u="none" strike="noStrike" cap="none">
              <a:solidFill>
                <a:srgbClr val="000000"/>
              </a:solidFill>
              <a:latin typeface="Arial"/>
              <a:ea typeface="Arial"/>
              <a:cs typeface="Arial"/>
              <a:sym typeface="Arial"/>
            </a:endParaRPr>
          </a:p>
        </p:txBody>
      </p:sp>
      <p:pic>
        <p:nvPicPr>
          <p:cNvPr id="960" name="Google Shape;960;p88"/>
          <p:cNvPicPr preferRelativeResize="0"/>
          <p:nvPr/>
        </p:nvPicPr>
        <p:blipFill rotWithShape="1">
          <a:blip r:embed="rId3">
            <a:alphaModFix/>
          </a:blip>
          <a:srcRect/>
          <a:stretch/>
        </p:blipFill>
        <p:spPr>
          <a:xfrm>
            <a:off x="3068701" y="872524"/>
            <a:ext cx="2394487" cy="353893"/>
          </a:xfrm>
          <a:prstGeom prst="rect">
            <a:avLst/>
          </a:prstGeom>
          <a:noFill/>
          <a:ln>
            <a:noFill/>
          </a:ln>
        </p:spPr>
      </p:pic>
      <p:pic>
        <p:nvPicPr>
          <p:cNvPr id="961" name="Google Shape;961;p88"/>
          <p:cNvPicPr preferRelativeResize="0"/>
          <p:nvPr/>
        </p:nvPicPr>
        <p:blipFill rotWithShape="1">
          <a:blip r:embed="rId4">
            <a:alphaModFix/>
          </a:blip>
          <a:srcRect/>
          <a:stretch/>
        </p:blipFill>
        <p:spPr>
          <a:xfrm>
            <a:off x="2995392" y="1412604"/>
            <a:ext cx="2449208" cy="812284"/>
          </a:xfrm>
          <a:prstGeom prst="rect">
            <a:avLst/>
          </a:prstGeom>
          <a:noFill/>
          <a:ln>
            <a:noFill/>
          </a:ln>
        </p:spPr>
      </p:pic>
      <p:sp>
        <p:nvSpPr>
          <p:cNvPr id="962" name="Google Shape;962;p88"/>
          <p:cNvSpPr txBox="1"/>
          <p:nvPr/>
        </p:nvSpPr>
        <p:spPr>
          <a:xfrm flipH="1">
            <a:off x="305892" y="1680146"/>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Mass calculation:</a:t>
            </a:r>
            <a:endParaRPr sz="1100" b="0" i="0" u="none" strike="noStrike" cap="none">
              <a:solidFill>
                <a:srgbClr val="000000"/>
              </a:solidFill>
              <a:latin typeface="Arial"/>
              <a:ea typeface="Arial"/>
              <a:cs typeface="Arial"/>
              <a:sym typeface="Arial"/>
            </a:endParaRPr>
          </a:p>
        </p:txBody>
      </p:sp>
      <p:sp>
        <p:nvSpPr>
          <p:cNvPr id="963" name="Google Shape;963;p88"/>
          <p:cNvSpPr txBox="1"/>
          <p:nvPr/>
        </p:nvSpPr>
        <p:spPr>
          <a:xfrm flipH="1">
            <a:off x="305892" y="3615481"/>
            <a:ext cx="2689500" cy="554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Mass calculation using</a:t>
            </a:r>
            <a:endParaRPr/>
          </a:p>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Cherenkov angle:</a:t>
            </a:r>
            <a:endParaRPr sz="1100" b="0" i="0" u="none" strike="noStrike" cap="none">
              <a:solidFill>
                <a:srgbClr val="000000"/>
              </a:solidFill>
              <a:latin typeface="Arial"/>
              <a:ea typeface="Arial"/>
              <a:cs typeface="Arial"/>
              <a:sym typeface="Arial"/>
            </a:endParaRPr>
          </a:p>
        </p:txBody>
      </p:sp>
      <p:pic>
        <p:nvPicPr>
          <p:cNvPr id="964" name="Google Shape;964;p88"/>
          <p:cNvPicPr preferRelativeResize="0"/>
          <p:nvPr/>
        </p:nvPicPr>
        <p:blipFill rotWithShape="1">
          <a:blip r:embed="rId5">
            <a:alphaModFix/>
          </a:blip>
          <a:srcRect/>
          <a:stretch/>
        </p:blipFill>
        <p:spPr>
          <a:xfrm>
            <a:off x="3025799" y="3468459"/>
            <a:ext cx="3050636" cy="704218"/>
          </a:xfrm>
          <a:prstGeom prst="rect">
            <a:avLst/>
          </a:prstGeom>
          <a:noFill/>
          <a:ln>
            <a:noFill/>
          </a:ln>
        </p:spPr>
      </p:pic>
      <p:pic>
        <p:nvPicPr>
          <p:cNvPr id="965" name="Google Shape;965;p88"/>
          <p:cNvPicPr preferRelativeResize="0"/>
          <p:nvPr/>
        </p:nvPicPr>
        <p:blipFill rotWithShape="1">
          <a:blip r:embed="rId6">
            <a:alphaModFix/>
          </a:blip>
          <a:srcRect/>
          <a:stretch/>
        </p:blipFill>
        <p:spPr>
          <a:xfrm>
            <a:off x="4430737" y="2461098"/>
            <a:ext cx="1518977" cy="714447"/>
          </a:xfrm>
          <a:prstGeom prst="rect">
            <a:avLst/>
          </a:prstGeom>
          <a:noFill/>
          <a:ln>
            <a:noFill/>
          </a:ln>
        </p:spPr>
      </p:pic>
      <p:sp>
        <p:nvSpPr>
          <p:cNvPr id="966" name="Google Shape;966;p88"/>
          <p:cNvSpPr txBox="1"/>
          <p:nvPr/>
        </p:nvSpPr>
        <p:spPr>
          <a:xfrm flipH="1">
            <a:off x="2951993" y="2676098"/>
            <a:ext cx="26895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Arial"/>
                <a:ea typeface="Arial"/>
                <a:cs typeface="Arial"/>
                <a:sym typeface="Arial"/>
              </a:rPr>
              <a:t>Remember:</a:t>
            </a:r>
            <a:endParaRPr sz="1100" b="0" i="0" u="none" strike="noStrike" cap="none">
              <a:solidFill>
                <a:srgbClr val="000000"/>
              </a:solidFill>
              <a:latin typeface="Arial"/>
              <a:ea typeface="Arial"/>
              <a:cs typeface="Arial"/>
              <a:sym typeface="Arial"/>
            </a:endParaRPr>
          </a:p>
        </p:txBody>
      </p:sp>
      <p:sp>
        <p:nvSpPr>
          <p:cNvPr id="967" name="Google Shape;967;p88"/>
          <p:cNvSpPr/>
          <p:nvPr/>
        </p:nvSpPr>
        <p:spPr>
          <a:xfrm>
            <a:off x="2794000" y="2346960"/>
            <a:ext cx="3282300" cy="899100"/>
          </a:xfrm>
          <a:prstGeom prst="rect">
            <a:avLst/>
          </a:prstGeom>
          <a:noFill/>
          <a:ln w="38100" cap="flat" cmpd="sng">
            <a:solidFill>
              <a:srgbClr val="002574"/>
            </a:solidFill>
            <a:prstDash val="dashDot"/>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67"/>
                                        </p:tgtEl>
                                        <p:attrNameLst>
                                          <p:attrName>style.visibility</p:attrName>
                                        </p:attrNameLst>
                                      </p:cBhvr>
                                      <p:to>
                                        <p:strVal val="visible"/>
                                      </p:to>
                                    </p:set>
                                    <p:animEffect transition="in" filter="fade">
                                      <p:cBhvr>
                                        <p:cTn id="7" dur="500"/>
                                        <p:tgtEl>
                                          <p:spTgt spid="96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66"/>
                                        </p:tgtEl>
                                        <p:attrNameLst>
                                          <p:attrName>style.visibility</p:attrName>
                                        </p:attrNameLst>
                                      </p:cBhvr>
                                      <p:to>
                                        <p:strVal val="visible"/>
                                      </p:to>
                                    </p:set>
                                    <p:animEffect transition="in" filter="fade">
                                      <p:cBhvr>
                                        <p:cTn id="11" dur="500"/>
                                        <p:tgtEl>
                                          <p:spTgt spid="966"/>
                                        </p:tgtEl>
                                      </p:cBhvr>
                                    </p:animEffect>
                                  </p:childTnLst>
                                </p:cTn>
                              </p:par>
                              <p:par>
                                <p:cTn id="12" presetID="10" presetClass="entr" presetSubtype="0" fill="hold" nodeType="withEffect">
                                  <p:stCondLst>
                                    <p:cond delay="0"/>
                                  </p:stCondLst>
                                  <p:childTnLst>
                                    <p:set>
                                      <p:cBhvr>
                                        <p:cTn id="13" dur="1" fill="hold">
                                          <p:stCondLst>
                                            <p:cond delay="0"/>
                                          </p:stCondLst>
                                        </p:cTn>
                                        <p:tgtEl>
                                          <p:spTgt spid="965"/>
                                        </p:tgtEl>
                                        <p:attrNameLst>
                                          <p:attrName>style.visibility</p:attrName>
                                        </p:attrNameLst>
                                      </p:cBhvr>
                                      <p:to>
                                        <p:strVal val="visible"/>
                                      </p:to>
                                    </p:set>
                                    <p:animEffect transition="in" filter="fade">
                                      <p:cBhvr>
                                        <p:cTn id="14" dur="500"/>
                                        <p:tgtEl>
                                          <p:spTgt spid="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89"/>
          <p:cNvSpPr txBox="1">
            <a:spLocks noGrp="1"/>
          </p:cNvSpPr>
          <p:nvPr>
            <p:ph type="title"/>
          </p:nvPr>
        </p:nvSpPr>
        <p:spPr>
          <a:xfrm>
            <a:off x="305990" y="280195"/>
            <a:ext cx="8838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Cherenkov radiation – </a:t>
            </a:r>
            <a:r>
              <a:rPr lang="en"/>
              <a:t>Identification: </a:t>
            </a:r>
            <a:r>
              <a:rPr lang="en" i="1"/>
              <a:t>angle</a:t>
            </a:r>
            <a:r>
              <a:rPr lang="en"/>
              <a:t> (ALICE)</a:t>
            </a:r>
            <a:endParaRPr i="1"/>
          </a:p>
        </p:txBody>
      </p:sp>
      <p:sp>
        <p:nvSpPr>
          <p:cNvPr id="973" name="Google Shape;973;p89"/>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974" name="Google Shape;974;p89"/>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975" name="Google Shape;975;p89"/>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55</a:t>
            </a:fld>
            <a:endParaRPr/>
          </a:p>
        </p:txBody>
      </p:sp>
      <p:pic>
        <p:nvPicPr>
          <p:cNvPr id="976" name="Google Shape;976;p89"/>
          <p:cNvPicPr preferRelativeResize="0"/>
          <p:nvPr/>
        </p:nvPicPr>
        <p:blipFill rotWithShape="1">
          <a:blip r:embed="rId3">
            <a:alphaModFix/>
          </a:blip>
          <a:srcRect/>
          <a:stretch/>
        </p:blipFill>
        <p:spPr>
          <a:xfrm>
            <a:off x="1875000" y="676543"/>
            <a:ext cx="5640225" cy="3837581"/>
          </a:xfrm>
          <a:prstGeom prst="rect">
            <a:avLst/>
          </a:prstGeom>
          <a:noFill/>
          <a:ln>
            <a:noFill/>
          </a:ln>
        </p:spPr>
      </p:pic>
      <p:sp>
        <p:nvSpPr>
          <p:cNvPr id="977" name="Google Shape;977;p89"/>
          <p:cNvSpPr txBox="1"/>
          <p:nvPr/>
        </p:nvSpPr>
        <p:spPr>
          <a:xfrm>
            <a:off x="1875000" y="4400525"/>
            <a:ext cx="5922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23</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Cherenkov angle w.r.t. momentum create distinct plots</a:t>
            </a:r>
            <a:endParaRPr sz="1600"/>
          </a:p>
        </p:txBody>
      </p:sp>
      <p:sp>
        <p:nvSpPr>
          <p:cNvPr id="978" name="Google Shape;978;p89"/>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979" name="Google Shape;979;p89"/>
          <p:cNvSpPr txBox="1"/>
          <p:nvPr/>
        </p:nvSpPr>
        <p:spPr>
          <a:xfrm>
            <a:off x="7586938" y="4336175"/>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83"/>
        <p:cNvGrpSpPr/>
        <p:nvPr/>
      </p:nvGrpSpPr>
      <p:grpSpPr>
        <a:xfrm>
          <a:off x="0" y="0"/>
          <a:ext cx="0" cy="0"/>
          <a:chOff x="0" y="0"/>
          <a:chExt cx="0" cy="0"/>
        </a:xfrm>
      </p:grpSpPr>
      <p:sp>
        <p:nvSpPr>
          <p:cNvPr id="984" name="Google Shape;984;p90"/>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PID methods – </a:t>
            </a:r>
            <a:r>
              <a:rPr lang="en"/>
              <a:t>Detection of Transition radiation</a:t>
            </a:r>
            <a:endParaRPr i="1"/>
          </a:p>
        </p:txBody>
      </p:sp>
      <p:sp>
        <p:nvSpPr>
          <p:cNvPr id="985" name="Google Shape;985;p9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986" name="Google Shape;986;p9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987" name="Google Shape;987;p9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56</a:t>
            </a:fld>
            <a:endParaRPr/>
          </a:p>
        </p:txBody>
      </p:sp>
      <p:sp>
        <p:nvSpPr>
          <p:cNvPr id="988" name="Google Shape;988;p90"/>
          <p:cNvSpPr txBox="1"/>
          <p:nvPr/>
        </p:nvSpPr>
        <p:spPr>
          <a:xfrm>
            <a:off x="590309" y="902825"/>
            <a:ext cx="81459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rgbClr val="000000"/>
                </a:solidFill>
                <a:latin typeface="Arial"/>
                <a:ea typeface="Arial"/>
                <a:cs typeface="Arial"/>
                <a:sym typeface="Arial"/>
              </a:rPr>
              <a:t>Occurs when a </a:t>
            </a:r>
            <a:r>
              <a:rPr lang="en" sz="1800" b="0" i="0" u="none" strike="noStrike" cap="none">
                <a:solidFill>
                  <a:schemeClr val="dk1"/>
                </a:solidFill>
                <a:latin typeface="Arial"/>
                <a:ea typeface="Arial"/>
                <a:cs typeface="Arial"/>
                <a:sym typeface="Arial"/>
              </a:rPr>
              <a:t>relativistic particle</a:t>
            </a:r>
            <a:r>
              <a:rPr lang="en" sz="1800" b="0" i="0" u="none" strike="noStrike" cap="none">
                <a:solidFill>
                  <a:srgbClr val="000000"/>
                </a:solidFill>
                <a:latin typeface="Arial"/>
                <a:ea typeface="Arial"/>
                <a:cs typeface="Arial"/>
                <a:sym typeface="Arial"/>
              </a:rPr>
              <a:t>                traverses the boundary between two </a:t>
            </a:r>
            <a:r>
              <a:rPr lang="en" sz="1800" b="0" i="0" u="none" strike="noStrike" cap="none">
                <a:solidFill>
                  <a:schemeClr val="dk1"/>
                </a:solidFill>
                <a:latin typeface="Arial"/>
                <a:ea typeface="Arial"/>
                <a:cs typeface="Arial"/>
                <a:sym typeface="Arial"/>
              </a:rPr>
              <a:t>media with different electric permittivities                , </a:t>
            </a:r>
            <a:r>
              <a:rPr lang="en" sz="1800" b="0" i="0" u="none" strike="noStrike" cap="none">
                <a:solidFill>
                  <a:schemeClr val="dk2"/>
                </a:solidFill>
                <a:latin typeface="Arial"/>
                <a:ea typeface="Arial"/>
                <a:cs typeface="Arial"/>
                <a:sym typeface="Arial"/>
              </a:rPr>
              <a:t>emitting photons with energies up to the high-energy X-ray regime.</a:t>
            </a:r>
            <a:endParaRPr sz="1800" b="0" i="0" u="none" strike="noStrike" cap="none">
              <a:solidFill>
                <a:schemeClr val="dk1"/>
              </a:solidFill>
              <a:latin typeface="Arial"/>
              <a:ea typeface="Arial"/>
              <a:cs typeface="Arial"/>
              <a:sym typeface="Arial"/>
            </a:endParaRPr>
          </a:p>
        </p:txBody>
      </p:sp>
      <p:pic>
        <p:nvPicPr>
          <p:cNvPr id="989" name="Google Shape;989;p90"/>
          <p:cNvPicPr preferRelativeResize="0"/>
          <p:nvPr/>
        </p:nvPicPr>
        <p:blipFill rotWithShape="1">
          <a:blip r:embed="rId3">
            <a:alphaModFix/>
          </a:blip>
          <a:srcRect/>
          <a:stretch/>
        </p:blipFill>
        <p:spPr>
          <a:xfrm>
            <a:off x="4141106" y="971147"/>
            <a:ext cx="861787" cy="268341"/>
          </a:xfrm>
          <a:prstGeom prst="rect">
            <a:avLst/>
          </a:prstGeom>
          <a:noFill/>
          <a:ln>
            <a:noFill/>
          </a:ln>
        </p:spPr>
      </p:pic>
      <p:pic>
        <p:nvPicPr>
          <p:cNvPr id="990" name="Google Shape;990;p90"/>
          <p:cNvPicPr preferRelativeResize="0"/>
          <p:nvPr/>
        </p:nvPicPr>
        <p:blipFill rotWithShape="1">
          <a:blip r:embed="rId4">
            <a:alphaModFix/>
          </a:blip>
          <a:srcRect/>
          <a:stretch/>
        </p:blipFill>
        <p:spPr>
          <a:xfrm>
            <a:off x="5287211" y="1239488"/>
            <a:ext cx="932731" cy="267967"/>
          </a:xfrm>
          <a:prstGeom prst="rect">
            <a:avLst/>
          </a:prstGeom>
          <a:noFill/>
          <a:ln>
            <a:noFill/>
          </a:ln>
        </p:spPr>
      </p:pic>
      <p:pic>
        <p:nvPicPr>
          <p:cNvPr id="991" name="Google Shape;991;p90"/>
          <p:cNvPicPr preferRelativeResize="0"/>
          <p:nvPr/>
        </p:nvPicPr>
        <p:blipFill rotWithShape="1">
          <a:blip r:embed="rId5">
            <a:alphaModFix/>
          </a:blip>
          <a:srcRect t="3043" b="3314"/>
          <a:stretch/>
        </p:blipFill>
        <p:spPr>
          <a:xfrm>
            <a:off x="1633188" y="1773763"/>
            <a:ext cx="5108498" cy="2800582"/>
          </a:xfrm>
          <a:prstGeom prst="rect">
            <a:avLst/>
          </a:prstGeom>
          <a:noFill/>
          <a:ln>
            <a:noFill/>
          </a:ln>
        </p:spPr>
      </p:pic>
      <p:sp>
        <p:nvSpPr>
          <p:cNvPr id="992" name="Google Shape;992;p90"/>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93" name="Google Shape;993;p90"/>
          <p:cNvSpPr txBox="1"/>
          <p:nvPr/>
        </p:nvSpPr>
        <p:spPr>
          <a:xfrm>
            <a:off x="6867275" y="2187000"/>
            <a:ext cx="2111100" cy="1077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24</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endParaRPr sz="16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 sz="1600"/>
              <a:t>Transition radiation and possible angles TR photons can take</a:t>
            </a:r>
            <a:endParaRPr sz="1600"/>
          </a:p>
        </p:txBody>
      </p:sp>
      <p:sp>
        <p:nvSpPr>
          <p:cNvPr id="994" name="Google Shape;994;p90"/>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[8] Hermann KOLANOSKI, Norbert WERMES; </a:t>
            </a:r>
            <a:r>
              <a:rPr lang="en" sz="1000" i="1">
                <a:solidFill>
                  <a:srgbClr val="666666"/>
                </a:solidFill>
              </a:rPr>
              <a:t>Particle Detectors, </a:t>
            </a:r>
            <a:r>
              <a:rPr lang="en" sz="1000">
                <a:solidFill>
                  <a:srgbClr val="666666"/>
                </a:solidFill>
              </a:rPr>
              <a:t>2022 (ed princeps 2020), Oxford University Press.</a:t>
            </a:r>
            <a:endParaRPr sz="1000">
              <a:solidFill>
                <a:srgbClr val="666666"/>
              </a:solidFill>
            </a:endParaRPr>
          </a:p>
        </p:txBody>
      </p:sp>
      <p:sp>
        <p:nvSpPr>
          <p:cNvPr id="995" name="Google Shape;995;p90"/>
          <p:cNvSpPr txBox="1"/>
          <p:nvPr/>
        </p:nvSpPr>
        <p:spPr>
          <a:xfrm>
            <a:off x="6923963" y="31706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9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Transition radiation – </a:t>
            </a:r>
            <a:r>
              <a:rPr lang="en"/>
              <a:t>General characteristics</a:t>
            </a:r>
            <a:endParaRPr i="1"/>
          </a:p>
        </p:txBody>
      </p:sp>
      <p:sp>
        <p:nvSpPr>
          <p:cNvPr id="1001" name="Google Shape;1001;p91"/>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1002" name="Google Shape;1002;p91"/>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1003" name="Google Shape;1003;p91"/>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57</a:t>
            </a:fld>
            <a:endParaRPr/>
          </a:p>
        </p:txBody>
      </p:sp>
      <p:sp>
        <p:nvSpPr>
          <p:cNvPr id="1004" name="Google Shape;1004;p91"/>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005" name="Google Shape;1005;p91"/>
          <p:cNvPicPr preferRelativeResize="0"/>
          <p:nvPr/>
        </p:nvPicPr>
        <p:blipFill rotWithShape="1">
          <a:blip r:embed="rId3">
            <a:alphaModFix/>
          </a:blip>
          <a:srcRect t="3043" b="3314"/>
          <a:stretch/>
        </p:blipFill>
        <p:spPr>
          <a:xfrm>
            <a:off x="0" y="945605"/>
            <a:ext cx="5300055" cy="2905597"/>
          </a:xfrm>
          <a:prstGeom prst="rect">
            <a:avLst/>
          </a:prstGeom>
          <a:noFill/>
          <a:ln>
            <a:noFill/>
          </a:ln>
        </p:spPr>
      </p:pic>
      <p:pic>
        <p:nvPicPr>
          <p:cNvPr id="1006" name="Google Shape;1006;p91"/>
          <p:cNvPicPr preferRelativeResize="0"/>
          <p:nvPr/>
        </p:nvPicPr>
        <p:blipFill rotWithShape="1">
          <a:blip r:embed="rId4">
            <a:alphaModFix/>
          </a:blip>
          <a:srcRect/>
          <a:stretch/>
        </p:blipFill>
        <p:spPr>
          <a:xfrm>
            <a:off x="859014" y="1097316"/>
            <a:ext cx="306637" cy="152183"/>
          </a:xfrm>
          <a:prstGeom prst="rect">
            <a:avLst/>
          </a:prstGeom>
          <a:noFill/>
          <a:ln>
            <a:noFill/>
          </a:ln>
        </p:spPr>
      </p:pic>
      <p:pic>
        <p:nvPicPr>
          <p:cNvPr id="1007" name="Google Shape;1007;p91"/>
          <p:cNvPicPr preferRelativeResize="0"/>
          <p:nvPr/>
        </p:nvPicPr>
        <p:blipFill rotWithShape="1">
          <a:blip r:embed="rId5">
            <a:alphaModFix/>
          </a:blip>
          <a:srcRect/>
          <a:stretch/>
        </p:blipFill>
        <p:spPr>
          <a:xfrm>
            <a:off x="3348640" y="1097316"/>
            <a:ext cx="320181" cy="161294"/>
          </a:xfrm>
          <a:prstGeom prst="rect">
            <a:avLst/>
          </a:prstGeom>
          <a:noFill/>
          <a:ln>
            <a:noFill/>
          </a:ln>
        </p:spPr>
      </p:pic>
      <p:pic>
        <p:nvPicPr>
          <p:cNvPr id="1008" name="Google Shape;1008;p91"/>
          <p:cNvPicPr preferRelativeResize="0"/>
          <p:nvPr/>
        </p:nvPicPr>
        <p:blipFill rotWithShape="1">
          <a:blip r:embed="rId6">
            <a:alphaModFix/>
          </a:blip>
          <a:srcRect/>
          <a:stretch/>
        </p:blipFill>
        <p:spPr>
          <a:xfrm>
            <a:off x="2063024" y="1070785"/>
            <a:ext cx="194121" cy="178714"/>
          </a:xfrm>
          <a:prstGeom prst="rect">
            <a:avLst/>
          </a:prstGeom>
          <a:noFill/>
          <a:ln>
            <a:noFill/>
          </a:ln>
        </p:spPr>
      </p:pic>
      <p:sp>
        <p:nvSpPr>
          <p:cNvPr id="1009" name="Google Shape;1009;p91"/>
          <p:cNvSpPr txBox="1"/>
          <p:nvPr/>
        </p:nvSpPr>
        <p:spPr>
          <a:xfrm>
            <a:off x="5376877" y="832263"/>
            <a:ext cx="1444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Intensity:</a:t>
            </a:r>
            <a:endParaRPr/>
          </a:p>
        </p:txBody>
      </p:sp>
      <p:sp>
        <p:nvSpPr>
          <p:cNvPr id="1010" name="Google Shape;1010;p91"/>
          <p:cNvSpPr/>
          <p:nvPr/>
        </p:nvSpPr>
        <p:spPr>
          <a:xfrm>
            <a:off x="3964981" y="3702601"/>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11" name="Google Shape;1011;p91"/>
          <p:cNvSpPr txBox="1"/>
          <p:nvPr/>
        </p:nvSpPr>
        <p:spPr>
          <a:xfrm>
            <a:off x="5376877" y="1460928"/>
            <a:ext cx="18498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Emission</a:t>
            </a:r>
            <a:endParaRPr/>
          </a:p>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angle:</a:t>
            </a:r>
            <a:endParaRPr/>
          </a:p>
        </p:txBody>
      </p:sp>
      <p:sp>
        <p:nvSpPr>
          <p:cNvPr id="1012" name="Google Shape;1012;p91"/>
          <p:cNvSpPr txBox="1"/>
          <p:nvPr/>
        </p:nvSpPr>
        <p:spPr>
          <a:xfrm>
            <a:off x="5376877" y="2252023"/>
            <a:ext cx="2010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Emission</a:t>
            </a:r>
            <a:endParaRPr/>
          </a:p>
          <a:p>
            <a:pPr marL="0" marR="0" lvl="0" indent="0" algn="l" rtl="0">
              <a:lnSpc>
                <a:spcPct val="100000"/>
              </a:lnSpc>
              <a:spcBef>
                <a:spcPts val="0"/>
              </a:spcBef>
              <a:spcAft>
                <a:spcPts val="0"/>
              </a:spcAft>
              <a:buNone/>
            </a:pPr>
            <a:r>
              <a:rPr lang="en" sz="1800" b="0" i="0" u="none" strike="noStrike" cap="none">
                <a:solidFill>
                  <a:schemeClr val="dk2"/>
                </a:solidFill>
                <a:latin typeface="Arial"/>
                <a:ea typeface="Arial"/>
                <a:cs typeface="Arial"/>
                <a:sym typeface="Arial"/>
              </a:rPr>
              <a:t>energy:</a:t>
            </a:r>
            <a:endParaRPr/>
          </a:p>
        </p:txBody>
      </p:sp>
      <p:pic>
        <p:nvPicPr>
          <p:cNvPr id="1013" name="Google Shape;1013;p91"/>
          <p:cNvPicPr preferRelativeResize="0"/>
          <p:nvPr/>
        </p:nvPicPr>
        <p:blipFill rotWithShape="1">
          <a:blip r:embed="rId7">
            <a:alphaModFix/>
          </a:blip>
          <a:srcRect/>
          <a:stretch/>
        </p:blipFill>
        <p:spPr>
          <a:xfrm>
            <a:off x="6976003" y="900611"/>
            <a:ext cx="977184" cy="292242"/>
          </a:xfrm>
          <a:prstGeom prst="rect">
            <a:avLst/>
          </a:prstGeom>
          <a:noFill/>
          <a:ln>
            <a:noFill/>
          </a:ln>
        </p:spPr>
      </p:pic>
      <p:pic>
        <p:nvPicPr>
          <p:cNvPr id="1014" name="Google Shape;1014;p91"/>
          <p:cNvPicPr preferRelativeResize="0"/>
          <p:nvPr/>
        </p:nvPicPr>
        <p:blipFill rotWithShape="1">
          <a:blip r:embed="rId8">
            <a:alphaModFix/>
          </a:blip>
          <a:srcRect/>
          <a:stretch/>
        </p:blipFill>
        <p:spPr>
          <a:xfrm>
            <a:off x="6896120" y="1406676"/>
            <a:ext cx="1136950" cy="679255"/>
          </a:xfrm>
          <a:prstGeom prst="rect">
            <a:avLst/>
          </a:prstGeom>
          <a:noFill/>
          <a:ln>
            <a:noFill/>
          </a:ln>
        </p:spPr>
      </p:pic>
      <p:pic>
        <p:nvPicPr>
          <p:cNvPr id="1015" name="Google Shape;1015;p91"/>
          <p:cNvPicPr preferRelativeResize="0"/>
          <p:nvPr/>
        </p:nvPicPr>
        <p:blipFill rotWithShape="1">
          <a:blip r:embed="rId9">
            <a:alphaModFix/>
          </a:blip>
          <a:srcRect/>
          <a:stretch/>
        </p:blipFill>
        <p:spPr>
          <a:xfrm>
            <a:off x="6868610" y="2438226"/>
            <a:ext cx="2010896" cy="317831"/>
          </a:xfrm>
          <a:prstGeom prst="rect">
            <a:avLst/>
          </a:prstGeom>
          <a:noFill/>
          <a:ln>
            <a:noFill/>
          </a:ln>
        </p:spPr>
      </p:pic>
      <p:sp>
        <p:nvSpPr>
          <p:cNvPr id="1016" name="Google Shape;1016;p91"/>
          <p:cNvSpPr txBox="1"/>
          <p:nvPr/>
        </p:nvSpPr>
        <p:spPr>
          <a:xfrm>
            <a:off x="5527666" y="3312160"/>
            <a:ext cx="3351900" cy="5850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low photon emission probability per transition</a:t>
            </a:r>
            <a:endParaRPr/>
          </a:p>
        </p:txBody>
      </p:sp>
      <p:sp>
        <p:nvSpPr>
          <p:cNvPr id="1017" name="Google Shape;1017;p91"/>
          <p:cNvSpPr txBox="1"/>
          <p:nvPr/>
        </p:nvSpPr>
        <p:spPr>
          <a:xfrm>
            <a:off x="5527666" y="3868263"/>
            <a:ext cx="3351900" cy="8310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Arial"/>
                <a:ea typeface="Arial"/>
                <a:cs typeface="Arial"/>
                <a:sym typeface="Arial"/>
              </a:rPr>
              <a:t>gas with high photon absorption </a:t>
            </a:r>
            <a:r>
              <a:rPr lang="en" sz="1600" b="0" i="1" u="none" strike="noStrike" cap="none">
                <a:solidFill>
                  <a:srgbClr val="000000"/>
                </a:solidFill>
                <a:latin typeface="Arial"/>
                <a:ea typeface="Arial"/>
                <a:cs typeface="Arial"/>
                <a:sym typeface="Arial"/>
              </a:rPr>
              <a:t>(high Z)</a:t>
            </a:r>
            <a:r>
              <a:rPr lang="en" sz="1600" b="0" i="0" u="none" strike="noStrike" cap="none">
                <a:solidFill>
                  <a:srgbClr val="000000"/>
                </a:solidFill>
                <a:latin typeface="Arial"/>
                <a:ea typeface="Arial"/>
                <a:cs typeface="Arial"/>
                <a:sym typeface="Arial"/>
              </a:rPr>
              <a:t> required</a:t>
            </a:r>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1018" name="Google Shape;1018;p91"/>
          <p:cNvSpPr txBox="1"/>
          <p:nvPr/>
        </p:nvSpPr>
        <p:spPr>
          <a:xfrm>
            <a:off x="306000" y="4026250"/>
            <a:ext cx="51711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24’</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Recap of TR radiation geometry</a:t>
            </a:r>
            <a:endParaRPr sz="1600"/>
          </a:p>
        </p:txBody>
      </p:sp>
      <p:sp>
        <p:nvSpPr>
          <p:cNvPr id="1019" name="Google Shape;1019;p91"/>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666666"/>
                </a:solidFill>
              </a:rPr>
              <a:t>[12] Marco DELMASTRO, </a:t>
            </a:r>
            <a:r>
              <a:rPr lang="en" sz="900" i="1">
                <a:solidFill>
                  <a:srgbClr val="666666"/>
                </a:solidFill>
              </a:rPr>
              <a:t>3. Particle interactions in particle detectors</a:t>
            </a:r>
            <a:r>
              <a:rPr lang="en" sz="900">
                <a:solidFill>
                  <a:srgbClr val="666666"/>
                </a:solidFill>
              </a:rPr>
              <a:t>, European School of Instrumentation in Particle &amp; Astroparticle Physics</a:t>
            </a:r>
            <a:endParaRPr sz="900">
              <a:solidFill>
                <a:srgbClr val="666666"/>
              </a:solidFill>
            </a:endParaRPr>
          </a:p>
        </p:txBody>
      </p:sp>
      <p:sp>
        <p:nvSpPr>
          <p:cNvPr id="1020" name="Google Shape;1020;p91"/>
          <p:cNvSpPr txBox="1"/>
          <p:nvPr/>
        </p:nvSpPr>
        <p:spPr>
          <a:xfrm>
            <a:off x="4133013" y="39619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[8]</a:t>
            </a:r>
            <a:endParaRPr sz="1600">
              <a:solidFill>
                <a:srgbClr val="171717"/>
              </a:solidFill>
            </a:endParaRPr>
          </a:p>
        </p:txBody>
      </p:sp>
      <p:sp>
        <p:nvSpPr>
          <p:cNvPr id="1021" name="Google Shape;1021;p91"/>
          <p:cNvSpPr txBox="1"/>
          <p:nvPr/>
        </p:nvSpPr>
        <p:spPr>
          <a:xfrm>
            <a:off x="4413738" y="39619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[12]</a:t>
            </a:r>
            <a:endParaRPr sz="1600">
              <a:solidFill>
                <a:srgbClr val="171717"/>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25"/>
        <p:cNvGrpSpPr/>
        <p:nvPr/>
      </p:nvGrpSpPr>
      <p:grpSpPr>
        <a:xfrm>
          <a:off x="0" y="0"/>
          <a:ext cx="0" cy="0"/>
          <a:chOff x="0" y="0"/>
          <a:chExt cx="0" cy="0"/>
        </a:xfrm>
      </p:grpSpPr>
      <p:sp>
        <p:nvSpPr>
          <p:cNvPr id="1026" name="Google Shape;1026;p92"/>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Transition radiation – </a:t>
            </a:r>
            <a:r>
              <a:rPr lang="en"/>
              <a:t>High threshold hit fraction</a:t>
            </a:r>
            <a:endParaRPr i="1"/>
          </a:p>
        </p:txBody>
      </p:sp>
      <p:sp>
        <p:nvSpPr>
          <p:cNvPr id="1027" name="Google Shape;1027;p92"/>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1028" name="Google Shape;1028;p92"/>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1029" name="Google Shape;1029;p92"/>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58</a:t>
            </a:fld>
            <a:endParaRPr/>
          </a:p>
        </p:txBody>
      </p:sp>
      <p:sp>
        <p:nvSpPr>
          <p:cNvPr id="1030" name="Google Shape;1030;p92"/>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031" name="Google Shape;1031;p92"/>
          <p:cNvPicPr preferRelativeResize="0"/>
          <p:nvPr/>
        </p:nvPicPr>
        <p:blipFill rotWithShape="1">
          <a:blip r:embed="rId3">
            <a:alphaModFix/>
          </a:blip>
          <a:srcRect/>
          <a:stretch/>
        </p:blipFill>
        <p:spPr>
          <a:xfrm>
            <a:off x="241290" y="884635"/>
            <a:ext cx="4063819" cy="2952619"/>
          </a:xfrm>
          <a:prstGeom prst="rect">
            <a:avLst/>
          </a:prstGeom>
          <a:noFill/>
          <a:ln>
            <a:noFill/>
          </a:ln>
        </p:spPr>
      </p:pic>
      <p:pic>
        <p:nvPicPr>
          <p:cNvPr id="1032" name="Google Shape;1032;p92"/>
          <p:cNvPicPr preferRelativeResize="0"/>
          <p:nvPr/>
        </p:nvPicPr>
        <p:blipFill rotWithShape="1">
          <a:blip r:embed="rId4">
            <a:alphaModFix/>
          </a:blip>
          <a:srcRect/>
          <a:stretch/>
        </p:blipFill>
        <p:spPr>
          <a:xfrm>
            <a:off x="4882376" y="890277"/>
            <a:ext cx="3955615" cy="2946977"/>
          </a:xfrm>
          <a:prstGeom prst="rect">
            <a:avLst/>
          </a:prstGeom>
          <a:noFill/>
          <a:ln>
            <a:noFill/>
          </a:ln>
        </p:spPr>
      </p:pic>
      <p:sp>
        <p:nvSpPr>
          <p:cNvPr id="1033" name="Google Shape;1033;p92"/>
          <p:cNvSpPr txBox="1"/>
          <p:nvPr/>
        </p:nvSpPr>
        <p:spPr>
          <a:xfrm>
            <a:off x="241300" y="4036950"/>
            <a:ext cx="8532000" cy="585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25 &amp; 26</a:t>
            </a:r>
            <a:r>
              <a:rPr lang="en" sz="1600" b="1" i="0" u="none" strike="noStrike" cap="none">
                <a:solidFill>
                  <a:srgbClr val="0033A0"/>
                </a:solidFill>
                <a:latin typeface="Arial"/>
                <a:ea typeface="Arial"/>
                <a:cs typeface="Arial"/>
                <a:sym typeface="Arial"/>
              </a:rPr>
              <a:t>. </a:t>
            </a:r>
            <a:r>
              <a:rPr lang="en" sz="1600"/>
              <a:t>TRT High Threshold hit fraction defined by:                                  provides</a:t>
            </a:r>
            <a:endParaRPr sz="1600"/>
          </a:p>
          <a:p>
            <a:pPr marL="0" marR="0" lvl="0" indent="0" algn="l" rtl="0">
              <a:lnSpc>
                <a:spcPct val="100000"/>
              </a:lnSpc>
              <a:spcBef>
                <a:spcPts val="0"/>
              </a:spcBef>
              <a:spcAft>
                <a:spcPts val="0"/>
              </a:spcAft>
              <a:buNone/>
            </a:pPr>
            <a:r>
              <a:rPr lang="en" sz="1600"/>
              <a:t>electron/hadron discrimination </a:t>
            </a:r>
            <a:r>
              <a:rPr lang="en" sz="1600" i="1"/>
              <a:t>over the</a:t>
            </a:r>
            <a:r>
              <a:rPr lang="en" sz="1600"/>
              <a:t> </a:t>
            </a:r>
            <a:r>
              <a:rPr lang="en" sz="1600" i="1"/>
              <a:t>momentum range between [1,150] GeV/c</a:t>
            </a:r>
            <a:endParaRPr sz="1600" i="1"/>
          </a:p>
        </p:txBody>
      </p:sp>
      <p:sp>
        <p:nvSpPr>
          <p:cNvPr id="1034" name="Google Shape;1034;p92"/>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[13] Ahmet BINGUL (On behalf of ATLAS TRT Collaboration); </a:t>
            </a:r>
            <a:r>
              <a:rPr lang="en" sz="1000" i="1">
                <a:solidFill>
                  <a:srgbClr val="666666"/>
                </a:solidFill>
              </a:rPr>
              <a:t>The ATLAS TRT and its Performance art LHC, </a:t>
            </a:r>
            <a:r>
              <a:rPr lang="en" sz="1000">
                <a:solidFill>
                  <a:srgbClr val="666666"/>
                </a:solidFill>
              </a:rPr>
              <a:t>ICPP-II, 2011</a:t>
            </a:r>
            <a:endParaRPr sz="1000">
              <a:solidFill>
                <a:srgbClr val="666666"/>
              </a:solidFill>
            </a:endParaRPr>
          </a:p>
        </p:txBody>
      </p:sp>
      <p:pic>
        <p:nvPicPr>
          <p:cNvPr id="1035" name="Google Shape;1035;p92"/>
          <p:cNvPicPr preferRelativeResize="0"/>
          <p:nvPr/>
        </p:nvPicPr>
        <p:blipFill>
          <a:blip r:embed="rId5">
            <a:alphaModFix/>
          </a:blip>
          <a:stretch>
            <a:fillRect/>
          </a:stretch>
        </p:blipFill>
        <p:spPr>
          <a:xfrm>
            <a:off x="5611525" y="3966775"/>
            <a:ext cx="1671299" cy="423025"/>
          </a:xfrm>
          <a:prstGeom prst="rect">
            <a:avLst/>
          </a:prstGeom>
          <a:noFill/>
          <a:ln>
            <a:noFill/>
          </a:ln>
        </p:spPr>
      </p:pic>
      <p:sp>
        <p:nvSpPr>
          <p:cNvPr id="1036" name="Google Shape;1036;p92"/>
          <p:cNvSpPr/>
          <p:nvPr/>
        </p:nvSpPr>
        <p:spPr>
          <a:xfrm>
            <a:off x="941754" y="2670075"/>
            <a:ext cx="1436400" cy="3963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baseline="-25000">
              <a:solidFill>
                <a:schemeClr val="lt1"/>
              </a:solidFill>
              <a:latin typeface="Arial"/>
              <a:ea typeface="Arial"/>
              <a:cs typeface="Arial"/>
              <a:sym typeface="Arial"/>
            </a:endParaRPr>
          </a:p>
        </p:txBody>
      </p:sp>
      <p:sp>
        <p:nvSpPr>
          <p:cNvPr id="1037" name="Google Shape;1037;p92"/>
          <p:cNvSpPr/>
          <p:nvPr/>
        </p:nvSpPr>
        <p:spPr>
          <a:xfrm>
            <a:off x="5611525" y="2670075"/>
            <a:ext cx="1561200" cy="396300"/>
          </a:xfrm>
          <a:prstGeom prst="rect">
            <a:avLst/>
          </a:prstGeom>
          <a:noFill/>
          <a:ln w="38100" cap="flat" cmpd="sng">
            <a:solidFill>
              <a:srgbClr val="00257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baseline="-25000">
              <a:solidFill>
                <a:schemeClr val="lt1"/>
              </a:solidFill>
              <a:latin typeface="Arial"/>
              <a:ea typeface="Arial"/>
              <a:cs typeface="Arial"/>
              <a:sym typeface="Arial"/>
            </a:endParaRPr>
          </a:p>
        </p:txBody>
      </p:sp>
      <p:sp>
        <p:nvSpPr>
          <p:cNvPr id="1038" name="Google Shape;1038;p92"/>
          <p:cNvSpPr/>
          <p:nvPr/>
        </p:nvSpPr>
        <p:spPr>
          <a:xfrm rot="2328960">
            <a:off x="2898263" y="1170300"/>
            <a:ext cx="378098" cy="1897473"/>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400" b="0" i="0" u="none" strike="noStrike" cap="none">
                <a:solidFill>
                  <a:schemeClr val="lt1"/>
                </a:solidFill>
                <a:latin typeface="Arial"/>
                <a:ea typeface="Arial"/>
                <a:cs typeface="Arial"/>
                <a:sym typeface="Arial"/>
              </a:rPr>
              <a:t>`</a:t>
            </a:r>
            <a:endParaRPr/>
          </a:p>
        </p:txBody>
      </p:sp>
      <p:sp>
        <p:nvSpPr>
          <p:cNvPr id="1039" name="Google Shape;1039;p92"/>
          <p:cNvSpPr/>
          <p:nvPr/>
        </p:nvSpPr>
        <p:spPr>
          <a:xfrm rot="2328974">
            <a:off x="7566395" y="969511"/>
            <a:ext cx="480517" cy="1897473"/>
          </a:xfrm>
          <a:prstGeom prst="rect">
            <a:avLst/>
          </a:prstGeom>
          <a:noFill/>
          <a:ln w="381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400" b="0" i="0" u="none" strike="noStrike" cap="none">
                <a:solidFill>
                  <a:schemeClr val="lt1"/>
                </a:solidFill>
                <a:latin typeface="Arial"/>
                <a:ea typeface="Arial"/>
                <a:cs typeface="Arial"/>
                <a:sym typeface="Arial"/>
              </a:rPr>
              <a:t>`</a:t>
            </a:r>
            <a:endParaRPr/>
          </a:p>
        </p:txBody>
      </p:sp>
      <p:sp>
        <p:nvSpPr>
          <p:cNvPr id="1040" name="Google Shape;1040;p92"/>
          <p:cNvSpPr txBox="1"/>
          <p:nvPr/>
        </p:nvSpPr>
        <p:spPr>
          <a:xfrm>
            <a:off x="8250088" y="40943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[13]</a:t>
            </a:r>
            <a:endParaRPr sz="160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6"/>
                                        </p:tgtEl>
                                        <p:attrNameLst>
                                          <p:attrName>style.visibility</p:attrName>
                                        </p:attrNameLst>
                                      </p:cBhvr>
                                      <p:to>
                                        <p:strVal val="visible"/>
                                      </p:to>
                                    </p:set>
                                    <p:animEffect transition="in" filter="fade">
                                      <p:cBhvr>
                                        <p:cTn id="7" dur="1000"/>
                                        <p:tgtEl>
                                          <p:spTgt spid="1036"/>
                                        </p:tgtEl>
                                      </p:cBhvr>
                                    </p:animEffect>
                                  </p:childTnLst>
                                </p:cTn>
                              </p:par>
                              <p:par>
                                <p:cTn id="8" presetID="10" presetClass="entr" presetSubtype="0" fill="hold" nodeType="withEffect">
                                  <p:stCondLst>
                                    <p:cond delay="0"/>
                                  </p:stCondLst>
                                  <p:childTnLst>
                                    <p:set>
                                      <p:cBhvr>
                                        <p:cTn id="9" dur="1" fill="hold">
                                          <p:stCondLst>
                                            <p:cond delay="0"/>
                                          </p:stCondLst>
                                        </p:cTn>
                                        <p:tgtEl>
                                          <p:spTgt spid="1037"/>
                                        </p:tgtEl>
                                        <p:attrNameLst>
                                          <p:attrName>style.visibility</p:attrName>
                                        </p:attrNameLst>
                                      </p:cBhvr>
                                      <p:to>
                                        <p:strVal val="visible"/>
                                      </p:to>
                                    </p:set>
                                    <p:animEffect transition="in" filter="fade">
                                      <p:cBhvr>
                                        <p:cTn id="10" dur="1000"/>
                                        <p:tgtEl>
                                          <p:spTgt spid="103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38"/>
                                        </p:tgtEl>
                                        <p:attrNameLst>
                                          <p:attrName>style.visibility</p:attrName>
                                        </p:attrNameLst>
                                      </p:cBhvr>
                                      <p:to>
                                        <p:strVal val="visible"/>
                                      </p:to>
                                    </p:set>
                                    <p:animEffect transition="in" filter="fade">
                                      <p:cBhvr>
                                        <p:cTn id="15" dur="1000"/>
                                        <p:tgtEl>
                                          <p:spTgt spid="1038"/>
                                        </p:tgtEl>
                                      </p:cBhvr>
                                    </p:animEffect>
                                  </p:childTnLst>
                                </p:cTn>
                              </p:par>
                              <p:par>
                                <p:cTn id="16" presetID="10" presetClass="entr" presetSubtype="0" fill="hold" nodeType="withEffect">
                                  <p:stCondLst>
                                    <p:cond delay="0"/>
                                  </p:stCondLst>
                                  <p:childTnLst>
                                    <p:set>
                                      <p:cBhvr>
                                        <p:cTn id="17" dur="1" fill="hold">
                                          <p:stCondLst>
                                            <p:cond delay="0"/>
                                          </p:stCondLst>
                                        </p:cTn>
                                        <p:tgtEl>
                                          <p:spTgt spid="1039"/>
                                        </p:tgtEl>
                                        <p:attrNameLst>
                                          <p:attrName>style.visibility</p:attrName>
                                        </p:attrNameLst>
                                      </p:cBhvr>
                                      <p:to>
                                        <p:strVal val="visible"/>
                                      </p:to>
                                    </p:set>
                                    <p:animEffect transition="in" filter="fade">
                                      <p:cBhvr>
                                        <p:cTn id="18" dur="1000"/>
                                        <p:tgtEl>
                                          <p:spTgt spid="1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44"/>
        <p:cNvGrpSpPr/>
        <p:nvPr/>
      </p:nvGrpSpPr>
      <p:grpSpPr>
        <a:xfrm>
          <a:off x="0" y="0"/>
          <a:ext cx="0" cy="0"/>
          <a:chOff x="0" y="0"/>
          <a:chExt cx="0" cy="0"/>
        </a:xfrm>
      </p:grpSpPr>
      <p:sp>
        <p:nvSpPr>
          <p:cNvPr id="1045" name="Google Shape;1045;p93"/>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Transition radiation – </a:t>
            </a:r>
            <a:r>
              <a:rPr lang="en"/>
              <a:t>Identification: </a:t>
            </a:r>
            <a:r>
              <a:rPr lang="en" i="1"/>
              <a:t>fraction of hits</a:t>
            </a:r>
            <a:endParaRPr i="1"/>
          </a:p>
        </p:txBody>
      </p:sp>
      <p:sp>
        <p:nvSpPr>
          <p:cNvPr id="1046" name="Google Shape;1046;p9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1047" name="Google Shape;1047;p9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1048" name="Google Shape;1048;p9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59</a:t>
            </a:fld>
            <a:endParaRPr/>
          </a:p>
        </p:txBody>
      </p:sp>
      <p:sp>
        <p:nvSpPr>
          <p:cNvPr id="1049" name="Google Shape;1049;p93"/>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050" name="Google Shape;1050;p93"/>
          <p:cNvPicPr preferRelativeResize="0"/>
          <p:nvPr/>
        </p:nvPicPr>
        <p:blipFill rotWithShape="1">
          <a:blip r:embed="rId3">
            <a:alphaModFix/>
          </a:blip>
          <a:srcRect t="7140"/>
          <a:stretch/>
        </p:blipFill>
        <p:spPr>
          <a:xfrm>
            <a:off x="4963176" y="824427"/>
            <a:ext cx="4180825" cy="2996987"/>
          </a:xfrm>
          <a:prstGeom prst="rect">
            <a:avLst/>
          </a:prstGeom>
          <a:noFill/>
          <a:ln>
            <a:noFill/>
          </a:ln>
        </p:spPr>
      </p:pic>
      <p:pic>
        <p:nvPicPr>
          <p:cNvPr id="1051" name="Google Shape;1051;p93"/>
          <p:cNvPicPr preferRelativeResize="0"/>
          <p:nvPr/>
        </p:nvPicPr>
        <p:blipFill rotWithShape="1">
          <a:blip r:embed="rId4">
            <a:alphaModFix/>
          </a:blip>
          <a:srcRect/>
          <a:stretch/>
        </p:blipFill>
        <p:spPr>
          <a:xfrm>
            <a:off x="120196" y="824427"/>
            <a:ext cx="4339496" cy="2996987"/>
          </a:xfrm>
          <a:prstGeom prst="rect">
            <a:avLst/>
          </a:prstGeom>
          <a:noFill/>
          <a:ln>
            <a:noFill/>
          </a:ln>
        </p:spPr>
      </p:pic>
      <p:sp>
        <p:nvSpPr>
          <p:cNvPr id="1052" name="Google Shape;1052;p93"/>
          <p:cNvSpPr txBox="1"/>
          <p:nvPr/>
        </p:nvSpPr>
        <p:spPr>
          <a:xfrm>
            <a:off x="241300" y="4036950"/>
            <a:ext cx="39555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27</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Phase spaces for particle types</a:t>
            </a:r>
            <a:endParaRPr sz="1600"/>
          </a:p>
        </p:txBody>
      </p:sp>
      <p:sp>
        <p:nvSpPr>
          <p:cNvPr id="1053" name="Google Shape;1053;p93"/>
          <p:cNvSpPr txBox="1"/>
          <p:nvPr/>
        </p:nvSpPr>
        <p:spPr>
          <a:xfrm>
            <a:off x="5075075" y="4036950"/>
            <a:ext cx="41808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28</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High-threshold fraction distribution</a:t>
            </a:r>
            <a:endParaRPr sz="1600"/>
          </a:p>
        </p:txBody>
      </p:sp>
      <p:sp>
        <p:nvSpPr>
          <p:cNvPr id="1054" name="Google Shape;1054;p93"/>
          <p:cNvSpPr txBox="1"/>
          <p:nvPr/>
        </p:nvSpPr>
        <p:spPr>
          <a:xfrm>
            <a:off x="2269175" y="4729600"/>
            <a:ext cx="38760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666666"/>
                </a:solidFill>
              </a:rPr>
              <a:t>[12] Marco DELMASTRO, </a:t>
            </a:r>
            <a:r>
              <a:rPr lang="en" sz="900" i="1">
                <a:solidFill>
                  <a:srgbClr val="666666"/>
                </a:solidFill>
              </a:rPr>
              <a:t>3. Particle interactions in particle detectors</a:t>
            </a:r>
            <a:r>
              <a:rPr lang="en" sz="900">
                <a:solidFill>
                  <a:srgbClr val="666666"/>
                </a:solidFill>
              </a:rPr>
              <a:t>, European School of Instrumentation in Particle &amp; Astroparticle Physics</a:t>
            </a:r>
            <a:endParaRPr sz="900">
              <a:solidFill>
                <a:srgbClr val="666666"/>
              </a:solidFill>
            </a:endParaRPr>
          </a:p>
        </p:txBody>
      </p:sp>
      <p:sp>
        <p:nvSpPr>
          <p:cNvPr id="1055" name="Google Shape;1055;p93"/>
          <p:cNvSpPr txBox="1"/>
          <p:nvPr/>
        </p:nvSpPr>
        <p:spPr>
          <a:xfrm>
            <a:off x="8330638" y="42663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[12]</a:t>
            </a:r>
            <a:endParaRPr sz="1600">
              <a:solidFill>
                <a:srgbClr val="171717"/>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0"/>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Pixel Detector</a:t>
            </a:r>
            <a:endParaRPr/>
          </a:p>
          <a:p>
            <a:pPr marL="0" lvl="0" indent="0" algn="l" rtl="0">
              <a:lnSpc>
                <a:spcPct val="90000"/>
              </a:lnSpc>
              <a:spcBef>
                <a:spcPts val="0"/>
              </a:spcBef>
              <a:spcAft>
                <a:spcPts val="0"/>
              </a:spcAft>
              <a:buClr>
                <a:schemeClr val="dk1"/>
              </a:buClr>
              <a:buSzPts val="2700"/>
              <a:buFont typeface="Arial"/>
              <a:buNone/>
            </a:pPr>
            <a:endParaRPr/>
          </a:p>
        </p:txBody>
      </p:sp>
      <p:sp>
        <p:nvSpPr>
          <p:cNvPr id="247" name="Google Shape;247;p40"/>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248" name="Google Shape;248;p40"/>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249" name="Google Shape;249;p40"/>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
        <p:nvSpPr>
          <p:cNvPr id="250" name="Google Shape;250;p40"/>
          <p:cNvSpPr txBox="1"/>
          <p:nvPr/>
        </p:nvSpPr>
        <p:spPr>
          <a:xfrm>
            <a:off x="127450" y="560900"/>
            <a:ext cx="7707600" cy="314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The pixel detector represents the innermost layer of the ATLAS detector. It is mainly comprised of rectangular modules, each 62.4x22.4 mm, containing 61440 (for each module) individual microscopic pixels. The modules are arranged in 3 layer as follows:</a:t>
            </a:r>
            <a:endParaRPr sz="1600">
              <a:solidFill>
                <a:srgbClr val="171717"/>
              </a:solidFill>
            </a:endParaRPr>
          </a:p>
          <a:p>
            <a:pPr marL="0" lvl="0" indent="0" algn="l" rtl="0">
              <a:spcBef>
                <a:spcPts val="0"/>
              </a:spcBef>
              <a:spcAft>
                <a:spcPts val="0"/>
              </a:spcAft>
              <a:buNone/>
            </a:pPr>
            <a:r>
              <a:rPr lang="en" sz="1600">
                <a:solidFill>
                  <a:srgbClr val="171717"/>
                </a:solidFill>
              </a:rPr>
              <a:t>    </a:t>
            </a:r>
            <a:r>
              <a:rPr lang="en" sz="1600" b="1">
                <a:solidFill>
                  <a:srgbClr val="171717"/>
                </a:solidFill>
              </a:rPr>
              <a:t>Layer 1 PD - R=50.5 mm, 22 modules</a:t>
            </a:r>
            <a:endParaRPr sz="1600" b="1">
              <a:solidFill>
                <a:srgbClr val="171717"/>
              </a:solidFill>
            </a:endParaRPr>
          </a:p>
          <a:p>
            <a:pPr marL="0" lvl="0" indent="0" algn="l" rtl="0">
              <a:spcBef>
                <a:spcPts val="0"/>
              </a:spcBef>
              <a:spcAft>
                <a:spcPts val="0"/>
              </a:spcAft>
              <a:buNone/>
            </a:pPr>
            <a:r>
              <a:rPr lang="en" sz="1600" b="1">
                <a:solidFill>
                  <a:srgbClr val="171717"/>
                </a:solidFill>
              </a:rPr>
              <a:t>    Layer 2 PD - R=88.5 mm, 32 modules</a:t>
            </a:r>
            <a:endParaRPr sz="1600" b="1">
              <a:solidFill>
                <a:srgbClr val="171717"/>
              </a:solidFill>
            </a:endParaRPr>
          </a:p>
          <a:p>
            <a:pPr marL="0" lvl="0" indent="0" algn="l" rtl="0">
              <a:spcBef>
                <a:spcPts val="0"/>
              </a:spcBef>
              <a:spcAft>
                <a:spcPts val="0"/>
              </a:spcAft>
              <a:buNone/>
            </a:pPr>
            <a:r>
              <a:rPr lang="en" sz="1600" b="1">
                <a:solidFill>
                  <a:srgbClr val="171717"/>
                </a:solidFill>
              </a:rPr>
              <a:t>    Layer 3 PD - R=122.5 mm, 52 modules</a:t>
            </a:r>
            <a:endParaRPr sz="1600" b="1">
              <a:solidFill>
                <a:srgbClr val="171717"/>
              </a:solidFill>
            </a:endParaRPr>
          </a:p>
          <a:p>
            <a:pPr marL="0" lvl="0" indent="0" algn="l" rtl="0">
              <a:spcBef>
                <a:spcPts val="0"/>
              </a:spcBef>
              <a:spcAft>
                <a:spcPts val="0"/>
              </a:spcAft>
              <a:buNone/>
            </a:pPr>
            <a:r>
              <a:rPr lang="en" sz="1600">
                <a:solidFill>
                  <a:srgbClr val="171717"/>
                </a:solidFill>
              </a:rPr>
              <a:t>    There is a 20</a:t>
            </a:r>
            <a:r>
              <a:rPr lang="en" sz="1600">
                <a:solidFill>
                  <a:srgbClr val="333333"/>
                </a:solidFill>
                <a:highlight>
                  <a:srgbClr val="FFFFFF"/>
                </a:highlight>
                <a:latin typeface="Roboto"/>
                <a:ea typeface="Roboto"/>
                <a:cs typeface="Roboto"/>
                <a:sym typeface="Roboto"/>
              </a:rPr>
              <a:t>° angle between any two neighbouring modules.</a:t>
            </a:r>
            <a:endParaRPr sz="1600">
              <a:solidFill>
                <a:srgbClr val="333333"/>
              </a:solidFill>
              <a:highlight>
                <a:srgbClr val="FFFFFF"/>
              </a:highlight>
              <a:latin typeface="Roboto"/>
              <a:ea typeface="Roboto"/>
              <a:cs typeface="Roboto"/>
              <a:sym typeface="Roboto"/>
            </a:endParaRPr>
          </a:p>
          <a:p>
            <a:pPr marL="0" lvl="0" indent="0" algn="l" rtl="0">
              <a:spcBef>
                <a:spcPts val="0"/>
              </a:spcBef>
              <a:spcAft>
                <a:spcPts val="0"/>
              </a:spcAft>
              <a:buNone/>
            </a:pPr>
            <a:r>
              <a:rPr lang="en" sz="1600">
                <a:solidFill>
                  <a:srgbClr val="FF0000"/>
                </a:solidFill>
                <a:highlight>
                  <a:srgbClr val="FFFFFF"/>
                </a:highlight>
                <a:latin typeface="Roboto"/>
                <a:ea typeface="Roboto"/>
                <a:cs typeface="Roboto"/>
                <a:sym typeface="Roboto"/>
              </a:rPr>
              <a:t>It gives R,</a:t>
            </a:r>
            <a:r>
              <a:rPr lang="en" sz="1600">
                <a:solidFill>
                  <a:srgbClr val="FF0000"/>
                </a:solidFill>
              </a:rPr>
              <a:t>Φ and z coordinates.</a:t>
            </a:r>
            <a:endParaRPr sz="1600">
              <a:solidFill>
                <a:srgbClr val="FF0000"/>
              </a:solidFill>
              <a:highlight>
                <a:srgbClr val="FFFFFF"/>
              </a:highlight>
              <a:latin typeface="Roboto"/>
              <a:ea typeface="Roboto"/>
              <a:cs typeface="Roboto"/>
              <a:sym typeface="Roboto"/>
            </a:endParaRPr>
          </a:p>
          <a:p>
            <a:pPr marL="0" lvl="0" indent="0" algn="l" rtl="0">
              <a:spcBef>
                <a:spcPts val="0"/>
              </a:spcBef>
              <a:spcAft>
                <a:spcPts val="0"/>
              </a:spcAft>
              <a:buNone/>
            </a:pPr>
            <a:endParaRPr sz="1600">
              <a:solidFill>
                <a:srgbClr val="171717"/>
              </a:solidFill>
            </a:endParaRPr>
          </a:p>
        </p:txBody>
      </p:sp>
      <p:pic>
        <p:nvPicPr>
          <p:cNvPr id="251" name="Google Shape;251;p40"/>
          <p:cNvPicPr preferRelativeResize="0"/>
          <p:nvPr/>
        </p:nvPicPr>
        <p:blipFill rotWithShape="1">
          <a:blip r:embed="rId3">
            <a:alphaModFix/>
          </a:blip>
          <a:srcRect t="7369" r="2056" b="-4202"/>
          <a:stretch/>
        </p:blipFill>
        <p:spPr>
          <a:xfrm>
            <a:off x="229225" y="2868227"/>
            <a:ext cx="2965227" cy="1907349"/>
          </a:xfrm>
          <a:prstGeom prst="rect">
            <a:avLst/>
          </a:prstGeom>
          <a:noFill/>
          <a:ln>
            <a:noFill/>
          </a:ln>
        </p:spPr>
      </p:pic>
      <p:pic>
        <p:nvPicPr>
          <p:cNvPr id="252" name="Google Shape;252;p40"/>
          <p:cNvPicPr preferRelativeResize="0"/>
          <p:nvPr/>
        </p:nvPicPr>
        <p:blipFill>
          <a:blip r:embed="rId4">
            <a:alphaModFix/>
          </a:blip>
          <a:stretch>
            <a:fillRect/>
          </a:stretch>
        </p:blipFill>
        <p:spPr>
          <a:xfrm>
            <a:off x="6076425" y="1710950"/>
            <a:ext cx="2985299" cy="3055275"/>
          </a:xfrm>
          <a:prstGeom prst="rect">
            <a:avLst/>
          </a:prstGeom>
          <a:noFill/>
          <a:ln>
            <a:noFill/>
          </a:ln>
        </p:spPr>
      </p:pic>
      <p:pic>
        <p:nvPicPr>
          <p:cNvPr id="253" name="Google Shape;253;p40"/>
          <p:cNvPicPr preferRelativeResize="0"/>
          <p:nvPr/>
        </p:nvPicPr>
        <p:blipFill>
          <a:blip r:embed="rId5">
            <a:alphaModFix/>
          </a:blip>
          <a:stretch>
            <a:fillRect/>
          </a:stretch>
        </p:blipFill>
        <p:spPr>
          <a:xfrm>
            <a:off x="3354250" y="2891950"/>
            <a:ext cx="2722176" cy="1569985"/>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sp>
        <p:nvSpPr>
          <p:cNvPr id="1060" name="Google Shape;1060;p94"/>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Particle reconstruction – </a:t>
            </a:r>
            <a:r>
              <a:rPr lang="en"/>
              <a:t>V</a:t>
            </a:r>
            <a:r>
              <a:rPr lang="en" baseline="30000"/>
              <a:t>0</a:t>
            </a:r>
            <a:r>
              <a:rPr lang="en"/>
              <a:t>s </a:t>
            </a:r>
            <a:r>
              <a:rPr lang="en" i="1"/>
              <a:t>(example)</a:t>
            </a:r>
            <a:endParaRPr i="1"/>
          </a:p>
        </p:txBody>
      </p:sp>
      <p:sp>
        <p:nvSpPr>
          <p:cNvPr id="1061" name="Google Shape;1061;p94"/>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1062" name="Google Shape;1062;p94"/>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1063" name="Google Shape;1063;p94"/>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60</a:t>
            </a:fld>
            <a:endParaRPr/>
          </a:p>
        </p:txBody>
      </p:sp>
      <p:sp>
        <p:nvSpPr>
          <p:cNvPr id="1064" name="Google Shape;1064;p94"/>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65" name="Google Shape;1065;p94"/>
          <p:cNvSpPr/>
          <p:nvPr/>
        </p:nvSpPr>
        <p:spPr>
          <a:xfrm>
            <a:off x="1112874" y="4621530"/>
            <a:ext cx="2183100" cy="1014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66" name="Google Shape;1066;p94"/>
          <p:cNvSpPr/>
          <p:nvPr/>
        </p:nvSpPr>
        <p:spPr>
          <a:xfrm>
            <a:off x="5761074" y="4645837"/>
            <a:ext cx="2183100" cy="1014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67" name="Google Shape;1067;p94"/>
          <p:cNvSpPr txBox="1"/>
          <p:nvPr/>
        </p:nvSpPr>
        <p:spPr>
          <a:xfrm>
            <a:off x="590300" y="902825"/>
            <a:ext cx="4138200" cy="1062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100"/>
              <a:t>K</a:t>
            </a:r>
            <a:r>
              <a:rPr lang="en" sz="2100" baseline="-25000"/>
              <a:t>S</a:t>
            </a:r>
            <a:r>
              <a:rPr lang="en" sz="2100" baseline="30000"/>
              <a:t>0</a:t>
            </a:r>
            <a:r>
              <a:rPr lang="en" sz="2100"/>
              <a:t> and </a:t>
            </a:r>
            <a:r>
              <a:rPr lang="en" sz="2100">
                <a:solidFill>
                  <a:srgbClr val="202122"/>
                </a:solidFill>
                <a:highlight>
                  <a:srgbClr val="FFFFFF"/>
                </a:highlight>
              </a:rPr>
              <a:t>Λ are collectively known as V</a:t>
            </a:r>
            <a:r>
              <a:rPr lang="en" sz="2100" baseline="30000">
                <a:solidFill>
                  <a:srgbClr val="202122"/>
                </a:solidFill>
                <a:highlight>
                  <a:srgbClr val="FFFFFF"/>
                </a:highlight>
              </a:rPr>
              <a:t>0</a:t>
            </a:r>
            <a:r>
              <a:rPr lang="en" sz="2100">
                <a:solidFill>
                  <a:srgbClr val="202122"/>
                </a:solidFill>
                <a:highlight>
                  <a:srgbClr val="FFFFFF"/>
                </a:highlight>
              </a:rPr>
              <a:t>s, due to their characteristic </a:t>
            </a:r>
            <a:r>
              <a:rPr lang="en" sz="2100">
                <a:solidFill>
                  <a:schemeClr val="dk1"/>
                </a:solidFill>
                <a:highlight>
                  <a:srgbClr val="FFFFFF"/>
                </a:highlight>
              </a:rPr>
              <a:t>two-prong decay vertex:</a:t>
            </a:r>
            <a:endParaRPr sz="2700" b="0" i="0" u="none" strike="noStrike" cap="none">
              <a:solidFill>
                <a:schemeClr val="dk1"/>
              </a:solidFill>
              <a:latin typeface="Arial"/>
              <a:ea typeface="Arial"/>
              <a:cs typeface="Arial"/>
              <a:sym typeface="Arial"/>
            </a:endParaRPr>
          </a:p>
        </p:txBody>
      </p:sp>
      <p:pic>
        <p:nvPicPr>
          <p:cNvPr id="1068" name="Google Shape;1068;p94"/>
          <p:cNvPicPr preferRelativeResize="0"/>
          <p:nvPr/>
        </p:nvPicPr>
        <p:blipFill>
          <a:blip r:embed="rId3">
            <a:alphaModFix/>
          </a:blip>
          <a:stretch>
            <a:fillRect/>
          </a:stretch>
        </p:blipFill>
        <p:spPr>
          <a:xfrm>
            <a:off x="5098051" y="812050"/>
            <a:ext cx="3509149" cy="3542124"/>
          </a:xfrm>
          <a:prstGeom prst="rect">
            <a:avLst/>
          </a:prstGeom>
          <a:noFill/>
          <a:ln>
            <a:noFill/>
          </a:ln>
        </p:spPr>
      </p:pic>
      <p:pic>
        <p:nvPicPr>
          <p:cNvPr id="1069" name="Google Shape;1069;p94"/>
          <p:cNvPicPr preferRelativeResize="0"/>
          <p:nvPr/>
        </p:nvPicPr>
        <p:blipFill>
          <a:blip r:embed="rId4">
            <a:alphaModFix/>
          </a:blip>
          <a:stretch>
            <a:fillRect/>
          </a:stretch>
        </p:blipFill>
        <p:spPr>
          <a:xfrm>
            <a:off x="774513" y="1948077"/>
            <a:ext cx="3769775" cy="2537785"/>
          </a:xfrm>
          <a:prstGeom prst="rect">
            <a:avLst/>
          </a:prstGeom>
          <a:noFill/>
          <a:ln>
            <a:noFill/>
          </a:ln>
        </p:spPr>
      </p:pic>
      <p:sp>
        <p:nvSpPr>
          <p:cNvPr id="1070" name="Google Shape;1070;p94"/>
          <p:cNvSpPr txBox="1"/>
          <p:nvPr/>
        </p:nvSpPr>
        <p:spPr>
          <a:xfrm>
            <a:off x="774525" y="4330650"/>
            <a:ext cx="36975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29</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Reconstruction example</a:t>
            </a:r>
            <a:endParaRPr sz="1600"/>
          </a:p>
        </p:txBody>
      </p:sp>
      <p:sp>
        <p:nvSpPr>
          <p:cNvPr id="1071" name="Google Shape;1071;p94"/>
          <p:cNvSpPr txBox="1"/>
          <p:nvPr/>
        </p:nvSpPr>
        <p:spPr>
          <a:xfrm>
            <a:off x="5132875" y="4330650"/>
            <a:ext cx="3402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30</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Decay of </a:t>
            </a:r>
            <a:r>
              <a:rPr lang="en" sz="1600">
                <a:solidFill>
                  <a:srgbClr val="202122"/>
                </a:solidFill>
                <a:highlight>
                  <a:schemeClr val="lt1"/>
                </a:highlight>
              </a:rPr>
              <a:t>V</a:t>
            </a:r>
            <a:r>
              <a:rPr lang="en" sz="1600" baseline="30000">
                <a:solidFill>
                  <a:srgbClr val="202122"/>
                </a:solidFill>
                <a:highlight>
                  <a:schemeClr val="lt1"/>
                </a:highlight>
              </a:rPr>
              <a:t>0</a:t>
            </a:r>
            <a:r>
              <a:rPr lang="en" sz="1600">
                <a:solidFill>
                  <a:srgbClr val="202122"/>
                </a:solidFill>
                <a:highlight>
                  <a:schemeClr val="lt1"/>
                </a:highlight>
              </a:rPr>
              <a:t>s</a:t>
            </a:r>
            <a:r>
              <a:rPr lang="en" sz="1600"/>
              <a:t> </a:t>
            </a:r>
            <a:endParaRPr sz="1600"/>
          </a:p>
        </p:txBody>
      </p:sp>
      <p:sp>
        <p:nvSpPr>
          <p:cNvPr id="1072" name="Google Shape;1072;p94"/>
          <p:cNvSpPr txBox="1"/>
          <p:nvPr/>
        </p:nvSpPr>
        <p:spPr>
          <a:xfrm>
            <a:off x="2269175" y="4729600"/>
            <a:ext cx="3680400" cy="2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666666"/>
                </a:solidFill>
              </a:rPr>
              <a:t>[2] Saikat BISWAS; </a:t>
            </a:r>
            <a:r>
              <a:rPr lang="en" sz="1000" i="1">
                <a:solidFill>
                  <a:srgbClr val="666666"/>
                </a:solidFill>
              </a:rPr>
              <a:t>Particle Identification in High Energy Physics, </a:t>
            </a:r>
            <a:r>
              <a:rPr lang="en" sz="1000">
                <a:solidFill>
                  <a:srgbClr val="666666"/>
                </a:solidFill>
              </a:rPr>
              <a:t>2020. </a:t>
            </a:r>
            <a:endParaRPr sz="1000">
              <a:solidFill>
                <a:srgbClr val="666666"/>
              </a:solidFill>
            </a:endParaRPr>
          </a:p>
        </p:txBody>
      </p:sp>
      <p:sp>
        <p:nvSpPr>
          <p:cNvPr id="1073" name="Google Shape;1073;p94"/>
          <p:cNvSpPr txBox="1"/>
          <p:nvPr/>
        </p:nvSpPr>
        <p:spPr>
          <a:xfrm>
            <a:off x="8502013" y="4266300"/>
            <a:ext cx="6720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[2]</a:t>
            </a:r>
            <a:endParaRPr sz="1600">
              <a:solidFill>
                <a:srgbClr val="171717"/>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77"/>
        <p:cNvGrpSpPr/>
        <p:nvPr/>
      </p:nvGrpSpPr>
      <p:grpSpPr>
        <a:xfrm>
          <a:off x="0" y="0"/>
          <a:ext cx="0" cy="0"/>
          <a:chOff x="0" y="0"/>
          <a:chExt cx="0" cy="0"/>
        </a:xfrm>
      </p:grpSpPr>
      <p:sp>
        <p:nvSpPr>
          <p:cNvPr id="1078" name="Google Shape;1078;p95"/>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i="1"/>
              <a:t>Mass reconstruction – </a:t>
            </a:r>
            <a:r>
              <a:rPr lang="en"/>
              <a:t>Higgs boson</a:t>
            </a:r>
            <a:endParaRPr i="1"/>
          </a:p>
        </p:txBody>
      </p:sp>
      <p:sp>
        <p:nvSpPr>
          <p:cNvPr id="1079" name="Google Shape;1079;p95"/>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14 June 2024</a:t>
            </a:r>
            <a:endParaRPr/>
          </a:p>
        </p:txBody>
      </p:sp>
      <p:sp>
        <p:nvSpPr>
          <p:cNvPr id="1080" name="Google Shape;1080;p95"/>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Darius CHIȚU | Particle Identification</a:t>
            </a:r>
            <a:endParaRPr/>
          </a:p>
        </p:txBody>
      </p:sp>
      <p:sp>
        <p:nvSpPr>
          <p:cNvPr id="1081" name="Google Shape;1081;p95"/>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61</a:t>
            </a:fld>
            <a:endParaRPr/>
          </a:p>
        </p:txBody>
      </p:sp>
      <p:sp>
        <p:nvSpPr>
          <p:cNvPr id="1082" name="Google Shape;1082;p95"/>
          <p:cNvSpPr/>
          <p:nvPr/>
        </p:nvSpPr>
        <p:spPr>
          <a:xfrm>
            <a:off x="5527666" y="4425744"/>
            <a:ext cx="1214100" cy="1485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083" name="Google Shape;1083;p95"/>
          <p:cNvPicPr preferRelativeResize="0"/>
          <p:nvPr/>
        </p:nvPicPr>
        <p:blipFill rotWithShape="1">
          <a:blip r:embed="rId3">
            <a:alphaModFix/>
          </a:blip>
          <a:srcRect/>
          <a:stretch/>
        </p:blipFill>
        <p:spPr>
          <a:xfrm>
            <a:off x="205982" y="793472"/>
            <a:ext cx="8380129" cy="3903073"/>
          </a:xfrm>
          <a:prstGeom prst="rect">
            <a:avLst/>
          </a:prstGeom>
          <a:noFill/>
          <a:ln>
            <a:noFill/>
          </a:ln>
        </p:spPr>
      </p:pic>
      <p:sp>
        <p:nvSpPr>
          <p:cNvPr id="1084" name="Google Shape;1084;p95"/>
          <p:cNvSpPr/>
          <p:nvPr/>
        </p:nvSpPr>
        <p:spPr>
          <a:xfrm>
            <a:off x="1112874" y="4621530"/>
            <a:ext cx="2183100" cy="1014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85" name="Google Shape;1085;p95"/>
          <p:cNvSpPr/>
          <p:nvPr/>
        </p:nvSpPr>
        <p:spPr>
          <a:xfrm>
            <a:off x="5761074" y="4645837"/>
            <a:ext cx="2183100" cy="1014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86" name="Google Shape;1086;p95"/>
          <p:cNvSpPr txBox="1"/>
          <p:nvPr/>
        </p:nvSpPr>
        <p:spPr>
          <a:xfrm>
            <a:off x="306000" y="609325"/>
            <a:ext cx="38985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31</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Mass reconstruction for pion</a:t>
            </a:r>
            <a:endParaRPr sz="1600"/>
          </a:p>
        </p:txBody>
      </p:sp>
      <p:sp>
        <p:nvSpPr>
          <p:cNvPr id="1087" name="Google Shape;1087;p95"/>
          <p:cNvSpPr txBox="1"/>
          <p:nvPr/>
        </p:nvSpPr>
        <p:spPr>
          <a:xfrm>
            <a:off x="4803450" y="609325"/>
            <a:ext cx="37107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600" b="1" i="0" u="none" strike="noStrike" cap="none">
                <a:solidFill>
                  <a:srgbClr val="0033A0"/>
                </a:solidFill>
                <a:latin typeface="Arial"/>
                <a:ea typeface="Arial"/>
                <a:cs typeface="Arial"/>
                <a:sym typeface="Arial"/>
              </a:rPr>
              <a:t>Fig. </a:t>
            </a:r>
            <a:r>
              <a:rPr lang="en" sz="1600" b="1">
                <a:solidFill>
                  <a:srgbClr val="0033A0"/>
                </a:solidFill>
              </a:rPr>
              <a:t>32</a:t>
            </a:r>
            <a:r>
              <a:rPr lang="en" sz="1600" b="1" i="0" u="none" strike="noStrike" cap="none">
                <a:solidFill>
                  <a:srgbClr val="0033A0"/>
                </a:solidFill>
                <a:latin typeface="Arial"/>
                <a:ea typeface="Arial"/>
                <a:cs typeface="Arial"/>
                <a:sym typeface="Arial"/>
              </a:rPr>
              <a:t>.</a:t>
            </a:r>
            <a:r>
              <a:rPr lang="en" sz="1600" b="1" i="0" u="none" strike="noStrike" cap="none">
                <a:solidFill>
                  <a:srgbClr val="000000"/>
                </a:solidFill>
                <a:latin typeface="Arial"/>
                <a:ea typeface="Arial"/>
                <a:cs typeface="Arial"/>
                <a:sym typeface="Arial"/>
              </a:rPr>
              <a:t> </a:t>
            </a:r>
            <a:r>
              <a:rPr lang="en" sz="1600"/>
              <a:t>Mass reconstruction for Higgs</a:t>
            </a:r>
            <a:endParaRPr sz="16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91"/>
        <p:cNvGrpSpPr/>
        <p:nvPr/>
      </p:nvGrpSpPr>
      <p:grpSpPr>
        <a:xfrm>
          <a:off x="0" y="0"/>
          <a:ext cx="0" cy="0"/>
          <a:chOff x="0" y="0"/>
          <a:chExt cx="0" cy="0"/>
        </a:xfrm>
      </p:grpSpPr>
      <p:sp>
        <p:nvSpPr>
          <p:cNvPr id="1092" name="Google Shape;1092;p96"/>
          <p:cNvSpPr txBox="1">
            <a:spLocks noGrp="1"/>
          </p:cNvSpPr>
          <p:nvPr>
            <p:ph type="body" idx="1"/>
          </p:nvPr>
        </p:nvSpPr>
        <p:spPr>
          <a:xfrm>
            <a:off x="305992" y="843447"/>
            <a:ext cx="8532000" cy="3456600"/>
          </a:xfrm>
          <a:prstGeom prst="rect">
            <a:avLst/>
          </a:prstGeom>
        </p:spPr>
        <p:txBody>
          <a:bodyPr spcFirstLastPara="1" wrap="square" lIns="0" tIns="0" rIns="0" bIns="0" anchor="t" anchorCtr="0">
            <a:normAutofit fontScale="25000" lnSpcReduction="20000"/>
          </a:bodyPr>
          <a:lstStyle/>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6400" b="0" dirty="0">
                <a:solidFill>
                  <a:srgbClr val="000000"/>
                </a:solidFill>
              </a:rPr>
              <a:t>-[1] ATLAS Pixel Collaboration, ATLAS Pixel Detector Technical Design Report, CERN/LHCC/98-13 (1998).				</a:t>
            </a:r>
            <a:endParaRPr sz="6400" b="0" dirty="0">
              <a:solidFill>
                <a:srgbClr val="000000"/>
              </a:solidFill>
            </a:endParaRPr>
          </a:p>
          <a:p>
            <a:pPr marL="0" lvl="0" indent="0" algn="l" rtl="0">
              <a:lnSpc>
                <a:spcPct val="115000"/>
              </a:lnSpc>
              <a:spcBef>
                <a:spcPts val="1200"/>
              </a:spcBef>
              <a:spcAft>
                <a:spcPts val="0"/>
              </a:spcAft>
              <a:buNone/>
            </a:pPr>
            <a:r>
              <a:rPr lang="en" sz="6400" b="0" dirty="0">
                <a:solidFill>
                  <a:srgbClr val="000000"/>
                </a:solidFill>
              </a:rPr>
              <a:t>-[2] ATLAS Collaboration, ATLAS TDR-5, CERN/LHCC/97-17 (1997). </a:t>
            </a:r>
            <a:r>
              <a:rPr lang="en" sz="6400" b="0" dirty="0">
                <a:solidFill>
                  <a:srgbClr val="000000"/>
                </a:solidFill>
                <a:highlight>
                  <a:srgbClr val="FFFFFF"/>
                </a:highlight>
              </a:rPr>
              <a:t>											</a:t>
            </a:r>
            <a:endParaRPr sz="6400" b="0" dirty="0">
              <a:solidFill>
                <a:srgbClr val="000000"/>
              </a:solidFill>
              <a:highlight>
                <a:srgbClr val="FFFFFF"/>
              </a:highlight>
            </a:endParaRPr>
          </a:p>
          <a:p>
            <a:pPr marL="0" lvl="0" indent="0" algn="l" rtl="0">
              <a:lnSpc>
                <a:spcPct val="115000"/>
              </a:lnSpc>
              <a:spcBef>
                <a:spcPts val="1200"/>
              </a:spcBef>
              <a:spcAft>
                <a:spcPts val="0"/>
              </a:spcAft>
              <a:buNone/>
            </a:pPr>
            <a:r>
              <a:rPr lang="en" sz="6400" b="0" dirty="0">
                <a:solidFill>
                  <a:srgbClr val="000000"/>
                </a:solidFill>
                <a:highlight>
                  <a:srgbClr val="FFFFFF"/>
                </a:highlight>
              </a:rPr>
              <a:t>-[3] ATLAS Inner Detector Volume I Technical Design Report </a:t>
            </a:r>
            <a:endParaRPr sz="6400" b="0" dirty="0">
              <a:solidFill>
                <a:srgbClr val="000000"/>
              </a:solidFill>
              <a:highlight>
                <a:srgbClr val="FFFFFF"/>
              </a:highlight>
            </a:endParaRPr>
          </a:p>
          <a:p>
            <a:pPr marL="0" lvl="0" indent="0" algn="l" rtl="0">
              <a:lnSpc>
                <a:spcPct val="115000"/>
              </a:lnSpc>
              <a:spcBef>
                <a:spcPts val="1200"/>
              </a:spcBef>
              <a:spcAft>
                <a:spcPts val="0"/>
              </a:spcAft>
              <a:buNone/>
            </a:pPr>
            <a:r>
              <a:rPr lang="en" sz="6400" b="0" dirty="0">
                <a:solidFill>
                  <a:srgbClr val="000000"/>
                </a:solidFill>
                <a:highlight>
                  <a:srgbClr val="FFFFFF"/>
                </a:highlight>
              </a:rPr>
              <a:t>-[4] </a:t>
            </a:r>
            <a:r>
              <a:rPr lang="en" sz="6400" b="0" dirty="0">
                <a:solidFill>
                  <a:srgbClr val="000000"/>
                </a:solidFill>
              </a:rPr>
              <a:t>The ATLAS Experiment at the CERN Large Hadron Collider, PUBLISHED BY INSTITUTE OF PHYSICS PUBLISHING AND SISSA </a:t>
            </a:r>
            <a:endParaRPr sz="6400" b="0" dirty="0">
              <a:solidFill>
                <a:srgbClr val="000000"/>
              </a:solidFill>
            </a:endParaRPr>
          </a:p>
          <a:p>
            <a:pPr marL="0" lvl="0" indent="0" algn="l" rtl="0">
              <a:lnSpc>
                <a:spcPct val="115000"/>
              </a:lnSpc>
              <a:spcBef>
                <a:spcPts val="1200"/>
              </a:spcBef>
              <a:spcAft>
                <a:spcPts val="0"/>
              </a:spcAft>
              <a:buNone/>
            </a:pPr>
            <a:r>
              <a:rPr lang="en" sz="6400" b="0" dirty="0">
                <a:solidFill>
                  <a:srgbClr val="000000"/>
                </a:solidFill>
              </a:rPr>
              <a:t>-[5] </a:t>
            </a:r>
            <a:r>
              <a:rPr lang="en" sz="6400" b="0" dirty="0">
                <a:solidFill>
                  <a:srgbClr val="000000"/>
                </a:solidFill>
                <a:uFill>
                  <a:noFill/>
                </a:uFill>
                <a:hlinkClick r:id="rId3">
                  <a:extLst>
                    <a:ext uri="{A12FA001-AC4F-418D-AE19-62706E023703}">
                      <ahyp:hlinkClr xmlns:ahyp="http://schemas.microsoft.com/office/drawing/2018/hyperlinkcolor" val="tx"/>
                    </a:ext>
                  </a:extLst>
                </a:hlinkClick>
              </a:rPr>
              <a:t>ATLAS Experiment at CERN</a:t>
            </a:r>
            <a:endParaRPr sz="6400" b="0" dirty="0">
              <a:solidFill>
                <a:srgbClr val="000000"/>
              </a:solidFill>
            </a:endParaRPr>
          </a:p>
          <a:p>
            <a:pPr marL="0" lvl="0" indent="0" algn="l" rtl="0">
              <a:lnSpc>
                <a:spcPct val="115000"/>
              </a:lnSpc>
              <a:spcBef>
                <a:spcPts val="1200"/>
              </a:spcBef>
              <a:spcAft>
                <a:spcPts val="0"/>
              </a:spcAft>
              <a:buNone/>
            </a:pPr>
            <a:r>
              <a:rPr lang="en-US" sz="6400" b="0" i="1" dirty="0">
                <a:solidFill>
                  <a:srgbClr val="000000"/>
                </a:solidFill>
              </a:rPr>
              <a:t>-[1]-[13](P) All references and citations are given at the footer of each slide in detail. Consult     	references there!</a:t>
            </a:r>
            <a:endParaRPr sz="6400" b="0" i="1"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endParaRPr sz="640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endParaRPr sz="6400" b="0" dirty="0">
              <a:solidFill>
                <a:srgbClr val="000000"/>
              </a:solidFill>
              <a:highlight>
                <a:srgbClr val="FFFFFF"/>
              </a:highlight>
            </a:endParaRPr>
          </a:p>
          <a:p>
            <a:pPr marL="0" lvl="0" indent="0" algn="l" rtl="0">
              <a:lnSpc>
                <a:spcPct val="115000"/>
              </a:lnSpc>
              <a:spcBef>
                <a:spcPts val="1200"/>
              </a:spcBef>
              <a:spcAft>
                <a:spcPts val="0"/>
              </a:spcAft>
              <a:buNone/>
            </a:pPr>
            <a:r>
              <a:rPr lang="en" sz="6400" b="0" dirty="0">
                <a:solidFill>
                  <a:srgbClr val="000000"/>
                </a:solidFill>
                <a:highlight>
                  <a:srgbClr val="FFFFFF"/>
                </a:highlight>
              </a:rPr>
              <a:t>					</a:t>
            </a:r>
            <a:endParaRPr sz="6400" b="0" dirty="0">
              <a:solidFill>
                <a:srgbClr val="000000"/>
              </a:solidFill>
              <a:highlight>
                <a:srgbClr val="FFFFFF"/>
              </a:highlight>
            </a:endParaRPr>
          </a:p>
          <a:p>
            <a:pPr marL="0" lvl="0" indent="0" algn="l" rtl="0">
              <a:lnSpc>
                <a:spcPct val="115000"/>
              </a:lnSpc>
              <a:spcBef>
                <a:spcPts val="1200"/>
              </a:spcBef>
              <a:spcAft>
                <a:spcPts val="0"/>
              </a:spcAft>
              <a:buNone/>
            </a:pPr>
            <a:r>
              <a:rPr lang="en" sz="6400" b="0" dirty="0">
                <a:solidFill>
                  <a:srgbClr val="000000"/>
                </a:solidFill>
                <a:highlight>
                  <a:srgbClr val="FFFFFF"/>
                </a:highlight>
              </a:rPr>
              <a:t>				</a:t>
            </a:r>
            <a:endParaRPr sz="6400" b="0" dirty="0">
              <a:solidFill>
                <a:srgbClr val="000000"/>
              </a:solidFill>
              <a:highlight>
                <a:srgbClr val="FFFFFF"/>
              </a:highlight>
            </a:endParaRPr>
          </a:p>
          <a:p>
            <a:pPr marL="0" lvl="0" indent="0" algn="l" rtl="0">
              <a:lnSpc>
                <a:spcPct val="115000"/>
              </a:lnSpc>
              <a:spcBef>
                <a:spcPts val="1200"/>
              </a:spcBef>
              <a:spcAft>
                <a:spcPts val="0"/>
              </a:spcAft>
              <a:buNone/>
            </a:pPr>
            <a:r>
              <a:rPr lang="en" sz="1100" b="0" dirty="0">
                <a:solidFill>
                  <a:srgbClr val="000000"/>
                </a:solidFill>
                <a:highlight>
                  <a:srgbClr val="FFFFFF"/>
                </a:highlight>
              </a:rPr>
              <a:t>			</a:t>
            </a:r>
            <a:endParaRPr sz="1100" b="0" dirty="0">
              <a:solidFill>
                <a:srgbClr val="000000"/>
              </a:solidFill>
              <a:highlight>
                <a:srgbClr val="FFFFFF"/>
              </a:highlight>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lnSpc>
                <a:spcPct val="115000"/>
              </a:lnSpc>
              <a:spcBef>
                <a:spcPts val="1200"/>
              </a:spcBef>
              <a:spcAft>
                <a:spcPts val="0"/>
              </a:spcAft>
              <a:buNone/>
            </a:pPr>
            <a:endParaRPr sz="1200" b="0" dirty="0">
              <a:solidFill>
                <a:srgbClr val="000000"/>
              </a:solidFill>
            </a:endParaRPr>
          </a:p>
          <a:p>
            <a:pPr marL="0" lvl="0" indent="0" algn="l" rtl="0">
              <a:lnSpc>
                <a:spcPct val="115000"/>
              </a:lnSpc>
              <a:spcBef>
                <a:spcPts val="12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r>
              <a:rPr lang="en" sz="1100" b="0" dirty="0">
                <a:solidFill>
                  <a:srgbClr val="000000"/>
                </a:solidFill>
              </a:rPr>
              <a:t>		</a:t>
            </a:r>
            <a:endParaRPr sz="1100" b="0" dirty="0">
              <a:solidFill>
                <a:srgbClr val="000000"/>
              </a:solidFill>
            </a:endParaRPr>
          </a:p>
          <a:p>
            <a:pPr marL="0" lvl="0" indent="0" algn="l" rtl="0">
              <a:spcBef>
                <a:spcPts val="800"/>
              </a:spcBef>
              <a:spcAft>
                <a:spcPts val="0"/>
              </a:spcAft>
              <a:buNone/>
            </a:pPr>
            <a:endParaRPr dirty="0"/>
          </a:p>
        </p:txBody>
      </p:sp>
      <p:sp>
        <p:nvSpPr>
          <p:cNvPr id="1093" name="Google Shape;1093;p96"/>
          <p:cNvSpPr txBox="1">
            <a:spLocks noGrp="1"/>
          </p:cNvSpPr>
          <p:nvPr>
            <p:ph type="title"/>
          </p:nvPr>
        </p:nvSpPr>
        <p:spPr>
          <a:xfrm>
            <a:off x="305991" y="280195"/>
            <a:ext cx="8532000" cy="799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Bibliography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1"/>
          <p:cNvSpPr txBox="1">
            <a:spLocks noGrp="1"/>
          </p:cNvSpPr>
          <p:nvPr>
            <p:ph type="body" idx="1"/>
          </p:nvPr>
        </p:nvSpPr>
        <p:spPr>
          <a:xfrm>
            <a:off x="306000" y="725175"/>
            <a:ext cx="8532000" cy="39255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a:t>    </a:t>
            </a:r>
            <a:r>
              <a:rPr lang="en" b="0"/>
              <a:t>For each pixel, a silicon wafer doped with p and n type semiconductors is used.</a:t>
            </a:r>
            <a:endParaRPr b="0"/>
          </a:p>
          <a:p>
            <a:pPr marL="0" lvl="0" indent="0" algn="l" rtl="0">
              <a:spcBef>
                <a:spcPts val="800"/>
              </a:spcBef>
              <a:spcAft>
                <a:spcPts val="0"/>
              </a:spcAft>
              <a:buNone/>
            </a:pPr>
            <a:r>
              <a:rPr lang="en"/>
              <a:t>Quick explanation:</a:t>
            </a:r>
            <a:endParaRPr/>
          </a:p>
          <a:p>
            <a:pPr marL="0" lvl="0" indent="0" algn="l" rtl="0">
              <a:spcBef>
                <a:spcPts val="800"/>
              </a:spcBef>
              <a:spcAft>
                <a:spcPts val="0"/>
              </a:spcAft>
              <a:buNone/>
            </a:pPr>
            <a:r>
              <a:rPr lang="en" b="0"/>
              <a:t>-p doping means introducing a boron impurity into the crystal lattice of silicon atoms. These boron atoms are missing an electron relative to the silicon. These so called “holes” imitate the existence of a free positive charge carrier. </a:t>
            </a:r>
            <a:endParaRPr b="0"/>
          </a:p>
          <a:p>
            <a:pPr marL="0" lvl="0" indent="0" algn="l" rtl="0">
              <a:spcBef>
                <a:spcPts val="800"/>
              </a:spcBef>
              <a:spcAft>
                <a:spcPts val="0"/>
              </a:spcAft>
              <a:buNone/>
            </a:pPr>
            <a:r>
              <a:rPr lang="en" b="0"/>
              <a:t>-n doping means introducing a phosphorus impurity to the crystal lattice which carries with it an extra electron. This extra electron acts like a negative free charge carrier.</a:t>
            </a:r>
            <a:endParaRPr b="0"/>
          </a:p>
          <a:p>
            <a:pPr marL="0" lvl="0" indent="0" algn="l" rtl="0">
              <a:spcBef>
                <a:spcPts val="800"/>
              </a:spcBef>
              <a:spcAft>
                <a:spcPts val="0"/>
              </a:spcAft>
              <a:buNone/>
            </a:pPr>
            <a:r>
              <a:rPr lang="en" b="0"/>
              <a:t>    In a semiconductor, a depletion layer is formed at the junction between these two materials. </a:t>
            </a:r>
            <a:r>
              <a:rPr lang="en"/>
              <a:t>What is a depletion layer?</a:t>
            </a:r>
            <a:endParaRPr/>
          </a:p>
          <a:p>
            <a:pPr marL="0" lvl="0" indent="0" algn="l" rtl="0">
              <a:spcBef>
                <a:spcPts val="800"/>
              </a:spcBef>
              <a:spcAft>
                <a:spcPts val="0"/>
              </a:spcAft>
              <a:buNone/>
            </a:pPr>
            <a:r>
              <a:rPr lang="en"/>
              <a:t>    </a:t>
            </a:r>
            <a:r>
              <a:rPr lang="en" b="0"/>
              <a:t>Keep in mind that the material is electrically neutral from a global point of view, as the number of protons in the nucleus is equal to the number of electrons around it, for all three elements. Still, a positive “hole”, from the p-type gets attracted to the electrons in the n-type as its position is more favorable there. Vice-versa for electrons in n-type. The particles migrate until the electric force (created by their electric field) is equal to their attraction to the opposite side. (Usually 0.7V for silicon)</a:t>
            </a:r>
            <a:endParaRPr/>
          </a:p>
        </p:txBody>
      </p:sp>
      <p:sp>
        <p:nvSpPr>
          <p:cNvPr id="259" name="Google Shape;259;p41"/>
          <p:cNvSpPr txBox="1">
            <a:spLocks noGrp="1"/>
          </p:cNvSpPr>
          <p:nvPr>
            <p:ph type="title"/>
          </p:nvPr>
        </p:nvSpPr>
        <p:spPr>
          <a:xfrm>
            <a:off x="306000" y="280197"/>
            <a:ext cx="8532000" cy="38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the Pixel Detector Work?</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2"/>
          <p:cNvSpPr txBox="1">
            <a:spLocks noGrp="1"/>
          </p:cNvSpPr>
          <p:nvPr>
            <p:ph type="body" idx="1"/>
          </p:nvPr>
        </p:nvSpPr>
        <p:spPr>
          <a:xfrm>
            <a:off x="306000" y="843448"/>
            <a:ext cx="8532000" cy="1563900"/>
          </a:xfrm>
          <a:prstGeom prst="rect">
            <a:avLst/>
          </a:prstGeom>
        </p:spPr>
        <p:txBody>
          <a:bodyPr spcFirstLastPara="1" wrap="square" lIns="0" tIns="0" rIns="0" bIns="0" anchor="t" anchorCtr="0">
            <a:normAutofit/>
          </a:bodyPr>
          <a:lstStyle/>
          <a:p>
            <a:pPr marL="0" lvl="0" indent="0" algn="l" rtl="0">
              <a:spcBef>
                <a:spcPts val="800"/>
              </a:spcBef>
              <a:spcAft>
                <a:spcPts val="0"/>
              </a:spcAft>
              <a:buNone/>
            </a:pPr>
            <a:r>
              <a:rPr lang="en"/>
              <a:t>    </a:t>
            </a:r>
            <a:r>
              <a:rPr lang="en" b="0"/>
              <a:t>This is the basic working principle of a diode. If a voltage is applied that creates an electric field in the direction of the depletion region electric field, the depletion region will grow until the voltage potential of the layer will be equal and opposite to the potential that is applied, and no current will flow. Still, this is a conductor, so when a particle hits and knocks off some electrons from the atoms, a current will flow to replace those electrons. This current can be easily measured and analyzed further. The ingenuity of this design is that even though the detector is a conductor, it doesn’t allow current to pass until a particle is detected.</a:t>
            </a:r>
            <a:endParaRPr b="0"/>
          </a:p>
        </p:txBody>
      </p:sp>
      <p:sp>
        <p:nvSpPr>
          <p:cNvPr id="265" name="Google Shape;265;p42"/>
          <p:cNvSpPr txBox="1">
            <a:spLocks noGrp="1"/>
          </p:cNvSpPr>
          <p:nvPr>
            <p:ph type="title"/>
          </p:nvPr>
        </p:nvSpPr>
        <p:spPr>
          <a:xfrm>
            <a:off x="306000" y="280197"/>
            <a:ext cx="8532000" cy="41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Does the Pixel Detector Work?</a:t>
            </a:r>
            <a:endParaRPr/>
          </a:p>
          <a:p>
            <a:pPr marL="0" lvl="0" indent="0" algn="l" rtl="0">
              <a:spcBef>
                <a:spcPts val="0"/>
              </a:spcBef>
              <a:spcAft>
                <a:spcPts val="0"/>
              </a:spcAft>
              <a:buNone/>
            </a:pPr>
            <a:endParaRPr/>
          </a:p>
        </p:txBody>
      </p:sp>
      <p:pic>
        <p:nvPicPr>
          <p:cNvPr id="266" name="Google Shape;266;p42"/>
          <p:cNvPicPr preferRelativeResize="0"/>
          <p:nvPr/>
        </p:nvPicPr>
        <p:blipFill>
          <a:blip r:embed="rId3">
            <a:alphaModFix/>
          </a:blip>
          <a:stretch>
            <a:fillRect/>
          </a:stretch>
        </p:blipFill>
        <p:spPr>
          <a:xfrm>
            <a:off x="306000" y="2555400"/>
            <a:ext cx="4725350" cy="2065899"/>
          </a:xfrm>
          <a:prstGeom prst="rect">
            <a:avLst/>
          </a:prstGeom>
          <a:noFill/>
          <a:ln>
            <a:noFill/>
          </a:ln>
        </p:spPr>
      </p:pic>
      <p:pic>
        <p:nvPicPr>
          <p:cNvPr id="267" name="Google Shape;267;p42"/>
          <p:cNvPicPr preferRelativeResize="0"/>
          <p:nvPr/>
        </p:nvPicPr>
        <p:blipFill>
          <a:blip r:embed="rId4">
            <a:alphaModFix/>
          </a:blip>
          <a:stretch>
            <a:fillRect/>
          </a:stretch>
        </p:blipFill>
        <p:spPr>
          <a:xfrm>
            <a:off x="5194767" y="2461675"/>
            <a:ext cx="2553407" cy="22486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3"/>
          <p:cNvSpPr txBox="1">
            <a:spLocks noGrp="1"/>
          </p:cNvSpPr>
          <p:nvPr>
            <p:ph type="title"/>
          </p:nvPr>
        </p:nvSpPr>
        <p:spPr>
          <a:xfrm>
            <a:off x="449975" y="250323"/>
            <a:ext cx="8532000" cy="4737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t>Semiconductor Tracker</a:t>
            </a:r>
            <a:endParaRPr/>
          </a:p>
          <a:p>
            <a:pPr marL="0" lvl="0" indent="0" algn="l" rtl="0">
              <a:lnSpc>
                <a:spcPct val="90000"/>
              </a:lnSpc>
              <a:spcBef>
                <a:spcPts val="0"/>
              </a:spcBef>
              <a:spcAft>
                <a:spcPts val="0"/>
              </a:spcAft>
              <a:buClr>
                <a:schemeClr val="dk1"/>
              </a:buClr>
              <a:buSzPts val="2700"/>
              <a:buFont typeface="Arial"/>
              <a:buNone/>
            </a:pPr>
            <a:endParaRPr/>
          </a:p>
        </p:txBody>
      </p:sp>
      <p:sp>
        <p:nvSpPr>
          <p:cNvPr id="273" name="Google Shape;273;p43"/>
          <p:cNvSpPr txBox="1">
            <a:spLocks noGrp="1"/>
          </p:cNvSpPr>
          <p:nvPr>
            <p:ph type="dt" idx="10"/>
          </p:nvPr>
        </p:nvSpPr>
        <p:spPr>
          <a:xfrm>
            <a:off x="6076436" y="4818745"/>
            <a:ext cx="13305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11 June 2024</a:t>
            </a:r>
            <a:endParaRPr/>
          </a:p>
        </p:txBody>
      </p:sp>
      <p:sp>
        <p:nvSpPr>
          <p:cNvPr id="274" name="Google Shape;274;p43"/>
          <p:cNvSpPr txBox="1">
            <a:spLocks noGrp="1"/>
          </p:cNvSpPr>
          <p:nvPr>
            <p:ph type="ftr" idx="11"/>
          </p:nvPr>
        </p:nvSpPr>
        <p:spPr>
          <a:xfrm>
            <a:off x="859014" y="4818745"/>
            <a:ext cx="5090700" cy="273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a:t>Presenter | Presentation Title</a:t>
            </a:r>
            <a:endParaRPr/>
          </a:p>
        </p:txBody>
      </p:sp>
      <p:sp>
        <p:nvSpPr>
          <p:cNvPr id="275" name="Google Shape;275;p43"/>
          <p:cNvSpPr txBox="1">
            <a:spLocks noGrp="1"/>
          </p:cNvSpPr>
          <p:nvPr>
            <p:ph type="sldNum" idx="12"/>
          </p:nvPr>
        </p:nvSpPr>
        <p:spPr>
          <a:xfrm>
            <a:off x="8330660" y="4818745"/>
            <a:ext cx="510900" cy="273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
        <p:nvSpPr>
          <p:cNvPr id="276" name="Google Shape;276;p43"/>
          <p:cNvSpPr txBox="1"/>
          <p:nvPr/>
        </p:nvSpPr>
        <p:spPr>
          <a:xfrm>
            <a:off x="449975" y="776425"/>
            <a:ext cx="8136900" cy="88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The semiconductor tracker is the 2’nd major layer of the ATLAS detector, comprised of sublayers 4,5 and 6, each consisting of detector sensors sized 63.4x64 mm. Each of the sensors consists of 768 silicon strips spaced out equally, with a pitch of 80um.</a:t>
            </a:r>
            <a:endParaRPr sz="1600">
              <a:solidFill>
                <a:srgbClr val="171717"/>
              </a:solidFill>
            </a:endParaRPr>
          </a:p>
        </p:txBody>
      </p:sp>
      <p:pic>
        <p:nvPicPr>
          <p:cNvPr id="277" name="Google Shape;277;p43"/>
          <p:cNvPicPr preferRelativeResize="0"/>
          <p:nvPr/>
        </p:nvPicPr>
        <p:blipFill>
          <a:blip r:embed="rId3">
            <a:alphaModFix/>
          </a:blip>
          <a:stretch>
            <a:fillRect/>
          </a:stretch>
        </p:blipFill>
        <p:spPr>
          <a:xfrm>
            <a:off x="2987622" y="2140354"/>
            <a:ext cx="2233165" cy="1672450"/>
          </a:xfrm>
          <a:prstGeom prst="rect">
            <a:avLst/>
          </a:prstGeom>
          <a:noFill/>
          <a:ln>
            <a:noFill/>
          </a:ln>
        </p:spPr>
      </p:pic>
      <p:pic>
        <p:nvPicPr>
          <p:cNvPr id="278" name="Google Shape;278;p43"/>
          <p:cNvPicPr preferRelativeResize="0"/>
          <p:nvPr/>
        </p:nvPicPr>
        <p:blipFill>
          <a:blip r:embed="rId4">
            <a:alphaModFix/>
          </a:blip>
          <a:stretch>
            <a:fillRect/>
          </a:stretch>
        </p:blipFill>
        <p:spPr>
          <a:xfrm>
            <a:off x="5377506" y="1765687"/>
            <a:ext cx="3586635" cy="2336925"/>
          </a:xfrm>
          <a:prstGeom prst="rect">
            <a:avLst/>
          </a:prstGeom>
          <a:noFill/>
          <a:ln>
            <a:noFill/>
          </a:ln>
        </p:spPr>
      </p:pic>
      <p:sp>
        <p:nvSpPr>
          <p:cNvPr id="279" name="Google Shape;279;p43"/>
          <p:cNvSpPr txBox="1"/>
          <p:nvPr/>
        </p:nvSpPr>
        <p:spPr>
          <a:xfrm>
            <a:off x="306000" y="1545275"/>
            <a:ext cx="2605500" cy="297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171717"/>
                </a:solidFill>
              </a:rPr>
              <a:t>    One module contains two sensors daisy-chained back to back, with a total length of 128mm. </a:t>
            </a:r>
            <a:endParaRPr sz="1600">
              <a:solidFill>
                <a:srgbClr val="171717"/>
              </a:solidFill>
            </a:endParaRPr>
          </a:p>
          <a:p>
            <a:pPr marL="0" lvl="0" indent="0" algn="l" rtl="0">
              <a:spcBef>
                <a:spcPts val="0"/>
              </a:spcBef>
              <a:spcAft>
                <a:spcPts val="0"/>
              </a:spcAft>
              <a:buNone/>
            </a:pPr>
            <a:r>
              <a:rPr lang="en" sz="1600">
                <a:solidFill>
                  <a:srgbClr val="171717"/>
                </a:solidFill>
              </a:rPr>
              <a:t>    To ensure that all particles cross at least one module, the main detector barrel, has several circular end caps built with different trapezoidal sensors, but having the same working principle.    </a:t>
            </a:r>
            <a:endParaRPr sz="1600">
              <a:solidFill>
                <a:srgbClr val="171717"/>
              </a:solidFill>
            </a:endParaRPr>
          </a:p>
        </p:txBody>
      </p:sp>
      <p:sp>
        <p:nvSpPr>
          <p:cNvPr id="280" name="Google Shape;280;p43"/>
          <p:cNvSpPr txBox="1"/>
          <p:nvPr/>
        </p:nvSpPr>
        <p:spPr>
          <a:xfrm>
            <a:off x="2818475" y="4106375"/>
            <a:ext cx="2489400" cy="41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0000"/>
                </a:solidFill>
              </a:rPr>
              <a:t>It gives </a:t>
            </a:r>
            <a:r>
              <a:rPr lang="en" sz="1600">
                <a:solidFill>
                  <a:srgbClr val="FF0000"/>
                </a:solidFill>
                <a:highlight>
                  <a:schemeClr val="lt1"/>
                </a:highlight>
                <a:latin typeface="Roboto"/>
                <a:ea typeface="Roboto"/>
                <a:cs typeface="Roboto"/>
                <a:sym typeface="Roboto"/>
              </a:rPr>
              <a:t>R,</a:t>
            </a:r>
            <a:r>
              <a:rPr lang="en" sz="1600">
                <a:solidFill>
                  <a:srgbClr val="FF0000"/>
                </a:solidFill>
              </a:rPr>
              <a:t>Φ coordinates.</a:t>
            </a:r>
            <a:endParaRPr sz="1600">
              <a:solidFill>
                <a:srgbClr val="FF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4892</Words>
  <Application>Microsoft Office PowerPoint</Application>
  <PresentationFormat>On-screen Show (16:9)</PresentationFormat>
  <Paragraphs>451</Paragraphs>
  <Slides>62</Slides>
  <Notes>62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62</vt:i4>
      </vt:variant>
    </vt:vector>
  </HeadingPairs>
  <TitlesOfParts>
    <vt:vector size="67" baseType="lpstr">
      <vt:lpstr>Roboto</vt:lpstr>
      <vt:lpstr>Times New Roman</vt:lpstr>
      <vt:lpstr>Arial</vt:lpstr>
      <vt:lpstr>Simple Light</vt:lpstr>
      <vt:lpstr>Office Theme</vt:lpstr>
      <vt:lpstr>How Does an Onion-like Topology Aid in Particle Identification?  Case study: ATLAS detector</vt:lpstr>
      <vt:lpstr>So… why DO they look like ONIONS?</vt:lpstr>
      <vt:lpstr>PowerPoint Presentation</vt:lpstr>
      <vt:lpstr>Layers of ATLAS Particle Detector </vt:lpstr>
      <vt:lpstr>Coordinate System of ATLAS Detector</vt:lpstr>
      <vt:lpstr>Pixel Detector </vt:lpstr>
      <vt:lpstr>How Does the Pixel Detector Work?</vt:lpstr>
      <vt:lpstr>How Does the Pixel Detector Work? </vt:lpstr>
      <vt:lpstr>Semiconductor Tracker </vt:lpstr>
      <vt:lpstr>PowerPoint Presentation</vt:lpstr>
      <vt:lpstr>How does a SCT sensor work?</vt:lpstr>
      <vt:lpstr>Transition Radiation Tracker </vt:lpstr>
      <vt:lpstr>PowerPoint Presentation</vt:lpstr>
      <vt:lpstr>How does a TRT detector work?</vt:lpstr>
      <vt:lpstr>Liquid Argon Electromagnetic Calorimeter </vt:lpstr>
      <vt:lpstr>PowerPoint Presentation</vt:lpstr>
      <vt:lpstr>PowerPoint Presentation</vt:lpstr>
      <vt:lpstr>    How does the LAr Electromagnetic Calorimeter Work?</vt:lpstr>
      <vt:lpstr>Tile Calorimeter</vt:lpstr>
      <vt:lpstr>Quick explanation of what WLS fibers are (wavelength shifting)</vt:lpstr>
      <vt:lpstr>PowerPoint Presentation</vt:lpstr>
      <vt:lpstr>PowerPoint Presentation</vt:lpstr>
      <vt:lpstr>Tile Calorimeter</vt:lpstr>
      <vt:lpstr>PowerPoint Presentation</vt:lpstr>
      <vt:lpstr>How do Scintillators Work?</vt:lpstr>
      <vt:lpstr>How does a Photomultiplier Tube Work? (In general-Not ATLAS)</vt:lpstr>
      <vt:lpstr>Muon Spectrometer</vt:lpstr>
      <vt:lpstr>Muon Spectrometer</vt:lpstr>
      <vt:lpstr>PowerPoint Presentation</vt:lpstr>
      <vt:lpstr>How does a Muon Spectrometer Work?</vt:lpstr>
      <vt:lpstr>PowerPoint Presentation</vt:lpstr>
      <vt:lpstr>Particle Identification (PID)</vt:lpstr>
      <vt:lpstr>Electron &amp; Photon – Particle signatures </vt:lpstr>
      <vt:lpstr>Electron &amp; Photon – Interactions with materials </vt:lpstr>
      <vt:lpstr>Electron &amp; Photon – PID </vt:lpstr>
      <vt:lpstr>Muon – Particle signatures  </vt:lpstr>
      <vt:lpstr>Muon – PID </vt:lpstr>
      <vt:lpstr>Muon – PID: reconstruction efficiencies</vt:lpstr>
      <vt:lpstr>Hadron – Particle signatures</vt:lpstr>
      <vt:lpstr>Hadron – Interactions with materials  </vt:lpstr>
      <vt:lpstr>Neutrino – Missing Transverse Energy (MET)</vt:lpstr>
      <vt:lpstr>PID methods – Mass determination</vt:lpstr>
      <vt:lpstr>PID methods – Time-of-flight (TOF) measurements</vt:lpstr>
      <vt:lpstr>TOF – Flight-time plots for different particles</vt:lpstr>
      <vt:lpstr>TOF – Separation of π,K,p (Mark III experiment, SLAC)</vt:lpstr>
      <vt:lpstr>PID methods – Energy deposit by ionisation</vt:lpstr>
      <vt:lpstr>Ionisation – Bethe-Bloch formula for heavy particles</vt:lpstr>
      <vt:lpstr>Ionisation – Stopping power w.r.t. parameter βγ (1)</vt:lpstr>
      <vt:lpstr>Ionisation – Minimum ionization for materials</vt:lpstr>
      <vt:lpstr>Ionisation – Bethe-Bloch formula for electrons</vt:lpstr>
      <vt:lpstr>Ionisation – Identification: specific ionization plots</vt:lpstr>
      <vt:lpstr>PID methods – Detection of Cherenkov radiation</vt:lpstr>
      <vt:lpstr>Cherenkov radiation – General characteristics</vt:lpstr>
      <vt:lpstr>Cherenkov radiation – Mass calculation</vt:lpstr>
      <vt:lpstr>Cherenkov radiation – Identification: angle (ALICE)</vt:lpstr>
      <vt:lpstr>PID methods – Detection of Transition radiation</vt:lpstr>
      <vt:lpstr>Transition radiation – General characteristics</vt:lpstr>
      <vt:lpstr>Transition radiation – High threshold hit fraction</vt:lpstr>
      <vt:lpstr>Transition radiation – Identification: fraction of hits</vt:lpstr>
      <vt:lpstr>Particle reconstruction – V0s (example)</vt:lpstr>
      <vt:lpstr>Mass reconstruction – Higgs boson</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Does an Onion-like Topology Aid in Particle Identification?  Case study: ATLAS detector</dc:title>
  <cp:lastModifiedBy>Darius</cp:lastModifiedBy>
  <cp:revision>1</cp:revision>
  <dcterms:modified xsi:type="dcterms:W3CDTF">2024-06-14T03:20:19Z</dcterms:modified>
</cp:coreProperties>
</file>