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y="5143500" cx="9144000"/>
  <p:notesSz cx="6858000" cy="9144000"/>
  <p:embeddedFontLst>
    <p:embeddedFont>
      <p:font typeface="Nunito"/>
      <p:regular r:id="rId38"/>
      <p:bold r:id="rId39"/>
      <p:italic r:id="rId40"/>
      <p:boldItalic r:id="rId41"/>
    </p:embeddedFont>
    <p:embeddedFont>
      <p:font typeface="Maven Pro"/>
      <p:regular r:id="rId42"/>
      <p:bold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Nunito-italic.fntdata"/><Relationship Id="rId20" Type="http://schemas.openxmlformats.org/officeDocument/2006/relationships/slide" Target="slides/slide15.xml"/><Relationship Id="rId42" Type="http://schemas.openxmlformats.org/officeDocument/2006/relationships/font" Target="fonts/MavenPro-regular.fntdata"/><Relationship Id="rId41" Type="http://schemas.openxmlformats.org/officeDocument/2006/relationships/font" Target="fonts/Nunito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schemas.openxmlformats.org/officeDocument/2006/relationships/font" Target="fonts/MavenPro-bold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font" Target="fonts/Nunito-bold.fntdata"/><Relationship Id="rId16" Type="http://schemas.openxmlformats.org/officeDocument/2006/relationships/slide" Target="slides/slide11.xml"/><Relationship Id="rId38" Type="http://schemas.openxmlformats.org/officeDocument/2006/relationships/font" Target="fonts/Nunito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e58acc295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e58acc295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e56d04b302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2e56d04b302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2e5484cd4f0_4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2e5484cd4f0_4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e56d04b302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2e56d04b302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e56d04b302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2e56d04b302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e5484cd4f0_4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2e5484cd4f0_4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2e56d04b30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2e56d04b30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e56d04b302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e56d04b302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e56d04b302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2e56d04b302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2e501985ffc_0_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2e501985ffc_0_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2e52d2f809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2e52d2f809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e58acc2952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e58acc2952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2e52d2f809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2e52d2f809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2e52d2f8095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2e52d2f809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2e56d04b3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2e56d04b3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2e52d2f8095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2e52d2f809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2e56d04b302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2e56d04b30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2e56d04b302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2e56d04b302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2e59ea4e1f6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2e59ea4e1f6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2e59ea4e1f6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2e59ea4e1f6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2e59ea4e1f6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2e59ea4e1f6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2e59ea4e1f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2e59ea4e1f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2e5484cd4f0_4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2e5484cd4f0_4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2e59ea4e1f6_1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2e59ea4e1f6_1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2e58acc2952_1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2e58acc2952_1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2e58acc2952_1_5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2e58acc2952_1_5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e58acc2952_1_4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2e58acc2952_1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e56d04b302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2e56d04b302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e58acc2952_1_4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2e58acc2952_1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2e58acc2952_1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2e58acc2952_1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e58acc2952_1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2e58acc2952_1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e58acc2952_1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2e58acc2952_1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jpg"/><Relationship Id="rId4" Type="http://schemas.openxmlformats.org/officeDocument/2006/relationships/image" Target="../media/image11.png"/><Relationship Id="rId5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jpg"/><Relationship Id="rId4" Type="http://schemas.openxmlformats.org/officeDocument/2006/relationships/image" Target="../media/image15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jpg"/><Relationship Id="rId4" Type="http://schemas.openxmlformats.org/officeDocument/2006/relationships/image" Target="../media/image1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Relationship Id="rId4" Type="http://schemas.openxmlformats.org/officeDocument/2006/relationships/image" Target="../media/image3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3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9.png"/><Relationship Id="rId4" Type="http://schemas.openxmlformats.org/officeDocument/2006/relationships/image" Target="../media/image2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6.png"/><Relationship Id="rId4" Type="http://schemas.openxmlformats.org/officeDocument/2006/relationships/image" Target="../media/image32.png"/><Relationship Id="rId5" Type="http://schemas.openxmlformats.org/officeDocument/2006/relationships/image" Target="../media/image29.png"/><Relationship Id="rId6" Type="http://schemas.openxmlformats.org/officeDocument/2006/relationships/image" Target="../media/image3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3.jpg"/><Relationship Id="rId4" Type="http://schemas.openxmlformats.org/officeDocument/2006/relationships/image" Target="../media/image30.png"/><Relationship Id="rId5" Type="http://schemas.openxmlformats.org/officeDocument/2006/relationships/image" Target="../media/image22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s://www.nibib.nih.gov/science-education/science-topics/magnetic-resonance-imaging-mri#pid-946" TargetMode="External"/><Relationship Id="rId4" Type="http://schemas.openxmlformats.org/officeDocument/2006/relationships/hyperlink" Target="https://www.mayoclinic.org/tests-procedures/mri/about/pac-20384768" TargetMode="External"/><Relationship Id="rId9" Type="http://schemas.openxmlformats.org/officeDocument/2006/relationships/hyperlink" Target="https://www.healthline.com/health/mri-vs-xray#pros" TargetMode="External"/><Relationship Id="rId5" Type="http://schemas.openxmlformats.org/officeDocument/2006/relationships/hyperlink" Target="https://www.youtube.com/watch?v=HUUvBICd6QI" TargetMode="External"/><Relationship Id="rId6" Type="http://schemas.openxmlformats.org/officeDocument/2006/relationships/hyperlink" Target="https://www.youtube.com/watch?v=Ok9ILIYzmaY" TargetMode="External"/><Relationship Id="rId7" Type="http://schemas.openxmlformats.org/officeDocument/2006/relationships/hyperlink" Target="https://www.imaios.com/en/e-mri/nmr-signal-and-mri-contrast/signal-weighting-and-sequences-parameters" TargetMode="External"/><Relationship Id="rId8" Type="http://schemas.openxmlformats.org/officeDocument/2006/relationships/hyperlink" Target="https://www.researchgate.net/figure/Alignment-of-protons-due-to-an-external-magnetic-field_fig3_299512554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idx="4294967295" type="subTitle"/>
          </p:nvPr>
        </p:nvSpPr>
        <p:spPr>
          <a:xfrm>
            <a:off x="3926175" y="2571750"/>
            <a:ext cx="47787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ro" sz="1802">
                <a:solidFill>
                  <a:srgbClr val="E8E8E8"/>
                </a:solidFill>
              </a:rPr>
              <a:t>students : </a:t>
            </a:r>
            <a:r>
              <a:rPr b="1" lang="ro" sz="1802">
                <a:solidFill>
                  <a:srgbClr val="E8E8E8"/>
                </a:solidFill>
              </a:rPr>
              <a:t>Ana Andrei</a:t>
            </a:r>
            <a:r>
              <a:rPr lang="ro" sz="1802">
                <a:solidFill>
                  <a:srgbClr val="E8E8E8"/>
                </a:solidFill>
              </a:rPr>
              <a:t> &amp; </a:t>
            </a:r>
            <a:r>
              <a:rPr b="1" lang="ro" sz="1802">
                <a:solidFill>
                  <a:srgbClr val="E8E8E8"/>
                </a:solidFill>
              </a:rPr>
              <a:t>Georgescu Daria</a:t>
            </a:r>
            <a:endParaRPr b="1" sz="1802">
              <a:solidFill>
                <a:srgbClr val="E8E8E8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ro" sz="1802">
                <a:solidFill>
                  <a:srgbClr val="E8E8E8"/>
                </a:solidFill>
              </a:rPr>
              <a:t>				coordinated by </a:t>
            </a:r>
            <a:r>
              <a:rPr b="1" lang="ro" sz="1802">
                <a:solidFill>
                  <a:srgbClr val="E8E8E8"/>
                </a:solidFill>
              </a:rPr>
              <a:t>Joni Pham</a:t>
            </a:r>
            <a:endParaRPr b="1" sz="1802">
              <a:solidFill>
                <a:srgbClr val="E8E8E8"/>
              </a:solidFill>
            </a:endParaRPr>
          </a:p>
        </p:txBody>
      </p:sp>
      <p:sp>
        <p:nvSpPr>
          <p:cNvPr id="278" name="Google Shape;278;p13"/>
          <p:cNvSpPr txBox="1"/>
          <p:nvPr>
            <p:ph idx="4294967295" type="ctrTitle"/>
          </p:nvPr>
        </p:nvSpPr>
        <p:spPr>
          <a:xfrm>
            <a:off x="4351400" y="635063"/>
            <a:ext cx="4255500" cy="187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 sz="2900">
                <a:solidFill>
                  <a:schemeClr val="lt1"/>
                </a:solidFill>
              </a:rPr>
              <a:t>Applications of fundamental particles in medical imaging</a:t>
            </a:r>
            <a:endParaRPr sz="2900">
              <a:solidFill>
                <a:schemeClr val="lt1"/>
              </a:solidFill>
            </a:endParaRPr>
          </a:p>
        </p:txBody>
      </p:sp>
      <p:pic>
        <p:nvPicPr>
          <p:cNvPr id="279" name="Google Shape;27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475" y="635075"/>
            <a:ext cx="3621376" cy="3621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3"/>
          <p:cNvSpPr txBox="1"/>
          <p:nvPr>
            <p:ph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1" name="Google Shape;35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80500"/>
            <a:ext cx="9143999" cy="54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23"/>
          <p:cNvSpPr txBox="1"/>
          <p:nvPr/>
        </p:nvSpPr>
        <p:spPr>
          <a:xfrm>
            <a:off x="299050" y="199350"/>
            <a:ext cx="30000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384"/>
              </a:lnSpc>
              <a:spcBef>
                <a:spcPts val="2600"/>
              </a:spcBef>
              <a:spcAft>
                <a:spcPts val="1500"/>
              </a:spcAft>
              <a:buNone/>
            </a:pPr>
            <a:r>
              <a:rPr b="1" lang="ro" sz="2150">
                <a:solidFill>
                  <a:schemeClr val="lt1"/>
                </a:solidFill>
              </a:rPr>
              <a:t>MRI </a:t>
            </a:r>
            <a:endParaRPr b="1" sz="2150">
              <a:solidFill>
                <a:schemeClr val="lt1"/>
              </a:solidFill>
            </a:endParaRPr>
          </a:p>
        </p:txBody>
      </p:sp>
      <p:sp>
        <p:nvSpPr>
          <p:cNvPr id="353" name="Google Shape;353;p23"/>
          <p:cNvSpPr txBox="1"/>
          <p:nvPr/>
        </p:nvSpPr>
        <p:spPr>
          <a:xfrm>
            <a:off x="7755525" y="4349875"/>
            <a:ext cx="30000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384"/>
              </a:lnSpc>
              <a:spcBef>
                <a:spcPts val="2600"/>
              </a:spcBef>
              <a:spcAft>
                <a:spcPts val="1500"/>
              </a:spcAft>
              <a:buNone/>
            </a:pPr>
            <a:r>
              <a:rPr b="1" lang="ro" sz="2150">
                <a:solidFill>
                  <a:schemeClr val="lt1"/>
                </a:solidFill>
              </a:rPr>
              <a:t>X-ray</a:t>
            </a:r>
            <a:endParaRPr b="1" sz="215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24"/>
          <p:cNvSpPr txBox="1"/>
          <p:nvPr>
            <p:ph type="title"/>
          </p:nvPr>
        </p:nvSpPr>
        <p:spPr>
          <a:xfrm>
            <a:off x="3912050" y="772725"/>
            <a:ext cx="4864500" cy="46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o" sz="4900">
                <a:solidFill>
                  <a:schemeClr val="accent1"/>
                </a:solidFill>
                <a:highlight>
                  <a:schemeClr val="lt1"/>
                </a:highlight>
              </a:rPr>
              <a:t>Advantages &amp; Risks</a:t>
            </a:r>
            <a:endParaRPr sz="4900">
              <a:solidFill>
                <a:schemeClr val="accent1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4" name="Google Shape;36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200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25"/>
          <p:cNvSpPr txBox="1"/>
          <p:nvPr/>
        </p:nvSpPr>
        <p:spPr>
          <a:xfrm>
            <a:off x="529150" y="991600"/>
            <a:ext cx="82209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5700">
                <a:solidFill>
                  <a:schemeClr val="accent1"/>
                </a:solidFill>
                <a:highlight>
                  <a:schemeClr val="lt2"/>
                </a:highlight>
                <a:latin typeface="Maven Pro"/>
                <a:ea typeface="Maven Pro"/>
                <a:cs typeface="Maven Pro"/>
                <a:sym typeface="Maven Pro"/>
              </a:rPr>
              <a:t>Why does the MRI have this funny-looking shape?</a:t>
            </a:r>
            <a:endParaRPr b="1" sz="5700">
              <a:solidFill>
                <a:schemeClr val="accent1"/>
              </a:solidFill>
              <a:highlight>
                <a:schemeClr val="lt2"/>
              </a:highlight>
              <a:latin typeface="Maven Pro"/>
              <a:ea typeface="Maven Pro"/>
              <a:cs typeface="Maven Pro"/>
              <a:sym typeface="Maven Pr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04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6"/>
          <p:cNvSpPr txBox="1"/>
          <p:nvPr>
            <p:ph type="title"/>
          </p:nvPr>
        </p:nvSpPr>
        <p:spPr>
          <a:xfrm>
            <a:off x="5795350" y="1841275"/>
            <a:ext cx="3175200" cy="125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o" sz="3600">
                <a:solidFill>
                  <a:schemeClr val="accent1"/>
                </a:solidFill>
                <a:highlight>
                  <a:schemeClr val="lt2"/>
                </a:highlight>
              </a:rPr>
              <a:t>MRI Linac for Advanced Radiation Therapy Cancer Treatment</a:t>
            </a:r>
            <a:endParaRPr sz="3600">
              <a:solidFill>
                <a:schemeClr val="accent1"/>
              </a:solidFill>
              <a:highlight>
                <a:schemeClr val="lt2"/>
              </a:highlight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7CAFAF"/>
            </a:gs>
            <a:gs pos="100000">
              <a:srgbClr val="45636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Google Shape;3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9346" y="54400"/>
            <a:ext cx="583465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27"/>
          <p:cNvSpPr txBox="1"/>
          <p:nvPr>
            <p:ph type="title"/>
          </p:nvPr>
        </p:nvSpPr>
        <p:spPr>
          <a:xfrm>
            <a:off x="1388550" y="1192300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X-Rays</a:t>
            </a:r>
            <a:endParaRPr/>
          </a:p>
        </p:txBody>
      </p:sp>
      <p:sp>
        <p:nvSpPr>
          <p:cNvPr id="378" name="Google Shape;378;p27"/>
          <p:cNvSpPr txBox="1"/>
          <p:nvPr>
            <p:ph idx="1" type="body"/>
          </p:nvPr>
        </p:nvSpPr>
        <p:spPr>
          <a:xfrm>
            <a:off x="1994650" y="413415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ro"/>
              <a:t> </a:t>
            </a:r>
            <a:endParaRPr/>
          </a:p>
        </p:txBody>
      </p:sp>
      <p:pic>
        <p:nvPicPr>
          <p:cNvPr id="379" name="Google Shape;37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38850" y="963449"/>
            <a:ext cx="3514849" cy="351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7CAFAF"/>
            </a:gs>
            <a:gs pos="100000">
              <a:srgbClr val="45636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28"/>
          <p:cNvSpPr txBox="1"/>
          <p:nvPr>
            <p:ph idx="1" type="subTitle"/>
          </p:nvPr>
        </p:nvSpPr>
        <p:spPr>
          <a:xfrm>
            <a:off x="252025" y="166550"/>
            <a:ext cx="2043000" cy="67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3600" u="sng"/>
              <a:t>USES</a:t>
            </a:r>
            <a:endParaRPr b="1" sz="3600" u="sng"/>
          </a:p>
        </p:txBody>
      </p:sp>
      <p:pic>
        <p:nvPicPr>
          <p:cNvPr id="385" name="Google Shape;38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44585" y="46635"/>
            <a:ext cx="5624800" cy="5327325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28"/>
          <p:cNvSpPr txBox="1"/>
          <p:nvPr/>
        </p:nvSpPr>
        <p:spPr>
          <a:xfrm>
            <a:off x="3702350" y="1029888"/>
            <a:ext cx="6837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b="1" lang="ro" sz="1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CT</a:t>
            </a:r>
            <a:endParaRPr b="1" sz="1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75"/>
              <a:buNone/>
            </a:pPr>
            <a:r>
              <a:rPr b="1" lang="ro" sz="1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(10%)</a:t>
            </a:r>
            <a:endParaRPr b="1" sz="1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7" name="Google Shape;387;p28"/>
          <p:cNvSpPr txBox="1"/>
          <p:nvPr/>
        </p:nvSpPr>
        <p:spPr>
          <a:xfrm>
            <a:off x="-209700" y="916925"/>
            <a:ext cx="3721500" cy="5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ANGIOGRAPHY &amp; VASC INTERVENTION(3%)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88" name="Google Shape;388;p28"/>
          <p:cNvSpPr txBox="1"/>
          <p:nvPr/>
        </p:nvSpPr>
        <p:spPr>
          <a:xfrm>
            <a:off x="753725" y="1336325"/>
            <a:ext cx="3208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GASTROINTESTINAL AND UROGENITAL TRACT (2%)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89" name="Google Shape;389;p28"/>
          <p:cNvCxnSpPr/>
          <p:nvPr/>
        </p:nvCxnSpPr>
        <p:spPr>
          <a:xfrm flipH="1">
            <a:off x="4521850" y="629350"/>
            <a:ext cx="23400" cy="427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0" name="Google Shape;390;p28"/>
          <p:cNvSpPr txBox="1"/>
          <p:nvPr/>
        </p:nvSpPr>
        <p:spPr>
          <a:xfrm>
            <a:off x="2043400" y="2194100"/>
            <a:ext cx="2664900" cy="26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MAMOGRAPHY (7%)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1" name="Google Shape;391;p28"/>
          <p:cNvSpPr txBox="1"/>
          <p:nvPr/>
        </p:nvSpPr>
        <p:spPr>
          <a:xfrm>
            <a:off x="3076775" y="3278350"/>
            <a:ext cx="1281900" cy="6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SKELETON (28%)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2" name="Google Shape;392;p28"/>
          <p:cNvSpPr txBox="1"/>
          <p:nvPr/>
        </p:nvSpPr>
        <p:spPr>
          <a:xfrm>
            <a:off x="4657950" y="3954325"/>
            <a:ext cx="916800" cy="2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THORAX (10%)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3" name="Google Shape;393;p28"/>
          <p:cNvSpPr txBox="1"/>
          <p:nvPr/>
        </p:nvSpPr>
        <p:spPr>
          <a:xfrm>
            <a:off x="4855850" y="2119400"/>
            <a:ext cx="1103400" cy="5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DENTAL (39%)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94" name="Google Shape;394;p28"/>
          <p:cNvSpPr txBox="1"/>
          <p:nvPr/>
        </p:nvSpPr>
        <p:spPr>
          <a:xfrm>
            <a:off x="4386050" y="356175"/>
            <a:ext cx="2043000" cy="1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REMAINDER(0,4%)</a:t>
            </a:r>
            <a:endParaRPr sz="1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395" name="Google Shape;395;p28"/>
          <p:cNvCxnSpPr/>
          <p:nvPr/>
        </p:nvCxnSpPr>
        <p:spPr>
          <a:xfrm>
            <a:off x="2859225" y="1608325"/>
            <a:ext cx="295200" cy="1632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6" name="Google Shape;396;p28"/>
          <p:cNvCxnSpPr/>
          <p:nvPr/>
        </p:nvCxnSpPr>
        <p:spPr>
          <a:xfrm>
            <a:off x="3061225" y="1235375"/>
            <a:ext cx="264300" cy="30300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7CAFAF"/>
            </a:gs>
            <a:gs pos="100000">
              <a:srgbClr val="45636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9"/>
          <p:cNvSpPr txBox="1"/>
          <p:nvPr>
            <p:ph type="ctrTitle"/>
          </p:nvPr>
        </p:nvSpPr>
        <p:spPr>
          <a:xfrm>
            <a:off x="518600" y="-149875"/>
            <a:ext cx="48402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COMPONENTS AND FUNCTIONING</a:t>
            </a:r>
            <a:endParaRPr/>
          </a:p>
        </p:txBody>
      </p:sp>
      <p:sp>
        <p:nvSpPr>
          <p:cNvPr id="402" name="Google Shape;402;p29"/>
          <p:cNvSpPr txBox="1"/>
          <p:nvPr>
            <p:ph idx="1" type="subTitle"/>
          </p:nvPr>
        </p:nvSpPr>
        <p:spPr>
          <a:xfrm>
            <a:off x="622000" y="14568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800"/>
              <a:t>Main components :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800"/>
              <a:t> – X-Ray generator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800"/>
              <a:t>– Image detection system</a:t>
            </a:r>
            <a:endParaRPr sz="1800"/>
          </a:p>
        </p:txBody>
      </p:sp>
      <p:pic>
        <p:nvPicPr>
          <p:cNvPr id="403" name="Google Shape;403;p29"/>
          <p:cNvPicPr preferRelativeResize="0"/>
          <p:nvPr/>
        </p:nvPicPr>
        <p:blipFill rotWithShape="1">
          <a:blip r:embed="rId3">
            <a:alphaModFix/>
          </a:blip>
          <a:srcRect b="0" l="0" r="49819" t="0"/>
          <a:stretch/>
        </p:blipFill>
        <p:spPr>
          <a:xfrm>
            <a:off x="5358800" y="0"/>
            <a:ext cx="3785200" cy="272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8800" y="2729562"/>
            <a:ext cx="3785200" cy="24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2729575"/>
            <a:ext cx="5358800" cy="241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0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applications &amp; shortcomings</a:t>
            </a:r>
            <a:endParaRPr/>
          </a:p>
        </p:txBody>
      </p:sp>
      <p:sp>
        <p:nvSpPr>
          <p:cNvPr id="411" name="Google Shape;411;p30"/>
          <p:cNvSpPr txBox="1"/>
          <p:nvPr>
            <p:ph idx="1" type="body"/>
          </p:nvPr>
        </p:nvSpPr>
        <p:spPr>
          <a:xfrm>
            <a:off x="1303800" y="1701550"/>
            <a:ext cx="7030500" cy="283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o"/>
              <a:t> </a:t>
            </a:r>
            <a:endParaRPr/>
          </a:p>
        </p:txBody>
      </p:sp>
      <p:pic>
        <p:nvPicPr>
          <p:cNvPr id="412" name="Google Shape;41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350" y="1515600"/>
            <a:ext cx="4026150" cy="2874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25920" y="1515600"/>
            <a:ext cx="4455080" cy="287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3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o" sz="1500">
                <a:solidFill>
                  <a:srgbClr val="E8E8E8"/>
                </a:solidFill>
                <a:highlight>
                  <a:srgbClr val="1F1F1F"/>
                </a:highlight>
                <a:latin typeface="Arial"/>
                <a:ea typeface="Arial"/>
                <a:cs typeface="Arial"/>
                <a:sym typeface="Arial"/>
              </a:rPr>
              <a:t>wavelengths : 0.01 to 10 nanometers, </a:t>
            </a:r>
            <a:endParaRPr b="0" sz="1500">
              <a:solidFill>
                <a:srgbClr val="E8E8E8"/>
              </a:solidFill>
              <a:highlight>
                <a:srgbClr val="1F1F1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o" sz="1500">
                <a:solidFill>
                  <a:srgbClr val="E8E8E8"/>
                </a:solidFill>
                <a:highlight>
                  <a:srgbClr val="1F1F1F"/>
                </a:highlight>
                <a:latin typeface="Arial"/>
                <a:ea typeface="Arial"/>
                <a:cs typeface="Arial"/>
                <a:sym typeface="Arial"/>
              </a:rPr>
              <a:t>frequency : 30 petahertz to 30 exahertz (31016 Hz to 31019 Hz)</a:t>
            </a:r>
            <a:endParaRPr b="0" sz="1500">
              <a:solidFill>
                <a:srgbClr val="E8E8E8"/>
              </a:solidFill>
              <a:highlight>
                <a:srgbClr val="1F1F1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ro" sz="1500">
                <a:solidFill>
                  <a:srgbClr val="E8E8E8"/>
                </a:solidFill>
                <a:highlight>
                  <a:srgbClr val="1F1F1F"/>
                </a:highlight>
                <a:latin typeface="Arial"/>
                <a:ea typeface="Arial"/>
                <a:cs typeface="Arial"/>
                <a:sym typeface="Arial"/>
              </a:rPr>
              <a:t>energy: </a:t>
            </a:r>
            <a:r>
              <a:rPr b="0" lang="ro" sz="1500">
                <a:solidFill>
                  <a:srgbClr val="E2EEFF"/>
                </a:solidFill>
                <a:highlight>
                  <a:srgbClr val="1F1F1F"/>
                </a:highlight>
                <a:latin typeface="Arial"/>
                <a:ea typeface="Arial"/>
                <a:cs typeface="Arial"/>
                <a:sym typeface="Arial"/>
              </a:rPr>
              <a:t>100 eV to 150 keV</a:t>
            </a:r>
            <a:r>
              <a:rPr b="0" lang="ro" sz="1500">
                <a:solidFill>
                  <a:srgbClr val="E8E8E8"/>
                </a:solidFill>
                <a:highlight>
                  <a:srgbClr val="1F1F1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419" name="Google Shape;419;p31"/>
          <p:cNvSpPr txBox="1"/>
          <p:nvPr>
            <p:ph idx="1" type="body"/>
          </p:nvPr>
        </p:nvSpPr>
        <p:spPr>
          <a:xfrm>
            <a:off x="1303800" y="1701550"/>
            <a:ext cx="7030500" cy="283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o"/>
              <a:t> </a:t>
            </a:r>
            <a:endParaRPr/>
          </a:p>
        </p:txBody>
      </p:sp>
      <p:pic>
        <p:nvPicPr>
          <p:cNvPr id="420" name="Google Shape;42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450" y="1515600"/>
            <a:ext cx="4026150" cy="2874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6745" y="1515600"/>
            <a:ext cx="4455080" cy="2874250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31"/>
          <p:cNvSpPr txBox="1"/>
          <p:nvPr/>
        </p:nvSpPr>
        <p:spPr>
          <a:xfrm>
            <a:off x="46625" y="1336375"/>
            <a:ext cx="873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4"/>
          <p:cNvSpPr/>
          <p:nvPr/>
        </p:nvSpPr>
        <p:spPr>
          <a:xfrm>
            <a:off x="1855950" y="1210325"/>
            <a:ext cx="1473000" cy="9630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ro" sz="1300">
                <a:latin typeface="Nunito"/>
                <a:ea typeface="Nunito"/>
                <a:cs typeface="Nunito"/>
                <a:sym typeface="Nunito"/>
              </a:rPr>
              <a:t>Ionizing Techniques</a:t>
            </a:r>
            <a:endParaRPr b="1" sz="1300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5" name="Google Shape;285;p14"/>
          <p:cNvSpPr/>
          <p:nvPr/>
        </p:nvSpPr>
        <p:spPr>
          <a:xfrm>
            <a:off x="6197200" y="3175475"/>
            <a:ext cx="1877700" cy="9630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ro">
                <a:latin typeface="Nunito"/>
                <a:ea typeface="Nunito"/>
                <a:cs typeface="Nunito"/>
                <a:sym typeface="Nunito"/>
              </a:rPr>
              <a:t>Non-Ionizing Techniques</a:t>
            </a:r>
            <a:endParaRPr b="1">
              <a:latin typeface="Nunito"/>
              <a:ea typeface="Nunito"/>
              <a:cs typeface="Nunito"/>
              <a:sym typeface="Nunito"/>
            </a:endParaRPr>
          </a:p>
        </p:txBody>
      </p:sp>
      <p:cxnSp>
        <p:nvCxnSpPr>
          <p:cNvPr id="286" name="Google Shape;286;p14"/>
          <p:cNvCxnSpPr>
            <a:stCxn id="284" idx="2"/>
          </p:cNvCxnSpPr>
          <p:nvPr/>
        </p:nvCxnSpPr>
        <p:spPr>
          <a:xfrm flipH="1">
            <a:off x="1047450" y="1691825"/>
            <a:ext cx="808500" cy="35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7" name="Google Shape;287;p14"/>
          <p:cNvCxnSpPr>
            <a:stCxn id="284" idx="4"/>
          </p:cNvCxnSpPr>
          <p:nvPr/>
        </p:nvCxnSpPr>
        <p:spPr>
          <a:xfrm>
            <a:off x="2592450" y="2173325"/>
            <a:ext cx="600" cy="46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8" name="Google Shape;288;p14"/>
          <p:cNvCxnSpPr/>
          <p:nvPr/>
        </p:nvCxnSpPr>
        <p:spPr>
          <a:xfrm rot="10800000">
            <a:off x="2110650" y="844325"/>
            <a:ext cx="481800" cy="36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89" name="Google Shape;289;p14"/>
          <p:cNvCxnSpPr>
            <a:stCxn id="284" idx="6"/>
          </p:cNvCxnSpPr>
          <p:nvPr/>
        </p:nvCxnSpPr>
        <p:spPr>
          <a:xfrm flipH="1" rot="10800000">
            <a:off x="3328950" y="1220825"/>
            <a:ext cx="332400" cy="47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0" name="Google Shape;290;p14"/>
          <p:cNvSpPr txBox="1"/>
          <p:nvPr/>
        </p:nvSpPr>
        <p:spPr>
          <a:xfrm>
            <a:off x="228600" y="1973975"/>
            <a:ext cx="1821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o" sz="1800"/>
              <a:t>X-ray Imaging</a:t>
            </a:r>
            <a:endParaRPr b="1" sz="1800"/>
          </a:p>
        </p:txBody>
      </p:sp>
      <p:sp>
        <p:nvSpPr>
          <p:cNvPr id="291" name="Google Shape;291;p14"/>
          <p:cNvSpPr txBox="1"/>
          <p:nvPr/>
        </p:nvSpPr>
        <p:spPr>
          <a:xfrm>
            <a:off x="228600" y="304800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292" name="Google Shape;292;p14"/>
          <p:cNvSpPr txBox="1"/>
          <p:nvPr/>
        </p:nvSpPr>
        <p:spPr>
          <a:xfrm>
            <a:off x="1431750" y="2547788"/>
            <a:ext cx="3000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5720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o" sz="1800"/>
              <a:t>Computed Tomography (CT)</a:t>
            </a:r>
            <a:endParaRPr b="1" sz="1800"/>
          </a:p>
        </p:txBody>
      </p:sp>
      <p:sp>
        <p:nvSpPr>
          <p:cNvPr id="293" name="Google Shape;293;p14"/>
          <p:cNvSpPr txBox="1"/>
          <p:nvPr/>
        </p:nvSpPr>
        <p:spPr>
          <a:xfrm>
            <a:off x="228600" y="186875"/>
            <a:ext cx="3000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o" sz="1800"/>
              <a:t>Positron Emission Tomography (PET)</a:t>
            </a:r>
            <a:endParaRPr b="1" sz="1800"/>
          </a:p>
        </p:txBody>
      </p:sp>
      <p:sp>
        <p:nvSpPr>
          <p:cNvPr id="294" name="Google Shape;294;p14"/>
          <p:cNvSpPr txBox="1"/>
          <p:nvPr/>
        </p:nvSpPr>
        <p:spPr>
          <a:xfrm>
            <a:off x="3112975" y="7964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o" sz="1800"/>
              <a:t>Radiation Therapy</a:t>
            </a:r>
            <a:endParaRPr b="1" sz="1800"/>
          </a:p>
        </p:txBody>
      </p:sp>
      <p:cxnSp>
        <p:nvCxnSpPr>
          <p:cNvPr id="295" name="Google Shape;295;p14"/>
          <p:cNvCxnSpPr>
            <a:stCxn id="285" idx="3"/>
          </p:cNvCxnSpPr>
          <p:nvPr/>
        </p:nvCxnSpPr>
        <p:spPr>
          <a:xfrm flipH="1">
            <a:off x="5569183" y="3997447"/>
            <a:ext cx="903000" cy="24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6" name="Google Shape;296;p14"/>
          <p:cNvCxnSpPr/>
          <p:nvPr/>
        </p:nvCxnSpPr>
        <p:spPr>
          <a:xfrm flipH="1" rot="10800000">
            <a:off x="7687609" y="2201003"/>
            <a:ext cx="19200" cy="120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7" name="Google Shape;297;p14"/>
          <p:cNvCxnSpPr>
            <a:stCxn id="285" idx="5"/>
          </p:cNvCxnSpPr>
          <p:nvPr/>
        </p:nvCxnSpPr>
        <p:spPr>
          <a:xfrm>
            <a:off x="7799917" y="3997447"/>
            <a:ext cx="373500" cy="25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8" name="Google Shape;298;p14"/>
          <p:cNvSpPr txBox="1"/>
          <p:nvPr/>
        </p:nvSpPr>
        <p:spPr>
          <a:xfrm>
            <a:off x="6197200" y="1376975"/>
            <a:ext cx="3000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o" sz="1800"/>
              <a:t>Magnetic Resonance Imaging (MRI)</a:t>
            </a:r>
            <a:endParaRPr b="1" sz="1800"/>
          </a:p>
        </p:txBody>
      </p:sp>
      <p:sp>
        <p:nvSpPr>
          <p:cNvPr id="299" name="Google Shape;299;p14"/>
          <p:cNvSpPr txBox="1"/>
          <p:nvPr/>
        </p:nvSpPr>
        <p:spPr>
          <a:xfrm>
            <a:off x="6486950" y="44605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o" sz="1800"/>
              <a:t>Ultrasonography</a:t>
            </a:r>
            <a:endParaRPr b="1" sz="1800"/>
          </a:p>
        </p:txBody>
      </p:sp>
      <p:sp>
        <p:nvSpPr>
          <p:cNvPr id="300" name="Google Shape;300;p14"/>
          <p:cNvSpPr txBox="1"/>
          <p:nvPr/>
        </p:nvSpPr>
        <p:spPr>
          <a:xfrm>
            <a:off x="3640525" y="41840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o" sz="1800"/>
              <a:t>Infrared Spectroscopy</a:t>
            </a:r>
            <a:endParaRPr b="1"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 </a:t>
            </a:r>
            <a:endParaRPr/>
          </a:p>
        </p:txBody>
      </p:sp>
      <p:sp>
        <p:nvSpPr>
          <p:cNvPr id="428" name="Google Shape;428;p32"/>
          <p:cNvSpPr txBox="1"/>
          <p:nvPr>
            <p:ph idx="1" type="body"/>
          </p:nvPr>
        </p:nvSpPr>
        <p:spPr>
          <a:xfrm>
            <a:off x="1303800" y="1701550"/>
            <a:ext cx="7030500" cy="283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o"/>
              <a:t> </a:t>
            </a:r>
            <a:endParaRPr/>
          </a:p>
        </p:txBody>
      </p:sp>
      <p:sp>
        <p:nvSpPr>
          <p:cNvPr id="429" name="Google Shape;429;p32"/>
          <p:cNvSpPr txBox="1"/>
          <p:nvPr/>
        </p:nvSpPr>
        <p:spPr>
          <a:xfrm>
            <a:off x="46625" y="1336375"/>
            <a:ext cx="873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30" name="Google Shape;430;p32"/>
          <p:cNvPicPr preferRelativeResize="0"/>
          <p:nvPr/>
        </p:nvPicPr>
        <p:blipFill rotWithShape="1">
          <a:blip r:embed="rId3">
            <a:alphaModFix/>
          </a:blip>
          <a:srcRect b="878" l="1691" r="1652" t="2615"/>
          <a:stretch/>
        </p:blipFill>
        <p:spPr>
          <a:xfrm>
            <a:off x="4648825" y="94238"/>
            <a:ext cx="4495174" cy="509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3175" y="42750"/>
            <a:ext cx="4455649" cy="5058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33"/>
          <p:cNvSpPr txBox="1"/>
          <p:nvPr>
            <p:ph type="title"/>
          </p:nvPr>
        </p:nvSpPr>
        <p:spPr>
          <a:xfrm>
            <a:off x="1643100" y="7851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 sz="5000"/>
              <a:t>If not electrons then what ?</a:t>
            </a:r>
            <a:endParaRPr sz="5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34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 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45975" y="-1238881"/>
            <a:ext cx="9660775" cy="6729975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35"/>
          <p:cNvSpPr txBox="1"/>
          <p:nvPr>
            <p:ph type="title"/>
          </p:nvPr>
        </p:nvSpPr>
        <p:spPr>
          <a:xfrm>
            <a:off x="1288500" y="1162663"/>
            <a:ext cx="6567000" cy="295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POSITRON EMISSION TOMOGRAPHY</a:t>
            </a:r>
            <a:endParaRPr/>
          </a:p>
        </p:txBody>
      </p:sp>
      <p:sp>
        <p:nvSpPr>
          <p:cNvPr id="448" name="Google Shape;448;p35"/>
          <p:cNvSpPr txBox="1"/>
          <p:nvPr/>
        </p:nvSpPr>
        <p:spPr>
          <a:xfrm>
            <a:off x="147625" y="2431875"/>
            <a:ext cx="2509500" cy="5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6"/>
          <p:cNvSpPr txBox="1"/>
          <p:nvPr>
            <p:ph type="title"/>
          </p:nvPr>
        </p:nvSpPr>
        <p:spPr>
          <a:xfrm>
            <a:off x="0" y="0"/>
            <a:ext cx="8981700" cy="82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>
                <a:solidFill>
                  <a:schemeClr val="lt2"/>
                </a:solidFill>
                <a:highlight>
                  <a:schemeClr val="accent1"/>
                </a:highlight>
                <a:latin typeface="Nunito"/>
                <a:ea typeface="Nunito"/>
                <a:cs typeface="Nunito"/>
                <a:sym typeface="Nunito"/>
              </a:rPr>
              <a:t>The Radioactive solution(&lt;0,01 SIEVERTS)</a:t>
            </a:r>
            <a:endParaRPr>
              <a:solidFill>
                <a:schemeClr val="lt2"/>
              </a:solidFill>
              <a:highlight>
                <a:schemeClr val="accen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54" name="Google Shape;454;p36"/>
          <p:cNvSpPr txBox="1"/>
          <p:nvPr>
            <p:ph idx="4294967295" type="ctrTitle"/>
          </p:nvPr>
        </p:nvSpPr>
        <p:spPr>
          <a:xfrm>
            <a:off x="697700" y="2771250"/>
            <a:ext cx="7496700" cy="16188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ctr">
              <a:lnSpc>
                <a:spcPct val="133333"/>
              </a:lnSpc>
              <a:spcBef>
                <a:spcPts val="110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Nunito"/>
              <a:buChar char="-"/>
            </a:pPr>
            <a:r>
              <a:rPr lang="ro" sz="2600">
                <a:solidFill>
                  <a:schemeClr val="lt2"/>
                </a:solidFill>
                <a:highlight>
                  <a:schemeClr val="accent1"/>
                </a:highlight>
                <a:latin typeface="Nunito"/>
                <a:ea typeface="Nunito"/>
                <a:cs typeface="Nunito"/>
                <a:sym typeface="Nunito"/>
              </a:rPr>
              <a:t>It will get absorbed by the areas with hyper-metabolic activity</a:t>
            </a:r>
            <a:endParaRPr sz="2600">
              <a:solidFill>
                <a:schemeClr val="lt2"/>
              </a:solidFill>
              <a:highlight>
                <a:schemeClr val="accent1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93700" lvl="0" marL="45720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Nunito"/>
              <a:buChar char="-"/>
            </a:pPr>
            <a:r>
              <a:rPr lang="ro" sz="2600">
                <a:solidFill>
                  <a:schemeClr val="lt2"/>
                </a:solidFill>
                <a:highlight>
                  <a:schemeClr val="accent1"/>
                </a:highlight>
                <a:latin typeface="Nunito"/>
                <a:ea typeface="Nunito"/>
                <a:cs typeface="Nunito"/>
                <a:sym typeface="Nunito"/>
              </a:rPr>
              <a:t>usually contains the Na22 isotope</a:t>
            </a:r>
            <a:endParaRPr sz="2600">
              <a:solidFill>
                <a:schemeClr val="lt2"/>
              </a:solidFill>
              <a:highlight>
                <a:schemeClr val="accent1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-393700" lvl="0" marL="457200" rtl="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600"/>
              <a:buFont typeface="Nunito"/>
              <a:buChar char="-"/>
            </a:pPr>
            <a:r>
              <a:rPr lang="ro" sz="2600">
                <a:solidFill>
                  <a:schemeClr val="lt2"/>
                </a:solidFill>
                <a:highlight>
                  <a:schemeClr val="accent1"/>
                </a:highlight>
                <a:latin typeface="Nunito"/>
                <a:ea typeface="Nunito"/>
                <a:cs typeface="Nunito"/>
                <a:sym typeface="Nunito"/>
              </a:rPr>
              <a:t>goes through a decaying process</a:t>
            </a:r>
            <a:endParaRPr sz="2600">
              <a:solidFill>
                <a:schemeClr val="lt2"/>
              </a:solidFill>
              <a:highlight>
                <a:schemeClr val="accent1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106"/>
        </a:solidFill>
      </p:bgPr>
    </p:bg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4238" y="2408600"/>
            <a:ext cx="2552874" cy="250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6625" y="46625"/>
            <a:ext cx="4312150" cy="50968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1" name="Google Shape;461;p37"/>
          <p:cNvCxnSpPr/>
          <p:nvPr/>
        </p:nvCxnSpPr>
        <p:spPr>
          <a:xfrm>
            <a:off x="4350975" y="-7800"/>
            <a:ext cx="31200" cy="5159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2" name="Google Shape;462;p37"/>
          <p:cNvSpPr txBox="1"/>
          <p:nvPr/>
        </p:nvSpPr>
        <p:spPr>
          <a:xfrm>
            <a:off x="4350975" y="85450"/>
            <a:ext cx="4739400" cy="410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1800">
                <a:solidFill>
                  <a:schemeClr val="lt1"/>
                </a:solidFill>
              </a:rPr>
              <a:t>The positron is slowed down in the tissue (collisions) =&gt; </a:t>
            </a:r>
            <a:r>
              <a:rPr lang="ro" sz="1800" u="sng">
                <a:solidFill>
                  <a:schemeClr val="lt1"/>
                </a:solidFill>
              </a:rPr>
              <a:t>positronium</a:t>
            </a:r>
            <a:r>
              <a:rPr lang="ro" sz="1800">
                <a:solidFill>
                  <a:schemeClr val="lt1"/>
                </a:solidFill>
              </a:rPr>
              <a:t>, (atom formed by the positron and an electron). 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1800">
                <a:solidFill>
                  <a:schemeClr val="lt1"/>
                </a:solidFill>
              </a:rPr>
              <a:t>Anti particles =&gt; annihilation =&gt; 2 photons of 511 keV back to-back or co-linear are generated. 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o" sz="1800">
                <a:solidFill>
                  <a:schemeClr val="lt1"/>
                </a:solidFill>
              </a:rPr>
              <a:t>CONSERVATION LAWS: </a:t>
            </a:r>
            <a:r>
              <a:rPr lang="ro" sz="1300">
                <a:solidFill>
                  <a:schemeClr val="lt1"/>
                </a:solidFill>
              </a:rPr>
              <a:t>cons. energy / momentum</a:t>
            </a:r>
            <a:endParaRPr sz="1300">
              <a:solidFill>
                <a:schemeClr val="lt1"/>
              </a:solidFill>
            </a:endParaRPr>
          </a:p>
        </p:txBody>
      </p:sp>
      <p:sp>
        <p:nvSpPr>
          <p:cNvPr id="463" name="Google Shape;463;p37"/>
          <p:cNvSpPr txBox="1"/>
          <p:nvPr/>
        </p:nvSpPr>
        <p:spPr>
          <a:xfrm>
            <a:off x="62100" y="3527400"/>
            <a:ext cx="4094700" cy="5127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2500" u="sng">
                <a:solidFill>
                  <a:srgbClr val="FF0000"/>
                </a:solidFill>
                <a:latin typeface="Nunito"/>
                <a:ea typeface="Nunito"/>
                <a:cs typeface="Nunito"/>
                <a:sym typeface="Nunito"/>
              </a:rPr>
              <a:t>THE DECAYING PROCESS</a:t>
            </a:r>
            <a:endParaRPr b="1" sz="2500" u="sng">
              <a:solidFill>
                <a:srgbClr val="FF0000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4" name="Google Shape;464;p37"/>
          <p:cNvSpPr txBox="1"/>
          <p:nvPr/>
        </p:nvSpPr>
        <p:spPr>
          <a:xfrm>
            <a:off x="5827225" y="3123400"/>
            <a:ext cx="88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rgbClr val="8181FF"/>
                </a:solidFill>
                <a:latin typeface="Nunito"/>
                <a:ea typeface="Nunito"/>
                <a:cs typeface="Nunito"/>
                <a:sym typeface="Nunito"/>
              </a:rPr>
              <a:t>electron</a:t>
            </a:r>
            <a:endParaRPr sz="1300">
              <a:solidFill>
                <a:srgbClr val="8181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5" name="Google Shape;465;p37"/>
          <p:cNvSpPr txBox="1"/>
          <p:nvPr/>
        </p:nvSpPr>
        <p:spPr>
          <a:xfrm>
            <a:off x="7870650" y="4273300"/>
            <a:ext cx="924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rgbClr val="FF8181"/>
                </a:solidFill>
                <a:latin typeface="Nunito"/>
                <a:ea typeface="Nunito"/>
                <a:cs typeface="Nunito"/>
                <a:sym typeface="Nunito"/>
              </a:rPr>
              <a:t>positron</a:t>
            </a:r>
            <a:endParaRPr sz="1300">
              <a:solidFill>
                <a:srgbClr val="FF818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66" name="Google Shape;466;p37"/>
          <p:cNvSpPr txBox="1"/>
          <p:nvPr/>
        </p:nvSpPr>
        <p:spPr>
          <a:xfrm>
            <a:off x="5889350" y="3527388"/>
            <a:ext cx="1833600" cy="2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rgbClr val="FF00FF"/>
                </a:solidFill>
                <a:latin typeface="Nunito"/>
                <a:ea typeface="Nunito"/>
                <a:cs typeface="Nunito"/>
                <a:sym typeface="Nunito"/>
              </a:rPr>
              <a:t>POSITRONIUM</a:t>
            </a:r>
            <a:endParaRPr sz="1300">
              <a:solidFill>
                <a:srgbClr val="FF00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Google Shape;471;p38"/>
          <p:cNvPicPr preferRelativeResize="0"/>
          <p:nvPr/>
        </p:nvPicPr>
        <p:blipFill rotWithShape="1">
          <a:blip r:embed="rId3">
            <a:alphaModFix/>
          </a:blip>
          <a:srcRect b="0" l="1048" r="0" t="0"/>
          <a:stretch/>
        </p:blipFill>
        <p:spPr>
          <a:xfrm>
            <a:off x="0" y="1017825"/>
            <a:ext cx="7030650" cy="3954750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38"/>
          <p:cNvSpPr txBox="1"/>
          <p:nvPr>
            <p:ph type="title"/>
          </p:nvPr>
        </p:nvSpPr>
        <p:spPr>
          <a:xfrm>
            <a:off x="2718300" y="85450"/>
            <a:ext cx="6425700" cy="180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ro" sz="2350" u="sng">
                <a:solidFill>
                  <a:schemeClr val="accent1"/>
                </a:solidFill>
                <a:highlight>
                  <a:schemeClr val="lt2"/>
                </a:highlight>
              </a:rPr>
              <a:t>Coincidence measurements</a:t>
            </a:r>
            <a:r>
              <a:rPr lang="ro" sz="2350">
                <a:solidFill>
                  <a:schemeClr val="accent1"/>
                </a:solidFill>
                <a:highlight>
                  <a:schemeClr val="lt2"/>
                </a:highlight>
              </a:rPr>
              <a:t> : energetic photons → scintilator crystals → photomultiplyer → electric current → multichannel analyzer</a:t>
            </a:r>
            <a:r>
              <a:rPr lang="ro" sz="2150">
                <a:solidFill>
                  <a:schemeClr val="accent1"/>
                </a:solidFill>
                <a:highlight>
                  <a:schemeClr val="lt2"/>
                </a:highlight>
              </a:rPr>
              <a:t> </a:t>
            </a:r>
            <a:endParaRPr sz="2150">
              <a:solidFill>
                <a:schemeClr val="accent1"/>
              </a:solidFill>
              <a:highlight>
                <a:schemeClr val="lt2"/>
              </a:highlight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t/>
            </a:r>
            <a:endParaRPr sz="1350">
              <a:solidFill>
                <a:schemeClr val="accent1"/>
              </a:solidFill>
              <a:highlight>
                <a:schemeClr val="lt2"/>
              </a:highlight>
            </a:endParaRPr>
          </a:p>
        </p:txBody>
      </p:sp>
      <p:sp>
        <p:nvSpPr>
          <p:cNvPr id="473" name="Google Shape;473;p38"/>
          <p:cNvSpPr txBox="1"/>
          <p:nvPr/>
        </p:nvSpPr>
        <p:spPr>
          <a:xfrm>
            <a:off x="6751825" y="1888150"/>
            <a:ext cx="2392200" cy="18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2100" u="sng">
                <a:solidFill>
                  <a:schemeClr val="accent1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Coincidence</a:t>
            </a:r>
            <a:r>
              <a:rPr b="1" lang="ro" sz="2100">
                <a:solidFill>
                  <a:schemeClr val="accent1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 </a:t>
            </a:r>
            <a:endParaRPr b="1" sz="2100">
              <a:solidFill>
                <a:schemeClr val="accent1"/>
              </a:solidFill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2100">
                <a:solidFill>
                  <a:schemeClr val="accent1"/>
                </a:solidFill>
                <a:highlight>
                  <a:schemeClr val="lt2"/>
                </a:highlight>
                <a:latin typeface="Nunito"/>
                <a:ea typeface="Nunito"/>
                <a:cs typeface="Nunito"/>
                <a:sym typeface="Nunito"/>
              </a:rPr>
              <a:t>2 signals with maximum 4𝜇s between them</a:t>
            </a:r>
            <a:endParaRPr b="1" sz="2100">
              <a:solidFill>
                <a:schemeClr val="accent1"/>
              </a:solidFill>
              <a:highlight>
                <a:schemeClr val="lt2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8" name="Google Shape;478;p39"/>
          <p:cNvPicPr preferRelativeResize="0"/>
          <p:nvPr/>
        </p:nvPicPr>
        <p:blipFill rotWithShape="1">
          <a:blip r:embed="rId3">
            <a:alphaModFix/>
          </a:blip>
          <a:srcRect b="0" l="0" r="49824" t="0"/>
          <a:stretch/>
        </p:blipFill>
        <p:spPr>
          <a:xfrm>
            <a:off x="0" y="1333500"/>
            <a:ext cx="355582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9" name="Google Shape;479;p39"/>
          <p:cNvSpPr txBox="1"/>
          <p:nvPr>
            <p:ph type="title"/>
          </p:nvPr>
        </p:nvSpPr>
        <p:spPr>
          <a:xfrm>
            <a:off x="-1150800" y="0"/>
            <a:ext cx="10294800" cy="186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o" sz="5300">
                <a:solidFill>
                  <a:srgbClr val="1F1F1F"/>
                </a:solidFill>
              </a:rPr>
              <a:t>THE SCINTILLATION DETECTORS / POSITRON CAMERA</a:t>
            </a:r>
            <a:endParaRPr sz="5300">
              <a:solidFill>
                <a:srgbClr val="1F1F1F"/>
              </a:solidFill>
            </a:endParaRPr>
          </a:p>
        </p:txBody>
      </p:sp>
      <p:sp>
        <p:nvSpPr>
          <p:cNvPr id="480" name="Google Shape;480;p39"/>
          <p:cNvSpPr txBox="1"/>
          <p:nvPr>
            <p:ph idx="1" type="body"/>
          </p:nvPr>
        </p:nvSpPr>
        <p:spPr>
          <a:xfrm>
            <a:off x="2577350" y="2983525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ro" sz="1902">
                <a:solidFill>
                  <a:srgbClr val="1F1F1F"/>
                </a:solidFill>
              </a:rPr>
              <a:t>Ring formed from ≅ 70 blocks </a:t>
            </a:r>
            <a:endParaRPr sz="1902">
              <a:solidFill>
                <a:srgbClr val="1F1F1F"/>
              </a:solidFill>
            </a:endParaRPr>
          </a:p>
          <a:p>
            <a:pPr indent="0" lvl="0" marL="0" rtl="0" algn="r"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ro" sz="1902">
                <a:solidFill>
                  <a:srgbClr val="1F1F1F"/>
                </a:solidFill>
              </a:rPr>
              <a:t>4 rings added =&gt; axial field of view (15–16 cm)</a:t>
            </a:r>
            <a:endParaRPr sz="1902">
              <a:solidFill>
                <a:srgbClr val="1F1F1F"/>
              </a:solidFill>
            </a:endParaRPr>
          </a:p>
          <a:p>
            <a:pPr indent="0" lvl="0" marL="0" rtl="0" algn="r"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r>
              <a:rPr lang="ro" sz="1902">
                <a:solidFill>
                  <a:srgbClr val="1F1F1F"/>
                </a:solidFill>
              </a:rPr>
              <a:t>31–63 planes are imaged simultaneously with a spatial resolution of 4–7 mm FWHM</a:t>
            </a:r>
            <a:endParaRPr sz="1902">
              <a:solidFill>
                <a:srgbClr val="1F1F1F"/>
              </a:solidFill>
            </a:endParaRPr>
          </a:p>
        </p:txBody>
      </p:sp>
      <p:sp>
        <p:nvSpPr>
          <p:cNvPr id="481" name="Google Shape;481;p39"/>
          <p:cNvSpPr txBox="1"/>
          <p:nvPr/>
        </p:nvSpPr>
        <p:spPr>
          <a:xfrm>
            <a:off x="7598700" y="4599625"/>
            <a:ext cx="1771500" cy="2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(full width at half maximum)</a:t>
            </a:r>
            <a:endParaRPr sz="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2"/>
        </a:solidFill>
      </p:bgPr>
    </p:bg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6" name="Google Shape;48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" y="1120713"/>
            <a:ext cx="4514850" cy="2466975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0"/>
          <p:cNvSpPr txBox="1"/>
          <p:nvPr>
            <p:ph type="title"/>
          </p:nvPr>
        </p:nvSpPr>
        <p:spPr>
          <a:xfrm>
            <a:off x="94175" y="112425"/>
            <a:ext cx="9144000" cy="100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o" sz="3600"/>
              <a:t>THE ENERGETIC SPECTRE</a:t>
            </a:r>
            <a:endParaRPr sz="3600"/>
          </a:p>
        </p:txBody>
      </p:sp>
      <p:sp>
        <p:nvSpPr>
          <p:cNvPr id="488" name="Google Shape;488;p40"/>
          <p:cNvSpPr txBox="1"/>
          <p:nvPr>
            <p:ph idx="1" type="body"/>
          </p:nvPr>
        </p:nvSpPr>
        <p:spPr>
          <a:xfrm>
            <a:off x="4607400" y="1066350"/>
            <a:ext cx="41895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o" sz="2300"/>
              <a:t>PEAK : 511 KeV (ANIHILTION)</a:t>
            </a:r>
            <a:endParaRPr sz="2300"/>
          </a:p>
          <a:p>
            <a:pPr indent="0" lvl="0" marL="0" rtl="0" algn="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0" rtl="0"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ro" sz="2300"/>
              <a:t>SMALL PEAK : 1275 KeV     (Na22 excited → Na22 + 𝜸) </a:t>
            </a:r>
            <a:endParaRPr sz="23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Google Shape;493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641675"/>
            <a:ext cx="3136694" cy="2501826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41"/>
          <p:cNvSpPr txBox="1"/>
          <p:nvPr>
            <p:ph type="title"/>
          </p:nvPr>
        </p:nvSpPr>
        <p:spPr>
          <a:xfrm>
            <a:off x="4963800" y="1116925"/>
            <a:ext cx="4180200" cy="82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USE IN MEDICAL FIELD</a:t>
            </a:r>
            <a:endParaRPr/>
          </a:p>
        </p:txBody>
      </p:sp>
      <p:pic>
        <p:nvPicPr>
          <p:cNvPr id="495" name="Google Shape;495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6" y="-1"/>
            <a:ext cx="5088930" cy="2596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0188" y="2971788"/>
            <a:ext cx="3362325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33700" y="2641675"/>
            <a:ext cx="1938751" cy="2476625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41"/>
          <p:cNvSpPr txBox="1"/>
          <p:nvPr/>
        </p:nvSpPr>
        <p:spPr>
          <a:xfrm>
            <a:off x="870200" y="3877050"/>
            <a:ext cx="2299800" cy="2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rgbClr val="F5FD92"/>
                </a:solidFill>
                <a:highlight>
                  <a:srgbClr val="1F1F1F"/>
                </a:highlight>
                <a:latin typeface="Nunito"/>
                <a:ea typeface="Nunito"/>
                <a:cs typeface="Nunito"/>
                <a:sym typeface="Nunito"/>
              </a:rPr>
              <a:t>ALZHEIMER’S DEMENTIA (GLUCOSE CONSUMPTION)</a:t>
            </a:r>
            <a:endParaRPr sz="1300">
              <a:solidFill>
                <a:srgbClr val="F5FD92"/>
              </a:solidFill>
              <a:highlight>
                <a:srgbClr val="1F1F1F"/>
              </a:highlight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499" name="Google Shape;499;p41"/>
          <p:cNvSpPr txBox="1"/>
          <p:nvPr/>
        </p:nvSpPr>
        <p:spPr>
          <a:xfrm>
            <a:off x="5986279" y="2571750"/>
            <a:ext cx="3500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1300">
                <a:solidFill>
                  <a:srgbClr val="F5FD92"/>
                </a:solidFill>
                <a:latin typeface="Nunito"/>
                <a:ea typeface="Nunito"/>
                <a:cs typeface="Nunito"/>
                <a:sym typeface="Nunito"/>
              </a:rPr>
              <a:t>ALCOHOOLISM - ABSTINENCE CURE</a:t>
            </a:r>
            <a:endParaRPr sz="1300">
              <a:solidFill>
                <a:srgbClr val="F5FD9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Google Shape;30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" y="0"/>
            <a:ext cx="9144000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15"/>
          <p:cNvSpPr txBox="1"/>
          <p:nvPr>
            <p:ph type="title"/>
          </p:nvPr>
        </p:nvSpPr>
        <p:spPr>
          <a:xfrm>
            <a:off x="2541275" y="272525"/>
            <a:ext cx="6323400" cy="160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o" sz="5500">
                <a:solidFill>
                  <a:schemeClr val="accent1"/>
                </a:solidFill>
              </a:rPr>
              <a:t>N</a:t>
            </a:r>
            <a:r>
              <a:rPr lang="ro" sz="5500">
                <a:solidFill>
                  <a:schemeClr val="accent1"/>
                </a:solidFill>
              </a:rPr>
              <a:t>on-ionization imaging methods</a:t>
            </a:r>
            <a:endParaRPr sz="5500">
              <a:solidFill>
                <a:schemeClr val="accent1"/>
              </a:solidFill>
            </a:endParaRPr>
          </a:p>
        </p:txBody>
      </p:sp>
      <p:sp>
        <p:nvSpPr>
          <p:cNvPr id="307" name="Google Shape;307;p15"/>
          <p:cNvSpPr txBox="1"/>
          <p:nvPr/>
        </p:nvSpPr>
        <p:spPr>
          <a:xfrm>
            <a:off x="424075" y="4414950"/>
            <a:ext cx="3000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accent1"/>
              </a:solidFill>
              <a:latin typeface="Maven Pro"/>
              <a:ea typeface="Maven Pro"/>
              <a:cs typeface="Maven Pro"/>
              <a:sym typeface="Maven Pro"/>
            </a:endParaRPr>
          </a:p>
        </p:txBody>
      </p:sp>
      <p:sp>
        <p:nvSpPr>
          <p:cNvPr id="308" name="Google Shape;308;p15"/>
          <p:cNvSpPr txBox="1"/>
          <p:nvPr/>
        </p:nvSpPr>
        <p:spPr>
          <a:xfrm>
            <a:off x="535775" y="4486625"/>
            <a:ext cx="5951100" cy="7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o" sz="2300">
                <a:solidFill>
                  <a:schemeClr val="accent1"/>
                </a:solidFill>
              </a:rPr>
              <a:t>MRI - Magnetic Resonance Imaging</a:t>
            </a:r>
            <a:endParaRPr b="1" sz="230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p42"/>
          <p:cNvSpPr txBox="1"/>
          <p:nvPr/>
        </p:nvSpPr>
        <p:spPr>
          <a:xfrm>
            <a:off x="188475" y="1035025"/>
            <a:ext cx="7023900" cy="298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ACCURACY ✅✅</a:t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EFFICIENT⏳⏳</a:t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 sz="3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HIGH PRECISSION🔍🔍</a:t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5" name="Google Shape;505;p42"/>
          <p:cNvSpPr txBox="1"/>
          <p:nvPr/>
        </p:nvSpPr>
        <p:spPr>
          <a:xfrm>
            <a:off x="5376625" y="1010050"/>
            <a:ext cx="3667200" cy="28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o" sz="3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RISKY</a:t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o" sz="3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LIMITED</a:t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o" sz="3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      🐌 SLOW</a:t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o" sz="3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   💰💰EXPENSIVE </a:t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06" name="Google Shape;506;p42"/>
          <p:cNvSpPr txBox="1"/>
          <p:nvPr>
            <p:ph type="title"/>
          </p:nvPr>
        </p:nvSpPr>
        <p:spPr>
          <a:xfrm>
            <a:off x="636900" y="93225"/>
            <a:ext cx="7870200" cy="45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o">
                <a:solidFill>
                  <a:srgbClr val="1F1F1F"/>
                </a:solidFill>
              </a:rPr>
              <a:t>ADVANTAGES AND SHORTCOMINGS</a:t>
            </a:r>
            <a:endParaRPr>
              <a:solidFill>
                <a:srgbClr val="1F1F1F"/>
              </a:solidFill>
            </a:endParaRPr>
          </a:p>
        </p:txBody>
      </p:sp>
      <p:pic>
        <p:nvPicPr>
          <p:cNvPr id="507" name="Google Shape;507;p42"/>
          <p:cNvPicPr preferRelativeResize="0"/>
          <p:nvPr/>
        </p:nvPicPr>
        <p:blipFill rotWithShape="1">
          <a:blip r:embed="rId4">
            <a:alphaModFix/>
          </a:blip>
          <a:srcRect b="0" l="0" r="51906" t="0"/>
          <a:stretch/>
        </p:blipFill>
        <p:spPr>
          <a:xfrm>
            <a:off x="6814038" y="1010062"/>
            <a:ext cx="792374" cy="693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4050" y="1884075"/>
            <a:ext cx="1418325" cy="94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43"/>
          <p:cNvSpPr txBox="1"/>
          <p:nvPr>
            <p:ph type="title"/>
          </p:nvPr>
        </p:nvSpPr>
        <p:spPr>
          <a:xfrm>
            <a:off x="-2262625" y="0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o" sz="2000"/>
              <a:t>bibliography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7200"/>
          </a:p>
        </p:txBody>
      </p:sp>
      <p:sp>
        <p:nvSpPr>
          <p:cNvPr id="514" name="Google Shape;514;p43"/>
          <p:cNvSpPr txBox="1"/>
          <p:nvPr>
            <p:ph idx="1" type="body"/>
          </p:nvPr>
        </p:nvSpPr>
        <p:spPr>
          <a:xfrm>
            <a:off x="321000" y="819075"/>
            <a:ext cx="8502000" cy="341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 sz="1200" u="sng">
                <a:solidFill>
                  <a:schemeClr val="hlink"/>
                </a:solidFill>
                <a:hlinkClick r:id="rId3"/>
              </a:rPr>
              <a:t>https://www.nibib.nih.gov/science-education/science-topics/magnetic-resonance-imaging-mri#pid-946</a:t>
            </a:r>
            <a:endParaRPr sz="12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o" sz="1200" u="sng">
                <a:solidFill>
                  <a:schemeClr val="hlink"/>
                </a:solidFill>
                <a:hlinkClick r:id="rId4"/>
              </a:rPr>
              <a:t>https://www.mayoclinic.org/tests-procedures/mri/about/pac-20384768</a:t>
            </a:r>
            <a:endParaRPr sz="12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o" sz="1200" u="sng">
                <a:solidFill>
                  <a:schemeClr val="hlink"/>
                </a:solidFill>
                <a:hlinkClick r:id="rId5"/>
              </a:rPr>
              <a:t>https://www.youtube.com/watch?v=HUUvBICd6QI</a:t>
            </a:r>
            <a:endParaRPr sz="12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o" sz="1200" u="sng">
                <a:solidFill>
                  <a:schemeClr val="hlink"/>
                </a:solidFill>
                <a:hlinkClick r:id="rId6"/>
              </a:rPr>
              <a:t>https://www.youtube.com/watch?v=Ok9ILIYzmaY</a:t>
            </a:r>
            <a:endParaRPr sz="12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o" sz="1200" u="sng">
                <a:solidFill>
                  <a:schemeClr val="hlink"/>
                </a:solidFill>
                <a:hlinkClick r:id="rId7"/>
              </a:rPr>
              <a:t>https://www.imaios.com/en/e-mri/nmr-signal-and-mri-contrast/signal-weighting-and-sequences-parameters</a:t>
            </a:r>
            <a:endParaRPr sz="12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o" sz="1200" u="sng">
                <a:solidFill>
                  <a:schemeClr val="hlink"/>
                </a:solidFill>
                <a:hlinkClick r:id="rId8"/>
              </a:rPr>
              <a:t>https://www.researchgate.net/figure/Alignment-of-protons-due-to-an-external-magnetic-field_fig3_299512554</a:t>
            </a:r>
            <a:endParaRPr sz="12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o" sz="1200" u="sng">
                <a:solidFill>
                  <a:schemeClr val="hlink"/>
                </a:solidFill>
                <a:hlinkClick r:id="rId9"/>
              </a:rPr>
              <a:t>https://www.healthline.com/health/mri-vs-xray#pros</a:t>
            </a:r>
            <a:endParaRPr sz="1200"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7CAFAF"/>
            </a:gs>
            <a:gs pos="100000">
              <a:srgbClr val="456363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4"/>
          <p:cNvSpPr txBox="1"/>
          <p:nvPr>
            <p:ph type="title"/>
          </p:nvPr>
        </p:nvSpPr>
        <p:spPr>
          <a:xfrm>
            <a:off x="1388550" y="1143150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Thank you for your attention !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6"/>
          <p:cNvSpPr txBox="1"/>
          <p:nvPr>
            <p:ph type="title"/>
          </p:nvPr>
        </p:nvSpPr>
        <p:spPr>
          <a:xfrm>
            <a:off x="1388550" y="130187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o"/>
              <a:t>HOW DOES IT WORK?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17"/>
          <p:cNvPicPr preferRelativeResize="0"/>
          <p:nvPr/>
        </p:nvPicPr>
        <p:blipFill rotWithShape="1">
          <a:blip r:embed="rId3">
            <a:alphaModFix/>
          </a:blip>
          <a:srcRect b="8642" l="0" r="59919" t="0"/>
          <a:stretch/>
        </p:blipFill>
        <p:spPr>
          <a:xfrm>
            <a:off x="0" y="0"/>
            <a:ext cx="22982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17"/>
          <p:cNvPicPr preferRelativeResize="0"/>
          <p:nvPr/>
        </p:nvPicPr>
        <p:blipFill rotWithShape="1">
          <a:blip r:embed="rId3">
            <a:alphaModFix/>
          </a:blip>
          <a:srcRect b="8583" l="58786" r="0" t="0"/>
          <a:stretch/>
        </p:blipFill>
        <p:spPr>
          <a:xfrm>
            <a:off x="2298200" y="0"/>
            <a:ext cx="2711775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5150" y="0"/>
            <a:ext cx="45092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18"/>
          <p:cNvSpPr txBox="1"/>
          <p:nvPr>
            <p:ph type="title"/>
          </p:nvPr>
        </p:nvSpPr>
        <p:spPr>
          <a:xfrm>
            <a:off x="1388550" y="10053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o" sz="7100"/>
              <a:t>But how do we create these images?</a:t>
            </a:r>
            <a:endParaRPr sz="7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Google Shape;33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4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8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