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4" r:id="rId2"/>
    <p:sldId id="297" r:id="rId3"/>
    <p:sldId id="271" r:id="rId4"/>
    <p:sldId id="310" r:id="rId5"/>
    <p:sldId id="281" r:id="rId6"/>
    <p:sldId id="287" r:id="rId7"/>
    <p:sldId id="288" r:id="rId8"/>
    <p:sldId id="289" r:id="rId9"/>
    <p:sldId id="283" r:id="rId10"/>
    <p:sldId id="282" r:id="rId11"/>
    <p:sldId id="296" r:id="rId12"/>
    <p:sldId id="305" r:id="rId13"/>
    <p:sldId id="270" r:id="rId14"/>
    <p:sldId id="302" r:id="rId15"/>
    <p:sldId id="301" r:id="rId16"/>
    <p:sldId id="300" r:id="rId17"/>
    <p:sldId id="306" r:id="rId18"/>
    <p:sldId id="260" r:id="rId19"/>
    <p:sldId id="259" r:id="rId20"/>
    <p:sldId id="262" r:id="rId21"/>
    <p:sldId id="264" r:id="rId22"/>
    <p:sldId id="263" r:id="rId23"/>
    <p:sldId id="267" r:id="rId24"/>
    <p:sldId id="268" r:id="rId25"/>
    <p:sldId id="269" r:id="rId26"/>
    <p:sldId id="256" r:id="rId27"/>
    <p:sldId id="279" r:id="rId28"/>
    <p:sldId id="313" r:id="rId29"/>
    <p:sldId id="286" r:id="rId30"/>
    <p:sldId id="278" r:id="rId31"/>
    <p:sldId id="291" r:id="rId32"/>
    <p:sldId id="307" r:id="rId33"/>
    <p:sldId id="314" r:id="rId34"/>
    <p:sldId id="311" r:id="rId35"/>
    <p:sldId id="312" r:id="rId36"/>
    <p:sldId id="298" r:id="rId37"/>
    <p:sldId id="308" r:id="rId38"/>
    <p:sldId id="304" r:id="rId39"/>
  </p:sldIdLst>
  <p:sldSz cx="12192000" cy="6858000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țiune implicită" id="{47A2975B-8B1B-4748-B482-12D55E929249}">
          <p14:sldIdLst>
            <p14:sldId id="274"/>
            <p14:sldId id="297"/>
            <p14:sldId id="271"/>
            <p14:sldId id="310"/>
            <p14:sldId id="281"/>
            <p14:sldId id="287"/>
            <p14:sldId id="288"/>
            <p14:sldId id="289"/>
            <p14:sldId id="283"/>
            <p14:sldId id="282"/>
            <p14:sldId id="296"/>
            <p14:sldId id="305"/>
            <p14:sldId id="270"/>
            <p14:sldId id="302"/>
            <p14:sldId id="301"/>
            <p14:sldId id="300"/>
            <p14:sldId id="306"/>
            <p14:sldId id="260"/>
            <p14:sldId id="259"/>
            <p14:sldId id="262"/>
            <p14:sldId id="264"/>
            <p14:sldId id="263"/>
            <p14:sldId id="267"/>
            <p14:sldId id="268"/>
            <p14:sldId id="269"/>
            <p14:sldId id="256"/>
            <p14:sldId id="279"/>
            <p14:sldId id="313"/>
            <p14:sldId id="286"/>
            <p14:sldId id="278"/>
            <p14:sldId id="291"/>
            <p14:sldId id="307"/>
            <p14:sldId id="314"/>
            <p14:sldId id="311"/>
            <p14:sldId id="312"/>
            <p14:sldId id="298"/>
            <p14:sldId id="308"/>
            <p14:sldId id="30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B3E85"/>
    <a:srgbClr val="96DC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744292D-BE3B-4E9A-B383-7E9778DF5815}" v="1834" dt="2024-06-12T18:06:31.158"/>
    <p1510:client id="{07A727C3-24A8-47DD-A3BA-1E56C62B00A8}" v="165" dt="2024-06-14T11:19:55.609"/>
    <p1510:client id="{3CA9B29C-96A2-49BC-A842-370029162146}" v="1877" dt="2024-06-13T11:49:37.644"/>
    <p1510:client id="{413192D2-FC4C-4D98-9E2F-B963EE8784DF}" v="18" dt="2024-06-14T01:46:59.110"/>
    <p1510:client id="{4CF459E2-A376-4E61-B70F-20E2985B58B6}" v="45" dt="2024-06-12T19:14:08.740"/>
    <p1510:client id="{7AB0C4F7-6895-4A78-A59B-707F40256D60}" v="448" dt="2024-06-13T13:19:23.589"/>
    <p1510:client id="{A0B1726C-F40B-4522-BCAC-5DA2C7DD8E91}" v="3038" dt="2024-06-13T21:36:47.280"/>
    <p1510:client id="{B6023EF9-CA39-4FCE-AC91-3C9BAB8FEB2E}" v="982" dt="2024-06-12T18:32:33.869"/>
    <p1510:client id="{C6E01D59-B3E0-4316-89EB-BE0B01206A2E}" v="8" dt="2024-06-14T07:15:25.135"/>
    <p1510:client id="{D0EB149D-2427-4111-9A24-12BD622DFBFD}" v="1015" dt="2024-06-13T15:55:42.786"/>
    <p1510:client id="{D23BB90B-D0F8-436C-9796-3E5AA8F213BE}" v="1529" dt="2024-06-14T01:43:19.347"/>
    <p1510:client id="{DB631DD1-07BF-4ACF-95FD-7FF4CC38FFC1}" v="2168" dt="2024-06-13T09:56:16.96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6/14/2024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7424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862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9456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1967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2760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7834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2231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059138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878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966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49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205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108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394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013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297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565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6/14/2024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05461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https://www.youtube.com/embed/r0DoHizRzpI?feature=oembed" TargetMode="External"/><Relationship Id="rId1" Type="http://schemas.openxmlformats.org/officeDocument/2006/relationships/video" Target="https://www.youtube.com/embed/tqNP8SiB90s?feature=oembed" TargetMode="Externa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ngplay.com/fr/image/tag/energy" TargetMode="External"/><Relationship Id="rId3" Type="http://schemas.openxmlformats.org/officeDocument/2006/relationships/hyperlink" Target="https://news.mit.edu/2021/antimatter-neutron-0707" TargetMode="External"/><Relationship Id="rId7" Type="http://schemas.openxmlformats.org/officeDocument/2006/relationships/hyperlink" Target="https://blog.richmond.edu/heroes/tag/sherlock-holmes-hero/" TargetMode="External"/><Relationship Id="rId2" Type="http://schemas.openxmlformats.org/officeDocument/2006/relationships/hyperlink" Target="https://home.cern/science/physics/antimatter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wX9UbhEK_bM" TargetMode="External"/><Relationship Id="rId11" Type="http://schemas.openxmlformats.org/officeDocument/2006/relationships/image" Target="../media/image55.jpeg"/><Relationship Id="rId5" Type="http://schemas.openxmlformats.org/officeDocument/2006/relationships/hyperlink" Target="https://home.cern/science/physics/antimatter/storing-antihydrogen" TargetMode="External"/><Relationship Id="rId10" Type="http://schemas.openxmlformats.org/officeDocument/2006/relationships/hyperlink" Target="https://lhcb-outreach.web.cern.ch/2022/07/13/the-first-evidence-for-cp-violation-in-a-specific-charm-hadron-decay/" TargetMode="External"/><Relationship Id="rId4" Type="http://schemas.openxmlformats.org/officeDocument/2006/relationships/hyperlink" Target="https://www.fnal.gov/pub/science/inquiring/questions/antimatter3.html" TargetMode="External"/><Relationship Id="rId9" Type="http://schemas.openxmlformats.org/officeDocument/2006/relationships/hyperlink" Target="https://forum.philosophynow.org/viewtopic.php?t=41591&amp;start=45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right light in the dark&#10;&#10;Description automatically generated">
            <a:extLst>
              <a:ext uri="{FF2B5EF4-FFF2-40B4-BE49-F238E27FC236}">
                <a16:creationId xmlns:a16="http://schemas.microsoft.com/office/drawing/2014/main" id="{B07B3B66-A6B2-3621-E255-1F3E4D94D6E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1000"/>
                    </a14:imgEffect>
                  </a14:imgLayer>
                </a14:imgProps>
              </a:ext>
            </a:extLst>
          </a:blip>
          <a:srcRect l="80" t="69045" r="-330" b="291"/>
          <a:stretch/>
        </p:blipFill>
        <p:spPr>
          <a:xfrm>
            <a:off x="-19236" y="4664239"/>
            <a:ext cx="12235292" cy="220682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061DA4A-BA35-0A58-CE8F-92FA5DE014C3}"/>
              </a:ext>
            </a:extLst>
          </p:cNvPr>
          <p:cNvSpPr txBox="1"/>
          <p:nvPr/>
        </p:nvSpPr>
        <p:spPr>
          <a:xfrm>
            <a:off x="3513580" y="4910529"/>
            <a:ext cx="5162579" cy="144655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4400">
                <a:latin typeface="Calibri"/>
                <a:ea typeface="+mn-lt"/>
                <a:cs typeface="Calibri"/>
              </a:rPr>
              <a:t>What's the matter with antimatter?</a:t>
            </a:r>
          </a:p>
        </p:txBody>
      </p:sp>
      <p:sp>
        <p:nvSpPr>
          <p:cNvPr id="4" name="TextBox 9">
            <a:extLst>
              <a:ext uri="{FF2B5EF4-FFF2-40B4-BE49-F238E27FC236}">
                <a16:creationId xmlns:a16="http://schemas.microsoft.com/office/drawing/2014/main" id="{1A52C448-083A-52CE-7E73-0C0359E9A0BC}"/>
              </a:ext>
            </a:extLst>
          </p:cNvPr>
          <p:cNvSpPr txBox="1"/>
          <p:nvPr/>
        </p:nvSpPr>
        <p:spPr>
          <a:xfrm>
            <a:off x="6621498" y="6385779"/>
            <a:ext cx="5574684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o-RO" sz="2000">
                <a:latin typeface="Calibri"/>
                <a:cs typeface="Calibri"/>
              </a:rPr>
              <a:t>Luca Mihai Vasiu, Munteanu David-Ioan</a:t>
            </a:r>
            <a:r>
              <a:rPr lang="en-GB" sz="2000">
                <a:latin typeface="Calibri"/>
                <a:cs typeface="Calibri"/>
              </a:rPr>
              <a:t>​</a:t>
            </a:r>
            <a:endParaRPr lang="en-US" sz="2000">
              <a:latin typeface="Calibri"/>
              <a:cs typeface="Calibri"/>
            </a:endParaRPr>
          </a:p>
          <a:p>
            <a:pPr algn="ctr"/>
            <a:endParaRPr lang="en-GB" sz="2000">
              <a:latin typeface="Calibri"/>
              <a:cs typeface="Calibri"/>
            </a:endParaRPr>
          </a:p>
        </p:txBody>
      </p:sp>
      <p:pic>
        <p:nvPicPr>
          <p:cNvPr id="6" name="Imagine 5" descr="Energy Transparent Background - PNG Play">
            <a:extLst>
              <a:ext uri="{FF2B5EF4-FFF2-40B4-BE49-F238E27FC236}">
                <a16:creationId xmlns:a16="http://schemas.microsoft.com/office/drawing/2014/main" id="{87B976EE-91D1-8267-2D42-0BEC1704A1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4400" y="2208030"/>
            <a:ext cx="2743200" cy="2441940"/>
          </a:xfrm>
          <a:prstGeom prst="rect">
            <a:avLst/>
          </a:prstGeom>
        </p:spPr>
      </p:pic>
      <p:pic>
        <p:nvPicPr>
          <p:cNvPr id="5" name="Picture 4" descr="Group3 | Digital Teslameter / Gaussmeter">
            <a:extLst>
              <a:ext uri="{FF2B5EF4-FFF2-40B4-BE49-F238E27FC236}">
                <a16:creationId xmlns:a16="http://schemas.microsoft.com/office/drawing/2014/main" id="{63DD27CF-6B7F-E812-769F-9D67ED0E486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16" y="4713898"/>
            <a:ext cx="1566441" cy="178035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E46097E-56DF-F79E-F021-43363BEF691D}"/>
              </a:ext>
            </a:extLst>
          </p:cNvPr>
          <p:cNvSpPr txBox="1"/>
          <p:nvPr/>
        </p:nvSpPr>
        <p:spPr>
          <a:xfrm>
            <a:off x="-3215" y="6486445"/>
            <a:ext cx="2238374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000">
                <a:latin typeface="Calibri"/>
                <a:cs typeface="Calibri"/>
              </a:rPr>
              <a:t>HSSIP-RO 2024</a:t>
            </a:r>
          </a:p>
        </p:txBody>
      </p:sp>
    </p:spTree>
    <p:extLst>
      <p:ext uri="{BB962C8B-B14F-4D97-AF65-F5344CB8AC3E}">
        <p14:creationId xmlns:p14="http://schemas.microsoft.com/office/powerpoint/2010/main" val="2280123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ine 6" descr="Black Solid Color Image : Unisex Adult Face Mask Black Solid Color ...">
            <a:extLst>
              <a:ext uri="{FF2B5EF4-FFF2-40B4-BE49-F238E27FC236}">
                <a16:creationId xmlns:a16="http://schemas.microsoft.com/office/drawing/2014/main" id="{906E55D4-4F18-73F8-B1D7-F87562810A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60" y="3614"/>
            <a:ext cx="12180295" cy="6857222"/>
          </a:xfrm>
          <a:prstGeom prst="rect">
            <a:avLst/>
          </a:prstGeom>
        </p:spPr>
      </p:pic>
      <p:pic>
        <p:nvPicPr>
          <p:cNvPr id="5" name="Imagine 4">
            <a:extLst>
              <a:ext uri="{FF2B5EF4-FFF2-40B4-BE49-F238E27FC236}">
                <a16:creationId xmlns:a16="http://schemas.microsoft.com/office/drawing/2014/main" id="{740F84BB-A794-5FB9-D8A3-A226175361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8" y="8808"/>
            <a:ext cx="12193948" cy="6866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2196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3">
            <a:extLst>
              <a:ext uri="{FF2B5EF4-FFF2-40B4-BE49-F238E27FC236}">
                <a16:creationId xmlns:a16="http://schemas.microsoft.com/office/drawing/2014/main" id="{91774B7F-097E-E1B4-5F60-745893551AB5}"/>
              </a:ext>
            </a:extLst>
          </p:cNvPr>
          <p:cNvSpPr txBox="1"/>
          <p:nvPr/>
        </p:nvSpPr>
        <p:spPr>
          <a:xfrm>
            <a:off x="2381250" y="273844"/>
            <a:ext cx="7433465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3600" b="1" dirty="0">
                <a:latin typeface="Calibri"/>
                <a:cs typeface="Calibri"/>
              </a:rPr>
              <a:t>1.4 The Big (and problematic) Bang</a:t>
            </a:r>
          </a:p>
        </p:txBody>
      </p:sp>
      <p:pic>
        <p:nvPicPr>
          <p:cNvPr id="9" name="Imagine 8" descr="PPT - CP violation: The difference between matter and antimatter ...">
            <a:extLst>
              <a:ext uri="{FF2B5EF4-FFF2-40B4-BE49-F238E27FC236}">
                <a16:creationId xmlns:a16="http://schemas.microsoft.com/office/drawing/2014/main" id="{957C46DF-9ECD-2396-B524-FB48F98702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5" r="1721" b="267"/>
          <a:stretch/>
        </p:blipFill>
        <p:spPr>
          <a:xfrm>
            <a:off x="-7910" y="1159455"/>
            <a:ext cx="7702406" cy="4869986"/>
          </a:xfrm>
          <a:prstGeom prst="rect">
            <a:avLst/>
          </a:prstGeom>
        </p:spPr>
      </p:pic>
      <p:pic>
        <p:nvPicPr>
          <p:cNvPr id="11" name="Imagine 3" descr="Energy Transparent Background - PNG Play">
            <a:extLst>
              <a:ext uri="{FF2B5EF4-FFF2-40B4-BE49-F238E27FC236}">
                <a16:creationId xmlns:a16="http://schemas.microsoft.com/office/drawing/2014/main" id="{73137CA2-ADAB-348D-5C72-1FA060629D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324" y="2996375"/>
            <a:ext cx="717190" cy="64171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FBCCAE0-7965-D84C-F797-9C433A2A115B}"/>
              </a:ext>
            </a:extLst>
          </p:cNvPr>
          <p:cNvSpPr txBox="1"/>
          <p:nvPr/>
        </p:nvSpPr>
        <p:spPr>
          <a:xfrm>
            <a:off x="7708845" y="1162516"/>
            <a:ext cx="4161986" cy="4093428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ro-R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buFont typeface="Arial"/>
              <a:buChar char="•"/>
            </a:pPr>
            <a:r>
              <a:rPr lang="en-GB" sz="2000">
                <a:latin typeface="Calibri"/>
                <a:cs typeface="Calibri"/>
              </a:rPr>
              <a:t>The universe came into existence around 14 </a:t>
            </a:r>
            <a:r>
              <a:rPr lang="en-GB" sz="2000" err="1">
                <a:latin typeface="Calibri"/>
                <a:cs typeface="Calibri"/>
              </a:rPr>
              <a:t>bilion</a:t>
            </a:r>
            <a:r>
              <a:rPr lang="en-GB" sz="2000">
                <a:latin typeface="Calibri"/>
                <a:cs typeface="Calibri"/>
              </a:rPr>
              <a:t> years ago, producing both matter and antimatter</a:t>
            </a:r>
            <a:endParaRPr lang="en-GB" sz="2000">
              <a:solidFill>
                <a:srgbClr val="FFFFFF"/>
              </a:solidFill>
              <a:latin typeface="Calibri"/>
              <a:cs typeface="Calibri"/>
            </a:endParaRPr>
          </a:p>
          <a:p>
            <a:pPr marL="342900" indent="-342900" algn="just">
              <a:buFont typeface="Arial"/>
              <a:buChar char="•"/>
            </a:pPr>
            <a:endParaRPr lang="en-GB" sz="2000">
              <a:latin typeface="Calibri"/>
              <a:cs typeface="Calibri"/>
            </a:endParaRPr>
          </a:p>
          <a:p>
            <a:pPr marL="342900" indent="-342900" algn="just">
              <a:buFont typeface="Arial"/>
              <a:buChar char="•"/>
            </a:pPr>
            <a:r>
              <a:rPr lang="en-GB" sz="2000">
                <a:latin typeface="Calibri"/>
                <a:cs typeface="Calibri"/>
              </a:rPr>
              <a:t>Most matter and antimatter was </a:t>
            </a:r>
            <a:r>
              <a:rPr lang="en-GB" sz="2000" err="1">
                <a:latin typeface="Calibri"/>
                <a:cs typeface="Calibri"/>
              </a:rPr>
              <a:t>anihilated</a:t>
            </a:r>
            <a:r>
              <a:rPr lang="en-GB" sz="2000">
                <a:latin typeface="Calibri"/>
                <a:cs typeface="Calibri"/>
              </a:rPr>
              <a:t>, producing </a:t>
            </a:r>
            <a:r>
              <a:rPr lang="en-GB" sz="2000" err="1">
                <a:latin typeface="Calibri"/>
                <a:cs typeface="Calibri"/>
              </a:rPr>
              <a:t>backround</a:t>
            </a:r>
            <a:r>
              <a:rPr lang="en-GB" sz="2000">
                <a:latin typeface="Calibri"/>
                <a:cs typeface="Calibri"/>
              </a:rPr>
              <a:t> radiation</a:t>
            </a:r>
          </a:p>
          <a:p>
            <a:pPr marL="342900" indent="-342900" algn="just">
              <a:buFont typeface="Arial"/>
              <a:buChar char="•"/>
            </a:pPr>
            <a:endParaRPr lang="en-GB" sz="2000">
              <a:latin typeface="Calibri"/>
              <a:cs typeface="Calibri"/>
            </a:endParaRPr>
          </a:p>
          <a:p>
            <a:pPr marL="342900" indent="-342900" algn="just">
              <a:buFont typeface="Arial"/>
              <a:buChar char="•"/>
            </a:pPr>
            <a:r>
              <a:rPr lang="en-GB" sz="2000">
                <a:latin typeface="Calibri"/>
                <a:cs typeface="Calibri"/>
              </a:rPr>
              <a:t>Given the present amount of radiation, the matter/antimatter ratio should have been just slightly above 1</a:t>
            </a:r>
          </a:p>
        </p:txBody>
      </p:sp>
      <p:sp>
        <p:nvSpPr>
          <p:cNvPr id="3" name="CasetăText 2">
            <a:extLst>
              <a:ext uri="{FF2B5EF4-FFF2-40B4-BE49-F238E27FC236}">
                <a16:creationId xmlns:a16="http://schemas.microsoft.com/office/drawing/2014/main" id="{91EF7263-77ED-71B9-CC40-D9C05E63802A}"/>
              </a:ext>
            </a:extLst>
          </p:cNvPr>
          <p:cNvSpPr txBox="1"/>
          <p:nvPr/>
        </p:nvSpPr>
        <p:spPr>
          <a:xfrm>
            <a:off x="-2381" y="6034088"/>
            <a:ext cx="656510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https://quizlet.com/237833274/the-big-bang-theory-diagram/</a:t>
            </a:r>
          </a:p>
        </p:txBody>
      </p:sp>
    </p:spTree>
    <p:extLst>
      <p:ext uri="{BB962C8B-B14F-4D97-AF65-F5344CB8AC3E}">
        <p14:creationId xmlns:p14="http://schemas.microsoft.com/office/powerpoint/2010/main" val="39411206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tăText 4">
            <a:extLst>
              <a:ext uri="{FF2B5EF4-FFF2-40B4-BE49-F238E27FC236}">
                <a16:creationId xmlns:a16="http://schemas.microsoft.com/office/drawing/2014/main" id="{9577F62E-0F44-51B2-C17F-44FD8596B7F6}"/>
              </a:ext>
            </a:extLst>
          </p:cNvPr>
          <p:cNvSpPr txBox="1"/>
          <p:nvPr/>
        </p:nvSpPr>
        <p:spPr>
          <a:xfrm>
            <a:off x="3941722" y="283489"/>
            <a:ext cx="4297793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o-RO" sz="3600" b="1" dirty="0">
                <a:cs typeface="Calibri"/>
              </a:rPr>
              <a:t>1.4 The Big Problem</a:t>
            </a:r>
          </a:p>
          <a:p>
            <a:pPr algn="ctr"/>
            <a:r>
              <a:rPr lang="ro-RO" sz="3600" b="1" dirty="0" err="1">
                <a:cs typeface="Calibri"/>
              </a:rPr>
              <a:t>Charge</a:t>
            </a:r>
            <a:r>
              <a:rPr lang="ro-RO" sz="3600" b="1" dirty="0">
                <a:cs typeface="Calibri"/>
              </a:rPr>
              <a:t> </a:t>
            </a:r>
            <a:r>
              <a:rPr lang="ro-RO" sz="3600" b="1" dirty="0" err="1">
                <a:cs typeface="Calibri"/>
              </a:rPr>
              <a:t>Parity</a:t>
            </a:r>
            <a:endParaRPr lang="ro-RO" sz="3600" b="1" dirty="0">
              <a:cs typeface="Calibri"/>
            </a:endParaRPr>
          </a:p>
        </p:txBody>
      </p:sp>
      <p:sp>
        <p:nvSpPr>
          <p:cNvPr id="7" name="CasetăText 6">
            <a:extLst>
              <a:ext uri="{FF2B5EF4-FFF2-40B4-BE49-F238E27FC236}">
                <a16:creationId xmlns:a16="http://schemas.microsoft.com/office/drawing/2014/main" id="{C7266FCC-EDA9-A0B6-F6D8-FA3DA02CA7B9}"/>
              </a:ext>
            </a:extLst>
          </p:cNvPr>
          <p:cNvSpPr txBox="1"/>
          <p:nvPr/>
        </p:nvSpPr>
        <p:spPr>
          <a:xfrm>
            <a:off x="944" y="1708412"/>
            <a:ext cx="3471152" cy="230832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o-RO" sz="2400" err="1">
                <a:latin typeface="Calibri"/>
                <a:cs typeface="Calibri"/>
              </a:rPr>
              <a:t>Charge</a:t>
            </a:r>
            <a:r>
              <a:rPr lang="ro-RO" sz="2400">
                <a:latin typeface="Calibri"/>
                <a:cs typeface="Calibri"/>
              </a:rPr>
              <a:t> </a:t>
            </a:r>
            <a:r>
              <a:rPr lang="ro-RO" sz="2400" err="1">
                <a:latin typeface="Calibri"/>
                <a:cs typeface="Calibri"/>
              </a:rPr>
              <a:t>parity</a:t>
            </a:r>
            <a:r>
              <a:rPr lang="ro-RO" sz="2400">
                <a:latin typeface="Calibri"/>
                <a:cs typeface="Calibri"/>
              </a:rPr>
              <a:t> </a:t>
            </a:r>
            <a:r>
              <a:rPr lang="ro-RO" sz="2400" err="1">
                <a:latin typeface="Calibri"/>
                <a:cs typeface="Calibri"/>
              </a:rPr>
              <a:t>is</a:t>
            </a:r>
            <a:r>
              <a:rPr lang="ro-RO" sz="2400">
                <a:latin typeface="Calibri"/>
                <a:cs typeface="Calibri"/>
              </a:rPr>
              <a:t> a </a:t>
            </a:r>
            <a:r>
              <a:rPr lang="ro-RO" sz="2400" err="1">
                <a:latin typeface="Calibri"/>
                <a:cs typeface="Calibri"/>
              </a:rPr>
              <a:t>quantum</a:t>
            </a:r>
            <a:r>
              <a:rPr lang="ro-RO" sz="2400">
                <a:latin typeface="Calibri"/>
                <a:cs typeface="Calibri"/>
              </a:rPr>
              <a:t> </a:t>
            </a:r>
            <a:r>
              <a:rPr lang="ro-RO" sz="2400" err="1">
                <a:latin typeface="Calibri"/>
                <a:cs typeface="Calibri"/>
              </a:rPr>
              <a:t>number</a:t>
            </a:r>
            <a:r>
              <a:rPr lang="ro-RO" sz="2400">
                <a:latin typeface="Calibri"/>
                <a:cs typeface="Calibri"/>
              </a:rPr>
              <a:t> </a:t>
            </a:r>
            <a:r>
              <a:rPr lang="ro-RO" sz="2400" err="1">
                <a:latin typeface="Calibri"/>
                <a:cs typeface="Calibri"/>
              </a:rPr>
              <a:t>that</a:t>
            </a:r>
            <a:r>
              <a:rPr lang="ro-RO" sz="2400">
                <a:latin typeface="Calibri"/>
                <a:cs typeface="Calibri"/>
              </a:rPr>
              <a:t> </a:t>
            </a:r>
            <a:r>
              <a:rPr lang="ro-RO" sz="2400" err="1">
                <a:latin typeface="Calibri"/>
                <a:cs typeface="Calibri"/>
              </a:rPr>
              <a:t>describes</a:t>
            </a:r>
            <a:r>
              <a:rPr lang="ro-RO" sz="2400">
                <a:latin typeface="Calibri"/>
                <a:cs typeface="Calibri"/>
              </a:rPr>
              <a:t> </a:t>
            </a:r>
            <a:r>
              <a:rPr lang="ro-RO" sz="2400" err="1">
                <a:latin typeface="Calibri"/>
                <a:cs typeface="Calibri"/>
              </a:rPr>
              <a:t>how</a:t>
            </a:r>
            <a:r>
              <a:rPr lang="ro-RO" sz="2400">
                <a:latin typeface="Calibri"/>
                <a:cs typeface="Calibri"/>
              </a:rPr>
              <a:t> </a:t>
            </a:r>
            <a:r>
              <a:rPr lang="ro-RO" sz="2400" err="1">
                <a:latin typeface="Calibri"/>
                <a:cs typeface="Calibri"/>
              </a:rPr>
              <a:t>particles</a:t>
            </a:r>
            <a:r>
              <a:rPr lang="ro-RO" sz="2400">
                <a:latin typeface="Calibri"/>
                <a:cs typeface="Calibri"/>
              </a:rPr>
              <a:t> </a:t>
            </a:r>
            <a:r>
              <a:rPr lang="ro-RO" sz="2400" err="1">
                <a:latin typeface="Calibri"/>
                <a:cs typeface="Calibri"/>
              </a:rPr>
              <a:t>behave</a:t>
            </a:r>
            <a:r>
              <a:rPr lang="ro-RO" sz="2400">
                <a:latin typeface="Calibri"/>
                <a:cs typeface="Calibri"/>
              </a:rPr>
              <a:t> </a:t>
            </a:r>
            <a:r>
              <a:rPr lang="ro-RO" sz="2400" err="1">
                <a:latin typeface="Calibri"/>
                <a:ea typeface="Roboto"/>
                <a:cs typeface="Calibri"/>
              </a:rPr>
              <a:t>under</a:t>
            </a:r>
            <a:r>
              <a:rPr lang="ro-RO" sz="2400">
                <a:latin typeface="Calibri"/>
                <a:ea typeface="Roboto"/>
                <a:cs typeface="Calibri"/>
              </a:rPr>
              <a:t> </a:t>
            </a:r>
            <a:r>
              <a:rPr lang="ro-RO" sz="2400" err="1">
                <a:latin typeface="Calibri"/>
                <a:ea typeface="Roboto"/>
                <a:cs typeface="Calibri"/>
              </a:rPr>
              <a:t>the</a:t>
            </a:r>
            <a:r>
              <a:rPr lang="ro-RO" sz="2400">
                <a:latin typeface="Calibri"/>
                <a:ea typeface="Roboto"/>
                <a:cs typeface="Calibri"/>
              </a:rPr>
              <a:t> </a:t>
            </a:r>
            <a:r>
              <a:rPr lang="ro-RO" sz="2400" err="1">
                <a:latin typeface="Calibri"/>
                <a:ea typeface="Roboto"/>
                <a:cs typeface="Calibri"/>
              </a:rPr>
              <a:t>symmetry</a:t>
            </a:r>
            <a:r>
              <a:rPr lang="ro-RO" sz="2400">
                <a:latin typeface="Calibri"/>
                <a:ea typeface="Roboto"/>
                <a:cs typeface="Calibri"/>
              </a:rPr>
              <a:t> </a:t>
            </a:r>
            <a:r>
              <a:rPr lang="ro-RO" sz="2400" err="1">
                <a:latin typeface="Calibri"/>
                <a:ea typeface="Roboto"/>
                <a:cs typeface="Calibri"/>
              </a:rPr>
              <a:t>operation</a:t>
            </a:r>
            <a:r>
              <a:rPr lang="ro-RO" sz="2400">
                <a:latin typeface="Calibri"/>
                <a:ea typeface="Roboto"/>
                <a:cs typeface="Calibri"/>
              </a:rPr>
              <a:t> of </a:t>
            </a:r>
            <a:r>
              <a:rPr lang="ro-RO" sz="2400" err="1">
                <a:latin typeface="Calibri"/>
                <a:ea typeface="Roboto"/>
                <a:cs typeface="Calibri"/>
              </a:rPr>
              <a:t>charge</a:t>
            </a:r>
            <a:r>
              <a:rPr lang="ro-RO" sz="2400">
                <a:latin typeface="Calibri"/>
                <a:ea typeface="Roboto"/>
                <a:cs typeface="Calibri"/>
              </a:rPr>
              <a:t> </a:t>
            </a:r>
            <a:r>
              <a:rPr lang="ro-RO" sz="2400" err="1">
                <a:latin typeface="Calibri"/>
                <a:ea typeface="Roboto"/>
                <a:cs typeface="Calibri"/>
              </a:rPr>
              <a:t>conjugation</a:t>
            </a:r>
            <a:endParaRPr lang="ro-RO" sz="2400">
              <a:latin typeface="Calibri"/>
              <a:cs typeface="Calibri"/>
            </a:endParaRPr>
          </a:p>
        </p:txBody>
      </p:sp>
      <p:sp>
        <p:nvSpPr>
          <p:cNvPr id="8" name="CasetăText 7">
            <a:extLst>
              <a:ext uri="{FF2B5EF4-FFF2-40B4-BE49-F238E27FC236}">
                <a16:creationId xmlns:a16="http://schemas.microsoft.com/office/drawing/2014/main" id="{EB16456E-20A4-E7C2-CA73-885C99351669}"/>
              </a:ext>
            </a:extLst>
          </p:cNvPr>
          <p:cNvSpPr txBox="1"/>
          <p:nvPr/>
        </p:nvSpPr>
        <p:spPr>
          <a:xfrm>
            <a:off x="8626078" y="1863328"/>
            <a:ext cx="3571874" cy="15696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ro-RO" sz="2400">
                <a:cs typeface="Calibri"/>
              </a:rPr>
              <a:t>The </a:t>
            </a:r>
            <a:r>
              <a:rPr lang="ro-RO" sz="2400" err="1">
                <a:cs typeface="Calibri"/>
              </a:rPr>
              <a:t>Weak</a:t>
            </a:r>
            <a:r>
              <a:rPr lang="ro-RO" sz="2400">
                <a:cs typeface="Calibri"/>
              </a:rPr>
              <a:t> Force </a:t>
            </a:r>
            <a:r>
              <a:rPr lang="ro-RO" sz="2400" err="1">
                <a:cs typeface="Calibri"/>
              </a:rPr>
              <a:t>has</a:t>
            </a:r>
            <a:r>
              <a:rPr lang="ro-RO" sz="2400">
                <a:cs typeface="Calibri"/>
              </a:rPr>
              <a:t> </a:t>
            </a:r>
            <a:r>
              <a:rPr lang="ro-RO" sz="2400" err="1">
                <a:cs typeface="Calibri"/>
              </a:rPr>
              <a:t>been</a:t>
            </a:r>
            <a:r>
              <a:rPr lang="ro-RO" sz="2400">
                <a:cs typeface="Calibri"/>
              </a:rPr>
              <a:t> </a:t>
            </a:r>
            <a:r>
              <a:rPr lang="ro-RO" sz="2400" err="1">
                <a:cs typeface="Calibri"/>
              </a:rPr>
              <a:t>shown</a:t>
            </a:r>
            <a:r>
              <a:rPr lang="ro-RO" sz="2400">
                <a:cs typeface="Calibri"/>
              </a:rPr>
              <a:t> </a:t>
            </a:r>
            <a:r>
              <a:rPr lang="ro-RO" sz="2400" err="1">
                <a:cs typeface="Calibri"/>
              </a:rPr>
              <a:t>to</a:t>
            </a:r>
            <a:r>
              <a:rPr lang="ro-RO" sz="2400">
                <a:cs typeface="Calibri"/>
              </a:rPr>
              <a:t> violate CP, but </a:t>
            </a:r>
            <a:r>
              <a:rPr lang="ro-RO" sz="2400" err="1">
                <a:cs typeface="Calibri"/>
              </a:rPr>
              <a:t>not</a:t>
            </a:r>
            <a:r>
              <a:rPr lang="ro-RO" sz="2400">
                <a:cs typeface="Calibri"/>
              </a:rPr>
              <a:t> </a:t>
            </a:r>
            <a:r>
              <a:rPr lang="ro-RO" sz="2400" err="1">
                <a:cs typeface="Calibri"/>
              </a:rPr>
              <a:t>enough</a:t>
            </a:r>
            <a:r>
              <a:rPr lang="ro-RO" sz="2400">
                <a:cs typeface="Calibri"/>
              </a:rPr>
              <a:t> as </a:t>
            </a:r>
            <a:r>
              <a:rPr lang="ro-RO" sz="2400" err="1">
                <a:cs typeface="Calibri"/>
              </a:rPr>
              <a:t>to</a:t>
            </a:r>
            <a:r>
              <a:rPr lang="ro-RO" sz="2400">
                <a:cs typeface="Calibri"/>
              </a:rPr>
              <a:t> </a:t>
            </a:r>
            <a:r>
              <a:rPr lang="ro-RO" sz="2400" err="1">
                <a:cs typeface="Calibri"/>
              </a:rPr>
              <a:t>justify</a:t>
            </a:r>
            <a:r>
              <a:rPr lang="ro-RO" sz="2400">
                <a:cs typeface="Calibri"/>
              </a:rPr>
              <a:t> </a:t>
            </a:r>
            <a:r>
              <a:rPr lang="ro-RO" sz="2400" err="1">
                <a:cs typeface="Calibri"/>
              </a:rPr>
              <a:t>the</a:t>
            </a:r>
            <a:r>
              <a:rPr lang="ro-RO" sz="2400" dirty="0">
                <a:cs typeface="Calibri"/>
              </a:rPr>
              <a:t> </a:t>
            </a:r>
            <a:r>
              <a:rPr lang="ro-RO" sz="2400" dirty="0" err="1">
                <a:ea typeface="+mn-lt"/>
                <a:cs typeface="+mn-lt"/>
              </a:rPr>
              <a:t>discrepancy</a:t>
            </a:r>
            <a:r>
              <a:rPr lang="ro-RO" sz="2400" dirty="0">
                <a:cs typeface="Calibri"/>
              </a:rPr>
              <a:t> </a:t>
            </a:r>
            <a:r>
              <a:rPr lang="ro-RO" sz="2400" err="1">
                <a:cs typeface="Calibri"/>
              </a:rPr>
              <a:t>we</a:t>
            </a:r>
            <a:r>
              <a:rPr lang="ro-RO" sz="2400">
                <a:cs typeface="Calibri"/>
              </a:rPr>
              <a:t> </a:t>
            </a:r>
            <a:r>
              <a:rPr lang="ro-RO" sz="2400" err="1">
                <a:cs typeface="Calibri"/>
              </a:rPr>
              <a:t>see</a:t>
            </a:r>
            <a:endParaRPr lang="ro-RO" sz="2400">
              <a:cs typeface="Calibri"/>
            </a:endParaRPr>
          </a:p>
        </p:txBody>
      </p:sp>
      <p:sp>
        <p:nvSpPr>
          <p:cNvPr id="9" name="CasetăText 8">
            <a:extLst>
              <a:ext uri="{FF2B5EF4-FFF2-40B4-BE49-F238E27FC236}">
                <a16:creationId xmlns:a16="http://schemas.microsoft.com/office/drawing/2014/main" id="{7EC99994-AD3E-FA09-231A-198E26D37E38}"/>
              </a:ext>
            </a:extLst>
          </p:cNvPr>
          <p:cNvSpPr txBox="1"/>
          <p:nvPr/>
        </p:nvSpPr>
        <p:spPr>
          <a:xfrm>
            <a:off x="2786062" y="5339952"/>
            <a:ext cx="6625828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o-RO" sz="2400">
                <a:cs typeface="Calibri"/>
              </a:rPr>
              <a:t>The Big Bang </a:t>
            </a:r>
            <a:r>
              <a:rPr lang="ro-RO" sz="2400" err="1">
                <a:cs typeface="Calibri"/>
              </a:rPr>
              <a:t>producing</a:t>
            </a:r>
            <a:r>
              <a:rPr lang="ro-RO" sz="2400">
                <a:cs typeface="Calibri"/>
              </a:rPr>
              <a:t> more </a:t>
            </a:r>
            <a:r>
              <a:rPr lang="ro-RO" sz="2400" err="1">
                <a:cs typeface="Calibri"/>
              </a:rPr>
              <a:t>matter</a:t>
            </a:r>
            <a:r>
              <a:rPr lang="ro-RO" sz="2400">
                <a:cs typeface="Calibri"/>
              </a:rPr>
              <a:t> </a:t>
            </a:r>
            <a:r>
              <a:rPr lang="ro-RO" sz="2400" err="1">
                <a:cs typeface="Calibri"/>
              </a:rPr>
              <a:t>than</a:t>
            </a:r>
            <a:r>
              <a:rPr lang="ro-RO" sz="2400">
                <a:cs typeface="Calibri"/>
              </a:rPr>
              <a:t> </a:t>
            </a:r>
            <a:r>
              <a:rPr lang="ro-RO" sz="2400" err="1">
                <a:cs typeface="Calibri"/>
              </a:rPr>
              <a:t>antimatter</a:t>
            </a:r>
            <a:r>
              <a:rPr lang="ro-RO" sz="2400">
                <a:cs typeface="Calibri"/>
              </a:rPr>
              <a:t> </a:t>
            </a:r>
            <a:r>
              <a:rPr lang="ro-RO" sz="2400" err="1">
                <a:cs typeface="Calibri"/>
              </a:rPr>
              <a:t>violates</a:t>
            </a:r>
            <a:r>
              <a:rPr lang="ro-RO" sz="2400">
                <a:cs typeface="Calibri"/>
              </a:rPr>
              <a:t> </a:t>
            </a:r>
            <a:r>
              <a:rPr lang="ro-RO" sz="2400" err="1">
                <a:cs typeface="Calibri"/>
              </a:rPr>
              <a:t>Charge</a:t>
            </a:r>
            <a:r>
              <a:rPr lang="ro-RO" sz="2400">
                <a:cs typeface="Calibri"/>
              </a:rPr>
              <a:t> </a:t>
            </a:r>
            <a:r>
              <a:rPr lang="ro-RO" sz="2400" err="1">
                <a:cs typeface="Calibri"/>
              </a:rPr>
              <a:t>Parity</a:t>
            </a:r>
            <a:r>
              <a:rPr lang="ro-RO" sz="2400">
                <a:cs typeface="Calibri"/>
              </a:rPr>
              <a:t>, </a:t>
            </a:r>
            <a:r>
              <a:rPr lang="ro-RO" sz="2400" err="1">
                <a:cs typeface="Calibri"/>
              </a:rPr>
              <a:t>therefore</a:t>
            </a:r>
            <a:r>
              <a:rPr lang="ro-RO" sz="2400">
                <a:cs typeface="Calibri"/>
              </a:rPr>
              <a:t> </a:t>
            </a:r>
            <a:r>
              <a:rPr lang="ro-RO" sz="2400" err="1">
                <a:cs typeface="Calibri"/>
              </a:rPr>
              <a:t>our</a:t>
            </a:r>
            <a:r>
              <a:rPr lang="ro-RO" sz="2400">
                <a:cs typeface="Calibri"/>
              </a:rPr>
              <a:t> model must </a:t>
            </a:r>
            <a:r>
              <a:rPr lang="ro-RO" sz="2400" err="1">
                <a:cs typeface="Calibri"/>
              </a:rPr>
              <a:t>be</a:t>
            </a:r>
            <a:r>
              <a:rPr lang="ro-RO" sz="2400">
                <a:cs typeface="Calibri"/>
              </a:rPr>
              <a:t> </a:t>
            </a:r>
            <a:r>
              <a:rPr lang="ro-RO" sz="2400" err="1">
                <a:cs typeface="Calibri"/>
              </a:rPr>
              <a:t>adapted</a:t>
            </a:r>
            <a:r>
              <a:rPr lang="ro-RO" sz="2400">
                <a:cs typeface="Calibri"/>
              </a:rPr>
              <a:t> </a:t>
            </a:r>
            <a:r>
              <a:rPr lang="ro-RO" sz="2400" err="1">
                <a:cs typeface="Calibri"/>
              </a:rPr>
              <a:t>to</a:t>
            </a:r>
            <a:r>
              <a:rPr lang="ro-RO" sz="2400">
                <a:cs typeface="Calibri"/>
              </a:rPr>
              <a:t> </a:t>
            </a:r>
            <a:r>
              <a:rPr lang="ro-RO" sz="2400" err="1">
                <a:cs typeface="Calibri"/>
              </a:rPr>
              <a:t>explain</a:t>
            </a:r>
            <a:r>
              <a:rPr lang="ro-RO" sz="2400">
                <a:cs typeface="Calibri"/>
              </a:rPr>
              <a:t> </a:t>
            </a:r>
            <a:r>
              <a:rPr lang="ro-RO" sz="2400" err="1">
                <a:cs typeface="Calibri"/>
              </a:rPr>
              <a:t>this</a:t>
            </a:r>
            <a:endParaRPr lang="ro-RO"/>
          </a:p>
        </p:txBody>
      </p:sp>
      <p:pic>
        <p:nvPicPr>
          <p:cNvPr id="10" name="Imagine 9" descr="O imagine care conține text, captură de ecran, siglă, proiectare&#10;&#10;Descriere generată automat">
            <a:extLst>
              <a:ext uri="{FF2B5EF4-FFF2-40B4-BE49-F238E27FC236}">
                <a16:creationId xmlns:a16="http://schemas.microsoft.com/office/drawing/2014/main" id="{ECA5BDAD-330B-749E-0B85-B4DCA50DCC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0854" y="1861977"/>
            <a:ext cx="3810290" cy="2991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3914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asetăText 13">
            <a:extLst>
              <a:ext uri="{FF2B5EF4-FFF2-40B4-BE49-F238E27FC236}">
                <a16:creationId xmlns:a16="http://schemas.microsoft.com/office/drawing/2014/main" id="{3D7DBAEB-BBDB-77DC-9D66-6C6521E44ED3}"/>
              </a:ext>
            </a:extLst>
          </p:cNvPr>
          <p:cNvSpPr txBox="1"/>
          <p:nvPr/>
        </p:nvSpPr>
        <p:spPr>
          <a:xfrm>
            <a:off x="233742" y="3825351"/>
            <a:ext cx="11979991" cy="35394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o-RO" sz="3600" b="1" dirty="0">
                <a:cs typeface="Calibri"/>
              </a:rPr>
              <a:t>Ch.1 </a:t>
            </a:r>
            <a:r>
              <a:rPr lang="ro-RO" sz="3600" b="1" dirty="0" err="1">
                <a:cs typeface="Calibri"/>
              </a:rPr>
              <a:t>Does</a:t>
            </a:r>
            <a:r>
              <a:rPr lang="ro-RO" sz="3600" b="1" dirty="0">
                <a:cs typeface="Calibri"/>
              </a:rPr>
              <a:t> </a:t>
            </a:r>
            <a:r>
              <a:rPr lang="ro-RO" sz="3600" b="1" dirty="0" err="1">
                <a:cs typeface="Calibri"/>
              </a:rPr>
              <a:t>antimatter</a:t>
            </a:r>
            <a:r>
              <a:rPr lang="ro-RO" sz="3600" b="1" dirty="0">
                <a:cs typeface="Calibri"/>
              </a:rPr>
              <a:t> </a:t>
            </a:r>
            <a:r>
              <a:rPr lang="ro-RO" sz="3600" b="1" dirty="0" err="1">
                <a:cs typeface="Calibri"/>
              </a:rPr>
              <a:t>matter</a:t>
            </a:r>
            <a:r>
              <a:rPr lang="ro-RO" sz="3600" b="1" dirty="0">
                <a:cs typeface="Calibri"/>
              </a:rPr>
              <a:t>?</a:t>
            </a:r>
          </a:p>
          <a:p>
            <a:r>
              <a:rPr lang="ro-RO" sz="3600" b="1" dirty="0">
                <a:cs typeface="Calibri"/>
              </a:rPr>
              <a:t>Ch.2 </a:t>
            </a:r>
            <a:r>
              <a:rPr lang="ro-RO" sz="3600" b="1" dirty="0" err="1">
                <a:cs typeface="Calibri"/>
              </a:rPr>
              <a:t>Journey</a:t>
            </a:r>
            <a:r>
              <a:rPr lang="ro-RO" sz="3600" b="1" dirty="0">
                <a:cs typeface="Calibri"/>
              </a:rPr>
              <a:t> </a:t>
            </a:r>
            <a:r>
              <a:rPr lang="ro-RO" sz="3600" b="1" dirty="0" err="1">
                <a:cs typeface="Calibri"/>
              </a:rPr>
              <a:t>to</a:t>
            </a:r>
            <a:r>
              <a:rPr lang="ro-RO" sz="3600" b="1" dirty="0">
                <a:cs typeface="Calibri"/>
              </a:rPr>
              <a:t> </a:t>
            </a:r>
            <a:r>
              <a:rPr lang="ro-RO" sz="3600" b="1" dirty="0" err="1">
                <a:cs typeface="Calibri"/>
              </a:rPr>
              <a:t>the</a:t>
            </a:r>
            <a:r>
              <a:rPr lang="ro-RO" sz="3600" b="1" dirty="0">
                <a:cs typeface="Calibri"/>
              </a:rPr>
              <a:t> </a:t>
            </a:r>
            <a:r>
              <a:rPr lang="ro-RO" sz="3600" b="1" dirty="0" err="1">
                <a:cs typeface="Calibri"/>
              </a:rPr>
              <a:t>antimatter</a:t>
            </a:r>
            <a:r>
              <a:rPr lang="ro-RO" sz="3600" b="1" dirty="0">
                <a:cs typeface="Calibri"/>
              </a:rPr>
              <a:t> </a:t>
            </a:r>
            <a:r>
              <a:rPr lang="ro-RO" sz="3600" b="1" dirty="0" err="1">
                <a:cs typeface="Calibri"/>
              </a:rPr>
              <a:t>factory</a:t>
            </a:r>
            <a:endParaRPr lang="ro-RO" sz="3600" b="1" dirty="0">
              <a:cs typeface="Calibri"/>
            </a:endParaRPr>
          </a:p>
          <a:p>
            <a:r>
              <a:rPr lang="ro-RO" sz="3600" b="1" dirty="0">
                <a:cs typeface="Calibri"/>
              </a:rPr>
              <a:t>Ch.3 The </a:t>
            </a:r>
            <a:r>
              <a:rPr lang="ro-RO" sz="3600" b="1" dirty="0" err="1">
                <a:cs typeface="Calibri"/>
              </a:rPr>
              <a:t>antimatter</a:t>
            </a:r>
            <a:r>
              <a:rPr lang="ro-RO" sz="3600" b="1" dirty="0">
                <a:cs typeface="Calibri"/>
              </a:rPr>
              <a:t> </a:t>
            </a:r>
            <a:r>
              <a:rPr lang="ro-RO" sz="3600" b="1" dirty="0" err="1">
                <a:cs typeface="Calibri"/>
              </a:rPr>
              <a:t>factory</a:t>
            </a:r>
            <a:r>
              <a:rPr lang="ro-RO" sz="3600" b="1" dirty="0">
                <a:cs typeface="Calibri"/>
              </a:rPr>
              <a:t> – </a:t>
            </a:r>
            <a:r>
              <a:rPr lang="ro-RO" sz="3600" b="1" dirty="0" err="1">
                <a:cs typeface="Calibri"/>
              </a:rPr>
              <a:t>deceleration</a:t>
            </a:r>
            <a:endParaRPr lang="ro-RO" sz="3600" b="1" dirty="0">
              <a:cs typeface="Calibri"/>
            </a:endParaRPr>
          </a:p>
          <a:p>
            <a:r>
              <a:rPr lang="ro-RO" sz="3600" b="1" dirty="0">
                <a:cs typeface="Calibri"/>
              </a:rPr>
              <a:t>Ch.4 The </a:t>
            </a:r>
            <a:r>
              <a:rPr lang="ro-RO" sz="3600" b="1" dirty="0" err="1">
                <a:cs typeface="Calibri"/>
              </a:rPr>
              <a:t>antimatter</a:t>
            </a:r>
            <a:r>
              <a:rPr lang="ro-RO" sz="3600" b="1" dirty="0">
                <a:cs typeface="Calibri"/>
              </a:rPr>
              <a:t> </a:t>
            </a:r>
            <a:r>
              <a:rPr lang="ro-RO" sz="3600" b="1" dirty="0" err="1">
                <a:cs typeface="Calibri"/>
              </a:rPr>
              <a:t>factory</a:t>
            </a:r>
            <a:r>
              <a:rPr lang="ro-RO" sz="3600" b="1" dirty="0">
                <a:cs typeface="Calibri"/>
              </a:rPr>
              <a:t> – </a:t>
            </a:r>
            <a:r>
              <a:rPr lang="ro-RO" sz="3600" b="1" dirty="0" err="1">
                <a:cs typeface="Calibri"/>
              </a:rPr>
              <a:t>experiments</a:t>
            </a:r>
          </a:p>
          <a:p>
            <a:endParaRPr lang="ro-RO" sz="4000" b="1">
              <a:solidFill>
                <a:schemeClr val="bg1"/>
              </a:solidFill>
              <a:cs typeface="Calibri"/>
            </a:endParaRPr>
          </a:p>
          <a:p>
            <a:endParaRPr lang="ro-RO" sz="4000" b="1">
              <a:solidFill>
                <a:schemeClr val="bg1"/>
              </a:solidFill>
              <a:cs typeface="Calibri"/>
            </a:endParaRPr>
          </a:p>
        </p:txBody>
      </p:sp>
      <p:sp>
        <p:nvSpPr>
          <p:cNvPr id="6" name="CasetăText 5">
            <a:extLst>
              <a:ext uri="{FF2B5EF4-FFF2-40B4-BE49-F238E27FC236}">
                <a16:creationId xmlns:a16="http://schemas.microsoft.com/office/drawing/2014/main" id="{9FB6D1AE-9EED-DBFE-C5D8-7706B2DDDBCF}"/>
              </a:ext>
            </a:extLst>
          </p:cNvPr>
          <p:cNvSpPr txBox="1"/>
          <p:nvPr/>
        </p:nvSpPr>
        <p:spPr>
          <a:xfrm>
            <a:off x="937627" y="576514"/>
            <a:ext cx="10332034" cy="286232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o-RO" sz="6000" b="1" dirty="0">
                <a:solidFill>
                  <a:schemeClr val="accent4">
                    <a:lumMod val="40000"/>
                    <a:lumOff val="60000"/>
                  </a:schemeClr>
                </a:solidFill>
                <a:cs typeface="Calibri"/>
              </a:rPr>
              <a:t>ANTIMATTER STUDIES @CERN, THE FIRST (KNOWN) ANTIMATTER FACTORY</a:t>
            </a:r>
          </a:p>
        </p:txBody>
      </p:sp>
      <p:pic>
        <p:nvPicPr>
          <p:cNvPr id="2" name="Imagine 1" descr="O imagine care conține Dans, persoană, genunchi, Cot&#10;&#10;Descriere generată automat">
            <a:extLst>
              <a:ext uri="{FF2B5EF4-FFF2-40B4-BE49-F238E27FC236}">
                <a16:creationId xmlns:a16="http://schemas.microsoft.com/office/drawing/2014/main" id="{9C3F5A49-AE8C-6751-653C-1E9F322247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88900" y="3832656"/>
            <a:ext cx="1362120" cy="2312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54762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tăText 4">
            <a:extLst>
              <a:ext uri="{FF2B5EF4-FFF2-40B4-BE49-F238E27FC236}">
                <a16:creationId xmlns:a16="http://schemas.microsoft.com/office/drawing/2014/main" id="{8C486D73-731B-9C28-C32F-E31543E7B4FA}"/>
              </a:ext>
            </a:extLst>
          </p:cNvPr>
          <p:cNvSpPr txBox="1"/>
          <p:nvPr/>
        </p:nvSpPr>
        <p:spPr>
          <a:xfrm>
            <a:off x="927189" y="877328"/>
            <a:ext cx="10332034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o-RO" sz="6000" b="1" dirty="0" err="1">
                <a:cs typeface="Calibri"/>
              </a:rPr>
              <a:t>positron</a:t>
            </a:r>
            <a:r>
              <a:rPr lang="ro-RO" sz="6000" b="1" dirty="0">
                <a:cs typeface="Calibri"/>
              </a:rPr>
              <a:t> per gram</a:t>
            </a:r>
          </a:p>
        </p:txBody>
      </p:sp>
      <p:sp>
        <p:nvSpPr>
          <p:cNvPr id="3" name="CasetăText 2">
            <a:extLst>
              <a:ext uri="{FF2B5EF4-FFF2-40B4-BE49-F238E27FC236}">
                <a16:creationId xmlns:a16="http://schemas.microsoft.com/office/drawing/2014/main" id="{6956F4A0-B601-4023-91F3-989D06667C34}"/>
              </a:ext>
            </a:extLst>
          </p:cNvPr>
          <p:cNvSpPr txBox="1"/>
          <p:nvPr/>
        </p:nvSpPr>
        <p:spPr>
          <a:xfrm>
            <a:off x="937626" y="3674807"/>
            <a:ext cx="10332034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o-RO" sz="6000" b="1">
                <a:cs typeface="Calibri"/>
              </a:rPr>
              <a:t>antiproton per gram</a:t>
            </a:r>
          </a:p>
        </p:txBody>
      </p:sp>
      <p:sp>
        <p:nvSpPr>
          <p:cNvPr id="4" name="CasetăText 3">
            <a:extLst>
              <a:ext uri="{FF2B5EF4-FFF2-40B4-BE49-F238E27FC236}">
                <a16:creationId xmlns:a16="http://schemas.microsoft.com/office/drawing/2014/main" id="{62864BFB-7FA9-CF1A-721B-23D992D24C4B}"/>
              </a:ext>
            </a:extLst>
          </p:cNvPr>
          <p:cNvSpPr txBox="1"/>
          <p:nvPr/>
        </p:nvSpPr>
        <p:spPr>
          <a:xfrm>
            <a:off x="927187" y="4687327"/>
            <a:ext cx="10332034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o-RO" sz="6000" b="1">
                <a:solidFill>
                  <a:schemeClr val="accent4">
                    <a:lumMod val="40000"/>
                    <a:lumOff val="60000"/>
                  </a:schemeClr>
                </a:solidFill>
                <a:cs typeface="Calibri"/>
              </a:rPr>
              <a:t>$3,000,000,000,000,000</a:t>
            </a:r>
            <a:endParaRPr lang="ro-RO">
              <a:solidFill>
                <a:schemeClr val="accent4">
                  <a:lumMod val="40000"/>
                  <a:lumOff val="60000"/>
                </a:schemeClr>
              </a:solidFill>
              <a:cs typeface="Calibri"/>
            </a:endParaRPr>
          </a:p>
        </p:txBody>
      </p:sp>
      <p:sp>
        <p:nvSpPr>
          <p:cNvPr id="6" name="CasetăText 5">
            <a:extLst>
              <a:ext uri="{FF2B5EF4-FFF2-40B4-BE49-F238E27FC236}">
                <a16:creationId xmlns:a16="http://schemas.microsoft.com/office/drawing/2014/main" id="{7FF263BE-FB17-1C19-B29F-F42BA9B0847A}"/>
              </a:ext>
            </a:extLst>
          </p:cNvPr>
          <p:cNvSpPr txBox="1"/>
          <p:nvPr/>
        </p:nvSpPr>
        <p:spPr>
          <a:xfrm>
            <a:off x="937625" y="1889847"/>
            <a:ext cx="10332034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o-RO" sz="6000" b="1">
                <a:solidFill>
                  <a:schemeClr val="accent4">
                    <a:lumMod val="40000"/>
                    <a:lumOff val="60000"/>
                  </a:schemeClr>
                </a:solidFill>
                <a:cs typeface="Calibri"/>
              </a:rPr>
              <a:t>$25,000,000,000</a:t>
            </a:r>
            <a:endParaRPr lang="ro-RO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CasetăText 6">
            <a:extLst>
              <a:ext uri="{FF2B5EF4-FFF2-40B4-BE49-F238E27FC236}">
                <a16:creationId xmlns:a16="http://schemas.microsoft.com/office/drawing/2014/main" id="{4FBBD2B4-3931-D9B0-F01C-C123F4C57BDD}"/>
              </a:ext>
            </a:extLst>
          </p:cNvPr>
          <p:cNvSpPr txBox="1"/>
          <p:nvPr/>
        </p:nvSpPr>
        <p:spPr>
          <a:xfrm>
            <a:off x="52" y="26"/>
            <a:ext cx="401718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o-RO">
                <a:ea typeface="Calibri"/>
                <a:cs typeface="Calibri"/>
              </a:rPr>
              <a:t>Ch.1 </a:t>
            </a:r>
            <a:r>
              <a:rPr lang="ro-RO" err="1">
                <a:ea typeface="Calibri"/>
                <a:cs typeface="Calibri"/>
              </a:rPr>
              <a:t>Does</a:t>
            </a:r>
            <a:r>
              <a:rPr lang="ro-RO">
                <a:ea typeface="Calibri"/>
                <a:cs typeface="Calibri"/>
              </a:rPr>
              <a:t> </a:t>
            </a:r>
            <a:r>
              <a:rPr lang="ro-RO" err="1">
                <a:ea typeface="Calibri"/>
                <a:cs typeface="Calibri"/>
              </a:rPr>
              <a:t>antimatter</a:t>
            </a:r>
            <a:r>
              <a:rPr lang="ro-RO">
                <a:ea typeface="Calibri"/>
                <a:cs typeface="Calibri"/>
              </a:rPr>
              <a:t> </a:t>
            </a:r>
            <a:r>
              <a:rPr lang="ro-RO" err="1">
                <a:ea typeface="Calibri"/>
                <a:cs typeface="Calibri"/>
              </a:rPr>
              <a:t>matter</a:t>
            </a:r>
            <a:r>
              <a:rPr lang="ro-RO">
                <a:ea typeface="Calibri"/>
                <a:cs typeface="Calibri"/>
              </a:rPr>
              <a:t>?</a:t>
            </a:r>
            <a:endParaRPr lang="ro-RO">
              <a:cs typeface="Calibri"/>
            </a:endParaRPr>
          </a:p>
        </p:txBody>
      </p:sp>
      <p:sp>
        <p:nvSpPr>
          <p:cNvPr id="2" name="CasetăText 1">
            <a:extLst>
              <a:ext uri="{FF2B5EF4-FFF2-40B4-BE49-F238E27FC236}">
                <a16:creationId xmlns:a16="http://schemas.microsoft.com/office/drawing/2014/main" id="{A8C1BA9F-4630-305E-C57C-BAC66981B294}"/>
              </a:ext>
            </a:extLst>
          </p:cNvPr>
          <p:cNvSpPr txBox="1"/>
          <p:nvPr/>
        </p:nvSpPr>
        <p:spPr>
          <a:xfrm>
            <a:off x="-68825" y="6427772"/>
            <a:ext cx="12038337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/>
              <a:t>https://www.abc.net.au/news/science/2023-02-19/antimatter-factory-physics-most-expensive-explosive-substance/101948092</a:t>
            </a:r>
          </a:p>
        </p:txBody>
      </p:sp>
      <p:pic>
        <p:nvPicPr>
          <p:cNvPr id="9" name="Media online 8" title="cha ching-sound effect (download)">
            <a:hlinkClick r:id="" action="ppaction://media"/>
            <a:extLst>
              <a:ext uri="{FF2B5EF4-FFF2-40B4-BE49-F238E27FC236}">
                <a16:creationId xmlns:a16="http://schemas.microsoft.com/office/drawing/2014/main" id="{2B67EFC7-0FD1-E381-776F-D57D63287A6A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8755848" y="5882483"/>
            <a:ext cx="1425195" cy="817944"/>
          </a:xfrm>
          <a:prstGeom prst="rect">
            <a:avLst/>
          </a:prstGeom>
        </p:spPr>
      </p:pic>
      <p:pic>
        <p:nvPicPr>
          <p:cNvPr id="10" name="Media online 9" title="Hell Naw dog sound effect">
            <a:hlinkClick r:id="" action="ppaction://media"/>
            <a:extLst>
              <a:ext uri="{FF2B5EF4-FFF2-40B4-BE49-F238E27FC236}">
                <a16:creationId xmlns:a16="http://schemas.microsoft.com/office/drawing/2014/main" id="{7872B9F6-E785-E432-93A7-7C15B1C5C828}"/>
              </a:ext>
            </a:extLst>
          </p:cNvPr>
          <p:cNvPicPr>
            <a:picLocks noRot="1" noChangeAspect="1"/>
          </p:cNvPicPr>
          <p:nvPr>
            <a:videoFile r:link="rId2"/>
          </p:nvPr>
        </p:nvPicPr>
        <p:blipFill>
          <a:blip r:embed="rId5"/>
          <a:stretch>
            <a:fillRect/>
          </a:stretch>
        </p:blipFill>
        <p:spPr>
          <a:xfrm>
            <a:off x="10529232" y="5871434"/>
            <a:ext cx="1434840" cy="837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990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4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tăText 4">
            <a:extLst>
              <a:ext uri="{FF2B5EF4-FFF2-40B4-BE49-F238E27FC236}">
                <a16:creationId xmlns:a16="http://schemas.microsoft.com/office/drawing/2014/main" id="{8C486D73-731B-9C28-C32F-E31543E7B4FA}"/>
              </a:ext>
            </a:extLst>
          </p:cNvPr>
          <p:cNvSpPr txBox="1"/>
          <p:nvPr/>
        </p:nvSpPr>
        <p:spPr>
          <a:xfrm>
            <a:off x="927189" y="2714479"/>
            <a:ext cx="10332034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o-RO" sz="6000" b="1">
                <a:solidFill>
                  <a:schemeClr val="accent4">
                    <a:lumMod val="40000"/>
                    <a:lumOff val="60000"/>
                  </a:schemeClr>
                </a:solidFill>
                <a:cs typeface="Calibri"/>
              </a:rPr>
              <a:t>WHY IS IT SO EXPENSIVE?</a:t>
            </a:r>
          </a:p>
        </p:txBody>
      </p:sp>
      <p:sp>
        <p:nvSpPr>
          <p:cNvPr id="4" name="CasetăText 3">
            <a:extLst>
              <a:ext uri="{FF2B5EF4-FFF2-40B4-BE49-F238E27FC236}">
                <a16:creationId xmlns:a16="http://schemas.microsoft.com/office/drawing/2014/main" id="{923C23D7-E270-3E2F-53A8-0ADF536AD4DF}"/>
              </a:ext>
            </a:extLst>
          </p:cNvPr>
          <p:cNvSpPr txBox="1"/>
          <p:nvPr/>
        </p:nvSpPr>
        <p:spPr>
          <a:xfrm>
            <a:off x="2419874" y="2557056"/>
            <a:ext cx="7357103" cy="132343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o-RO" sz="8000" b="1">
                <a:solidFill>
                  <a:schemeClr val="accent6">
                    <a:lumMod val="60000"/>
                    <a:lumOff val="40000"/>
                  </a:schemeClr>
                </a:solidFill>
                <a:cs typeface="Calibri"/>
              </a:rPr>
              <a:t>ANNIHILATION</a:t>
            </a:r>
          </a:p>
        </p:txBody>
      </p:sp>
      <p:sp>
        <p:nvSpPr>
          <p:cNvPr id="3" name="CasetăText 2">
            <a:extLst>
              <a:ext uri="{FF2B5EF4-FFF2-40B4-BE49-F238E27FC236}">
                <a16:creationId xmlns:a16="http://schemas.microsoft.com/office/drawing/2014/main" id="{A6270325-3BC5-78A7-0CBB-32F94EC73024}"/>
              </a:ext>
            </a:extLst>
          </p:cNvPr>
          <p:cNvSpPr txBox="1"/>
          <p:nvPr/>
        </p:nvSpPr>
        <p:spPr>
          <a:xfrm>
            <a:off x="52" y="26"/>
            <a:ext cx="401718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o-RO">
                <a:ea typeface="Calibri"/>
                <a:cs typeface="Calibri"/>
              </a:rPr>
              <a:t>Ch.1 </a:t>
            </a:r>
            <a:r>
              <a:rPr lang="ro-RO" err="1">
                <a:ea typeface="Calibri"/>
                <a:cs typeface="Calibri"/>
              </a:rPr>
              <a:t>Does</a:t>
            </a:r>
            <a:r>
              <a:rPr lang="ro-RO">
                <a:ea typeface="Calibri"/>
                <a:cs typeface="Calibri"/>
              </a:rPr>
              <a:t> </a:t>
            </a:r>
            <a:r>
              <a:rPr lang="ro-RO" err="1">
                <a:ea typeface="Calibri"/>
                <a:cs typeface="Calibri"/>
              </a:rPr>
              <a:t>antimatter</a:t>
            </a:r>
            <a:r>
              <a:rPr lang="ro-RO">
                <a:ea typeface="Calibri"/>
                <a:cs typeface="Calibri"/>
              </a:rPr>
              <a:t> </a:t>
            </a:r>
            <a:r>
              <a:rPr lang="ro-RO" err="1">
                <a:ea typeface="Calibri"/>
                <a:cs typeface="Calibri"/>
              </a:rPr>
              <a:t>matter</a:t>
            </a:r>
            <a:r>
              <a:rPr lang="ro-RO">
                <a:ea typeface="Calibri"/>
                <a:cs typeface="Calibri"/>
              </a:rPr>
              <a:t>?</a:t>
            </a:r>
            <a:endParaRPr lang="ro-RO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82362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tăText 4">
            <a:extLst>
              <a:ext uri="{FF2B5EF4-FFF2-40B4-BE49-F238E27FC236}">
                <a16:creationId xmlns:a16="http://schemas.microsoft.com/office/drawing/2014/main" id="{8C486D73-731B-9C28-C32F-E31543E7B4FA}"/>
              </a:ext>
            </a:extLst>
          </p:cNvPr>
          <p:cNvSpPr txBox="1"/>
          <p:nvPr/>
        </p:nvSpPr>
        <p:spPr>
          <a:xfrm>
            <a:off x="937627" y="230150"/>
            <a:ext cx="10332034" cy="19389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o-RO" sz="6000" b="1">
                <a:solidFill>
                  <a:schemeClr val="accent4">
                    <a:lumMod val="40000"/>
                    <a:lumOff val="60000"/>
                  </a:schemeClr>
                </a:solidFill>
                <a:ea typeface="Calibri"/>
                <a:cs typeface="Calibri"/>
              </a:rPr>
              <a:t>WAIT... WHY ARE WE REALLY DOING THIS?</a:t>
            </a:r>
            <a:endParaRPr lang="ro-RO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7" name="CasetăText 16">
            <a:extLst>
              <a:ext uri="{FF2B5EF4-FFF2-40B4-BE49-F238E27FC236}">
                <a16:creationId xmlns:a16="http://schemas.microsoft.com/office/drawing/2014/main" id="{DBDEAF2E-8554-2619-A1F2-E1CF18CF4192}"/>
              </a:ext>
            </a:extLst>
          </p:cNvPr>
          <p:cNvSpPr txBox="1"/>
          <p:nvPr/>
        </p:nvSpPr>
        <p:spPr>
          <a:xfrm>
            <a:off x="940324" y="2703133"/>
            <a:ext cx="12021180" cy="255454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o-RO" sz="4000" b="1" err="1">
                <a:cs typeface="Calibri"/>
              </a:rPr>
              <a:t>Why</a:t>
            </a:r>
            <a:r>
              <a:rPr lang="ro-RO" sz="4000" b="1">
                <a:cs typeface="Calibri"/>
              </a:rPr>
              <a:t> </a:t>
            </a:r>
            <a:r>
              <a:rPr lang="ro-RO" sz="4000" b="1" err="1">
                <a:cs typeface="Calibri"/>
              </a:rPr>
              <a:t>is</a:t>
            </a:r>
            <a:r>
              <a:rPr lang="ro-RO" sz="4000" b="1">
                <a:cs typeface="Calibri"/>
              </a:rPr>
              <a:t> </a:t>
            </a:r>
            <a:r>
              <a:rPr lang="ro-RO" sz="4000" b="1" err="1">
                <a:cs typeface="Calibri"/>
              </a:rPr>
              <a:t>antimatter</a:t>
            </a:r>
            <a:r>
              <a:rPr lang="ro-RO" sz="4000" b="1">
                <a:cs typeface="Calibri"/>
              </a:rPr>
              <a:t> </a:t>
            </a:r>
            <a:r>
              <a:rPr lang="ro-RO" sz="4000" b="1" err="1">
                <a:cs typeface="Calibri"/>
              </a:rPr>
              <a:t>so</a:t>
            </a:r>
            <a:r>
              <a:rPr lang="ro-RO" sz="4000" b="1">
                <a:cs typeface="Calibri"/>
              </a:rPr>
              <a:t> rare?</a:t>
            </a:r>
          </a:p>
          <a:p>
            <a:endParaRPr lang="ro-RO" sz="4000" b="1">
              <a:solidFill>
                <a:schemeClr val="bg1"/>
              </a:solidFill>
              <a:cs typeface="Calibri"/>
            </a:endParaRPr>
          </a:p>
          <a:p>
            <a:endParaRPr lang="ro-RO" sz="4000" b="1">
              <a:solidFill>
                <a:schemeClr val="bg1"/>
              </a:solidFill>
              <a:cs typeface="Calibri"/>
            </a:endParaRPr>
          </a:p>
          <a:p>
            <a:endParaRPr lang="ro-RO" sz="4000" b="1">
              <a:solidFill>
                <a:schemeClr val="bg1"/>
              </a:solidFill>
              <a:cs typeface="Calibri"/>
            </a:endParaRPr>
          </a:p>
        </p:txBody>
      </p:sp>
      <p:sp>
        <p:nvSpPr>
          <p:cNvPr id="19" name="CasetăText 18">
            <a:extLst>
              <a:ext uri="{FF2B5EF4-FFF2-40B4-BE49-F238E27FC236}">
                <a16:creationId xmlns:a16="http://schemas.microsoft.com/office/drawing/2014/main" id="{13BBA511-4C5D-1BF9-689C-FB4B2F16879E}"/>
              </a:ext>
            </a:extLst>
          </p:cNvPr>
          <p:cNvSpPr txBox="1"/>
          <p:nvPr/>
        </p:nvSpPr>
        <p:spPr>
          <a:xfrm>
            <a:off x="272269" y="2703133"/>
            <a:ext cx="664249" cy="31700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o-RO" sz="4000" b="1">
                <a:cs typeface="Calibri"/>
              </a:rPr>
              <a:t>1)</a:t>
            </a:r>
          </a:p>
          <a:p>
            <a:endParaRPr lang="ro-RO" sz="4000" b="1">
              <a:cs typeface="Calibri"/>
            </a:endParaRPr>
          </a:p>
          <a:p>
            <a:r>
              <a:rPr lang="ro-RO" sz="4000" b="1">
                <a:cs typeface="Calibri"/>
              </a:rPr>
              <a:t>2)</a:t>
            </a:r>
          </a:p>
          <a:p>
            <a:endParaRPr lang="ro-RO" sz="4000" b="1">
              <a:cs typeface="Calibri"/>
            </a:endParaRPr>
          </a:p>
          <a:p>
            <a:r>
              <a:rPr lang="ro-RO" sz="4000" b="1">
                <a:cs typeface="Calibri"/>
              </a:rPr>
              <a:t>3)</a:t>
            </a:r>
          </a:p>
        </p:txBody>
      </p:sp>
      <p:sp>
        <p:nvSpPr>
          <p:cNvPr id="20" name="CasetăText 19">
            <a:extLst>
              <a:ext uri="{FF2B5EF4-FFF2-40B4-BE49-F238E27FC236}">
                <a16:creationId xmlns:a16="http://schemas.microsoft.com/office/drawing/2014/main" id="{90D59350-617A-A0D6-51C4-9FB92BA78215}"/>
              </a:ext>
            </a:extLst>
          </p:cNvPr>
          <p:cNvSpPr txBox="1"/>
          <p:nvPr/>
        </p:nvSpPr>
        <p:spPr>
          <a:xfrm>
            <a:off x="935277" y="3304784"/>
            <a:ext cx="8473857" cy="132343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o-RO" sz="4000">
                <a:cs typeface="Segoe UI"/>
              </a:rPr>
              <a:t>​</a:t>
            </a:r>
          </a:p>
          <a:p>
            <a:r>
              <a:rPr lang="ro-RO" sz="4000" b="1" err="1">
                <a:cs typeface="Segoe UI"/>
              </a:rPr>
              <a:t>What</a:t>
            </a:r>
            <a:r>
              <a:rPr lang="ro-RO" sz="4000" b="1">
                <a:cs typeface="Segoe UI"/>
              </a:rPr>
              <a:t> are </a:t>
            </a:r>
            <a:r>
              <a:rPr lang="ro-RO" sz="4000" b="1" err="1">
                <a:cs typeface="Segoe UI"/>
              </a:rPr>
              <a:t>the</a:t>
            </a:r>
            <a:r>
              <a:rPr lang="ro-RO" sz="4000" b="1">
                <a:cs typeface="Segoe UI"/>
              </a:rPr>
              <a:t> </a:t>
            </a:r>
            <a:r>
              <a:rPr lang="ro-RO" sz="4000" b="1" err="1">
                <a:cs typeface="Segoe UI"/>
              </a:rPr>
              <a:t>properties</a:t>
            </a:r>
            <a:r>
              <a:rPr lang="ro-RO" sz="4000" b="1">
                <a:cs typeface="Segoe UI"/>
              </a:rPr>
              <a:t> of </a:t>
            </a:r>
            <a:r>
              <a:rPr lang="ro-RO" sz="4000" b="1" err="1">
                <a:cs typeface="Segoe UI"/>
              </a:rPr>
              <a:t>antimatter</a:t>
            </a:r>
            <a:r>
              <a:rPr lang="ro-RO" sz="4000" b="1">
                <a:cs typeface="Segoe UI"/>
              </a:rPr>
              <a:t>?</a:t>
            </a:r>
          </a:p>
        </p:txBody>
      </p:sp>
      <p:sp>
        <p:nvSpPr>
          <p:cNvPr id="21" name="CasetăText 20">
            <a:extLst>
              <a:ext uri="{FF2B5EF4-FFF2-40B4-BE49-F238E27FC236}">
                <a16:creationId xmlns:a16="http://schemas.microsoft.com/office/drawing/2014/main" id="{669F8F87-2716-E51A-FBD9-1BB59991795D}"/>
              </a:ext>
            </a:extLst>
          </p:cNvPr>
          <p:cNvSpPr txBox="1"/>
          <p:nvPr/>
        </p:nvSpPr>
        <p:spPr>
          <a:xfrm>
            <a:off x="945715" y="5110619"/>
            <a:ext cx="11271336" cy="132343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o-RO" sz="4000" b="1"/>
              <a:t>Are </a:t>
            </a:r>
            <a:r>
              <a:rPr lang="ro-RO" sz="4000" b="1" err="1"/>
              <a:t>there</a:t>
            </a:r>
            <a:r>
              <a:rPr lang="ro-RO" sz="4000" b="1"/>
              <a:t> </a:t>
            </a:r>
            <a:r>
              <a:rPr lang="ro-RO" sz="4000" b="1" err="1"/>
              <a:t>any</a:t>
            </a:r>
            <a:r>
              <a:rPr lang="ro-RO" sz="4000" b="1"/>
              <a:t> more </a:t>
            </a:r>
            <a:r>
              <a:rPr lang="ro-RO" sz="4000" b="1" err="1"/>
              <a:t>differences</a:t>
            </a:r>
            <a:r>
              <a:rPr lang="ro-RO" sz="4000" b="1"/>
              <a:t> </a:t>
            </a:r>
            <a:r>
              <a:rPr lang="ro-RO" sz="4000" b="1" err="1"/>
              <a:t>between</a:t>
            </a:r>
            <a:r>
              <a:rPr lang="ro-RO" sz="4000" b="1"/>
              <a:t> </a:t>
            </a:r>
            <a:r>
              <a:rPr lang="ro-RO" sz="4000" b="1" err="1"/>
              <a:t>antimatter</a:t>
            </a:r>
            <a:r>
              <a:rPr lang="ro-RO" sz="4000" b="1"/>
              <a:t> </a:t>
            </a:r>
            <a:r>
              <a:rPr lang="ro-RO" sz="4000" b="1" err="1"/>
              <a:t>and</a:t>
            </a:r>
            <a:r>
              <a:rPr lang="ro-RO" sz="4000" b="1"/>
              <a:t> normal </a:t>
            </a:r>
            <a:r>
              <a:rPr lang="ro-RO" sz="4000" b="1" err="1"/>
              <a:t>matter</a:t>
            </a:r>
            <a:r>
              <a:rPr lang="ro-RO" sz="4000" b="1"/>
              <a:t>?</a:t>
            </a:r>
            <a:endParaRPr lang="ro-RO"/>
          </a:p>
        </p:txBody>
      </p:sp>
      <p:sp>
        <p:nvSpPr>
          <p:cNvPr id="3" name="CasetăText 2">
            <a:extLst>
              <a:ext uri="{FF2B5EF4-FFF2-40B4-BE49-F238E27FC236}">
                <a16:creationId xmlns:a16="http://schemas.microsoft.com/office/drawing/2014/main" id="{C63C2DAF-BC93-ADEC-E64D-FA0280307473}"/>
              </a:ext>
            </a:extLst>
          </p:cNvPr>
          <p:cNvSpPr txBox="1"/>
          <p:nvPr/>
        </p:nvSpPr>
        <p:spPr>
          <a:xfrm>
            <a:off x="52" y="26"/>
            <a:ext cx="401718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o-RO">
                <a:ea typeface="Calibri"/>
                <a:cs typeface="Calibri"/>
              </a:rPr>
              <a:t>Ch.1 </a:t>
            </a:r>
            <a:r>
              <a:rPr lang="ro-RO" err="1">
                <a:ea typeface="Calibri"/>
                <a:cs typeface="Calibri"/>
              </a:rPr>
              <a:t>Does</a:t>
            </a:r>
            <a:r>
              <a:rPr lang="ro-RO">
                <a:ea typeface="Calibri"/>
                <a:cs typeface="Calibri"/>
              </a:rPr>
              <a:t> </a:t>
            </a:r>
            <a:r>
              <a:rPr lang="ro-RO" err="1">
                <a:ea typeface="Calibri"/>
                <a:cs typeface="Calibri"/>
              </a:rPr>
              <a:t>antimatter</a:t>
            </a:r>
            <a:r>
              <a:rPr lang="ro-RO">
                <a:ea typeface="Calibri"/>
                <a:cs typeface="Calibri"/>
              </a:rPr>
              <a:t> </a:t>
            </a:r>
            <a:r>
              <a:rPr lang="ro-RO" err="1">
                <a:ea typeface="Calibri"/>
                <a:cs typeface="Calibri"/>
              </a:rPr>
              <a:t>matter</a:t>
            </a:r>
            <a:r>
              <a:rPr lang="ro-RO">
                <a:ea typeface="Calibri"/>
                <a:cs typeface="Calibri"/>
              </a:rPr>
              <a:t>?</a:t>
            </a:r>
            <a:endParaRPr lang="ro-RO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48236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0" grpId="0"/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setăText 8">
            <a:extLst>
              <a:ext uri="{FF2B5EF4-FFF2-40B4-BE49-F238E27FC236}">
                <a16:creationId xmlns:a16="http://schemas.microsoft.com/office/drawing/2014/main" id="{C521D06E-0A2E-C392-B348-011CD5888B74}"/>
              </a:ext>
            </a:extLst>
          </p:cNvPr>
          <p:cNvSpPr txBox="1"/>
          <p:nvPr/>
        </p:nvSpPr>
        <p:spPr>
          <a:xfrm>
            <a:off x="52" y="26"/>
            <a:ext cx="401718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o-RO">
                <a:ea typeface="Calibri"/>
                <a:cs typeface="Calibri"/>
              </a:rPr>
              <a:t>Ch.1 </a:t>
            </a:r>
            <a:r>
              <a:rPr lang="ro-RO" err="1">
                <a:ea typeface="Calibri"/>
                <a:cs typeface="Calibri"/>
              </a:rPr>
              <a:t>Does</a:t>
            </a:r>
            <a:r>
              <a:rPr lang="ro-RO">
                <a:ea typeface="Calibri"/>
                <a:cs typeface="Calibri"/>
              </a:rPr>
              <a:t> </a:t>
            </a:r>
            <a:r>
              <a:rPr lang="ro-RO" err="1">
                <a:ea typeface="Calibri"/>
                <a:cs typeface="Calibri"/>
              </a:rPr>
              <a:t>antimatter</a:t>
            </a:r>
            <a:r>
              <a:rPr lang="ro-RO">
                <a:ea typeface="Calibri"/>
                <a:cs typeface="Calibri"/>
              </a:rPr>
              <a:t> </a:t>
            </a:r>
            <a:r>
              <a:rPr lang="ro-RO" err="1">
                <a:ea typeface="Calibri"/>
                <a:cs typeface="Calibri"/>
              </a:rPr>
              <a:t>matter</a:t>
            </a:r>
            <a:r>
              <a:rPr lang="ro-RO">
                <a:ea typeface="Calibri"/>
                <a:cs typeface="Calibri"/>
              </a:rPr>
              <a:t>?</a:t>
            </a:r>
            <a:endParaRPr lang="ro-RO">
              <a:cs typeface="Calibri"/>
            </a:endParaRPr>
          </a:p>
        </p:txBody>
      </p:sp>
      <p:sp>
        <p:nvSpPr>
          <p:cNvPr id="11" name="CasetăText 10">
            <a:extLst>
              <a:ext uri="{FF2B5EF4-FFF2-40B4-BE49-F238E27FC236}">
                <a16:creationId xmlns:a16="http://schemas.microsoft.com/office/drawing/2014/main" id="{324246F9-B525-4C80-4A86-168B7DEAFD37}"/>
              </a:ext>
            </a:extLst>
          </p:cNvPr>
          <p:cNvSpPr txBox="1"/>
          <p:nvPr/>
        </p:nvSpPr>
        <p:spPr>
          <a:xfrm>
            <a:off x="927330" y="745015"/>
            <a:ext cx="10332034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o-RO" sz="6000" b="1">
                <a:solidFill>
                  <a:schemeClr val="accent4">
                    <a:lumMod val="40000"/>
                    <a:lumOff val="60000"/>
                  </a:schemeClr>
                </a:solidFill>
                <a:cs typeface="Calibri"/>
              </a:rPr>
              <a:t>ANTIPARTICLES WE NEED</a:t>
            </a:r>
          </a:p>
        </p:txBody>
      </p:sp>
      <p:pic>
        <p:nvPicPr>
          <p:cNvPr id="12" name="Imagine 11" descr="undefined">
            <a:extLst>
              <a:ext uri="{FF2B5EF4-FFF2-40B4-BE49-F238E27FC236}">
                <a16:creationId xmlns:a16="http://schemas.microsoft.com/office/drawing/2014/main" id="{6D931843-78C5-9849-D497-E4B334B8DF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1691" y="2189570"/>
            <a:ext cx="2743200" cy="2743200"/>
          </a:xfrm>
          <a:prstGeom prst="rect">
            <a:avLst/>
          </a:prstGeom>
        </p:spPr>
      </p:pic>
      <p:sp>
        <p:nvSpPr>
          <p:cNvPr id="15" name="CasetăText 14">
            <a:extLst>
              <a:ext uri="{FF2B5EF4-FFF2-40B4-BE49-F238E27FC236}">
                <a16:creationId xmlns:a16="http://schemas.microsoft.com/office/drawing/2014/main" id="{2C6896EA-C80C-6E0A-EE69-9713E4DA177A}"/>
              </a:ext>
            </a:extLst>
          </p:cNvPr>
          <p:cNvSpPr txBox="1"/>
          <p:nvPr/>
        </p:nvSpPr>
        <p:spPr>
          <a:xfrm>
            <a:off x="6593752" y="4589755"/>
            <a:ext cx="4773716" cy="10772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o-RO" sz="4000" b="1" err="1">
                <a:cs typeface="Calibri"/>
              </a:rPr>
              <a:t>Positron</a:t>
            </a:r>
            <a:endParaRPr lang="ro-RO"/>
          </a:p>
          <a:p>
            <a:pPr algn="ctr"/>
            <a:r>
              <a:rPr lang="ro-RO" sz="2400" b="1" dirty="0">
                <a:cs typeface="Calibri"/>
              </a:rPr>
              <a:t>(</a:t>
            </a:r>
            <a:r>
              <a:rPr lang="ro-RO" sz="2400" b="1" dirty="0" err="1">
                <a:cs typeface="Calibri"/>
              </a:rPr>
              <a:t>emmited</a:t>
            </a:r>
            <a:r>
              <a:rPr lang="ro-RO" sz="2400" b="1" dirty="0">
                <a:cs typeface="Calibri"/>
              </a:rPr>
              <a:t> </a:t>
            </a:r>
            <a:r>
              <a:rPr lang="ro-RO" sz="2400" b="1" dirty="0" err="1">
                <a:cs typeface="Calibri"/>
              </a:rPr>
              <a:t>by</a:t>
            </a:r>
            <a:r>
              <a:rPr lang="ro-RO" sz="2400" b="1" dirty="0">
                <a:cs typeface="Calibri"/>
              </a:rPr>
              <a:t> radioactive Na-22)</a:t>
            </a:r>
          </a:p>
        </p:txBody>
      </p:sp>
      <p:sp>
        <p:nvSpPr>
          <p:cNvPr id="17" name="CasetăText 16">
            <a:extLst>
              <a:ext uri="{FF2B5EF4-FFF2-40B4-BE49-F238E27FC236}">
                <a16:creationId xmlns:a16="http://schemas.microsoft.com/office/drawing/2014/main" id="{31B19427-F52D-78E5-EB39-BB37AB390431}"/>
              </a:ext>
            </a:extLst>
          </p:cNvPr>
          <p:cNvSpPr txBox="1"/>
          <p:nvPr/>
        </p:nvSpPr>
        <p:spPr>
          <a:xfrm>
            <a:off x="1669853" y="4587825"/>
            <a:ext cx="2674623" cy="10772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o-RO" sz="4000" b="1" dirty="0">
                <a:cs typeface="Calibri"/>
              </a:rPr>
              <a:t>Antiproton</a:t>
            </a:r>
            <a:endParaRPr lang="ro-RO" dirty="0">
              <a:cs typeface="Calibri" panose="020F0502020204030204"/>
            </a:endParaRPr>
          </a:p>
          <a:p>
            <a:pPr algn="ctr"/>
            <a:r>
              <a:rPr lang="ro-RO" sz="2400" b="1" dirty="0">
                <a:cs typeface="Calibri"/>
              </a:rPr>
              <a:t>(</a:t>
            </a:r>
            <a:r>
              <a:rPr lang="ro-RO" sz="2400" b="1" dirty="0" err="1">
                <a:cs typeface="Calibri"/>
              </a:rPr>
              <a:t>collision</a:t>
            </a:r>
            <a:r>
              <a:rPr lang="ro-RO" sz="2400" b="1" dirty="0">
                <a:cs typeface="Calibri"/>
              </a:rPr>
              <a:t>)</a:t>
            </a:r>
          </a:p>
        </p:txBody>
      </p:sp>
      <p:sp>
        <p:nvSpPr>
          <p:cNvPr id="19" name="CasetăText 18">
            <a:extLst>
              <a:ext uri="{FF2B5EF4-FFF2-40B4-BE49-F238E27FC236}">
                <a16:creationId xmlns:a16="http://schemas.microsoft.com/office/drawing/2014/main" id="{C8788DAC-DCAF-726B-4E59-5679DD98F1F1}"/>
              </a:ext>
            </a:extLst>
          </p:cNvPr>
          <p:cNvSpPr txBox="1"/>
          <p:nvPr/>
        </p:nvSpPr>
        <p:spPr>
          <a:xfrm>
            <a:off x="3206175" y="5733458"/>
            <a:ext cx="5773717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o-RO" sz="4000" b="1" err="1">
                <a:cs typeface="Calibri"/>
              </a:rPr>
              <a:t>Antihydrogen</a:t>
            </a:r>
            <a:r>
              <a:rPr lang="ro-RO" sz="4000" b="1">
                <a:cs typeface="Calibri"/>
              </a:rPr>
              <a:t>(</a:t>
            </a:r>
            <a:r>
              <a:rPr lang="ro-RO" sz="4000" b="1" err="1">
                <a:cs typeface="Calibri"/>
              </a:rPr>
              <a:t>antimatter</a:t>
            </a:r>
            <a:r>
              <a:rPr lang="ro-RO" sz="4000" b="1">
                <a:cs typeface="Calibri"/>
              </a:rPr>
              <a:t>)</a:t>
            </a:r>
          </a:p>
        </p:txBody>
      </p:sp>
      <p:pic>
        <p:nvPicPr>
          <p:cNvPr id="2" name="Imagine 1" descr="O imagine care conține cerc, sferă, alb și negru&#10;&#10;Descriere generată automat">
            <a:extLst>
              <a:ext uri="{FF2B5EF4-FFF2-40B4-BE49-F238E27FC236}">
                <a16:creationId xmlns:a16="http://schemas.microsoft.com/office/drawing/2014/main" id="{49AA5BB9-19A1-0085-035C-45B9960C7D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9469" y="2602127"/>
            <a:ext cx="1989845" cy="1921476"/>
          </a:xfrm>
          <a:prstGeom prst="rect">
            <a:avLst/>
          </a:prstGeom>
        </p:spPr>
      </p:pic>
      <p:sp>
        <p:nvSpPr>
          <p:cNvPr id="3" name="CasetăText 2">
            <a:extLst>
              <a:ext uri="{FF2B5EF4-FFF2-40B4-BE49-F238E27FC236}">
                <a16:creationId xmlns:a16="http://schemas.microsoft.com/office/drawing/2014/main" id="{2887CA9E-4C75-CDFF-7C42-DFC58849712A}"/>
              </a:ext>
            </a:extLst>
          </p:cNvPr>
          <p:cNvSpPr txBox="1"/>
          <p:nvPr/>
        </p:nvSpPr>
        <p:spPr>
          <a:xfrm>
            <a:off x="965887" y="6454346"/>
            <a:ext cx="4081849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dirty="0"/>
              <a:t>https://scienceblog.com/491440/improved-measurements-antiprotons-magnetic-moment-deepen-mystery-baryonic-asymmetry/</a:t>
            </a:r>
            <a:endParaRPr lang="ro-RO"/>
          </a:p>
        </p:txBody>
      </p:sp>
      <p:sp>
        <p:nvSpPr>
          <p:cNvPr id="4" name="CasetăText 3">
            <a:extLst>
              <a:ext uri="{FF2B5EF4-FFF2-40B4-BE49-F238E27FC236}">
                <a16:creationId xmlns:a16="http://schemas.microsoft.com/office/drawing/2014/main" id="{8981D388-46C6-7B58-3F1F-E701B01C51CF}"/>
              </a:ext>
            </a:extLst>
          </p:cNvPr>
          <p:cNvSpPr txBox="1"/>
          <p:nvPr/>
        </p:nvSpPr>
        <p:spPr>
          <a:xfrm>
            <a:off x="7607643" y="6577914"/>
            <a:ext cx="4751172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/>
              <a:t>https://www.vedantu.com/chemistry/positron</a:t>
            </a:r>
          </a:p>
        </p:txBody>
      </p:sp>
    </p:spTree>
    <p:extLst>
      <p:ext uri="{BB962C8B-B14F-4D97-AF65-F5344CB8AC3E}">
        <p14:creationId xmlns:p14="http://schemas.microsoft.com/office/powerpoint/2010/main" val="3719971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reptunghi 2">
            <a:extLst>
              <a:ext uri="{FF2B5EF4-FFF2-40B4-BE49-F238E27FC236}">
                <a16:creationId xmlns:a16="http://schemas.microsoft.com/office/drawing/2014/main" id="{12053FDD-D647-1A12-D585-7A78286F2926}"/>
              </a:ext>
            </a:extLst>
          </p:cNvPr>
          <p:cNvSpPr/>
          <p:nvPr/>
        </p:nvSpPr>
        <p:spPr>
          <a:xfrm>
            <a:off x="-6928" y="-6928"/>
            <a:ext cx="12205854" cy="687185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pic>
        <p:nvPicPr>
          <p:cNvPr id="5" name="Imagine 4" descr="O imagine care conține text, diagramă, cerc, Plan&#10;&#10;Descriere generată automat">
            <a:extLst>
              <a:ext uri="{FF2B5EF4-FFF2-40B4-BE49-F238E27FC236}">
                <a16:creationId xmlns:a16="http://schemas.microsoft.com/office/drawing/2014/main" id="{C203648D-AA98-0810-8BA4-B8FFC552AD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7" y="-9594"/>
            <a:ext cx="12192000" cy="6852540"/>
          </a:xfrm>
          <a:prstGeom prst="rect">
            <a:avLst/>
          </a:prstGeom>
        </p:spPr>
      </p:pic>
      <p:sp>
        <p:nvSpPr>
          <p:cNvPr id="8" name="CasetăText 7">
            <a:extLst>
              <a:ext uri="{FF2B5EF4-FFF2-40B4-BE49-F238E27FC236}">
                <a16:creationId xmlns:a16="http://schemas.microsoft.com/office/drawing/2014/main" id="{436CC38B-7EF8-ECE6-7900-C54F73103B48}"/>
              </a:ext>
            </a:extLst>
          </p:cNvPr>
          <p:cNvSpPr txBox="1"/>
          <p:nvPr/>
        </p:nvSpPr>
        <p:spPr>
          <a:xfrm>
            <a:off x="52" y="26"/>
            <a:ext cx="401718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Ch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. 2: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Journey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to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the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Antimatter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Factory</a:t>
            </a:r>
            <a:endParaRPr lang="ro-RO" err="1">
              <a:solidFill>
                <a:schemeClr val="bg1"/>
              </a:solidFill>
            </a:endParaRPr>
          </a:p>
        </p:txBody>
      </p:sp>
      <p:sp>
        <p:nvSpPr>
          <p:cNvPr id="9" name="CasetăText 8">
            <a:extLst>
              <a:ext uri="{FF2B5EF4-FFF2-40B4-BE49-F238E27FC236}">
                <a16:creationId xmlns:a16="http://schemas.microsoft.com/office/drawing/2014/main" id="{CA752610-DF3D-6F72-AD08-73515A4913A5}"/>
              </a:ext>
            </a:extLst>
          </p:cNvPr>
          <p:cNvSpPr txBox="1"/>
          <p:nvPr/>
        </p:nvSpPr>
        <p:spPr>
          <a:xfrm>
            <a:off x="8238" y="6598508"/>
            <a:ext cx="4123037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https://home.cern/science/accelerators/accelerator-complex</a:t>
            </a:r>
          </a:p>
        </p:txBody>
      </p:sp>
    </p:spTree>
    <p:extLst>
      <p:ext uri="{BB962C8B-B14F-4D97-AF65-F5344CB8AC3E}">
        <p14:creationId xmlns:p14="http://schemas.microsoft.com/office/powerpoint/2010/main" val="23977325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curtains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reptunghi 5">
            <a:extLst>
              <a:ext uri="{FF2B5EF4-FFF2-40B4-BE49-F238E27FC236}">
                <a16:creationId xmlns:a16="http://schemas.microsoft.com/office/drawing/2014/main" id="{F5279B9F-D60D-798D-D791-3A4D61AD8D5D}"/>
              </a:ext>
            </a:extLst>
          </p:cNvPr>
          <p:cNvSpPr/>
          <p:nvPr/>
        </p:nvSpPr>
        <p:spPr>
          <a:xfrm>
            <a:off x="-6928" y="-6928"/>
            <a:ext cx="12205854" cy="687185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pic>
        <p:nvPicPr>
          <p:cNvPr id="8" name="Imagine 7" descr="O imagine care conține text, diagramă, cerc, Font&#10;&#10;Descriere generată automat">
            <a:extLst>
              <a:ext uri="{FF2B5EF4-FFF2-40B4-BE49-F238E27FC236}">
                <a16:creationId xmlns:a16="http://schemas.microsoft.com/office/drawing/2014/main" id="{1F419309-F40F-75FB-7C74-FF761B5EF0B5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213154" y="835674"/>
            <a:ext cx="9772134" cy="5177463"/>
          </a:xfrm>
          <a:prstGeom prst="rect">
            <a:avLst/>
          </a:prstGeom>
        </p:spPr>
      </p:pic>
      <p:pic>
        <p:nvPicPr>
          <p:cNvPr id="3" name="Imagine 2" descr="Le CERN inaugure son nouvel accélérateur linéaire Linac 4 - rts.ch ...">
            <a:extLst>
              <a:ext uri="{FF2B5EF4-FFF2-40B4-BE49-F238E27FC236}">
                <a16:creationId xmlns:a16="http://schemas.microsoft.com/office/drawing/2014/main" id="{2763F8F8-857D-222A-03C2-FDA5655726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29751" y="2070863"/>
            <a:ext cx="6923902" cy="4621272"/>
          </a:xfrm>
          <a:prstGeom prst="rect">
            <a:avLst/>
          </a:prstGeom>
        </p:spPr>
      </p:pic>
      <p:pic>
        <p:nvPicPr>
          <p:cNvPr id="5" name="Imagine 4" descr="O imagine care conține text, diagramă, cerc, Plan&#10;&#10;Descriere generată automat">
            <a:extLst>
              <a:ext uri="{FF2B5EF4-FFF2-40B4-BE49-F238E27FC236}">
                <a16:creationId xmlns:a16="http://schemas.microsoft.com/office/drawing/2014/main" id="{D2C7091E-6B34-63DE-7972-07FE2E284731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0"/>
          </a:blip>
          <a:stretch>
            <a:fillRect/>
          </a:stretch>
        </p:blipFill>
        <p:spPr>
          <a:xfrm>
            <a:off x="-5944205" y="-6885351"/>
            <a:ext cx="25123913" cy="14141236"/>
          </a:xfrm>
          <a:prstGeom prst="rect">
            <a:avLst/>
          </a:prstGeom>
        </p:spPr>
      </p:pic>
      <p:sp>
        <p:nvSpPr>
          <p:cNvPr id="2" name="CasetăText 1">
            <a:extLst>
              <a:ext uri="{FF2B5EF4-FFF2-40B4-BE49-F238E27FC236}">
                <a16:creationId xmlns:a16="http://schemas.microsoft.com/office/drawing/2014/main" id="{9F824F31-1C0C-6985-05F9-0979E0C9EB92}"/>
              </a:ext>
            </a:extLst>
          </p:cNvPr>
          <p:cNvSpPr txBox="1"/>
          <p:nvPr/>
        </p:nvSpPr>
        <p:spPr>
          <a:xfrm>
            <a:off x="52" y="26"/>
            <a:ext cx="401718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Ch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. 2: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Journey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to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the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Antimatter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Factory</a:t>
            </a:r>
            <a:endParaRPr lang="ro-RO" err="1">
              <a:solidFill>
                <a:schemeClr val="bg1"/>
              </a:solidFill>
            </a:endParaRPr>
          </a:p>
        </p:txBody>
      </p:sp>
      <p:sp>
        <p:nvSpPr>
          <p:cNvPr id="7" name="Dreptunghi 6">
            <a:extLst>
              <a:ext uri="{FF2B5EF4-FFF2-40B4-BE49-F238E27FC236}">
                <a16:creationId xmlns:a16="http://schemas.microsoft.com/office/drawing/2014/main" id="{0F4FE880-163D-66E9-D32C-380A799D9FF1}"/>
              </a:ext>
            </a:extLst>
          </p:cNvPr>
          <p:cNvSpPr/>
          <p:nvPr/>
        </p:nvSpPr>
        <p:spPr>
          <a:xfrm>
            <a:off x="-25029" y="6587154"/>
            <a:ext cx="12255618" cy="30158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rgbClr val="734F1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4653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ine 23" descr="Antimatter Factory visit - CERN Document Server">
            <a:extLst>
              <a:ext uri="{FF2B5EF4-FFF2-40B4-BE49-F238E27FC236}">
                <a16:creationId xmlns:a16="http://schemas.microsoft.com/office/drawing/2014/main" id="{3B8E84D4-DBCA-463F-E85B-60E9976EBE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48" y="2381"/>
            <a:ext cx="12184854" cy="6853236"/>
          </a:xfrm>
          <a:prstGeom prst="rect">
            <a:avLst/>
          </a:prstGeom>
        </p:spPr>
      </p:pic>
      <p:pic>
        <p:nvPicPr>
          <p:cNvPr id="25" name="Imagine 24" descr="O imagine care conține încețoșat, în aer liber, estompare&#10;&#10;Descriere generată automat">
            <a:extLst>
              <a:ext uri="{FF2B5EF4-FFF2-40B4-BE49-F238E27FC236}">
                <a16:creationId xmlns:a16="http://schemas.microsoft.com/office/drawing/2014/main" id="{CEE3F233-12D9-0FF4-C5F4-B7A085FD4CF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415" t="-42" r="57707" b="134"/>
          <a:stretch/>
        </p:blipFill>
        <p:spPr>
          <a:xfrm>
            <a:off x="-42570" y="1445"/>
            <a:ext cx="5206948" cy="6855635"/>
          </a:xfrm>
          <a:prstGeom prst="rect">
            <a:avLst/>
          </a:prstGeom>
        </p:spPr>
      </p:pic>
      <p:sp>
        <p:nvSpPr>
          <p:cNvPr id="8" name="Dreptunghi: colțuri rotunjite 7">
            <a:extLst>
              <a:ext uri="{FF2B5EF4-FFF2-40B4-BE49-F238E27FC236}">
                <a16:creationId xmlns:a16="http://schemas.microsoft.com/office/drawing/2014/main" id="{F1EFE2D8-C6B0-29EB-C30E-7D8E3A1E7427}"/>
              </a:ext>
            </a:extLst>
          </p:cNvPr>
          <p:cNvSpPr/>
          <p:nvPr/>
        </p:nvSpPr>
        <p:spPr>
          <a:xfrm>
            <a:off x="77391" y="422672"/>
            <a:ext cx="881062" cy="881062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3200">
                <a:solidFill>
                  <a:schemeClr val="tx1"/>
                </a:solidFill>
                <a:cs typeface="Calibri"/>
              </a:rPr>
              <a:t>1</a:t>
            </a:r>
          </a:p>
        </p:txBody>
      </p:sp>
      <p:sp>
        <p:nvSpPr>
          <p:cNvPr id="9" name="Dreptunghi: colțuri rotunjite 8">
            <a:extLst>
              <a:ext uri="{FF2B5EF4-FFF2-40B4-BE49-F238E27FC236}">
                <a16:creationId xmlns:a16="http://schemas.microsoft.com/office/drawing/2014/main" id="{E785D9D9-2B87-7E71-93D4-B9AEAC4F6887}"/>
              </a:ext>
            </a:extLst>
          </p:cNvPr>
          <p:cNvSpPr/>
          <p:nvPr/>
        </p:nvSpPr>
        <p:spPr>
          <a:xfrm>
            <a:off x="1113235" y="1410891"/>
            <a:ext cx="881062" cy="881062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o-RO" sz="3200">
                <a:solidFill>
                  <a:schemeClr val="tx1"/>
                </a:solidFill>
                <a:cs typeface="Calibri"/>
              </a:rPr>
              <a:t>1.1</a:t>
            </a:r>
          </a:p>
        </p:txBody>
      </p:sp>
      <p:sp>
        <p:nvSpPr>
          <p:cNvPr id="10" name="Dreptunghi: colțuri rotunjite 9">
            <a:extLst>
              <a:ext uri="{FF2B5EF4-FFF2-40B4-BE49-F238E27FC236}">
                <a16:creationId xmlns:a16="http://schemas.microsoft.com/office/drawing/2014/main" id="{129675C3-3CB6-835A-F5B0-94BCC965C4B9}"/>
              </a:ext>
            </a:extLst>
          </p:cNvPr>
          <p:cNvSpPr/>
          <p:nvPr/>
        </p:nvSpPr>
        <p:spPr>
          <a:xfrm>
            <a:off x="1113235" y="2399109"/>
            <a:ext cx="881062" cy="881062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o-RO" sz="3200">
                <a:solidFill>
                  <a:schemeClr val="tx1"/>
                </a:solidFill>
                <a:cs typeface="Calibri"/>
              </a:rPr>
              <a:t>1.2</a:t>
            </a:r>
          </a:p>
        </p:txBody>
      </p:sp>
      <p:sp>
        <p:nvSpPr>
          <p:cNvPr id="14" name="Dreptunghi: colțuri rotunjite 13">
            <a:extLst>
              <a:ext uri="{FF2B5EF4-FFF2-40B4-BE49-F238E27FC236}">
                <a16:creationId xmlns:a16="http://schemas.microsoft.com/office/drawing/2014/main" id="{25812600-E01A-11F3-B895-3AC1FBDB271A}"/>
              </a:ext>
            </a:extLst>
          </p:cNvPr>
          <p:cNvSpPr/>
          <p:nvPr/>
        </p:nvSpPr>
        <p:spPr>
          <a:xfrm>
            <a:off x="1113235" y="3375421"/>
            <a:ext cx="881062" cy="881062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o-RO" sz="3200">
                <a:solidFill>
                  <a:schemeClr val="tx1"/>
                </a:solidFill>
                <a:cs typeface="Calibri"/>
              </a:rPr>
              <a:t>1.3</a:t>
            </a:r>
          </a:p>
        </p:txBody>
      </p:sp>
      <p:sp>
        <p:nvSpPr>
          <p:cNvPr id="15" name="Dreptunghi: colțuri rotunjite 14">
            <a:extLst>
              <a:ext uri="{FF2B5EF4-FFF2-40B4-BE49-F238E27FC236}">
                <a16:creationId xmlns:a16="http://schemas.microsoft.com/office/drawing/2014/main" id="{7171A599-AF1D-5865-8374-530E9AA62198}"/>
              </a:ext>
            </a:extLst>
          </p:cNvPr>
          <p:cNvSpPr/>
          <p:nvPr/>
        </p:nvSpPr>
        <p:spPr>
          <a:xfrm>
            <a:off x="77391" y="5709047"/>
            <a:ext cx="881062" cy="881062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o-RO" sz="3200">
                <a:solidFill>
                  <a:schemeClr val="tx1"/>
                </a:solidFill>
                <a:cs typeface="Calibri"/>
              </a:rPr>
              <a:t>2</a:t>
            </a:r>
          </a:p>
        </p:txBody>
      </p:sp>
      <p:sp>
        <p:nvSpPr>
          <p:cNvPr id="17" name="Dreptunghi: colțuri rotunjite 16">
            <a:extLst>
              <a:ext uri="{FF2B5EF4-FFF2-40B4-BE49-F238E27FC236}">
                <a16:creationId xmlns:a16="http://schemas.microsoft.com/office/drawing/2014/main" id="{BE92A5F7-AE39-0DC2-8E12-BBC37009ECEA}"/>
              </a:ext>
            </a:extLst>
          </p:cNvPr>
          <p:cNvSpPr/>
          <p:nvPr/>
        </p:nvSpPr>
        <p:spPr>
          <a:xfrm>
            <a:off x="1000126" y="523875"/>
            <a:ext cx="2917031" cy="666749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o-RO" sz="2400" b="1" err="1">
                <a:solidFill>
                  <a:srgbClr val="000000"/>
                </a:solidFill>
                <a:latin typeface="Calibri"/>
                <a:cs typeface="Calibri"/>
              </a:rPr>
              <a:t>What</a:t>
            </a:r>
            <a:r>
              <a:rPr lang="ro-RO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ro-RO" sz="2400" b="1" err="1">
                <a:solidFill>
                  <a:srgbClr val="000000"/>
                </a:solidFill>
                <a:latin typeface="Calibri"/>
                <a:cs typeface="Calibri"/>
              </a:rPr>
              <a:t>is</a:t>
            </a:r>
            <a:r>
              <a:rPr lang="ro-RO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ro-RO" sz="2400" b="1" err="1">
                <a:solidFill>
                  <a:srgbClr val="000000"/>
                </a:solidFill>
                <a:latin typeface="Calibri"/>
                <a:cs typeface="Calibri"/>
              </a:rPr>
              <a:t>Antimatter</a:t>
            </a:r>
            <a:r>
              <a:rPr lang="ro-RO" sz="2400" b="1">
                <a:solidFill>
                  <a:srgbClr val="000000"/>
                </a:solidFill>
                <a:latin typeface="Calibri"/>
                <a:cs typeface="Calibri"/>
              </a:rPr>
              <a:t>?</a:t>
            </a:r>
          </a:p>
        </p:txBody>
      </p:sp>
      <p:sp>
        <p:nvSpPr>
          <p:cNvPr id="18" name="Dreptunghi: colțuri rotunjite 17">
            <a:extLst>
              <a:ext uri="{FF2B5EF4-FFF2-40B4-BE49-F238E27FC236}">
                <a16:creationId xmlns:a16="http://schemas.microsoft.com/office/drawing/2014/main" id="{39256116-EEC4-7F2F-63C6-B155C23FACE6}"/>
              </a:ext>
            </a:extLst>
          </p:cNvPr>
          <p:cNvSpPr/>
          <p:nvPr/>
        </p:nvSpPr>
        <p:spPr>
          <a:xfrm>
            <a:off x="2035970" y="1512094"/>
            <a:ext cx="2917031" cy="666749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o-RO" sz="2000" err="1">
                <a:solidFill>
                  <a:srgbClr val="000000"/>
                </a:solidFill>
                <a:cs typeface="Calibri"/>
              </a:rPr>
              <a:t>What</a:t>
            </a:r>
            <a:r>
              <a:rPr lang="ro-RO" sz="2000">
                <a:solidFill>
                  <a:srgbClr val="000000"/>
                </a:solidFill>
                <a:cs typeface="Calibri"/>
              </a:rPr>
              <a:t> </a:t>
            </a:r>
            <a:r>
              <a:rPr lang="ro-RO" sz="2000" err="1">
                <a:solidFill>
                  <a:srgbClr val="000000"/>
                </a:solidFill>
                <a:cs typeface="Calibri"/>
              </a:rPr>
              <a:t>is</a:t>
            </a:r>
            <a:r>
              <a:rPr lang="ro-RO" sz="2000">
                <a:solidFill>
                  <a:srgbClr val="000000"/>
                </a:solidFill>
                <a:cs typeface="Calibri"/>
              </a:rPr>
              <a:t> it?</a:t>
            </a:r>
            <a:endParaRPr lang="ro-RO" sz="2000">
              <a:solidFill>
                <a:srgbClr val="000000"/>
              </a:solidFill>
            </a:endParaRPr>
          </a:p>
        </p:txBody>
      </p:sp>
      <p:sp>
        <p:nvSpPr>
          <p:cNvPr id="19" name="Dreptunghi: colțuri rotunjite 18">
            <a:extLst>
              <a:ext uri="{FF2B5EF4-FFF2-40B4-BE49-F238E27FC236}">
                <a16:creationId xmlns:a16="http://schemas.microsoft.com/office/drawing/2014/main" id="{9BEB5973-D2F1-8732-A858-882EF0B2A1B5}"/>
              </a:ext>
            </a:extLst>
          </p:cNvPr>
          <p:cNvSpPr/>
          <p:nvPr/>
        </p:nvSpPr>
        <p:spPr>
          <a:xfrm>
            <a:off x="2059781" y="2512218"/>
            <a:ext cx="2917031" cy="666749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o-RO" sz="2000" err="1">
                <a:solidFill>
                  <a:srgbClr val="000000"/>
                </a:solidFill>
                <a:cs typeface="Calibri"/>
              </a:rPr>
              <a:t>How</a:t>
            </a:r>
            <a:r>
              <a:rPr lang="ro-RO" sz="2000">
                <a:solidFill>
                  <a:srgbClr val="000000"/>
                </a:solidFill>
                <a:cs typeface="Calibri"/>
              </a:rPr>
              <a:t> </a:t>
            </a:r>
            <a:r>
              <a:rPr lang="ro-RO" sz="2000" err="1">
                <a:solidFill>
                  <a:srgbClr val="000000"/>
                </a:solidFill>
                <a:cs typeface="Calibri"/>
              </a:rPr>
              <a:t>was</a:t>
            </a:r>
            <a:r>
              <a:rPr lang="ro-RO" sz="2000">
                <a:solidFill>
                  <a:srgbClr val="000000"/>
                </a:solidFill>
                <a:cs typeface="Calibri"/>
              </a:rPr>
              <a:t> it </a:t>
            </a:r>
            <a:r>
              <a:rPr lang="ro-RO" sz="2000" err="1">
                <a:solidFill>
                  <a:srgbClr val="000000"/>
                </a:solidFill>
                <a:cs typeface="Calibri"/>
              </a:rPr>
              <a:t>discovered</a:t>
            </a:r>
            <a:endParaRPr lang="ro-RO" sz="2000" err="1">
              <a:solidFill>
                <a:srgbClr val="000000"/>
              </a:solidFill>
            </a:endParaRPr>
          </a:p>
        </p:txBody>
      </p:sp>
      <p:sp>
        <p:nvSpPr>
          <p:cNvPr id="20" name="Dreptunghi: colțuri rotunjite 19">
            <a:extLst>
              <a:ext uri="{FF2B5EF4-FFF2-40B4-BE49-F238E27FC236}">
                <a16:creationId xmlns:a16="http://schemas.microsoft.com/office/drawing/2014/main" id="{ED317535-7A32-3C46-86EB-902CBCBBB4D2}"/>
              </a:ext>
            </a:extLst>
          </p:cNvPr>
          <p:cNvSpPr/>
          <p:nvPr/>
        </p:nvSpPr>
        <p:spPr>
          <a:xfrm>
            <a:off x="2059781" y="3488530"/>
            <a:ext cx="2917031" cy="666749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o-RO" sz="2000" err="1">
                <a:solidFill>
                  <a:srgbClr val="000000"/>
                </a:solidFill>
                <a:cs typeface="Calibri"/>
              </a:rPr>
              <a:t>Where</a:t>
            </a:r>
            <a:r>
              <a:rPr lang="ro-RO" sz="2000">
                <a:solidFill>
                  <a:srgbClr val="000000"/>
                </a:solidFill>
                <a:cs typeface="Calibri"/>
              </a:rPr>
              <a:t> </a:t>
            </a:r>
            <a:r>
              <a:rPr lang="ro-RO" sz="2000" err="1">
                <a:solidFill>
                  <a:srgbClr val="000000"/>
                </a:solidFill>
                <a:cs typeface="Calibri"/>
              </a:rPr>
              <a:t>can</a:t>
            </a:r>
            <a:r>
              <a:rPr lang="ro-RO" sz="2000">
                <a:solidFill>
                  <a:srgbClr val="000000"/>
                </a:solidFill>
                <a:cs typeface="Calibri"/>
              </a:rPr>
              <a:t> </a:t>
            </a:r>
            <a:r>
              <a:rPr lang="ro-RO" sz="2000" err="1">
                <a:solidFill>
                  <a:srgbClr val="000000"/>
                </a:solidFill>
                <a:cs typeface="Calibri"/>
              </a:rPr>
              <a:t>we</a:t>
            </a:r>
            <a:r>
              <a:rPr lang="ro-RO" sz="2000">
                <a:solidFill>
                  <a:srgbClr val="000000"/>
                </a:solidFill>
                <a:cs typeface="Calibri"/>
              </a:rPr>
              <a:t> </a:t>
            </a:r>
            <a:r>
              <a:rPr lang="ro-RO" sz="2000" err="1">
                <a:solidFill>
                  <a:srgbClr val="000000"/>
                </a:solidFill>
                <a:cs typeface="Calibri"/>
              </a:rPr>
              <a:t>find</a:t>
            </a:r>
            <a:r>
              <a:rPr lang="ro-RO" sz="2000">
                <a:solidFill>
                  <a:srgbClr val="000000"/>
                </a:solidFill>
                <a:cs typeface="Calibri"/>
              </a:rPr>
              <a:t> it</a:t>
            </a:r>
            <a:endParaRPr lang="ro-RO" sz="2000">
              <a:solidFill>
                <a:srgbClr val="000000"/>
              </a:solidFill>
            </a:endParaRPr>
          </a:p>
        </p:txBody>
      </p:sp>
      <p:sp>
        <p:nvSpPr>
          <p:cNvPr id="21" name="Dreptunghi: colțuri rotunjite 20">
            <a:extLst>
              <a:ext uri="{FF2B5EF4-FFF2-40B4-BE49-F238E27FC236}">
                <a16:creationId xmlns:a16="http://schemas.microsoft.com/office/drawing/2014/main" id="{3E587A73-05A6-D02B-4EA8-E7881586D82C}"/>
              </a:ext>
            </a:extLst>
          </p:cNvPr>
          <p:cNvSpPr/>
          <p:nvPr/>
        </p:nvSpPr>
        <p:spPr>
          <a:xfrm>
            <a:off x="1000125" y="5810250"/>
            <a:ext cx="2917031" cy="666749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o-RO" sz="2400" b="1" err="1">
                <a:solidFill>
                  <a:srgbClr val="000000"/>
                </a:solidFill>
                <a:cs typeface="Calibri"/>
              </a:rPr>
              <a:t>Antimatter</a:t>
            </a:r>
            <a:r>
              <a:rPr lang="ro-RO" sz="2400" b="1">
                <a:solidFill>
                  <a:srgbClr val="000000"/>
                </a:solidFill>
                <a:cs typeface="Calibri"/>
              </a:rPr>
              <a:t> </a:t>
            </a:r>
            <a:r>
              <a:rPr lang="ro-RO" sz="2400" b="1" err="1">
                <a:solidFill>
                  <a:srgbClr val="000000"/>
                </a:solidFill>
                <a:cs typeface="Calibri"/>
              </a:rPr>
              <a:t>studies</a:t>
            </a:r>
            <a:r>
              <a:rPr lang="ro-RO" sz="2400" b="1">
                <a:solidFill>
                  <a:srgbClr val="000000"/>
                </a:solidFill>
                <a:cs typeface="Calibri"/>
              </a:rPr>
              <a:t> @CERN</a:t>
            </a:r>
            <a:endParaRPr lang="ro-RO" sz="2400" b="1">
              <a:cs typeface="Calibri"/>
            </a:endParaRPr>
          </a:p>
        </p:txBody>
      </p:sp>
      <p:sp>
        <p:nvSpPr>
          <p:cNvPr id="3" name="Săgeată: îndoită 2">
            <a:extLst>
              <a:ext uri="{FF2B5EF4-FFF2-40B4-BE49-F238E27FC236}">
                <a16:creationId xmlns:a16="http://schemas.microsoft.com/office/drawing/2014/main" id="{5A7A67A8-0DC2-E10A-B1A9-503B0654CD73}"/>
              </a:ext>
            </a:extLst>
          </p:cNvPr>
          <p:cNvSpPr/>
          <p:nvPr/>
        </p:nvSpPr>
        <p:spPr>
          <a:xfrm flipV="1">
            <a:off x="494108" y="1279921"/>
            <a:ext cx="571502" cy="666752"/>
          </a:xfrm>
          <a:prstGeom prst="ben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chemeClr val="tx1"/>
              </a:solidFill>
            </a:endParaRPr>
          </a:p>
        </p:txBody>
      </p:sp>
      <p:sp>
        <p:nvSpPr>
          <p:cNvPr id="4" name="Săgeată: îndoită 3">
            <a:extLst>
              <a:ext uri="{FF2B5EF4-FFF2-40B4-BE49-F238E27FC236}">
                <a16:creationId xmlns:a16="http://schemas.microsoft.com/office/drawing/2014/main" id="{D85C132D-A6FF-17E5-0E70-FF876E7250AA}"/>
              </a:ext>
            </a:extLst>
          </p:cNvPr>
          <p:cNvSpPr/>
          <p:nvPr/>
        </p:nvSpPr>
        <p:spPr>
          <a:xfrm flipV="1">
            <a:off x="482201" y="1291828"/>
            <a:ext cx="571502" cy="1702595"/>
          </a:xfrm>
          <a:prstGeom prst="ben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chemeClr val="tx1"/>
              </a:solidFill>
            </a:endParaRPr>
          </a:p>
        </p:txBody>
      </p:sp>
      <p:sp>
        <p:nvSpPr>
          <p:cNvPr id="5" name="Săgeată: îndoită 4">
            <a:extLst>
              <a:ext uri="{FF2B5EF4-FFF2-40B4-BE49-F238E27FC236}">
                <a16:creationId xmlns:a16="http://schemas.microsoft.com/office/drawing/2014/main" id="{13C59BF7-8EC2-F81C-05F5-CBBC39DA901B}"/>
              </a:ext>
            </a:extLst>
          </p:cNvPr>
          <p:cNvSpPr/>
          <p:nvPr/>
        </p:nvSpPr>
        <p:spPr>
          <a:xfrm flipV="1">
            <a:off x="482201" y="1291828"/>
            <a:ext cx="571502" cy="2595563"/>
          </a:xfrm>
          <a:prstGeom prst="ben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chemeClr val="tx1"/>
              </a:solidFill>
            </a:endParaRPr>
          </a:p>
        </p:txBody>
      </p:sp>
      <p:sp>
        <p:nvSpPr>
          <p:cNvPr id="6" name="Dreptunghi: colțuri rotunjite 5">
            <a:extLst>
              <a:ext uri="{FF2B5EF4-FFF2-40B4-BE49-F238E27FC236}">
                <a16:creationId xmlns:a16="http://schemas.microsoft.com/office/drawing/2014/main" id="{49C0ADC2-B2BF-A826-5CCC-F9593BE26163}"/>
              </a:ext>
            </a:extLst>
          </p:cNvPr>
          <p:cNvSpPr/>
          <p:nvPr/>
        </p:nvSpPr>
        <p:spPr>
          <a:xfrm>
            <a:off x="1101328" y="4399359"/>
            <a:ext cx="881062" cy="881062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o-RO" sz="3200">
                <a:solidFill>
                  <a:schemeClr val="tx1"/>
                </a:solidFill>
                <a:cs typeface="Calibri"/>
              </a:rPr>
              <a:t>1.4</a:t>
            </a:r>
          </a:p>
        </p:txBody>
      </p:sp>
      <p:sp>
        <p:nvSpPr>
          <p:cNvPr id="7" name="Dreptunghi: colțuri rotunjite 6">
            <a:extLst>
              <a:ext uri="{FF2B5EF4-FFF2-40B4-BE49-F238E27FC236}">
                <a16:creationId xmlns:a16="http://schemas.microsoft.com/office/drawing/2014/main" id="{131B4B7A-F657-2BC2-FE4D-D66764974837}"/>
              </a:ext>
            </a:extLst>
          </p:cNvPr>
          <p:cNvSpPr/>
          <p:nvPr/>
        </p:nvSpPr>
        <p:spPr>
          <a:xfrm>
            <a:off x="2047875" y="4512468"/>
            <a:ext cx="2917031" cy="666749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o-RO" sz="2000">
                <a:solidFill>
                  <a:srgbClr val="000000"/>
                </a:solidFill>
                <a:cs typeface="Calibri"/>
              </a:rPr>
              <a:t>The Big (</a:t>
            </a:r>
            <a:r>
              <a:rPr lang="ro-RO" sz="2000" err="1">
                <a:solidFill>
                  <a:srgbClr val="000000"/>
                </a:solidFill>
                <a:cs typeface="Calibri"/>
              </a:rPr>
              <a:t>and</a:t>
            </a:r>
            <a:r>
              <a:rPr lang="ro-RO" sz="2000">
                <a:solidFill>
                  <a:srgbClr val="000000"/>
                </a:solidFill>
                <a:cs typeface="Calibri"/>
              </a:rPr>
              <a:t> problematic) Bang</a:t>
            </a:r>
            <a:endParaRPr lang="ro-RO" sz="2000">
              <a:solidFill>
                <a:srgbClr val="000000"/>
              </a:solidFill>
            </a:endParaRPr>
          </a:p>
        </p:txBody>
      </p:sp>
      <p:sp>
        <p:nvSpPr>
          <p:cNvPr id="11" name="Săgeată: îndoită 10">
            <a:extLst>
              <a:ext uri="{FF2B5EF4-FFF2-40B4-BE49-F238E27FC236}">
                <a16:creationId xmlns:a16="http://schemas.microsoft.com/office/drawing/2014/main" id="{EBA9FB0A-CF86-B090-0323-E6624177CA23}"/>
              </a:ext>
            </a:extLst>
          </p:cNvPr>
          <p:cNvSpPr/>
          <p:nvPr/>
        </p:nvSpPr>
        <p:spPr>
          <a:xfrm flipV="1">
            <a:off x="482201" y="1279922"/>
            <a:ext cx="571502" cy="3714750"/>
          </a:xfrm>
          <a:prstGeom prst="ben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chemeClr val="tx1"/>
              </a:solidFill>
            </a:endParaRPr>
          </a:p>
        </p:txBody>
      </p:sp>
      <p:sp>
        <p:nvSpPr>
          <p:cNvPr id="2" name="CasetăText 1">
            <a:extLst>
              <a:ext uri="{FF2B5EF4-FFF2-40B4-BE49-F238E27FC236}">
                <a16:creationId xmlns:a16="http://schemas.microsoft.com/office/drawing/2014/main" id="{36B0C679-E72A-0CB9-A45B-CFD43636DD36}"/>
              </a:ext>
            </a:extLst>
          </p:cNvPr>
          <p:cNvSpPr txBox="1"/>
          <p:nvPr/>
        </p:nvSpPr>
        <p:spPr>
          <a:xfrm>
            <a:off x="-26194" y="6581775"/>
            <a:ext cx="520779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chemeClr val="bg1">
                    <a:lumMod val="75000"/>
                    <a:lumOff val="25000"/>
                  </a:schemeClr>
                </a:solidFill>
                <a:ea typeface="+mn-lt"/>
                <a:cs typeface="+mn-lt"/>
              </a:rPr>
              <a:t>https://cds.cern.ch/record/2790882</a:t>
            </a:r>
            <a:endParaRPr lang="ro-RO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9362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4" grpId="0" animBg="1"/>
      <p:bldP spid="18" grpId="0" animBg="1"/>
      <p:bldP spid="19" grpId="0" animBg="1"/>
      <p:bldP spid="20" grpId="0" animBg="1"/>
      <p:bldP spid="3" grpId="0" animBg="1"/>
      <p:bldP spid="4" grpId="0" animBg="1"/>
      <p:bldP spid="5" grpId="0" animBg="1"/>
      <p:bldP spid="6" grpId="0" animBg="1"/>
      <p:bldP spid="7" grpId="0" animBg="1"/>
      <p:bldP spid="1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reptunghi 8">
            <a:extLst>
              <a:ext uri="{FF2B5EF4-FFF2-40B4-BE49-F238E27FC236}">
                <a16:creationId xmlns:a16="http://schemas.microsoft.com/office/drawing/2014/main" id="{05A7DE1A-6652-5CA9-717B-CF809A2E2091}"/>
              </a:ext>
            </a:extLst>
          </p:cNvPr>
          <p:cNvSpPr/>
          <p:nvPr/>
        </p:nvSpPr>
        <p:spPr>
          <a:xfrm>
            <a:off x="-6928" y="-6928"/>
            <a:ext cx="12205854" cy="687185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pic>
        <p:nvPicPr>
          <p:cNvPr id="7" name="Imagine 6" descr="O imagine care conține text, diagramă, cerc, Font&#10;&#10;Descriere generată automat">
            <a:extLst>
              <a:ext uri="{FF2B5EF4-FFF2-40B4-BE49-F238E27FC236}">
                <a16:creationId xmlns:a16="http://schemas.microsoft.com/office/drawing/2014/main" id="{4791DF46-07D7-DB1E-685A-939A42B8E86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t="51389" r="49485" b="556"/>
          <a:stretch/>
        </p:blipFill>
        <p:spPr>
          <a:xfrm>
            <a:off x="-1188593" y="4371048"/>
            <a:ext cx="4936391" cy="2488102"/>
          </a:xfrm>
          <a:prstGeom prst="rect">
            <a:avLst/>
          </a:prstGeom>
        </p:spPr>
      </p:pic>
      <p:pic>
        <p:nvPicPr>
          <p:cNvPr id="10" name="Imagine 9" descr="Le CERN inaugure son nouvel accélérateur linéaire Linac 4 - rts.ch ...">
            <a:extLst>
              <a:ext uri="{FF2B5EF4-FFF2-40B4-BE49-F238E27FC236}">
                <a16:creationId xmlns:a16="http://schemas.microsoft.com/office/drawing/2014/main" id="{35DCDD71-3BEC-EA27-3FF1-2DAE8CFB5D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7203" y="1869762"/>
            <a:ext cx="6923902" cy="4621272"/>
          </a:xfrm>
          <a:prstGeom prst="rect">
            <a:avLst/>
          </a:prstGeom>
        </p:spPr>
      </p:pic>
      <p:sp>
        <p:nvSpPr>
          <p:cNvPr id="13" name="CasetăText 12">
            <a:extLst>
              <a:ext uri="{FF2B5EF4-FFF2-40B4-BE49-F238E27FC236}">
                <a16:creationId xmlns:a16="http://schemas.microsoft.com/office/drawing/2014/main" id="{1B7B2E6C-3BD2-D850-176F-703B73F316AC}"/>
              </a:ext>
            </a:extLst>
          </p:cNvPr>
          <p:cNvSpPr txBox="1"/>
          <p:nvPr/>
        </p:nvSpPr>
        <p:spPr>
          <a:xfrm>
            <a:off x="1036317" y="357215"/>
            <a:ext cx="10126692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o-RO" sz="6000" b="1">
                <a:solidFill>
                  <a:schemeClr val="accent4">
                    <a:lumMod val="50000"/>
                  </a:schemeClr>
                </a:solidFill>
              </a:rPr>
              <a:t>THE </a:t>
            </a:r>
            <a:r>
              <a:rPr lang="ro-RO" sz="6000" b="1" u="sng">
                <a:solidFill>
                  <a:schemeClr val="accent4">
                    <a:lumMod val="50000"/>
                  </a:schemeClr>
                </a:solidFill>
              </a:rPr>
              <a:t>LINEAR</a:t>
            </a:r>
            <a:r>
              <a:rPr lang="ro-RO" sz="6000" b="1">
                <a:solidFill>
                  <a:schemeClr val="accent4">
                    <a:lumMod val="50000"/>
                  </a:schemeClr>
                </a:solidFill>
              </a:rPr>
              <a:t> ACCELERATOR 4</a:t>
            </a:r>
            <a:endParaRPr lang="ro-RO">
              <a:solidFill>
                <a:schemeClr val="accent4">
                  <a:lumMod val="50000"/>
                </a:schemeClr>
              </a:solidFill>
              <a:ea typeface="Calibri"/>
              <a:cs typeface="Calibri"/>
            </a:endParaRPr>
          </a:p>
        </p:txBody>
      </p:sp>
      <p:sp>
        <p:nvSpPr>
          <p:cNvPr id="2" name="CasetăText 1">
            <a:extLst>
              <a:ext uri="{FF2B5EF4-FFF2-40B4-BE49-F238E27FC236}">
                <a16:creationId xmlns:a16="http://schemas.microsoft.com/office/drawing/2014/main" id="{0D64AB8F-5CBC-9B06-C4F6-9A94273DFAB6}"/>
              </a:ext>
            </a:extLst>
          </p:cNvPr>
          <p:cNvSpPr txBox="1"/>
          <p:nvPr/>
        </p:nvSpPr>
        <p:spPr>
          <a:xfrm>
            <a:off x="118985" y="1975153"/>
            <a:ext cx="4640421" cy="19389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ro-RO" sz="2000" err="1">
                <a:solidFill>
                  <a:schemeClr val="bg1"/>
                </a:solidFill>
              </a:rPr>
              <a:t>Accelerates</a:t>
            </a:r>
            <a:r>
              <a:rPr lang="ro-RO" sz="2000">
                <a:solidFill>
                  <a:schemeClr val="bg1"/>
                </a:solidFill>
              </a:rPr>
              <a:t> negative </a:t>
            </a:r>
            <a:r>
              <a:rPr lang="ro-RO" sz="2000" err="1">
                <a:solidFill>
                  <a:schemeClr val="bg1"/>
                </a:solidFill>
              </a:rPr>
              <a:t>hydrogen</a:t>
            </a:r>
            <a:r>
              <a:rPr lang="ro-RO" sz="2000">
                <a:solidFill>
                  <a:schemeClr val="bg1"/>
                </a:solidFill>
              </a:rPr>
              <a:t> </a:t>
            </a:r>
            <a:r>
              <a:rPr lang="ro-RO" sz="2000" err="1">
                <a:solidFill>
                  <a:schemeClr val="bg1"/>
                </a:solidFill>
              </a:rPr>
              <a:t>ions</a:t>
            </a:r>
            <a:r>
              <a:rPr lang="ro-RO" sz="2000">
                <a:solidFill>
                  <a:schemeClr val="bg1"/>
                </a:solidFill>
              </a:rPr>
              <a:t> (H-);</a:t>
            </a:r>
            <a:endParaRPr lang="ro-RO" sz="2000">
              <a:solidFill>
                <a:schemeClr val="bg1"/>
              </a:solidFill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ro-RO" sz="2000" err="1">
                <a:solidFill>
                  <a:schemeClr val="bg1"/>
                </a:solidFill>
                <a:ea typeface="Calibri"/>
                <a:cs typeface="Calibri"/>
              </a:rPr>
              <a:t>Conductors</a:t>
            </a:r>
            <a:r>
              <a:rPr lang="ro-RO" sz="2000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sz="2000" err="1">
                <a:solidFill>
                  <a:schemeClr val="bg1"/>
                </a:solidFill>
                <a:ea typeface="Calibri"/>
                <a:cs typeface="Calibri"/>
              </a:rPr>
              <a:t>behind</a:t>
            </a:r>
            <a:r>
              <a:rPr lang="ro-RO" sz="2000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sz="2000" err="1">
                <a:solidFill>
                  <a:schemeClr val="bg1"/>
                </a:solidFill>
                <a:ea typeface="Calibri"/>
                <a:cs typeface="Calibri"/>
              </a:rPr>
              <a:t>them</a:t>
            </a:r>
            <a:r>
              <a:rPr lang="ro-RO" sz="2000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sz="2000" err="1">
                <a:solidFill>
                  <a:schemeClr val="bg1"/>
                </a:solidFill>
                <a:ea typeface="Calibri"/>
                <a:cs typeface="Calibri"/>
              </a:rPr>
              <a:t>push</a:t>
            </a:r>
            <a:r>
              <a:rPr lang="ro-RO" sz="2000">
                <a:solidFill>
                  <a:schemeClr val="bg1"/>
                </a:solidFill>
                <a:ea typeface="Calibri"/>
                <a:cs typeface="Calibri"/>
              </a:rPr>
              <a:t>, </a:t>
            </a:r>
            <a:r>
              <a:rPr lang="ro-RO" sz="2000" err="1">
                <a:solidFill>
                  <a:schemeClr val="bg1"/>
                </a:solidFill>
                <a:ea typeface="Calibri"/>
                <a:cs typeface="Calibri"/>
              </a:rPr>
              <a:t>conductors</a:t>
            </a:r>
            <a:r>
              <a:rPr lang="ro-RO" sz="2000">
                <a:solidFill>
                  <a:schemeClr val="bg1"/>
                </a:solidFill>
                <a:ea typeface="Calibri"/>
                <a:cs typeface="Calibri"/>
              </a:rPr>
              <a:t> in front of </a:t>
            </a:r>
            <a:r>
              <a:rPr lang="ro-RO" sz="2000" err="1">
                <a:solidFill>
                  <a:schemeClr val="bg1"/>
                </a:solidFill>
                <a:ea typeface="Calibri"/>
                <a:cs typeface="Calibri"/>
              </a:rPr>
              <a:t>them</a:t>
            </a:r>
            <a:r>
              <a:rPr lang="ro-RO" sz="2000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sz="2000" err="1">
                <a:solidFill>
                  <a:schemeClr val="bg1"/>
                </a:solidFill>
                <a:ea typeface="Calibri"/>
                <a:cs typeface="Calibri"/>
              </a:rPr>
              <a:t>pull</a:t>
            </a:r>
            <a:r>
              <a:rPr lang="ro-RO" sz="2000">
                <a:solidFill>
                  <a:schemeClr val="bg1"/>
                </a:solidFill>
                <a:ea typeface="Calibri"/>
                <a:cs typeface="Calibri"/>
              </a:rPr>
              <a:t>;</a:t>
            </a:r>
          </a:p>
          <a:p>
            <a:pPr marL="285750" indent="-285750">
              <a:buFont typeface="Arial"/>
              <a:buChar char="•"/>
            </a:pPr>
            <a:r>
              <a:rPr lang="ro-RO" sz="2000" err="1">
                <a:solidFill>
                  <a:schemeClr val="bg1"/>
                </a:solidFill>
                <a:ea typeface="Calibri"/>
                <a:cs typeface="Calibri"/>
              </a:rPr>
              <a:t>During</a:t>
            </a:r>
            <a:r>
              <a:rPr lang="ro-RO" sz="2000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sz="2000" err="1">
                <a:solidFill>
                  <a:schemeClr val="bg1"/>
                </a:solidFill>
                <a:ea typeface="Calibri"/>
                <a:cs typeface="Calibri"/>
              </a:rPr>
              <a:t>injection</a:t>
            </a:r>
            <a:r>
              <a:rPr lang="ro-RO" sz="2000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sz="2000" err="1">
                <a:solidFill>
                  <a:schemeClr val="bg1"/>
                </a:solidFill>
                <a:ea typeface="Calibri"/>
                <a:cs typeface="Calibri"/>
              </a:rPr>
              <a:t>to</a:t>
            </a:r>
            <a:r>
              <a:rPr lang="ro-RO" sz="2000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sz="2000" err="1">
                <a:solidFill>
                  <a:schemeClr val="bg1"/>
                </a:solidFill>
                <a:ea typeface="Calibri"/>
                <a:cs typeface="Calibri"/>
              </a:rPr>
              <a:t>the</a:t>
            </a:r>
            <a:r>
              <a:rPr lang="ro-RO" sz="2000">
                <a:solidFill>
                  <a:schemeClr val="bg1"/>
                </a:solidFill>
                <a:ea typeface="Calibri"/>
                <a:cs typeface="Calibri"/>
              </a:rPr>
              <a:t> Booster, </a:t>
            </a:r>
            <a:r>
              <a:rPr lang="ro-RO" sz="2000" err="1">
                <a:solidFill>
                  <a:schemeClr val="bg1"/>
                </a:solidFill>
                <a:ea typeface="Calibri"/>
                <a:cs typeface="Calibri"/>
              </a:rPr>
              <a:t>they</a:t>
            </a:r>
            <a:r>
              <a:rPr lang="ro-RO" sz="2000">
                <a:solidFill>
                  <a:schemeClr val="bg1"/>
                </a:solidFill>
                <a:ea typeface="Calibri"/>
                <a:cs typeface="Calibri"/>
              </a:rPr>
              <a:t> are </a:t>
            </a:r>
            <a:r>
              <a:rPr lang="ro-RO" sz="2000" err="1">
                <a:solidFill>
                  <a:schemeClr val="bg1"/>
                </a:solidFill>
                <a:ea typeface="Calibri"/>
                <a:cs typeface="Calibri"/>
              </a:rPr>
              <a:t>stripped</a:t>
            </a:r>
            <a:r>
              <a:rPr lang="ro-RO" sz="2000">
                <a:solidFill>
                  <a:schemeClr val="bg1"/>
                </a:solidFill>
                <a:ea typeface="Calibri"/>
                <a:cs typeface="Calibri"/>
              </a:rPr>
              <a:t> of </a:t>
            </a:r>
            <a:r>
              <a:rPr lang="ro-RO" sz="2000" err="1">
                <a:solidFill>
                  <a:schemeClr val="bg1"/>
                </a:solidFill>
                <a:ea typeface="Calibri"/>
                <a:cs typeface="Calibri"/>
              </a:rPr>
              <a:t>their</a:t>
            </a:r>
            <a:r>
              <a:rPr lang="ro-RO" sz="2000">
                <a:solidFill>
                  <a:schemeClr val="bg1"/>
                </a:solidFill>
                <a:ea typeface="Calibri"/>
                <a:cs typeface="Calibri"/>
              </a:rPr>
              <a:t> </a:t>
            </a:r>
            <a:r>
              <a:rPr lang="ro-RO" sz="2000" err="1">
                <a:solidFill>
                  <a:schemeClr val="bg1"/>
                </a:solidFill>
                <a:ea typeface="Calibri"/>
                <a:cs typeface="Calibri"/>
              </a:rPr>
              <a:t>two</a:t>
            </a:r>
            <a:r>
              <a:rPr lang="ro-RO" sz="2000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sz="2000" err="1">
                <a:solidFill>
                  <a:schemeClr val="bg1"/>
                </a:solidFill>
                <a:ea typeface="Calibri"/>
                <a:cs typeface="Calibri"/>
              </a:rPr>
              <a:t>electrons</a:t>
            </a:r>
            <a:r>
              <a:rPr lang="ro-RO" sz="2000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sz="2000" err="1">
                <a:solidFill>
                  <a:schemeClr val="bg1"/>
                </a:solidFill>
                <a:ea typeface="Calibri"/>
                <a:cs typeface="Calibri"/>
              </a:rPr>
              <a:t>to</a:t>
            </a:r>
            <a:r>
              <a:rPr lang="ro-RO" sz="2000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sz="2000" err="1">
                <a:solidFill>
                  <a:schemeClr val="bg1"/>
                </a:solidFill>
                <a:ea typeface="Calibri"/>
                <a:cs typeface="Calibri"/>
              </a:rPr>
              <a:t>leave</a:t>
            </a:r>
            <a:r>
              <a:rPr lang="ro-RO" sz="2000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sz="2000" err="1">
                <a:solidFill>
                  <a:schemeClr val="bg1"/>
                </a:solidFill>
                <a:ea typeface="Calibri"/>
                <a:cs typeface="Calibri"/>
              </a:rPr>
              <a:t>only</a:t>
            </a:r>
            <a:r>
              <a:rPr lang="ro-RO" sz="2000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sz="2000" err="1">
                <a:solidFill>
                  <a:schemeClr val="bg1"/>
                </a:solidFill>
                <a:ea typeface="Calibri"/>
                <a:cs typeface="Calibri"/>
              </a:rPr>
              <a:t>protons</a:t>
            </a:r>
            <a:r>
              <a:rPr lang="ro-RO" sz="2000">
                <a:solidFill>
                  <a:schemeClr val="bg1"/>
                </a:solidFill>
                <a:ea typeface="Calibri"/>
                <a:cs typeface="Calibri"/>
              </a:rPr>
              <a:t>;</a:t>
            </a:r>
          </a:p>
        </p:txBody>
      </p:sp>
      <p:sp>
        <p:nvSpPr>
          <p:cNvPr id="6" name="CasetăText 5">
            <a:extLst>
              <a:ext uri="{FF2B5EF4-FFF2-40B4-BE49-F238E27FC236}">
                <a16:creationId xmlns:a16="http://schemas.microsoft.com/office/drawing/2014/main" id="{B1FF2FF9-EE29-57F2-9E24-06C6BF029B24}"/>
              </a:ext>
            </a:extLst>
          </p:cNvPr>
          <p:cNvSpPr txBox="1"/>
          <p:nvPr/>
        </p:nvSpPr>
        <p:spPr>
          <a:xfrm>
            <a:off x="52" y="26"/>
            <a:ext cx="401718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Ch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. 2: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Journey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to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the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Antimatter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Factory</a:t>
            </a:r>
            <a:endParaRPr lang="ro-RO" err="1">
              <a:solidFill>
                <a:schemeClr val="bg1"/>
              </a:solidFill>
            </a:endParaRPr>
          </a:p>
        </p:txBody>
      </p:sp>
      <p:sp>
        <p:nvSpPr>
          <p:cNvPr id="5" name="Dreptunghi 4">
            <a:extLst>
              <a:ext uri="{FF2B5EF4-FFF2-40B4-BE49-F238E27FC236}">
                <a16:creationId xmlns:a16="http://schemas.microsoft.com/office/drawing/2014/main" id="{386B84EB-88CF-3F5D-058C-FCC858B4CC42}"/>
              </a:ext>
            </a:extLst>
          </p:cNvPr>
          <p:cNvSpPr/>
          <p:nvPr/>
        </p:nvSpPr>
        <p:spPr>
          <a:xfrm>
            <a:off x="-66218" y="6690126"/>
            <a:ext cx="12327698" cy="21920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rgbClr val="734F13"/>
              </a:solidFill>
            </a:endParaRPr>
          </a:p>
        </p:txBody>
      </p:sp>
      <p:sp>
        <p:nvSpPr>
          <p:cNvPr id="14" name="CasetăText 13">
            <a:extLst>
              <a:ext uri="{FF2B5EF4-FFF2-40B4-BE49-F238E27FC236}">
                <a16:creationId xmlns:a16="http://schemas.microsoft.com/office/drawing/2014/main" id="{7C6B4FFA-8CB1-AE4A-373D-79F6808626ED}"/>
              </a:ext>
            </a:extLst>
          </p:cNvPr>
          <p:cNvSpPr txBox="1"/>
          <p:nvPr/>
        </p:nvSpPr>
        <p:spPr>
          <a:xfrm>
            <a:off x="4909751" y="6485237"/>
            <a:ext cx="6923902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https://www.jinr.ru/posts/a-brand-new-linear-accelerator-for-cern/</a:t>
            </a:r>
          </a:p>
        </p:txBody>
      </p:sp>
    </p:spTree>
    <p:extLst>
      <p:ext uri="{BB962C8B-B14F-4D97-AF65-F5344CB8AC3E}">
        <p14:creationId xmlns:p14="http://schemas.microsoft.com/office/powerpoint/2010/main" val="6441951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reptunghi 11">
            <a:extLst>
              <a:ext uri="{FF2B5EF4-FFF2-40B4-BE49-F238E27FC236}">
                <a16:creationId xmlns:a16="http://schemas.microsoft.com/office/drawing/2014/main" id="{BE08C7A1-6D4D-9FAC-7D4C-8399AA87E85B}"/>
              </a:ext>
            </a:extLst>
          </p:cNvPr>
          <p:cNvSpPr/>
          <p:nvPr/>
        </p:nvSpPr>
        <p:spPr>
          <a:xfrm>
            <a:off x="-6928" y="-6928"/>
            <a:ext cx="12205854" cy="687185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pic>
        <p:nvPicPr>
          <p:cNvPr id="8" name="Imagine 7" descr="O imagine care conține text, diagramă, cerc, Font&#10;&#10;Descriere generată automat">
            <a:extLst>
              <a:ext uri="{FF2B5EF4-FFF2-40B4-BE49-F238E27FC236}">
                <a16:creationId xmlns:a16="http://schemas.microsoft.com/office/drawing/2014/main" id="{1F419309-F40F-75FB-7C74-FF761B5EF0B5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213154" y="835674"/>
            <a:ext cx="9772134" cy="5177463"/>
          </a:xfrm>
          <a:prstGeom prst="rect">
            <a:avLst/>
          </a:prstGeom>
        </p:spPr>
      </p:pic>
      <p:pic>
        <p:nvPicPr>
          <p:cNvPr id="3" name="Imagine 2" descr="Le CERN inaugure son nouvel accélérateur linéaire Linac 4 - rts.ch ...">
            <a:extLst>
              <a:ext uri="{FF2B5EF4-FFF2-40B4-BE49-F238E27FC236}">
                <a16:creationId xmlns:a16="http://schemas.microsoft.com/office/drawing/2014/main" id="{2763F8F8-857D-222A-03C2-FDA5655726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29751" y="2070863"/>
            <a:ext cx="6923902" cy="4621272"/>
          </a:xfrm>
          <a:prstGeom prst="rect">
            <a:avLst/>
          </a:prstGeom>
        </p:spPr>
      </p:pic>
      <p:sp>
        <p:nvSpPr>
          <p:cNvPr id="5" name="CasetăText 4">
            <a:extLst>
              <a:ext uri="{FF2B5EF4-FFF2-40B4-BE49-F238E27FC236}">
                <a16:creationId xmlns:a16="http://schemas.microsoft.com/office/drawing/2014/main" id="{66B9618E-5F79-6414-0284-4F3024C41FBC}"/>
              </a:ext>
            </a:extLst>
          </p:cNvPr>
          <p:cNvSpPr txBox="1"/>
          <p:nvPr/>
        </p:nvSpPr>
        <p:spPr>
          <a:xfrm>
            <a:off x="52" y="26"/>
            <a:ext cx="401718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Ch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. 2: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Journey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to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the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Antimatter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Factory</a:t>
            </a:r>
            <a:endParaRPr lang="ro-RO" err="1">
              <a:solidFill>
                <a:schemeClr val="bg1"/>
              </a:solidFill>
            </a:endParaRPr>
          </a:p>
        </p:txBody>
      </p:sp>
      <p:sp>
        <p:nvSpPr>
          <p:cNvPr id="10" name="Dreptunghi 9">
            <a:extLst>
              <a:ext uri="{FF2B5EF4-FFF2-40B4-BE49-F238E27FC236}">
                <a16:creationId xmlns:a16="http://schemas.microsoft.com/office/drawing/2014/main" id="{55503D89-852C-23BD-2581-4C29042F9343}"/>
              </a:ext>
            </a:extLst>
          </p:cNvPr>
          <p:cNvSpPr/>
          <p:nvPr/>
        </p:nvSpPr>
        <p:spPr>
          <a:xfrm>
            <a:off x="-66218" y="6690126"/>
            <a:ext cx="12327698" cy="21920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rgbClr val="734F13"/>
              </a:solidFill>
            </a:endParaRPr>
          </a:p>
        </p:txBody>
      </p:sp>
      <p:pic>
        <p:nvPicPr>
          <p:cNvPr id="6" name="Imagine 5">
            <a:extLst>
              <a:ext uri="{FF2B5EF4-FFF2-40B4-BE49-F238E27FC236}">
                <a16:creationId xmlns:a16="http://schemas.microsoft.com/office/drawing/2014/main" id="{8CE6FA54-B038-C173-375C-6163A891E1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6988120" y="182933"/>
            <a:ext cx="6774365" cy="3767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47788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reptunghi 14">
            <a:extLst>
              <a:ext uri="{FF2B5EF4-FFF2-40B4-BE49-F238E27FC236}">
                <a16:creationId xmlns:a16="http://schemas.microsoft.com/office/drawing/2014/main" id="{23CEA2AA-7C7A-8AC3-6711-2D938A3B350E}"/>
              </a:ext>
            </a:extLst>
          </p:cNvPr>
          <p:cNvSpPr/>
          <p:nvPr/>
        </p:nvSpPr>
        <p:spPr>
          <a:xfrm>
            <a:off x="-6928" y="-6928"/>
            <a:ext cx="12205854" cy="687185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pic>
        <p:nvPicPr>
          <p:cNvPr id="5" name="Imagine 4" descr="O imagine care conține text, diagramă, cerc, Font&#10;&#10;Descriere generată automat">
            <a:extLst>
              <a:ext uri="{FF2B5EF4-FFF2-40B4-BE49-F238E27FC236}">
                <a16:creationId xmlns:a16="http://schemas.microsoft.com/office/drawing/2014/main" id="{6B387B3C-0981-0518-5738-DC0B516B451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39814" t="11478" r="29974" b="45319"/>
          <a:stretch/>
        </p:blipFill>
        <p:spPr>
          <a:xfrm>
            <a:off x="8418394" y="652406"/>
            <a:ext cx="2913798" cy="2130763"/>
          </a:xfrm>
          <a:prstGeom prst="rect">
            <a:avLst/>
          </a:prstGeom>
        </p:spPr>
      </p:pic>
      <p:sp>
        <p:nvSpPr>
          <p:cNvPr id="10" name="CasetăText 9">
            <a:extLst>
              <a:ext uri="{FF2B5EF4-FFF2-40B4-BE49-F238E27FC236}">
                <a16:creationId xmlns:a16="http://schemas.microsoft.com/office/drawing/2014/main" id="{D4AD6B75-BE1F-1090-6672-111C94FA2318}"/>
              </a:ext>
            </a:extLst>
          </p:cNvPr>
          <p:cNvSpPr txBox="1"/>
          <p:nvPr/>
        </p:nvSpPr>
        <p:spPr>
          <a:xfrm>
            <a:off x="551408" y="4707355"/>
            <a:ext cx="8487549" cy="19389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o-RO" sz="6000" b="1">
                <a:solidFill>
                  <a:schemeClr val="accent4">
                    <a:lumMod val="50000"/>
                  </a:schemeClr>
                </a:solidFill>
              </a:rPr>
              <a:t>THE PROTON SYNCOTHRON BOOSTER</a:t>
            </a:r>
            <a:endParaRPr lang="ro-RO" sz="6000" b="1">
              <a:solidFill>
                <a:schemeClr val="accent4">
                  <a:lumMod val="50000"/>
                </a:schemeClr>
              </a:solidFill>
              <a:cs typeface="Calibri"/>
            </a:endParaRPr>
          </a:p>
        </p:txBody>
      </p:sp>
      <p:sp>
        <p:nvSpPr>
          <p:cNvPr id="3" name="CasetăText 2">
            <a:extLst>
              <a:ext uri="{FF2B5EF4-FFF2-40B4-BE49-F238E27FC236}">
                <a16:creationId xmlns:a16="http://schemas.microsoft.com/office/drawing/2014/main" id="{A9A4E76E-2205-E6CD-9207-70E71E0E5FDB}"/>
              </a:ext>
            </a:extLst>
          </p:cNvPr>
          <p:cNvSpPr txBox="1"/>
          <p:nvPr/>
        </p:nvSpPr>
        <p:spPr>
          <a:xfrm>
            <a:off x="7759580" y="3427072"/>
            <a:ext cx="4228530" cy="19389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ro-RO" sz="2000">
                <a:solidFill>
                  <a:schemeClr val="bg1"/>
                </a:solidFill>
                <a:ea typeface="Calibri"/>
                <a:cs typeface="Calibri"/>
              </a:rPr>
              <a:t>Made of </a:t>
            </a:r>
            <a:r>
              <a:rPr lang="ro-RO" sz="2000" err="1">
                <a:solidFill>
                  <a:schemeClr val="bg1"/>
                </a:solidFill>
                <a:ea typeface="Calibri"/>
                <a:cs typeface="Calibri"/>
              </a:rPr>
              <a:t>four</a:t>
            </a:r>
            <a:r>
              <a:rPr lang="ro-RO" sz="2000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sz="2000" err="1">
                <a:solidFill>
                  <a:schemeClr val="bg1"/>
                </a:solidFill>
                <a:ea typeface="Calibri"/>
                <a:cs typeface="Calibri"/>
              </a:rPr>
              <a:t>synchotron</a:t>
            </a:r>
            <a:r>
              <a:rPr lang="ro-RO" sz="2000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sz="2000" err="1">
                <a:solidFill>
                  <a:schemeClr val="bg1"/>
                </a:solidFill>
                <a:ea typeface="Calibri"/>
                <a:cs typeface="Calibri"/>
              </a:rPr>
              <a:t>rings</a:t>
            </a:r>
            <a:r>
              <a:rPr lang="ro-RO" sz="2000">
                <a:solidFill>
                  <a:schemeClr val="bg1"/>
                </a:solidFill>
                <a:ea typeface="Calibri"/>
                <a:cs typeface="Calibri"/>
              </a:rPr>
              <a:t>;</a:t>
            </a:r>
          </a:p>
          <a:p>
            <a:pPr marL="285750" indent="-285750">
              <a:buFont typeface="Arial"/>
              <a:buChar char="•"/>
            </a:pPr>
            <a:r>
              <a:rPr lang="ro-RO" sz="2000" err="1">
                <a:solidFill>
                  <a:schemeClr val="bg1"/>
                </a:solidFill>
                <a:ea typeface="Calibri"/>
                <a:cs typeface="Calibri"/>
              </a:rPr>
              <a:t>Receives</a:t>
            </a:r>
            <a:r>
              <a:rPr lang="ro-RO" sz="2000">
                <a:solidFill>
                  <a:schemeClr val="bg1"/>
                </a:solidFill>
                <a:ea typeface="Calibri"/>
                <a:cs typeface="Calibri"/>
              </a:rPr>
              <a:t> </a:t>
            </a:r>
            <a:r>
              <a:rPr lang="ro-RO" sz="2000" err="1">
                <a:solidFill>
                  <a:schemeClr val="bg1"/>
                </a:solidFill>
                <a:ea typeface="Calibri"/>
                <a:cs typeface="Calibri"/>
              </a:rPr>
              <a:t>protons</a:t>
            </a:r>
            <a:r>
              <a:rPr lang="ro-RO" sz="2000">
                <a:solidFill>
                  <a:schemeClr val="bg1"/>
                </a:solidFill>
                <a:ea typeface="Calibri"/>
                <a:cs typeface="Calibri"/>
              </a:rPr>
              <a:t> at 160 MeV, </a:t>
            </a:r>
            <a:r>
              <a:rPr lang="ro-RO" sz="2000" err="1">
                <a:solidFill>
                  <a:schemeClr val="bg1"/>
                </a:solidFill>
                <a:ea typeface="Calibri"/>
                <a:cs typeface="Calibri"/>
              </a:rPr>
              <a:t>accelerates</a:t>
            </a:r>
            <a:r>
              <a:rPr lang="ro-RO" sz="2000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sz="2000" err="1">
                <a:solidFill>
                  <a:schemeClr val="bg1"/>
                </a:solidFill>
                <a:ea typeface="Calibri"/>
                <a:cs typeface="Calibri"/>
              </a:rPr>
              <a:t>them</a:t>
            </a:r>
            <a:r>
              <a:rPr lang="ro-RO" sz="2000">
                <a:solidFill>
                  <a:schemeClr val="bg1"/>
                </a:solidFill>
                <a:ea typeface="Calibri"/>
                <a:cs typeface="Calibri"/>
              </a:rPr>
              <a:t> at 2 </a:t>
            </a:r>
            <a:r>
              <a:rPr lang="ro-RO" sz="2000" err="1">
                <a:solidFill>
                  <a:schemeClr val="bg1"/>
                </a:solidFill>
                <a:ea typeface="Calibri"/>
                <a:cs typeface="Calibri"/>
              </a:rPr>
              <a:t>GeV</a:t>
            </a:r>
            <a:r>
              <a:rPr lang="ro-RO" sz="2000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sz="2000" err="1">
                <a:solidFill>
                  <a:schemeClr val="bg1"/>
                </a:solidFill>
                <a:ea typeface="Calibri"/>
                <a:cs typeface="Calibri"/>
              </a:rPr>
              <a:t>and</a:t>
            </a:r>
            <a:r>
              <a:rPr lang="ro-RO" sz="2000">
                <a:solidFill>
                  <a:schemeClr val="bg1"/>
                </a:solidFill>
                <a:ea typeface="Calibri"/>
                <a:cs typeface="Calibri"/>
              </a:rPr>
              <a:t> </a:t>
            </a:r>
            <a:r>
              <a:rPr lang="ro-RO" sz="2000" err="1">
                <a:solidFill>
                  <a:schemeClr val="bg1"/>
                </a:solidFill>
                <a:ea typeface="Calibri"/>
                <a:cs typeface="Calibri"/>
              </a:rPr>
              <a:t>squeezez</a:t>
            </a:r>
            <a:r>
              <a:rPr lang="ro-RO" sz="2000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sz="2000" err="1">
                <a:solidFill>
                  <a:schemeClr val="bg1"/>
                </a:solidFill>
                <a:ea typeface="Calibri"/>
                <a:cs typeface="Calibri"/>
              </a:rPr>
              <a:t>them</a:t>
            </a:r>
            <a:r>
              <a:rPr lang="ro-RO" sz="2000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sz="2000" err="1">
                <a:solidFill>
                  <a:schemeClr val="bg1"/>
                </a:solidFill>
                <a:ea typeface="Calibri"/>
                <a:cs typeface="Calibri"/>
              </a:rPr>
              <a:t>together</a:t>
            </a:r>
            <a:r>
              <a:rPr lang="ro-RO" sz="2000">
                <a:solidFill>
                  <a:schemeClr val="bg1"/>
                </a:solidFill>
                <a:ea typeface="Calibri"/>
                <a:cs typeface="Calibri"/>
              </a:rPr>
              <a:t>;</a:t>
            </a:r>
          </a:p>
          <a:p>
            <a:pPr marL="285750" indent="-285750">
              <a:buFont typeface="Arial"/>
              <a:buChar char="•"/>
            </a:pPr>
            <a:r>
              <a:rPr lang="ro-RO" sz="2000" err="1">
                <a:solidFill>
                  <a:schemeClr val="bg1"/>
                </a:solidFill>
                <a:ea typeface="Calibri"/>
                <a:cs typeface="Calibri"/>
              </a:rPr>
              <a:t>Allows</a:t>
            </a:r>
            <a:r>
              <a:rPr lang="ro-RO" sz="2000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sz="2000" err="1">
                <a:solidFill>
                  <a:schemeClr val="bg1"/>
                </a:solidFill>
                <a:ea typeface="Calibri"/>
                <a:cs typeface="Calibri"/>
              </a:rPr>
              <a:t>the</a:t>
            </a:r>
            <a:r>
              <a:rPr lang="ro-RO" sz="2000">
                <a:solidFill>
                  <a:schemeClr val="bg1"/>
                </a:solidFill>
                <a:ea typeface="Calibri"/>
                <a:cs typeface="Calibri"/>
              </a:rPr>
              <a:t> PS </a:t>
            </a:r>
            <a:r>
              <a:rPr lang="ro-RO" sz="2000" err="1">
                <a:solidFill>
                  <a:schemeClr val="bg1"/>
                </a:solidFill>
                <a:ea typeface="Calibri"/>
                <a:cs typeface="Calibri"/>
              </a:rPr>
              <a:t>to</a:t>
            </a:r>
            <a:r>
              <a:rPr lang="ro-RO" sz="2000">
                <a:solidFill>
                  <a:schemeClr val="bg1"/>
                </a:solidFill>
                <a:ea typeface="Calibri"/>
                <a:cs typeface="Calibri"/>
              </a:rPr>
              <a:t> accept 100 </a:t>
            </a:r>
            <a:r>
              <a:rPr lang="ro-RO" sz="2000" err="1">
                <a:solidFill>
                  <a:schemeClr val="bg1"/>
                </a:solidFill>
                <a:ea typeface="Calibri"/>
                <a:cs typeface="Calibri"/>
              </a:rPr>
              <a:t>times</a:t>
            </a:r>
            <a:r>
              <a:rPr lang="ro-RO" sz="2000">
                <a:solidFill>
                  <a:schemeClr val="bg1"/>
                </a:solidFill>
                <a:ea typeface="Calibri"/>
                <a:cs typeface="Calibri"/>
              </a:rPr>
              <a:t> more </a:t>
            </a:r>
            <a:r>
              <a:rPr lang="ro-RO" sz="2000" err="1">
                <a:solidFill>
                  <a:schemeClr val="bg1"/>
                </a:solidFill>
                <a:ea typeface="Calibri"/>
                <a:cs typeface="Calibri"/>
              </a:rPr>
              <a:t>protons</a:t>
            </a:r>
            <a:r>
              <a:rPr lang="ro-RO" sz="2000">
                <a:solidFill>
                  <a:schemeClr val="bg1"/>
                </a:solidFill>
                <a:ea typeface="Calibri"/>
                <a:cs typeface="Calibri"/>
              </a:rPr>
              <a:t>.</a:t>
            </a:r>
          </a:p>
        </p:txBody>
      </p:sp>
      <p:sp>
        <p:nvSpPr>
          <p:cNvPr id="4" name="CasetăText 3">
            <a:extLst>
              <a:ext uri="{FF2B5EF4-FFF2-40B4-BE49-F238E27FC236}">
                <a16:creationId xmlns:a16="http://schemas.microsoft.com/office/drawing/2014/main" id="{36ED7934-2A5B-20FA-EE46-ED2CD3C000B3}"/>
              </a:ext>
            </a:extLst>
          </p:cNvPr>
          <p:cNvSpPr txBox="1"/>
          <p:nvPr/>
        </p:nvSpPr>
        <p:spPr>
          <a:xfrm>
            <a:off x="52" y="26"/>
            <a:ext cx="401718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Ch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. 2: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Journey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to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the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Antimatter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Factory</a:t>
            </a:r>
            <a:endParaRPr lang="ro-RO" err="1">
              <a:solidFill>
                <a:schemeClr val="bg1"/>
              </a:solidFill>
            </a:endParaRPr>
          </a:p>
        </p:txBody>
      </p:sp>
      <p:sp>
        <p:nvSpPr>
          <p:cNvPr id="13" name="Dreptunghi 12">
            <a:extLst>
              <a:ext uri="{FF2B5EF4-FFF2-40B4-BE49-F238E27FC236}">
                <a16:creationId xmlns:a16="http://schemas.microsoft.com/office/drawing/2014/main" id="{3C48B67D-1AD3-CCFC-8F86-0F7952BF2BCF}"/>
              </a:ext>
            </a:extLst>
          </p:cNvPr>
          <p:cNvSpPr/>
          <p:nvPr/>
        </p:nvSpPr>
        <p:spPr>
          <a:xfrm>
            <a:off x="-66218" y="6690126"/>
            <a:ext cx="12327698" cy="21920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rgbClr val="734F13"/>
              </a:solidFill>
            </a:endParaRPr>
          </a:p>
        </p:txBody>
      </p:sp>
      <p:sp>
        <p:nvSpPr>
          <p:cNvPr id="19" name="CasetăText 18">
            <a:extLst>
              <a:ext uri="{FF2B5EF4-FFF2-40B4-BE49-F238E27FC236}">
                <a16:creationId xmlns:a16="http://schemas.microsoft.com/office/drawing/2014/main" id="{43BA6AB7-5F2F-68CC-0594-6EEED113E102}"/>
              </a:ext>
            </a:extLst>
          </p:cNvPr>
          <p:cNvSpPr txBox="1"/>
          <p:nvPr/>
        </p:nvSpPr>
        <p:spPr>
          <a:xfrm>
            <a:off x="378941" y="4394886"/>
            <a:ext cx="6120713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https://www.sciencephoto.com/media/410785/view/proton-synchrotron-booster-cern</a:t>
            </a:r>
          </a:p>
        </p:txBody>
      </p:sp>
      <p:pic>
        <p:nvPicPr>
          <p:cNvPr id="6" name="Imagine 5">
            <a:extLst>
              <a:ext uri="{FF2B5EF4-FFF2-40B4-BE49-F238E27FC236}">
                <a16:creationId xmlns:a16="http://schemas.microsoft.com/office/drawing/2014/main" id="{865F1A55-E8F7-8A91-1650-0E8606C2C0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498" y="626279"/>
            <a:ext cx="6774365" cy="3767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4647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reptunghi 9">
            <a:extLst>
              <a:ext uri="{FF2B5EF4-FFF2-40B4-BE49-F238E27FC236}">
                <a16:creationId xmlns:a16="http://schemas.microsoft.com/office/drawing/2014/main" id="{BC6C2699-6C47-3BCA-018D-8850769BE622}"/>
              </a:ext>
            </a:extLst>
          </p:cNvPr>
          <p:cNvSpPr/>
          <p:nvPr/>
        </p:nvSpPr>
        <p:spPr>
          <a:xfrm>
            <a:off x="-6928" y="-6928"/>
            <a:ext cx="12205854" cy="687185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pic>
        <p:nvPicPr>
          <p:cNvPr id="8" name="Imagine 7" descr="O imagine care conține text, diagramă, cerc, Font&#10;&#10;Descriere generată automat">
            <a:extLst>
              <a:ext uri="{FF2B5EF4-FFF2-40B4-BE49-F238E27FC236}">
                <a16:creationId xmlns:a16="http://schemas.microsoft.com/office/drawing/2014/main" id="{1F419309-F40F-75FB-7C74-FF761B5EF0B5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213154" y="835674"/>
            <a:ext cx="9772134" cy="5177463"/>
          </a:xfrm>
          <a:prstGeom prst="rect">
            <a:avLst/>
          </a:prstGeom>
        </p:spPr>
      </p:pic>
      <p:sp>
        <p:nvSpPr>
          <p:cNvPr id="5" name="CasetăText 4">
            <a:extLst>
              <a:ext uri="{FF2B5EF4-FFF2-40B4-BE49-F238E27FC236}">
                <a16:creationId xmlns:a16="http://schemas.microsoft.com/office/drawing/2014/main" id="{7F85DFC5-7800-B770-F264-3727D2F7AD1E}"/>
              </a:ext>
            </a:extLst>
          </p:cNvPr>
          <p:cNvSpPr txBox="1"/>
          <p:nvPr/>
        </p:nvSpPr>
        <p:spPr>
          <a:xfrm>
            <a:off x="52" y="26"/>
            <a:ext cx="401718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Ch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. 2: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Journey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to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the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Antimatter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Factory</a:t>
            </a:r>
            <a:endParaRPr lang="ro-RO" err="1">
              <a:solidFill>
                <a:schemeClr val="bg1"/>
              </a:solidFill>
            </a:endParaRPr>
          </a:p>
        </p:txBody>
      </p:sp>
      <p:sp>
        <p:nvSpPr>
          <p:cNvPr id="12" name="Dreptunghi 11">
            <a:extLst>
              <a:ext uri="{FF2B5EF4-FFF2-40B4-BE49-F238E27FC236}">
                <a16:creationId xmlns:a16="http://schemas.microsoft.com/office/drawing/2014/main" id="{5FD00E6E-A1FB-580B-DA2D-053614233AB8}"/>
              </a:ext>
            </a:extLst>
          </p:cNvPr>
          <p:cNvSpPr/>
          <p:nvPr/>
        </p:nvSpPr>
        <p:spPr>
          <a:xfrm>
            <a:off x="-66218" y="6690126"/>
            <a:ext cx="12327698" cy="21920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rgbClr val="734F13"/>
              </a:solidFill>
            </a:endParaRPr>
          </a:p>
        </p:txBody>
      </p:sp>
      <p:pic>
        <p:nvPicPr>
          <p:cNvPr id="6" name="Imagine 5">
            <a:extLst>
              <a:ext uri="{FF2B5EF4-FFF2-40B4-BE49-F238E27FC236}">
                <a16:creationId xmlns:a16="http://schemas.microsoft.com/office/drawing/2014/main" id="{2298FDDA-7E09-A973-4633-66DFF46F8F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154375" y="376897"/>
            <a:ext cx="6774365" cy="3767718"/>
          </a:xfrm>
          <a:prstGeom prst="rect">
            <a:avLst/>
          </a:prstGeom>
        </p:spPr>
      </p:pic>
      <p:pic>
        <p:nvPicPr>
          <p:cNvPr id="3" name="Imagine 2" descr="The Proton Synchrotron | CERN">
            <a:extLst>
              <a:ext uri="{FF2B5EF4-FFF2-40B4-BE49-F238E27FC236}">
                <a16:creationId xmlns:a16="http://schemas.microsoft.com/office/drawing/2014/main" id="{DF109098-CDEB-44B9-D918-E63BA6D423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6840379" y="2582249"/>
            <a:ext cx="6163727" cy="4105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21441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reptunghi 4">
            <a:extLst>
              <a:ext uri="{FF2B5EF4-FFF2-40B4-BE49-F238E27FC236}">
                <a16:creationId xmlns:a16="http://schemas.microsoft.com/office/drawing/2014/main" id="{11AE284F-38B3-A0DE-6B1D-581FC4BDC79B}"/>
              </a:ext>
            </a:extLst>
          </p:cNvPr>
          <p:cNvSpPr/>
          <p:nvPr/>
        </p:nvSpPr>
        <p:spPr>
          <a:xfrm>
            <a:off x="-6928" y="-6928"/>
            <a:ext cx="12205854" cy="687185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pic>
        <p:nvPicPr>
          <p:cNvPr id="6" name="Imagine 5" descr="The Proton Synchrotron | CERN">
            <a:extLst>
              <a:ext uri="{FF2B5EF4-FFF2-40B4-BE49-F238E27FC236}">
                <a16:creationId xmlns:a16="http://schemas.microsoft.com/office/drawing/2014/main" id="{511A3309-E661-C2EA-FC4E-291FDA7F28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243" y="2087979"/>
            <a:ext cx="6163727" cy="4105936"/>
          </a:xfrm>
          <a:prstGeom prst="rect">
            <a:avLst/>
          </a:prstGeom>
        </p:spPr>
      </p:pic>
      <p:pic>
        <p:nvPicPr>
          <p:cNvPr id="8" name="Imagine 7" descr="O imagine care conține text, diagramă, cerc, Font&#10;&#10;Descriere generată automat">
            <a:extLst>
              <a:ext uri="{FF2B5EF4-FFF2-40B4-BE49-F238E27FC236}">
                <a16:creationId xmlns:a16="http://schemas.microsoft.com/office/drawing/2014/main" id="{F9F42CC2-1388-8FC5-41B0-77811B39D59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48371" t="42831" b="14339"/>
          <a:stretch/>
        </p:blipFill>
        <p:spPr>
          <a:xfrm>
            <a:off x="6924765" y="4141783"/>
            <a:ext cx="5045245" cy="2217557"/>
          </a:xfrm>
          <a:prstGeom prst="rect">
            <a:avLst/>
          </a:prstGeom>
        </p:spPr>
      </p:pic>
      <p:sp>
        <p:nvSpPr>
          <p:cNvPr id="10" name="CasetăText 9">
            <a:extLst>
              <a:ext uri="{FF2B5EF4-FFF2-40B4-BE49-F238E27FC236}">
                <a16:creationId xmlns:a16="http://schemas.microsoft.com/office/drawing/2014/main" id="{D653263A-7964-A588-F073-BFB217CB6BB4}"/>
              </a:ext>
            </a:extLst>
          </p:cNvPr>
          <p:cNvSpPr txBox="1"/>
          <p:nvPr/>
        </p:nvSpPr>
        <p:spPr>
          <a:xfrm>
            <a:off x="1036317" y="594053"/>
            <a:ext cx="10126692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o-RO" sz="6000" b="1">
                <a:solidFill>
                  <a:schemeClr val="accent4">
                    <a:lumMod val="50000"/>
                  </a:schemeClr>
                </a:solidFill>
              </a:rPr>
              <a:t>THE PROTON SYNCHROTRON</a:t>
            </a:r>
            <a:endParaRPr lang="ro-RO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CasetăText 2">
            <a:extLst>
              <a:ext uri="{FF2B5EF4-FFF2-40B4-BE49-F238E27FC236}">
                <a16:creationId xmlns:a16="http://schemas.microsoft.com/office/drawing/2014/main" id="{23A70868-89E9-293A-39EA-E0CBB144E5BC}"/>
              </a:ext>
            </a:extLst>
          </p:cNvPr>
          <p:cNvSpPr txBox="1"/>
          <p:nvPr/>
        </p:nvSpPr>
        <p:spPr>
          <a:xfrm>
            <a:off x="7158951" y="1965702"/>
            <a:ext cx="4228530" cy="19389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ro-RO" sz="2000" err="1">
                <a:solidFill>
                  <a:schemeClr val="bg1"/>
                </a:solidFill>
                <a:ea typeface="Calibri"/>
                <a:cs typeface="Calibri"/>
              </a:rPr>
              <a:t>Accelerates</a:t>
            </a:r>
            <a:r>
              <a:rPr lang="ro-RO" sz="2000">
                <a:solidFill>
                  <a:schemeClr val="bg1"/>
                </a:solidFill>
                <a:ea typeface="Calibri"/>
                <a:cs typeface="Calibri"/>
              </a:rPr>
              <a:t> </a:t>
            </a:r>
            <a:r>
              <a:rPr lang="ro-RO" sz="2000" err="1">
                <a:solidFill>
                  <a:schemeClr val="bg1"/>
                </a:solidFill>
                <a:ea typeface="Calibri"/>
                <a:cs typeface="Calibri"/>
              </a:rPr>
              <a:t>protons</a:t>
            </a:r>
            <a:r>
              <a:rPr lang="ro-RO" sz="2000">
                <a:solidFill>
                  <a:schemeClr val="bg1"/>
                </a:solidFill>
                <a:ea typeface="Calibri"/>
                <a:cs typeface="Calibri"/>
              </a:rPr>
              <a:t> </a:t>
            </a:r>
            <a:r>
              <a:rPr lang="ro-RO" sz="2000" err="1">
                <a:solidFill>
                  <a:schemeClr val="bg1"/>
                </a:solidFill>
                <a:ea typeface="Calibri"/>
                <a:cs typeface="Calibri"/>
              </a:rPr>
              <a:t>to</a:t>
            </a:r>
            <a:r>
              <a:rPr lang="ro-RO" sz="2000">
                <a:solidFill>
                  <a:schemeClr val="bg1"/>
                </a:solidFill>
                <a:ea typeface="Calibri"/>
                <a:cs typeface="Calibri"/>
              </a:rPr>
              <a:t> 26 </a:t>
            </a:r>
            <a:r>
              <a:rPr lang="ro-RO" sz="2000" err="1">
                <a:solidFill>
                  <a:schemeClr val="bg1"/>
                </a:solidFill>
                <a:ea typeface="Calibri"/>
                <a:cs typeface="Calibri"/>
              </a:rPr>
              <a:t>Gev</a:t>
            </a:r>
            <a:r>
              <a:rPr lang="ro-RO" sz="2000">
                <a:solidFill>
                  <a:schemeClr val="bg1"/>
                </a:solidFill>
                <a:ea typeface="Calibri"/>
                <a:cs typeface="Calibri"/>
              </a:rPr>
              <a:t>;</a:t>
            </a:r>
          </a:p>
          <a:p>
            <a:pPr marL="285750" indent="-285750">
              <a:buFont typeface="Arial"/>
              <a:buChar char="•"/>
            </a:pPr>
            <a:r>
              <a:rPr lang="ro-RO" sz="2000" err="1">
                <a:solidFill>
                  <a:schemeClr val="bg1"/>
                </a:solidFill>
                <a:ea typeface="Calibri"/>
                <a:cs typeface="Calibri"/>
              </a:rPr>
              <a:t>Sends</a:t>
            </a:r>
            <a:r>
              <a:rPr lang="ro-RO" sz="2000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sz="2000" err="1">
                <a:solidFill>
                  <a:schemeClr val="bg1"/>
                </a:solidFill>
                <a:ea typeface="Calibri"/>
                <a:cs typeface="Calibri"/>
              </a:rPr>
              <a:t>the</a:t>
            </a:r>
            <a:r>
              <a:rPr lang="ro-RO" sz="2000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sz="2000" err="1">
                <a:solidFill>
                  <a:schemeClr val="bg1"/>
                </a:solidFill>
                <a:ea typeface="Calibri"/>
                <a:cs typeface="Calibri"/>
              </a:rPr>
              <a:t>accelerated</a:t>
            </a:r>
            <a:r>
              <a:rPr lang="ro-RO" sz="2000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sz="2000" err="1">
                <a:solidFill>
                  <a:schemeClr val="bg1"/>
                </a:solidFill>
                <a:ea typeface="Calibri"/>
                <a:cs typeface="Calibri"/>
              </a:rPr>
              <a:t>protons</a:t>
            </a:r>
            <a:r>
              <a:rPr lang="ro-RO" sz="2000">
                <a:solidFill>
                  <a:schemeClr val="bg1"/>
                </a:solidFill>
                <a:ea typeface="Calibri"/>
                <a:cs typeface="Calibri"/>
              </a:rPr>
              <a:t> </a:t>
            </a:r>
            <a:r>
              <a:rPr lang="ro-RO" sz="2000" err="1">
                <a:solidFill>
                  <a:schemeClr val="bg1"/>
                </a:solidFill>
                <a:ea typeface="Calibri"/>
                <a:cs typeface="Calibri"/>
              </a:rPr>
              <a:t>to</a:t>
            </a:r>
            <a:r>
              <a:rPr lang="ro-RO" sz="2000">
                <a:solidFill>
                  <a:schemeClr val="bg1"/>
                </a:solidFill>
                <a:ea typeface="Calibri"/>
                <a:cs typeface="Calibri"/>
              </a:rPr>
              <a:t>:</a:t>
            </a:r>
            <a:endParaRPr lang="ro-RO" sz="2000">
              <a:solidFill>
                <a:schemeClr val="bg1"/>
              </a:solidFill>
              <a:ea typeface="+mn-lt"/>
              <a:cs typeface="+mn-lt"/>
            </a:endParaRPr>
          </a:p>
          <a:p>
            <a:pPr marL="742950" lvl="1" indent="-285750">
              <a:buFont typeface="Courier New"/>
              <a:buChar char="o"/>
            </a:pPr>
            <a:r>
              <a:rPr lang="ro-RO" sz="2000" err="1">
                <a:solidFill>
                  <a:schemeClr val="bg1"/>
                </a:solidFill>
                <a:ea typeface="+mn-lt"/>
                <a:cs typeface="+mn-lt"/>
              </a:rPr>
              <a:t>East</a:t>
            </a:r>
            <a:r>
              <a:rPr lang="ro-RO" sz="2000">
                <a:solidFill>
                  <a:schemeClr val="bg1"/>
                </a:solidFill>
                <a:ea typeface="+mn-lt"/>
                <a:cs typeface="+mn-lt"/>
              </a:rPr>
              <a:t> </a:t>
            </a:r>
            <a:r>
              <a:rPr lang="ro-RO" sz="2000" err="1">
                <a:solidFill>
                  <a:schemeClr val="bg1"/>
                </a:solidFill>
                <a:ea typeface="+mn-lt"/>
                <a:cs typeface="+mn-lt"/>
              </a:rPr>
              <a:t>Area</a:t>
            </a:r>
            <a:r>
              <a:rPr lang="ro-RO" sz="2000">
                <a:solidFill>
                  <a:schemeClr val="bg1"/>
                </a:solidFill>
                <a:ea typeface="+mn-lt"/>
                <a:cs typeface="+mn-lt"/>
              </a:rPr>
              <a:t>;</a:t>
            </a:r>
            <a:endParaRPr lang="ro-RO">
              <a:solidFill>
                <a:schemeClr val="bg1"/>
              </a:solidFill>
              <a:ea typeface="+mn-lt"/>
              <a:cs typeface="+mn-lt"/>
            </a:endParaRPr>
          </a:p>
          <a:p>
            <a:pPr marL="742950" lvl="1" indent="-285750">
              <a:buFont typeface="Courier New"/>
              <a:buChar char="o"/>
            </a:pPr>
            <a:r>
              <a:rPr lang="ro-RO" sz="2000" err="1">
                <a:solidFill>
                  <a:schemeClr val="bg1"/>
                </a:solidFill>
                <a:ea typeface="+mn-lt"/>
                <a:cs typeface="+mn-lt"/>
              </a:rPr>
              <a:t>n_TOF</a:t>
            </a:r>
            <a:r>
              <a:rPr lang="ro-RO" sz="2000">
                <a:solidFill>
                  <a:schemeClr val="bg1"/>
                </a:solidFill>
                <a:ea typeface="+mn-lt"/>
                <a:cs typeface="+mn-lt"/>
              </a:rPr>
              <a:t>;</a:t>
            </a:r>
            <a:endParaRPr lang="ro-RO">
              <a:solidFill>
                <a:schemeClr val="bg1"/>
              </a:solidFill>
              <a:ea typeface="+mn-lt"/>
              <a:cs typeface="+mn-lt"/>
            </a:endParaRPr>
          </a:p>
          <a:p>
            <a:pPr marL="742950" lvl="1" indent="-285750">
              <a:buFont typeface="Courier New"/>
              <a:buChar char="o"/>
            </a:pPr>
            <a:r>
              <a:rPr lang="ro-RO" sz="2000">
                <a:solidFill>
                  <a:schemeClr val="bg1"/>
                </a:solidFill>
                <a:ea typeface="+mn-lt"/>
                <a:cs typeface="+mn-lt"/>
              </a:rPr>
              <a:t>SPS;</a:t>
            </a:r>
            <a:endParaRPr lang="ro-RO">
              <a:solidFill>
                <a:schemeClr val="bg1"/>
              </a:solidFill>
              <a:ea typeface="Calibri" panose="020F0502020204030204"/>
              <a:cs typeface="Calibri" panose="020F0502020204030204"/>
            </a:endParaRPr>
          </a:p>
          <a:p>
            <a:pPr marL="742950" lvl="1" indent="-285750">
              <a:buFont typeface="Courier New"/>
              <a:buChar char="o"/>
            </a:pPr>
            <a:r>
              <a:rPr lang="ro-RO" sz="2000">
                <a:solidFill>
                  <a:schemeClr val="bg1"/>
                </a:solidFill>
                <a:ea typeface="+mn-lt"/>
                <a:cs typeface="+mn-lt"/>
              </a:rPr>
              <a:t>AD;</a:t>
            </a:r>
            <a:endParaRPr lang="ro-RO">
              <a:solidFill>
                <a:schemeClr val="bg1"/>
              </a:solidFill>
            </a:endParaRPr>
          </a:p>
        </p:txBody>
      </p:sp>
      <p:sp>
        <p:nvSpPr>
          <p:cNvPr id="4" name="CasetăText 3">
            <a:extLst>
              <a:ext uri="{FF2B5EF4-FFF2-40B4-BE49-F238E27FC236}">
                <a16:creationId xmlns:a16="http://schemas.microsoft.com/office/drawing/2014/main" id="{A6752DC6-B186-C9D8-8575-7E7230D5908A}"/>
              </a:ext>
            </a:extLst>
          </p:cNvPr>
          <p:cNvSpPr txBox="1"/>
          <p:nvPr/>
        </p:nvSpPr>
        <p:spPr>
          <a:xfrm>
            <a:off x="52" y="26"/>
            <a:ext cx="401718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Ch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. 2: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Journey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to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the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Antimatter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Factory</a:t>
            </a:r>
            <a:endParaRPr lang="ro-RO" err="1">
              <a:solidFill>
                <a:schemeClr val="bg1"/>
              </a:solidFill>
            </a:endParaRPr>
          </a:p>
        </p:txBody>
      </p:sp>
      <p:sp>
        <p:nvSpPr>
          <p:cNvPr id="9" name="Dreptunghi 8">
            <a:extLst>
              <a:ext uri="{FF2B5EF4-FFF2-40B4-BE49-F238E27FC236}">
                <a16:creationId xmlns:a16="http://schemas.microsoft.com/office/drawing/2014/main" id="{8AB19B29-4585-5958-646F-5A0E183D6F0B}"/>
              </a:ext>
            </a:extLst>
          </p:cNvPr>
          <p:cNvSpPr/>
          <p:nvPr/>
        </p:nvSpPr>
        <p:spPr>
          <a:xfrm>
            <a:off x="-66218" y="6690126"/>
            <a:ext cx="12327698" cy="21920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rgbClr val="734F13"/>
              </a:solidFill>
            </a:endParaRPr>
          </a:p>
        </p:txBody>
      </p:sp>
      <p:sp>
        <p:nvSpPr>
          <p:cNvPr id="11" name="CasetăText 10">
            <a:extLst>
              <a:ext uri="{FF2B5EF4-FFF2-40B4-BE49-F238E27FC236}">
                <a16:creationId xmlns:a16="http://schemas.microsoft.com/office/drawing/2014/main" id="{0A8E288C-20F0-9943-3846-94DAFCDFA054}"/>
              </a:ext>
            </a:extLst>
          </p:cNvPr>
          <p:cNvSpPr txBox="1"/>
          <p:nvPr/>
        </p:nvSpPr>
        <p:spPr>
          <a:xfrm>
            <a:off x="317157" y="6196914"/>
            <a:ext cx="6264875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https://home.cern/science/accelerators/proton-synchrotron</a:t>
            </a:r>
          </a:p>
        </p:txBody>
      </p:sp>
    </p:spTree>
    <p:extLst>
      <p:ext uri="{BB962C8B-B14F-4D97-AF65-F5344CB8AC3E}">
        <p14:creationId xmlns:p14="http://schemas.microsoft.com/office/powerpoint/2010/main" val="33525622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reptunghi 3">
            <a:extLst>
              <a:ext uri="{FF2B5EF4-FFF2-40B4-BE49-F238E27FC236}">
                <a16:creationId xmlns:a16="http://schemas.microsoft.com/office/drawing/2014/main" id="{16FDA9EE-D3D8-B12F-F272-A3935143975E}"/>
              </a:ext>
            </a:extLst>
          </p:cNvPr>
          <p:cNvSpPr/>
          <p:nvPr/>
        </p:nvSpPr>
        <p:spPr>
          <a:xfrm>
            <a:off x="-6928" y="-6928"/>
            <a:ext cx="12205854" cy="687185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pic>
        <p:nvPicPr>
          <p:cNvPr id="8" name="Imagine 7" descr="O imagine care conține text, diagramă, cerc, Font&#10;&#10;Descriere generată automat">
            <a:extLst>
              <a:ext uri="{FF2B5EF4-FFF2-40B4-BE49-F238E27FC236}">
                <a16:creationId xmlns:a16="http://schemas.microsoft.com/office/drawing/2014/main" id="{1F419309-F40F-75FB-7C74-FF761B5EF0B5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213154" y="835674"/>
            <a:ext cx="9772134" cy="5177463"/>
          </a:xfrm>
          <a:prstGeom prst="rect">
            <a:avLst/>
          </a:prstGeom>
        </p:spPr>
      </p:pic>
      <p:pic>
        <p:nvPicPr>
          <p:cNvPr id="5" name="Imagine 4" descr="The Proton Synchrotron | CERN">
            <a:extLst>
              <a:ext uri="{FF2B5EF4-FFF2-40B4-BE49-F238E27FC236}">
                <a16:creationId xmlns:a16="http://schemas.microsoft.com/office/drawing/2014/main" id="{A021BBD5-6816-34A2-4766-B42B0A792B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319778" y="2755739"/>
            <a:ext cx="5916592" cy="3941180"/>
          </a:xfrm>
          <a:prstGeom prst="rect">
            <a:avLst/>
          </a:prstGeom>
        </p:spPr>
      </p:pic>
      <p:sp>
        <p:nvSpPr>
          <p:cNvPr id="3" name="CasetăText 2">
            <a:extLst>
              <a:ext uri="{FF2B5EF4-FFF2-40B4-BE49-F238E27FC236}">
                <a16:creationId xmlns:a16="http://schemas.microsoft.com/office/drawing/2014/main" id="{B2A1BFA4-6018-038E-8151-3E34CF2AE258}"/>
              </a:ext>
            </a:extLst>
          </p:cNvPr>
          <p:cNvSpPr txBox="1"/>
          <p:nvPr/>
        </p:nvSpPr>
        <p:spPr>
          <a:xfrm>
            <a:off x="52" y="26"/>
            <a:ext cx="401718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Ch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. 2: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Journey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to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the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Antimatter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Factory</a:t>
            </a:r>
            <a:endParaRPr lang="ro-RO" err="1">
              <a:solidFill>
                <a:schemeClr val="bg1"/>
              </a:solidFill>
            </a:endParaRPr>
          </a:p>
        </p:txBody>
      </p:sp>
      <p:sp>
        <p:nvSpPr>
          <p:cNvPr id="7" name="Dreptunghi 6">
            <a:extLst>
              <a:ext uri="{FF2B5EF4-FFF2-40B4-BE49-F238E27FC236}">
                <a16:creationId xmlns:a16="http://schemas.microsoft.com/office/drawing/2014/main" id="{590AA86E-9E9B-1A37-B518-5AAD5725B9E3}"/>
              </a:ext>
            </a:extLst>
          </p:cNvPr>
          <p:cNvSpPr/>
          <p:nvPr/>
        </p:nvSpPr>
        <p:spPr>
          <a:xfrm>
            <a:off x="-66218" y="6690126"/>
            <a:ext cx="12327698" cy="21920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rgbClr val="734F1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82251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reptunghi 3">
            <a:extLst>
              <a:ext uri="{FF2B5EF4-FFF2-40B4-BE49-F238E27FC236}">
                <a16:creationId xmlns:a16="http://schemas.microsoft.com/office/drawing/2014/main" id="{D2DF5A66-E668-7503-435F-E198B00A0EE4}"/>
              </a:ext>
            </a:extLst>
          </p:cNvPr>
          <p:cNvSpPr/>
          <p:nvPr/>
        </p:nvSpPr>
        <p:spPr>
          <a:xfrm>
            <a:off x="-6928" y="-6928"/>
            <a:ext cx="12205854" cy="687185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pic>
        <p:nvPicPr>
          <p:cNvPr id="43" name="Imagine 42" descr="O imagine care conține text, diagramă, cerc, Font&#10;&#10;Descriere generată automat">
            <a:extLst>
              <a:ext uri="{FF2B5EF4-FFF2-40B4-BE49-F238E27FC236}">
                <a16:creationId xmlns:a16="http://schemas.microsoft.com/office/drawing/2014/main" id="{78A6C7FA-FB5B-A264-91EC-E8DE4EA231E3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0"/>
          </a:blip>
          <a:stretch>
            <a:fillRect/>
          </a:stretch>
        </p:blipFill>
        <p:spPr>
          <a:xfrm>
            <a:off x="-282541" y="-3662"/>
            <a:ext cx="25825620" cy="13706256"/>
          </a:xfrm>
          <a:prstGeom prst="rect">
            <a:avLst/>
          </a:prstGeom>
        </p:spPr>
      </p:pic>
      <p:pic>
        <p:nvPicPr>
          <p:cNvPr id="52" name="Imagine 51">
            <a:extLst>
              <a:ext uri="{FF2B5EF4-FFF2-40B4-BE49-F238E27FC236}">
                <a16:creationId xmlns:a16="http://schemas.microsoft.com/office/drawing/2014/main" id="{1397918A-BE5B-02A8-C3A3-5012DBB788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16446"/>
            <a:ext cx="12192000" cy="5446137"/>
          </a:xfrm>
          <a:prstGeom prst="rect">
            <a:avLst/>
          </a:prstGeom>
        </p:spPr>
      </p:pic>
      <p:sp>
        <p:nvSpPr>
          <p:cNvPr id="3" name="CasetăText 2">
            <a:extLst>
              <a:ext uri="{FF2B5EF4-FFF2-40B4-BE49-F238E27FC236}">
                <a16:creationId xmlns:a16="http://schemas.microsoft.com/office/drawing/2014/main" id="{4974AA5C-44E3-2D48-3AE2-3008994CB7E3}"/>
              </a:ext>
            </a:extLst>
          </p:cNvPr>
          <p:cNvSpPr txBox="1"/>
          <p:nvPr/>
        </p:nvSpPr>
        <p:spPr>
          <a:xfrm>
            <a:off x="52" y="26"/>
            <a:ext cx="446052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Ch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. 3: The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Antimatter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Factory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 -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Deceleration</a:t>
            </a:r>
            <a:endParaRPr lang="ro-RO">
              <a:solidFill>
                <a:schemeClr val="bg1"/>
              </a:solidFill>
              <a:ea typeface="Calibri"/>
              <a:cs typeface="Calibri"/>
            </a:endParaRPr>
          </a:p>
        </p:txBody>
      </p:sp>
      <p:sp>
        <p:nvSpPr>
          <p:cNvPr id="7" name="Dreptunghi 6">
            <a:extLst>
              <a:ext uri="{FF2B5EF4-FFF2-40B4-BE49-F238E27FC236}">
                <a16:creationId xmlns:a16="http://schemas.microsoft.com/office/drawing/2014/main" id="{51511CA7-9822-8A22-061E-987B0E8DDC37}"/>
              </a:ext>
            </a:extLst>
          </p:cNvPr>
          <p:cNvSpPr/>
          <p:nvPr/>
        </p:nvSpPr>
        <p:spPr>
          <a:xfrm>
            <a:off x="-66218" y="6690126"/>
            <a:ext cx="12327698" cy="21920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ro-RO" dirty="0">
              <a:solidFill>
                <a:srgbClr val="734F13"/>
              </a:solidFill>
            </a:endParaRPr>
          </a:p>
        </p:txBody>
      </p:sp>
      <p:sp>
        <p:nvSpPr>
          <p:cNvPr id="11" name="CasetăText 10">
            <a:extLst>
              <a:ext uri="{FF2B5EF4-FFF2-40B4-BE49-F238E27FC236}">
                <a16:creationId xmlns:a16="http://schemas.microsoft.com/office/drawing/2014/main" id="{1F26073B-5BF6-A6D7-E9CF-F14EF9185584}"/>
              </a:ext>
            </a:extLst>
          </p:cNvPr>
          <p:cNvSpPr txBox="1"/>
          <p:nvPr/>
        </p:nvSpPr>
        <p:spPr>
          <a:xfrm>
            <a:off x="528839" y="482363"/>
            <a:ext cx="11133953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o-RO" sz="6000" b="1">
                <a:solidFill>
                  <a:schemeClr val="accent4">
                    <a:lumMod val="50000"/>
                  </a:schemeClr>
                </a:solidFill>
                <a:ea typeface="Calibri"/>
                <a:cs typeface="Calibri"/>
              </a:rPr>
              <a:t>THE ANTIMATTER FACTORY</a:t>
            </a:r>
            <a:endParaRPr lang="ro-RO">
              <a:solidFill>
                <a:schemeClr val="accent4">
                  <a:lumMod val="50000"/>
                </a:schemeClr>
              </a:solidFill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49979118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reptunghi 7">
            <a:extLst>
              <a:ext uri="{FF2B5EF4-FFF2-40B4-BE49-F238E27FC236}">
                <a16:creationId xmlns:a16="http://schemas.microsoft.com/office/drawing/2014/main" id="{47D7566A-5CA5-049A-27F0-A9663382E2C7}"/>
              </a:ext>
            </a:extLst>
          </p:cNvPr>
          <p:cNvSpPr/>
          <p:nvPr/>
        </p:nvSpPr>
        <p:spPr>
          <a:xfrm>
            <a:off x="-6928" y="-6928"/>
            <a:ext cx="12205854" cy="687185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5" name="CasetăText 4">
            <a:extLst>
              <a:ext uri="{FF2B5EF4-FFF2-40B4-BE49-F238E27FC236}">
                <a16:creationId xmlns:a16="http://schemas.microsoft.com/office/drawing/2014/main" id="{5EF3E6E5-C4E8-5D28-9F52-22D3D21DEF06}"/>
              </a:ext>
            </a:extLst>
          </p:cNvPr>
          <p:cNvSpPr txBox="1"/>
          <p:nvPr/>
        </p:nvSpPr>
        <p:spPr>
          <a:xfrm>
            <a:off x="409920" y="2901323"/>
            <a:ext cx="7363339" cy="34778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ro-RO" sz="2000" dirty="0">
                <a:solidFill>
                  <a:schemeClr val="bg1"/>
                </a:solidFill>
                <a:cs typeface="Calibri"/>
              </a:rPr>
              <a:t>The proton beam </a:t>
            </a:r>
            <a:r>
              <a:rPr lang="ro-RO" sz="2000" dirty="0" err="1">
                <a:solidFill>
                  <a:schemeClr val="bg1"/>
                </a:solidFill>
                <a:cs typeface="Calibri"/>
              </a:rPr>
              <a:t>is</a:t>
            </a:r>
            <a:r>
              <a:rPr lang="ro-RO" sz="2000" dirty="0">
                <a:solidFill>
                  <a:schemeClr val="bg1"/>
                </a:solidFill>
                <a:cs typeface="Calibri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Calibri"/>
              </a:rPr>
              <a:t>fired</a:t>
            </a:r>
            <a:r>
              <a:rPr lang="ro-RO" sz="2000" dirty="0">
                <a:solidFill>
                  <a:schemeClr val="bg1"/>
                </a:solidFill>
                <a:cs typeface="Calibri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Calibri"/>
              </a:rPr>
              <a:t>into</a:t>
            </a:r>
            <a:r>
              <a:rPr lang="ro-RO" sz="2000" dirty="0">
                <a:solidFill>
                  <a:schemeClr val="bg1"/>
                </a:solidFill>
                <a:cs typeface="Calibri"/>
              </a:rPr>
              <a:t> a metal </a:t>
            </a:r>
            <a:r>
              <a:rPr lang="ro-RO" sz="2000" dirty="0" err="1">
                <a:solidFill>
                  <a:schemeClr val="bg1"/>
                </a:solidFill>
                <a:cs typeface="Calibri"/>
              </a:rPr>
              <a:t>wall</a:t>
            </a:r>
            <a:r>
              <a:rPr lang="ro-RO" sz="2000" dirty="0">
                <a:solidFill>
                  <a:schemeClr val="bg1"/>
                </a:solidFill>
                <a:cs typeface="Calibri"/>
              </a:rPr>
              <a:t>;</a:t>
            </a:r>
          </a:p>
          <a:p>
            <a:pPr marL="285750" indent="-285750">
              <a:buFont typeface="Arial"/>
              <a:buChar char="•"/>
            </a:pPr>
            <a:r>
              <a:rPr lang="ro-RO" sz="2000" dirty="0" err="1">
                <a:solidFill>
                  <a:schemeClr val="bg1"/>
                </a:solidFill>
                <a:cs typeface="Calibri"/>
              </a:rPr>
              <a:t>These</a:t>
            </a:r>
            <a:r>
              <a:rPr lang="ro-RO" sz="2000" dirty="0">
                <a:solidFill>
                  <a:schemeClr val="bg1"/>
                </a:solidFill>
                <a:cs typeface="Calibri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Calibri"/>
              </a:rPr>
              <a:t>collisions</a:t>
            </a:r>
            <a:r>
              <a:rPr lang="ro-RO" sz="2000" dirty="0">
                <a:solidFill>
                  <a:schemeClr val="bg1"/>
                </a:solidFill>
                <a:cs typeface="Calibri"/>
              </a:rPr>
              <a:t> create </a:t>
            </a:r>
            <a:r>
              <a:rPr lang="ro-RO" sz="2000" dirty="0" err="1">
                <a:solidFill>
                  <a:schemeClr val="bg1"/>
                </a:solidFill>
                <a:cs typeface="Calibri"/>
              </a:rPr>
              <a:t>secondary</a:t>
            </a:r>
            <a:r>
              <a:rPr lang="ro-RO" sz="2000" dirty="0">
                <a:solidFill>
                  <a:schemeClr val="bg1"/>
                </a:solidFill>
                <a:cs typeface="Calibri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Calibri"/>
              </a:rPr>
              <a:t>particles</a:t>
            </a:r>
            <a:r>
              <a:rPr lang="ro-RO" sz="2000" dirty="0">
                <a:solidFill>
                  <a:schemeClr val="bg1"/>
                </a:solidFill>
                <a:cs typeface="Calibri"/>
              </a:rPr>
              <a:t>, </a:t>
            </a:r>
            <a:r>
              <a:rPr lang="ro-RO" sz="2000" dirty="0" err="1">
                <a:solidFill>
                  <a:schemeClr val="bg1"/>
                </a:solidFill>
                <a:cs typeface="Calibri"/>
              </a:rPr>
              <a:t>including</a:t>
            </a:r>
            <a:r>
              <a:rPr lang="ro-RO" sz="2000" dirty="0">
                <a:solidFill>
                  <a:schemeClr val="bg1"/>
                </a:solidFill>
                <a:cs typeface="Calibri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Calibri"/>
              </a:rPr>
              <a:t>antiprotons</a:t>
            </a:r>
            <a:r>
              <a:rPr lang="ro-RO" sz="2000" dirty="0">
                <a:solidFill>
                  <a:schemeClr val="bg1"/>
                </a:solidFill>
                <a:cs typeface="Calibri"/>
              </a:rPr>
              <a:t>;</a:t>
            </a:r>
            <a:endParaRPr lang="ro-RO" sz="2000" dirty="0">
              <a:solidFill>
                <a:schemeClr val="bg1"/>
              </a:solidFill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ro-RO" sz="2000" dirty="0" err="1">
                <a:solidFill>
                  <a:schemeClr val="bg1"/>
                </a:solidFill>
                <a:ea typeface="Calibri"/>
                <a:cs typeface="Calibri"/>
              </a:rPr>
              <a:t>Antiprotons</a:t>
            </a:r>
            <a:r>
              <a:rPr lang="ro-RO" sz="2000" dirty="0">
                <a:solidFill>
                  <a:schemeClr val="bg1"/>
                </a:solidFill>
                <a:ea typeface="Calibri"/>
                <a:cs typeface="Calibri"/>
              </a:rPr>
              <a:t> are </a:t>
            </a:r>
            <a:r>
              <a:rPr lang="ro-RO" sz="2000" dirty="0" err="1">
                <a:solidFill>
                  <a:schemeClr val="bg1"/>
                </a:solidFill>
                <a:ea typeface="Calibri"/>
                <a:cs typeface="Calibri"/>
              </a:rPr>
              <a:t>separated</a:t>
            </a:r>
            <a:r>
              <a:rPr lang="ro-RO" sz="2000" dirty="0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sz="2000" dirty="0" err="1">
                <a:solidFill>
                  <a:schemeClr val="bg1"/>
                </a:solidFill>
                <a:ea typeface="Calibri"/>
                <a:cs typeface="Calibri"/>
              </a:rPr>
              <a:t>from</a:t>
            </a:r>
            <a:r>
              <a:rPr lang="ro-RO" sz="2000" dirty="0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sz="2000" dirty="0" err="1">
                <a:solidFill>
                  <a:schemeClr val="bg1"/>
                </a:solidFill>
                <a:ea typeface="Calibri"/>
                <a:cs typeface="Calibri"/>
              </a:rPr>
              <a:t>the</a:t>
            </a:r>
            <a:r>
              <a:rPr lang="ro-RO" sz="2000" dirty="0">
                <a:solidFill>
                  <a:schemeClr val="bg1"/>
                </a:solidFill>
                <a:ea typeface="Calibri"/>
                <a:cs typeface="Calibri"/>
              </a:rPr>
              <a:t> </a:t>
            </a:r>
            <a:r>
              <a:rPr lang="ro-RO" sz="2000" dirty="0" err="1">
                <a:solidFill>
                  <a:schemeClr val="bg1"/>
                </a:solidFill>
                <a:ea typeface="Calibri"/>
                <a:cs typeface="Calibri"/>
              </a:rPr>
              <a:t>other</a:t>
            </a:r>
            <a:r>
              <a:rPr lang="ro-RO" sz="2000" dirty="0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sz="2000" dirty="0" err="1">
                <a:solidFill>
                  <a:schemeClr val="bg1"/>
                </a:solidFill>
                <a:ea typeface="Calibri"/>
                <a:cs typeface="Calibri"/>
              </a:rPr>
              <a:t>particles</a:t>
            </a:r>
            <a:r>
              <a:rPr lang="ro-RO" sz="2000" dirty="0">
                <a:solidFill>
                  <a:schemeClr val="bg1"/>
                </a:solidFill>
                <a:ea typeface="Calibri"/>
                <a:cs typeface="Calibri"/>
              </a:rPr>
              <a:t> </a:t>
            </a:r>
            <a:r>
              <a:rPr lang="ro-RO" sz="2000" dirty="0" err="1">
                <a:solidFill>
                  <a:schemeClr val="bg1"/>
                </a:solidFill>
                <a:ea typeface="Calibri"/>
                <a:cs typeface="Calibri"/>
              </a:rPr>
              <a:t>and</a:t>
            </a:r>
            <a:r>
              <a:rPr lang="ro-RO" sz="2000" dirty="0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sz="2000" dirty="0" err="1">
                <a:solidFill>
                  <a:schemeClr val="bg1"/>
                </a:solidFill>
                <a:ea typeface="Calibri"/>
                <a:cs typeface="Calibri"/>
              </a:rPr>
              <a:t>focused</a:t>
            </a:r>
            <a:r>
              <a:rPr lang="ro-RO" sz="2000" dirty="0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sz="2000" dirty="0" err="1">
                <a:solidFill>
                  <a:schemeClr val="bg1"/>
                </a:solidFill>
                <a:ea typeface="Calibri"/>
                <a:cs typeface="Calibri"/>
              </a:rPr>
              <a:t>using</a:t>
            </a:r>
            <a:r>
              <a:rPr lang="ro-RO" sz="2000" dirty="0">
                <a:solidFill>
                  <a:schemeClr val="bg1"/>
                </a:solidFill>
                <a:ea typeface="Calibri"/>
                <a:cs typeface="Calibri"/>
              </a:rPr>
              <a:t> a </a:t>
            </a:r>
            <a:r>
              <a:rPr lang="ro-RO" sz="2000" dirty="0" err="1">
                <a:solidFill>
                  <a:schemeClr val="bg1"/>
                </a:solidFill>
                <a:ea typeface="Calibri"/>
                <a:cs typeface="Calibri"/>
              </a:rPr>
              <a:t>different</a:t>
            </a:r>
            <a:r>
              <a:rPr lang="ro-RO" sz="2000" dirty="0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sz="2000" dirty="0" err="1">
                <a:solidFill>
                  <a:schemeClr val="bg1"/>
                </a:solidFill>
                <a:ea typeface="Calibri"/>
                <a:cs typeface="Calibri"/>
              </a:rPr>
              <a:t>charge</a:t>
            </a:r>
            <a:r>
              <a:rPr lang="ro-RO" sz="2000" dirty="0">
                <a:solidFill>
                  <a:schemeClr val="bg1"/>
                </a:solidFill>
                <a:ea typeface="Calibri"/>
                <a:cs typeface="Calibri"/>
              </a:rPr>
              <a:t> magnetic </a:t>
            </a:r>
            <a:r>
              <a:rPr lang="ro-RO" sz="2000" dirty="0" err="1">
                <a:solidFill>
                  <a:schemeClr val="bg1"/>
                </a:solidFill>
                <a:ea typeface="Calibri"/>
                <a:cs typeface="Calibri"/>
              </a:rPr>
              <a:t>field</a:t>
            </a:r>
            <a:r>
              <a:rPr lang="ro-RO" sz="2000" dirty="0">
                <a:solidFill>
                  <a:schemeClr val="bg1"/>
                </a:solidFill>
                <a:ea typeface="Calibri"/>
                <a:cs typeface="Calibri"/>
              </a:rPr>
              <a:t>;</a:t>
            </a:r>
          </a:p>
          <a:p>
            <a:pPr marL="285750" indent="-285750">
              <a:buFont typeface="Arial"/>
              <a:buChar char="•"/>
            </a:pPr>
            <a:endParaRPr lang="ro-RO" sz="2000">
              <a:solidFill>
                <a:schemeClr val="bg1"/>
              </a:solidFill>
              <a:cs typeface="Calibri"/>
            </a:endParaRPr>
          </a:p>
          <a:p>
            <a:pPr marL="285750" indent="-285750">
              <a:buFont typeface="Arial"/>
              <a:buChar char="•"/>
            </a:pPr>
            <a:endParaRPr lang="ro-RO" sz="2000">
              <a:solidFill>
                <a:schemeClr val="bg1"/>
              </a:solidFill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ro-RO" sz="2000" dirty="0" err="1">
                <a:solidFill>
                  <a:schemeClr val="bg1"/>
                </a:solidFill>
                <a:cs typeface="Calibri"/>
              </a:rPr>
              <a:t>Problems</a:t>
            </a:r>
            <a:r>
              <a:rPr lang="ro-RO" sz="2000" dirty="0">
                <a:solidFill>
                  <a:schemeClr val="bg1"/>
                </a:solidFill>
                <a:cs typeface="Calibri"/>
              </a:rPr>
              <a:t>:</a:t>
            </a:r>
            <a:endParaRPr lang="ro-RO" sz="2000" dirty="0">
              <a:solidFill>
                <a:schemeClr val="bg1"/>
              </a:solidFill>
              <a:ea typeface="Calibri"/>
              <a:cs typeface="Calibri"/>
            </a:endParaRPr>
          </a:p>
          <a:p>
            <a:pPr marL="742950" lvl="1" indent="-285750">
              <a:buFont typeface="Courier New"/>
              <a:buChar char="o"/>
            </a:pPr>
            <a:r>
              <a:rPr lang="ro-RO" sz="2000" dirty="0" err="1">
                <a:solidFill>
                  <a:schemeClr val="bg1"/>
                </a:solidFill>
                <a:cs typeface="Calibri"/>
              </a:rPr>
              <a:t>Too</a:t>
            </a:r>
            <a:r>
              <a:rPr lang="ro-RO" sz="2000" dirty="0">
                <a:solidFill>
                  <a:schemeClr val="bg1"/>
                </a:solidFill>
                <a:cs typeface="Calibri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Calibri"/>
              </a:rPr>
              <a:t>much</a:t>
            </a:r>
            <a:r>
              <a:rPr lang="ro-RO" sz="2000" dirty="0">
                <a:solidFill>
                  <a:schemeClr val="bg1"/>
                </a:solidFill>
                <a:cs typeface="Calibri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Calibri"/>
              </a:rPr>
              <a:t>energy</a:t>
            </a:r>
            <a:r>
              <a:rPr lang="ro-RO" sz="2000" dirty="0">
                <a:solidFill>
                  <a:schemeClr val="bg1"/>
                </a:solidFill>
                <a:cs typeface="Calibri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Calibri"/>
              </a:rPr>
              <a:t>to</a:t>
            </a:r>
            <a:r>
              <a:rPr lang="ro-RO" sz="2000" dirty="0">
                <a:solidFill>
                  <a:schemeClr val="bg1"/>
                </a:solidFill>
                <a:cs typeface="Calibri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Calibri"/>
              </a:rPr>
              <a:t>be</a:t>
            </a:r>
            <a:r>
              <a:rPr lang="ro-RO" sz="2000" dirty="0">
                <a:solidFill>
                  <a:schemeClr val="bg1"/>
                </a:solidFill>
                <a:cs typeface="Calibri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Calibri"/>
              </a:rPr>
              <a:t>bound</a:t>
            </a:r>
            <a:r>
              <a:rPr lang="ro-RO" sz="2000" dirty="0">
                <a:solidFill>
                  <a:schemeClr val="bg1"/>
                </a:solidFill>
                <a:cs typeface="Calibri"/>
              </a:rPr>
              <a:t>;</a:t>
            </a:r>
            <a:endParaRPr lang="ro-RO" sz="2000" dirty="0">
              <a:solidFill>
                <a:schemeClr val="bg1"/>
              </a:solidFill>
              <a:ea typeface="Calibri"/>
              <a:cs typeface="Calibri"/>
            </a:endParaRPr>
          </a:p>
          <a:p>
            <a:pPr marL="742950" lvl="1" indent="-285750">
              <a:buFont typeface="Courier New"/>
              <a:buChar char="o"/>
            </a:pPr>
            <a:r>
              <a:rPr lang="ro-RO" sz="2000" dirty="0" err="1">
                <a:solidFill>
                  <a:schemeClr val="bg1"/>
                </a:solidFill>
                <a:cs typeface="Calibri"/>
              </a:rPr>
              <a:t>Different</a:t>
            </a:r>
            <a:r>
              <a:rPr lang="ro-RO" sz="2000" dirty="0">
                <a:solidFill>
                  <a:schemeClr val="bg1"/>
                </a:solidFill>
                <a:cs typeface="Calibri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Calibri"/>
              </a:rPr>
              <a:t>energies</a:t>
            </a:r>
            <a:r>
              <a:rPr lang="ro-RO" sz="2000" dirty="0">
                <a:solidFill>
                  <a:schemeClr val="bg1"/>
                </a:solidFill>
                <a:cs typeface="Calibri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Calibri"/>
              </a:rPr>
              <a:t>and</a:t>
            </a:r>
            <a:r>
              <a:rPr lang="ro-RO" sz="2000" dirty="0">
                <a:solidFill>
                  <a:schemeClr val="bg1"/>
                </a:solidFill>
                <a:cs typeface="Calibri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Calibri"/>
              </a:rPr>
              <a:t>random</a:t>
            </a:r>
            <a:r>
              <a:rPr lang="ro-RO" sz="2000" dirty="0">
                <a:solidFill>
                  <a:schemeClr val="bg1"/>
                </a:solidFill>
                <a:cs typeface="Calibri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Calibri"/>
              </a:rPr>
              <a:t>movement</a:t>
            </a:r>
            <a:r>
              <a:rPr lang="ro-RO" sz="2000" dirty="0">
                <a:solidFill>
                  <a:schemeClr val="bg1"/>
                </a:solidFill>
                <a:cs typeface="Calibri"/>
              </a:rPr>
              <a:t>.</a:t>
            </a:r>
          </a:p>
          <a:p>
            <a:pPr marL="742950" lvl="1" indent="-285750">
              <a:buFont typeface="Courier New"/>
              <a:buChar char="o"/>
            </a:pPr>
            <a:endParaRPr lang="ro-RO" sz="2000">
              <a:solidFill>
                <a:schemeClr val="bg1"/>
              </a:solidFill>
              <a:ea typeface="Calibri"/>
              <a:cs typeface="Calibri"/>
            </a:endParaRPr>
          </a:p>
          <a:p>
            <a:pPr lvl="1"/>
            <a:endParaRPr lang="ro-RO" sz="2000">
              <a:ea typeface="Calibri"/>
              <a:cs typeface="Calibri"/>
            </a:endParaRPr>
          </a:p>
        </p:txBody>
      </p:sp>
      <p:sp>
        <p:nvSpPr>
          <p:cNvPr id="2" name="CasetăText 1">
            <a:extLst>
              <a:ext uri="{FF2B5EF4-FFF2-40B4-BE49-F238E27FC236}">
                <a16:creationId xmlns:a16="http://schemas.microsoft.com/office/drawing/2014/main" id="{3A6BD84E-C046-0621-BA37-2E857FD2A4EE}"/>
              </a:ext>
            </a:extLst>
          </p:cNvPr>
          <p:cNvSpPr txBox="1"/>
          <p:nvPr/>
        </p:nvSpPr>
        <p:spPr>
          <a:xfrm>
            <a:off x="405271" y="605931"/>
            <a:ext cx="7952089" cy="19389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o-RO" sz="6000" b="1">
                <a:solidFill>
                  <a:schemeClr val="accent4">
                    <a:lumMod val="50000"/>
                  </a:schemeClr>
                </a:solidFill>
                <a:ea typeface="Calibri"/>
                <a:cs typeface="Calibri"/>
              </a:rPr>
              <a:t>INTO THE ANTIMATTER FACTORY!!</a:t>
            </a:r>
          </a:p>
        </p:txBody>
      </p:sp>
      <p:pic>
        <p:nvPicPr>
          <p:cNvPr id="6" name="Imagine 5" descr="O imagine care conține Chip de om, persoană, portret, Frunte&#10;&#10;Descriere generată automat">
            <a:extLst>
              <a:ext uri="{FF2B5EF4-FFF2-40B4-BE49-F238E27FC236}">
                <a16:creationId xmlns:a16="http://schemas.microsoft.com/office/drawing/2014/main" id="{CD236C7C-9C08-A577-C762-3B374FF11B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7585" y="1718170"/>
            <a:ext cx="1631351" cy="1551289"/>
          </a:xfrm>
          <a:prstGeom prst="rect">
            <a:avLst/>
          </a:prstGeom>
        </p:spPr>
      </p:pic>
      <p:pic>
        <p:nvPicPr>
          <p:cNvPr id="4" name="Imagine 3" descr="O imagine care conține în aer liber, cer, text, drum&#10;&#10;Descriere generată automat">
            <a:extLst>
              <a:ext uri="{FF2B5EF4-FFF2-40B4-BE49-F238E27FC236}">
                <a16:creationId xmlns:a16="http://schemas.microsoft.com/office/drawing/2014/main" id="{3A5479D2-F11E-F94B-9875-FA442647077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874" t="13469" r="-615" b="13258"/>
          <a:stretch/>
        </p:blipFill>
        <p:spPr>
          <a:xfrm>
            <a:off x="8366163" y="1401035"/>
            <a:ext cx="3402871" cy="5150367"/>
          </a:xfrm>
          <a:prstGeom prst="rect">
            <a:avLst/>
          </a:prstGeom>
        </p:spPr>
      </p:pic>
      <p:sp>
        <p:nvSpPr>
          <p:cNvPr id="9" name="CasetăText 8">
            <a:extLst>
              <a:ext uri="{FF2B5EF4-FFF2-40B4-BE49-F238E27FC236}">
                <a16:creationId xmlns:a16="http://schemas.microsoft.com/office/drawing/2014/main" id="{B1B463C0-CE76-E5BE-4789-9B6287B4AD7B}"/>
              </a:ext>
            </a:extLst>
          </p:cNvPr>
          <p:cNvSpPr txBox="1"/>
          <p:nvPr/>
        </p:nvSpPr>
        <p:spPr>
          <a:xfrm>
            <a:off x="52" y="26"/>
            <a:ext cx="446052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Ch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. 3: The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Antimatter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Factory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 -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Deceleration</a:t>
            </a:r>
            <a:endParaRPr lang="ro-RO">
              <a:solidFill>
                <a:schemeClr val="bg1"/>
              </a:solidFill>
              <a:ea typeface="Calibri"/>
              <a:cs typeface="Calibri"/>
            </a:endParaRPr>
          </a:p>
        </p:txBody>
      </p:sp>
      <p:sp>
        <p:nvSpPr>
          <p:cNvPr id="10" name="Dreptunghi 9">
            <a:extLst>
              <a:ext uri="{FF2B5EF4-FFF2-40B4-BE49-F238E27FC236}">
                <a16:creationId xmlns:a16="http://schemas.microsoft.com/office/drawing/2014/main" id="{8F15C5CE-81E7-369D-5B68-9578B018EA45}"/>
              </a:ext>
            </a:extLst>
          </p:cNvPr>
          <p:cNvSpPr/>
          <p:nvPr/>
        </p:nvSpPr>
        <p:spPr>
          <a:xfrm>
            <a:off x="-66218" y="6690126"/>
            <a:ext cx="12327698" cy="21920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rgbClr val="734F13"/>
              </a:solidFill>
            </a:endParaRPr>
          </a:p>
        </p:txBody>
      </p:sp>
      <p:pic>
        <p:nvPicPr>
          <p:cNvPr id="3" name="Imagine 2" descr="O imagine care conține îmbrăcăminte, persoană, Chip de om, blugi&#10;&#10;Descriere generată automat">
            <a:extLst>
              <a:ext uri="{FF2B5EF4-FFF2-40B4-BE49-F238E27FC236}">
                <a16:creationId xmlns:a16="http://schemas.microsoft.com/office/drawing/2014/main" id="{E1CEF136-D205-94FA-B572-A5179E9090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57262" y="3806910"/>
            <a:ext cx="1167233" cy="2580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301241"/>
      </p:ext>
    </p:extLst>
  </p:cSld>
  <p:clrMapOvr>
    <a:masterClrMapping/>
  </p:clrMapOvr>
  <p:transition spd="slow">
    <p:cover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reptunghi 7">
            <a:extLst>
              <a:ext uri="{FF2B5EF4-FFF2-40B4-BE49-F238E27FC236}">
                <a16:creationId xmlns:a16="http://schemas.microsoft.com/office/drawing/2014/main" id="{47D7566A-5CA5-049A-27F0-A9663382E2C7}"/>
              </a:ext>
            </a:extLst>
          </p:cNvPr>
          <p:cNvSpPr/>
          <p:nvPr/>
        </p:nvSpPr>
        <p:spPr>
          <a:xfrm>
            <a:off x="-6928" y="-6928"/>
            <a:ext cx="12205854" cy="687185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5" name="CasetăText 4">
            <a:extLst>
              <a:ext uri="{FF2B5EF4-FFF2-40B4-BE49-F238E27FC236}">
                <a16:creationId xmlns:a16="http://schemas.microsoft.com/office/drawing/2014/main" id="{5EF3E6E5-C4E8-5D28-9F52-22D3D21DEF06}"/>
              </a:ext>
            </a:extLst>
          </p:cNvPr>
          <p:cNvSpPr txBox="1"/>
          <p:nvPr/>
        </p:nvSpPr>
        <p:spPr>
          <a:xfrm>
            <a:off x="409920" y="2901323"/>
            <a:ext cx="7363339" cy="34778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ro-RO" sz="2000" dirty="0">
                <a:solidFill>
                  <a:schemeClr val="bg1"/>
                </a:solidFill>
                <a:cs typeface="Calibri"/>
              </a:rPr>
              <a:t>The proton beam </a:t>
            </a:r>
            <a:r>
              <a:rPr lang="ro-RO" sz="2000" dirty="0" err="1">
                <a:solidFill>
                  <a:schemeClr val="bg1"/>
                </a:solidFill>
                <a:cs typeface="Calibri"/>
              </a:rPr>
              <a:t>is</a:t>
            </a:r>
            <a:r>
              <a:rPr lang="ro-RO" sz="2000" dirty="0">
                <a:solidFill>
                  <a:schemeClr val="bg1"/>
                </a:solidFill>
                <a:cs typeface="Calibri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Calibri"/>
              </a:rPr>
              <a:t>fired</a:t>
            </a:r>
            <a:r>
              <a:rPr lang="ro-RO" sz="2000" dirty="0">
                <a:solidFill>
                  <a:schemeClr val="bg1"/>
                </a:solidFill>
                <a:cs typeface="Calibri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Calibri"/>
              </a:rPr>
              <a:t>into</a:t>
            </a:r>
            <a:r>
              <a:rPr lang="ro-RO" sz="2000" dirty="0">
                <a:solidFill>
                  <a:schemeClr val="bg1"/>
                </a:solidFill>
                <a:cs typeface="Calibri"/>
              </a:rPr>
              <a:t> a metal </a:t>
            </a:r>
            <a:r>
              <a:rPr lang="ro-RO" sz="2000" dirty="0" err="1">
                <a:solidFill>
                  <a:schemeClr val="bg1"/>
                </a:solidFill>
                <a:cs typeface="Calibri"/>
              </a:rPr>
              <a:t>wall</a:t>
            </a:r>
            <a:r>
              <a:rPr lang="ro-RO" sz="2000" dirty="0">
                <a:solidFill>
                  <a:schemeClr val="bg1"/>
                </a:solidFill>
                <a:cs typeface="Calibri"/>
              </a:rPr>
              <a:t>;</a:t>
            </a:r>
          </a:p>
          <a:p>
            <a:pPr marL="285750" indent="-285750">
              <a:buFont typeface="Arial"/>
              <a:buChar char="•"/>
            </a:pPr>
            <a:r>
              <a:rPr lang="ro-RO" sz="2000" dirty="0" err="1">
                <a:solidFill>
                  <a:schemeClr val="bg1"/>
                </a:solidFill>
                <a:cs typeface="Calibri"/>
              </a:rPr>
              <a:t>These</a:t>
            </a:r>
            <a:r>
              <a:rPr lang="ro-RO" sz="2000" dirty="0">
                <a:solidFill>
                  <a:schemeClr val="bg1"/>
                </a:solidFill>
                <a:cs typeface="Calibri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Calibri"/>
              </a:rPr>
              <a:t>collisions</a:t>
            </a:r>
            <a:r>
              <a:rPr lang="ro-RO" sz="2000" dirty="0">
                <a:solidFill>
                  <a:schemeClr val="bg1"/>
                </a:solidFill>
                <a:cs typeface="Calibri"/>
              </a:rPr>
              <a:t> create </a:t>
            </a:r>
            <a:r>
              <a:rPr lang="ro-RO" sz="2000" dirty="0" err="1">
                <a:solidFill>
                  <a:schemeClr val="bg1"/>
                </a:solidFill>
                <a:cs typeface="Calibri"/>
              </a:rPr>
              <a:t>secondary</a:t>
            </a:r>
            <a:r>
              <a:rPr lang="ro-RO" sz="2000" dirty="0">
                <a:solidFill>
                  <a:schemeClr val="bg1"/>
                </a:solidFill>
                <a:cs typeface="Calibri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Calibri"/>
              </a:rPr>
              <a:t>particles</a:t>
            </a:r>
            <a:r>
              <a:rPr lang="ro-RO" sz="2000" dirty="0">
                <a:solidFill>
                  <a:schemeClr val="bg1"/>
                </a:solidFill>
                <a:cs typeface="Calibri"/>
              </a:rPr>
              <a:t>, </a:t>
            </a:r>
            <a:r>
              <a:rPr lang="ro-RO" sz="2000" dirty="0" err="1">
                <a:solidFill>
                  <a:schemeClr val="bg1"/>
                </a:solidFill>
                <a:cs typeface="Calibri"/>
              </a:rPr>
              <a:t>including</a:t>
            </a:r>
            <a:r>
              <a:rPr lang="ro-RO" sz="2000" dirty="0">
                <a:solidFill>
                  <a:schemeClr val="bg1"/>
                </a:solidFill>
                <a:cs typeface="Calibri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Calibri"/>
              </a:rPr>
              <a:t>antiprotons</a:t>
            </a:r>
            <a:r>
              <a:rPr lang="ro-RO" sz="2000" dirty="0">
                <a:solidFill>
                  <a:schemeClr val="bg1"/>
                </a:solidFill>
                <a:cs typeface="Calibri"/>
              </a:rPr>
              <a:t>;</a:t>
            </a:r>
            <a:endParaRPr lang="ro-RO" sz="2000" dirty="0">
              <a:solidFill>
                <a:schemeClr val="bg1"/>
              </a:solidFill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ro-RO" sz="2000" dirty="0" err="1">
                <a:solidFill>
                  <a:schemeClr val="bg1"/>
                </a:solidFill>
                <a:ea typeface="Calibri"/>
                <a:cs typeface="Calibri"/>
              </a:rPr>
              <a:t>Antiprotons</a:t>
            </a:r>
            <a:r>
              <a:rPr lang="ro-RO" sz="2000" dirty="0">
                <a:solidFill>
                  <a:schemeClr val="bg1"/>
                </a:solidFill>
                <a:ea typeface="Calibri"/>
                <a:cs typeface="Calibri"/>
              </a:rPr>
              <a:t> are </a:t>
            </a:r>
            <a:r>
              <a:rPr lang="ro-RO" sz="2000" dirty="0" err="1">
                <a:solidFill>
                  <a:schemeClr val="bg1"/>
                </a:solidFill>
                <a:ea typeface="Calibri"/>
                <a:cs typeface="Calibri"/>
              </a:rPr>
              <a:t>separated</a:t>
            </a:r>
            <a:r>
              <a:rPr lang="ro-RO" sz="2000" dirty="0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sz="2000" dirty="0" err="1">
                <a:solidFill>
                  <a:schemeClr val="bg1"/>
                </a:solidFill>
                <a:ea typeface="Calibri"/>
                <a:cs typeface="Calibri"/>
              </a:rPr>
              <a:t>from</a:t>
            </a:r>
            <a:r>
              <a:rPr lang="ro-RO" sz="2000" dirty="0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sz="2000" dirty="0" err="1">
                <a:solidFill>
                  <a:schemeClr val="bg1"/>
                </a:solidFill>
                <a:ea typeface="Calibri"/>
                <a:cs typeface="Calibri"/>
              </a:rPr>
              <a:t>the</a:t>
            </a:r>
            <a:r>
              <a:rPr lang="ro-RO" sz="2000" dirty="0">
                <a:solidFill>
                  <a:schemeClr val="bg1"/>
                </a:solidFill>
                <a:ea typeface="Calibri"/>
                <a:cs typeface="Calibri"/>
              </a:rPr>
              <a:t> </a:t>
            </a:r>
            <a:r>
              <a:rPr lang="ro-RO" sz="2000" dirty="0" err="1">
                <a:solidFill>
                  <a:schemeClr val="bg1"/>
                </a:solidFill>
                <a:ea typeface="Calibri"/>
                <a:cs typeface="Calibri"/>
              </a:rPr>
              <a:t>other</a:t>
            </a:r>
            <a:r>
              <a:rPr lang="ro-RO" sz="2000" dirty="0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sz="2000" dirty="0" err="1">
                <a:solidFill>
                  <a:schemeClr val="bg1"/>
                </a:solidFill>
                <a:ea typeface="Calibri"/>
                <a:cs typeface="Calibri"/>
              </a:rPr>
              <a:t>particles</a:t>
            </a:r>
            <a:r>
              <a:rPr lang="ro-RO" sz="2000" dirty="0">
                <a:solidFill>
                  <a:schemeClr val="bg1"/>
                </a:solidFill>
                <a:ea typeface="Calibri"/>
                <a:cs typeface="Calibri"/>
              </a:rPr>
              <a:t> </a:t>
            </a:r>
            <a:r>
              <a:rPr lang="ro-RO" sz="2000" dirty="0" err="1">
                <a:solidFill>
                  <a:schemeClr val="bg1"/>
                </a:solidFill>
                <a:ea typeface="Calibri"/>
                <a:cs typeface="Calibri"/>
              </a:rPr>
              <a:t>and</a:t>
            </a:r>
            <a:r>
              <a:rPr lang="ro-RO" sz="2000" dirty="0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sz="2000" dirty="0" err="1">
                <a:solidFill>
                  <a:schemeClr val="bg1"/>
                </a:solidFill>
                <a:ea typeface="Calibri"/>
                <a:cs typeface="Calibri"/>
              </a:rPr>
              <a:t>focused</a:t>
            </a:r>
            <a:r>
              <a:rPr lang="ro-RO" sz="2000" dirty="0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sz="2000" dirty="0" err="1">
                <a:solidFill>
                  <a:schemeClr val="bg1"/>
                </a:solidFill>
                <a:ea typeface="Calibri"/>
                <a:cs typeface="Calibri"/>
              </a:rPr>
              <a:t>using</a:t>
            </a:r>
            <a:r>
              <a:rPr lang="ro-RO" sz="2000" dirty="0">
                <a:solidFill>
                  <a:schemeClr val="bg1"/>
                </a:solidFill>
                <a:ea typeface="Calibri"/>
                <a:cs typeface="Calibri"/>
              </a:rPr>
              <a:t> a </a:t>
            </a:r>
            <a:r>
              <a:rPr lang="ro-RO" sz="2000" dirty="0" err="1">
                <a:solidFill>
                  <a:schemeClr val="bg1"/>
                </a:solidFill>
                <a:ea typeface="Calibri"/>
                <a:cs typeface="Calibri"/>
              </a:rPr>
              <a:t>different</a:t>
            </a:r>
            <a:r>
              <a:rPr lang="ro-RO" sz="2000" dirty="0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sz="2000" dirty="0" err="1">
                <a:solidFill>
                  <a:schemeClr val="bg1"/>
                </a:solidFill>
                <a:ea typeface="Calibri"/>
                <a:cs typeface="Calibri"/>
              </a:rPr>
              <a:t>charge</a:t>
            </a:r>
            <a:r>
              <a:rPr lang="ro-RO" sz="2000" dirty="0">
                <a:solidFill>
                  <a:schemeClr val="bg1"/>
                </a:solidFill>
                <a:ea typeface="Calibri"/>
                <a:cs typeface="Calibri"/>
              </a:rPr>
              <a:t> magnetic </a:t>
            </a:r>
            <a:r>
              <a:rPr lang="ro-RO" sz="2000" dirty="0" err="1">
                <a:solidFill>
                  <a:schemeClr val="bg1"/>
                </a:solidFill>
                <a:ea typeface="Calibri"/>
                <a:cs typeface="Calibri"/>
              </a:rPr>
              <a:t>field</a:t>
            </a:r>
            <a:r>
              <a:rPr lang="ro-RO" sz="2000" dirty="0">
                <a:solidFill>
                  <a:schemeClr val="bg1"/>
                </a:solidFill>
                <a:ea typeface="Calibri"/>
                <a:cs typeface="Calibri"/>
              </a:rPr>
              <a:t>;</a:t>
            </a:r>
          </a:p>
          <a:p>
            <a:pPr marL="285750" indent="-285750">
              <a:buFont typeface="Arial"/>
              <a:buChar char="•"/>
            </a:pPr>
            <a:endParaRPr lang="ro-RO" sz="2000">
              <a:solidFill>
                <a:schemeClr val="bg1"/>
              </a:solidFill>
              <a:cs typeface="Calibri"/>
            </a:endParaRPr>
          </a:p>
          <a:p>
            <a:pPr marL="285750" indent="-285750">
              <a:buFont typeface="Arial"/>
              <a:buChar char="•"/>
            </a:pPr>
            <a:endParaRPr lang="ro-RO" sz="2000">
              <a:solidFill>
                <a:schemeClr val="bg1"/>
              </a:solidFill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ro-RO" sz="2000" dirty="0" err="1">
                <a:solidFill>
                  <a:schemeClr val="bg1"/>
                </a:solidFill>
                <a:cs typeface="Calibri"/>
              </a:rPr>
              <a:t>Problems</a:t>
            </a:r>
            <a:r>
              <a:rPr lang="ro-RO" sz="2000" dirty="0">
                <a:solidFill>
                  <a:schemeClr val="bg1"/>
                </a:solidFill>
                <a:cs typeface="Calibri"/>
              </a:rPr>
              <a:t>:</a:t>
            </a:r>
            <a:endParaRPr lang="ro-RO" sz="2000" dirty="0">
              <a:solidFill>
                <a:schemeClr val="bg1"/>
              </a:solidFill>
              <a:ea typeface="Calibri"/>
              <a:cs typeface="Calibri"/>
            </a:endParaRPr>
          </a:p>
          <a:p>
            <a:pPr marL="742950" lvl="1" indent="-285750">
              <a:buFont typeface="Courier New"/>
              <a:buChar char="o"/>
            </a:pPr>
            <a:r>
              <a:rPr lang="ro-RO" sz="2000" dirty="0" err="1">
                <a:solidFill>
                  <a:schemeClr val="bg1"/>
                </a:solidFill>
                <a:cs typeface="Calibri"/>
              </a:rPr>
              <a:t>Too</a:t>
            </a:r>
            <a:r>
              <a:rPr lang="ro-RO" sz="2000" dirty="0">
                <a:solidFill>
                  <a:schemeClr val="bg1"/>
                </a:solidFill>
                <a:cs typeface="Calibri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Calibri"/>
              </a:rPr>
              <a:t>much</a:t>
            </a:r>
            <a:r>
              <a:rPr lang="ro-RO" sz="2000" dirty="0">
                <a:solidFill>
                  <a:schemeClr val="bg1"/>
                </a:solidFill>
                <a:cs typeface="Calibri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Calibri"/>
              </a:rPr>
              <a:t>energy</a:t>
            </a:r>
            <a:r>
              <a:rPr lang="ro-RO" sz="2000" dirty="0">
                <a:solidFill>
                  <a:schemeClr val="bg1"/>
                </a:solidFill>
                <a:cs typeface="Calibri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Calibri"/>
              </a:rPr>
              <a:t>to</a:t>
            </a:r>
            <a:r>
              <a:rPr lang="ro-RO" sz="2000" dirty="0">
                <a:solidFill>
                  <a:schemeClr val="bg1"/>
                </a:solidFill>
                <a:cs typeface="Calibri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Calibri"/>
              </a:rPr>
              <a:t>be</a:t>
            </a:r>
            <a:r>
              <a:rPr lang="ro-RO" sz="2000" dirty="0">
                <a:solidFill>
                  <a:schemeClr val="bg1"/>
                </a:solidFill>
                <a:cs typeface="Calibri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Calibri"/>
              </a:rPr>
              <a:t>bound</a:t>
            </a:r>
            <a:r>
              <a:rPr lang="ro-RO" sz="2000" dirty="0">
                <a:solidFill>
                  <a:schemeClr val="bg1"/>
                </a:solidFill>
                <a:cs typeface="Calibri"/>
              </a:rPr>
              <a:t>;</a:t>
            </a:r>
            <a:endParaRPr lang="ro-RO" sz="2000" dirty="0">
              <a:solidFill>
                <a:schemeClr val="bg1"/>
              </a:solidFill>
              <a:ea typeface="Calibri"/>
              <a:cs typeface="Calibri"/>
            </a:endParaRPr>
          </a:p>
          <a:p>
            <a:pPr marL="742950" lvl="1" indent="-285750">
              <a:buFont typeface="Courier New"/>
              <a:buChar char="o"/>
            </a:pPr>
            <a:r>
              <a:rPr lang="ro-RO" sz="2000" dirty="0" err="1">
                <a:solidFill>
                  <a:schemeClr val="bg1"/>
                </a:solidFill>
                <a:cs typeface="Calibri"/>
              </a:rPr>
              <a:t>Different</a:t>
            </a:r>
            <a:r>
              <a:rPr lang="ro-RO" sz="2000" dirty="0">
                <a:solidFill>
                  <a:schemeClr val="bg1"/>
                </a:solidFill>
                <a:cs typeface="Calibri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Calibri"/>
              </a:rPr>
              <a:t>energies</a:t>
            </a:r>
            <a:r>
              <a:rPr lang="ro-RO" sz="2000" dirty="0">
                <a:solidFill>
                  <a:schemeClr val="bg1"/>
                </a:solidFill>
                <a:cs typeface="Calibri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Calibri"/>
              </a:rPr>
              <a:t>and</a:t>
            </a:r>
            <a:r>
              <a:rPr lang="ro-RO" sz="2000" dirty="0">
                <a:solidFill>
                  <a:schemeClr val="bg1"/>
                </a:solidFill>
                <a:cs typeface="Calibri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Calibri"/>
              </a:rPr>
              <a:t>random</a:t>
            </a:r>
            <a:r>
              <a:rPr lang="ro-RO" sz="2000" dirty="0">
                <a:solidFill>
                  <a:schemeClr val="bg1"/>
                </a:solidFill>
                <a:cs typeface="Calibri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Calibri"/>
              </a:rPr>
              <a:t>movement</a:t>
            </a:r>
            <a:r>
              <a:rPr lang="ro-RO" sz="2000" dirty="0">
                <a:solidFill>
                  <a:schemeClr val="bg1"/>
                </a:solidFill>
                <a:cs typeface="Calibri"/>
              </a:rPr>
              <a:t>.</a:t>
            </a:r>
          </a:p>
          <a:p>
            <a:pPr marL="742950" lvl="1" indent="-285750">
              <a:buFont typeface="Courier New"/>
              <a:buChar char="o"/>
            </a:pPr>
            <a:endParaRPr lang="ro-RO" sz="2000">
              <a:solidFill>
                <a:schemeClr val="bg1"/>
              </a:solidFill>
              <a:ea typeface="Calibri"/>
              <a:cs typeface="Calibri"/>
            </a:endParaRPr>
          </a:p>
          <a:p>
            <a:pPr lvl="1"/>
            <a:endParaRPr lang="ro-RO" sz="2000">
              <a:ea typeface="Calibri"/>
              <a:cs typeface="Calibri"/>
            </a:endParaRPr>
          </a:p>
        </p:txBody>
      </p:sp>
      <p:sp>
        <p:nvSpPr>
          <p:cNvPr id="2" name="CasetăText 1">
            <a:extLst>
              <a:ext uri="{FF2B5EF4-FFF2-40B4-BE49-F238E27FC236}">
                <a16:creationId xmlns:a16="http://schemas.microsoft.com/office/drawing/2014/main" id="{3A6BD84E-C046-0621-BA37-2E857FD2A4EE}"/>
              </a:ext>
            </a:extLst>
          </p:cNvPr>
          <p:cNvSpPr txBox="1"/>
          <p:nvPr/>
        </p:nvSpPr>
        <p:spPr>
          <a:xfrm>
            <a:off x="405271" y="605931"/>
            <a:ext cx="7952089" cy="19389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o-RO" sz="6000" b="1">
                <a:solidFill>
                  <a:schemeClr val="accent4">
                    <a:lumMod val="50000"/>
                  </a:schemeClr>
                </a:solidFill>
                <a:ea typeface="Calibri"/>
                <a:cs typeface="Calibri"/>
              </a:rPr>
              <a:t>INTO THE ANTIMATTER FACTORY!!</a:t>
            </a:r>
          </a:p>
        </p:txBody>
      </p:sp>
      <p:pic>
        <p:nvPicPr>
          <p:cNvPr id="6" name="Imagine 5" descr="O imagine care conține Chip de om, persoană, portret, Frunte&#10;&#10;Descriere generată automat">
            <a:extLst>
              <a:ext uri="{FF2B5EF4-FFF2-40B4-BE49-F238E27FC236}">
                <a16:creationId xmlns:a16="http://schemas.microsoft.com/office/drawing/2014/main" id="{CD236C7C-9C08-A577-C762-3B374FF11B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8153" y="1718170"/>
            <a:ext cx="1631351" cy="1551289"/>
          </a:xfrm>
          <a:prstGeom prst="rect">
            <a:avLst/>
          </a:prstGeom>
        </p:spPr>
      </p:pic>
      <p:pic>
        <p:nvPicPr>
          <p:cNvPr id="4" name="Imagine 3" descr="O imagine care conține în aer liber, cer, text, drum&#10;&#10;Descriere generată automat">
            <a:extLst>
              <a:ext uri="{FF2B5EF4-FFF2-40B4-BE49-F238E27FC236}">
                <a16:creationId xmlns:a16="http://schemas.microsoft.com/office/drawing/2014/main" id="{3A5479D2-F11E-F94B-9875-FA442647077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874" t="13469" r="-615" b="13258"/>
          <a:stretch/>
        </p:blipFill>
        <p:spPr>
          <a:xfrm>
            <a:off x="8366163" y="1401035"/>
            <a:ext cx="3402871" cy="5150367"/>
          </a:xfrm>
          <a:prstGeom prst="rect">
            <a:avLst/>
          </a:prstGeom>
        </p:spPr>
      </p:pic>
      <p:sp>
        <p:nvSpPr>
          <p:cNvPr id="9" name="CasetăText 8">
            <a:extLst>
              <a:ext uri="{FF2B5EF4-FFF2-40B4-BE49-F238E27FC236}">
                <a16:creationId xmlns:a16="http://schemas.microsoft.com/office/drawing/2014/main" id="{B1B463C0-CE76-E5BE-4789-9B6287B4AD7B}"/>
              </a:ext>
            </a:extLst>
          </p:cNvPr>
          <p:cNvSpPr txBox="1"/>
          <p:nvPr/>
        </p:nvSpPr>
        <p:spPr>
          <a:xfrm>
            <a:off x="52" y="26"/>
            <a:ext cx="446052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Ch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. 3: The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Antimatter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Factory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 -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Deceleration</a:t>
            </a:r>
            <a:endParaRPr lang="ro-RO">
              <a:solidFill>
                <a:schemeClr val="bg1"/>
              </a:solidFill>
              <a:ea typeface="Calibri"/>
              <a:cs typeface="Calibri"/>
            </a:endParaRPr>
          </a:p>
        </p:txBody>
      </p:sp>
      <p:sp>
        <p:nvSpPr>
          <p:cNvPr id="10" name="Dreptunghi 9">
            <a:extLst>
              <a:ext uri="{FF2B5EF4-FFF2-40B4-BE49-F238E27FC236}">
                <a16:creationId xmlns:a16="http://schemas.microsoft.com/office/drawing/2014/main" id="{8F15C5CE-81E7-369D-5B68-9578B018EA45}"/>
              </a:ext>
            </a:extLst>
          </p:cNvPr>
          <p:cNvSpPr/>
          <p:nvPr/>
        </p:nvSpPr>
        <p:spPr>
          <a:xfrm>
            <a:off x="-66218" y="6690126"/>
            <a:ext cx="12327698" cy="21920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rgbClr val="734F13"/>
              </a:solidFill>
            </a:endParaRPr>
          </a:p>
        </p:txBody>
      </p:sp>
      <p:pic>
        <p:nvPicPr>
          <p:cNvPr id="3" name="Imagine 2" descr="O imagine care conține îmbrăcăminte, persoană, Chip de om, blugi&#10;&#10;Descriere generată automat">
            <a:extLst>
              <a:ext uri="{FF2B5EF4-FFF2-40B4-BE49-F238E27FC236}">
                <a16:creationId xmlns:a16="http://schemas.microsoft.com/office/drawing/2014/main" id="{E1CEF136-D205-94FA-B572-A5179E9090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57262" y="3806910"/>
            <a:ext cx="1167233" cy="2580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659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0">
        <p159:morph option="byObject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reptunghi 6">
            <a:extLst>
              <a:ext uri="{FF2B5EF4-FFF2-40B4-BE49-F238E27FC236}">
                <a16:creationId xmlns:a16="http://schemas.microsoft.com/office/drawing/2014/main" id="{748720BE-12F1-7C10-6F24-5F63E91A9398}"/>
              </a:ext>
            </a:extLst>
          </p:cNvPr>
          <p:cNvSpPr/>
          <p:nvPr/>
        </p:nvSpPr>
        <p:spPr>
          <a:xfrm>
            <a:off x="-6928" y="-6928"/>
            <a:ext cx="12205854" cy="687185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5" name="CasetăText 4">
            <a:extLst>
              <a:ext uri="{FF2B5EF4-FFF2-40B4-BE49-F238E27FC236}">
                <a16:creationId xmlns:a16="http://schemas.microsoft.com/office/drawing/2014/main" id="{0F3EAF5F-A6C4-4AB2-BC08-AE43B7504724}"/>
              </a:ext>
            </a:extLst>
          </p:cNvPr>
          <p:cNvSpPr txBox="1"/>
          <p:nvPr/>
        </p:nvSpPr>
        <p:spPr>
          <a:xfrm>
            <a:off x="405271" y="417191"/>
            <a:ext cx="8487549" cy="19389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o-RO" sz="6000" b="1">
                <a:solidFill>
                  <a:schemeClr val="accent4">
                    <a:lumMod val="50000"/>
                  </a:schemeClr>
                </a:solidFill>
                <a:ea typeface="Calibri"/>
                <a:cs typeface="Calibri"/>
              </a:rPr>
              <a:t>THE ANTIPROTON DEACCELERATOR</a:t>
            </a:r>
          </a:p>
        </p:txBody>
      </p:sp>
      <p:pic>
        <p:nvPicPr>
          <p:cNvPr id="6" name="Imagine 5" descr="Home - Antiproton Decelerator">
            <a:extLst>
              <a:ext uri="{FF2B5EF4-FFF2-40B4-BE49-F238E27FC236}">
                <a16:creationId xmlns:a16="http://schemas.microsoft.com/office/drawing/2014/main" id="{7E3C9BD4-604E-0616-08EA-89A6819BBA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821007" y="187876"/>
            <a:ext cx="997073" cy="1278907"/>
          </a:xfrm>
          <a:prstGeom prst="rect">
            <a:avLst/>
          </a:prstGeom>
        </p:spPr>
      </p:pic>
      <p:sp>
        <p:nvSpPr>
          <p:cNvPr id="3" name="CasetăText 2">
            <a:extLst>
              <a:ext uri="{FF2B5EF4-FFF2-40B4-BE49-F238E27FC236}">
                <a16:creationId xmlns:a16="http://schemas.microsoft.com/office/drawing/2014/main" id="{7E6FDF4D-5FC2-0466-4556-244CA92861E2}"/>
              </a:ext>
            </a:extLst>
          </p:cNvPr>
          <p:cNvSpPr txBox="1"/>
          <p:nvPr/>
        </p:nvSpPr>
        <p:spPr>
          <a:xfrm>
            <a:off x="52" y="26"/>
            <a:ext cx="446052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Ch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. 3: The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Antimatter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Factory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 -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Deceleration</a:t>
            </a:r>
            <a:endParaRPr lang="ro-RO">
              <a:solidFill>
                <a:schemeClr val="bg1"/>
              </a:solidFill>
              <a:ea typeface="Calibri"/>
              <a:cs typeface="Calibri"/>
            </a:endParaRPr>
          </a:p>
        </p:txBody>
      </p:sp>
      <p:pic>
        <p:nvPicPr>
          <p:cNvPr id="2" name="Imagine 1" descr="Antiproton Decelerator approved | timeline.web.cern.ch">
            <a:extLst>
              <a:ext uri="{FF2B5EF4-FFF2-40B4-BE49-F238E27FC236}">
                <a16:creationId xmlns:a16="http://schemas.microsoft.com/office/drawing/2014/main" id="{CC667EFB-AD3E-3D2F-EDC7-6429D64CB9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185" y="2564258"/>
            <a:ext cx="5675451" cy="3755055"/>
          </a:xfrm>
          <a:prstGeom prst="rect">
            <a:avLst/>
          </a:prstGeom>
        </p:spPr>
      </p:pic>
      <p:sp>
        <p:nvSpPr>
          <p:cNvPr id="11" name="CasetăText 10">
            <a:extLst>
              <a:ext uri="{FF2B5EF4-FFF2-40B4-BE49-F238E27FC236}">
                <a16:creationId xmlns:a16="http://schemas.microsoft.com/office/drawing/2014/main" id="{D5C612B8-C7E4-BB9D-1F70-9A11DB641E70}"/>
              </a:ext>
            </a:extLst>
          </p:cNvPr>
          <p:cNvSpPr txBox="1"/>
          <p:nvPr/>
        </p:nvSpPr>
        <p:spPr>
          <a:xfrm>
            <a:off x="6578002" y="1305241"/>
            <a:ext cx="5242096" cy="532453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ro-RO" sz="2000">
                <a:solidFill>
                  <a:schemeClr val="bg1"/>
                </a:solidFill>
                <a:latin typeface="Arial"/>
                <a:cs typeface="Arial"/>
              </a:rPr>
              <a:t>The AD </a:t>
            </a:r>
            <a:r>
              <a:rPr lang="ro-RO" sz="2000" err="1">
                <a:solidFill>
                  <a:schemeClr val="bg1"/>
                </a:solidFill>
                <a:latin typeface="Arial"/>
                <a:cs typeface="Arial"/>
              </a:rPr>
              <a:t>tames</a:t>
            </a:r>
            <a:r>
              <a:rPr lang="ro-RO" sz="200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ro-RO" sz="2000" err="1">
                <a:solidFill>
                  <a:schemeClr val="bg1"/>
                </a:solidFill>
                <a:latin typeface="Arial"/>
                <a:cs typeface="Arial"/>
              </a:rPr>
              <a:t>these</a:t>
            </a:r>
            <a:r>
              <a:rPr lang="ro-RO" sz="200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ro-RO" sz="2000" err="1">
                <a:solidFill>
                  <a:schemeClr val="bg1"/>
                </a:solidFill>
                <a:latin typeface="Arial"/>
                <a:cs typeface="Arial"/>
              </a:rPr>
              <a:t>particles</a:t>
            </a:r>
            <a:r>
              <a:rPr lang="ro-RO" sz="200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ro-RO" sz="2000" err="1">
                <a:solidFill>
                  <a:schemeClr val="bg1"/>
                </a:solidFill>
                <a:latin typeface="Arial"/>
                <a:cs typeface="Arial"/>
              </a:rPr>
              <a:t>into</a:t>
            </a:r>
            <a:r>
              <a:rPr lang="ro-RO" sz="2000">
                <a:solidFill>
                  <a:schemeClr val="bg1"/>
                </a:solidFill>
                <a:latin typeface="Arial"/>
                <a:cs typeface="Arial"/>
              </a:rPr>
              <a:t> a </a:t>
            </a:r>
            <a:r>
              <a:rPr lang="ro-RO" sz="2000" err="1">
                <a:solidFill>
                  <a:schemeClr val="bg1"/>
                </a:solidFill>
                <a:latin typeface="Arial"/>
                <a:cs typeface="Arial"/>
              </a:rPr>
              <a:t>low-energy</a:t>
            </a:r>
            <a:r>
              <a:rPr lang="ro-RO" sz="2000">
                <a:solidFill>
                  <a:schemeClr val="bg1"/>
                </a:solidFill>
                <a:latin typeface="Arial"/>
                <a:cs typeface="Arial"/>
              </a:rPr>
              <a:t> beam </a:t>
            </a:r>
            <a:r>
              <a:rPr lang="ro-RO" sz="2000" err="1">
                <a:solidFill>
                  <a:schemeClr val="bg1"/>
                </a:solidFill>
                <a:latin typeface="Arial"/>
                <a:cs typeface="Arial"/>
              </a:rPr>
              <a:t>that</a:t>
            </a:r>
            <a:r>
              <a:rPr lang="ro-RO" sz="200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ro-RO" sz="2000" err="1">
                <a:solidFill>
                  <a:schemeClr val="bg1"/>
                </a:solidFill>
                <a:latin typeface="Arial"/>
                <a:cs typeface="Arial"/>
              </a:rPr>
              <a:t>can</a:t>
            </a:r>
            <a:r>
              <a:rPr lang="ro-RO" sz="200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ro-RO" sz="2000" err="1">
                <a:solidFill>
                  <a:schemeClr val="bg1"/>
                </a:solidFill>
                <a:latin typeface="Arial"/>
                <a:cs typeface="Arial"/>
              </a:rPr>
              <a:t>be</a:t>
            </a:r>
            <a:r>
              <a:rPr lang="ro-RO" sz="200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ro-RO" sz="2000" err="1">
                <a:solidFill>
                  <a:schemeClr val="bg1"/>
                </a:solidFill>
                <a:latin typeface="Arial"/>
                <a:cs typeface="Arial"/>
              </a:rPr>
              <a:t>used</a:t>
            </a:r>
            <a:r>
              <a:rPr lang="ro-RO" sz="200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ro-RO" sz="2000" err="1">
                <a:solidFill>
                  <a:schemeClr val="bg1"/>
                </a:solidFill>
                <a:latin typeface="Arial"/>
                <a:cs typeface="Arial"/>
              </a:rPr>
              <a:t>to</a:t>
            </a:r>
            <a:r>
              <a:rPr lang="ro-RO" sz="2000">
                <a:solidFill>
                  <a:schemeClr val="bg1"/>
                </a:solidFill>
                <a:latin typeface="Arial"/>
                <a:cs typeface="Arial"/>
              </a:rPr>
              <a:t> produce </a:t>
            </a:r>
            <a:r>
              <a:rPr lang="ro-RO" sz="2000" err="1">
                <a:solidFill>
                  <a:schemeClr val="bg1"/>
                </a:solidFill>
                <a:latin typeface="Arial"/>
                <a:cs typeface="Arial"/>
              </a:rPr>
              <a:t>antimatter</a:t>
            </a:r>
            <a:r>
              <a:rPr lang="ro-RO" sz="2000">
                <a:solidFill>
                  <a:schemeClr val="bg1"/>
                </a:solidFill>
                <a:latin typeface="Arial"/>
                <a:cs typeface="Arial"/>
              </a:rPr>
              <a:t>. </a:t>
            </a:r>
            <a:endParaRPr lang="ro-RO" sz="2000">
              <a:solidFill>
                <a:schemeClr val="bg1"/>
              </a:solidFill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ro-RO" sz="2000" err="1">
                <a:solidFill>
                  <a:schemeClr val="bg1"/>
                </a:solidFill>
                <a:latin typeface="Arial"/>
                <a:cs typeface="Arial"/>
              </a:rPr>
              <a:t>Composed</a:t>
            </a:r>
            <a:r>
              <a:rPr lang="ro-RO" sz="2000">
                <a:solidFill>
                  <a:schemeClr val="bg1"/>
                </a:solidFill>
                <a:latin typeface="Arial"/>
                <a:cs typeface="Arial"/>
              </a:rPr>
              <a:t> of </a:t>
            </a:r>
            <a:r>
              <a:rPr lang="ro-RO" sz="2000" err="1">
                <a:solidFill>
                  <a:schemeClr val="bg1"/>
                </a:solidFill>
                <a:latin typeface="Arial"/>
                <a:cs typeface="Arial"/>
              </a:rPr>
              <a:t>two</a:t>
            </a:r>
            <a:r>
              <a:rPr lang="ro-RO" sz="200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ro-RO" sz="2000" err="1">
                <a:solidFill>
                  <a:schemeClr val="bg1"/>
                </a:solidFill>
                <a:latin typeface="Arial"/>
                <a:cs typeface="Arial"/>
              </a:rPr>
              <a:t>magnets</a:t>
            </a:r>
            <a:r>
              <a:rPr lang="ro-RO" sz="2000">
                <a:solidFill>
                  <a:schemeClr val="bg1"/>
                </a:solidFill>
                <a:latin typeface="Arial"/>
                <a:cs typeface="Arial"/>
              </a:rPr>
              <a:t>: </a:t>
            </a:r>
            <a:endParaRPr lang="ro-RO" sz="2000">
              <a:solidFill>
                <a:schemeClr val="bg1"/>
              </a:solidFill>
              <a:latin typeface="Calibri" panose="020F0502020204030204"/>
              <a:cs typeface="Calibri" panose="020F0502020204030204"/>
            </a:endParaRPr>
          </a:p>
          <a:p>
            <a:pPr marL="285750" indent="-285750">
              <a:buFont typeface="Arial"/>
              <a:buChar char="•"/>
            </a:pPr>
            <a:endParaRPr lang="ro-RO" sz="2000">
              <a:solidFill>
                <a:schemeClr val="bg1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ro-RO" sz="2000">
              <a:solidFill>
                <a:schemeClr val="bg1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ro-RO" sz="2000">
              <a:solidFill>
                <a:schemeClr val="bg1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ro-RO" sz="2000">
              <a:solidFill>
                <a:schemeClr val="bg1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ro-RO" sz="2000">
              <a:solidFill>
                <a:schemeClr val="bg1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ro-RO" sz="2000">
              <a:solidFill>
                <a:schemeClr val="bg1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ro-RO" sz="2000">
              <a:solidFill>
                <a:schemeClr val="bg1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ro-RO" sz="2000">
              <a:solidFill>
                <a:schemeClr val="bg1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ro-RO" sz="2000">
              <a:solidFill>
                <a:schemeClr val="bg1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ro-RO" sz="2000">
                <a:solidFill>
                  <a:schemeClr val="bg1"/>
                </a:solidFill>
                <a:latin typeface="Arial"/>
                <a:cs typeface="Arial"/>
              </a:rPr>
              <a:t>The </a:t>
            </a:r>
            <a:r>
              <a:rPr lang="ro-RO" sz="2000" err="1">
                <a:solidFill>
                  <a:schemeClr val="bg1"/>
                </a:solidFill>
                <a:latin typeface="Arial"/>
                <a:cs typeface="Arial"/>
              </a:rPr>
              <a:t>magnets</a:t>
            </a:r>
            <a:r>
              <a:rPr lang="ro-RO" sz="200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ro-RO" sz="2000" err="1">
                <a:solidFill>
                  <a:schemeClr val="bg1"/>
                </a:solidFill>
                <a:latin typeface="Arial"/>
                <a:cs typeface="Arial"/>
              </a:rPr>
              <a:t>keep</a:t>
            </a:r>
            <a:r>
              <a:rPr lang="ro-RO" sz="200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ro-RO" sz="2000" err="1">
                <a:solidFill>
                  <a:schemeClr val="bg1"/>
                </a:solidFill>
                <a:latin typeface="Arial"/>
                <a:cs typeface="Arial"/>
              </a:rPr>
              <a:t>the</a:t>
            </a:r>
            <a:r>
              <a:rPr lang="ro-RO" sz="200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ro-RO" sz="2000" err="1">
                <a:solidFill>
                  <a:schemeClr val="bg1"/>
                </a:solidFill>
                <a:latin typeface="Arial"/>
                <a:cs typeface="Arial"/>
              </a:rPr>
              <a:t>antiprotons</a:t>
            </a:r>
            <a:r>
              <a:rPr lang="ro-RO" sz="2000">
                <a:solidFill>
                  <a:schemeClr val="bg1"/>
                </a:solidFill>
                <a:latin typeface="Arial"/>
                <a:cs typeface="Arial"/>
              </a:rPr>
              <a:t> on </a:t>
            </a:r>
            <a:r>
              <a:rPr lang="ro-RO" sz="2000" err="1">
                <a:solidFill>
                  <a:schemeClr val="bg1"/>
                </a:solidFill>
                <a:latin typeface="Arial"/>
                <a:cs typeface="Arial"/>
              </a:rPr>
              <a:t>the</a:t>
            </a:r>
            <a:r>
              <a:rPr lang="ro-RO" sz="2000">
                <a:solidFill>
                  <a:schemeClr val="bg1"/>
                </a:solidFill>
                <a:latin typeface="Arial"/>
                <a:cs typeface="Arial"/>
              </a:rPr>
              <a:t> same </a:t>
            </a:r>
            <a:r>
              <a:rPr lang="ro-RO" sz="2000" err="1">
                <a:solidFill>
                  <a:schemeClr val="bg1"/>
                </a:solidFill>
                <a:latin typeface="Arial"/>
                <a:cs typeface="Arial"/>
              </a:rPr>
              <a:t>track</a:t>
            </a:r>
            <a:r>
              <a:rPr lang="ro-RO" sz="2000">
                <a:solidFill>
                  <a:schemeClr val="bg1"/>
                </a:solidFill>
                <a:latin typeface="Arial"/>
                <a:cs typeface="Arial"/>
              </a:rPr>
              <a:t>, </a:t>
            </a:r>
            <a:r>
              <a:rPr lang="ro-RO" sz="2000" err="1">
                <a:solidFill>
                  <a:schemeClr val="bg1"/>
                </a:solidFill>
                <a:latin typeface="Arial"/>
                <a:cs typeface="Arial"/>
              </a:rPr>
              <a:t>while</a:t>
            </a:r>
            <a:r>
              <a:rPr lang="ro-RO" sz="200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ro-RO" sz="2000" err="1">
                <a:solidFill>
                  <a:schemeClr val="bg1"/>
                </a:solidFill>
                <a:latin typeface="Arial"/>
                <a:cs typeface="Arial"/>
              </a:rPr>
              <a:t>slowing</a:t>
            </a:r>
            <a:r>
              <a:rPr lang="ro-RO" sz="200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ro-RO" sz="2000" err="1">
                <a:solidFill>
                  <a:schemeClr val="bg1"/>
                </a:solidFill>
                <a:latin typeface="Arial"/>
                <a:cs typeface="Arial"/>
              </a:rPr>
              <a:t>them</a:t>
            </a:r>
            <a:r>
              <a:rPr lang="ro-RO" sz="200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ro-RO" sz="2000" err="1">
                <a:solidFill>
                  <a:schemeClr val="bg1"/>
                </a:solidFill>
                <a:latin typeface="Arial"/>
                <a:cs typeface="Arial"/>
              </a:rPr>
              <a:t>down</a:t>
            </a:r>
            <a:r>
              <a:rPr lang="ro-RO" sz="200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ro-RO" sz="2000" err="1">
                <a:solidFill>
                  <a:schemeClr val="bg1"/>
                </a:solidFill>
                <a:latin typeface="Arial"/>
                <a:cs typeface="Arial"/>
              </a:rPr>
              <a:t>to</a:t>
            </a:r>
            <a:r>
              <a:rPr lang="ro-RO" sz="2000">
                <a:solidFill>
                  <a:schemeClr val="bg1"/>
                </a:solidFill>
                <a:latin typeface="Arial"/>
                <a:cs typeface="Arial"/>
              </a:rPr>
              <a:t> </a:t>
            </a:r>
            <a:r>
              <a:rPr lang="ro-RO" sz="2000" err="1">
                <a:solidFill>
                  <a:schemeClr val="bg1"/>
                </a:solidFill>
                <a:latin typeface="Arial"/>
                <a:cs typeface="Arial"/>
              </a:rPr>
              <a:t>around</a:t>
            </a:r>
            <a:r>
              <a:rPr lang="ro-RO" sz="2000">
                <a:solidFill>
                  <a:schemeClr val="bg1"/>
                </a:solidFill>
                <a:latin typeface="Arial"/>
                <a:cs typeface="Arial"/>
              </a:rPr>
              <a:t> a </a:t>
            </a:r>
            <a:r>
              <a:rPr lang="ro-RO" sz="2000" err="1">
                <a:solidFill>
                  <a:schemeClr val="bg1"/>
                </a:solidFill>
                <a:latin typeface="Arial"/>
                <a:cs typeface="Arial"/>
              </a:rPr>
              <a:t>tenth</a:t>
            </a:r>
            <a:r>
              <a:rPr lang="ro-RO" sz="2000">
                <a:solidFill>
                  <a:schemeClr val="bg1"/>
                </a:solidFill>
                <a:latin typeface="Arial"/>
                <a:cs typeface="Arial"/>
              </a:rPr>
              <a:t> of </a:t>
            </a:r>
            <a:r>
              <a:rPr lang="ro-RO" sz="2000" err="1">
                <a:solidFill>
                  <a:schemeClr val="bg1"/>
                </a:solidFill>
                <a:latin typeface="Arial"/>
                <a:cs typeface="Arial"/>
              </a:rPr>
              <a:t>the</a:t>
            </a:r>
            <a:r>
              <a:rPr lang="ro-RO" sz="200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ro-RO" sz="2000" err="1">
                <a:solidFill>
                  <a:schemeClr val="bg1"/>
                </a:solidFill>
                <a:latin typeface="Arial"/>
                <a:cs typeface="Arial"/>
              </a:rPr>
              <a:t>speed</a:t>
            </a:r>
            <a:r>
              <a:rPr lang="ro-RO" sz="2000">
                <a:solidFill>
                  <a:schemeClr val="bg1"/>
                </a:solidFill>
                <a:latin typeface="Arial"/>
                <a:cs typeface="Arial"/>
              </a:rPr>
              <a:t> of </a:t>
            </a:r>
            <a:r>
              <a:rPr lang="ro-RO" sz="2000" err="1">
                <a:solidFill>
                  <a:schemeClr val="bg1"/>
                </a:solidFill>
                <a:latin typeface="Arial"/>
                <a:cs typeface="Arial"/>
              </a:rPr>
              <a:t>light</a:t>
            </a:r>
            <a:r>
              <a:rPr lang="ro-RO" sz="200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ro-RO" sz="2000" err="1">
                <a:solidFill>
                  <a:schemeClr val="bg1"/>
                </a:solidFill>
                <a:latin typeface="Arial"/>
                <a:cs typeface="Arial"/>
              </a:rPr>
              <a:t>with</a:t>
            </a:r>
            <a:r>
              <a:rPr lang="ro-RO" sz="200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ro-RO" sz="2000" err="1">
                <a:solidFill>
                  <a:schemeClr val="bg1"/>
                </a:solidFill>
                <a:latin typeface="Arial"/>
                <a:cs typeface="Arial"/>
              </a:rPr>
              <a:t>strong</a:t>
            </a:r>
            <a:r>
              <a:rPr lang="ro-RO" sz="2000">
                <a:solidFill>
                  <a:schemeClr val="bg1"/>
                </a:solidFill>
                <a:latin typeface="Arial"/>
                <a:cs typeface="Arial"/>
              </a:rPr>
              <a:t> electric </a:t>
            </a:r>
            <a:r>
              <a:rPr lang="ro-RO" sz="2000" err="1">
                <a:solidFill>
                  <a:schemeClr val="bg1"/>
                </a:solidFill>
                <a:latin typeface="Arial"/>
                <a:cs typeface="Arial"/>
              </a:rPr>
              <a:t>fields</a:t>
            </a:r>
            <a:r>
              <a:rPr lang="ro-RO" sz="2000">
                <a:solidFill>
                  <a:schemeClr val="bg1"/>
                </a:solidFill>
                <a:latin typeface="Arial"/>
                <a:cs typeface="Arial"/>
              </a:rPr>
              <a:t>.</a:t>
            </a:r>
            <a:endParaRPr lang="ro-RO" sz="2000">
              <a:solidFill>
                <a:schemeClr val="bg1"/>
              </a:solidFill>
              <a:latin typeface="Calibri" panose="020F0502020204030204"/>
              <a:cs typeface="Calibri"/>
            </a:endParaRPr>
          </a:p>
        </p:txBody>
      </p:sp>
      <p:sp>
        <p:nvSpPr>
          <p:cNvPr id="4" name="CasetăText 3">
            <a:extLst>
              <a:ext uri="{FF2B5EF4-FFF2-40B4-BE49-F238E27FC236}">
                <a16:creationId xmlns:a16="http://schemas.microsoft.com/office/drawing/2014/main" id="{EF5A70CD-5B80-E7D3-B7EA-E32E69676C8D}"/>
              </a:ext>
            </a:extLst>
          </p:cNvPr>
          <p:cNvSpPr txBox="1"/>
          <p:nvPr/>
        </p:nvSpPr>
        <p:spPr>
          <a:xfrm>
            <a:off x="399536" y="6320481"/>
            <a:ext cx="544109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https://home.cern/science/accelerators/antiproton-decelerator</a:t>
            </a:r>
          </a:p>
        </p:txBody>
      </p:sp>
      <p:sp>
        <p:nvSpPr>
          <p:cNvPr id="13" name="CasetăText 12">
            <a:extLst>
              <a:ext uri="{FF2B5EF4-FFF2-40B4-BE49-F238E27FC236}">
                <a16:creationId xmlns:a16="http://schemas.microsoft.com/office/drawing/2014/main" id="{891D5298-C465-E2E5-211A-60040B0AE16C}"/>
              </a:ext>
            </a:extLst>
          </p:cNvPr>
          <p:cNvSpPr txBox="1"/>
          <p:nvPr/>
        </p:nvSpPr>
        <p:spPr>
          <a:xfrm>
            <a:off x="9254757" y="4618479"/>
            <a:ext cx="2567978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o-RO" sz="1600" err="1">
                <a:solidFill>
                  <a:schemeClr val="bg1"/>
                </a:solidFill>
                <a:cs typeface="Calibri"/>
              </a:rPr>
              <a:t>quadrupole</a:t>
            </a:r>
            <a:r>
              <a:rPr lang="ro-RO" sz="1600">
                <a:solidFill>
                  <a:schemeClr val="bg1"/>
                </a:solidFill>
                <a:cs typeface="Calibri"/>
              </a:rPr>
              <a:t> </a:t>
            </a:r>
            <a:r>
              <a:rPr lang="ro-RO" sz="1600" err="1">
                <a:solidFill>
                  <a:schemeClr val="bg1"/>
                </a:solidFill>
                <a:cs typeface="Calibri"/>
              </a:rPr>
              <a:t>magnets</a:t>
            </a:r>
            <a:endParaRPr lang="ro-RO" err="1">
              <a:solidFill>
                <a:schemeClr val="bg1"/>
              </a:solidFill>
            </a:endParaRPr>
          </a:p>
          <a:p>
            <a:pPr algn="ctr"/>
            <a:r>
              <a:rPr lang="ro-RO" sz="1600" err="1">
                <a:solidFill>
                  <a:schemeClr val="bg1"/>
                </a:solidFill>
                <a:cs typeface="Calibri"/>
              </a:rPr>
              <a:t>Focuses</a:t>
            </a:r>
            <a:r>
              <a:rPr lang="ro-RO" sz="1600">
                <a:solidFill>
                  <a:schemeClr val="bg1"/>
                </a:solidFill>
                <a:cs typeface="Calibri"/>
              </a:rPr>
              <a:t> </a:t>
            </a:r>
            <a:r>
              <a:rPr lang="ro-RO" sz="1600" err="1">
                <a:solidFill>
                  <a:schemeClr val="bg1"/>
                </a:solidFill>
                <a:cs typeface="Calibri"/>
              </a:rPr>
              <a:t>the</a:t>
            </a:r>
            <a:r>
              <a:rPr lang="ro-RO" sz="1600">
                <a:solidFill>
                  <a:schemeClr val="bg1"/>
                </a:solidFill>
                <a:cs typeface="Calibri"/>
              </a:rPr>
              <a:t> beam</a:t>
            </a:r>
            <a:endParaRPr lang="ro-RO">
              <a:solidFill>
                <a:schemeClr val="bg1"/>
              </a:solidFill>
            </a:endParaRPr>
          </a:p>
          <a:p>
            <a:endParaRPr lang="ro-RO" sz="1600">
              <a:solidFill>
                <a:schemeClr val="bg1"/>
              </a:solidFill>
              <a:cs typeface="Calibri"/>
            </a:endParaRPr>
          </a:p>
        </p:txBody>
      </p:sp>
      <p:sp>
        <p:nvSpPr>
          <p:cNvPr id="14" name="CasetăText 13">
            <a:extLst>
              <a:ext uri="{FF2B5EF4-FFF2-40B4-BE49-F238E27FC236}">
                <a16:creationId xmlns:a16="http://schemas.microsoft.com/office/drawing/2014/main" id="{BC0A8B8F-E1DF-10D1-7D1A-AD7727FBF40E}"/>
              </a:ext>
            </a:extLst>
          </p:cNvPr>
          <p:cNvSpPr txBox="1"/>
          <p:nvPr/>
        </p:nvSpPr>
        <p:spPr>
          <a:xfrm>
            <a:off x="6816703" y="4615057"/>
            <a:ext cx="1859388" cy="86177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o-RO" sz="1600" err="1">
                <a:solidFill>
                  <a:schemeClr val="bg1"/>
                </a:solidFill>
                <a:cs typeface="Calibri"/>
              </a:rPr>
              <a:t>dipole</a:t>
            </a:r>
            <a:r>
              <a:rPr lang="ro-RO" sz="1600">
                <a:solidFill>
                  <a:schemeClr val="bg1"/>
                </a:solidFill>
                <a:cs typeface="Calibri"/>
              </a:rPr>
              <a:t> </a:t>
            </a:r>
            <a:r>
              <a:rPr lang="ro-RO" sz="1600" err="1">
                <a:solidFill>
                  <a:schemeClr val="bg1"/>
                </a:solidFill>
                <a:cs typeface="Calibri"/>
              </a:rPr>
              <a:t>magnets</a:t>
            </a:r>
            <a:endParaRPr lang="ro-RO" sz="1600">
              <a:solidFill>
                <a:schemeClr val="bg1"/>
              </a:solidFill>
              <a:cs typeface="Calibri"/>
            </a:endParaRPr>
          </a:p>
          <a:p>
            <a:pPr algn="ctr"/>
            <a:r>
              <a:rPr lang="ro-RO" sz="1600" err="1">
                <a:solidFill>
                  <a:schemeClr val="bg1"/>
                </a:solidFill>
                <a:cs typeface="Calibri"/>
              </a:rPr>
              <a:t>Bends</a:t>
            </a:r>
            <a:r>
              <a:rPr lang="ro-RO" sz="1600">
                <a:solidFill>
                  <a:schemeClr val="bg1"/>
                </a:solidFill>
                <a:cs typeface="Calibri"/>
              </a:rPr>
              <a:t> </a:t>
            </a:r>
            <a:r>
              <a:rPr lang="ro-RO" sz="1600" err="1">
                <a:solidFill>
                  <a:schemeClr val="bg1"/>
                </a:solidFill>
                <a:cs typeface="Calibri"/>
              </a:rPr>
              <a:t>the</a:t>
            </a:r>
            <a:r>
              <a:rPr lang="ro-RO" sz="1600">
                <a:solidFill>
                  <a:schemeClr val="bg1"/>
                </a:solidFill>
                <a:cs typeface="Calibri"/>
              </a:rPr>
              <a:t> beam</a:t>
            </a:r>
          </a:p>
          <a:p>
            <a:endParaRPr lang="ro-RO">
              <a:solidFill>
                <a:schemeClr val="bg1"/>
              </a:solidFill>
              <a:cs typeface="Calibri"/>
            </a:endParaRPr>
          </a:p>
        </p:txBody>
      </p:sp>
      <p:pic>
        <p:nvPicPr>
          <p:cNvPr id="17" name="Imagine 16" descr="O imagine care conține mașină, oțel, în aer liber, sol&#10;&#10;Descriere generată automat">
            <a:extLst>
              <a:ext uri="{FF2B5EF4-FFF2-40B4-BE49-F238E27FC236}">
                <a16:creationId xmlns:a16="http://schemas.microsoft.com/office/drawing/2014/main" id="{18395375-A7B6-2E86-D248-8DA4C6ED9C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07941" y="2647763"/>
            <a:ext cx="2071806" cy="1962182"/>
          </a:xfrm>
          <a:prstGeom prst="rect">
            <a:avLst/>
          </a:prstGeom>
        </p:spPr>
      </p:pic>
      <p:pic>
        <p:nvPicPr>
          <p:cNvPr id="20" name="Imagine 19" descr="O imagine care conține roșu, de interior, podea, carcasă&#10;&#10;Descriere generată automat">
            <a:extLst>
              <a:ext uri="{FF2B5EF4-FFF2-40B4-BE49-F238E27FC236}">
                <a16:creationId xmlns:a16="http://schemas.microsoft.com/office/drawing/2014/main" id="{DB5CF1B4-6C23-1437-BA0C-023955BA3AB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00202" y="2644899"/>
            <a:ext cx="2086687" cy="1971849"/>
          </a:xfrm>
          <a:prstGeom prst="rect">
            <a:avLst/>
          </a:prstGeom>
        </p:spPr>
      </p:pic>
      <p:sp>
        <p:nvSpPr>
          <p:cNvPr id="9" name="Dreptunghi 8">
            <a:extLst>
              <a:ext uri="{FF2B5EF4-FFF2-40B4-BE49-F238E27FC236}">
                <a16:creationId xmlns:a16="http://schemas.microsoft.com/office/drawing/2014/main" id="{FD11DC02-1140-4BD5-B09B-080F3A8F106E}"/>
              </a:ext>
            </a:extLst>
          </p:cNvPr>
          <p:cNvSpPr/>
          <p:nvPr/>
        </p:nvSpPr>
        <p:spPr>
          <a:xfrm>
            <a:off x="-66218" y="6690126"/>
            <a:ext cx="12327698" cy="21920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rgbClr val="734F1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353824"/>
      </p:ext>
    </p:extLst>
  </p:cSld>
  <p:clrMapOvr>
    <a:masterClrMapping/>
  </p:clrMapOvr>
  <p:transition spd="slow">
    <p:cove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7CACAF7-9081-1118-432A-45C78C51728F}"/>
              </a:ext>
            </a:extLst>
          </p:cNvPr>
          <p:cNvSpPr txBox="1"/>
          <p:nvPr/>
        </p:nvSpPr>
        <p:spPr>
          <a:xfrm>
            <a:off x="4018883" y="3897817"/>
            <a:ext cx="4260174" cy="267765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2400" dirty="0">
                <a:ea typeface="+mn-lt"/>
                <a:cs typeface="+mn-lt"/>
              </a:rPr>
              <a:t>All fermions have a corresponding antiparticle, sharing all of the particle's characteristics and a </a:t>
            </a:r>
            <a:r>
              <a:rPr lang="en-GB" sz="2400" dirty="0" err="1">
                <a:ea typeface="+mn-lt"/>
                <a:cs typeface="+mn-lt"/>
              </a:rPr>
              <a:t>fliped</a:t>
            </a:r>
            <a:r>
              <a:rPr lang="en-GB" sz="2400" dirty="0">
                <a:ea typeface="+mn-lt"/>
                <a:cs typeface="+mn-lt"/>
              </a:rPr>
              <a:t> charge. If the two </a:t>
            </a:r>
            <a:r>
              <a:rPr lang="en-GB" sz="2400">
                <a:ea typeface="+mn-lt"/>
                <a:cs typeface="+mn-lt"/>
              </a:rPr>
              <a:t>touch</a:t>
            </a:r>
            <a:r>
              <a:rPr lang="en-GB" sz="2400" dirty="0">
                <a:ea typeface="+mn-lt"/>
                <a:cs typeface="+mn-lt"/>
              </a:rPr>
              <a:t>, they </a:t>
            </a:r>
            <a:r>
              <a:rPr lang="en-GB" sz="2400" dirty="0" err="1">
                <a:ea typeface="+mn-lt"/>
                <a:cs typeface="+mn-lt"/>
              </a:rPr>
              <a:t>anihilate</a:t>
            </a:r>
            <a:r>
              <a:rPr lang="en-GB" sz="2400" dirty="0">
                <a:ea typeface="+mn-lt"/>
                <a:cs typeface="+mn-lt"/>
              </a:rPr>
              <a:t> each other releasing energy</a:t>
            </a:r>
            <a:endParaRPr lang="ro-RO" dirty="0"/>
          </a:p>
        </p:txBody>
      </p:sp>
      <p:pic>
        <p:nvPicPr>
          <p:cNvPr id="3" name="Imagine 2" descr="Quark (Physik) – Jewiki">
            <a:extLst>
              <a:ext uri="{FF2B5EF4-FFF2-40B4-BE49-F238E27FC236}">
                <a16:creationId xmlns:a16="http://schemas.microsoft.com/office/drawing/2014/main" id="{F2C7E095-2BB6-461F-71DA-B6FFDE30F8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369" y="1152525"/>
            <a:ext cx="2743200" cy="2743200"/>
          </a:xfrm>
          <a:prstGeom prst="rect">
            <a:avLst/>
          </a:prstGeom>
        </p:spPr>
      </p:pic>
      <p:pic>
        <p:nvPicPr>
          <p:cNvPr id="4" name="Imagine 3" descr="File:Quark structure antiproton.svg - Wikipedia">
            <a:extLst>
              <a:ext uri="{FF2B5EF4-FFF2-40B4-BE49-F238E27FC236}">
                <a16:creationId xmlns:a16="http://schemas.microsoft.com/office/drawing/2014/main" id="{EDEBCED7-B256-8E66-A9CC-5CB5A49D82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6776" y="997745"/>
            <a:ext cx="3088480" cy="3052761"/>
          </a:xfrm>
          <a:prstGeom prst="rect">
            <a:avLst/>
          </a:prstGeom>
        </p:spPr>
      </p:pic>
      <p:pic>
        <p:nvPicPr>
          <p:cNvPr id="8" name="Imagine 7" descr="Energy Transparent Background - PNG Play">
            <a:extLst>
              <a:ext uri="{FF2B5EF4-FFF2-40B4-BE49-F238E27FC236}">
                <a16:creationId xmlns:a16="http://schemas.microsoft.com/office/drawing/2014/main" id="{C96F3A18-1724-FB90-C31B-4B586B3D0E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4400" y="1291249"/>
            <a:ext cx="2743200" cy="2441940"/>
          </a:xfrm>
          <a:prstGeom prst="rect">
            <a:avLst/>
          </a:prstGeom>
        </p:spPr>
      </p:pic>
      <p:sp>
        <p:nvSpPr>
          <p:cNvPr id="9" name="Săgeată: dreapta 8">
            <a:extLst>
              <a:ext uri="{FF2B5EF4-FFF2-40B4-BE49-F238E27FC236}">
                <a16:creationId xmlns:a16="http://schemas.microsoft.com/office/drawing/2014/main" id="{CAEE8C44-36F2-9267-C2DF-9EA307D8F1BB}"/>
              </a:ext>
            </a:extLst>
          </p:cNvPr>
          <p:cNvSpPr/>
          <p:nvPr/>
        </p:nvSpPr>
        <p:spPr>
          <a:xfrm>
            <a:off x="3143250" y="2345531"/>
            <a:ext cx="1607343" cy="35718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endParaRPr lang="ro-RO"/>
          </a:p>
        </p:txBody>
      </p:sp>
      <p:sp>
        <p:nvSpPr>
          <p:cNvPr id="11" name="Săgeată: dreapta 10">
            <a:extLst>
              <a:ext uri="{FF2B5EF4-FFF2-40B4-BE49-F238E27FC236}">
                <a16:creationId xmlns:a16="http://schemas.microsoft.com/office/drawing/2014/main" id="{E833214F-2352-D7DD-D979-084BFE6FDBC4}"/>
              </a:ext>
            </a:extLst>
          </p:cNvPr>
          <p:cNvSpPr/>
          <p:nvPr/>
        </p:nvSpPr>
        <p:spPr>
          <a:xfrm rot="10800000">
            <a:off x="7465218" y="2345531"/>
            <a:ext cx="1607343" cy="35718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endParaRPr lang="ro-RO"/>
          </a:p>
        </p:txBody>
      </p:sp>
      <p:sp>
        <p:nvSpPr>
          <p:cNvPr id="10" name="CasetăText 9">
            <a:extLst>
              <a:ext uri="{FF2B5EF4-FFF2-40B4-BE49-F238E27FC236}">
                <a16:creationId xmlns:a16="http://schemas.microsoft.com/office/drawing/2014/main" id="{FEA95B79-2077-5247-443E-DC54E8E8F413}"/>
              </a:ext>
            </a:extLst>
          </p:cNvPr>
          <p:cNvSpPr txBox="1"/>
          <p:nvPr/>
        </p:nvSpPr>
        <p:spPr>
          <a:xfrm>
            <a:off x="2976562" y="101203"/>
            <a:ext cx="6000749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o-RO" sz="3600" b="1">
                <a:latin typeface="Calibri"/>
                <a:cs typeface="Calibri"/>
              </a:rPr>
              <a:t>1.1 </a:t>
            </a:r>
            <a:r>
              <a:rPr lang="ro-RO" sz="3600" b="1" err="1">
                <a:latin typeface="Calibri"/>
                <a:cs typeface="Calibri"/>
              </a:rPr>
              <a:t>What</a:t>
            </a:r>
            <a:r>
              <a:rPr lang="ro-RO" sz="3600" b="1">
                <a:latin typeface="Calibri"/>
                <a:cs typeface="Calibri"/>
              </a:rPr>
              <a:t> </a:t>
            </a:r>
            <a:r>
              <a:rPr lang="ro-RO" sz="3600" b="1" err="1">
                <a:latin typeface="Calibri"/>
                <a:cs typeface="Calibri"/>
              </a:rPr>
              <a:t>is</a:t>
            </a:r>
            <a:r>
              <a:rPr lang="ro-RO" sz="3600" b="1">
                <a:latin typeface="Calibri"/>
                <a:cs typeface="Calibri"/>
              </a:rPr>
              <a:t> </a:t>
            </a:r>
            <a:r>
              <a:rPr lang="ro-RO" sz="3600" b="1" err="1">
                <a:latin typeface="Calibri"/>
                <a:cs typeface="Calibri"/>
              </a:rPr>
              <a:t>Antimatter</a:t>
            </a:r>
            <a:r>
              <a:rPr lang="ro-RO" sz="3600" b="1">
                <a:latin typeface="Calibri"/>
                <a:cs typeface="Calibri"/>
              </a:rPr>
              <a:t>?</a:t>
            </a:r>
          </a:p>
        </p:txBody>
      </p:sp>
      <p:pic>
        <p:nvPicPr>
          <p:cNvPr id="14" name="Imagine 13" descr="Standard Model of Particle Physics Explained in Simple Terms!">
            <a:extLst>
              <a:ext uri="{FF2B5EF4-FFF2-40B4-BE49-F238E27FC236}">
                <a16:creationId xmlns:a16="http://schemas.microsoft.com/office/drawing/2014/main" id="{8DB3EBAB-1B45-A38B-B22B-24E6642057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8957" y="6860894"/>
            <a:ext cx="8540185" cy="5318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7756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reptunghi 2">
            <a:extLst>
              <a:ext uri="{FF2B5EF4-FFF2-40B4-BE49-F238E27FC236}">
                <a16:creationId xmlns:a16="http://schemas.microsoft.com/office/drawing/2014/main" id="{F7EEAE52-1E87-61CC-9FDC-D1595EA101DE}"/>
              </a:ext>
            </a:extLst>
          </p:cNvPr>
          <p:cNvSpPr/>
          <p:nvPr/>
        </p:nvSpPr>
        <p:spPr>
          <a:xfrm>
            <a:off x="-6928" y="-6928"/>
            <a:ext cx="12205854" cy="687185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pic>
        <p:nvPicPr>
          <p:cNvPr id="4" name="Imagine 3" descr="The ELENA decelerator ring at CERN -- part 1 | Michał Dudek">
            <a:extLst>
              <a:ext uri="{FF2B5EF4-FFF2-40B4-BE49-F238E27FC236}">
                <a16:creationId xmlns:a16="http://schemas.microsoft.com/office/drawing/2014/main" id="{B6C91807-323D-DCAE-56AA-D363A921F79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104000"/>
                    </a14:imgEffect>
                    <a14:imgEffect>
                      <a14:brightnessContrast contrast="-2000"/>
                    </a14:imgEffect>
                  </a14:imgLayer>
                </a14:imgProps>
              </a:ext>
            </a:extLst>
          </a:blip>
          <a:srcRect l="34569" t="16139" r="33115" b="15843"/>
          <a:stretch/>
        </p:blipFill>
        <p:spPr>
          <a:xfrm>
            <a:off x="10191732" y="370746"/>
            <a:ext cx="1447769" cy="1753814"/>
          </a:xfrm>
          <a:prstGeom prst="rect">
            <a:avLst/>
          </a:prstGeom>
        </p:spPr>
      </p:pic>
      <p:sp>
        <p:nvSpPr>
          <p:cNvPr id="7" name="CasetăText 6">
            <a:extLst>
              <a:ext uri="{FF2B5EF4-FFF2-40B4-BE49-F238E27FC236}">
                <a16:creationId xmlns:a16="http://schemas.microsoft.com/office/drawing/2014/main" id="{0AE6C517-105D-484C-770B-B4D3BA2AD724}"/>
              </a:ext>
            </a:extLst>
          </p:cNvPr>
          <p:cNvSpPr txBox="1"/>
          <p:nvPr/>
        </p:nvSpPr>
        <p:spPr>
          <a:xfrm>
            <a:off x="52" y="26"/>
            <a:ext cx="446052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Ch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. 3: The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Antimatter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Factory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 -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Deceleration</a:t>
            </a:r>
            <a:endParaRPr lang="ro-RO">
              <a:solidFill>
                <a:schemeClr val="bg1"/>
              </a:solidFill>
              <a:ea typeface="Calibri"/>
              <a:cs typeface="Calibri"/>
            </a:endParaRPr>
          </a:p>
        </p:txBody>
      </p:sp>
      <p:pic>
        <p:nvPicPr>
          <p:cNvPr id="5" name="Imagine 4" descr="O imagine care conține oameni&#10;&#10;Descriere generată automat">
            <a:extLst>
              <a:ext uri="{FF2B5EF4-FFF2-40B4-BE49-F238E27FC236}">
                <a16:creationId xmlns:a16="http://schemas.microsoft.com/office/drawing/2014/main" id="{B0333D85-DAB6-1863-54B6-2052D599398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1880" r="18638" b="356"/>
          <a:stretch/>
        </p:blipFill>
        <p:spPr>
          <a:xfrm>
            <a:off x="6539345" y="2338156"/>
            <a:ext cx="5500266" cy="4176771"/>
          </a:xfrm>
          <a:prstGeom prst="rect">
            <a:avLst/>
          </a:prstGeom>
        </p:spPr>
      </p:pic>
      <p:sp>
        <p:nvSpPr>
          <p:cNvPr id="9" name="CasetăText 8">
            <a:extLst>
              <a:ext uri="{FF2B5EF4-FFF2-40B4-BE49-F238E27FC236}">
                <a16:creationId xmlns:a16="http://schemas.microsoft.com/office/drawing/2014/main" id="{BB79575B-4B8A-B6D0-597B-80B6A37AB4D0}"/>
              </a:ext>
            </a:extLst>
          </p:cNvPr>
          <p:cNvSpPr txBox="1"/>
          <p:nvPr/>
        </p:nvSpPr>
        <p:spPr>
          <a:xfrm>
            <a:off x="557671" y="375627"/>
            <a:ext cx="7711695" cy="196670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o-RO" sz="6000" b="1">
                <a:solidFill>
                  <a:schemeClr val="accent4">
                    <a:lumMod val="50000"/>
                  </a:schemeClr>
                </a:solidFill>
                <a:ea typeface="Calibri"/>
                <a:cs typeface="Calibri"/>
              </a:rPr>
              <a:t>EXTRA LOW ENERGY ANTIPROTONS</a:t>
            </a:r>
          </a:p>
        </p:txBody>
      </p:sp>
      <p:sp>
        <p:nvSpPr>
          <p:cNvPr id="14" name="CasetăText 13">
            <a:extLst>
              <a:ext uri="{FF2B5EF4-FFF2-40B4-BE49-F238E27FC236}">
                <a16:creationId xmlns:a16="http://schemas.microsoft.com/office/drawing/2014/main" id="{C37F17D4-967D-C266-631F-D49E657A5A96}"/>
              </a:ext>
            </a:extLst>
          </p:cNvPr>
          <p:cNvSpPr txBox="1"/>
          <p:nvPr/>
        </p:nvSpPr>
        <p:spPr>
          <a:xfrm>
            <a:off x="703674" y="3147895"/>
            <a:ext cx="5242096" cy="255454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ro-RO" sz="2000">
                <a:solidFill>
                  <a:schemeClr val="bg1"/>
                </a:solidFill>
                <a:latin typeface="Calibri"/>
                <a:cs typeface="Arial"/>
              </a:rPr>
              <a:t>ELENA </a:t>
            </a:r>
            <a:r>
              <a:rPr lang="ro-RO" sz="2000" err="1">
                <a:solidFill>
                  <a:schemeClr val="bg1"/>
                </a:solidFill>
                <a:latin typeface="Calibri"/>
                <a:cs typeface="Arial"/>
              </a:rPr>
              <a:t>slows</a:t>
            </a:r>
            <a:r>
              <a:rPr lang="ro-RO" sz="2000">
                <a:solidFill>
                  <a:schemeClr val="bg1"/>
                </a:solidFill>
                <a:latin typeface="Calibri"/>
                <a:cs typeface="Arial"/>
              </a:rPr>
              <a:t> </a:t>
            </a:r>
            <a:r>
              <a:rPr lang="ro-RO" sz="2000" err="1">
                <a:solidFill>
                  <a:schemeClr val="bg1"/>
                </a:solidFill>
                <a:latin typeface="Calibri"/>
                <a:cs typeface="Arial"/>
              </a:rPr>
              <a:t>the</a:t>
            </a:r>
            <a:r>
              <a:rPr lang="ro-RO" sz="2000">
                <a:solidFill>
                  <a:schemeClr val="bg1"/>
                </a:solidFill>
                <a:latin typeface="Calibri"/>
                <a:cs typeface="Arial"/>
              </a:rPr>
              <a:t> </a:t>
            </a:r>
            <a:r>
              <a:rPr lang="ro-RO" sz="2000" err="1">
                <a:solidFill>
                  <a:schemeClr val="bg1"/>
                </a:solidFill>
                <a:latin typeface="Calibri"/>
                <a:cs typeface="Arial"/>
              </a:rPr>
              <a:t>antiprotons</a:t>
            </a:r>
            <a:r>
              <a:rPr lang="ro-RO" sz="2000">
                <a:solidFill>
                  <a:schemeClr val="bg1"/>
                </a:solidFill>
                <a:latin typeface="Calibri"/>
                <a:cs typeface="Arial"/>
              </a:rPr>
              <a:t> </a:t>
            </a:r>
            <a:r>
              <a:rPr lang="ro-RO" sz="2000" err="1">
                <a:solidFill>
                  <a:schemeClr val="bg1"/>
                </a:solidFill>
                <a:latin typeface="Calibri"/>
                <a:cs typeface="Arial"/>
              </a:rPr>
              <a:t>even</a:t>
            </a:r>
            <a:r>
              <a:rPr lang="ro-RO" sz="2000">
                <a:solidFill>
                  <a:schemeClr val="bg1"/>
                </a:solidFill>
                <a:latin typeface="Calibri"/>
                <a:cs typeface="Arial"/>
              </a:rPr>
              <a:t> more, </a:t>
            </a:r>
            <a:r>
              <a:rPr lang="ro-RO" sz="2000" err="1">
                <a:solidFill>
                  <a:schemeClr val="bg1"/>
                </a:solidFill>
                <a:latin typeface="Calibri"/>
                <a:cs typeface="Arial"/>
              </a:rPr>
              <a:t>reducing</a:t>
            </a:r>
            <a:r>
              <a:rPr lang="ro-RO" sz="2000">
                <a:solidFill>
                  <a:schemeClr val="bg1"/>
                </a:solidFill>
                <a:latin typeface="Calibri"/>
                <a:cs typeface="Arial"/>
              </a:rPr>
              <a:t> </a:t>
            </a:r>
            <a:r>
              <a:rPr lang="ro-RO" sz="2000" err="1">
                <a:solidFill>
                  <a:schemeClr val="bg1"/>
                </a:solidFill>
                <a:latin typeface="Calibri"/>
                <a:cs typeface="Arial"/>
              </a:rPr>
              <a:t>the</a:t>
            </a:r>
            <a:r>
              <a:rPr lang="ro-RO" sz="2000">
                <a:solidFill>
                  <a:schemeClr val="bg1"/>
                </a:solidFill>
                <a:latin typeface="Calibri"/>
                <a:cs typeface="Arial"/>
              </a:rPr>
              <a:t> </a:t>
            </a:r>
            <a:r>
              <a:rPr lang="ro-RO" sz="2000" err="1">
                <a:solidFill>
                  <a:schemeClr val="bg1"/>
                </a:solidFill>
                <a:latin typeface="Calibri"/>
                <a:cs typeface="Arial"/>
              </a:rPr>
              <a:t>energy</a:t>
            </a:r>
            <a:r>
              <a:rPr lang="ro-RO" sz="2000">
                <a:solidFill>
                  <a:schemeClr val="bg1"/>
                </a:solidFill>
                <a:latin typeface="Calibri"/>
                <a:cs typeface="Arial"/>
              </a:rPr>
              <a:t> </a:t>
            </a:r>
            <a:r>
              <a:rPr lang="ro-RO" sz="2000" err="1">
                <a:solidFill>
                  <a:schemeClr val="bg1"/>
                </a:solidFill>
                <a:latin typeface="Calibri"/>
                <a:cs typeface="Arial"/>
              </a:rPr>
              <a:t>from</a:t>
            </a:r>
            <a:r>
              <a:rPr lang="ro-RO" sz="2000">
                <a:solidFill>
                  <a:schemeClr val="bg1"/>
                </a:solidFill>
                <a:latin typeface="Calibri"/>
                <a:cs typeface="Arial"/>
              </a:rPr>
              <a:t> 5.3 </a:t>
            </a:r>
            <a:r>
              <a:rPr lang="ro-RO" sz="2000" err="1">
                <a:solidFill>
                  <a:schemeClr val="bg1"/>
                </a:solidFill>
                <a:latin typeface="Calibri"/>
                <a:cs typeface="Arial"/>
              </a:rPr>
              <a:t>Mev</a:t>
            </a:r>
            <a:r>
              <a:rPr lang="ro-RO" sz="2000">
                <a:solidFill>
                  <a:schemeClr val="bg1"/>
                </a:solidFill>
                <a:latin typeface="Calibri"/>
                <a:cs typeface="Arial"/>
              </a:rPr>
              <a:t> </a:t>
            </a:r>
            <a:r>
              <a:rPr lang="ro-RO" sz="2000" err="1">
                <a:solidFill>
                  <a:schemeClr val="bg1"/>
                </a:solidFill>
                <a:latin typeface="Calibri"/>
                <a:cs typeface="Arial"/>
              </a:rPr>
              <a:t>to</a:t>
            </a:r>
            <a:r>
              <a:rPr lang="ro-RO" sz="2000">
                <a:solidFill>
                  <a:schemeClr val="bg1"/>
                </a:solidFill>
                <a:latin typeface="Calibri"/>
                <a:cs typeface="Arial"/>
              </a:rPr>
              <a:t> 0.1 MeV.</a:t>
            </a:r>
            <a:endParaRPr lang="ro-RO" sz="2000">
              <a:solidFill>
                <a:schemeClr val="bg1"/>
              </a:solidFill>
              <a:latin typeface="Calibri"/>
              <a:cs typeface="Calibri" panose="020F0502020204030204"/>
            </a:endParaRPr>
          </a:p>
          <a:p>
            <a:pPr marL="285750" indent="-285750">
              <a:buFont typeface="Arial"/>
              <a:buChar char="•"/>
            </a:pPr>
            <a:r>
              <a:rPr lang="ro-RO" sz="2000">
                <a:solidFill>
                  <a:schemeClr val="bg1"/>
                </a:solidFill>
                <a:latin typeface="Calibri"/>
                <a:cs typeface="Arial"/>
              </a:rPr>
              <a:t>The </a:t>
            </a:r>
            <a:r>
              <a:rPr lang="ro-RO" sz="2000" err="1">
                <a:solidFill>
                  <a:schemeClr val="bg1"/>
                </a:solidFill>
                <a:latin typeface="Calibri"/>
                <a:cs typeface="Arial"/>
              </a:rPr>
              <a:t>two</a:t>
            </a:r>
            <a:r>
              <a:rPr lang="ro-RO" sz="2000">
                <a:solidFill>
                  <a:schemeClr val="bg1"/>
                </a:solidFill>
                <a:latin typeface="Calibri"/>
                <a:cs typeface="Arial"/>
              </a:rPr>
              <a:t> magnet </a:t>
            </a:r>
            <a:r>
              <a:rPr lang="ro-RO" sz="2000" err="1">
                <a:solidFill>
                  <a:schemeClr val="bg1"/>
                </a:solidFill>
                <a:latin typeface="Calibri"/>
                <a:cs typeface="Arial"/>
              </a:rPr>
              <a:t>systems</a:t>
            </a:r>
            <a:r>
              <a:rPr lang="ro-RO" sz="2000">
                <a:solidFill>
                  <a:schemeClr val="bg1"/>
                </a:solidFill>
                <a:latin typeface="Calibri"/>
                <a:cs typeface="Arial"/>
              </a:rPr>
              <a:t> are </a:t>
            </a:r>
            <a:r>
              <a:rPr lang="ro-RO" sz="2000" err="1">
                <a:solidFill>
                  <a:schemeClr val="bg1"/>
                </a:solidFill>
                <a:latin typeface="Calibri"/>
                <a:cs typeface="Arial"/>
              </a:rPr>
              <a:t>also</a:t>
            </a:r>
            <a:r>
              <a:rPr lang="ro-RO" sz="2000">
                <a:solidFill>
                  <a:schemeClr val="bg1"/>
                </a:solidFill>
                <a:latin typeface="Calibri"/>
                <a:cs typeface="Arial"/>
              </a:rPr>
              <a:t> </a:t>
            </a:r>
            <a:r>
              <a:rPr lang="ro-RO" sz="2000" err="1">
                <a:solidFill>
                  <a:schemeClr val="bg1"/>
                </a:solidFill>
                <a:latin typeface="Calibri"/>
                <a:cs typeface="Arial"/>
              </a:rPr>
              <a:t>present</a:t>
            </a:r>
            <a:r>
              <a:rPr lang="ro-RO" sz="2000">
                <a:solidFill>
                  <a:schemeClr val="bg1"/>
                </a:solidFill>
                <a:latin typeface="Calibri"/>
                <a:cs typeface="Arial"/>
              </a:rPr>
              <a:t> </a:t>
            </a:r>
            <a:r>
              <a:rPr lang="ro-RO" sz="2000" err="1">
                <a:solidFill>
                  <a:schemeClr val="bg1"/>
                </a:solidFill>
                <a:latin typeface="Calibri"/>
                <a:cs typeface="Arial"/>
              </a:rPr>
              <a:t>here</a:t>
            </a:r>
            <a:r>
              <a:rPr lang="ro-RO" sz="2000">
                <a:solidFill>
                  <a:schemeClr val="bg1"/>
                </a:solidFill>
                <a:latin typeface="Calibri"/>
                <a:cs typeface="Arial"/>
              </a:rPr>
              <a:t>;</a:t>
            </a:r>
          </a:p>
          <a:p>
            <a:pPr marL="285750" indent="-285750">
              <a:buFont typeface="Arial"/>
              <a:buChar char="•"/>
            </a:pPr>
            <a:r>
              <a:rPr lang="ro-RO" sz="2000">
                <a:solidFill>
                  <a:schemeClr val="bg1"/>
                </a:solidFill>
                <a:latin typeface="Calibri"/>
                <a:cs typeface="Arial"/>
              </a:rPr>
              <a:t>An electron </a:t>
            </a:r>
            <a:r>
              <a:rPr lang="ro-RO" sz="2000" err="1">
                <a:solidFill>
                  <a:schemeClr val="bg1"/>
                </a:solidFill>
                <a:latin typeface="Calibri"/>
                <a:cs typeface="Arial"/>
              </a:rPr>
              <a:t>cooling</a:t>
            </a:r>
            <a:r>
              <a:rPr lang="ro-RO" sz="2000">
                <a:solidFill>
                  <a:schemeClr val="bg1"/>
                </a:solidFill>
                <a:latin typeface="Calibri"/>
                <a:cs typeface="Arial"/>
              </a:rPr>
              <a:t> </a:t>
            </a:r>
            <a:r>
              <a:rPr lang="ro-RO" sz="2000" err="1">
                <a:solidFill>
                  <a:schemeClr val="bg1"/>
                </a:solidFill>
                <a:latin typeface="Calibri"/>
                <a:cs typeface="Arial"/>
              </a:rPr>
              <a:t>system</a:t>
            </a:r>
            <a:r>
              <a:rPr lang="ro-RO" sz="2000">
                <a:solidFill>
                  <a:schemeClr val="bg1"/>
                </a:solidFill>
                <a:latin typeface="Calibri"/>
                <a:cs typeface="Arial"/>
              </a:rPr>
              <a:t> </a:t>
            </a:r>
            <a:r>
              <a:rPr lang="ro-RO" sz="2000" err="1">
                <a:solidFill>
                  <a:schemeClr val="bg1"/>
                </a:solidFill>
                <a:latin typeface="Calibri"/>
                <a:cs typeface="Arial"/>
              </a:rPr>
              <a:t>also</a:t>
            </a:r>
            <a:r>
              <a:rPr lang="ro-RO" sz="2000">
                <a:solidFill>
                  <a:schemeClr val="bg1"/>
                </a:solidFill>
                <a:latin typeface="Calibri"/>
                <a:cs typeface="Arial"/>
              </a:rPr>
              <a:t> </a:t>
            </a:r>
            <a:r>
              <a:rPr lang="ro-RO" sz="2000" err="1">
                <a:solidFill>
                  <a:schemeClr val="bg1"/>
                </a:solidFill>
                <a:latin typeface="Calibri"/>
                <a:cs typeface="Arial"/>
              </a:rPr>
              <a:t>increases</a:t>
            </a:r>
            <a:r>
              <a:rPr lang="ro-RO" sz="2000">
                <a:solidFill>
                  <a:schemeClr val="bg1"/>
                </a:solidFill>
                <a:latin typeface="Calibri"/>
                <a:cs typeface="Arial"/>
              </a:rPr>
              <a:t> </a:t>
            </a:r>
            <a:r>
              <a:rPr lang="ro-RO" sz="2000" err="1">
                <a:solidFill>
                  <a:schemeClr val="bg1"/>
                </a:solidFill>
                <a:latin typeface="Calibri"/>
                <a:cs typeface="Arial"/>
              </a:rPr>
              <a:t>the</a:t>
            </a:r>
            <a:r>
              <a:rPr lang="ro-RO" sz="2000">
                <a:solidFill>
                  <a:schemeClr val="bg1"/>
                </a:solidFill>
                <a:latin typeface="Calibri"/>
                <a:cs typeface="Arial"/>
              </a:rPr>
              <a:t> beam </a:t>
            </a:r>
            <a:r>
              <a:rPr lang="ro-RO" sz="2000" err="1">
                <a:solidFill>
                  <a:schemeClr val="bg1"/>
                </a:solidFill>
                <a:latin typeface="Calibri"/>
                <a:cs typeface="Arial"/>
              </a:rPr>
              <a:t>density</a:t>
            </a:r>
            <a:r>
              <a:rPr lang="ro-RO" sz="2000">
                <a:solidFill>
                  <a:schemeClr val="bg1"/>
                </a:solidFill>
                <a:latin typeface="Calibri"/>
                <a:cs typeface="Arial"/>
              </a:rPr>
              <a:t>;</a:t>
            </a:r>
            <a:endParaRPr lang="ro-RO" sz="2000">
              <a:solidFill>
                <a:schemeClr val="bg1"/>
              </a:solidFill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ro-RO" sz="2000">
                <a:solidFill>
                  <a:schemeClr val="bg1"/>
                </a:solidFill>
                <a:latin typeface="Calibri"/>
                <a:cs typeface="Arial"/>
              </a:rPr>
              <a:t>The antiproton </a:t>
            </a:r>
            <a:r>
              <a:rPr lang="ro-RO" sz="2000" err="1">
                <a:solidFill>
                  <a:schemeClr val="bg1"/>
                </a:solidFill>
                <a:latin typeface="Calibri"/>
                <a:cs typeface="Arial"/>
              </a:rPr>
              <a:t>trapper</a:t>
            </a:r>
            <a:r>
              <a:rPr lang="ro-RO" sz="2000">
                <a:solidFill>
                  <a:schemeClr val="bg1"/>
                </a:solidFill>
                <a:latin typeface="Calibri"/>
                <a:cs typeface="Arial"/>
              </a:rPr>
              <a:t> </a:t>
            </a:r>
            <a:r>
              <a:rPr lang="ro-RO" sz="2000" err="1">
                <a:solidFill>
                  <a:schemeClr val="bg1"/>
                </a:solidFill>
                <a:latin typeface="Calibri"/>
                <a:cs typeface="Arial"/>
              </a:rPr>
              <a:t>efficiency</a:t>
            </a:r>
            <a:r>
              <a:rPr lang="ro-RO" sz="2000">
                <a:solidFill>
                  <a:schemeClr val="bg1"/>
                </a:solidFill>
                <a:latin typeface="Calibri"/>
                <a:cs typeface="Arial"/>
              </a:rPr>
              <a:t> </a:t>
            </a:r>
            <a:r>
              <a:rPr lang="ro-RO" sz="2000" err="1">
                <a:solidFill>
                  <a:schemeClr val="bg1"/>
                </a:solidFill>
                <a:latin typeface="Calibri"/>
                <a:cs typeface="Arial"/>
              </a:rPr>
              <a:t>increases</a:t>
            </a:r>
            <a:r>
              <a:rPr lang="ro-RO" sz="2000">
                <a:solidFill>
                  <a:schemeClr val="bg1"/>
                </a:solidFill>
                <a:latin typeface="Calibri"/>
                <a:cs typeface="Arial"/>
              </a:rPr>
              <a:t> </a:t>
            </a:r>
            <a:r>
              <a:rPr lang="ro-RO" sz="2000" err="1">
                <a:solidFill>
                  <a:schemeClr val="bg1"/>
                </a:solidFill>
                <a:latin typeface="Calibri"/>
                <a:cs typeface="Arial"/>
              </a:rPr>
              <a:t>by</a:t>
            </a:r>
            <a:r>
              <a:rPr lang="ro-RO" sz="2000">
                <a:solidFill>
                  <a:schemeClr val="bg1"/>
                </a:solidFill>
                <a:latin typeface="Calibri"/>
                <a:cs typeface="Arial"/>
              </a:rPr>
              <a:t> a factor of 10 </a:t>
            </a:r>
            <a:r>
              <a:rPr lang="ro-RO" sz="2000" err="1">
                <a:solidFill>
                  <a:schemeClr val="bg1"/>
                </a:solidFill>
                <a:latin typeface="Calibri"/>
                <a:cs typeface="Arial"/>
              </a:rPr>
              <a:t>to</a:t>
            </a:r>
            <a:r>
              <a:rPr lang="ro-RO" sz="2000">
                <a:solidFill>
                  <a:schemeClr val="bg1"/>
                </a:solidFill>
                <a:latin typeface="Calibri"/>
                <a:cs typeface="Arial"/>
              </a:rPr>
              <a:t> 100.</a:t>
            </a:r>
            <a:endParaRPr lang="ro-RO">
              <a:solidFill>
                <a:schemeClr val="bg1"/>
              </a:solidFill>
            </a:endParaRPr>
          </a:p>
        </p:txBody>
      </p:sp>
      <p:sp>
        <p:nvSpPr>
          <p:cNvPr id="6" name="Dreptunghi 5">
            <a:extLst>
              <a:ext uri="{FF2B5EF4-FFF2-40B4-BE49-F238E27FC236}">
                <a16:creationId xmlns:a16="http://schemas.microsoft.com/office/drawing/2014/main" id="{7CC39160-52D9-0FF8-4C3F-7B0C8BD1D2B9}"/>
              </a:ext>
            </a:extLst>
          </p:cNvPr>
          <p:cNvSpPr/>
          <p:nvPr/>
        </p:nvSpPr>
        <p:spPr>
          <a:xfrm>
            <a:off x="-66218" y="6690126"/>
            <a:ext cx="12327698" cy="21920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rgbClr val="734F1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0500922"/>
      </p:ext>
    </p:extLst>
  </p:cSld>
  <p:clrMapOvr>
    <a:masterClrMapping/>
  </p:clrMapOvr>
  <p:transition spd="slow">
    <p:wip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reptunghi 3">
            <a:extLst>
              <a:ext uri="{FF2B5EF4-FFF2-40B4-BE49-F238E27FC236}">
                <a16:creationId xmlns:a16="http://schemas.microsoft.com/office/drawing/2014/main" id="{B4D51DAA-B1E9-3DF1-BFB7-F30E57634813}"/>
              </a:ext>
            </a:extLst>
          </p:cNvPr>
          <p:cNvSpPr/>
          <p:nvPr/>
        </p:nvSpPr>
        <p:spPr>
          <a:xfrm>
            <a:off x="-6928" y="-6928"/>
            <a:ext cx="12205854" cy="687185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pic>
        <p:nvPicPr>
          <p:cNvPr id="43" name="Imagine 42" descr="O imagine care conține text, diagramă, cerc, Font&#10;&#10;Descriere generată automat">
            <a:extLst>
              <a:ext uri="{FF2B5EF4-FFF2-40B4-BE49-F238E27FC236}">
                <a16:creationId xmlns:a16="http://schemas.microsoft.com/office/drawing/2014/main" id="{78A6C7FA-FB5B-A264-91EC-E8DE4EA231E3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0"/>
          </a:blip>
          <a:stretch>
            <a:fillRect/>
          </a:stretch>
        </p:blipFill>
        <p:spPr>
          <a:xfrm>
            <a:off x="-282541" y="-3662"/>
            <a:ext cx="25825620" cy="13706256"/>
          </a:xfrm>
          <a:prstGeom prst="rect">
            <a:avLst/>
          </a:prstGeom>
        </p:spPr>
      </p:pic>
      <p:pic>
        <p:nvPicPr>
          <p:cNvPr id="52" name="Imagine 51">
            <a:extLst>
              <a:ext uri="{FF2B5EF4-FFF2-40B4-BE49-F238E27FC236}">
                <a16:creationId xmlns:a16="http://schemas.microsoft.com/office/drawing/2014/main" id="{1397918A-BE5B-02A8-C3A3-5012DBB788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05932"/>
            <a:ext cx="12192000" cy="5446137"/>
          </a:xfrm>
          <a:prstGeom prst="rect">
            <a:avLst/>
          </a:prstGeom>
        </p:spPr>
      </p:pic>
      <p:sp>
        <p:nvSpPr>
          <p:cNvPr id="3" name="CasetăText 2">
            <a:extLst>
              <a:ext uri="{FF2B5EF4-FFF2-40B4-BE49-F238E27FC236}">
                <a16:creationId xmlns:a16="http://schemas.microsoft.com/office/drawing/2014/main" id="{4974AA5C-44E3-2D48-3AE2-3008994CB7E3}"/>
              </a:ext>
            </a:extLst>
          </p:cNvPr>
          <p:cNvSpPr txBox="1"/>
          <p:nvPr/>
        </p:nvSpPr>
        <p:spPr>
          <a:xfrm>
            <a:off x="52" y="26"/>
            <a:ext cx="509895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Ch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. 4: The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Antimatter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Factory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 -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Experiments</a:t>
            </a:r>
          </a:p>
        </p:txBody>
      </p:sp>
      <p:sp>
        <p:nvSpPr>
          <p:cNvPr id="5" name="Dreptunghi 4">
            <a:extLst>
              <a:ext uri="{FF2B5EF4-FFF2-40B4-BE49-F238E27FC236}">
                <a16:creationId xmlns:a16="http://schemas.microsoft.com/office/drawing/2014/main" id="{5D92D662-DD52-77A5-F555-C50D49844552}"/>
              </a:ext>
            </a:extLst>
          </p:cNvPr>
          <p:cNvSpPr/>
          <p:nvPr/>
        </p:nvSpPr>
        <p:spPr>
          <a:xfrm>
            <a:off x="-66218" y="6690126"/>
            <a:ext cx="12327698" cy="21920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rgbClr val="734F1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3196241"/>
      </p:ext>
    </p:extLst>
  </p:cSld>
  <p:clrMapOvr>
    <a:masterClrMapping/>
  </p:clrMapOvr>
  <p:transition spd="slow">
    <p:push dir="u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reptunghi 2">
            <a:extLst>
              <a:ext uri="{FF2B5EF4-FFF2-40B4-BE49-F238E27FC236}">
                <a16:creationId xmlns:a16="http://schemas.microsoft.com/office/drawing/2014/main" id="{F7EEAE52-1E87-61CC-9FDC-D1595EA101DE}"/>
              </a:ext>
            </a:extLst>
          </p:cNvPr>
          <p:cNvSpPr/>
          <p:nvPr/>
        </p:nvSpPr>
        <p:spPr>
          <a:xfrm>
            <a:off x="-6928" y="-6928"/>
            <a:ext cx="12205854" cy="687185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7" name="CasetăText 6">
            <a:extLst>
              <a:ext uri="{FF2B5EF4-FFF2-40B4-BE49-F238E27FC236}">
                <a16:creationId xmlns:a16="http://schemas.microsoft.com/office/drawing/2014/main" id="{0AE6C517-105D-484C-770B-B4D3BA2AD724}"/>
              </a:ext>
            </a:extLst>
          </p:cNvPr>
          <p:cNvSpPr txBox="1"/>
          <p:nvPr/>
        </p:nvSpPr>
        <p:spPr>
          <a:xfrm>
            <a:off x="52" y="26"/>
            <a:ext cx="446052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Ch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. 4: The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Antimatter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Factory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 -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Experiments</a:t>
            </a:r>
          </a:p>
        </p:txBody>
      </p:sp>
      <p:sp>
        <p:nvSpPr>
          <p:cNvPr id="9" name="CasetăText 8">
            <a:extLst>
              <a:ext uri="{FF2B5EF4-FFF2-40B4-BE49-F238E27FC236}">
                <a16:creationId xmlns:a16="http://schemas.microsoft.com/office/drawing/2014/main" id="{BB79575B-4B8A-B6D0-597B-80B6A37AB4D0}"/>
              </a:ext>
            </a:extLst>
          </p:cNvPr>
          <p:cNvSpPr txBox="1"/>
          <p:nvPr/>
        </p:nvSpPr>
        <p:spPr>
          <a:xfrm>
            <a:off x="557671" y="375627"/>
            <a:ext cx="10234532" cy="19389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o-RO" sz="6000" b="1" dirty="0">
                <a:solidFill>
                  <a:schemeClr val="accent4">
                    <a:lumMod val="50000"/>
                  </a:schemeClr>
                </a:solidFill>
                <a:ea typeface="Calibri"/>
                <a:cs typeface="Calibri"/>
              </a:rPr>
              <a:t>ANTIHYDROGEN LASER PHYSICS APPARATUS</a:t>
            </a:r>
          </a:p>
        </p:txBody>
      </p:sp>
      <p:pic>
        <p:nvPicPr>
          <p:cNvPr id="5" name="Imagine 4" descr="O imagine care conține schiță, desen, Desen tehnic, diagramă&#10;&#10;Descriere generată automat">
            <a:extLst>
              <a:ext uri="{FF2B5EF4-FFF2-40B4-BE49-F238E27FC236}">
                <a16:creationId xmlns:a16="http://schemas.microsoft.com/office/drawing/2014/main" id="{1CCF3CA3-AB19-676A-BD7E-E5E132E6EB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7607" y="2283236"/>
            <a:ext cx="9957486" cy="4585686"/>
          </a:xfrm>
          <a:prstGeom prst="rect">
            <a:avLst/>
          </a:prstGeom>
        </p:spPr>
      </p:pic>
      <p:pic>
        <p:nvPicPr>
          <p:cNvPr id="2" name="Imagine 1" descr="Cern Logo Png | atelier-yuwa.ciao.jp">
            <a:extLst>
              <a:ext uri="{FF2B5EF4-FFF2-40B4-BE49-F238E27FC236}">
                <a16:creationId xmlns:a16="http://schemas.microsoft.com/office/drawing/2014/main" id="{06A20D7C-D655-41A6-B856-4B53E6AB98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11742" y="181872"/>
            <a:ext cx="1441047" cy="938409"/>
          </a:xfrm>
          <a:prstGeom prst="rect">
            <a:avLst/>
          </a:prstGeom>
        </p:spPr>
      </p:pic>
      <p:sp>
        <p:nvSpPr>
          <p:cNvPr id="14" name="CasetăText 13">
            <a:extLst>
              <a:ext uri="{FF2B5EF4-FFF2-40B4-BE49-F238E27FC236}">
                <a16:creationId xmlns:a16="http://schemas.microsoft.com/office/drawing/2014/main" id="{C37F17D4-967D-C266-631F-D49E657A5A96}"/>
              </a:ext>
            </a:extLst>
          </p:cNvPr>
          <p:cNvSpPr txBox="1"/>
          <p:nvPr/>
        </p:nvSpPr>
        <p:spPr>
          <a:xfrm>
            <a:off x="559512" y="2448068"/>
            <a:ext cx="6914338" cy="19389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o-RO" sz="2000" dirty="0">
                <a:solidFill>
                  <a:schemeClr val="bg1"/>
                </a:solidFill>
                <a:cs typeface="Arial"/>
              </a:rPr>
              <a:t>Alpha </a:t>
            </a:r>
            <a:r>
              <a:rPr lang="ro-RO" sz="2000" err="1">
                <a:solidFill>
                  <a:schemeClr val="bg1"/>
                </a:solidFill>
                <a:cs typeface="Arial"/>
              </a:rPr>
              <a:t>works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err="1">
                <a:solidFill>
                  <a:schemeClr val="bg1"/>
                </a:solidFill>
                <a:cs typeface="Arial"/>
              </a:rPr>
              <a:t>with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err="1">
                <a:solidFill>
                  <a:schemeClr val="bg1"/>
                </a:solidFill>
                <a:cs typeface="Arial"/>
              </a:rPr>
              <a:t>trapped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 </a:t>
            </a:r>
            <a:r>
              <a:rPr lang="ro-RO" sz="2000" err="1">
                <a:solidFill>
                  <a:schemeClr val="bg1"/>
                </a:solidFill>
                <a:cs typeface="Arial"/>
              </a:rPr>
              <a:t>antihydrogen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 </a:t>
            </a:r>
            <a:r>
              <a:rPr lang="ro-RO" sz="2000" err="1">
                <a:solidFill>
                  <a:schemeClr val="bg1"/>
                </a:solidFill>
                <a:cs typeface="Arial"/>
              </a:rPr>
              <a:t>and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err="1">
                <a:solidFill>
                  <a:schemeClr val="bg1"/>
                </a:solidFill>
                <a:cs typeface="Arial"/>
              </a:rPr>
              <a:t>hydrogen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 </a:t>
            </a:r>
            <a:r>
              <a:rPr lang="ro-RO" sz="2000" err="1">
                <a:solidFill>
                  <a:schemeClr val="bg1"/>
                </a:solidFill>
                <a:cs typeface="Arial"/>
              </a:rPr>
              <a:t>atoms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 </a:t>
            </a:r>
            <a:r>
              <a:rPr lang="ro-RO" sz="2000" err="1">
                <a:solidFill>
                  <a:schemeClr val="bg1"/>
                </a:solidFill>
                <a:cs typeface="Arial"/>
              </a:rPr>
              <a:t>by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err="1">
                <a:solidFill>
                  <a:schemeClr val="bg1"/>
                </a:solidFill>
                <a:cs typeface="Arial"/>
              </a:rPr>
              <a:t>comparing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err="1">
                <a:solidFill>
                  <a:schemeClr val="bg1"/>
                </a:solidFill>
                <a:cs typeface="Arial"/>
              </a:rPr>
              <a:t>them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. </a:t>
            </a:r>
            <a:r>
              <a:rPr lang="ro-RO" sz="2000" err="1">
                <a:solidFill>
                  <a:schemeClr val="bg1"/>
                </a:solidFill>
                <a:cs typeface="Arial"/>
              </a:rPr>
              <a:t>These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err="1">
                <a:solidFill>
                  <a:schemeClr val="bg1"/>
                </a:solidFill>
                <a:cs typeface="Arial"/>
              </a:rPr>
              <a:t>experiments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 </a:t>
            </a:r>
            <a:r>
              <a:rPr lang="ro-RO" sz="2000" err="1">
                <a:solidFill>
                  <a:schemeClr val="bg1"/>
                </a:solidFill>
                <a:cs typeface="Arial"/>
              </a:rPr>
              <a:t>study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fundamental </a:t>
            </a:r>
            <a:r>
              <a:rPr lang="ro-RO" sz="2000" err="1">
                <a:solidFill>
                  <a:schemeClr val="bg1"/>
                </a:solidFill>
                <a:cs typeface="Arial"/>
              </a:rPr>
              <a:t>symmetries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err="1">
                <a:solidFill>
                  <a:schemeClr val="bg1"/>
                </a:solidFill>
                <a:cs typeface="Arial"/>
              </a:rPr>
              <a:t>between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err="1">
                <a:solidFill>
                  <a:schemeClr val="bg1"/>
                </a:solidFill>
                <a:cs typeface="Arial"/>
              </a:rPr>
              <a:t>matter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err="1">
                <a:solidFill>
                  <a:schemeClr val="bg1"/>
                </a:solidFill>
                <a:cs typeface="Arial"/>
              </a:rPr>
              <a:t>and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err="1">
                <a:solidFill>
                  <a:schemeClr val="bg1"/>
                </a:solidFill>
                <a:cs typeface="Arial"/>
              </a:rPr>
              <a:t>antimatter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.</a:t>
            </a:r>
          </a:p>
          <a:p>
            <a:r>
              <a:rPr lang="ro-RO" sz="2000" dirty="0">
                <a:solidFill>
                  <a:schemeClr val="bg1"/>
                </a:solidFill>
                <a:cs typeface="Arial"/>
              </a:rPr>
              <a:t>In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the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case of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the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 ALPHA-g, 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we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are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studying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 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how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gravity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affects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 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antihydrogen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compared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 </a:t>
            </a:r>
          </a:p>
          <a:p>
            <a:r>
              <a:rPr lang="ro-RO" sz="2000" dirty="0" err="1">
                <a:solidFill>
                  <a:schemeClr val="bg1"/>
                </a:solidFill>
                <a:cs typeface="Arial"/>
              </a:rPr>
              <a:t>to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hydrogen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.</a:t>
            </a:r>
          </a:p>
        </p:txBody>
      </p:sp>
      <p:cxnSp>
        <p:nvCxnSpPr>
          <p:cNvPr id="8" name="Conector drept cu săgeată 7">
            <a:extLst>
              <a:ext uri="{FF2B5EF4-FFF2-40B4-BE49-F238E27FC236}">
                <a16:creationId xmlns:a16="http://schemas.microsoft.com/office/drawing/2014/main" id="{3926866B-3939-81BC-8B08-02126DA9E8FE}"/>
              </a:ext>
            </a:extLst>
          </p:cNvPr>
          <p:cNvCxnSpPr/>
          <p:nvPr/>
        </p:nvCxnSpPr>
        <p:spPr>
          <a:xfrm flipH="1">
            <a:off x="9327132" y="3502861"/>
            <a:ext cx="523334" cy="439949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tăText 9">
            <a:extLst>
              <a:ext uri="{FF2B5EF4-FFF2-40B4-BE49-F238E27FC236}">
                <a16:creationId xmlns:a16="http://schemas.microsoft.com/office/drawing/2014/main" id="{55265E95-C119-7B97-A1E7-E1AFF2DA3617}"/>
              </a:ext>
            </a:extLst>
          </p:cNvPr>
          <p:cNvSpPr txBox="1"/>
          <p:nvPr/>
        </p:nvSpPr>
        <p:spPr>
          <a:xfrm>
            <a:off x="9890648" y="3233190"/>
            <a:ext cx="1699770" cy="37085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o-RO" dirty="0">
                <a:solidFill>
                  <a:schemeClr val="bg1"/>
                </a:solidFill>
                <a:cs typeface="Calibri"/>
              </a:rPr>
              <a:t>Atom Trap</a:t>
            </a:r>
            <a:endParaRPr lang="ro-RO" dirty="0" err="1">
              <a:solidFill>
                <a:schemeClr val="bg1"/>
              </a:solidFill>
            </a:endParaRPr>
          </a:p>
        </p:txBody>
      </p:sp>
      <p:cxnSp>
        <p:nvCxnSpPr>
          <p:cNvPr id="11" name="Conector drept cu săgeată 10">
            <a:extLst>
              <a:ext uri="{FF2B5EF4-FFF2-40B4-BE49-F238E27FC236}">
                <a16:creationId xmlns:a16="http://schemas.microsoft.com/office/drawing/2014/main" id="{2725E976-A3CE-EBD2-2711-EEAF385C5D0E}"/>
              </a:ext>
            </a:extLst>
          </p:cNvPr>
          <p:cNvCxnSpPr/>
          <p:nvPr/>
        </p:nvCxnSpPr>
        <p:spPr>
          <a:xfrm flipH="1">
            <a:off x="5229584" y="4609920"/>
            <a:ext cx="983411" cy="1029419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drept cu săgeată 15">
            <a:extLst>
              <a:ext uri="{FF2B5EF4-FFF2-40B4-BE49-F238E27FC236}">
                <a16:creationId xmlns:a16="http://schemas.microsoft.com/office/drawing/2014/main" id="{A21C3CBF-E4D4-0617-224B-DF3296CB291B}"/>
              </a:ext>
            </a:extLst>
          </p:cNvPr>
          <p:cNvCxnSpPr/>
          <p:nvPr/>
        </p:nvCxnSpPr>
        <p:spPr>
          <a:xfrm flipH="1">
            <a:off x="10262558" y="4697082"/>
            <a:ext cx="422694" cy="957532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setăText 16">
            <a:extLst>
              <a:ext uri="{FF2B5EF4-FFF2-40B4-BE49-F238E27FC236}">
                <a16:creationId xmlns:a16="http://schemas.microsoft.com/office/drawing/2014/main" id="{1C284008-11FD-6B34-EC3A-996546B6C67F}"/>
              </a:ext>
            </a:extLst>
          </p:cNvPr>
          <p:cNvSpPr txBox="1"/>
          <p:nvPr/>
        </p:nvSpPr>
        <p:spPr>
          <a:xfrm>
            <a:off x="6092309" y="4291367"/>
            <a:ext cx="157228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ro-RO" dirty="0">
                <a:solidFill>
                  <a:schemeClr val="bg1"/>
                </a:solidFill>
                <a:cs typeface="Calibri"/>
              </a:rPr>
              <a:t>antiproton</a:t>
            </a:r>
            <a:endParaRPr lang="ro-RO" dirty="0" err="1">
              <a:solidFill>
                <a:schemeClr val="bg1"/>
              </a:solidFill>
            </a:endParaRPr>
          </a:p>
        </p:txBody>
      </p:sp>
      <p:sp>
        <p:nvSpPr>
          <p:cNvPr id="18" name="CasetăText 17">
            <a:extLst>
              <a:ext uri="{FF2B5EF4-FFF2-40B4-BE49-F238E27FC236}">
                <a16:creationId xmlns:a16="http://schemas.microsoft.com/office/drawing/2014/main" id="{8C9DA8B1-4C25-3608-47D6-A1A56713D1AB}"/>
              </a:ext>
            </a:extLst>
          </p:cNvPr>
          <p:cNvSpPr txBox="1"/>
          <p:nvPr/>
        </p:nvSpPr>
        <p:spPr>
          <a:xfrm>
            <a:off x="10448649" y="4392008"/>
            <a:ext cx="157228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ro-RO" dirty="0" err="1">
                <a:solidFill>
                  <a:schemeClr val="bg1"/>
                </a:solidFill>
                <a:cs typeface="Calibri"/>
              </a:rPr>
              <a:t>positron</a:t>
            </a:r>
          </a:p>
        </p:txBody>
      </p:sp>
      <p:sp>
        <p:nvSpPr>
          <p:cNvPr id="20" name="Dreptunghi 19">
            <a:extLst>
              <a:ext uri="{FF2B5EF4-FFF2-40B4-BE49-F238E27FC236}">
                <a16:creationId xmlns:a16="http://schemas.microsoft.com/office/drawing/2014/main" id="{EC4767DF-F62D-4277-EFA4-9F6EE18A24CE}"/>
              </a:ext>
            </a:extLst>
          </p:cNvPr>
          <p:cNvSpPr/>
          <p:nvPr/>
        </p:nvSpPr>
        <p:spPr>
          <a:xfrm>
            <a:off x="-66218" y="6690126"/>
            <a:ext cx="12327698" cy="21920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rgbClr val="734F13"/>
              </a:solidFill>
            </a:endParaRPr>
          </a:p>
        </p:txBody>
      </p:sp>
      <p:sp>
        <p:nvSpPr>
          <p:cNvPr id="21" name="CasetăText 20">
            <a:extLst>
              <a:ext uri="{FF2B5EF4-FFF2-40B4-BE49-F238E27FC236}">
                <a16:creationId xmlns:a16="http://schemas.microsoft.com/office/drawing/2014/main" id="{97BB114B-82B4-1661-D504-8737CCA3454A}"/>
              </a:ext>
            </a:extLst>
          </p:cNvPr>
          <p:cNvSpPr txBox="1"/>
          <p:nvPr/>
        </p:nvSpPr>
        <p:spPr>
          <a:xfrm>
            <a:off x="7614249" y="6665343"/>
            <a:ext cx="4569124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https://alpha.web.cern.ch/experimental-cycle</a:t>
            </a:r>
          </a:p>
        </p:txBody>
      </p:sp>
      <p:pic>
        <p:nvPicPr>
          <p:cNvPr id="6" name="Imagine 5" descr="O imagine care conține sport, persoană, genunchi, Fitness&#10;&#10;Descriere generată automat">
            <a:extLst>
              <a:ext uri="{FF2B5EF4-FFF2-40B4-BE49-F238E27FC236}">
                <a16:creationId xmlns:a16="http://schemas.microsoft.com/office/drawing/2014/main" id="{1A6B9F60-F28F-0FB7-CEC2-33FEC62C41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100000">
            <a:off x="-123567" y="-1970810"/>
            <a:ext cx="2224217" cy="1346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033035"/>
      </p:ext>
    </p:extLst>
  </p:cSld>
  <p:clrMapOvr>
    <a:masterClrMapping/>
  </p:clrMapOvr>
  <p:transition spd="slow">
    <p:cover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reptunghi 2">
            <a:extLst>
              <a:ext uri="{FF2B5EF4-FFF2-40B4-BE49-F238E27FC236}">
                <a16:creationId xmlns:a16="http://schemas.microsoft.com/office/drawing/2014/main" id="{F7EEAE52-1E87-61CC-9FDC-D1595EA101DE}"/>
              </a:ext>
            </a:extLst>
          </p:cNvPr>
          <p:cNvSpPr/>
          <p:nvPr/>
        </p:nvSpPr>
        <p:spPr>
          <a:xfrm>
            <a:off x="-6928" y="-6928"/>
            <a:ext cx="12205854" cy="687185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7" name="CasetăText 6">
            <a:extLst>
              <a:ext uri="{FF2B5EF4-FFF2-40B4-BE49-F238E27FC236}">
                <a16:creationId xmlns:a16="http://schemas.microsoft.com/office/drawing/2014/main" id="{0AE6C517-105D-484C-770B-B4D3BA2AD724}"/>
              </a:ext>
            </a:extLst>
          </p:cNvPr>
          <p:cNvSpPr txBox="1"/>
          <p:nvPr/>
        </p:nvSpPr>
        <p:spPr>
          <a:xfrm>
            <a:off x="52" y="26"/>
            <a:ext cx="446052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Ch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. 4: The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Antimatter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Factory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 -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Experiments</a:t>
            </a:r>
          </a:p>
        </p:txBody>
      </p:sp>
      <p:sp>
        <p:nvSpPr>
          <p:cNvPr id="9" name="CasetăText 8">
            <a:extLst>
              <a:ext uri="{FF2B5EF4-FFF2-40B4-BE49-F238E27FC236}">
                <a16:creationId xmlns:a16="http://schemas.microsoft.com/office/drawing/2014/main" id="{BB79575B-4B8A-B6D0-597B-80B6A37AB4D0}"/>
              </a:ext>
            </a:extLst>
          </p:cNvPr>
          <p:cNvSpPr txBox="1"/>
          <p:nvPr/>
        </p:nvSpPr>
        <p:spPr>
          <a:xfrm>
            <a:off x="557671" y="375627"/>
            <a:ext cx="10234532" cy="19389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o-RO" sz="6000" b="1" dirty="0">
                <a:solidFill>
                  <a:schemeClr val="accent4">
                    <a:lumMod val="50000"/>
                  </a:schemeClr>
                </a:solidFill>
                <a:ea typeface="Calibri"/>
                <a:cs typeface="Calibri"/>
              </a:rPr>
              <a:t>ANTIHYDROGEN LASER PHYSICS APPARATUS</a:t>
            </a:r>
          </a:p>
        </p:txBody>
      </p:sp>
      <p:pic>
        <p:nvPicPr>
          <p:cNvPr id="5" name="Imagine 4" descr="O imagine care conține schiță, desen, Desen tehnic, diagramă&#10;&#10;Descriere generată automat">
            <a:extLst>
              <a:ext uri="{FF2B5EF4-FFF2-40B4-BE49-F238E27FC236}">
                <a16:creationId xmlns:a16="http://schemas.microsoft.com/office/drawing/2014/main" id="{1CCF3CA3-AB19-676A-BD7E-E5E132E6EB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7607" y="2283236"/>
            <a:ext cx="9957486" cy="4585686"/>
          </a:xfrm>
          <a:prstGeom prst="rect">
            <a:avLst/>
          </a:prstGeom>
        </p:spPr>
      </p:pic>
      <p:pic>
        <p:nvPicPr>
          <p:cNvPr id="2" name="Imagine 1" descr="Cern Logo Png | atelier-yuwa.ciao.jp">
            <a:extLst>
              <a:ext uri="{FF2B5EF4-FFF2-40B4-BE49-F238E27FC236}">
                <a16:creationId xmlns:a16="http://schemas.microsoft.com/office/drawing/2014/main" id="{06A20D7C-D655-41A6-B856-4B53E6AB98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11742" y="181872"/>
            <a:ext cx="1441047" cy="938409"/>
          </a:xfrm>
          <a:prstGeom prst="rect">
            <a:avLst/>
          </a:prstGeom>
        </p:spPr>
      </p:pic>
      <p:sp>
        <p:nvSpPr>
          <p:cNvPr id="14" name="CasetăText 13">
            <a:extLst>
              <a:ext uri="{FF2B5EF4-FFF2-40B4-BE49-F238E27FC236}">
                <a16:creationId xmlns:a16="http://schemas.microsoft.com/office/drawing/2014/main" id="{C37F17D4-967D-C266-631F-D49E657A5A96}"/>
              </a:ext>
            </a:extLst>
          </p:cNvPr>
          <p:cNvSpPr txBox="1"/>
          <p:nvPr/>
        </p:nvSpPr>
        <p:spPr>
          <a:xfrm>
            <a:off x="559512" y="2448068"/>
            <a:ext cx="6914338" cy="19389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o-RO" sz="2000" dirty="0">
                <a:solidFill>
                  <a:schemeClr val="bg1"/>
                </a:solidFill>
                <a:cs typeface="Arial"/>
              </a:rPr>
              <a:t>Alpha </a:t>
            </a:r>
            <a:r>
              <a:rPr lang="ro-RO" sz="2000" err="1">
                <a:solidFill>
                  <a:schemeClr val="bg1"/>
                </a:solidFill>
                <a:cs typeface="Arial"/>
              </a:rPr>
              <a:t>works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err="1">
                <a:solidFill>
                  <a:schemeClr val="bg1"/>
                </a:solidFill>
                <a:cs typeface="Arial"/>
              </a:rPr>
              <a:t>with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err="1">
                <a:solidFill>
                  <a:schemeClr val="bg1"/>
                </a:solidFill>
                <a:cs typeface="Arial"/>
              </a:rPr>
              <a:t>trapped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 </a:t>
            </a:r>
            <a:r>
              <a:rPr lang="ro-RO" sz="2000" err="1">
                <a:solidFill>
                  <a:schemeClr val="bg1"/>
                </a:solidFill>
                <a:cs typeface="Arial"/>
              </a:rPr>
              <a:t>antihydrogen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 </a:t>
            </a:r>
            <a:r>
              <a:rPr lang="ro-RO" sz="2000" err="1">
                <a:solidFill>
                  <a:schemeClr val="bg1"/>
                </a:solidFill>
                <a:cs typeface="Arial"/>
              </a:rPr>
              <a:t>and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err="1">
                <a:solidFill>
                  <a:schemeClr val="bg1"/>
                </a:solidFill>
                <a:cs typeface="Arial"/>
              </a:rPr>
              <a:t>hydrogen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 </a:t>
            </a:r>
            <a:r>
              <a:rPr lang="ro-RO" sz="2000" err="1">
                <a:solidFill>
                  <a:schemeClr val="bg1"/>
                </a:solidFill>
                <a:cs typeface="Arial"/>
              </a:rPr>
              <a:t>atoms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 </a:t>
            </a:r>
            <a:r>
              <a:rPr lang="ro-RO" sz="2000" err="1">
                <a:solidFill>
                  <a:schemeClr val="bg1"/>
                </a:solidFill>
                <a:cs typeface="Arial"/>
              </a:rPr>
              <a:t>by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err="1">
                <a:solidFill>
                  <a:schemeClr val="bg1"/>
                </a:solidFill>
                <a:cs typeface="Arial"/>
              </a:rPr>
              <a:t>comparing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err="1">
                <a:solidFill>
                  <a:schemeClr val="bg1"/>
                </a:solidFill>
                <a:cs typeface="Arial"/>
              </a:rPr>
              <a:t>them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. </a:t>
            </a:r>
            <a:r>
              <a:rPr lang="ro-RO" sz="2000" err="1">
                <a:solidFill>
                  <a:schemeClr val="bg1"/>
                </a:solidFill>
                <a:cs typeface="Arial"/>
              </a:rPr>
              <a:t>These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err="1">
                <a:solidFill>
                  <a:schemeClr val="bg1"/>
                </a:solidFill>
                <a:cs typeface="Arial"/>
              </a:rPr>
              <a:t>experiments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 </a:t>
            </a:r>
            <a:r>
              <a:rPr lang="ro-RO" sz="2000" err="1">
                <a:solidFill>
                  <a:schemeClr val="bg1"/>
                </a:solidFill>
                <a:cs typeface="Arial"/>
              </a:rPr>
              <a:t>study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fundamental </a:t>
            </a:r>
            <a:r>
              <a:rPr lang="ro-RO" sz="2000" err="1">
                <a:solidFill>
                  <a:schemeClr val="bg1"/>
                </a:solidFill>
                <a:cs typeface="Arial"/>
              </a:rPr>
              <a:t>symmetries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err="1">
                <a:solidFill>
                  <a:schemeClr val="bg1"/>
                </a:solidFill>
                <a:cs typeface="Arial"/>
              </a:rPr>
              <a:t>between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err="1">
                <a:solidFill>
                  <a:schemeClr val="bg1"/>
                </a:solidFill>
                <a:cs typeface="Arial"/>
              </a:rPr>
              <a:t>matter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err="1">
                <a:solidFill>
                  <a:schemeClr val="bg1"/>
                </a:solidFill>
                <a:cs typeface="Arial"/>
              </a:rPr>
              <a:t>and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err="1">
                <a:solidFill>
                  <a:schemeClr val="bg1"/>
                </a:solidFill>
                <a:cs typeface="Arial"/>
              </a:rPr>
              <a:t>antimatter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.</a:t>
            </a:r>
          </a:p>
          <a:p>
            <a:r>
              <a:rPr lang="ro-RO" sz="2000" dirty="0">
                <a:solidFill>
                  <a:schemeClr val="bg1"/>
                </a:solidFill>
                <a:cs typeface="Arial"/>
              </a:rPr>
              <a:t>In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the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case of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the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 ALPHA-g, 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we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are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studying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 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how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gravity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affects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 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antihydrogen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compared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 </a:t>
            </a:r>
          </a:p>
          <a:p>
            <a:r>
              <a:rPr lang="ro-RO" sz="2000" dirty="0" err="1">
                <a:solidFill>
                  <a:schemeClr val="bg1"/>
                </a:solidFill>
                <a:cs typeface="Arial"/>
              </a:rPr>
              <a:t>to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hydrogen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.</a:t>
            </a:r>
          </a:p>
        </p:txBody>
      </p:sp>
      <p:cxnSp>
        <p:nvCxnSpPr>
          <p:cNvPr id="8" name="Conector drept cu săgeată 7">
            <a:extLst>
              <a:ext uri="{FF2B5EF4-FFF2-40B4-BE49-F238E27FC236}">
                <a16:creationId xmlns:a16="http://schemas.microsoft.com/office/drawing/2014/main" id="{3926866B-3939-81BC-8B08-02126DA9E8FE}"/>
              </a:ext>
            </a:extLst>
          </p:cNvPr>
          <p:cNvCxnSpPr/>
          <p:nvPr/>
        </p:nvCxnSpPr>
        <p:spPr>
          <a:xfrm flipH="1">
            <a:off x="9327132" y="3502861"/>
            <a:ext cx="523334" cy="439949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tăText 9">
            <a:extLst>
              <a:ext uri="{FF2B5EF4-FFF2-40B4-BE49-F238E27FC236}">
                <a16:creationId xmlns:a16="http://schemas.microsoft.com/office/drawing/2014/main" id="{55265E95-C119-7B97-A1E7-E1AFF2DA3617}"/>
              </a:ext>
            </a:extLst>
          </p:cNvPr>
          <p:cNvSpPr txBox="1"/>
          <p:nvPr/>
        </p:nvSpPr>
        <p:spPr>
          <a:xfrm>
            <a:off x="9890648" y="3233190"/>
            <a:ext cx="1699770" cy="37085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o-RO" dirty="0">
                <a:solidFill>
                  <a:schemeClr val="bg1"/>
                </a:solidFill>
                <a:cs typeface="Calibri"/>
              </a:rPr>
              <a:t>Atom Trap</a:t>
            </a:r>
            <a:endParaRPr lang="ro-RO" dirty="0" err="1">
              <a:solidFill>
                <a:schemeClr val="bg1"/>
              </a:solidFill>
            </a:endParaRPr>
          </a:p>
        </p:txBody>
      </p:sp>
      <p:cxnSp>
        <p:nvCxnSpPr>
          <p:cNvPr id="11" name="Conector drept cu săgeată 10">
            <a:extLst>
              <a:ext uri="{FF2B5EF4-FFF2-40B4-BE49-F238E27FC236}">
                <a16:creationId xmlns:a16="http://schemas.microsoft.com/office/drawing/2014/main" id="{2725E976-A3CE-EBD2-2711-EEAF385C5D0E}"/>
              </a:ext>
            </a:extLst>
          </p:cNvPr>
          <p:cNvCxnSpPr/>
          <p:nvPr/>
        </p:nvCxnSpPr>
        <p:spPr>
          <a:xfrm flipH="1">
            <a:off x="5229584" y="4609920"/>
            <a:ext cx="983411" cy="1029419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drept cu săgeată 15">
            <a:extLst>
              <a:ext uri="{FF2B5EF4-FFF2-40B4-BE49-F238E27FC236}">
                <a16:creationId xmlns:a16="http://schemas.microsoft.com/office/drawing/2014/main" id="{A21C3CBF-E4D4-0617-224B-DF3296CB291B}"/>
              </a:ext>
            </a:extLst>
          </p:cNvPr>
          <p:cNvCxnSpPr/>
          <p:nvPr/>
        </p:nvCxnSpPr>
        <p:spPr>
          <a:xfrm flipH="1">
            <a:off x="10262558" y="4697082"/>
            <a:ext cx="422694" cy="957532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setăText 16">
            <a:extLst>
              <a:ext uri="{FF2B5EF4-FFF2-40B4-BE49-F238E27FC236}">
                <a16:creationId xmlns:a16="http://schemas.microsoft.com/office/drawing/2014/main" id="{1C284008-11FD-6B34-EC3A-996546B6C67F}"/>
              </a:ext>
            </a:extLst>
          </p:cNvPr>
          <p:cNvSpPr txBox="1"/>
          <p:nvPr/>
        </p:nvSpPr>
        <p:spPr>
          <a:xfrm>
            <a:off x="6092309" y="4291367"/>
            <a:ext cx="157228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ro-RO" dirty="0">
                <a:solidFill>
                  <a:schemeClr val="bg1"/>
                </a:solidFill>
                <a:cs typeface="Calibri"/>
              </a:rPr>
              <a:t>antiproton</a:t>
            </a:r>
            <a:endParaRPr lang="ro-RO" dirty="0" err="1">
              <a:solidFill>
                <a:schemeClr val="bg1"/>
              </a:solidFill>
            </a:endParaRPr>
          </a:p>
        </p:txBody>
      </p:sp>
      <p:sp>
        <p:nvSpPr>
          <p:cNvPr id="18" name="CasetăText 17">
            <a:extLst>
              <a:ext uri="{FF2B5EF4-FFF2-40B4-BE49-F238E27FC236}">
                <a16:creationId xmlns:a16="http://schemas.microsoft.com/office/drawing/2014/main" id="{8C9DA8B1-4C25-3608-47D6-A1A56713D1AB}"/>
              </a:ext>
            </a:extLst>
          </p:cNvPr>
          <p:cNvSpPr txBox="1"/>
          <p:nvPr/>
        </p:nvSpPr>
        <p:spPr>
          <a:xfrm>
            <a:off x="10448649" y="4392008"/>
            <a:ext cx="157228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ro-RO" dirty="0" err="1">
                <a:solidFill>
                  <a:schemeClr val="bg1"/>
                </a:solidFill>
                <a:cs typeface="Calibri"/>
              </a:rPr>
              <a:t>positron</a:t>
            </a:r>
          </a:p>
        </p:txBody>
      </p:sp>
      <p:sp>
        <p:nvSpPr>
          <p:cNvPr id="20" name="Dreptunghi 19">
            <a:extLst>
              <a:ext uri="{FF2B5EF4-FFF2-40B4-BE49-F238E27FC236}">
                <a16:creationId xmlns:a16="http://schemas.microsoft.com/office/drawing/2014/main" id="{EC4767DF-F62D-4277-EFA4-9F6EE18A24CE}"/>
              </a:ext>
            </a:extLst>
          </p:cNvPr>
          <p:cNvSpPr/>
          <p:nvPr/>
        </p:nvSpPr>
        <p:spPr>
          <a:xfrm>
            <a:off x="-66218" y="6690126"/>
            <a:ext cx="12327698" cy="21920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rgbClr val="734F13"/>
              </a:solidFill>
            </a:endParaRPr>
          </a:p>
        </p:txBody>
      </p:sp>
      <p:sp>
        <p:nvSpPr>
          <p:cNvPr id="21" name="CasetăText 20">
            <a:extLst>
              <a:ext uri="{FF2B5EF4-FFF2-40B4-BE49-F238E27FC236}">
                <a16:creationId xmlns:a16="http://schemas.microsoft.com/office/drawing/2014/main" id="{97BB114B-82B4-1661-D504-8737CCA3454A}"/>
              </a:ext>
            </a:extLst>
          </p:cNvPr>
          <p:cNvSpPr txBox="1"/>
          <p:nvPr/>
        </p:nvSpPr>
        <p:spPr>
          <a:xfrm>
            <a:off x="7614249" y="6665343"/>
            <a:ext cx="4569124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https://alpha.web.cern.ch/experimental-cycle</a:t>
            </a:r>
          </a:p>
        </p:txBody>
      </p:sp>
      <p:pic>
        <p:nvPicPr>
          <p:cNvPr id="4" name="Imagine 3" descr="O imagine care conține sport, persoană, genunchi, Fitness&#10;&#10;Descriere generată automat">
            <a:extLst>
              <a:ext uri="{FF2B5EF4-FFF2-40B4-BE49-F238E27FC236}">
                <a16:creationId xmlns:a16="http://schemas.microsoft.com/office/drawing/2014/main" id="{F6AA6F1E-F11B-6580-36FD-CB1BDB01B0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-154461" y="10499216"/>
            <a:ext cx="2224217" cy="1346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40910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reptunghi 2">
            <a:extLst>
              <a:ext uri="{FF2B5EF4-FFF2-40B4-BE49-F238E27FC236}">
                <a16:creationId xmlns:a16="http://schemas.microsoft.com/office/drawing/2014/main" id="{F7EEAE52-1E87-61CC-9FDC-D1595EA101DE}"/>
              </a:ext>
            </a:extLst>
          </p:cNvPr>
          <p:cNvSpPr/>
          <p:nvPr/>
        </p:nvSpPr>
        <p:spPr>
          <a:xfrm>
            <a:off x="-6928" y="-6928"/>
            <a:ext cx="12205854" cy="687185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7" name="CasetăText 6">
            <a:extLst>
              <a:ext uri="{FF2B5EF4-FFF2-40B4-BE49-F238E27FC236}">
                <a16:creationId xmlns:a16="http://schemas.microsoft.com/office/drawing/2014/main" id="{0AE6C517-105D-484C-770B-B4D3BA2AD724}"/>
              </a:ext>
            </a:extLst>
          </p:cNvPr>
          <p:cNvSpPr txBox="1"/>
          <p:nvPr/>
        </p:nvSpPr>
        <p:spPr>
          <a:xfrm>
            <a:off x="52" y="26"/>
            <a:ext cx="446052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Ch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. 4: The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Antimatter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Factory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 -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Experiments</a:t>
            </a:r>
          </a:p>
        </p:txBody>
      </p:sp>
      <p:sp>
        <p:nvSpPr>
          <p:cNvPr id="9" name="CasetăText 8">
            <a:extLst>
              <a:ext uri="{FF2B5EF4-FFF2-40B4-BE49-F238E27FC236}">
                <a16:creationId xmlns:a16="http://schemas.microsoft.com/office/drawing/2014/main" id="{BB79575B-4B8A-B6D0-597B-80B6A37AB4D0}"/>
              </a:ext>
            </a:extLst>
          </p:cNvPr>
          <p:cNvSpPr txBox="1"/>
          <p:nvPr/>
        </p:nvSpPr>
        <p:spPr>
          <a:xfrm>
            <a:off x="557671" y="375627"/>
            <a:ext cx="10234532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o-RO" sz="6000" b="1" dirty="0">
                <a:solidFill>
                  <a:schemeClr val="accent4">
                    <a:lumMod val="50000"/>
                  </a:schemeClr>
                </a:solidFill>
                <a:ea typeface="Calibri"/>
                <a:cs typeface="Calibri"/>
              </a:rPr>
              <a:t>TRAPPING ANTIMATTER</a:t>
            </a:r>
          </a:p>
        </p:txBody>
      </p:sp>
      <p:pic>
        <p:nvPicPr>
          <p:cNvPr id="2" name="Imagine 1" descr="Cern Logo Png | atelier-yuwa.ciao.jp">
            <a:extLst>
              <a:ext uri="{FF2B5EF4-FFF2-40B4-BE49-F238E27FC236}">
                <a16:creationId xmlns:a16="http://schemas.microsoft.com/office/drawing/2014/main" id="{06A20D7C-D655-41A6-B856-4B53E6AB98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11742" y="181872"/>
            <a:ext cx="1441047" cy="938409"/>
          </a:xfrm>
          <a:prstGeom prst="rect">
            <a:avLst/>
          </a:prstGeom>
        </p:spPr>
      </p:pic>
      <p:sp>
        <p:nvSpPr>
          <p:cNvPr id="14" name="CasetăText 13">
            <a:extLst>
              <a:ext uri="{FF2B5EF4-FFF2-40B4-BE49-F238E27FC236}">
                <a16:creationId xmlns:a16="http://schemas.microsoft.com/office/drawing/2014/main" id="{C37F17D4-967D-C266-631F-D49E657A5A96}"/>
              </a:ext>
            </a:extLst>
          </p:cNvPr>
          <p:cNvSpPr txBox="1"/>
          <p:nvPr/>
        </p:nvSpPr>
        <p:spPr>
          <a:xfrm>
            <a:off x="516380" y="1829842"/>
            <a:ext cx="11137394" cy="19389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o-RO" sz="2000" dirty="0">
                <a:solidFill>
                  <a:schemeClr val="bg1"/>
                </a:solidFill>
                <a:cs typeface="Arial"/>
              </a:rPr>
              <a:t>For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antiprotons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, 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they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are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trapped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between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two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negative 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potentials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of 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the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electrodes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.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Magnets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also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generate a magnetic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fields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to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keep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 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the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 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antiprotons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in a spiral trap.</a:t>
            </a:r>
          </a:p>
          <a:p>
            <a:r>
              <a:rPr lang="ro-RO" sz="2000" dirty="0">
                <a:solidFill>
                  <a:schemeClr val="bg1"/>
                </a:solidFill>
                <a:cs typeface="Arial"/>
              </a:rPr>
              <a:t>For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antihydrogen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,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even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with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no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electrical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charges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, 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we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can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use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its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magnetic 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properties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 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to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trap it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with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very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powerful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 magnetic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fields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.</a:t>
            </a:r>
          </a:p>
          <a:p>
            <a:r>
              <a:rPr lang="ro-RO" sz="2000" dirty="0">
                <a:solidFill>
                  <a:schemeClr val="bg1"/>
                </a:solidFill>
                <a:cs typeface="Arial"/>
              </a:rPr>
              <a:t>In 2021, an experiment 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succeeded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in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storing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antihydrogen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 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atoms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for 16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minutes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.</a:t>
            </a:r>
          </a:p>
          <a:p>
            <a:r>
              <a:rPr lang="ro-RO" sz="2000" dirty="0" err="1">
                <a:solidFill>
                  <a:schemeClr val="bg1"/>
                </a:solidFill>
                <a:cs typeface="Arial"/>
              </a:rPr>
              <a:t>Most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antihydrogen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atoms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escape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and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 get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annyhilated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,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so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the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process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is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repeated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many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times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.</a:t>
            </a:r>
          </a:p>
        </p:txBody>
      </p:sp>
      <p:sp>
        <p:nvSpPr>
          <p:cNvPr id="6" name="Dreptunghi 5">
            <a:extLst>
              <a:ext uri="{FF2B5EF4-FFF2-40B4-BE49-F238E27FC236}">
                <a16:creationId xmlns:a16="http://schemas.microsoft.com/office/drawing/2014/main" id="{202BAD90-CDE8-93C2-3B89-3E9CB607318D}"/>
              </a:ext>
            </a:extLst>
          </p:cNvPr>
          <p:cNvSpPr/>
          <p:nvPr/>
        </p:nvSpPr>
        <p:spPr>
          <a:xfrm>
            <a:off x="-66218" y="6690126"/>
            <a:ext cx="12327698" cy="21920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rgbClr val="734F13"/>
              </a:solidFill>
            </a:endParaRPr>
          </a:p>
        </p:txBody>
      </p:sp>
      <p:pic>
        <p:nvPicPr>
          <p:cNvPr id="8" name="Imagine 7" descr="O imagine care conține inginerie, mașină, Alimentarea cu energie electrică, metal&#10;&#10;Descriere generată automat">
            <a:extLst>
              <a:ext uri="{FF2B5EF4-FFF2-40B4-BE49-F238E27FC236}">
                <a16:creationId xmlns:a16="http://schemas.microsoft.com/office/drawing/2014/main" id="{B9B1EF6D-ED37-1BC6-CEDD-418D3C75FA1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48" b="474"/>
          <a:stretch/>
        </p:blipFill>
        <p:spPr>
          <a:xfrm>
            <a:off x="2012343" y="4250792"/>
            <a:ext cx="7318075" cy="2134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641358"/>
      </p:ext>
    </p:extLst>
  </p:cSld>
  <p:clrMapOvr>
    <a:masterClrMapping/>
  </p:clrMapOvr>
  <p:transition spd="med">
    <p:pull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reptunghi 2">
            <a:extLst>
              <a:ext uri="{FF2B5EF4-FFF2-40B4-BE49-F238E27FC236}">
                <a16:creationId xmlns:a16="http://schemas.microsoft.com/office/drawing/2014/main" id="{F7EEAE52-1E87-61CC-9FDC-D1595EA101DE}"/>
              </a:ext>
            </a:extLst>
          </p:cNvPr>
          <p:cNvSpPr/>
          <p:nvPr/>
        </p:nvSpPr>
        <p:spPr>
          <a:xfrm>
            <a:off x="-6928" y="-6928"/>
            <a:ext cx="12205854" cy="687185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7" name="CasetăText 6">
            <a:extLst>
              <a:ext uri="{FF2B5EF4-FFF2-40B4-BE49-F238E27FC236}">
                <a16:creationId xmlns:a16="http://schemas.microsoft.com/office/drawing/2014/main" id="{0AE6C517-105D-484C-770B-B4D3BA2AD724}"/>
              </a:ext>
            </a:extLst>
          </p:cNvPr>
          <p:cNvSpPr txBox="1"/>
          <p:nvPr/>
        </p:nvSpPr>
        <p:spPr>
          <a:xfrm>
            <a:off x="52" y="26"/>
            <a:ext cx="446052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Ch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. 4: The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Antimatter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Factory</a:t>
            </a:r>
            <a:r>
              <a:rPr lang="ro-RO">
                <a:solidFill>
                  <a:schemeClr val="bg1"/>
                </a:solidFill>
                <a:ea typeface="Calibri"/>
                <a:cs typeface="Calibri"/>
              </a:rPr>
              <a:t> - </a:t>
            </a:r>
            <a:r>
              <a:rPr lang="ro-RO" err="1">
                <a:solidFill>
                  <a:schemeClr val="bg1"/>
                </a:solidFill>
                <a:ea typeface="Calibri"/>
                <a:cs typeface="Calibri"/>
              </a:rPr>
              <a:t>Experiments</a:t>
            </a:r>
          </a:p>
        </p:txBody>
      </p:sp>
      <p:sp>
        <p:nvSpPr>
          <p:cNvPr id="9" name="CasetăText 8">
            <a:extLst>
              <a:ext uri="{FF2B5EF4-FFF2-40B4-BE49-F238E27FC236}">
                <a16:creationId xmlns:a16="http://schemas.microsoft.com/office/drawing/2014/main" id="{BB79575B-4B8A-B6D0-597B-80B6A37AB4D0}"/>
              </a:ext>
            </a:extLst>
          </p:cNvPr>
          <p:cNvSpPr txBox="1"/>
          <p:nvPr/>
        </p:nvSpPr>
        <p:spPr>
          <a:xfrm>
            <a:off x="557671" y="375627"/>
            <a:ext cx="9956505" cy="19389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o-RO" sz="6000" b="1" dirty="0">
                <a:solidFill>
                  <a:schemeClr val="accent4">
                    <a:lumMod val="50000"/>
                  </a:schemeClr>
                </a:solidFill>
                <a:ea typeface="Calibri"/>
                <a:cs typeface="Calibri"/>
              </a:rPr>
              <a:t>CONDUCTING THE EXPERIMENT</a:t>
            </a:r>
          </a:p>
        </p:txBody>
      </p:sp>
      <p:pic>
        <p:nvPicPr>
          <p:cNvPr id="2" name="Imagine 1" descr="Cern Logo Png | atelier-yuwa.ciao.jp">
            <a:extLst>
              <a:ext uri="{FF2B5EF4-FFF2-40B4-BE49-F238E27FC236}">
                <a16:creationId xmlns:a16="http://schemas.microsoft.com/office/drawing/2014/main" id="{06A20D7C-D655-41A6-B856-4B53E6AB98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11742" y="181872"/>
            <a:ext cx="1441047" cy="938409"/>
          </a:xfrm>
          <a:prstGeom prst="rect">
            <a:avLst/>
          </a:prstGeom>
        </p:spPr>
      </p:pic>
      <p:sp>
        <p:nvSpPr>
          <p:cNvPr id="14" name="CasetăText 13">
            <a:extLst>
              <a:ext uri="{FF2B5EF4-FFF2-40B4-BE49-F238E27FC236}">
                <a16:creationId xmlns:a16="http://schemas.microsoft.com/office/drawing/2014/main" id="{C37F17D4-967D-C266-631F-D49E657A5A96}"/>
              </a:ext>
            </a:extLst>
          </p:cNvPr>
          <p:cNvSpPr txBox="1"/>
          <p:nvPr/>
        </p:nvSpPr>
        <p:spPr>
          <a:xfrm>
            <a:off x="559512" y="2591842"/>
            <a:ext cx="5822824" cy="31700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ro-RO" sz="2000" dirty="0">
                <a:solidFill>
                  <a:schemeClr val="bg1"/>
                </a:solidFill>
                <a:cs typeface="Arial"/>
              </a:rPr>
              <a:t>The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two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barriers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 in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the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top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and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 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bottom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are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slowly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opened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;</a:t>
            </a:r>
          </a:p>
          <a:p>
            <a:pPr marL="342900" indent="-342900">
              <a:buFont typeface="Arial"/>
              <a:buChar char="•"/>
            </a:pPr>
            <a:endParaRPr lang="ro-RO" sz="2000" dirty="0">
              <a:solidFill>
                <a:schemeClr val="bg1"/>
              </a:solidFill>
              <a:cs typeface="Arial"/>
            </a:endParaRPr>
          </a:p>
          <a:p>
            <a:pPr marL="342900" indent="-342900">
              <a:buFont typeface="Arial"/>
              <a:buChar char="•"/>
            </a:pPr>
            <a:r>
              <a:rPr lang="ro-RO" sz="2000" dirty="0" err="1">
                <a:solidFill>
                  <a:schemeClr val="bg1"/>
                </a:solidFill>
                <a:cs typeface="Arial"/>
              </a:rPr>
              <a:t>Their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 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path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will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be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determined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by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the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point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of 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annihilation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(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light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detection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);</a:t>
            </a:r>
          </a:p>
          <a:p>
            <a:pPr marL="342900" indent="-342900">
              <a:buFont typeface="Arial"/>
              <a:buChar char="•"/>
            </a:pPr>
            <a:endParaRPr lang="ro-RO" sz="2000" dirty="0">
              <a:solidFill>
                <a:schemeClr val="bg1"/>
              </a:solidFill>
              <a:cs typeface="Arial"/>
            </a:endParaRPr>
          </a:p>
          <a:p>
            <a:pPr marL="342900" indent="-342900">
              <a:buFont typeface="Arial"/>
              <a:buChar char="•"/>
            </a:pPr>
            <a:r>
              <a:rPr lang="ro-RO" sz="2000" dirty="0" err="1">
                <a:solidFill>
                  <a:schemeClr val="bg1"/>
                </a:solidFill>
                <a:cs typeface="Arial"/>
              </a:rPr>
              <a:t>This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experiment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proves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that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the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 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antihydrogen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 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behavior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is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consistent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with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the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behavior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of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the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hydrogen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atoms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 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under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the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 same </a:t>
            </a:r>
            <a:r>
              <a:rPr lang="ro-RO" sz="2000" dirty="0" err="1">
                <a:solidFill>
                  <a:schemeClr val="bg1"/>
                </a:solidFill>
                <a:cs typeface="Arial"/>
              </a:rPr>
              <a:t>conditions</a:t>
            </a:r>
            <a:r>
              <a:rPr lang="ro-RO" sz="2000" dirty="0">
                <a:solidFill>
                  <a:schemeClr val="bg1"/>
                </a:solidFill>
                <a:cs typeface="Arial"/>
              </a:rPr>
              <a:t>.</a:t>
            </a:r>
          </a:p>
        </p:txBody>
      </p:sp>
      <p:sp>
        <p:nvSpPr>
          <p:cNvPr id="5" name="Dreptunghi 4">
            <a:extLst>
              <a:ext uri="{FF2B5EF4-FFF2-40B4-BE49-F238E27FC236}">
                <a16:creationId xmlns:a16="http://schemas.microsoft.com/office/drawing/2014/main" id="{47A90543-BBD1-91E2-7A28-F520530CD558}"/>
              </a:ext>
            </a:extLst>
          </p:cNvPr>
          <p:cNvSpPr/>
          <p:nvPr/>
        </p:nvSpPr>
        <p:spPr>
          <a:xfrm>
            <a:off x="-66218" y="6690126"/>
            <a:ext cx="12327698" cy="21920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rgbClr val="734F13"/>
              </a:solidFill>
            </a:endParaRPr>
          </a:p>
        </p:txBody>
      </p:sp>
      <p:pic>
        <p:nvPicPr>
          <p:cNvPr id="10" name="Imagine 9" descr="O imagine care conține pol, de interior, lumină reflectorului, raft&#10;&#10;Descriere generată automat">
            <a:extLst>
              <a:ext uri="{FF2B5EF4-FFF2-40B4-BE49-F238E27FC236}">
                <a16:creationId xmlns:a16="http://schemas.microsoft.com/office/drawing/2014/main" id="{D0FF5BC3-4F25-DDBB-B1ED-5C55BF54C8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2340" y="2088806"/>
            <a:ext cx="5016586" cy="3864576"/>
          </a:xfrm>
          <a:prstGeom prst="rect">
            <a:avLst/>
          </a:prstGeom>
        </p:spPr>
      </p:pic>
      <p:sp>
        <p:nvSpPr>
          <p:cNvPr id="12" name="CasetăText 11">
            <a:extLst>
              <a:ext uri="{FF2B5EF4-FFF2-40B4-BE49-F238E27FC236}">
                <a16:creationId xmlns:a16="http://schemas.microsoft.com/office/drawing/2014/main" id="{1A4AB673-5BEE-D72A-6199-2EAC7168243C}"/>
              </a:ext>
            </a:extLst>
          </p:cNvPr>
          <p:cNvSpPr txBox="1"/>
          <p:nvPr/>
        </p:nvSpPr>
        <p:spPr>
          <a:xfrm>
            <a:off x="7494373" y="5949778"/>
            <a:ext cx="3412524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https://www.youtube.com/watch?v=prhmw9CavR0</a:t>
            </a:r>
          </a:p>
        </p:txBody>
      </p:sp>
    </p:spTree>
    <p:extLst>
      <p:ext uri="{BB962C8B-B14F-4D97-AF65-F5344CB8AC3E}">
        <p14:creationId xmlns:p14="http://schemas.microsoft.com/office/powerpoint/2010/main" val="1712173955"/>
      </p:ext>
    </p:extLst>
  </p:cSld>
  <p:clrMapOvr>
    <a:masterClrMapping/>
  </p:clrMapOvr>
  <p:transition spd="slow">
    <p:push dir="u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u 1">
            <a:extLst>
              <a:ext uri="{FF2B5EF4-FFF2-40B4-BE49-F238E27FC236}">
                <a16:creationId xmlns:a16="http://schemas.microsoft.com/office/drawing/2014/main" id="{162D00E3-70BB-80D0-A1CD-226BEC20E7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1082" y="2381"/>
            <a:ext cx="10131425" cy="1456267"/>
          </a:xfrm>
        </p:spPr>
        <p:txBody>
          <a:bodyPr/>
          <a:lstStyle/>
          <a:p>
            <a:pPr algn="ctr"/>
            <a:r>
              <a:rPr lang="ro-RO" b="1" dirty="0">
                <a:latin typeface="Calibri"/>
                <a:cs typeface="Calibri Light"/>
              </a:rPr>
              <a:t>In </a:t>
            </a:r>
            <a:r>
              <a:rPr lang="ro-RO" b="1" err="1">
                <a:latin typeface="Calibri"/>
                <a:cs typeface="Calibri Light"/>
              </a:rPr>
              <a:t>conclusion</a:t>
            </a:r>
            <a:endParaRPr lang="ro-RO" b="1">
              <a:latin typeface="Calibri"/>
            </a:endParaRPr>
          </a:p>
        </p:txBody>
      </p:sp>
      <p:sp>
        <p:nvSpPr>
          <p:cNvPr id="2" name="CasetăText 1">
            <a:extLst>
              <a:ext uri="{FF2B5EF4-FFF2-40B4-BE49-F238E27FC236}">
                <a16:creationId xmlns:a16="http://schemas.microsoft.com/office/drawing/2014/main" id="{99A52B7A-C275-DC26-55C4-271B1F243D33}"/>
              </a:ext>
            </a:extLst>
          </p:cNvPr>
          <p:cNvSpPr txBox="1"/>
          <p:nvPr/>
        </p:nvSpPr>
        <p:spPr>
          <a:xfrm>
            <a:off x="-3693" y="1712315"/>
            <a:ext cx="7625952" cy="415498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Wingdings"/>
              <a:buChar char="q"/>
            </a:pPr>
            <a:r>
              <a:rPr lang="ro-RO" sz="2200" err="1">
                <a:cs typeface="Calibri" panose="020F0502020204030204"/>
              </a:rPr>
              <a:t>Antimatter</a:t>
            </a:r>
            <a:r>
              <a:rPr lang="ro-RO" sz="2200" dirty="0">
                <a:cs typeface="Calibri" panose="020F0502020204030204"/>
              </a:rPr>
              <a:t> </a:t>
            </a:r>
            <a:r>
              <a:rPr lang="ro-RO" sz="2200" err="1">
                <a:cs typeface="Calibri" panose="020F0502020204030204"/>
              </a:rPr>
              <a:t>is</a:t>
            </a:r>
            <a:r>
              <a:rPr lang="ro-RO" sz="2200" dirty="0">
                <a:cs typeface="Calibri" panose="020F0502020204030204"/>
              </a:rPr>
              <a:t> an exotic, </a:t>
            </a:r>
            <a:r>
              <a:rPr lang="ro-RO" sz="2200" err="1">
                <a:cs typeface="Calibri" panose="020F0502020204030204"/>
              </a:rPr>
              <a:t>mysterious</a:t>
            </a:r>
            <a:r>
              <a:rPr lang="ro-RO" sz="2200" dirty="0">
                <a:cs typeface="Calibri" panose="020F0502020204030204"/>
              </a:rPr>
              <a:t> </a:t>
            </a:r>
            <a:r>
              <a:rPr lang="ro-RO" sz="2200" err="1">
                <a:ea typeface="+mn-lt"/>
                <a:cs typeface="+mn-lt"/>
              </a:rPr>
              <a:t>doppelganger</a:t>
            </a:r>
            <a:r>
              <a:rPr lang="ro-RO" sz="2200" dirty="0">
                <a:cs typeface="Calibri" panose="020F0502020204030204"/>
              </a:rPr>
              <a:t> of </a:t>
            </a:r>
            <a:r>
              <a:rPr lang="ro-RO" sz="2200" err="1">
                <a:cs typeface="Calibri" panose="020F0502020204030204"/>
              </a:rPr>
              <a:t>matter</a:t>
            </a:r>
            <a:r>
              <a:rPr lang="ro-RO" sz="2200" dirty="0">
                <a:cs typeface="Calibri" panose="020F0502020204030204"/>
              </a:rPr>
              <a:t>, </a:t>
            </a:r>
            <a:r>
              <a:rPr lang="ro-RO" sz="2200" err="1">
                <a:cs typeface="Calibri" panose="020F0502020204030204"/>
              </a:rPr>
              <a:t>that</a:t>
            </a:r>
            <a:r>
              <a:rPr lang="ro-RO" sz="2200" dirty="0">
                <a:cs typeface="Calibri" panose="020F0502020204030204"/>
              </a:rPr>
              <a:t> </a:t>
            </a:r>
            <a:r>
              <a:rPr lang="ro-RO" sz="2200" err="1">
                <a:cs typeface="Calibri" panose="020F0502020204030204"/>
              </a:rPr>
              <a:t>anihilates</a:t>
            </a:r>
            <a:r>
              <a:rPr lang="ro-RO" sz="2200" dirty="0">
                <a:cs typeface="Calibri" panose="020F0502020204030204"/>
              </a:rPr>
              <a:t> </a:t>
            </a:r>
            <a:r>
              <a:rPr lang="ro-RO" sz="2200" err="1">
                <a:cs typeface="Calibri" panose="020F0502020204030204"/>
              </a:rPr>
              <a:t>violently</a:t>
            </a:r>
            <a:r>
              <a:rPr lang="ro-RO" sz="2200" dirty="0">
                <a:cs typeface="Calibri" panose="020F0502020204030204"/>
              </a:rPr>
              <a:t> in contact </a:t>
            </a:r>
            <a:r>
              <a:rPr lang="ro-RO" sz="2200" err="1">
                <a:cs typeface="Calibri" panose="020F0502020204030204"/>
              </a:rPr>
              <a:t>with</a:t>
            </a:r>
            <a:r>
              <a:rPr lang="ro-RO" sz="2200" dirty="0">
                <a:cs typeface="Calibri" panose="020F0502020204030204"/>
              </a:rPr>
              <a:t> regular </a:t>
            </a:r>
            <a:r>
              <a:rPr lang="ro-RO" sz="2200" err="1">
                <a:cs typeface="Calibri" panose="020F0502020204030204"/>
              </a:rPr>
              <a:t>matter</a:t>
            </a:r>
            <a:endParaRPr lang="ro-RO" sz="2200">
              <a:cs typeface="Calibri" panose="020F0502020204030204"/>
            </a:endParaRPr>
          </a:p>
          <a:p>
            <a:pPr marL="342900" indent="-342900">
              <a:buFont typeface="Wingdings"/>
              <a:buChar char="q"/>
            </a:pPr>
            <a:r>
              <a:rPr lang="ro-RO" sz="2200" dirty="0" err="1">
                <a:cs typeface="Calibri" panose="020F0502020204030204"/>
              </a:rPr>
              <a:t>Matter</a:t>
            </a:r>
            <a:r>
              <a:rPr lang="ro-RO" sz="2200" dirty="0">
                <a:cs typeface="Calibri" panose="020F0502020204030204"/>
              </a:rPr>
              <a:t> </a:t>
            </a:r>
            <a:r>
              <a:rPr lang="ro-RO" sz="2200" dirty="0" err="1">
                <a:cs typeface="Calibri" panose="020F0502020204030204"/>
              </a:rPr>
              <a:t>and</a:t>
            </a:r>
            <a:r>
              <a:rPr lang="ro-RO" sz="2200" dirty="0">
                <a:cs typeface="Calibri" panose="020F0502020204030204"/>
              </a:rPr>
              <a:t> </a:t>
            </a:r>
            <a:r>
              <a:rPr lang="ro-RO" sz="2200" dirty="0" err="1">
                <a:cs typeface="Calibri" panose="020F0502020204030204"/>
              </a:rPr>
              <a:t>antimatter</a:t>
            </a:r>
            <a:r>
              <a:rPr lang="ro-RO" sz="2200" dirty="0">
                <a:cs typeface="Calibri" panose="020F0502020204030204"/>
              </a:rPr>
              <a:t> </a:t>
            </a:r>
            <a:r>
              <a:rPr lang="ro-RO" sz="2200" dirty="0" err="1">
                <a:cs typeface="Calibri" panose="020F0502020204030204"/>
              </a:rPr>
              <a:t>should</a:t>
            </a:r>
            <a:r>
              <a:rPr lang="ro-RO" sz="2200" dirty="0">
                <a:cs typeface="Calibri" panose="020F0502020204030204"/>
              </a:rPr>
              <a:t> </a:t>
            </a:r>
            <a:r>
              <a:rPr lang="ro-RO" sz="2200" dirty="0" err="1">
                <a:cs typeface="Calibri" panose="020F0502020204030204"/>
              </a:rPr>
              <a:t>have</a:t>
            </a:r>
            <a:r>
              <a:rPr lang="ro-RO" sz="2200" dirty="0">
                <a:cs typeface="Calibri" panose="020F0502020204030204"/>
              </a:rPr>
              <a:t> </a:t>
            </a:r>
            <a:r>
              <a:rPr lang="ro-RO" sz="2200" dirty="0" err="1">
                <a:cs typeface="Calibri" panose="020F0502020204030204"/>
              </a:rPr>
              <a:t>been</a:t>
            </a:r>
            <a:r>
              <a:rPr lang="ro-RO" sz="2200" dirty="0">
                <a:cs typeface="Calibri" panose="020F0502020204030204"/>
              </a:rPr>
              <a:t> </a:t>
            </a:r>
            <a:r>
              <a:rPr lang="ro-RO" sz="2200" dirty="0" err="1">
                <a:cs typeface="Calibri" panose="020F0502020204030204"/>
              </a:rPr>
              <a:t>created</a:t>
            </a:r>
            <a:r>
              <a:rPr lang="ro-RO" sz="2200" dirty="0">
                <a:cs typeface="Calibri" panose="020F0502020204030204"/>
              </a:rPr>
              <a:t> in </a:t>
            </a:r>
            <a:r>
              <a:rPr lang="ro-RO" sz="2200" dirty="0" err="1">
                <a:cs typeface="Calibri" panose="020F0502020204030204"/>
              </a:rPr>
              <a:t>equal</a:t>
            </a:r>
            <a:r>
              <a:rPr lang="ro-RO" sz="2200" dirty="0">
                <a:cs typeface="Calibri" panose="020F0502020204030204"/>
              </a:rPr>
              <a:t> </a:t>
            </a:r>
            <a:r>
              <a:rPr lang="ro-RO" sz="2200" dirty="0" err="1">
                <a:cs typeface="Calibri" panose="020F0502020204030204"/>
              </a:rPr>
              <a:t>amounts</a:t>
            </a:r>
            <a:r>
              <a:rPr lang="ro-RO" sz="2200" dirty="0">
                <a:cs typeface="Calibri" panose="020F0502020204030204"/>
              </a:rPr>
              <a:t> at </a:t>
            </a:r>
            <a:r>
              <a:rPr lang="ro-RO" sz="2200" dirty="0" err="1">
                <a:cs typeface="Calibri" panose="020F0502020204030204"/>
              </a:rPr>
              <a:t>the</a:t>
            </a:r>
            <a:r>
              <a:rPr lang="ro-RO" sz="2200" dirty="0">
                <a:cs typeface="Calibri" panose="020F0502020204030204"/>
              </a:rPr>
              <a:t> big bang, but </a:t>
            </a:r>
            <a:r>
              <a:rPr lang="ro-RO" sz="2200" dirty="0" err="1">
                <a:cs typeface="Calibri" panose="020F0502020204030204"/>
              </a:rPr>
              <a:t>now</a:t>
            </a:r>
            <a:r>
              <a:rPr lang="ro-RO" sz="2200" dirty="0">
                <a:cs typeface="Calibri" panose="020F0502020204030204"/>
              </a:rPr>
              <a:t> </a:t>
            </a:r>
            <a:r>
              <a:rPr lang="ro-RO" sz="2200" dirty="0" err="1">
                <a:cs typeface="Calibri" panose="020F0502020204030204"/>
              </a:rPr>
              <a:t>matter</a:t>
            </a:r>
            <a:r>
              <a:rPr lang="ro-RO" sz="2200" dirty="0">
                <a:cs typeface="Calibri" panose="020F0502020204030204"/>
              </a:rPr>
              <a:t> </a:t>
            </a:r>
            <a:r>
              <a:rPr lang="ro-RO" sz="2200" dirty="0" err="1">
                <a:cs typeface="Calibri" panose="020F0502020204030204"/>
              </a:rPr>
              <a:t>dominates</a:t>
            </a:r>
            <a:r>
              <a:rPr lang="ro-RO" sz="2200" dirty="0">
                <a:cs typeface="Calibri" panose="020F0502020204030204"/>
              </a:rPr>
              <a:t> </a:t>
            </a:r>
            <a:r>
              <a:rPr lang="ro-RO" sz="2200" dirty="0" err="1">
                <a:cs typeface="Calibri" panose="020F0502020204030204"/>
              </a:rPr>
              <a:t>the</a:t>
            </a:r>
            <a:r>
              <a:rPr lang="ro-RO" sz="2200" dirty="0">
                <a:cs typeface="Calibri" panose="020F0502020204030204"/>
              </a:rPr>
              <a:t> </a:t>
            </a:r>
            <a:r>
              <a:rPr lang="ro-RO" sz="2200" dirty="0" err="1">
                <a:cs typeface="Calibri" panose="020F0502020204030204"/>
              </a:rPr>
              <a:t>universe</a:t>
            </a:r>
            <a:endParaRPr lang="ro-RO" sz="2200" dirty="0">
              <a:cs typeface="Calibri" panose="020F0502020204030204"/>
            </a:endParaRPr>
          </a:p>
          <a:p>
            <a:pPr marL="342900" indent="-342900">
              <a:buFont typeface="Wingdings"/>
              <a:buChar char="q"/>
            </a:pPr>
            <a:r>
              <a:rPr lang="ro-RO" sz="2200" err="1">
                <a:cs typeface="Calibri" panose="020F0502020204030204"/>
              </a:rPr>
              <a:t>Antimatter</a:t>
            </a:r>
            <a:r>
              <a:rPr lang="ro-RO" sz="2200" dirty="0">
                <a:cs typeface="Calibri" panose="020F0502020204030204"/>
              </a:rPr>
              <a:t> </a:t>
            </a:r>
            <a:r>
              <a:rPr lang="ro-RO" sz="2200" err="1">
                <a:cs typeface="Calibri" panose="020F0502020204030204"/>
              </a:rPr>
              <a:t>research</a:t>
            </a:r>
            <a:r>
              <a:rPr lang="ro-RO" sz="2200" dirty="0">
                <a:cs typeface="Calibri" panose="020F0502020204030204"/>
              </a:rPr>
              <a:t> </a:t>
            </a:r>
            <a:r>
              <a:rPr lang="ro-RO" sz="2200" err="1">
                <a:cs typeface="Calibri" panose="020F0502020204030204"/>
              </a:rPr>
              <a:t>is</a:t>
            </a:r>
            <a:r>
              <a:rPr lang="ro-RO" sz="2200" dirty="0">
                <a:cs typeface="Calibri" panose="020F0502020204030204"/>
              </a:rPr>
              <a:t> crucial in </a:t>
            </a:r>
            <a:r>
              <a:rPr lang="ro-RO" sz="2200" err="1">
                <a:cs typeface="Calibri" panose="020F0502020204030204"/>
              </a:rPr>
              <a:t>bettering</a:t>
            </a:r>
            <a:r>
              <a:rPr lang="ro-RO" sz="2200" dirty="0">
                <a:cs typeface="Calibri" panose="020F0502020204030204"/>
              </a:rPr>
              <a:t> </a:t>
            </a:r>
            <a:r>
              <a:rPr lang="ro-RO" sz="2200" err="1">
                <a:cs typeface="Calibri" panose="020F0502020204030204"/>
              </a:rPr>
              <a:t>our</a:t>
            </a:r>
            <a:r>
              <a:rPr lang="ro-RO" sz="2200" dirty="0">
                <a:cs typeface="Calibri" panose="020F0502020204030204"/>
              </a:rPr>
              <a:t> </a:t>
            </a:r>
            <a:r>
              <a:rPr lang="ro-RO" sz="2200" err="1">
                <a:cs typeface="Calibri" panose="020F0502020204030204"/>
              </a:rPr>
              <a:t>understanding</a:t>
            </a:r>
            <a:r>
              <a:rPr lang="ro-RO" sz="2200" dirty="0">
                <a:cs typeface="Calibri" panose="020F0502020204030204"/>
              </a:rPr>
              <a:t> of </a:t>
            </a:r>
            <a:r>
              <a:rPr lang="ro-RO" sz="2200" err="1">
                <a:cs typeface="Calibri" panose="020F0502020204030204"/>
              </a:rPr>
              <a:t>the</a:t>
            </a:r>
            <a:r>
              <a:rPr lang="ro-RO" sz="2200" dirty="0">
                <a:cs typeface="Calibri" panose="020F0502020204030204"/>
              </a:rPr>
              <a:t> </a:t>
            </a:r>
            <a:r>
              <a:rPr lang="ro-RO" sz="2200" err="1">
                <a:cs typeface="Calibri" panose="020F0502020204030204"/>
              </a:rPr>
              <a:t>origin</a:t>
            </a:r>
            <a:r>
              <a:rPr lang="ro-RO" sz="2200" dirty="0">
                <a:cs typeface="Calibri" panose="020F0502020204030204"/>
              </a:rPr>
              <a:t> of </a:t>
            </a:r>
            <a:r>
              <a:rPr lang="ro-RO" sz="2200" err="1">
                <a:cs typeface="Calibri" panose="020F0502020204030204"/>
              </a:rPr>
              <a:t>the</a:t>
            </a:r>
            <a:r>
              <a:rPr lang="ro-RO" sz="2200" dirty="0">
                <a:cs typeface="Calibri" panose="020F0502020204030204"/>
              </a:rPr>
              <a:t> </a:t>
            </a:r>
            <a:r>
              <a:rPr lang="ro-RO" sz="2200" err="1">
                <a:cs typeface="Calibri" panose="020F0502020204030204"/>
              </a:rPr>
              <a:t>universe</a:t>
            </a:r>
            <a:r>
              <a:rPr lang="ro-RO" sz="2200" dirty="0">
                <a:cs typeface="Calibri" panose="020F0502020204030204"/>
              </a:rPr>
              <a:t> </a:t>
            </a:r>
            <a:r>
              <a:rPr lang="ro-RO" sz="2200" err="1">
                <a:cs typeface="Calibri" panose="020F0502020204030204"/>
              </a:rPr>
              <a:t>and</a:t>
            </a:r>
            <a:r>
              <a:rPr lang="ro-RO" sz="2200" dirty="0">
                <a:cs typeface="Calibri" panose="020F0502020204030204"/>
              </a:rPr>
              <a:t> </a:t>
            </a:r>
            <a:r>
              <a:rPr lang="ro-RO" sz="2200" err="1">
                <a:cs typeface="Calibri" panose="020F0502020204030204"/>
              </a:rPr>
              <a:t>has</a:t>
            </a:r>
            <a:r>
              <a:rPr lang="ro-RO" sz="2200" dirty="0">
                <a:cs typeface="Calibri" panose="020F0502020204030204"/>
              </a:rPr>
              <a:t> </a:t>
            </a:r>
            <a:r>
              <a:rPr lang="ro-RO" sz="2200" err="1">
                <a:cs typeface="Calibri" panose="020F0502020204030204"/>
              </a:rPr>
              <a:t>potential</a:t>
            </a:r>
            <a:r>
              <a:rPr lang="ro-RO" sz="2200" dirty="0">
                <a:cs typeface="Calibri" panose="020F0502020204030204"/>
              </a:rPr>
              <a:t> </a:t>
            </a:r>
            <a:r>
              <a:rPr lang="ro-RO" sz="2200" err="1">
                <a:cs typeface="Calibri" panose="020F0502020204030204"/>
              </a:rPr>
              <a:t>future</a:t>
            </a:r>
            <a:r>
              <a:rPr lang="ro-RO" sz="2200" dirty="0">
                <a:cs typeface="Calibri" panose="020F0502020204030204"/>
              </a:rPr>
              <a:t> </a:t>
            </a:r>
            <a:r>
              <a:rPr lang="ro-RO" sz="2200" err="1">
                <a:cs typeface="Calibri" panose="020F0502020204030204"/>
              </a:rPr>
              <a:t>aplications</a:t>
            </a:r>
            <a:endParaRPr lang="ro-RO" sz="2200">
              <a:cs typeface="Calibri" panose="020F0502020204030204"/>
            </a:endParaRPr>
          </a:p>
          <a:p>
            <a:pPr marL="342900" indent="-342900">
              <a:buFont typeface="Wingdings"/>
              <a:buChar char="q"/>
            </a:pPr>
            <a:r>
              <a:rPr lang="ro-RO" sz="2200" err="1">
                <a:cs typeface="Calibri" panose="020F0502020204030204"/>
              </a:rPr>
              <a:t>Matter-Antimatter</a:t>
            </a:r>
            <a:r>
              <a:rPr lang="ro-RO" sz="2200" dirty="0">
                <a:cs typeface="Calibri" panose="020F0502020204030204"/>
              </a:rPr>
              <a:t> </a:t>
            </a:r>
            <a:r>
              <a:rPr lang="ro-RO" sz="2200" err="1">
                <a:cs typeface="Calibri" panose="020F0502020204030204"/>
              </a:rPr>
              <a:t>coliders</a:t>
            </a:r>
            <a:r>
              <a:rPr lang="ro-RO" sz="2200" dirty="0">
                <a:cs typeface="Calibri" panose="020F0502020204030204"/>
              </a:rPr>
              <a:t> are superior </a:t>
            </a:r>
            <a:r>
              <a:rPr lang="ro-RO" sz="2200" err="1">
                <a:cs typeface="Calibri" panose="020F0502020204030204"/>
              </a:rPr>
              <a:t>to</a:t>
            </a:r>
            <a:r>
              <a:rPr lang="ro-RO" sz="2200" dirty="0">
                <a:cs typeface="Calibri" panose="020F0502020204030204"/>
              </a:rPr>
              <a:t> regular </a:t>
            </a:r>
            <a:r>
              <a:rPr lang="ro-RO" sz="2200" err="1">
                <a:cs typeface="Calibri" panose="020F0502020204030204"/>
              </a:rPr>
              <a:t>coliders</a:t>
            </a:r>
            <a:r>
              <a:rPr lang="ro-RO" sz="2200" dirty="0">
                <a:cs typeface="Calibri" panose="020F0502020204030204"/>
              </a:rPr>
              <a:t>, </a:t>
            </a:r>
            <a:r>
              <a:rPr lang="ro-RO" sz="2200" err="1">
                <a:cs typeface="Calibri" panose="020F0502020204030204"/>
              </a:rPr>
              <a:t>their</a:t>
            </a:r>
            <a:r>
              <a:rPr lang="ro-RO" sz="2200" dirty="0">
                <a:cs typeface="Calibri" panose="020F0502020204030204"/>
              </a:rPr>
              <a:t> </a:t>
            </a:r>
            <a:r>
              <a:rPr lang="ro-RO" sz="2200" err="1">
                <a:cs typeface="Calibri" panose="020F0502020204030204"/>
              </a:rPr>
              <a:t>only</a:t>
            </a:r>
            <a:r>
              <a:rPr lang="ro-RO" sz="2200" dirty="0">
                <a:cs typeface="Calibri" panose="020F0502020204030204"/>
              </a:rPr>
              <a:t> </a:t>
            </a:r>
            <a:r>
              <a:rPr lang="ro-RO" sz="2200" err="1">
                <a:cs typeface="Calibri" panose="020F0502020204030204"/>
              </a:rPr>
              <a:t>drawback</a:t>
            </a:r>
            <a:r>
              <a:rPr lang="ro-RO" sz="2200" dirty="0">
                <a:cs typeface="Calibri" panose="020F0502020204030204"/>
              </a:rPr>
              <a:t> </a:t>
            </a:r>
            <a:r>
              <a:rPr lang="ro-RO" sz="2200" err="1">
                <a:cs typeface="Calibri" panose="020F0502020204030204"/>
              </a:rPr>
              <a:t>being</a:t>
            </a:r>
            <a:r>
              <a:rPr lang="ro-RO" sz="2200" dirty="0">
                <a:cs typeface="Calibri" panose="020F0502020204030204"/>
              </a:rPr>
              <a:t> </a:t>
            </a:r>
            <a:r>
              <a:rPr lang="ro-RO" sz="2200" err="1">
                <a:cs typeface="Calibri" panose="020F0502020204030204"/>
              </a:rPr>
              <a:t>obtaining</a:t>
            </a:r>
            <a:r>
              <a:rPr lang="ro-RO" sz="2200" dirty="0">
                <a:cs typeface="Calibri" panose="020F0502020204030204"/>
              </a:rPr>
              <a:t> </a:t>
            </a:r>
            <a:r>
              <a:rPr lang="ro-RO" sz="2200" err="1">
                <a:cs typeface="Calibri" panose="020F0502020204030204"/>
              </a:rPr>
              <a:t>the</a:t>
            </a:r>
            <a:r>
              <a:rPr lang="ro-RO" sz="2200" dirty="0">
                <a:cs typeface="Calibri" panose="020F0502020204030204"/>
              </a:rPr>
              <a:t> </a:t>
            </a:r>
            <a:r>
              <a:rPr lang="ro-RO" sz="2200" err="1">
                <a:cs typeface="Calibri" panose="020F0502020204030204"/>
              </a:rPr>
              <a:t>antimatter</a:t>
            </a:r>
            <a:endParaRPr lang="ro-RO" sz="2200" dirty="0">
              <a:cs typeface="Calibri" panose="020F0502020204030204"/>
            </a:endParaRPr>
          </a:p>
          <a:p>
            <a:pPr marL="342900" indent="-342900">
              <a:buFont typeface="Wingdings"/>
              <a:buChar char="q"/>
            </a:pPr>
            <a:r>
              <a:rPr lang="ro-RO" sz="2200" b="1" dirty="0">
                <a:cs typeface="Calibri" panose="020F0502020204030204"/>
              </a:rPr>
              <a:t>Banana </a:t>
            </a:r>
            <a:r>
              <a:rPr lang="ro-RO" sz="2200" b="1" dirty="0" err="1">
                <a:cs typeface="Calibri" panose="020F0502020204030204"/>
              </a:rPr>
              <a:t>antimatter</a:t>
            </a:r>
            <a:r>
              <a:rPr lang="ro-RO" sz="2200" b="1" dirty="0">
                <a:cs typeface="Calibri" panose="020F0502020204030204"/>
              </a:rPr>
              <a:t> </a:t>
            </a:r>
            <a:r>
              <a:rPr lang="ro-RO" sz="2200" b="1" dirty="0" err="1">
                <a:cs typeface="Calibri" panose="020F0502020204030204"/>
              </a:rPr>
              <a:t>mining</a:t>
            </a:r>
            <a:r>
              <a:rPr lang="ro-RO" sz="2200" b="1" dirty="0">
                <a:cs typeface="Calibri" panose="020F0502020204030204"/>
              </a:rPr>
              <a:t> </a:t>
            </a:r>
            <a:r>
              <a:rPr lang="ro-RO" sz="2200" b="1" dirty="0" err="1">
                <a:cs typeface="Calibri" panose="020F0502020204030204"/>
              </a:rPr>
              <a:t>is</a:t>
            </a:r>
            <a:r>
              <a:rPr lang="ro-RO" sz="2200" b="1" dirty="0">
                <a:cs typeface="Calibri" panose="020F0502020204030204"/>
              </a:rPr>
              <a:t> </a:t>
            </a:r>
            <a:r>
              <a:rPr lang="ro-RO" sz="2200" b="1" dirty="0" err="1">
                <a:cs typeface="Calibri" panose="020F0502020204030204"/>
              </a:rPr>
              <a:t>maybe</a:t>
            </a:r>
            <a:r>
              <a:rPr lang="ro-RO" sz="2200" b="1" dirty="0">
                <a:cs typeface="Calibri" panose="020F0502020204030204"/>
              </a:rPr>
              <a:t> </a:t>
            </a:r>
            <a:r>
              <a:rPr lang="ro-RO" sz="2200" b="1" dirty="0" err="1">
                <a:cs typeface="Calibri" panose="020F0502020204030204"/>
              </a:rPr>
              <a:t>not</a:t>
            </a:r>
            <a:r>
              <a:rPr lang="ro-RO" sz="2200" b="1" dirty="0">
                <a:cs typeface="Calibri" panose="020F0502020204030204"/>
              </a:rPr>
              <a:t> a </a:t>
            </a:r>
            <a:r>
              <a:rPr lang="ro-RO" sz="2200" b="1" dirty="0" err="1">
                <a:cs typeface="Calibri" panose="020F0502020204030204"/>
              </a:rPr>
              <a:t>profitable</a:t>
            </a:r>
            <a:r>
              <a:rPr lang="ro-RO" sz="2200" b="1" dirty="0">
                <a:cs typeface="Calibri" panose="020F0502020204030204"/>
              </a:rPr>
              <a:t> business </a:t>
            </a:r>
            <a:r>
              <a:rPr lang="ro-RO" sz="2200" b="1" dirty="0" err="1">
                <a:cs typeface="Calibri" panose="020F0502020204030204"/>
              </a:rPr>
              <a:t>avenue</a:t>
            </a:r>
          </a:p>
        </p:txBody>
      </p:sp>
      <p:pic>
        <p:nvPicPr>
          <p:cNvPr id="3" name="Imagine 2" descr="Antimatter: Most Dangerous And Expensive Thing In The World - Knovhov.com">
            <a:extLst>
              <a:ext uri="{FF2B5EF4-FFF2-40B4-BE49-F238E27FC236}">
                <a16:creationId xmlns:a16="http://schemas.microsoft.com/office/drawing/2014/main" id="{00A62DB0-6AAA-E854-892B-1F6BE62785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2827" y="1708803"/>
            <a:ext cx="3969543" cy="4094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130017"/>
      </p:ext>
    </p:extLst>
  </p:cSld>
  <p:clrMapOvr>
    <a:masterClrMapping/>
  </p:clrMapOvr>
  <p:transition spd="slow">
    <p:push dir="u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tăText 3">
            <a:extLst>
              <a:ext uri="{FF2B5EF4-FFF2-40B4-BE49-F238E27FC236}">
                <a16:creationId xmlns:a16="http://schemas.microsoft.com/office/drawing/2014/main" id="{DD253B23-1150-B48E-761B-62457947DEBC}"/>
              </a:ext>
            </a:extLst>
          </p:cNvPr>
          <p:cNvSpPr txBox="1"/>
          <p:nvPr/>
        </p:nvSpPr>
        <p:spPr>
          <a:xfrm>
            <a:off x="1613297" y="125015"/>
            <a:ext cx="8959452" cy="126188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o-RO" sz="4800" b="1" dirty="0">
                <a:cs typeface="Calibri"/>
              </a:rPr>
              <a:t>THANK YOU FOR YOUR ATENTION!</a:t>
            </a:r>
          </a:p>
          <a:p>
            <a:pPr algn="ctr"/>
            <a:endParaRPr lang="ro-RO" sz="2800" dirty="0">
              <a:cs typeface="Calibri"/>
            </a:endParaRPr>
          </a:p>
        </p:txBody>
      </p:sp>
      <p:pic>
        <p:nvPicPr>
          <p:cNvPr id="5" name="Imagine 4" descr="O imagine care conține îmbrăcăminte, încălțăminte, om, persoană&#10;&#10;Descriere generată automat">
            <a:extLst>
              <a:ext uri="{FF2B5EF4-FFF2-40B4-BE49-F238E27FC236}">
                <a16:creationId xmlns:a16="http://schemas.microsoft.com/office/drawing/2014/main" id="{F8A68190-46F3-5033-4652-7CA629A8FE2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498" t="21099" r="198" b="-220"/>
          <a:stretch/>
        </p:blipFill>
        <p:spPr>
          <a:xfrm>
            <a:off x="1145835" y="1717316"/>
            <a:ext cx="7012459" cy="4970558"/>
          </a:xfrm>
          <a:prstGeom prst="rect">
            <a:avLst/>
          </a:prstGeom>
        </p:spPr>
      </p:pic>
      <p:sp>
        <p:nvSpPr>
          <p:cNvPr id="7" name="CasetăText 6">
            <a:extLst>
              <a:ext uri="{FF2B5EF4-FFF2-40B4-BE49-F238E27FC236}">
                <a16:creationId xmlns:a16="http://schemas.microsoft.com/office/drawing/2014/main" id="{43F1DB06-7CE1-8D3C-A0FA-9993D16A30BD}"/>
              </a:ext>
            </a:extLst>
          </p:cNvPr>
          <p:cNvSpPr txBox="1"/>
          <p:nvPr/>
        </p:nvSpPr>
        <p:spPr>
          <a:xfrm>
            <a:off x="1142999" y="142874"/>
            <a:ext cx="9894093" cy="15696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o-RO" sz="4800" dirty="0">
                <a:cs typeface="Calibri"/>
              </a:rPr>
              <a:t>AND THANK YOU FOR THE AMAZING MEMORIES!&lt;3</a:t>
            </a:r>
            <a:endParaRPr lang="ro-RO" sz="4800">
              <a:cs typeface="Calibri"/>
            </a:endParaRPr>
          </a:p>
        </p:txBody>
      </p:sp>
      <p:pic>
        <p:nvPicPr>
          <p:cNvPr id="2" name="Imagine 1" descr="O imagine care conține în aer liber, cer, text, iarbă&#10;&#10;Descriere generată automat">
            <a:extLst>
              <a:ext uri="{FF2B5EF4-FFF2-40B4-BE49-F238E27FC236}">
                <a16:creationId xmlns:a16="http://schemas.microsoft.com/office/drawing/2014/main" id="{77D3038A-4F3E-B09F-B9E1-54860FB4692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4059" r="650"/>
          <a:stretch/>
        </p:blipFill>
        <p:spPr>
          <a:xfrm>
            <a:off x="8380518" y="1726623"/>
            <a:ext cx="2659479" cy="4965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075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u 1">
            <a:extLst>
              <a:ext uri="{FF2B5EF4-FFF2-40B4-BE49-F238E27FC236}">
                <a16:creationId xmlns:a16="http://schemas.microsoft.com/office/drawing/2014/main" id="{162D00E3-70BB-80D0-A1CD-226BEC20E7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o-RO" dirty="0" err="1">
                <a:cs typeface="Calibri Light"/>
              </a:rPr>
              <a:t>References</a:t>
            </a:r>
            <a:endParaRPr lang="ro-RO" dirty="0" err="1"/>
          </a:p>
        </p:txBody>
      </p:sp>
      <p:sp>
        <p:nvSpPr>
          <p:cNvPr id="2" name="CasetăText 1">
            <a:extLst>
              <a:ext uri="{FF2B5EF4-FFF2-40B4-BE49-F238E27FC236}">
                <a16:creationId xmlns:a16="http://schemas.microsoft.com/office/drawing/2014/main" id="{0EC68740-5A98-59D6-88AF-4EFFEA0475F4}"/>
              </a:ext>
            </a:extLst>
          </p:cNvPr>
          <p:cNvSpPr txBox="1"/>
          <p:nvPr/>
        </p:nvSpPr>
        <p:spPr>
          <a:xfrm>
            <a:off x="684609" y="1857375"/>
            <a:ext cx="7750968" cy="510909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o-RO" sz="1600" dirty="0">
                <a:latin typeface="Comic Sans MS"/>
                <a:cs typeface="Arial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Antimatter | CERN (home.cern)</a:t>
            </a:r>
            <a:endParaRPr lang="ro-RO" sz="1600">
              <a:latin typeface="Comic Sans MS"/>
              <a:cs typeface="Calibri"/>
            </a:endParaRPr>
          </a:p>
          <a:p>
            <a:r>
              <a:rPr lang="ro-RO" sz="1600" dirty="0">
                <a:latin typeface="Comic Sans MS"/>
                <a:cs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New clues to why there’s so little antimatter in the universe | MIT News | Massachusetts Institute of Technology</a:t>
            </a:r>
            <a:endParaRPr lang="ro-RO" sz="1600">
              <a:latin typeface="Comic Sans MS"/>
              <a:cs typeface="Calibri"/>
            </a:endParaRPr>
          </a:p>
          <a:p>
            <a:r>
              <a:rPr lang="ro-RO" sz="1600" dirty="0">
                <a:latin typeface="Comic Sans MS"/>
                <a:cs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Fermilab | Science | Inquiring Minds | Questions About Physics (fnal.gov)</a:t>
            </a:r>
            <a:endParaRPr lang="ro-RO" sz="1600">
              <a:latin typeface="Comic Sans MS"/>
              <a:cs typeface="Calibri"/>
            </a:endParaRPr>
          </a:p>
          <a:p>
            <a:r>
              <a:rPr lang="ro-RO" sz="1600" dirty="0">
                <a:latin typeface="Comic Sans MS"/>
                <a:cs typeface="Arial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Storing antihydrogen | CERN (home.cern)</a:t>
            </a:r>
            <a:endParaRPr lang="ro-RO" sz="1600">
              <a:latin typeface="Comic Sans MS"/>
              <a:cs typeface="Calibri"/>
            </a:endParaRPr>
          </a:p>
          <a:p>
            <a:r>
              <a:rPr lang="ro-RO" sz="1600" err="1">
                <a:latin typeface="Comic Sans MS"/>
                <a:cs typeface="Arial"/>
              </a:rPr>
              <a:t>Antimatter</a:t>
            </a:r>
            <a:r>
              <a:rPr lang="ro-RO" sz="1600" dirty="0">
                <a:latin typeface="Comic Sans MS"/>
                <a:cs typeface="Arial"/>
              </a:rPr>
              <a:t>-Frank </a:t>
            </a:r>
            <a:r>
              <a:rPr lang="ro-RO" sz="1600" err="1">
                <a:latin typeface="Comic Sans MS"/>
                <a:cs typeface="Arial"/>
              </a:rPr>
              <a:t>Close</a:t>
            </a:r>
            <a:endParaRPr lang="ro-RO" sz="1600">
              <a:latin typeface="Comic Sans MS"/>
              <a:cs typeface="Arial"/>
            </a:endParaRPr>
          </a:p>
          <a:p>
            <a:r>
              <a:rPr lang="en-US" sz="1600" dirty="0">
                <a:latin typeface="Comic Sans MS"/>
                <a:cs typeface="Calibri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https://www.youtube.com/watch?v=wX9UbhEK_bM</a:t>
            </a:r>
            <a:endParaRPr lang="en-US" sz="1600">
              <a:latin typeface="Comic Sans MS"/>
              <a:cs typeface="Calibri"/>
            </a:endParaRPr>
          </a:p>
          <a:p>
            <a:r>
              <a:rPr lang="en-US" sz="1600" dirty="0">
                <a:latin typeface="Comic Sans MS"/>
                <a:cs typeface="Calibri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https://blog.richmond.edu/heroes/tag/sherlock-holmes-hero/</a:t>
            </a:r>
            <a:endParaRPr lang="en-US" sz="1600">
              <a:latin typeface="Comic Sans MS"/>
              <a:cs typeface="Calibri"/>
            </a:endParaRPr>
          </a:p>
          <a:p>
            <a:r>
              <a:rPr lang="en-US" sz="1600" dirty="0">
                <a:latin typeface="Comic Sans MS"/>
                <a:ea typeface="+mn-lt"/>
                <a:cs typeface="+mn-lt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https://www.pngplay.com/fr/image/tag/energy</a:t>
            </a:r>
            <a:endParaRPr lang="en-US">
              <a:latin typeface="Comic Sans MS"/>
              <a:cs typeface="Calibri"/>
              <a:hlinkClick r:id="" action="ppaction://noaction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en-US" sz="1600" dirty="0">
                <a:latin typeface="Comic Sans MS"/>
                <a:ea typeface="+mn-lt"/>
                <a:cs typeface="+mn-lt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https://forum.philosophynow.org/viewtopic.php?t=41591&amp;start=45</a:t>
            </a:r>
            <a:endParaRPr lang="en-US">
              <a:latin typeface="Comic Sans MS"/>
              <a:cs typeface="Calibri"/>
              <a:hlinkClick r:id="" action="ppaction://noaction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en-US" sz="1600" dirty="0">
                <a:latin typeface="Comic Sans MS"/>
                <a:ea typeface="+mn-lt"/>
                <a:cs typeface="+mn-lt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The first evidence for CP violation in a specific charm hadron decay (cern.ch)</a:t>
            </a:r>
            <a:endParaRPr lang="en-US" sz="1600">
              <a:latin typeface="Comic Sans MS"/>
              <a:cs typeface="Calibri"/>
            </a:endParaRPr>
          </a:p>
          <a:p>
            <a:r>
              <a:rPr lang="en-US" dirty="0">
                <a:latin typeface="Comic Sans MS"/>
                <a:cs typeface="Calibri"/>
              </a:rPr>
              <a:t>https://knovhov.com/most-dangerous-and-expensive-thing-in-the-world/</a:t>
            </a:r>
            <a:endParaRPr lang="en-US">
              <a:solidFill>
                <a:srgbClr val="000000"/>
              </a:solidFill>
              <a:latin typeface="Comic Sans MS"/>
              <a:cs typeface="Calibri"/>
            </a:endParaRPr>
          </a:p>
          <a:p>
            <a:endParaRPr lang="en-US" sz="1600" dirty="0">
              <a:latin typeface="Comic Sans MS"/>
              <a:cs typeface="Calibri"/>
            </a:endParaRPr>
          </a:p>
          <a:p>
            <a:endParaRPr lang="en-US" sz="1600" dirty="0">
              <a:latin typeface="Comic Sans MS"/>
              <a:cs typeface="Calibri"/>
            </a:endParaRPr>
          </a:p>
          <a:p>
            <a:endParaRPr lang="en-US" sz="1600" dirty="0">
              <a:latin typeface="Comic Sans MS"/>
              <a:cs typeface="Calibri"/>
            </a:endParaRPr>
          </a:p>
          <a:p>
            <a:endParaRPr lang="en-US" sz="1600" dirty="0">
              <a:latin typeface="Comic Sans MS"/>
              <a:cs typeface="Calibri"/>
            </a:endParaRPr>
          </a:p>
          <a:p>
            <a:endParaRPr lang="ro-RO" sz="1600" dirty="0">
              <a:latin typeface="Comic Sans MS"/>
              <a:cs typeface="Arial"/>
            </a:endParaRPr>
          </a:p>
          <a:p>
            <a:br>
              <a:rPr lang="en-US" dirty="0"/>
            </a:br>
            <a:endParaRPr lang="en-US" sz="1600">
              <a:latin typeface="Comic Sans MS"/>
              <a:cs typeface="Arial"/>
            </a:endParaRPr>
          </a:p>
        </p:txBody>
      </p:sp>
      <p:pic>
        <p:nvPicPr>
          <p:cNvPr id="3" name="Imagine 2" descr="O imagine care conține iarbă, în aer liber, vite, câmp&#10;&#10;Descriere generată automat">
            <a:extLst>
              <a:ext uri="{FF2B5EF4-FFF2-40B4-BE49-F238E27FC236}">
                <a16:creationId xmlns:a16="http://schemas.microsoft.com/office/drawing/2014/main" id="{4DF95090-3A85-719A-9FBD-192E2718C97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960630" y="383061"/>
            <a:ext cx="2817497" cy="608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531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ine 7" descr="Energy Transparent Background - PNG Play">
            <a:extLst>
              <a:ext uri="{FF2B5EF4-FFF2-40B4-BE49-F238E27FC236}">
                <a16:creationId xmlns:a16="http://schemas.microsoft.com/office/drawing/2014/main" id="{C96F3A18-1724-FB90-C31B-4B586B3D0E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0501" y="1349122"/>
            <a:ext cx="2743200" cy="2441940"/>
          </a:xfrm>
          <a:prstGeom prst="rect">
            <a:avLst/>
          </a:prstGeom>
        </p:spPr>
      </p:pic>
      <p:pic>
        <p:nvPicPr>
          <p:cNvPr id="3" name="Imagine 2" descr="Quark (Physik) – Jewiki">
            <a:extLst>
              <a:ext uri="{FF2B5EF4-FFF2-40B4-BE49-F238E27FC236}">
                <a16:creationId xmlns:a16="http://schemas.microsoft.com/office/drawing/2014/main" id="{F2C7E095-2BB6-461F-71DA-B6FFDE30F8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1609" y="1191107"/>
            <a:ext cx="2743200" cy="2743200"/>
          </a:xfrm>
          <a:prstGeom prst="rect">
            <a:avLst/>
          </a:prstGeom>
        </p:spPr>
      </p:pic>
      <p:pic>
        <p:nvPicPr>
          <p:cNvPr id="4" name="Imagine 3" descr="File:Quark structure antiproton.svg - Wikipedia">
            <a:extLst>
              <a:ext uri="{FF2B5EF4-FFF2-40B4-BE49-F238E27FC236}">
                <a16:creationId xmlns:a16="http://schemas.microsoft.com/office/drawing/2014/main" id="{EDEBCED7-B256-8E66-A9CC-5CB5A49D82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2447" y="1055618"/>
            <a:ext cx="3088480" cy="3052761"/>
          </a:xfrm>
          <a:prstGeom prst="rect">
            <a:avLst/>
          </a:prstGeom>
        </p:spPr>
      </p:pic>
      <p:sp>
        <p:nvSpPr>
          <p:cNvPr id="10" name="CasetăText 9">
            <a:extLst>
              <a:ext uri="{FF2B5EF4-FFF2-40B4-BE49-F238E27FC236}">
                <a16:creationId xmlns:a16="http://schemas.microsoft.com/office/drawing/2014/main" id="{FEA95B79-2077-5247-443E-DC54E8E8F413}"/>
              </a:ext>
            </a:extLst>
          </p:cNvPr>
          <p:cNvSpPr txBox="1"/>
          <p:nvPr/>
        </p:nvSpPr>
        <p:spPr>
          <a:xfrm>
            <a:off x="2976562" y="101203"/>
            <a:ext cx="6000749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o-RO" sz="3600" b="1">
                <a:latin typeface="Calibri"/>
                <a:cs typeface="Calibri"/>
              </a:rPr>
              <a:t>1.1 </a:t>
            </a:r>
            <a:r>
              <a:rPr lang="ro-RO" sz="3600" b="1" err="1">
                <a:latin typeface="Calibri"/>
                <a:cs typeface="Calibri"/>
              </a:rPr>
              <a:t>What</a:t>
            </a:r>
            <a:r>
              <a:rPr lang="ro-RO" sz="3600" b="1">
                <a:latin typeface="Calibri"/>
                <a:cs typeface="Calibri"/>
              </a:rPr>
              <a:t> </a:t>
            </a:r>
            <a:r>
              <a:rPr lang="ro-RO" sz="3600" b="1" err="1">
                <a:latin typeface="Calibri"/>
                <a:cs typeface="Calibri"/>
              </a:rPr>
              <a:t>is</a:t>
            </a:r>
            <a:r>
              <a:rPr lang="ro-RO" sz="3600" b="1">
                <a:latin typeface="Calibri"/>
                <a:cs typeface="Calibri"/>
              </a:rPr>
              <a:t> </a:t>
            </a:r>
            <a:r>
              <a:rPr lang="ro-RO" sz="3600" b="1" err="1">
                <a:latin typeface="Calibri"/>
                <a:cs typeface="Calibri"/>
              </a:rPr>
              <a:t>Antimatter</a:t>
            </a:r>
            <a:r>
              <a:rPr lang="ro-RO" sz="3600" b="1">
                <a:latin typeface="Calibri"/>
                <a:cs typeface="Calibri"/>
              </a:rPr>
              <a:t>?</a:t>
            </a:r>
          </a:p>
        </p:txBody>
      </p:sp>
      <p:pic>
        <p:nvPicPr>
          <p:cNvPr id="2" name="Imagine 1" descr="Standard Model of Particle Physics Explained in Simple Terms!">
            <a:extLst>
              <a:ext uri="{FF2B5EF4-FFF2-40B4-BE49-F238E27FC236}">
                <a16:creationId xmlns:a16="http://schemas.microsoft.com/office/drawing/2014/main" id="{8334EB7D-9831-0C91-34AD-B45C4FEDEB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27185" y="764893"/>
            <a:ext cx="8540185" cy="5318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59388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ine 3" descr="Energy Transparent Background - PNG Play">
            <a:extLst>
              <a:ext uri="{FF2B5EF4-FFF2-40B4-BE49-F238E27FC236}">
                <a16:creationId xmlns:a16="http://schemas.microsoft.com/office/drawing/2014/main" id="{7F7798B3-4A09-6F3A-6873-0D8816B65F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3025" y="4616557"/>
            <a:ext cx="2743200" cy="244194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9BC102C-CD6B-AB99-CE60-76828CCEA84C}"/>
              </a:ext>
            </a:extLst>
          </p:cNvPr>
          <p:cNvSpPr txBox="1"/>
          <p:nvPr/>
        </p:nvSpPr>
        <p:spPr>
          <a:xfrm>
            <a:off x="-44459" y="1714727"/>
            <a:ext cx="5546200" cy="230832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en-GB" sz="2400">
                <a:ea typeface="+mn-lt"/>
                <a:cs typeface="+mn-lt"/>
              </a:rPr>
              <a:t>In 1928, Cambridge mathematician Paul Dirac proposed the idea of antimatter. He observed that an equation used to describe particles had two </a:t>
            </a:r>
            <a:r>
              <a:rPr lang="en-GB" sz="2400" err="1">
                <a:ea typeface="+mn-lt"/>
                <a:cs typeface="+mn-lt"/>
              </a:rPr>
              <a:t>posible</a:t>
            </a:r>
            <a:r>
              <a:rPr lang="en-GB" sz="2400">
                <a:ea typeface="+mn-lt"/>
                <a:cs typeface="+mn-lt"/>
              </a:rPr>
              <a:t> solutions, one with positive, one with negative charge:</a:t>
            </a:r>
          </a:p>
        </p:txBody>
      </p:sp>
      <p:pic>
        <p:nvPicPr>
          <p:cNvPr id="9" name="Picture 8" descr="The Inspiring Story Of Carl Anderson: The American Physicist Who ...">
            <a:extLst>
              <a:ext uri="{FF2B5EF4-FFF2-40B4-BE49-F238E27FC236}">
                <a16:creationId xmlns:a16="http://schemas.microsoft.com/office/drawing/2014/main" id="{13B2B5FC-B373-C760-01C3-C7F63673C41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3" b="9283"/>
          <a:stretch/>
        </p:blipFill>
        <p:spPr>
          <a:xfrm>
            <a:off x="-4026242" y="326030"/>
            <a:ext cx="3977833" cy="6226709"/>
          </a:xfrm>
          <a:prstGeom prst="rect">
            <a:avLst/>
          </a:prstGeom>
        </p:spPr>
      </p:pic>
      <p:pic>
        <p:nvPicPr>
          <p:cNvPr id="5" name="Imagine 4" descr="Biography of Paul Dirac: Discoverer of Antimatter">
            <a:extLst>
              <a:ext uri="{FF2B5EF4-FFF2-40B4-BE49-F238E27FC236}">
                <a16:creationId xmlns:a16="http://schemas.microsoft.com/office/drawing/2014/main" id="{905C6160-EDEB-2DDF-200D-9E3423FAA2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4026" y="3907"/>
            <a:ext cx="6660355" cy="6862094"/>
          </a:xfrm>
          <a:prstGeom prst="rect">
            <a:avLst/>
          </a:prstGeom>
        </p:spPr>
      </p:pic>
      <p:sp>
        <p:nvSpPr>
          <p:cNvPr id="2" name="CasetăText 1">
            <a:extLst>
              <a:ext uri="{FF2B5EF4-FFF2-40B4-BE49-F238E27FC236}">
                <a16:creationId xmlns:a16="http://schemas.microsoft.com/office/drawing/2014/main" id="{54B2817A-2CD0-95C1-BF51-ADC4B0DC7931}"/>
              </a:ext>
            </a:extLst>
          </p:cNvPr>
          <p:cNvSpPr txBox="1"/>
          <p:nvPr/>
        </p:nvSpPr>
        <p:spPr>
          <a:xfrm>
            <a:off x="1512094" y="196453"/>
            <a:ext cx="3452810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o-RO" sz="3600" b="1">
                <a:latin typeface="Calibri"/>
                <a:cs typeface="Calibri"/>
              </a:rPr>
              <a:t>1.2 </a:t>
            </a:r>
            <a:r>
              <a:rPr lang="ro-RO" sz="3600" b="1" err="1">
                <a:latin typeface="Calibri"/>
                <a:cs typeface="Calibri"/>
              </a:rPr>
              <a:t>How</a:t>
            </a:r>
            <a:r>
              <a:rPr lang="ro-RO" sz="3600" b="1">
                <a:latin typeface="Calibri"/>
                <a:cs typeface="Calibri"/>
              </a:rPr>
              <a:t> </a:t>
            </a:r>
            <a:r>
              <a:rPr lang="ro-RO" sz="3600" b="1" err="1">
                <a:latin typeface="Calibri"/>
                <a:cs typeface="Calibri"/>
              </a:rPr>
              <a:t>was</a:t>
            </a:r>
            <a:r>
              <a:rPr lang="ro-RO" sz="3600" b="1">
                <a:latin typeface="Calibri"/>
                <a:cs typeface="Calibri"/>
              </a:rPr>
              <a:t> it </a:t>
            </a:r>
            <a:r>
              <a:rPr lang="ro-RO" sz="3600" b="1" err="1">
                <a:latin typeface="Calibri"/>
                <a:cs typeface="Calibri"/>
              </a:rPr>
              <a:t>discovered</a:t>
            </a:r>
            <a:r>
              <a:rPr lang="ro-RO" sz="3600" b="1">
                <a:latin typeface="Calibri"/>
                <a:cs typeface="Calibri"/>
              </a:rPr>
              <a:t>?</a:t>
            </a:r>
            <a:endParaRPr lang="ro-RO">
              <a:latin typeface="Calibri"/>
              <a:cs typeface="Calibri"/>
            </a:endParaRPr>
          </a:p>
        </p:txBody>
      </p:sp>
      <p:pic>
        <p:nvPicPr>
          <p:cNvPr id="6" name="Imagine 5" descr="Ecuación de Dirac (La ecuación del amor) - Ecuaciones">
            <a:extLst>
              <a:ext uri="{FF2B5EF4-FFF2-40B4-BE49-F238E27FC236}">
                <a16:creationId xmlns:a16="http://schemas.microsoft.com/office/drawing/2014/main" id="{F43F970B-E6E1-46E2-D9DA-3CA819F18B4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5081" r="513" b="23016"/>
          <a:stretch/>
        </p:blipFill>
        <p:spPr>
          <a:xfrm>
            <a:off x="1366837" y="4019815"/>
            <a:ext cx="2729132" cy="636448"/>
          </a:xfrm>
          <a:prstGeom prst="rect">
            <a:avLst/>
          </a:prstGeom>
        </p:spPr>
      </p:pic>
      <p:sp>
        <p:nvSpPr>
          <p:cNvPr id="8" name="CasetăText 7">
            <a:extLst>
              <a:ext uri="{FF2B5EF4-FFF2-40B4-BE49-F238E27FC236}">
                <a16:creationId xmlns:a16="http://schemas.microsoft.com/office/drawing/2014/main" id="{67C8FAB8-FD31-1EC1-0412-082497BDE600}"/>
              </a:ext>
            </a:extLst>
          </p:cNvPr>
          <p:cNvSpPr txBox="1"/>
          <p:nvPr/>
        </p:nvSpPr>
        <p:spPr>
          <a:xfrm>
            <a:off x="7462837" y="6498431"/>
            <a:ext cx="502919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https://wallpapercave.com/paul-dirac-wallpapers</a:t>
            </a:r>
          </a:p>
        </p:txBody>
      </p:sp>
      <p:sp>
        <p:nvSpPr>
          <p:cNvPr id="12" name="CasetăText 11">
            <a:extLst>
              <a:ext uri="{FF2B5EF4-FFF2-40B4-BE49-F238E27FC236}">
                <a16:creationId xmlns:a16="http://schemas.microsoft.com/office/drawing/2014/main" id="{7BB62B61-476A-04CB-F229-A7F6940108EF}"/>
              </a:ext>
            </a:extLst>
          </p:cNvPr>
          <p:cNvSpPr txBox="1"/>
          <p:nvPr/>
        </p:nvSpPr>
        <p:spPr>
          <a:xfrm>
            <a:off x="-4526756" y="6546057"/>
            <a:ext cx="4993481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dirty="0"/>
              <a:t>https://citacoes.in/autores/carl-david-anderson/</a:t>
            </a:r>
            <a:endParaRPr lang="en-US" sz="1600" dirty="0">
              <a:cs typeface="Calibri"/>
            </a:endParaRPr>
          </a:p>
        </p:txBody>
      </p:sp>
      <p:pic>
        <p:nvPicPr>
          <p:cNvPr id="14" name="Picture 5" descr="Positron - Wikipedia">
            <a:extLst>
              <a:ext uri="{FF2B5EF4-FFF2-40B4-BE49-F238E27FC236}">
                <a16:creationId xmlns:a16="http://schemas.microsoft.com/office/drawing/2014/main" id="{54587AB4-E31A-FEAF-CDBA-AF5087F257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4260568" y="6904"/>
            <a:ext cx="4210471" cy="4182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01688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ositron - Wikipedia">
            <a:extLst>
              <a:ext uri="{FF2B5EF4-FFF2-40B4-BE49-F238E27FC236}">
                <a16:creationId xmlns:a16="http://schemas.microsoft.com/office/drawing/2014/main" id="{26A02C3E-1659-08AD-4D41-565B598BAD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9057" y="18810"/>
            <a:ext cx="4210471" cy="4182016"/>
          </a:xfrm>
          <a:prstGeom prst="rect">
            <a:avLst/>
          </a:prstGeom>
        </p:spPr>
      </p:pic>
      <p:pic>
        <p:nvPicPr>
          <p:cNvPr id="9" name="Picture 8" descr="The Inspiring Story Of Carl Anderson: The American Physicist Who ...">
            <a:extLst>
              <a:ext uri="{FF2B5EF4-FFF2-40B4-BE49-F238E27FC236}">
                <a16:creationId xmlns:a16="http://schemas.microsoft.com/office/drawing/2014/main" id="{453C84F4-E831-BCA9-FBAC-5F871DCA2B8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3" b="9283"/>
          <a:stretch/>
        </p:blipFill>
        <p:spPr>
          <a:xfrm>
            <a:off x="-1929" y="326030"/>
            <a:ext cx="3977833" cy="6226709"/>
          </a:xfrm>
          <a:prstGeom prst="rect">
            <a:avLst/>
          </a:prstGeom>
        </p:spPr>
      </p:pic>
      <p:sp>
        <p:nvSpPr>
          <p:cNvPr id="2" name="CasetăText 1">
            <a:extLst>
              <a:ext uri="{FF2B5EF4-FFF2-40B4-BE49-F238E27FC236}">
                <a16:creationId xmlns:a16="http://schemas.microsoft.com/office/drawing/2014/main" id="{AD1B499D-C759-F634-3788-C955521FD769}"/>
              </a:ext>
            </a:extLst>
          </p:cNvPr>
          <p:cNvSpPr txBox="1"/>
          <p:nvPr/>
        </p:nvSpPr>
        <p:spPr>
          <a:xfrm>
            <a:off x="4165153" y="4380444"/>
            <a:ext cx="8000998" cy="230832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o-RO" sz="2400" err="1">
                <a:latin typeface="Calibri"/>
                <a:ea typeface="+mn-lt"/>
                <a:cs typeface="Calibri"/>
              </a:rPr>
              <a:t>Observations</a:t>
            </a:r>
            <a:r>
              <a:rPr lang="ro-RO" sz="2400">
                <a:latin typeface="Calibri"/>
                <a:ea typeface="+mn-lt"/>
                <a:cs typeface="Calibri"/>
              </a:rPr>
              <a:t> </a:t>
            </a:r>
            <a:r>
              <a:rPr lang="ro-RO" sz="2400" err="1">
                <a:latin typeface="Calibri"/>
                <a:ea typeface="+mn-lt"/>
                <a:cs typeface="Calibri"/>
              </a:rPr>
              <a:t>by</a:t>
            </a:r>
            <a:r>
              <a:rPr lang="ro-RO" sz="2400">
                <a:latin typeface="Calibri"/>
                <a:ea typeface="+mn-lt"/>
                <a:cs typeface="Calibri"/>
              </a:rPr>
              <a:t> Carl David Anderson in a </a:t>
            </a:r>
            <a:r>
              <a:rPr lang="ro-RO" sz="2400" err="1">
                <a:latin typeface="Calibri"/>
                <a:ea typeface="+mn-lt"/>
                <a:cs typeface="Calibri"/>
              </a:rPr>
              <a:t>cloud</a:t>
            </a:r>
            <a:r>
              <a:rPr lang="ro-RO" sz="2400">
                <a:latin typeface="Calibri"/>
                <a:ea typeface="+mn-lt"/>
                <a:cs typeface="Calibri"/>
              </a:rPr>
              <a:t> </a:t>
            </a:r>
            <a:r>
              <a:rPr lang="ro-RO" sz="2400" err="1">
                <a:latin typeface="Calibri"/>
                <a:ea typeface="+mn-lt"/>
                <a:cs typeface="Calibri"/>
              </a:rPr>
              <a:t>chamber</a:t>
            </a:r>
            <a:r>
              <a:rPr lang="ro-RO" sz="2400">
                <a:latin typeface="Calibri"/>
                <a:ea typeface="+mn-lt"/>
                <a:cs typeface="Calibri"/>
              </a:rPr>
              <a:t> led </a:t>
            </a:r>
            <a:r>
              <a:rPr lang="ro-RO" sz="2400" err="1">
                <a:latin typeface="Calibri"/>
                <a:ea typeface="+mn-lt"/>
                <a:cs typeface="Calibri"/>
              </a:rPr>
              <a:t>to</a:t>
            </a:r>
            <a:r>
              <a:rPr lang="ro-RO" sz="2400">
                <a:latin typeface="Calibri"/>
                <a:ea typeface="+mn-lt"/>
                <a:cs typeface="Calibri"/>
              </a:rPr>
              <a:t> </a:t>
            </a:r>
            <a:r>
              <a:rPr lang="ro-RO" sz="2400" err="1">
                <a:latin typeface="Calibri"/>
                <a:ea typeface="+mn-lt"/>
                <a:cs typeface="Calibri"/>
              </a:rPr>
              <a:t>the</a:t>
            </a:r>
            <a:r>
              <a:rPr lang="ro-RO" sz="2400">
                <a:latin typeface="Calibri"/>
                <a:ea typeface="+mn-lt"/>
                <a:cs typeface="Calibri"/>
              </a:rPr>
              <a:t> </a:t>
            </a:r>
            <a:r>
              <a:rPr lang="ro-RO" sz="2400" err="1">
                <a:latin typeface="Calibri"/>
                <a:ea typeface="+mn-lt"/>
                <a:cs typeface="Calibri"/>
              </a:rPr>
              <a:t>official</a:t>
            </a:r>
            <a:r>
              <a:rPr lang="ro-RO" sz="2400">
                <a:latin typeface="Calibri"/>
                <a:ea typeface="+mn-lt"/>
                <a:cs typeface="Calibri"/>
              </a:rPr>
              <a:t> </a:t>
            </a:r>
            <a:r>
              <a:rPr lang="ro-RO" sz="2400" err="1">
                <a:latin typeface="Calibri"/>
                <a:ea typeface="+mn-lt"/>
                <a:cs typeface="Calibri"/>
              </a:rPr>
              <a:t>recognition</a:t>
            </a:r>
            <a:r>
              <a:rPr lang="ro-RO" sz="2400">
                <a:latin typeface="Calibri"/>
                <a:ea typeface="+mn-lt"/>
                <a:cs typeface="Calibri"/>
              </a:rPr>
              <a:t> of </a:t>
            </a:r>
            <a:r>
              <a:rPr lang="ro-RO" sz="2400" err="1">
                <a:latin typeface="Calibri"/>
                <a:ea typeface="+mn-lt"/>
                <a:cs typeface="Calibri"/>
              </a:rPr>
              <a:t>the</a:t>
            </a:r>
            <a:r>
              <a:rPr lang="ro-RO" sz="2400">
                <a:latin typeface="Calibri"/>
                <a:ea typeface="+mn-lt"/>
                <a:cs typeface="Calibri"/>
              </a:rPr>
              <a:t> </a:t>
            </a:r>
            <a:r>
              <a:rPr lang="ro-RO" sz="2400" err="1">
                <a:latin typeface="Calibri"/>
                <a:ea typeface="+mn-lt"/>
                <a:cs typeface="Calibri"/>
              </a:rPr>
              <a:t>positron</a:t>
            </a:r>
            <a:r>
              <a:rPr lang="ro-RO" sz="2400">
                <a:latin typeface="Calibri"/>
                <a:ea typeface="+mn-lt"/>
                <a:cs typeface="Calibri"/>
              </a:rPr>
              <a:t> as </a:t>
            </a:r>
            <a:r>
              <a:rPr lang="ro-RO" sz="2400" err="1">
                <a:latin typeface="Calibri"/>
                <a:ea typeface="+mn-lt"/>
                <a:cs typeface="Calibri"/>
              </a:rPr>
              <a:t>the</a:t>
            </a:r>
            <a:r>
              <a:rPr lang="ro-RO" sz="2400">
                <a:latin typeface="Calibri"/>
                <a:ea typeface="+mn-lt"/>
                <a:cs typeface="Calibri"/>
              </a:rPr>
              <a:t> </a:t>
            </a:r>
            <a:r>
              <a:rPr lang="ro-RO" sz="2400" err="1">
                <a:latin typeface="Calibri"/>
                <a:ea typeface="+mn-lt"/>
                <a:cs typeface="Calibri"/>
              </a:rPr>
              <a:t>first</a:t>
            </a:r>
            <a:r>
              <a:rPr lang="ro-RO" sz="2400">
                <a:latin typeface="Calibri"/>
                <a:ea typeface="+mn-lt"/>
                <a:cs typeface="Calibri"/>
              </a:rPr>
              <a:t> </a:t>
            </a:r>
            <a:r>
              <a:rPr lang="ro-RO" sz="2400" err="1">
                <a:latin typeface="Calibri"/>
                <a:ea typeface="+mn-lt"/>
                <a:cs typeface="Calibri"/>
              </a:rPr>
              <a:t>antiparticle</a:t>
            </a:r>
            <a:r>
              <a:rPr lang="ro-RO" sz="2400">
                <a:latin typeface="Calibri"/>
                <a:ea typeface="+mn-lt"/>
                <a:cs typeface="Calibri"/>
              </a:rPr>
              <a:t>, </a:t>
            </a:r>
            <a:r>
              <a:rPr lang="ro-RO" sz="2400" err="1">
                <a:latin typeface="Calibri"/>
                <a:ea typeface="+mn-lt"/>
                <a:cs typeface="Calibri"/>
              </a:rPr>
              <a:t>thereby</a:t>
            </a:r>
            <a:r>
              <a:rPr lang="ro-RO" sz="2400">
                <a:latin typeface="Calibri"/>
                <a:ea typeface="+mn-lt"/>
                <a:cs typeface="Calibri"/>
              </a:rPr>
              <a:t> </a:t>
            </a:r>
            <a:r>
              <a:rPr lang="ro-RO" sz="2400" err="1">
                <a:latin typeface="Calibri"/>
                <a:ea typeface="+mn-lt"/>
                <a:cs typeface="Calibri"/>
              </a:rPr>
              <a:t>validating</a:t>
            </a:r>
            <a:r>
              <a:rPr lang="ro-RO" sz="2400">
                <a:latin typeface="Calibri"/>
                <a:ea typeface="+mn-lt"/>
                <a:cs typeface="Calibri"/>
              </a:rPr>
              <a:t> </a:t>
            </a:r>
            <a:r>
              <a:rPr lang="ro-RO" sz="2400" err="1">
                <a:latin typeface="Calibri"/>
                <a:ea typeface="+mn-lt"/>
                <a:cs typeface="Calibri"/>
              </a:rPr>
              <a:t>Dirac's</a:t>
            </a:r>
            <a:r>
              <a:rPr lang="ro-RO" sz="2400">
                <a:latin typeface="Calibri"/>
                <a:ea typeface="+mn-lt"/>
                <a:cs typeface="Calibri"/>
              </a:rPr>
              <a:t> </a:t>
            </a:r>
            <a:r>
              <a:rPr lang="ro-RO" sz="2400" err="1">
                <a:latin typeface="Calibri"/>
                <a:ea typeface="+mn-lt"/>
                <a:cs typeface="Calibri"/>
              </a:rPr>
              <a:t>claim</a:t>
            </a:r>
            <a:r>
              <a:rPr lang="ro-RO" sz="2400">
                <a:latin typeface="Calibri"/>
                <a:ea typeface="+mn-lt"/>
                <a:cs typeface="Calibri"/>
              </a:rPr>
              <a:t>. Anderson </a:t>
            </a:r>
            <a:r>
              <a:rPr lang="ro-RO" sz="2400" err="1">
                <a:latin typeface="Calibri"/>
                <a:ea typeface="+mn-lt"/>
                <a:cs typeface="Calibri"/>
              </a:rPr>
              <a:t>would</a:t>
            </a:r>
            <a:r>
              <a:rPr lang="ro-RO" sz="2400">
                <a:latin typeface="Calibri"/>
                <a:ea typeface="+mn-lt"/>
                <a:cs typeface="Calibri"/>
              </a:rPr>
              <a:t> </a:t>
            </a:r>
            <a:r>
              <a:rPr lang="ro-RO" sz="2400" err="1">
                <a:latin typeface="Calibri"/>
                <a:ea typeface="+mn-lt"/>
                <a:cs typeface="Calibri"/>
              </a:rPr>
              <a:t>later</a:t>
            </a:r>
            <a:r>
              <a:rPr lang="ro-RO" sz="2400">
                <a:latin typeface="Calibri"/>
                <a:ea typeface="+mn-lt"/>
                <a:cs typeface="Calibri"/>
              </a:rPr>
              <a:t> </a:t>
            </a:r>
            <a:r>
              <a:rPr lang="ro-RO" sz="2400" err="1">
                <a:latin typeface="Calibri"/>
                <a:ea typeface="+mn-lt"/>
                <a:cs typeface="Calibri"/>
              </a:rPr>
              <a:t>discover</a:t>
            </a:r>
            <a:r>
              <a:rPr lang="ro-RO" sz="2400">
                <a:latin typeface="Calibri"/>
                <a:ea typeface="+mn-lt"/>
                <a:cs typeface="Calibri"/>
              </a:rPr>
              <a:t> </a:t>
            </a:r>
            <a:r>
              <a:rPr lang="ro-RO" sz="2400" err="1">
                <a:latin typeface="Calibri"/>
                <a:ea typeface="+mn-lt"/>
                <a:cs typeface="Calibri"/>
              </a:rPr>
              <a:t>the</a:t>
            </a:r>
            <a:r>
              <a:rPr lang="ro-RO" sz="2400">
                <a:latin typeface="Calibri"/>
                <a:ea typeface="+mn-lt"/>
                <a:cs typeface="Calibri"/>
              </a:rPr>
              <a:t> </a:t>
            </a:r>
            <a:r>
              <a:rPr lang="ro-RO" sz="2400" err="1">
                <a:latin typeface="Calibri"/>
                <a:ea typeface="+mn-lt"/>
                <a:cs typeface="Calibri"/>
              </a:rPr>
              <a:t>muon</a:t>
            </a:r>
            <a:r>
              <a:rPr lang="ro-RO" sz="2400">
                <a:latin typeface="Calibri"/>
                <a:ea typeface="+mn-lt"/>
                <a:cs typeface="Calibri"/>
              </a:rPr>
              <a:t> </a:t>
            </a:r>
            <a:r>
              <a:rPr lang="ro-RO" sz="2400" err="1">
                <a:latin typeface="Calibri"/>
                <a:ea typeface="+mn-lt"/>
                <a:cs typeface="Calibri"/>
              </a:rPr>
              <a:t>also</a:t>
            </a:r>
            <a:r>
              <a:rPr lang="ro-RO" sz="2400">
                <a:latin typeface="Calibri"/>
                <a:ea typeface="+mn-lt"/>
                <a:cs typeface="Calibri"/>
              </a:rPr>
              <a:t> </a:t>
            </a:r>
            <a:r>
              <a:rPr lang="ro-RO" sz="2400" err="1">
                <a:latin typeface="Calibri"/>
                <a:ea typeface="+mn-lt"/>
                <a:cs typeface="Calibri"/>
              </a:rPr>
              <a:t>using</a:t>
            </a:r>
            <a:r>
              <a:rPr lang="ro-RO" sz="2400">
                <a:latin typeface="Calibri"/>
                <a:ea typeface="+mn-lt"/>
                <a:cs typeface="Calibri"/>
              </a:rPr>
              <a:t> </a:t>
            </a:r>
            <a:r>
              <a:rPr lang="ro-RO" sz="2400" err="1">
                <a:latin typeface="Calibri"/>
                <a:ea typeface="+mn-lt"/>
                <a:cs typeface="Calibri"/>
              </a:rPr>
              <a:t>the</a:t>
            </a:r>
            <a:r>
              <a:rPr lang="ro-RO" sz="2400">
                <a:latin typeface="Calibri"/>
                <a:ea typeface="+mn-lt"/>
                <a:cs typeface="Calibri"/>
              </a:rPr>
              <a:t> </a:t>
            </a:r>
            <a:r>
              <a:rPr lang="ro-RO" sz="2400" err="1">
                <a:latin typeface="Calibri"/>
                <a:ea typeface="+mn-lt"/>
                <a:cs typeface="Calibri"/>
              </a:rPr>
              <a:t>cloud</a:t>
            </a:r>
            <a:r>
              <a:rPr lang="ro-RO" sz="2400">
                <a:latin typeface="Calibri"/>
                <a:ea typeface="+mn-lt"/>
                <a:cs typeface="Calibri"/>
              </a:rPr>
              <a:t> </a:t>
            </a:r>
            <a:r>
              <a:rPr lang="ro-RO" sz="2400" err="1">
                <a:latin typeface="Calibri"/>
                <a:ea typeface="+mn-lt"/>
                <a:cs typeface="Calibri"/>
              </a:rPr>
              <a:t>chamber</a:t>
            </a:r>
            <a:r>
              <a:rPr lang="ro-RO" sz="2400">
                <a:latin typeface="Calibri"/>
                <a:ea typeface="+mn-lt"/>
                <a:cs typeface="Calibri"/>
              </a:rPr>
              <a:t>.</a:t>
            </a:r>
            <a:endParaRPr lang="ro-RO">
              <a:latin typeface="Calibri"/>
              <a:cs typeface="Calibri"/>
            </a:endParaRPr>
          </a:p>
          <a:p>
            <a:endParaRPr lang="ro-RO" sz="2400">
              <a:latin typeface="Calibri"/>
              <a:ea typeface="+mn-lt"/>
              <a:cs typeface="Calibri"/>
            </a:endParaRPr>
          </a:p>
          <a:p>
            <a:endParaRPr lang="ro-RO" sz="2400">
              <a:latin typeface="Calibri"/>
              <a:cs typeface="Calibri"/>
            </a:endParaRPr>
          </a:p>
        </p:txBody>
      </p:sp>
      <p:pic>
        <p:nvPicPr>
          <p:cNvPr id="4" name="Imagine 3" descr="Biography of Paul Dirac: Discoverer of Antimatter">
            <a:extLst>
              <a:ext uri="{FF2B5EF4-FFF2-40B4-BE49-F238E27FC236}">
                <a16:creationId xmlns:a16="http://schemas.microsoft.com/office/drawing/2014/main" id="{4FF5268A-60D0-658D-8BD0-0CC52C327A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37245" y="-7999"/>
            <a:ext cx="6660355" cy="6862094"/>
          </a:xfrm>
          <a:prstGeom prst="rect">
            <a:avLst/>
          </a:prstGeom>
        </p:spPr>
      </p:pic>
      <p:pic>
        <p:nvPicPr>
          <p:cNvPr id="11" name="Imagine 10" descr="Energy Transparent Background - PNG Play">
            <a:extLst>
              <a:ext uri="{FF2B5EF4-FFF2-40B4-BE49-F238E27FC236}">
                <a16:creationId xmlns:a16="http://schemas.microsoft.com/office/drawing/2014/main" id="{810EC0E8-FB53-46FB-17DC-70E4BB005C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08859" y="6681101"/>
            <a:ext cx="2743200" cy="2441940"/>
          </a:xfrm>
          <a:prstGeom prst="rect">
            <a:avLst/>
          </a:prstGeom>
        </p:spPr>
      </p:pic>
      <p:sp>
        <p:nvSpPr>
          <p:cNvPr id="5" name="CasetăText 4">
            <a:extLst>
              <a:ext uri="{FF2B5EF4-FFF2-40B4-BE49-F238E27FC236}">
                <a16:creationId xmlns:a16="http://schemas.microsoft.com/office/drawing/2014/main" id="{67E87147-F141-7ABE-4569-56158B4C90DD}"/>
              </a:ext>
            </a:extLst>
          </p:cNvPr>
          <p:cNvSpPr txBox="1"/>
          <p:nvPr/>
        </p:nvSpPr>
        <p:spPr>
          <a:xfrm>
            <a:off x="8381849" y="3008891"/>
            <a:ext cx="3452810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o-RO" sz="3600" b="1">
                <a:latin typeface="Calibri"/>
                <a:cs typeface="Calibri"/>
              </a:rPr>
              <a:t>1.2 </a:t>
            </a:r>
            <a:r>
              <a:rPr lang="ro-RO" sz="3600" b="1" err="1">
                <a:latin typeface="Calibri"/>
                <a:cs typeface="Calibri"/>
              </a:rPr>
              <a:t>How</a:t>
            </a:r>
            <a:r>
              <a:rPr lang="ro-RO" sz="3600" b="1">
                <a:latin typeface="Calibri"/>
                <a:cs typeface="Calibri"/>
              </a:rPr>
              <a:t> </a:t>
            </a:r>
            <a:r>
              <a:rPr lang="ro-RO" sz="3600" b="1" err="1">
                <a:latin typeface="Calibri"/>
                <a:cs typeface="Calibri"/>
              </a:rPr>
              <a:t>was</a:t>
            </a:r>
            <a:r>
              <a:rPr lang="ro-RO" sz="3600" b="1">
                <a:latin typeface="Calibri"/>
                <a:cs typeface="Calibri"/>
              </a:rPr>
              <a:t> it </a:t>
            </a:r>
            <a:r>
              <a:rPr lang="ro-RO" sz="3600" b="1" err="1">
                <a:latin typeface="Calibri"/>
                <a:cs typeface="Calibri"/>
              </a:rPr>
              <a:t>discovered</a:t>
            </a:r>
            <a:r>
              <a:rPr lang="ro-RO" sz="3600" b="1">
                <a:latin typeface="Calibri"/>
                <a:cs typeface="Calibri"/>
              </a:rPr>
              <a:t>?</a:t>
            </a:r>
            <a:endParaRPr lang="ro-RO">
              <a:latin typeface="Calibri"/>
              <a:cs typeface="Calibri"/>
            </a:endParaRPr>
          </a:p>
        </p:txBody>
      </p:sp>
      <p:sp>
        <p:nvSpPr>
          <p:cNvPr id="3" name="CasetăText 2">
            <a:extLst>
              <a:ext uri="{FF2B5EF4-FFF2-40B4-BE49-F238E27FC236}">
                <a16:creationId xmlns:a16="http://schemas.microsoft.com/office/drawing/2014/main" id="{F25EB67C-DEAF-6AF6-667F-70F18C8D96A2}"/>
              </a:ext>
            </a:extLst>
          </p:cNvPr>
          <p:cNvSpPr txBox="1"/>
          <p:nvPr/>
        </p:nvSpPr>
        <p:spPr>
          <a:xfrm>
            <a:off x="-2381" y="6557963"/>
            <a:ext cx="4993481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dirty="0"/>
              <a:t>https://citacoes.in/autores/carl-david-anderson/</a:t>
            </a:r>
            <a:endParaRPr lang="en-US" sz="16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914640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D891C5E-9691-29E3-236F-7EB966575553}"/>
              </a:ext>
            </a:extLst>
          </p:cNvPr>
          <p:cNvSpPr txBox="1"/>
          <p:nvPr/>
        </p:nvSpPr>
        <p:spPr>
          <a:xfrm>
            <a:off x="2695937" y="282333"/>
            <a:ext cx="6794499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3200" b="1">
                <a:latin typeface="Calibri"/>
                <a:cs typeface="Calibri"/>
              </a:rPr>
              <a:t>1.3 Where can we find it?</a:t>
            </a:r>
            <a:endParaRPr lang="ro-RO">
              <a:latin typeface="Calibri"/>
              <a:cs typeface="Calibri"/>
            </a:endParaRPr>
          </a:p>
        </p:txBody>
      </p:sp>
      <p:pic>
        <p:nvPicPr>
          <p:cNvPr id="5" name="Picture 4" descr="Sherlock Holmes PNG Transparent Images - PNG All">
            <a:extLst>
              <a:ext uri="{FF2B5EF4-FFF2-40B4-BE49-F238E27FC236}">
                <a16:creationId xmlns:a16="http://schemas.microsoft.com/office/drawing/2014/main" id="{9B175F8D-0E68-17E3-7D05-D6023FFC26F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803" r="18102" b="193"/>
          <a:stretch/>
        </p:blipFill>
        <p:spPr>
          <a:xfrm>
            <a:off x="4049212" y="3159149"/>
            <a:ext cx="4693285" cy="3696290"/>
          </a:xfrm>
          <a:prstGeom prst="rect">
            <a:avLst/>
          </a:prstGeom>
        </p:spPr>
      </p:pic>
      <p:pic>
        <p:nvPicPr>
          <p:cNvPr id="7" name="Imagine 3" descr="Energy Transparent Background - PNG Play">
            <a:extLst>
              <a:ext uri="{FF2B5EF4-FFF2-40B4-BE49-F238E27FC236}">
                <a16:creationId xmlns:a16="http://schemas.microsoft.com/office/drawing/2014/main" id="{934C5A22-2CBF-1B36-AAE4-D06F81D2DC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061" y="3787942"/>
            <a:ext cx="2743200" cy="244194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D678451-9ED9-5F2E-27C1-16DF017AEE5B}"/>
              </a:ext>
            </a:extLst>
          </p:cNvPr>
          <p:cNvSpPr txBox="1"/>
          <p:nvPr/>
        </p:nvSpPr>
        <p:spPr>
          <a:xfrm>
            <a:off x="1976437" y="889451"/>
            <a:ext cx="8830116" cy="255454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000">
                <a:latin typeface="Calibri"/>
                <a:cs typeface="Calibri"/>
              </a:rPr>
              <a:t>As science fiction as antimatter might seem, we do actually encounter it in our daily lives:</a:t>
            </a:r>
          </a:p>
          <a:p>
            <a:pPr marL="285750" indent="-285750">
              <a:buFont typeface="Wingdings"/>
              <a:buChar char="v"/>
            </a:pPr>
            <a:r>
              <a:rPr lang="en-GB" sz="2000">
                <a:latin typeface="Calibri"/>
                <a:cs typeface="Calibri"/>
              </a:rPr>
              <a:t>Certain natural </a:t>
            </a:r>
            <a:r>
              <a:rPr lang="en-GB" sz="2000">
                <a:latin typeface="Calibri"/>
                <a:ea typeface="+mn-lt"/>
                <a:cs typeface="Calibri"/>
              </a:rPr>
              <a:t>phenomena</a:t>
            </a:r>
            <a:r>
              <a:rPr lang="en-GB" sz="2000">
                <a:latin typeface="Calibri"/>
                <a:cs typeface="Calibri"/>
              </a:rPr>
              <a:t>, like thunder, produce antimatter</a:t>
            </a:r>
          </a:p>
          <a:p>
            <a:pPr marL="285750" indent="-285750">
              <a:buFont typeface="Wingdings"/>
              <a:buChar char="v"/>
            </a:pPr>
            <a:r>
              <a:rPr lang="en-GB" sz="2000">
                <a:latin typeface="Calibri"/>
                <a:ea typeface="+mn-lt"/>
                <a:cs typeface="Calibri"/>
              </a:rPr>
              <a:t>Neutrinos are speculated to be their own antiparticle, and about 100 trillion of them pass through your body every second.</a:t>
            </a:r>
            <a:endParaRPr lang="en-GB" sz="2000">
              <a:latin typeface="Calibri"/>
              <a:cs typeface="Calibri"/>
            </a:endParaRPr>
          </a:p>
          <a:p>
            <a:pPr marL="285750" indent="-285750">
              <a:buFont typeface="Wingdings"/>
              <a:buChar char="v"/>
            </a:pPr>
            <a:r>
              <a:rPr lang="en-GB" sz="2000">
                <a:latin typeface="Calibri"/>
                <a:cs typeface="Calibri"/>
              </a:rPr>
              <a:t>Cosmic background radiation produces antimatter when colliding with particles</a:t>
            </a:r>
          </a:p>
          <a:p>
            <a:pPr marL="285750" indent="-285750">
              <a:buFont typeface="Wingdings"/>
              <a:buChar char="v"/>
            </a:pPr>
            <a:r>
              <a:rPr lang="en-GB" sz="2000" i="1">
                <a:latin typeface="Calibri"/>
                <a:cs typeface="Calibri"/>
              </a:rPr>
              <a:t>Bananas</a:t>
            </a:r>
          </a:p>
          <a:p>
            <a:pPr marL="285750" indent="-285750">
              <a:buFont typeface="Wingdings"/>
              <a:buChar char="v"/>
            </a:pPr>
            <a:r>
              <a:rPr lang="en-GB" sz="2000">
                <a:latin typeface="Calibri"/>
                <a:cs typeface="Calibri"/>
              </a:rPr>
              <a:t>Wait.... WHAT?</a:t>
            </a:r>
          </a:p>
        </p:txBody>
      </p:sp>
    </p:spTree>
    <p:extLst>
      <p:ext uri="{BB962C8B-B14F-4D97-AF65-F5344CB8AC3E}">
        <p14:creationId xmlns:p14="http://schemas.microsoft.com/office/powerpoint/2010/main" val="35679692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D891C5E-9691-29E3-236F-7EB966575553}"/>
              </a:ext>
            </a:extLst>
          </p:cNvPr>
          <p:cNvSpPr txBox="1"/>
          <p:nvPr/>
        </p:nvSpPr>
        <p:spPr>
          <a:xfrm>
            <a:off x="2695937" y="282333"/>
            <a:ext cx="6794499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4000" b="1">
                <a:latin typeface="Calibri"/>
                <a:cs typeface="Calibri"/>
              </a:rPr>
              <a:t>BANANAS!?</a:t>
            </a:r>
            <a:endParaRPr lang="en-US" sz="4000" b="1">
              <a:latin typeface="Calibri"/>
              <a:cs typeface="Calibri"/>
            </a:endParaRPr>
          </a:p>
        </p:txBody>
      </p:sp>
      <p:pic>
        <p:nvPicPr>
          <p:cNvPr id="7" name="Imagine 3" descr="Energy Transparent Background - PNG Play">
            <a:extLst>
              <a:ext uri="{FF2B5EF4-FFF2-40B4-BE49-F238E27FC236}">
                <a16:creationId xmlns:a16="http://schemas.microsoft.com/office/drawing/2014/main" id="{934C5A22-2CBF-1B36-AAE4-D06F81D2DC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4256" y="2214508"/>
            <a:ext cx="2743200" cy="2441940"/>
          </a:xfrm>
          <a:prstGeom prst="rect">
            <a:avLst/>
          </a:prstGeom>
        </p:spPr>
      </p:pic>
      <p:pic>
        <p:nvPicPr>
          <p:cNvPr id="2" name="Picture 1" descr="Sherlock Holmes PNG Transparent Images - PNG All">
            <a:extLst>
              <a:ext uri="{FF2B5EF4-FFF2-40B4-BE49-F238E27FC236}">
                <a16:creationId xmlns:a16="http://schemas.microsoft.com/office/drawing/2014/main" id="{62EABBDE-71C9-8D9C-A0B9-F761756BCE8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803" r="18102" b="193"/>
          <a:stretch/>
        </p:blipFill>
        <p:spPr>
          <a:xfrm flipH="1">
            <a:off x="3582268" y="3159148"/>
            <a:ext cx="4624334" cy="3696290"/>
          </a:xfrm>
          <a:prstGeom prst="rect">
            <a:avLst/>
          </a:prstGeom>
        </p:spPr>
      </p:pic>
      <p:pic>
        <p:nvPicPr>
          <p:cNvPr id="8" name="Picture 7" descr="DICDOC.ai One click to peace of mind on your STD fear - DICDOC">
            <a:extLst>
              <a:ext uri="{FF2B5EF4-FFF2-40B4-BE49-F238E27FC236}">
                <a16:creationId xmlns:a16="http://schemas.microsoft.com/office/drawing/2014/main" id="{B938BFEF-3364-B28E-CC83-A3FFFFFAF1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3615" y="3792509"/>
            <a:ext cx="2743200" cy="278396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E949541-D865-F9DC-DF0F-14CD3B07C7E2}"/>
              </a:ext>
            </a:extLst>
          </p:cNvPr>
          <p:cNvSpPr txBox="1"/>
          <p:nvPr/>
        </p:nvSpPr>
        <p:spPr>
          <a:xfrm>
            <a:off x="663936" y="1391020"/>
            <a:ext cx="3238500" cy="132343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000">
                <a:latin typeface="Calibri"/>
                <a:ea typeface="+mn-lt"/>
                <a:cs typeface="Calibri"/>
              </a:rPr>
              <a:t>Bananas are radioactive; actually, the potassium in them is (actually, only the 0.01% K-40 isotope is).</a:t>
            </a:r>
            <a:endParaRPr lang="ro-RO">
              <a:latin typeface="Calibri"/>
              <a:cs typeface="Calibri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7995C11-02CE-59A9-33CA-CCBB13EB2564}"/>
              </a:ext>
            </a:extLst>
          </p:cNvPr>
          <p:cNvSpPr txBox="1"/>
          <p:nvPr/>
        </p:nvSpPr>
        <p:spPr>
          <a:xfrm>
            <a:off x="8611785" y="1391373"/>
            <a:ext cx="3270250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000">
                <a:latin typeface="Calibri"/>
                <a:ea typeface="+mn-lt"/>
                <a:cs typeface="Calibri"/>
              </a:rPr>
              <a:t>On average, a K-40 atom in a banana undergoes positron decay every 75 minutes.</a:t>
            </a:r>
            <a:endParaRPr lang="ro-RO">
              <a:latin typeface="Calibri"/>
              <a:cs typeface="Calibri"/>
            </a:endParaRPr>
          </a:p>
        </p:txBody>
      </p:sp>
      <p:pic>
        <p:nvPicPr>
          <p:cNvPr id="10" name="Picture 9" descr="A banana with a radioactive sign&#10;&#10;Description automatically generated">
            <a:extLst>
              <a:ext uri="{FF2B5EF4-FFF2-40B4-BE49-F238E27FC236}">
                <a16:creationId xmlns:a16="http://schemas.microsoft.com/office/drawing/2014/main" id="{3B31D27F-5F9A-773D-9A47-33731E0B1E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-1920000" flipH="1">
            <a:off x="-349230" y="3585316"/>
            <a:ext cx="4180510" cy="363240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3DC3E32-CB7C-EB50-5A3B-225E00DAD66C}"/>
              </a:ext>
            </a:extLst>
          </p:cNvPr>
          <p:cNvSpPr txBox="1"/>
          <p:nvPr/>
        </p:nvSpPr>
        <p:spPr>
          <a:xfrm>
            <a:off x="8219080" y="4653785"/>
            <a:ext cx="3936346" cy="163121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000">
                <a:latin typeface="Calibri"/>
                <a:ea typeface="+mn-lt"/>
                <a:cs typeface="Calibri"/>
              </a:rPr>
              <a:t>If we harvested all the antimatter from all the bananas in the world, we would produce approximately around 1.2 picograms (about $80 worth) of antimatter each year.</a:t>
            </a:r>
            <a:endParaRPr lang="ro-RO" sz="2000">
              <a:latin typeface="Calibri"/>
              <a:cs typeface="Calibri"/>
            </a:endParaRPr>
          </a:p>
        </p:txBody>
      </p:sp>
      <p:pic>
        <p:nvPicPr>
          <p:cNvPr id="3" name="Imagine 2" descr="Radioactive decay | The Cavalcade o' Chemistry">
            <a:extLst>
              <a:ext uri="{FF2B5EF4-FFF2-40B4-BE49-F238E27FC236}">
                <a16:creationId xmlns:a16="http://schemas.microsoft.com/office/drawing/2014/main" id="{AB705CF2-056F-B202-2496-EF713E54452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57637" y="1319212"/>
            <a:ext cx="4276724" cy="1397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37279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ine 3" descr="Black Solid Color Image : Unisex Adult Face Mask Black Solid Color ...">
            <a:extLst>
              <a:ext uri="{FF2B5EF4-FFF2-40B4-BE49-F238E27FC236}">
                <a16:creationId xmlns:a16="http://schemas.microsoft.com/office/drawing/2014/main" id="{DBAAB820-B847-18BF-38EF-4A05306B29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4" y="3614"/>
            <a:ext cx="12192201" cy="720250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874AE36-1A6E-4C41-8432-8020CF03D939}"/>
              </a:ext>
            </a:extLst>
          </p:cNvPr>
          <p:cNvSpPr txBox="1"/>
          <p:nvPr/>
        </p:nvSpPr>
        <p:spPr>
          <a:xfrm>
            <a:off x="3167062" y="2551492"/>
            <a:ext cx="5875734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2800">
                <a:latin typeface="Calibri"/>
                <a:cs typeface="Calibri"/>
              </a:rPr>
              <a:t>But there is a problem...</a:t>
            </a:r>
          </a:p>
        </p:txBody>
      </p:sp>
      <p:pic>
        <p:nvPicPr>
          <p:cNvPr id="5" name="Picture 4" descr="Energy Transparent Background - PNG Play">
            <a:extLst>
              <a:ext uri="{FF2B5EF4-FFF2-40B4-BE49-F238E27FC236}">
                <a16:creationId xmlns:a16="http://schemas.microsoft.com/office/drawing/2014/main" id="{3B7A8BA9-82F3-BFD0-034E-149DC8CF82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14000"/>
                    </a14:imgEffect>
                    <a14:imgEffect>
                      <a14:brightnessContrast bright="-5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905500" y="3262313"/>
            <a:ext cx="381000" cy="333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9076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Ecran lat</PresentationFormat>
  <Slides>38</Slides>
  <Notes>0</Notes>
  <HiddenSlides>0</HiddenSlide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38</vt:i4>
      </vt:variant>
    </vt:vector>
  </HeadingPairs>
  <TitlesOfParts>
    <vt:vector size="39" baseType="lpstr">
      <vt:lpstr>Celestial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In conclusion</vt:lpstr>
      <vt:lpstr>Prezentare PowerPoint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ye</dc:title>
  <dc:creator/>
  <cp:revision>520</cp:revision>
  <dcterms:created xsi:type="dcterms:W3CDTF">2024-06-05T21:21:12Z</dcterms:created>
  <dcterms:modified xsi:type="dcterms:W3CDTF">2024-06-14T11:38:15Z</dcterms:modified>
</cp:coreProperties>
</file>