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  <p:sldMasterId id="2147483698" r:id="rId5"/>
    <p:sldMasterId id="2147483709" r:id="rId6"/>
    <p:sldMasterId id="2147483723" r:id="rId7"/>
    <p:sldMasterId id="2147483737" r:id="rId8"/>
    <p:sldMasterId id="2147483750" r:id="rId9"/>
  </p:sldMasterIdLst>
  <p:notesMasterIdLst>
    <p:notesMasterId r:id="rId29"/>
  </p:notesMasterIdLst>
  <p:sldIdLst>
    <p:sldId id="3205" r:id="rId10"/>
    <p:sldId id="672" r:id="rId11"/>
    <p:sldId id="691" r:id="rId12"/>
    <p:sldId id="643" r:id="rId13"/>
    <p:sldId id="2667" r:id="rId14"/>
    <p:sldId id="3154" r:id="rId15"/>
    <p:sldId id="3157" r:id="rId16"/>
    <p:sldId id="3158" r:id="rId17"/>
    <p:sldId id="3208" r:id="rId18"/>
    <p:sldId id="3201" r:id="rId19"/>
    <p:sldId id="3117" r:id="rId20"/>
    <p:sldId id="3206" r:id="rId21"/>
    <p:sldId id="3150" r:id="rId22"/>
    <p:sldId id="3139" r:id="rId23"/>
    <p:sldId id="3147" r:id="rId24"/>
    <p:sldId id="3142" r:id="rId25"/>
    <p:sldId id="3148" r:id="rId26"/>
    <p:sldId id="3210" r:id="rId27"/>
    <p:sldId id="316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0100"/>
    <a:srgbClr val="515252"/>
    <a:srgbClr val="000000"/>
    <a:srgbClr val="D6D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1"/>
    <p:restoredTop sz="91403"/>
  </p:normalViewPr>
  <p:slideViewPr>
    <p:cSldViewPr snapToGrid="0">
      <p:cViewPr varScale="1">
        <p:scale>
          <a:sx n="115" d="100"/>
          <a:sy n="115" d="100"/>
        </p:scale>
        <p:origin x="5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62F50-F756-E444-AEAE-6724472B720E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6A5D0-2E03-9847-9DA4-7CCA83AF1EA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764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578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Times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4505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Times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9005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Times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8064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6A5D0-2E03-9847-9DA4-7CCA83AF1EA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793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>
            <a:extLst>
              <a:ext uri="{FF2B5EF4-FFF2-40B4-BE49-F238E27FC236}">
                <a16:creationId xmlns:a16="http://schemas.microsoft.com/office/drawing/2014/main" id="{BC4E811C-8E7F-F649-BCBF-1129E1FD84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290" name="Notes Placeholder 2">
            <a:extLst>
              <a:ext uri="{FF2B5EF4-FFF2-40B4-BE49-F238E27FC236}">
                <a16:creationId xmlns:a16="http://schemas.microsoft.com/office/drawing/2014/main" id="{96D310E8-7B51-AB47-8903-1F3F97ABD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Lucida Grande" panose="020B0600040502020204" pitchFamily="34" charset="0"/>
              <a:ea typeface="ヒラギノ角ゴ Pro W3" panose="020B0300000000000000" pitchFamily="34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6BC33-20CA-1B47-B156-9F295A6D7EF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itchFamily="84" charset="0"/>
                <a:ea typeface="ヒラギノ角ゴ Pro W3" pitchFamily="84" charset="-128"/>
                <a:cs typeface="+mn-cs"/>
              </a:rPr>
              <a:t>April 2014</a:t>
            </a:r>
          </a:p>
        </p:txBody>
      </p:sp>
    </p:spTree>
    <p:extLst>
      <p:ext uri="{BB962C8B-B14F-4D97-AF65-F5344CB8AC3E}">
        <p14:creationId xmlns:p14="http://schemas.microsoft.com/office/powerpoint/2010/main" val="1227025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6A5D0-2E03-9847-9DA4-7CCA83AF1EA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993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B6A5D0-2E03-9847-9DA4-7CCA83AF1EA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071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>
            <a:extLst>
              <a:ext uri="{FF2B5EF4-FFF2-40B4-BE49-F238E27FC236}">
                <a16:creationId xmlns:a16="http://schemas.microsoft.com/office/drawing/2014/main" id="{BC4E811C-8E7F-F649-BCBF-1129E1FD84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2290" name="Notes Placeholder 2">
            <a:extLst>
              <a:ext uri="{FF2B5EF4-FFF2-40B4-BE49-F238E27FC236}">
                <a16:creationId xmlns:a16="http://schemas.microsoft.com/office/drawing/2014/main" id="{96D310E8-7B51-AB47-8903-1F3F97ABD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Lucida Grande" panose="020B0600040502020204" pitchFamily="34" charset="0"/>
              <a:ea typeface="ヒラギノ角ゴ Pro W3" panose="020B0300000000000000" pitchFamily="34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F6BC33-20CA-1B47-B156-9F295A6D7EF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 pitchFamily="84" charset="0"/>
                <a:ea typeface="ヒラギノ角ゴ Pro W3" pitchFamily="84" charset="-128"/>
                <a:cs typeface="+mn-cs"/>
              </a:rPr>
              <a:t>April 2014</a:t>
            </a:r>
          </a:p>
        </p:txBody>
      </p:sp>
    </p:spTree>
    <p:extLst>
      <p:ext uri="{BB962C8B-B14F-4D97-AF65-F5344CB8AC3E}">
        <p14:creationId xmlns:p14="http://schemas.microsoft.com/office/powerpoint/2010/main" val="208980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EE6BB-26AC-5142-A5D7-97E53D65E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A0623-7000-504C-A6BB-D890B5E2A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FE9DF-95FB-B449-B51D-78A6257F7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F383-48BF-BF46-8021-267EB0800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D7A2E-48AC-0C49-A21E-C9A147856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93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CD931-946F-8D4F-B93C-769C1A2D4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E4EE9F-FEEA-6B4E-A837-E71D2700E2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2679D-55FE-554E-AAB7-9FEE9C508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71C50-AD99-784A-A62B-3F714E41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AD1BB-B59F-8F4D-A45E-220B4266B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432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7B39D6-C079-1340-83E6-A89615EF1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567597-256F-DC42-A3A1-8E043D6A4D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C2775-FF30-8B4E-94F6-D00433041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FF7FB-4EDC-9743-9AAC-B4D2AEAC4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A44F5-3170-A348-A614-3C8C10ED4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700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733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2"/>
            <a:ext cx="12192000" cy="1470025"/>
          </a:xfrm>
        </p:spPr>
        <p:txBody>
          <a:bodyPr/>
          <a:lstStyle>
            <a:lvl1pPr>
              <a:defRPr sz="33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1970065"/>
            <a:ext cx="8534400" cy="1752600"/>
          </a:xfrm>
        </p:spPr>
        <p:txBody>
          <a:bodyPr/>
          <a:lstStyle>
            <a:lvl1pPr marL="0" indent="0" algn="ctr">
              <a:buNone/>
              <a:defRPr sz="1800">
                <a:latin typeface="Arial" pitchFamily="34" charset="0"/>
                <a:cs typeface="Arial" pitchFamily="34" charset="0"/>
              </a:defRPr>
            </a:lvl1pPr>
            <a:lvl2pPr marL="342887" indent="0" algn="ctr">
              <a:buNone/>
              <a:defRPr/>
            </a:lvl2pPr>
            <a:lvl3pPr marL="685773" indent="0" algn="ctr">
              <a:buNone/>
              <a:defRPr/>
            </a:lvl3pPr>
            <a:lvl4pPr marL="1028659" indent="0" algn="ctr">
              <a:buNone/>
              <a:defRPr/>
            </a:lvl4pPr>
            <a:lvl5pPr marL="1371545" indent="0" algn="ctr">
              <a:buNone/>
              <a:defRPr/>
            </a:lvl5pPr>
            <a:lvl6pPr marL="1714432" indent="0" algn="ctr">
              <a:buNone/>
              <a:defRPr/>
            </a:lvl6pPr>
            <a:lvl7pPr marL="2057318" indent="0" algn="ctr">
              <a:buNone/>
              <a:defRPr/>
            </a:lvl7pPr>
            <a:lvl8pPr marL="2400204" indent="0" algn="ctr">
              <a:buNone/>
              <a:defRPr/>
            </a:lvl8pPr>
            <a:lvl9pPr marL="274309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1860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57339"/>
            <a:ext cx="10363200" cy="3800488"/>
          </a:xfrm>
        </p:spPr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65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5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93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5" y="2786048"/>
            <a:ext cx="10465163" cy="1362076"/>
          </a:xfrm>
        </p:spPr>
        <p:txBody>
          <a:bodyPr anchor="t"/>
          <a:lstStyle>
            <a:lvl1pPr algn="l">
              <a:defRPr sz="33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1285862"/>
            <a:ext cx="10363200" cy="1500187"/>
          </a:xfrm>
        </p:spPr>
        <p:txBody>
          <a:bodyPr anchor="b"/>
          <a:lstStyle>
            <a:lvl1pPr marL="0" indent="0">
              <a:buNone/>
              <a:defRPr sz="1800">
                <a:latin typeface="Arial" pitchFamily="34" charset="0"/>
                <a:cs typeface="Arial" pitchFamily="34" charset="0"/>
              </a:defRPr>
            </a:lvl1pPr>
            <a:lvl2pPr marL="342887" indent="0">
              <a:buNone/>
              <a:defRPr sz="1350"/>
            </a:lvl2pPr>
            <a:lvl3pPr marL="685773" indent="0">
              <a:buNone/>
              <a:defRPr sz="1200"/>
            </a:lvl3pPr>
            <a:lvl4pPr marL="1028659" indent="0">
              <a:buNone/>
              <a:defRPr sz="1050"/>
            </a:lvl4pPr>
            <a:lvl5pPr marL="1371545" indent="0">
              <a:buNone/>
              <a:defRPr sz="1050"/>
            </a:lvl5pPr>
            <a:lvl6pPr marL="1714432" indent="0">
              <a:buNone/>
              <a:defRPr sz="1050"/>
            </a:lvl6pPr>
            <a:lvl7pPr marL="2057318" indent="0">
              <a:buNone/>
              <a:defRPr sz="1050"/>
            </a:lvl7pPr>
            <a:lvl8pPr marL="2400204" indent="0">
              <a:buNone/>
              <a:defRPr sz="1050"/>
            </a:lvl8pPr>
            <a:lvl9pPr marL="2743091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853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57338"/>
            <a:ext cx="5080000" cy="4514868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5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57339"/>
            <a:ext cx="5080000" cy="3800488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65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88966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484785"/>
            <a:ext cx="5386917" cy="639762"/>
          </a:xfrm>
        </p:spPr>
        <p:txBody>
          <a:bodyPr anchor="b"/>
          <a:lstStyle>
            <a:lvl1pPr marL="0" indent="0">
              <a:buNone/>
              <a:defRPr sz="21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342887" indent="0">
              <a:buNone/>
              <a:defRPr sz="1500" b="1"/>
            </a:lvl2pPr>
            <a:lvl3pPr marL="685773" indent="0">
              <a:buNone/>
              <a:defRPr sz="1350" b="1"/>
            </a:lvl3pPr>
            <a:lvl4pPr marL="1028659" indent="0">
              <a:buNone/>
              <a:defRPr sz="1200" b="1"/>
            </a:lvl4pPr>
            <a:lvl5pPr marL="1371545" indent="0">
              <a:buNone/>
              <a:defRPr sz="1200" b="1"/>
            </a:lvl5pPr>
            <a:lvl6pPr marL="1714432" indent="0">
              <a:buNone/>
              <a:defRPr sz="1200" b="1"/>
            </a:lvl6pPr>
            <a:lvl7pPr marL="2057318" indent="0">
              <a:buNone/>
              <a:defRPr sz="1200" b="1"/>
            </a:lvl7pPr>
            <a:lvl8pPr marL="2400204" indent="0">
              <a:buNone/>
              <a:defRPr sz="1200" b="1"/>
            </a:lvl8pPr>
            <a:lvl9pPr marL="274309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7"/>
            <a:ext cx="5386917" cy="3897331"/>
          </a:xfrm>
        </p:spPr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65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2"/>
          </a:xfrm>
        </p:spPr>
        <p:txBody>
          <a:bodyPr anchor="b"/>
          <a:lstStyle>
            <a:lvl1pPr marL="0" indent="0">
              <a:buNone/>
              <a:defRPr sz="21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342887" indent="0">
              <a:buNone/>
              <a:defRPr sz="1500" b="1"/>
            </a:lvl2pPr>
            <a:lvl3pPr marL="685773" indent="0">
              <a:buNone/>
              <a:defRPr sz="1350" b="1"/>
            </a:lvl3pPr>
            <a:lvl4pPr marL="1028659" indent="0">
              <a:buNone/>
              <a:defRPr sz="1200" b="1"/>
            </a:lvl4pPr>
            <a:lvl5pPr marL="1371545" indent="0">
              <a:buNone/>
              <a:defRPr sz="1200" b="1"/>
            </a:lvl5pPr>
            <a:lvl6pPr marL="1714432" indent="0">
              <a:buNone/>
              <a:defRPr sz="1200" b="1"/>
            </a:lvl6pPr>
            <a:lvl7pPr marL="2057318" indent="0">
              <a:buNone/>
              <a:defRPr sz="1200" b="1"/>
            </a:lvl7pPr>
            <a:lvl8pPr marL="2400204" indent="0">
              <a:buNone/>
              <a:defRPr sz="1200" b="1"/>
            </a:lvl8pPr>
            <a:lvl9pPr marL="274309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8"/>
            <a:ext cx="5389033" cy="3182951"/>
          </a:xfrm>
        </p:spPr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65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25746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3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58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842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6DE7C-B9DC-6746-980D-C836BBC18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F96C9-857B-5441-9686-F88BDFE8EA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89E9B-0D8B-7248-AE3C-5987E6E22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C4BFFF-524D-D846-B9E5-08F491D32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4BF14-95A3-9347-8AC5-75FD43768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238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1"/>
            <a:ext cx="4011084" cy="1162050"/>
          </a:xfrm>
        </p:spPr>
        <p:txBody>
          <a:bodyPr anchor="b"/>
          <a:lstStyle>
            <a:lvl1pPr algn="l">
              <a:defRPr sz="21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084776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65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851419"/>
          </a:xfrm>
        </p:spPr>
        <p:txBody>
          <a:bodyPr/>
          <a:lstStyle>
            <a:lvl1pPr marL="0" indent="0">
              <a:buNone/>
              <a:defRPr sz="1650">
                <a:latin typeface="Arial" pitchFamily="34" charset="0"/>
                <a:cs typeface="Arial" pitchFamily="34" charset="0"/>
              </a:defRPr>
            </a:lvl1pPr>
            <a:lvl2pPr marL="342887" indent="0">
              <a:buNone/>
              <a:defRPr sz="900"/>
            </a:lvl2pPr>
            <a:lvl3pPr marL="685773" indent="0">
              <a:buNone/>
              <a:defRPr sz="750"/>
            </a:lvl3pPr>
            <a:lvl4pPr marL="1028659" indent="0">
              <a:buNone/>
              <a:defRPr sz="675"/>
            </a:lvl4pPr>
            <a:lvl5pPr marL="1371545" indent="0">
              <a:buNone/>
              <a:defRPr sz="675"/>
            </a:lvl5pPr>
            <a:lvl6pPr marL="1714432" indent="0">
              <a:buNone/>
              <a:defRPr sz="675"/>
            </a:lvl6pPr>
            <a:lvl7pPr marL="2057318" indent="0">
              <a:buNone/>
              <a:defRPr sz="675"/>
            </a:lvl7pPr>
            <a:lvl8pPr marL="2400204" indent="0">
              <a:buNone/>
              <a:defRPr sz="675"/>
            </a:lvl8pPr>
            <a:lvl9pPr marL="2743091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0675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071942"/>
            <a:ext cx="7315200" cy="566738"/>
          </a:xfrm>
        </p:spPr>
        <p:txBody>
          <a:bodyPr anchor="b"/>
          <a:lstStyle>
            <a:lvl1pPr algn="l">
              <a:defRPr sz="21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8"/>
            <a:ext cx="7315200" cy="3459167"/>
          </a:xfrm>
        </p:spPr>
        <p:txBody>
          <a:bodyPr/>
          <a:lstStyle>
            <a:lvl1pPr marL="0" indent="0">
              <a:buNone/>
              <a:defRPr sz="2400"/>
            </a:lvl1pPr>
            <a:lvl2pPr marL="342887" indent="0">
              <a:buNone/>
              <a:defRPr sz="2100"/>
            </a:lvl2pPr>
            <a:lvl3pPr marL="685773" indent="0">
              <a:buNone/>
              <a:defRPr sz="1800"/>
            </a:lvl3pPr>
            <a:lvl4pPr marL="1028659" indent="0">
              <a:buNone/>
              <a:defRPr sz="1500"/>
            </a:lvl4pPr>
            <a:lvl5pPr marL="1371545" indent="0">
              <a:buNone/>
              <a:defRPr sz="1500"/>
            </a:lvl5pPr>
            <a:lvl6pPr marL="1714432" indent="0">
              <a:buNone/>
              <a:defRPr sz="1500"/>
            </a:lvl6pPr>
            <a:lvl7pPr marL="2057318" indent="0">
              <a:buNone/>
              <a:defRPr sz="1500"/>
            </a:lvl7pPr>
            <a:lvl8pPr marL="2400204" indent="0">
              <a:buNone/>
              <a:defRPr sz="1500"/>
            </a:lvl8pPr>
            <a:lvl9pPr marL="2743091" indent="0">
              <a:buNone/>
              <a:defRPr sz="15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4638680"/>
            <a:ext cx="7315200" cy="804862"/>
          </a:xfrm>
        </p:spPr>
        <p:txBody>
          <a:bodyPr/>
          <a:lstStyle>
            <a:lvl1pPr marL="0" indent="0">
              <a:buNone/>
              <a:defRPr sz="1650">
                <a:latin typeface="Arial" pitchFamily="34" charset="0"/>
                <a:cs typeface="Arial" pitchFamily="34" charset="0"/>
              </a:defRPr>
            </a:lvl1pPr>
            <a:lvl2pPr marL="342887" indent="0">
              <a:buNone/>
              <a:defRPr sz="900"/>
            </a:lvl2pPr>
            <a:lvl3pPr marL="685773" indent="0">
              <a:buNone/>
              <a:defRPr sz="750"/>
            </a:lvl3pPr>
            <a:lvl4pPr marL="1028659" indent="0">
              <a:buNone/>
              <a:defRPr sz="675"/>
            </a:lvl4pPr>
            <a:lvl5pPr marL="1371545" indent="0">
              <a:buNone/>
              <a:defRPr sz="675"/>
            </a:lvl5pPr>
            <a:lvl6pPr marL="1714432" indent="0">
              <a:buNone/>
              <a:defRPr sz="675"/>
            </a:lvl6pPr>
            <a:lvl7pPr marL="2057318" indent="0">
              <a:buNone/>
              <a:defRPr sz="675"/>
            </a:lvl7pPr>
            <a:lvl8pPr marL="2400204" indent="0">
              <a:buNone/>
              <a:defRPr sz="675"/>
            </a:lvl8pPr>
            <a:lvl9pPr marL="2743091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91194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9054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459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5232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1240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066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6456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834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395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DF0E6-F7AE-2244-AAD3-4D9928A62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23E47-3BEC-2047-B14F-C676BF058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3E2CE-3B30-444D-8717-6556A44D1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E4A4E-EFCD-8947-97BB-36E192B16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3DD06-E457-2E4A-8A4F-AD269CB95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028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3990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4699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898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7022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7982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4905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4745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988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06070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60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9DA74-FD1A-CA42-A097-63357DA6D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4E72E-10EA-9A4C-AEA6-21FFB5B262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ADE25F-666B-6242-B5D4-0948581DA9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C2A0A-615C-5D48-9762-19B4CAFCB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756617-C1C9-AA47-9A83-7C7FC72DA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758E9-64FA-C14C-BCE0-608EEC9D5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36702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0926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5833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8382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084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5259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2363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734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0842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295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556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C6DD2-AAC4-3745-A9A7-2FFC27629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B53135-78B2-2E40-AADD-0D0B83B87B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D6EE2-6AD9-C94F-A443-CB3AA263D0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528579-64BB-C545-BB27-267E4DF717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BD26D2-C915-6E44-860D-8C44A60CA8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58CC15-4191-8D47-9D12-22DEAAFA0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45C3FB-73D7-D946-B319-5280D2446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674081-D05B-7641-BFA5-743297755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5504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1350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07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02468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459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2550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0046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598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40903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6612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462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B851E-4D86-1B44-860D-243F1F5DA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09C3FF-5EFF-BA47-BCF9-0D1C48D93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4DC41-3FF6-4B46-A62D-8CA72AAA3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7399EA-4CCA-3B46-B9FE-DEA2EF2B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7672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5006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2647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173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708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2729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23573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839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58887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47810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774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331E1F-D5DE-5A49-98A5-684013ADD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60AE72-9FFB-2C4A-BC62-1B8DA4A48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52877-D691-914B-88D4-BD1334AB3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39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6F29B-DD76-5549-B206-A434B7545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D12F9-30FA-D249-A658-A6398F765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C2ABDA-B89D-9C48-A986-05729B91B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3007F-F929-1348-9136-418CA3FF6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7B0A1-1F63-F24F-924A-2AD67F295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08E053-524B-4F4B-AA04-A8DCEEB1E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01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DB83F-7F3D-AC47-97E2-867618CF5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B55142-1ADE-0742-AC07-072C977C5A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ADB06-1621-9742-9124-17EC6E21C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5E8A15-AEBE-6640-A664-9A39D6E32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481B24-2B66-104A-BBC5-B887B9179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FED7D-3EF9-FF4F-9EDD-7F1C1D05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63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D22798-EB6A-B440-9777-C45DF401F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177F2-957E-5142-8DA7-6CA56C6A5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B1253-DBBB-0449-81DF-EC72829380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6847F-C5C9-DB43-9673-5C57D0D9FE01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F131E-FF4E-AA41-B06B-53C7A0563A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FF44F-092D-7649-A2EB-0DC3765F9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E3F9E-6A70-3847-98E5-4D22C3B62C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97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73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6"/>
            <a:ext cx="12192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557338"/>
            <a:ext cx="103632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defTabSz="685773"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defTabSz="685773"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/>
            </a:lvl1pPr>
          </a:lstStyle>
          <a:p>
            <a:pPr defTabSz="685773">
              <a:defRPr/>
            </a:pPr>
            <a:fld id="{AC316B59-46B5-9341-B90F-3D03ED6A604B}" type="slidenum">
              <a:rPr lang="en-US" smtClean="0">
                <a:solidFill>
                  <a:srgbClr val="000000"/>
                </a:solidFill>
              </a:rPr>
              <a:pPr defTabSz="685773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127" name="Picture 19" descr="SCI41098_PPT_Templates_bottom_STFC"/>
          <p:cNvPicPr>
            <a:picLocks noChangeAspect="1" noChangeArrowheads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4917" y="5294314"/>
            <a:ext cx="10107083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8" name="Group 7"/>
          <p:cNvGrpSpPr>
            <a:grpSpLocks/>
          </p:cNvGrpSpPr>
          <p:nvPr userDrawn="1"/>
        </p:nvGrpSpPr>
        <p:grpSpPr bwMode="auto">
          <a:xfrm>
            <a:off x="171451" y="6565900"/>
            <a:ext cx="1295400" cy="242888"/>
            <a:chOff x="128038" y="6566639"/>
            <a:chExt cx="972316" cy="241682"/>
          </a:xfrm>
        </p:grpSpPr>
        <p:pic>
          <p:nvPicPr>
            <p:cNvPr id="5129" name="Picture 8"/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38" y="6587473"/>
              <a:ext cx="201135" cy="20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0" name="Picture 9"/>
            <p:cNvPicPr>
              <a:picLocks noChangeAspect="1"/>
            </p:cNvPicPr>
            <p:nvPr userDrawn="1"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928" y="6566639"/>
              <a:ext cx="288032" cy="241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1" name="Picture 10"/>
            <p:cNvPicPr>
              <a:picLocks noChangeAspect="1"/>
            </p:cNvPicPr>
            <p:nvPr userDrawn="1"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174" y="6566639"/>
              <a:ext cx="265180" cy="221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2" name="Picture 11"/>
            <p:cNvPicPr>
              <a:picLocks noChangeAspect="1"/>
            </p:cNvPicPr>
            <p:nvPr userDrawn="1"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911" y="6586353"/>
              <a:ext cx="201966" cy="202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879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34288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68577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028659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37154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257165" indent="-257165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190" indent="-214304" algn="l" rtl="0" eaLnBrk="0" fontAlgn="base" hangingPunct="0">
        <a:spcBef>
          <a:spcPct val="20000"/>
        </a:spcBef>
        <a:spcAft>
          <a:spcPct val="0"/>
        </a:spcAft>
        <a:buChar char="–"/>
        <a:defRPr sz="165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857216" indent="-171443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Calibri" pitchFamily="34" charset="0"/>
          <a:ea typeface="ＭＳ Ｐゴシック" charset="0"/>
          <a:cs typeface="Calibri" pitchFamily="34" charset="0"/>
        </a:defRPr>
      </a:lvl3pPr>
      <a:lvl4pPr marL="1200102" indent="-171443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Calibri" pitchFamily="34" charset="0"/>
          <a:ea typeface="Calibri" charset="0"/>
          <a:cs typeface="Calibri" pitchFamily="34" charset="0"/>
        </a:defRPr>
      </a:lvl4pPr>
      <a:lvl5pPr marL="1542988" indent="-171443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Calibri" pitchFamily="34" charset="0"/>
          <a:ea typeface="Calibri" charset="0"/>
          <a:cs typeface="Calibri" pitchFamily="34" charset="0"/>
        </a:defRPr>
      </a:lvl5pPr>
      <a:lvl6pPr marL="1885874" indent="-171443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761" indent="-171443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647" indent="-171443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533" indent="-171443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7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3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9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5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32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8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4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91" algn="l" defTabSz="68577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128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C12676-BCAB-F349-A4DA-568FD85E8AE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00" y="5544000"/>
            <a:ext cx="2352675" cy="121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09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016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4/3/24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45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1.png"/><Relationship Id="rId12" Type="http://schemas.microsoft.com/office/2007/relationships/hdphoto" Target="../media/hdphoto14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60.png"/><Relationship Id="rId11" Type="http://schemas.openxmlformats.org/officeDocument/2006/relationships/image" Target="../media/image63.png"/><Relationship Id="rId5" Type="http://schemas.openxmlformats.org/officeDocument/2006/relationships/image" Target="../media/image39.png"/><Relationship Id="rId15" Type="http://schemas.openxmlformats.org/officeDocument/2006/relationships/image" Target="../media/image66.emf"/><Relationship Id="rId10" Type="http://schemas.openxmlformats.org/officeDocument/2006/relationships/image" Target="../media/image28.png"/><Relationship Id="rId4" Type="http://schemas.openxmlformats.org/officeDocument/2006/relationships/image" Target="../media/image37.png"/><Relationship Id="rId9" Type="http://schemas.microsoft.com/office/2007/relationships/hdphoto" Target="../media/hdphoto13.wdp"/><Relationship Id="rId14" Type="http://schemas.openxmlformats.org/officeDocument/2006/relationships/image" Target="../media/image6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microsoft.com/office/2007/relationships/hdphoto" Target="../media/hdphoto15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microsoft.com/office/2007/relationships/hdphoto" Target="../media/hdphoto20.wdp"/><Relationship Id="rId3" Type="http://schemas.openxmlformats.org/officeDocument/2006/relationships/image" Target="../media/image70.png"/><Relationship Id="rId7" Type="http://schemas.microsoft.com/office/2007/relationships/hdphoto" Target="../media/hdphoto17.wdp"/><Relationship Id="rId12" Type="http://schemas.openxmlformats.org/officeDocument/2006/relationships/image" Target="../media/image75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72.png"/><Relationship Id="rId11" Type="http://schemas.microsoft.com/office/2007/relationships/hdphoto" Target="../media/hdphoto19.wdp"/><Relationship Id="rId5" Type="http://schemas.microsoft.com/office/2007/relationships/hdphoto" Target="../media/hdphoto16.wdp"/><Relationship Id="rId10" Type="http://schemas.openxmlformats.org/officeDocument/2006/relationships/image" Target="../media/image74.png"/><Relationship Id="rId4" Type="http://schemas.openxmlformats.org/officeDocument/2006/relationships/image" Target="../media/image71.png"/><Relationship Id="rId9" Type="http://schemas.microsoft.com/office/2007/relationships/hdphoto" Target="../media/hdphoto18.wdp"/><Relationship Id="rId14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3" Type="http://schemas.openxmlformats.org/officeDocument/2006/relationships/image" Target="../media/image82.pn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70.png"/><Relationship Id="rId10" Type="http://schemas.openxmlformats.org/officeDocument/2006/relationships/image" Target="../media/image88.png"/><Relationship Id="rId4" Type="http://schemas.openxmlformats.org/officeDocument/2006/relationships/image" Target="../media/image83.png"/><Relationship Id="rId9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39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93.png"/><Relationship Id="rId5" Type="http://schemas.microsoft.com/office/2007/relationships/hdphoto" Target="../media/hdphoto21.wdp"/><Relationship Id="rId4" Type="http://schemas.openxmlformats.org/officeDocument/2006/relationships/image" Target="../media/image9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7.xml"/><Relationship Id="rId4" Type="http://schemas.microsoft.com/office/2007/relationships/hdphoto" Target="../media/hdphoto22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6.pn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1.emf"/><Relationship Id="rId11" Type="http://schemas.microsoft.com/office/2007/relationships/hdphoto" Target="../media/hdphoto3.wdp"/><Relationship Id="rId5" Type="http://schemas.openxmlformats.org/officeDocument/2006/relationships/image" Target="../media/image10.emf"/><Relationship Id="rId10" Type="http://schemas.openxmlformats.org/officeDocument/2006/relationships/image" Target="../media/image14.jpeg"/><Relationship Id="rId4" Type="http://schemas.microsoft.com/office/2007/relationships/hdphoto" Target="../media/hdphoto1.wdp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12" Type="http://schemas.microsoft.com/office/2007/relationships/hdphoto" Target="../media/hdphoto5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6" Type="http://schemas.microsoft.com/office/2007/relationships/hdphoto" Target="../media/hdphoto4.wdp"/><Relationship Id="rId11" Type="http://schemas.openxmlformats.org/officeDocument/2006/relationships/image" Target="../media/image24.jpe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8.jpeg"/><Relationship Id="rId9" Type="http://schemas.openxmlformats.org/officeDocument/2006/relationships/image" Target="../media/image22.jpe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32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12" Type="http://schemas.microsoft.com/office/2007/relationships/hdphoto" Target="../media/hdphoto8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8.png"/><Relationship Id="rId11" Type="http://schemas.openxmlformats.org/officeDocument/2006/relationships/image" Target="../media/image31.png"/><Relationship Id="rId5" Type="http://schemas.microsoft.com/office/2007/relationships/hdphoto" Target="../media/hdphoto6.wdp"/><Relationship Id="rId10" Type="http://schemas.microsoft.com/office/2007/relationships/hdphoto" Target="../media/hdphoto7.wdp"/><Relationship Id="rId4" Type="http://schemas.openxmlformats.org/officeDocument/2006/relationships/image" Target="../media/image27.jpe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38.jpeg"/><Relationship Id="rId5" Type="http://schemas.microsoft.com/office/2007/relationships/hdphoto" Target="../media/hdphoto10.wdp"/><Relationship Id="rId10" Type="http://schemas.openxmlformats.org/officeDocument/2006/relationships/image" Target="../media/image37.png"/><Relationship Id="rId4" Type="http://schemas.openxmlformats.org/officeDocument/2006/relationships/image" Target="../media/image34.jpeg"/><Relationship Id="rId9" Type="http://schemas.microsoft.com/office/2007/relationships/hdphoto" Target="../media/hdphoto1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5BE4DB5-56CA-293D-A0B6-C8ACDF0F4E16}"/>
              </a:ext>
            </a:extLst>
          </p:cNvPr>
          <p:cNvGrpSpPr/>
          <p:nvPr/>
        </p:nvGrpSpPr>
        <p:grpSpPr>
          <a:xfrm>
            <a:off x="98447" y="75084"/>
            <a:ext cx="3587510" cy="1850400"/>
            <a:chOff x="151200" y="140400"/>
            <a:chExt cx="3587510" cy="1850400"/>
          </a:xfrm>
        </p:grpSpPr>
        <p:pic>
          <p:nvPicPr>
            <p:cNvPr id="8" name="Picture 7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0FF8136F-450A-6D49-91B3-911EC55615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200" y="140400"/>
              <a:ext cx="3587510" cy="185040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D0ACAB0-095D-31B3-9E74-2897F60DAEE6}"/>
                </a:ext>
              </a:extLst>
            </p:cNvPr>
            <p:cNvSpPr/>
            <p:nvPr/>
          </p:nvSpPr>
          <p:spPr>
            <a:xfrm>
              <a:off x="248912" y="1152144"/>
              <a:ext cx="3489798" cy="6949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C9232F3D-62D0-8370-5915-E2C37220459B}"/>
              </a:ext>
            </a:extLst>
          </p:cNvPr>
          <p:cNvSpPr/>
          <p:nvPr/>
        </p:nvSpPr>
        <p:spPr>
          <a:xfrm>
            <a:off x="196159" y="1232829"/>
            <a:ext cx="372872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Boulby Underground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000" b="1" dirty="0">
                <a:solidFill>
                  <a:srgbClr val="2E2D62"/>
                </a:solidFill>
                <a:latin typeface="Arial" panose="020B0604020202020204" pitchFamily="34" charset="0"/>
              </a:rPr>
              <a:t>Laboratory: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51525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Status</a:t>
            </a:r>
            <a:r>
              <a:rPr lang="en-GB" sz="3000" b="1" dirty="0">
                <a:solidFill>
                  <a:srgbClr val="515252"/>
                </a:solidFill>
                <a:latin typeface="Arial" panose="020B0604020202020204" pitchFamily="34" charset="0"/>
              </a:rPr>
              <a:t> and </a:t>
            </a: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rgbClr val="51525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plans for the UK’s deep underground science facility.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50F398-74F4-B223-CFA8-DF8D9A80CD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3420" y="542280"/>
            <a:ext cx="7772400" cy="581234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6CBDE7-703C-9D49-F0EF-5A4CDBF6A4A2}"/>
              </a:ext>
            </a:extLst>
          </p:cNvPr>
          <p:cNvSpPr/>
          <p:nvPr/>
        </p:nvSpPr>
        <p:spPr>
          <a:xfrm>
            <a:off x="223428" y="4936138"/>
            <a:ext cx="386726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Sean Paling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Boulby Underground Laboratory, UK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D0AF3E-2EF2-6B62-0070-ED61F24AC7FE}"/>
              </a:ext>
            </a:extLst>
          </p:cNvPr>
          <p:cNvSpPr txBox="1"/>
          <p:nvPr/>
        </p:nvSpPr>
        <p:spPr>
          <a:xfrm>
            <a:off x="7712315" y="6432449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Sean Paling. Boulby Underground Lab. 2024</a:t>
            </a:r>
            <a:endParaRPr lang="en-US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612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CF3504A-D7C3-A642-98E0-44A699E65D63}"/>
              </a:ext>
            </a:extLst>
          </p:cNvPr>
          <p:cNvSpPr/>
          <p:nvPr/>
        </p:nvSpPr>
        <p:spPr>
          <a:xfrm>
            <a:off x="375823" y="247355"/>
            <a:ext cx="34550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Boulby Activities Now and Potential Future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ヒラギノ角ゴ Pro W3" charset="0"/>
              <a:cs typeface="Arial" panose="020B0604020202020204" pitchFamily="34" charset="0"/>
            </a:endParaRPr>
          </a:p>
        </p:txBody>
      </p:sp>
      <p:pic>
        <p:nvPicPr>
          <p:cNvPr id="14" name="Picture 13" descr="Table&#10;&#10;Description automatically generated">
            <a:extLst>
              <a:ext uri="{FF2B5EF4-FFF2-40B4-BE49-F238E27FC236}">
                <a16:creationId xmlns:a16="http://schemas.microsoft.com/office/drawing/2014/main" id="{733FD37F-5EB3-3824-D645-F7B3170660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1" y="890966"/>
            <a:ext cx="3778235" cy="5788451"/>
          </a:xfrm>
          <a:prstGeom prst="rect">
            <a:avLst/>
          </a:prstGeom>
        </p:spPr>
      </p:pic>
      <p:pic>
        <p:nvPicPr>
          <p:cNvPr id="31" name="Picture 3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A0811EF-9BBD-DB60-AD17-DB364FD3AC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382" y="13932"/>
            <a:ext cx="4360484" cy="6858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42CDE57-AE3E-BF33-0625-22E0D27A4150}"/>
              </a:ext>
            </a:extLst>
          </p:cNvPr>
          <p:cNvGrpSpPr/>
          <p:nvPr/>
        </p:nvGrpSpPr>
        <p:grpSpPr>
          <a:xfrm>
            <a:off x="3804021" y="317916"/>
            <a:ext cx="6068904" cy="6500000"/>
            <a:chOff x="3804021" y="317916"/>
            <a:chExt cx="6068904" cy="650000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B24EDAB-4545-96D3-EB7A-5EE6007E87F4}"/>
                </a:ext>
              </a:extLst>
            </p:cNvPr>
            <p:cNvGrpSpPr/>
            <p:nvPr/>
          </p:nvGrpSpPr>
          <p:grpSpPr>
            <a:xfrm>
              <a:off x="3804021" y="317916"/>
              <a:ext cx="3806947" cy="6377138"/>
              <a:chOff x="3818089" y="303848"/>
              <a:chExt cx="3806947" cy="6377138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33B98907-8420-BAF5-58FE-49B0B58EBDFD}"/>
                  </a:ext>
                </a:extLst>
              </p:cNvPr>
              <p:cNvGrpSpPr/>
              <p:nvPr/>
            </p:nvGrpSpPr>
            <p:grpSpPr>
              <a:xfrm>
                <a:off x="3818089" y="303848"/>
                <a:ext cx="3806947" cy="6377138"/>
                <a:chOff x="3844983" y="303848"/>
                <a:chExt cx="3806947" cy="6377138"/>
              </a:xfrm>
            </p:grpSpPr>
            <p:pic>
              <p:nvPicPr>
                <p:cNvPr id="27" name="Picture 26" descr="Table&#10;&#10;Description automatically generated">
                  <a:extLst>
                    <a:ext uri="{FF2B5EF4-FFF2-40B4-BE49-F238E27FC236}">
                      <a16:creationId xmlns:a16="http://schemas.microsoft.com/office/drawing/2014/main" id="{27374D6C-6B10-D20B-58D9-A503B03D12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44983" y="303848"/>
                  <a:ext cx="3806947" cy="6377138"/>
                </a:xfrm>
                <a:prstGeom prst="rect">
                  <a:avLst/>
                </a:prstGeom>
              </p:spPr>
            </p:pic>
            <p:pic>
              <p:nvPicPr>
                <p:cNvPr id="6" name="Picture 5" descr="A black letter on a white background&#10;&#10;Description automatically generated">
                  <a:extLst>
                    <a:ext uri="{FF2B5EF4-FFF2-40B4-BE49-F238E27FC236}">
                      <a16:creationId xmlns:a16="http://schemas.microsoft.com/office/drawing/2014/main" id="{23576FC4-B0B3-4690-6D87-E2CEC91DAC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81252" y="867518"/>
                  <a:ext cx="515304" cy="358474"/>
                </a:xfrm>
                <a:prstGeom prst="rect">
                  <a:avLst/>
                </a:prstGeom>
              </p:spPr>
            </p:pic>
            <p:pic>
              <p:nvPicPr>
                <p:cNvPr id="7" name="Picture 6" descr="A black letter on a white background&#10;&#10;Description automatically generated">
                  <a:extLst>
                    <a:ext uri="{FF2B5EF4-FFF2-40B4-BE49-F238E27FC236}">
                      <a16:creationId xmlns:a16="http://schemas.microsoft.com/office/drawing/2014/main" id="{31085404-E516-EC0E-B579-993D942E96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69528" y="1699526"/>
                  <a:ext cx="515304" cy="358474"/>
                </a:xfrm>
                <a:prstGeom prst="rect">
                  <a:avLst/>
                </a:prstGeom>
              </p:spPr>
            </p:pic>
          </p:grpSp>
          <p:pic>
            <p:nvPicPr>
              <p:cNvPr id="11" name="Picture 10" descr="A black letter on a white background&#10;&#10;Description automatically generated">
                <a:extLst>
                  <a:ext uri="{FF2B5EF4-FFF2-40B4-BE49-F238E27FC236}">
                    <a16:creationId xmlns:a16="http://schemas.microsoft.com/office/drawing/2014/main" id="{E83D7FA7-D8BB-0176-2220-714374A4E6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51939" y="1334307"/>
                <a:ext cx="506845" cy="284613"/>
              </a:xfrm>
              <a:prstGeom prst="rect">
                <a:avLst/>
              </a:prstGeom>
            </p:spPr>
          </p:pic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A83CB6E-5F16-12DB-D629-B62171467701}"/>
                </a:ext>
              </a:extLst>
            </p:cNvPr>
            <p:cNvSpPr/>
            <p:nvPr/>
          </p:nvSpPr>
          <p:spPr>
            <a:xfrm>
              <a:off x="6417921" y="6525528"/>
              <a:ext cx="3455004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30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(Not comprehensive)</a:t>
              </a:r>
              <a:endParaRPr kumimoji="0" lang="en-US" sz="13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777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864AF19F-CF67-186D-1837-ED8BC429E3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907" y="3103400"/>
            <a:ext cx="2685743" cy="30157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3407229" y="272599"/>
            <a:ext cx="8223047" cy="11387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 Underground Science Facilities. Now and the Future…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4FB6F6-EB32-34CC-2FE6-AB9A92370734}"/>
              </a:ext>
            </a:extLst>
          </p:cNvPr>
          <p:cNvSpPr/>
          <p:nvPr/>
        </p:nvSpPr>
        <p:spPr>
          <a:xfrm>
            <a:off x="327158" y="956435"/>
            <a:ext cx="9731242" cy="150810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What Boulby Is: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An internationally-important centre for pure &amp; applied multi-disciplinary science.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A local (North East) and national asset for science, technology and outreach/education.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A successful and proud example of science and industry partnership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A UKRI/UK facility with potential, opportunity and support for wide-ranging growth.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E8B6CC1-541D-E580-FE6A-B59CAB056DA9}"/>
              </a:ext>
            </a:extLst>
          </p:cNvPr>
          <p:cNvGrpSpPr/>
          <p:nvPr/>
        </p:nvGrpSpPr>
        <p:grpSpPr>
          <a:xfrm>
            <a:off x="3430905" y="2664890"/>
            <a:ext cx="8570595" cy="3164219"/>
            <a:chOff x="1800375" y="3120096"/>
            <a:chExt cx="8570595" cy="316421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C581C0-8C69-92D9-6520-9C65FD74A6E4}"/>
                </a:ext>
              </a:extLst>
            </p:cNvPr>
            <p:cNvSpPr/>
            <p:nvPr/>
          </p:nvSpPr>
          <p:spPr>
            <a:xfrm>
              <a:off x="1844071" y="3120096"/>
              <a:ext cx="8168375" cy="923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STFC/Boulby now looking to:</a:t>
              </a:r>
              <a:r>
                <a:rPr kumimoji="0" lang="en-GB" sz="1800" b="1" i="1" u="none" strike="noStrike" kern="1200" cap="none" spc="0" normalizeH="0" baseline="0" noProof="0" dirty="0">
                  <a:ln>
                    <a:noFill/>
                  </a:ln>
                  <a:solidFill>
                    <a:srgbClr val="A20305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continue to develop the UK underground science facilities to further enable truly internationally-important astro-particle physics and pure and applied multi-disciplinary science.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A2030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A2E386A-9916-994A-B91F-F4074DE11F1A}"/>
                </a:ext>
              </a:extLst>
            </p:cNvPr>
            <p:cNvSpPr/>
            <p:nvPr/>
          </p:nvSpPr>
          <p:spPr>
            <a:xfrm>
              <a:off x="1800375" y="4214518"/>
              <a:ext cx="8570595" cy="2069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sng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Short term:</a:t>
              </a: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Maximally exploit the </a:t>
              </a: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current Boulby facilit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 to host world class Underground Science: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endParaRPr lang="en-GB" sz="800" b="1" u="sng" dirty="0">
                <a:solidFill>
                  <a:srgbClr val="333399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sng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Medium-to long term:</a:t>
              </a: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Prepare to build a </a:t>
              </a: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major new deep underground science facility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in the UK </a:t>
              </a: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99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to host next-generation world-leading science projects coming </a:t>
              </a: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B101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2030+</a:t>
              </a:r>
            </a:p>
          </p:txBody>
        </p:sp>
      </p:grp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930D2BC-BB42-21A7-8BF4-F1A0C413479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07" y="225797"/>
            <a:ext cx="2610392" cy="7923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25FA54-F8C8-E770-42AA-01559439D9C5}"/>
              </a:ext>
            </a:extLst>
          </p:cNvPr>
          <p:cNvSpPr txBox="1"/>
          <p:nvPr/>
        </p:nvSpPr>
        <p:spPr>
          <a:xfrm>
            <a:off x="619933" y="5867015"/>
            <a:ext cx="11414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Arial"/>
                <a:ea typeface="ヒラギノ角ゴ Pro W3"/>
                <a:cs typeface="Arial"/>
              </a:rPr>
              <a:t>Boulby Development Project: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Plans &amp; preparations for a major new multi-disciplinary Deep Underground Science Facility in the U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highlight>
                  <a:srgbClr val="00FFFF"/>
                </a:highligh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Arial"/>
                <a:ea typeface="ヒラギノ角ゴ Pro W3"/>
                <a:cs typeface="Arial"/>
              </a:rPr>
              <a:t>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FF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B5B19D4-C93D-76C5-57F1-C7438E1F1D86}"/>
              </a:ext>
            </a:extLst>
          </p:cNvPr>
          <p:cNvCxnSpPr>
            <a:cxnSpLocks/>
          </p:cNvCxnSpPr>
          <p:nvPr/>
        </p:nvCxnSpPr>
        <p:spPr>
          <a:xfrm>
            <a:off x="6460782" y="5732079"/>
            <a:ext cx="711974" cy="134936"/>
          </a:xfrm>
          <a:prstGeom prst="line">
            <a:avLst/>
          </a:prstGeom>
          <a:ln w="25400">
            <a:solidFill>
              <a:srgbClr val="00206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F704DFD-0015-5B32-A00E-8BF20134C83E}"/>
              </a:ext>
            </a:extLst>
          </p:cNvPr>
          <p:cNvSpPr txBox="1"/>
          <p:nvPr/>
        </p:nvSpPr>
        <p:spPr>
          <a:xfrm>
            <a:off x="6671879" y="4276587"/>
            <a:ext cx="49712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FF"/>
                </a:highlight>
                <a:uLnTx/>
                <a:uFillTx/>
                <a:latin typeface="Arial"/>
                <a:ea typeface="ヒラギノ角ゴ Pro W3"/>
                <a:cs typeface="Arial"/>
              </a:rPr>
              <a:t>UKRI’s  Future Underground Dark Matter Experiments Fund - 2024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FF"/>
              </a:highligh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398407D-2D46-0F46-FCE5-FFAF3D34B600}"/>
              </a:ext>
            </a:extLst>
          </p:cNvPr>
          <p:cNvCxnSpPr>
            <a:cxnSpLocks/>
          </p:cNvCxnSpPr>
          <p:nvPr/>
        </p:nvCxnSpPr>
        <p:spPr>
          <a:xfrm>
            <a:off x="6092482" y="4309854"/>
            <a:ext cx="736600" cy="163627"/>
          </a:xfrm>
          <a:prstGeom prst="line">
            <a:avLst/>
          </a:prstGeom>
          <a:ln w="25400">
            <a:solidFill>
              <a:srgbClr val="00206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419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1EE33702-060B-FA49-0C3E-BB2C99629A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459" y="193447"/>
            <a:ext cx="7833880" cy="648533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6BD486B-2EA8-AA12-E70A-8BB5E09C70DB}"/>
              </a:ext>
            </a:extLst>
          </p:cNvPr>
          <p:cNvSpPr/>
          <p:nvPr/>
        </p:nvSpPr>
        <p:spPr>
          <a:xfrm>
            <a:off x="8430619" y="6222585"/>
            <a:ext cx="2103728" cy="5125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9303A28-D57F-3049-AB65-5A10F8FC484B}"/>
              </a:ext>
            </a:extLst>
          </p:cNvPr>
          <p:cNvSpPr/>
          <p:nvPr/>
        </p:nvSpPr>
        <p:spPr>
          <a:xfrm>
            <a:off x="7975179" y="6148293"/>
            <a:ext cx="4011868" cy="58298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594" b="1" i="1" u="none" strike="noStrike" kern="1200" cap="none" spc="0" normalizeH="0" baseline="0" noProof="0" dirty="0">
                <a:ln>
                  <a:noFill/>
                </a:ln>
                <a:solidFill>
                  <a:srgbClr val="A20305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Excavations for stage 1 of expansion currently expected to begin mid-2024.</a:t>
            </a:r>
            <a:r>
              <a:rPr kumimoji="0" lang="en-GB" altLang="en-US" sz="1594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 </a:t>
            </a:r>
            <a:endParaRPr kumimoji="0" lang="en-US" sz="1594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  <p:pic>
        <p:nvPicPr>
          <p:cNvPr id="2" name="Picture 1" descr="Boulby Drawing 2017 LR.pdf">
            <a:extLst>
              <a:ext uri="{FF2B5EF4-FFF2-40B4-BE49-F238E27FC236}">
                <a16:creationId xmlns:a16="http://schemas.microsoft.com/office/drawing/2014/main" id="{705B1890-144D-B574-A4CA-2AFCBA0D3D6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49" y="4413781"/>
            <a:ext cx="1516974" cy="2016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9050">
            <a:solidFill>
              <a:srgbClr val="FFFFFF"/>
            </a:solidFill>
          </a:ln>
          <a:effectLst/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692263D-F62F-4AB6-FB21-C2474764BF79}"/>
              </a:ext>
            </a:extLst>
          </p:cNvPr>
          <p:cNvCxnSpPr>
            <a:cxnSpLocks/>
          </p:cNvCxnSpPr>
          <p:nvPr/>
        </p:nvCxnSpPr>
        <p:spPr>
          <a:xfrm flipV="1">
            <a:off x="4133968" y="3123781"/>
            <a:ext cx="1326575" cy="728620"/>
          </a:xfrm>
          <a:prstGeom prst="line">
            <a:avLst/>
          </a:prstGeom>
          <a:ln w="31750">
            <a:solidFill>
              <a:srgbClr val="B101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2523CB9-AA1D-9326-DB9A-41D0D632EBFA}"/>
              </a:ext>
            </a:extLst>
          </p:cNvPr>
          <p:cNvCxnSpPr>
            <a:cxnSpLocks/>
          </p:cNvCxnSpPr>
          <p:nvPr/>
        </p:nvCxnSpPr>
        <p:spPr>
          <a:xfrm flipV="1">
            <a:off x="2018323" y="4165594"/>
            <a:ext cx="1207477" cy="877576"/>
          </a:xfrm>
          <a:prstGeom prst="line">
            <a:avLst/>
          </a:prstGeom>
          <a:ln w="31750">
            <a:solidFill>
              <a:srgbClr val="B101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8B2DA1D-6146-D153-2BE3-48534EFE322E}"/>
              </a:ext>
            </a:extLst>
          </p:cNvPr>
          <p:cNvSpPr/>
          <p:nvPr/>
        </p:nvSpPr>
        <p:spPr>
          <a:xfrm>
            <a:off x="3716286" y="3865024"/>
            <a:ext cx="539345" cy="291522"/>
          </a:xfrm>
          <a:prstGeom prst="roundRect">
            <a:avLst/>
          </a:prstGeom>
          <a:noFill/>
          <a:ln w="31750">
            <a:solidFill>
              <a:srgbClr val="A20305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9EED7F-50C5-9FA4-9CFF-9E4FC5C4E312}"/>
              </a:ext>
            </a:extLst>
          </p:cNvPr>
          <p:cNvSpPr/>
          <p:nvPr/>
        </p:nvSpPr>
        <p:spPr>
          <a:xfrm>
            <a:off x="4497125" y="3734219"/>
            <a:ext cx="17331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A2030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new lab @ Boulby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A20305"/>
              </a:solidFill>
              <a:effectLst/>
              <a:uLnTx/>
              <a:uFillTx/>
              <a:latin typeface="Arial" pitchFamily="-109" charset="0"/>
              <a:ea typeface="+mn-ea"/>
              <a:cs typeface="+mn-cs"/>
            </a:endParaRPr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3CB2255-1F7A-A866-1BB5-DEA9678FF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300" y="179581"/>
            <a:ext cx="1779240" cy="997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D5E8453-21B3-26B7-7835-3C2C6DB39ABD}"/>
              </a:ext>
            </a:extLst>
          </p:cNvPr>
          <p:cNvSpPr/>
          <p:nvPr/>
        </p:nvSpPr>
        <p:spPr>
          <a:xfrm>
            <a:off x="7302740" y="893854"/>
            <a:ext cx="4739511" cy="51633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2" name="Picture 31" descr="A diagram of a machine&#10;&#10;Description automatically generated with medium confidence">
            <a:extLst>
              <a:ext uri="{FF2B5EF4-FFF2-40B4-BE49-F238E27FC236}">
                <a16:creationId xmlns:a16="http://schemas.microsoft.com/office/drawing/2014/main" id="{EB4DA3A5-8404-0B68-0B17-D1CF5C5DEE0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327" y="2072641"/>
            <a:ext cx="2522079" cy="111335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161785E0-25A7-C58C-C9A5-7797810CFDF7}"/>
              </a:ext>
            </a:extLst>
          </p:cNvPr>
          <p:cNvGrpSpPr/>
          <p:nvPr/>
        </p:nvGrpSpPr>
        <p:grpSpPr>
          <a:xfrm>
            <a:off x="2433395" y="85623"/>
            <a:ext cx="7643900" cy="1074615"/>
            <a:chOff x="2553715" y="121719"/>
            <a:chExt cx="7643900" cy="107461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8E3A995-800D-6458-5E4C-5D4C8289F57A}"/>
                </a:ext>
              </a:extLst>
            </p:cNvPr>
            <p:cNvSpPr/>
            <p:nvPr/>
          </p:nvSpPr>
          <p:spPr>
            <a:xfrm>
              <a:off x="3429000" y="595575"/>
              <a:ext cx="6664501" cy="6007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74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A93536-F6AC-B5B5-2DFF-1B5E3202EDA0}"/>
                </a:ext>
              </a:extLst>
            </p:cNvPr>
            <p:cNvSpPr/>
            <p:nvPr/>
          </p:nvSpPr>
          <p:spPr>
            <a:xfrm>
              <a:off x="4912488" y="181489"/>
              <a:ext cx="4739512" cy="641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74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484117-AC0D-A3F9-DB12-E51D89F1B46B}"/>
                </a:ext>
              </a:extLst>
            </p:cNvPr>
            <p:cNvSpPr txBox="1"/>
            <p:nvPr/>
          </p:nvSpPr>
          <p:spPr>
            <a:xfrm>
              <a:off x="2553715" y="121719"/>
              <a:ext cx="7643900" cy="10732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910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187" b="1" i="0" u="none" strike="noStrike" kern="1200" cap="none" spc="-149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Boulby Development Project </a:t>
              </a:r>
            </a:p>
            <a:p>
              <a:pPr marL="0" marR="0" lvl="0" indent="0" algn="r" defTabSz="910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187" b="1" i="0" u="none" strike="noStrike" kern="1200" cap="none" spc="-149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Task 1: Site and design Development.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3340B2A2-F71A-7528-AA2A-E17F9DA1A8E0}"/>
              </a:ext>
            </a:extLst>
          </p:cNvPr>
          <p:cNvSpPr/>
          <p:nvPr/>
        </p:nvSpPr>
        <p:spPr>
          <a:xfrm>
            <a:off x="7236107" y="4110132"/>
            <a:ext cx="4772317" cy="19683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9A015E4-6953-CB4A-9313-BC22DE83C4FB}"/>
              </a:ext>
            </a:extLst>
          </p:cNvPr>
          <p:cNvSpPr/>
          <p:nvPr/>
        </p:nvSpPr>
        <p:spPr>
          <a:xfrm>
            <a:off x="9874561" y="4142303"/>
            <a:ext cx="216328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DRAFT: 2-stage Designs</a:t>
            </a: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9247F3E-A083-EEDC-CEE0-D3F511E8DD76}"/>
              </a:ext>
            </a:extLst>
          </p:cNvPr>
          <p:cNvSpPr/>
          <p:nvPr/>
        </p:nvSpPr>
        <p:spPr>
          <a:xfrm>
            <a:off x="9971008" y="5631652"/>
            <a:ext cx="19077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Stage 2 Polyhalite)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85C4D7-BE28-797A-B980-974D3C9D74A0}"/>
              </a:ext>
            </a:extLst>
          </p:cNvPr>
          <p:cNvSpPr/>
          <p:nvPr/>
        </p:nvSpPr>
        <p:spPr>
          <a:xfrm>
            <a:off x="7327972" y="5357096"/>
            <a:ext cx="1839241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Total volume </a:t>
            </a:r>
          </a:p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(Stage 1 + stage 2) ~120,000m</a:t>
            </a:r>
            <a:r>
              <a:rPr kumimoji="0" lang="en-GB" sz="13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3</a:t>
            </a:r>
            <a:r>
              <a:rPr kumimoji="0" lang="en-GB" sz="1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 </a:t>
            </a:r>
            <a:endParaRPr kumimoji="0" lang="en-US" sz="13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  <p:pic>
        <p:nvPicPr>
          <p:cNvPr id="24" name="Picture 23" descr="A drawing of a building&#10;&#10;Description automatically generated">
            <a:extLst>
              <a:ext uri="{FF2B5EF4-FFF2-40B4-BE49-F238E27FC236}">
                <a16:creationId xmlns:a16="http://schemas.microsoft.com/office/drawing/2014/main" id="{5BC6DA88-C6B5-4EA3-862D-CFF95808E27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991" y="4648863"/>
            <a:ext cx="2651882" cy="138297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8A151B8-0A01-74E6-0073-E0BF843A443D}"/>
              </a:ext>
            </a:extLst>
          </p:cNvPr>
          <p:cNvSpPr/>
          <p:nvPr/>
        </p:nvSpPr>
        <p:spPr>
          <a:xfrm>
            <a:off x="10026699" y="5572516"/>
            <a:ext cx="19077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Stage 2 </a:t>
            </a:r>
          </a:p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(Polyhalite)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1A7D4C3-9819-A716-0EF1-C851444F19B4}"/>
              </a:ext>
            </a:extLst>
          </p:cNvPr>
          <p:cNvSpPr/>
          <p:nvPr/>
        </p:nvSpPr>
        <p:spPr>
          <a:xfrm>
            <a:off x="9872535" y="4728496"/>
            <a:ext cx="128732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~(30m)</a:t>
            </a:r>
            <a:r>
              <a:rPr kumimoji="0" lang="en-GB" sz="1100" b="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3</a:t>
            </a:r>
            <a:r>
              <a:rPr kumimoji="0" lang="en-GB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 main cavity</a:t>
            </a:r>
            <a:endParaRPr kumimoji="0" lang="en-US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4CA44E6-2780-90F0-34A9-42F6B817C2DC}"/>
              </a:ext>
            </a:extLst>
          </p:cNvPr>
          <p:cNvGrpSpPr/>
          <p:nvPr/>
        </p:nvGrpSpPr>
        <p:grpSpPr>
          <a:xfrm>
            <a:off x="6713637" y="1163611"/>
            <a:ext cx="5220853" cy="5625424"/>
            <a:chOff x="6535690" y="847803"/>
            <a:chExt cx="5220853" cy="562542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C2424EE-D4FB-6418-0FE2-96E022827F6B}"/>
                </a:ext>
              </a:extLst>
            </p:cNvPr>
            <p:cNvGrpSpPr/>
            <p:nvPr/>
          </p:nvGrpSpPr>
          <p:grpSpPr>
            <a:xfrm>
              <a:off x="6535690" y="847803"/>
              <a:ext cx="5220853" cy="5625424"/>
              <a:chOff x="6535690" y="677984"/>
              <a:chExt cx="5220853" cy="5625424"/>
            </a:xfrm>
          </p:grpSpPr>
          <p:pic>
            <p:nvPicPr>
              <p:cNvPr id="34" name="Picture 33" descr="A green and purple light on a long metal pole&#10;&#10;Description automatically generated">
                <a:extLst>
                  <a:ext uri="{FF2B5EF4-FFF2-40B4-BE49-F238E27FC236}">
                    <a16:creationId xmlns:a16="http://schemas.microsoft.com/office/drawing/2014/main" id="{8B92A2B3-3D44-C040-1200-3599670D78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40000"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58160" y="677984"/>
                <a:ext cx="4698383" cy="2921275"/>
              </a:xfrm>
              <a:prstGeom prst="rect">
                <a:avLst/>
              </a:prstGeom>
            </p:spPr>
          </p:pic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C0E5CB8-FBFB-BD80-8E35-F4736A7F8CFE}"/>
                  </a:ext>
                </a:extLst>
              </p:cNvPr>
              <p:cNvSpPr txBox="1"/>
              <p:nvPr/>
            </p:nvSpPr>
            <p:spPr>
              <a:xfrm>
                <a:off x="8239398" y="839844"/>
                <a:ext cx="291056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Stage 1: Clean manufacturing and multi-science lab in salt (1.1km) - 2028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D857A19-49D1-C6F2-7368-8E499A64CBF3}"/>
                  </a:ext>
                </a:extLst>
              </p:cNvPr>
              <p:cNvSpPr txBox="1"/>
              <p:nvPr/>
            </p:nvSpPr>
            <p:spPr>
              <a:xfrm>
                <a:off x="7501439" y="2821382"/>
                <a:ext cx="267547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Stage 2: Full depth science lab in Polyhalite (1.3km)  ~2030+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CCA8C65F-9C6A-5C9D-2FEE-77C2B9C85517}"/>
                  </a:ext>
                </a:extLst>
              </p:cNvPr>
              <p:cNvSpPr txBox="1"/>
              <p:nvPr/>
            </p:nvSpPr>
            <p:spPr>
              <a:xfrm>
                <a:off x="6535690" y="6026409"/>
                <a:ext cx="267547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Phase 1 lab (salt 1.1km)</a:t>
                </a: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33" name="Picture 32" descr="Screen Shot 2015-03-04 at 17.35.00.png">
              <a:extLst>
                <a:ext uri="{FF2B5EF4-FFF2-40B4-BE49-F238E27FC236}">
                  <a16:creationId xmlns:a16="http://schemas.microsoft.com/office/drawing/2014/main" id="{FBC7E6F2-5D2C-4BAE-4872-1B8957E39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8009" y="1890603"/>
              <a:ext cx="1193718" cy="31452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rgbClr val="BFBFBF"/>
              </a:solidFill>
            </a:ln>
            <a:effectLst/>
          </p:spPr>
        </p:pic>
      </p:grpSp>
      <p:pic>
        <p:nvPicPr>
          <p:cNvPr id="44" name="Picture 43" descr="A close up of a black background&#10;&#10;Description automatically generated">
            <a:extLst>
              <a:ext uri="{FF2B5EF4-FFF2-40B4-BE49-F238E27FC236}">
                <a16:creationId xmlns:a16="http://schemas.microsoft.com/office/drawing/2014/main" id="{55F18991-E903-0C45-9AB4-EED2856F1DD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4638" y="2890578"/>
            <a:ext cx="335420" cy="11057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C8AEFA9-952D-DD9A-18C7-93D88A73A89B}"/>
              </a:ext>
            </a:extLst>
          </p:cNvPr>
          <p:cNvSpPr txBox="1"/>
          <p:nvPr/>
        </p:nvSpPr>
        <p:spPr>
          <a:xfrm>
            <a:off x="5192227" y="2951355"/>
            <a:ext cx="912663" cy="200055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Stage 1 (2028)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AF6231E-6C01-759B-A62C-D9898C62DB06}"/>
              </a:ext>
            </a:extLst>
          </p:cNvPr>
          <p:cNvSpPr txBox="1"/>
          <p:nvPr/>
        </p:nvSpPr>
        <p:spPr>
          <a:xfrm>
            <a:off x="6244271" y="2863595"/>
            <a:ext cx="839815" cy="200055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Stage 2 (2030)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30" descr="A green and purple line&#10;&#10;Description automatically generated">
            <a:extLst>
              <a:ext uri="{FF2B5EF4-FFF2-40B4-BE49-F238E27FC236}">
                <a16:creationId xmlns:a16="http://schemas.microsoft.com/office/drawing/2014/main" id="{FD39268E-0E09-059B-3CD2-71825DCF445C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220" y="2487978"/>
            <a:ext cx="210180" cy="68672"/>
          </a:xfrm>
          <a:prstGeom prst="rect">
            <a:avLst/>
          </a:prstGeom>
        </p:spPr>
      </p:pic>
      <p:pic>
        <p:nvPicPr>
          <p:cNvPr id="17" name="Picture 16" descr="A 3d model of a building&#10;&#10;Description automatically generated">
            <a:extLst>
              <a:ext uri="{FF2B5EF4-FFF2-40B4-BE49-F238E27FC236}">
                <a16:creationId xmlns:a16="http://schemas.microsoft.com/office/drawing/2014/main" id="{BA9D6FA6-AC45-0159-7950-D2A514577C92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9250" y="4220991"/>
            <a:ext cx="2287789" cy="112949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286EADA-AF97-449B-712D-35C53A92537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0775" y="4935721"/>
            <a:ext cx="770231" cy="37505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02F99961-797C-4D3D-7692-0467CD321071}"/>
              </a:ext>
            </a:extLst>
          </p:cNvPr>
          <p:cNvSpPr/>
          <p:nvPr/>
        </p:nvSpPr>
        <p:spPr>
          <a:xfrm>
            <a:off x="7674424" y="4232491"/>
            <a:ext cx="19077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Stage 1 (Salt)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3486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D6816D21-C77F-48FE-99E3-DE11406F972D}"/>
              </a:ext>
            </a:extLst>
          </p:cNvPr>
          <p:cNvSpPr txBox="1"/>
          <p:nvPr/>
        </p:nvSpPr>
        <p:spPr>
          <a:xfrm>
            <a:off x="233074" y="889203"/>
            <a:ext cx="10120727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ALONGSIDE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 new underground laboratories to be excavated, there is user interest and STFC support for hosting atomic interferometry projects (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AION 100 &amp; 1000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) in existing or new commercial shafts at or near Boulby Lab in NE England.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602E08-7E49-E8B0-699A-340E0DC52065}"/>
              </a:ext>
            </a:extLst>
          </p:cNvPr>
          <p:cNvSpPr txBox="1"/>
          <p:nvPr/>
        </p:nvSpPr>
        <p:spPr>
          <a:xfrm>
            <a:off x="195753" y="206826"/>
            <a:ext cx="11808914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Prospects for Atomic Interferometry at Boulby…</a:t>
            </a:r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F4007474-0792-56E0-1FA4-3362BB1054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75" y="1980973"/>
            <a:ext cx="5228189" cy="4614225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F5E5F0BD-9EE4-1731-19F3-F98913C7E166}"/>
              </a:ext>
            </a:extLst>
          </p:cNvPr>
          <p:cNvGrpSpPr/>
          <p:nvPr/>
        </p:nvGrpSpPr>
        <p:grpSpPr>
          <a:xfrm>
            <a:off x="5780060" y="1995095"/>
            <a:ext cx="5228189" cy="5212380"/>
            <a:chOff x="5842482" y="3295239"/>
            <a:chExt cx="3204905" cy="3090573"/>
          </a:xfrm>
        </p:grpSpPr>
        <p:pic>
          <p:nvPicPr>
            <p:cNvPr id="6" name="Picture 12">
              <a:extLst>
                <a:ext uri="{FF2B5EF4-FFF2-40B4-BE49-F238E27FC236}">
                  <a16:creationId xmlns:a16="http://schemas.microsoft.com/office/drawing/2014/main" id="{4E8F8345-19D5-0E4A-C33E-D83FC56A505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2482" y="3295239"/>
              <a:ext cx="2803725" cy="2244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C3B4831-EF6F-D0D5-107B-37A88475B06E}"/>
                </a:ext>
              </a:extLst>
            </p:cNvPr>
            <p:cNvSpPr/>
            <p:nvPr/>
          </p:nvSpPr>
          <p:spPr>
            <a:xfrm>
              <a:off x="7297663" y="3668991"/>
              <a:ext cx="208593" cy="1573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9286441-7AE9-0321-C83E-B60F2B20D302}"/>
                </a:ext>
              </a:extLst>
            </p:cNvPr>
            <p:cNvSpPr/>
            <p:nvPr/>
          </p:nvSpPr>
          <p:spPr>
            <a:xfrm>
              <a:off x="7135898" y="3615441"/>
              <a:ext cx="208593" cy="1573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4F4B725-76BA-2EC9-F6A3-040D0323D5C6}"/>
                </a:ext>
              </a:extLst>
            </p:cNvPr>
            <p:cNvSpPr/>
            <p:nvPr/>
          </p:nvSpPr>
          <p:spPr>
            <a:xfrm>
              <a:off x="6496995" y="4623247"/>
              <a:ext cx="208593" cy="1573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BF7222-BA06-E03E-42AC-AD50D9BF6EAB}"/>
                </a:ext>
              </a:extLst>
            </p:cNvPr>
            <p:cNvGrpSpPr/>
            <p:nvPr/>
          </p:nvGrpSpPr>
          <p:grpSpPr>
            <a:xfrm>
              <a:off x="6439527" y="3916290"/>
              <a:ext cx="1821604" cy="1823193"/>
              <a:chOff x="6439527" y="3763772"/>
              <a:chExt cx="1821604" cy="2275109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A11159E-ADD9-6C97-FEF0-D6537EAB9654}"/>
                  </a:ext>
                </a:extLst>
              </p:cNvPr>
              <p:cNvCxnSpPr>
                <a:cxnSpLocks/>
                <a:stCxn id="10" idx="4"/>
              </p:cNvCxnSpPr>
              <p:nvPr/>
            </p:nvCxnSpPr>
            <p:spPr>
              <a:xfrm flipH="1">
                <a:off x="6439527" y="4842274"/>
                <a:ext cx="161765" cy="1088779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F9934318-DDC3-DE57-FED0-3BF92AB341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5805" y="3772757"/>
                <a:ext cx="161765" cy="2266124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B88D40EA-43A6-70CF-D339-5C36A6490F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7570" y="3763772"/>
                <a:ext cx="843561" cy="2118032"/>
              </a:xfrm>
              <a:prstGeom prst="lin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2B12263-4C5A-B72A-C98E-98164160A542}"/>
                </a:ext>
              </a:extLst>
            </p:cNvPr>
            <p:cNvSpPr txBox="1"/>
            <p:nvPr/>
          </p:nvSpPr>
          <p:spPr>
            <a:xfrm>
              <a:off x="6066663" y="5653072"/>
              <a:ext cx="9972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Shaft 3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Tailings Shaft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180m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6967782-B095-6AAE-CB21-D0592F4C2B12}"/>
                </a:ext>
              </a:extLst>
            </p:cNvPr>
            <p:cNvSpPr txBox="1"/>
            <p:nvPr/>
          </p:nvSpPr>
          <p:spPr>
            <a:xfrm>
              <a:off x="7141808" y="5739481"/>
              <a:ext cx="8394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Shaft 1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Rock Shaft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1.1km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6E67B6-41AE-06DF-B3EC-8670D2D34303}"/>
                </a:ext>
              </a:extLst>
            </p:cNvPr>
            <p:cNvSpPr txBox="1"/>
            <p:nvPr/>
          </p:nvSpPr>
          <p:spPr>
            <a:xfrm>
              <a:off x="8009411" y="5613607"/>
              <a:ext cx="10379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Shaft 2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Personnel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E2C6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1.1km</a:t>
              </a:r>
            </a:p>
          </p:txBody>
        </p:sp>
      </p:grpSp>
      <p:sp>
        <p:nvSpPr>
          <p:cNvPr id="18" name="AutoShape 2">
            <a:extLst>
              <a:ext uri="{FF2B5EF4-FFF2-40B4-BE49-F238E27FC236}">
                <a16:creationId xmlns:a16="http://schemas.microsoft.com/office/drawing/2014/main" id="{0D4C4945-F22C-102D-3E47-A3CA28E5FE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AutoShape 3">
            <a:extLst>
              <a:ext uri="{FF2B5EF4-FFF2-40B4-BE49-F238E27FC236}">
                <a16:creationId xmlns:a16="http://schemas.microsoft.com/office/drawing/2014/main" id="{65599632-74E5-9E37-3143-24F1CE32B7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085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44F651CE-9989-8D44-0527-E0C2D6CA4C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82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AutoShape 5">
            <a:extLst>
              <a:ext uri="{FF2B5EF4-FFF2-40B4-BE49-F238E27FC236}">
                <a16:creationId xmlns:a16="http://schemas.microsoft.com/office/drawing/2014/main" id="{47ADEEAE-659B-B9B2-3F3D-7114D05C00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2555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889B9C12-969E-1917-0127-0027267AD4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29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7AC7355F-F117-D089-995D-43AF3400A3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6820" y="1233533"/>
            <a:ext cx="1415116" cy="5495511"/>
          </a:xfrm>
          <a:prstGeom prst="rect">
            <a:avLst/>
          </a:prstGeom>
        </p:spPr>
      </p:pic>
      <p:pic>
        <p:nvPicPr>
          <p:cNvPr id="4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9ECEC7A-CBA4-7002-D264-74AE6F100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3259" y="142658"/>
            <a:ext cx="1686401" cy="86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9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D6816D21-C77F-48FE-99E3-DE11406F972D}"/>
              </a:ext>
            </a:extLst>
          </p:cNvPr>
          <p:cNvSpPr txBox="1"/>
          <p:nvPr/>
        </p:nvSpPr>
        <p:spPr>
          <a:xfrm>
            <a:off x="233074" y="967653"/>
            <a:ext cx="836549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1" dirty="0">
                <a:solidFill>
                  <a:srgbClr val="2E2C61"/>
                </a:solidFill>
                <a:latin typeface="Arial"/>
                <a:ea typeface="ヒラギノ角ゴ Pro W3"/>
                <a:cs typeface="Arial"/>
              </a:rPr>
              <a:t>Boulby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SHAFT 3: Tailings shaft. Possible location for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AION-100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 @ Boulby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602E08-7E49-E8B0-699A-340E0DC52065}"/>
              </a:ext>
            </a:extLst>
          </p:cNvPr>
          <p:cNvSpPr txBox="1"/>
          <p:nvPr/>
        </p:nvSpPr>
        <p:spPr>
          <a:xfrm>
            <a:off x="195753" y="206826"/>
            <a:ext cx="11808914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Prospects for Atomic Interferometry at Boulby…</a:t>
            </a:r>
          </a:p>
        </p:txBody>
      </p:sp>
      <p:sp>
        <p:nvSpPr>
          <p:cNvPr id="18" name="AutoShape 2">
            <a:extLst>
              <a:ext uri="{FF2B5EF4-FFF2-40B4-BE49-F238E27FC236}">
                <a16:creationId xmlns:a16="http://schemas.microsoft.com/office/drawing/2014/main" id="{0D4C4945-F22C-102D-3E47-A3CA28E5FE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AutoShape 3">
            <a:extLst>
              <a:ext uri="{FF2B5EF4-FFF2-40B4-BE49-F238E27FC236}">
                <a16:creationId xmlns:a16="http://schemas.microsoft.com/office/drawing/2014/main" id="{65599632-74E5-9E37-3143-24F1CE32B7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085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44F651CE-9989-8D44-0527-E0C2D6CA4C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82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AutoShape 5">
            <a:extLst>
              <a:ext uri="{FF2B5EF4-FFF2-40B4-BE49-F238E27FC236}">
                <a16:creationId xmlns:a16="http://schemas.microsoft.com/office/drawing/2014/main" id="{47ADEEAE-659B-B9B2-3F3D-7114D05C00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2555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889B9C12-969E-1917-0127-0027267AD4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29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7AC7355F-F117-D089-995D-43AF3400A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6820" y="1233533"/>
            <a:ext cx="1415116" cy="5495511"/>
          </a:xfrm>
          <a:prstGeom prst="rect">
            <a:avLst/>
          </a:prstGeom>
        </p:spPr>
      </p:pic>
      <p:pic>
        <p:nvPicPr>
          <p:cNvPr id="4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9ECEC7A-CBA4-7002-D264-74AE6F100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8959" y="142658"/>
            <a:ext cx="1686401" cy="86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oogle Shape;80;p15">
            <a:extLst>
              <a:ext uri="{FF2B5EF4-FFF2-40B4-BE49-F238E27FC236}">
                <a16:creationId xmlns:a16="http://schemas.microsoft.com/office/drawing/2014/main" id="{F0014185-BAC8-A00A-1455-46CA79ACF210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900" y="1513833"/>
            <a:ext cx="3545305" cy="2400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5;p19">
            <a:extLst>
              <a:ext uri="{FF2B5EF4-FFF2-40B4-BE49-F238E27FC236}">
                <a16:creationId xmlns:a16="http://schemas.microsoft.com/office/drawing/2014/main" id="{9EBD5609-2410-6A8D-82FD-68E3CD04A035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900" y="4044189"/>
            <a:ext cx="3545305" cy="2342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8;p21">
            <a:extLst>
              <a:ext uri="{FF2B5EF4-FFF2-40B4-BE49-F238E27FC236}">
                <a16:creationId xmlns:a16="http://schemas.microsoft.com/office/drawing/2014/main" id="{95194CEF-002E-703E-AD79-E798490E4E9A}"/>
              </a:ext>
            </a:extLst>
          </p:cNvPr>
          <p:cNvPicPr preferRelativeResize="0"/>
          <p:nvPr/>
        </p:nvPicPr>
        <p:blipFill>
          <a:blip r:embed="rId8" cstate="screen">
            <a:alphaModFix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6982" y="4044189"/>
            <a:ext cx="3049038" cy="2381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29;p21">
            <a:extLst>
              <a:ext uri="{FF2B5EF4-FFF2-40B4-BE49-F238E27FC236}">
                <a16:creationId xmlns:a16="http://schemas.microsoft.com/office/drawing/2014/main" id="{14BC9D9C-8C47-F10A-5DB4-21E7BF1CACC7}"/>
              </a:ext>
            </a:extLst>
          </p:cNvPr>
          <p:cNvPicPr preferRelativeResize="0"/>
          <p:nvPr/>
        </p:nvPicPr>
        <p:blipFill>
          <a:blip r:embed="rId10" cstate="screen"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6982" y="1513832"/>
            <a:ext cx="3049038" cy="24000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71A578F-F63D-17F9-18BB-4141B144104A}"/>
              </a:ext>
            </a:extLst>
          </p:cNvPr>
          <p:cNvGrpSpPr/>
          <p:nvPr/>
        </p:nvGrpSpPr>
        <p:grpSpPr>
          <a:xfrm>
            <a:off x="179028" y="4031367"/>
            <a:ext cx="3427772" cy="2342220"/>
            <a:chOff x="219151" y="1557190"/>
            <a:chExt cx="3133649" cy="2508575"/>
          </a:xfrm>
        </p:grpSpPr>
        <p:pic>
          <p:nvPicPr>
            <p:cNvPr id="10" name="Picture 9" descr="Map&#10;&#10;Description automatically generated">
              <a:extLst>
                <a:ext uri="{FF2B5EF4-FFF2-40B4-BE49-F238E27FC236}">
                  <a16:creationId xmlns:a16="http://schemas.microsoft.com/office/drawing/2014/main" id="{B52D67B3-9413-43B4-DE61-4B6E4E72E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51" y="1557190"/>
              <a:ext cx="3133649" cy="2508575"/>
            </a:xfrm>
            <a:prstGeom prst="rect">
              <a:avLst/>
            </a:prstGeom>
          </p:spPr>
        </p:pic>
        <p:pic>
          <p:nvPicPr>
            <p:cNvPr id="8" name="Google Shape;67;p14">
              <a:extLst>
                <a:ext uri="{FF2B5EF4-FFF2-40B4-BE49-F238E27FC236}">
                  <a16:creationId xmlns:a16="http://schemas.microsoft.com/office/drawing/2014/main" id="{11726025-410D-F249-B598-65BA07476C71}"/>
                </a:ext>
              </a:extLst>
            </p:cNvPr>
            <p:cNvPicPr preferRelativeResize="0"/>
            <p:nvPr/>
          </p:nvPicPr>
          <p:blipFill>
            <a:blip r:embed="rId1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8067" y="2855085"/>
              <a:ext cx="926473" cy="57391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4398D7F9-13AA-E213-7A42-8E9AF1D863BC}"/>
              </a:ext>
            </a:extLst>
          </p:cNvPr>
          <p:cNvSpPr/>
          <p:nvPr/>
        </p:nvSpPr>
        <p:spPr>
          <a:xfrm>
            <a:off x="179028" y="1488432"/>
            <a:ext cx="374527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Tailings (no. 3) shaft specs: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altLang="en-US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180m vertical shaft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2E2C61"/>
                </a:solidFill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~50m from coastal cliffs. 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2E2C61"/>
                </a:solidFill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5m diameter shaft with 3T capacity crane.</a:t>
            </a:r>
          </a:p>
          <a:p>
            <a:pPr marL="285750" marR="0" lvl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rgbClr val="2E2C61"/>
                </a:solidFill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Personnel Cage (used few times/day), water &amp; ventilation pipes, access stairs/ladders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425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>
            <a:extLst>
              <a:ext uri="{FF2B5EF4-FFF2-40B4-BE49-F238E27FC236}">
                <a16:creationId xmlns:a16="http://schemas.microsoft.com/office/drawing/2014/main" id="{F7602E08-7E49-E8B0-699A-340E0DC52065}"/>
              </a:ext>
            </a:extLst>
          </p:cNvPr>
          <p:cNvSpPr txBox="1"/>
          <p:nvPr/>
        </p:nvSpPr>
        <p:spPr>
          <a:xfrm>
            <a:off x="195753" y="206826"/>
            <a:ext cx="11808914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Prospects for Atomic Interferometry at Boulby…</a:t>
            </a:r>
          </a:p>
        </p:txBody>
      </p:sp>
      <p:sp>
        <p:nvSpPr>
          <p:cNvPr id="18" name="AutoShape 2">
            <a:extLst>
              <a:ext uri="{FF2B5EF4-FFF2-40B4-BE49-F238E27FC236}">
                <a16:creationId xmlns:a16="http://schemas.microsoft.com/office/drawing/2014/main" id="{0D4C4945-F22C-102D-3E47-A3CA28E5FE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AutoShape 3">
            <a:extLst>
              <a:ext uri="{FF2B5EF4-FFF2-40B4-BE49-F238E27FC236}">
                <a16:creationId xmlns:a16="http://schemas.microsoft.com/office/drawing/2014/main" id="{65599632-74E5-9E37-3143-24F1CE32B7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085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44F651CE-9989-8D44-0527-E0C2D6CA4C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82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AutoShape 5">
            <a:extLst>
              <a:ext uri="{FF2B5EF4-FFF2-40B4-BE49-F238E27FC236}">
                <a16:creationId xmlns:a16="http://schemas.microsoft.com/office/drawing/2014/main" id="{47ADEEAE-659B-B9B2-3F3D-7114D05C00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2555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889B9C12-969E-1917-0127-0027267AD4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29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9ECEC7A-CBA4-7002-D264-74AE6F100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8959" y="142658"/>
            <a:ext cx="1686401" cy="86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Diagram, schematic&#10;&#10;Description automatically generated">
            <a:extLst>
              <a:ext uri="{FF2B5EF4-FFF2-40B4-BE49-F238E27FC236}">
                <a16:creationId xmlns:a16="http://schemas.microsoft.com/office/drawing/2014/main" id="{8B8F4375-6527-18A0-73D8-0FCA7A735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6820" y="1233533"/>
            <a:ext cx="1415116" cy="54955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444FBC-D704-EE14-2710-4F5AF31880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066" y="1550835"/>
            <a:ext cx="3002418" cy="43706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D874C5-C79E-8EA2-800E-339541103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900" y="1664654"/>
            <a:ext cx="2683393" cy="456510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398D7F9-13AA-E213-7A42-8E9AF1D863BC}"/>
              </a:ext>
            </a:extLst>
          </p:cNvPr>
          <p:cNvSpPr/>
          <p:nvPr/>
        </p:nvSpPr>
        <p:spPr>
          <a:xfrm>
            <a:off x="2345795" y="5820340"/>
            <a:ext cx="78269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Lucida Grande" panose="020B0600040502020204" pitchFamily="34" charset="0"/>
                <a:ea typeface="ヒラギノ角ゴ Pro W3"/>
                <a:cs typeface="Lucida Grande" panose="020B0600040502020204" pitchFamily="34" charset="0"/>
              </a:rPr>
              <a:t>DRAFT schematics of AION-100 in Boulby No. 3 shaft.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600" dirty="0">
                <a:solidFill>
                  <a:srgbClr val="2E2C61"/>
                </a:solidFill>
                <a:latin typeface="Lucida Grande" panose="020B0600040502020204" pitchFamily="34" charset="0"/>
                <a:ea typeface="ヒラギノ角ゴ Pro W3"/>
                <a:cs typeface="Lucida Grande" panose="020B0600040502020204" pitchFamily="34" charset="0"/>
              </a:rPr>
              <a:t>It DOES look practicable from a local engineering perspective. More detailed engineering(+) work now to be done…</a:t>
            </a:r>
            <a:endParaRPr kumimoji="0" lang="en-GB" altLang="en-US" sz="160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Lucida Grande" panose="020B0600040502020204" pitchFamily="34" charset="0"/>
              <a:ea typeface="ヒラギノ角ゴ Pro W3"/>
              <a:cs typeface="Lucida Grande" panose="020B06000405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643B92-3DB7-00C2-BFCF-788633606634}"/>
              </a:ext>
            </a:extLst>
          </p:cNvPr>
          <p:cNvSpPr txBox="1"/>
          <p:nvPr/>
        </p:nvSpPr>
        <p:spPr>
          <a:xfrm>
            <a:off x="233074" y="967653"/>
            <a:ext cx="836549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1" dirty="0">
                <a:solidFill>
                  <a:srgbClr val="2E2C61"/>
                </a:solidFill>
                <a:latin typeface="Arial"/>
                <a:ea typeface="ヒラギノ角ゴ Pro W3"/>
                <a:cs typeface="Arial"/>
              </a:rPr>
              <a:t>Boulby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SHAFT 3: Tailings shaft. Possible location for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AION-100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 @ Boulby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BCFAD94-7C92-490B-DBF2-2A801D1C95DB}"/>
              </a:ext>
            </a:extLst>
          </p:cNvPr>
          <p:cNvGrpSpPr/>
          <p:nvPr/>
        </p:nvGrpSpPr>
        <p:grpSpPr>
          <a:xfrm>
            <a:off x="2583797" y="1431473"/>
            <a:ext cx="5120608" cy="4444061"/>
            <a:chOff x="2479626" y="1431473"/>
            <a:chExt cx="5120608" cy="444406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8C920B9-29F0-7888-25B3-9B8B1DCFB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90263" y="1431473"/>
              <a:ext cx="5009971" cy="444406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32070F8-72A7-67B1-470B-EB6C44C94AD4}"/>
                </a:ext>
              </a:extLst>
            </p:cNvPr>
            <p:cNvSpPr txBox="1"/>
            <p:nvPr/>
          </p:nvSpPr>
          <p:spPr>
            <a:xfrm>
              <a:off x="2700360" y="5009836"/>
              <a:ext cx="16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rgbClr val="000000"/>
                  </a:solidFill>
                  <a:latin typeface="Lucida Grande"/>
                  <a:ea typeface="ヒラギノ角ゴ Pro W3"/>
                </a:rPr>
                <a:t>E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ヒラギノ角ゴ Pro W3"/>
                  <a:cs typeface="+mn-cs"/>
                </a:rPr>
                <a:t>xisting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Lucida Grande"/>
                  <a:ea typeface="ヒラギノ角ゴ Pro W3"/>
                  <a:cs typeface="+mn-cs"/>
                </a:rPr>
                <a:t> steel framework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FB8C296-1807-EE59-A118-C827F028F4FA}"/>
                </a:ext>
              </a:extLst>
            </p:cNvPr>
            <p:cNvSpPr txBox="1"/>
            <p:nvPr/>
          </p:nvSpPr>
          <p:spPr>
            <a:xfrm>
              <a:off x="2763524" y="4006799"/>
              <a:ext cx="8821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rgbClr val="000000"/>
                  </a:solidFill>
                  <a:latin typeface="Lucida Grande"/>
                  <a:ea typeface="ヒラギノ角ゴ Pro W3"/>
                </a:rPr>
                <a:t>Water Pipes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ヒラギノ角ゴ Pro W3"/>
                <a:cs typeface="+mn-c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531A75-BB3D-5C89-0319-EA096CD3CA98}"/>
                </a:ext>
              </a:extLst>
            </p:cNvPr>
            <p:cNvSpPr txBox="1"/>
            <p:nvPr/>
          </p:nvSpPr>
          <p:spPr>
            <a:xfrm>
              <a:off x="5855358" y="4845663"/>
              <a:ext cx="16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rgbClr val="000000"/>
                  </a:solidFill>
                  <a:latin typeface="Lucida Grande"/>
                  <a:ea typeface="ヒラギノ角ゴ Pro W3"/>
                </a:rPr>
                <a:t>Lift cage space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ヒラギノ角ゴ Pro W3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7E70529-5A66-C915-247E-16AF2A9BE40D}"/>
                </a:ext>
              </a:extLst>
            </p:cNvPr>
            <p:cNvSpPr txBox="1"/>
            <p:nvPr/>
          </p:nvSpPr>
          <p:spPr>
            <a:xfrm>
              <a:off x="6114170" y="2322684"/>
              <a:ext cx="11748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rgbClr val="000000"/>
                  </a:solidFill>
                  <a:latin typeface="Lucida Grande"/>
                  <a:ea typeface="ヒラギノ角ゴ Pro W3"/>
                </a:rPr>
                <a:t>Ladder access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ヒラギノ角ゴ Pro W3"/>
                <a:cs typeface="+mn-cs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425DF77-5F91-74DE-A1D1-A70F06B31FDA}"/>
                </a:ext>
              </a:extLst>
            </p:cNvPr>
            <p:cNvSpPr txBox="1"/>
            <p:nvPr/>
          </p:nvSpPr>
          <p:spPr>
            <a:xfrm>
              <a:off x="2479626" y="1585462"/>
              <a:ext cx="16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rgbClr val="000000"/>
                  </a:solidFill>
                  <a:latin typeface="Lucida Grande"/>
                  <a:ea typeface="ヒラギノ角ゴ Pro W3"/>
                </a:rPr>
                <a:t>Proposed AION Interferometer tube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ヒラギノ角ゴ Pro W3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31C0582-0DDA-F231-7770-1C97125A9381}"/>
                </a:ext>
              </a:extLst>
            </p:cNvPr>
            <p:cNvSpPr txBox="1"/>
            <p:nvPr/>
          </p:nvSpPr>
          <p:spPr>
            <a:xfrm>
              <a:off x="5995540" y="1537565"/>
              <a:ext cx="13850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rgbClr val="000000"/>
                  </a:solidFill>
                  <a:latin typeface="Lucida Grande"/>
                  <a:ea typeface="ヒラギノ角ゴ Pro W3"/>
                </a:rPr>
                <a:t>Sidearm Footprint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ヒラギノ角ゴ Pro W3"/>
                <a:cs typeface="+mn-cs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8F3CEC7-F8E2-5DE9-DE6C-C6E79DF140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40126" y="4559555"/>
              <a:ext cx="557690" cy="4246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9AE59D2-A769-057B-6328-4FDA4C0A59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1289" y="3748225"/>
              <a:ext cx="557690" cy="4246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9649CAA-1BA8-1BF5-4B59-5BAF5CED8295}"/>
                </a:ext>
              </a:extLst>
            </p:cNvPr>
            <p:cNvCxnSpPr>
              <a:cxnSpLocks/>
            </p:cNvCxnSpPr>
            <p:nvPr/>
          </p:nvCxnSpPr>
          <p:spPr>
            <a:xfrm>
              <a:off x="4079826" y="1966821"/>
              <a:ext cx="704494" cy="7971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EAC39BB-DE52-F798-A2B1-700FD2E47A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63600" y="1916576"/>
              <a:ext cx="1022234" cy="6369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B23BA36-916B-5C2D-AD1B-30E9FEDA8024}"/>
                </a:ext>
              </a:extLst>
            </p:cNvPr>
            <p:cNvCxnSpPr>
              <a:cxnSpLocks/>
            </p:cNvCxnSpPr>
            <p:nvPr/>
          </p:nvCxnSpPr>
          <p:spPr>
            <a:xfrm>
              <a:off x="5605204" y="3813763"/>
              <a:ext cx="896736" cy="9580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38C510B-CB48-B93C-2ED7-8E5175922D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55993" y="2553516"/>
              <a:ext cx="1299465" cy="3150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0574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>
            <a:extLst>
              <a:ext uri="{FF2B5EF4-FFF2-40B4-BE49-F238E27FC236}">
                <a16:creationId xmlns:a16="http://schemas.microsoft.com/office/drawing/2014/main" id="{F7602E08-7E49-E8B0-699A-340E0DC52065}"/>
              </a:ext>
            </a:extLst>
          </p:cNvPr>
          <p:cNvSpPr txBox="1"/>
          <p:nvPr/>
        </p:nvSpPr>
        <p:spPr>
          <a:xfrm>
            <a:off x="195753" y="206826"/>
            <a:ext cx="11808914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Prospects for Atomic Interferometry at Boulby…</a:t>
            </a:r>
          </a:p>
        </p:txBody>
      </p:sp>
      <p:sp>
        <p:nvSpPr>
          <p:cNvPr id="18" name="AutoShape 2">
            <a:extLst>
              <a:ext uri="{FF2B5EF4-FFF2-40B4-BE49-F238E27FC236}">
                <a16:creationId xmlns:a16="http://schemas.microsoft.com/office/drawing/2014/main" id="{0D4C4945-F22C-102D-3E47-A3CA28E5FE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AutoShape 3">
            <a:extLst>
              <a:ext uri="{FF2B5EF4-FFF2-40B4-BE49-F238E27FC236}">
                <a16:creationId xmlns:a16="http://schemas.microsoft.com/office/drawing/2014/main" id="{65599632-74E5-9E37-3143-24F1CE32B7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085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44F651CE-9989-8D44-0527-E0C2D6CA4CA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82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AutoShape 5">
            <a:extLst>
              <a:ext uri="{FF2B5EF4-FFF2-40B4-BE49-F238E27FC236}">
                <a16:creationId xmlns:a16="http://schemas.microsoft.com/office/drawing/2014/main" id="{47ADEEAE-659B-B9B2-3F3D-7114D05C00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22555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AutoShape 6">
            <a:extLst>
              <a:ext uri="{FF2B5EF4-FFF2-40B4-BE49-F238E27FC236}">
                <a16:creationId xmlns:a16="http://schemas.microsoft.com/office/drawing/2014/main" id="{889B9C12-969E-1917-0127-0027267AD42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12900" y="-22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9ECEC7A-CBA4-7002-D264-74AE6F100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8959" y="142658"/>
            <a:ext cx="1686401" cy="86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Diagram, schematic&#10;&#10;Description automatically generated">
            <a:extLst>
              <a:ext uri="{FF2B5EF4-FFF2-40B4-BE49-F238E27FC236}">
                <a16:creationId xmlns:a16="http://schemas.microsoft.com/office/drawing/2014/main" id="{8B8F4375-6527-18A0-73D8-0FCA7A735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6820" y="1233533"/>
            <a:ext cx="1415116" cy="5495511"/>
          </a:xfrm>
          <a:prstGeom prst="rect">
            <a:avLst/>
          </a:prstGeom>
        </p:spPr>
      </p:pic>
      <p:pic>
        <p:nvPicPr>
          <p:cNvPr id="7" name="Picture 6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AA7FF0B7-4F56-5E6C-2A36-19C2133D61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074" y="1602120"/>
            <a:ext cx="4700337" cy="480200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C87AB1C-B672-7E3D-356E-6261CDF79855}"/>
              </a:ext>
            </a:extLst>
          </p:cNvPr>
          <p:cNvSpPr/>
          <p:nvPr/>
        </p:nvSpPr>
        <p:spPr>
          <a:xfrm>
            <a:off x="9151671" y="3623769"/>
            <a:ext cx="1686401" cy="149271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Next-level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site evaluation &amp; preparation studies underway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3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(Mar 24)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300" i="1" dirty="0">
                <a:solidFill>
                  <a:srgbClr val="B10100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Mitchell, </a:t>
            </a:r>
            <a:r>
              <a:rPr lang="en-GB" altLang="en-US" sz="1300" i="1" dirty="0" err="1">
                <a:solidFill>
                  <a:srgbClr val="B10100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Kettlety</a:t>
            </a:r>
            <a:endParaRPr lang="en-GB" altLang="en-US" sz="1300" i="1" dirty="0">
              <a:solidFill>
                <a:srgbClr val="B10100"/>
              </a:solidFill>
              <a:latin typeface="Arial" panose="020B0604020202020204" pitchFamily="34" charset="0"/>
              <a:ea typeface="ヒラギノ角ゴ Pro W3"/>
              <a:cs typeface="Arial" panose="020B0604020202020204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300" i="1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et al. </a:t>
            </a:r>
            <a:endParaRPr kumimoji="0" lang="en-US" sz="1300" i="1" u="none" strike="noStrike" kern="1200" cap="none" spc="0" normalizeH="0" baseline="0" noProof="0" dirty="0">
              <a:ln>
                <a:noFill/>
              </a:ln>
              <a:solidFill>
                <a:srgbClr val="B10100"/>
              </a:solidFill>
              <a:effectLst/>
              <a:uLnTx/>
              <a:uFillTx/>
              <a:latin typeface="Lucida Grande" charset="0"/>
              <a:ea typeface="ヒラギノ角ゴ Pro W3" charset="0"/>
              <a:cs typeface="+mn-cs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52BC376-78EA-2B6A-1B0E-60F211B356AF}"/>
              </a:ext>
            </a:extLst>
          </p:cNvPr>
          <p:cNvGrpSpPr/>
          <p:nvPr/>
        </p:nvGrpSpPr>
        <p:grpSpPr>
          <a:xfrm>
            <a:off x="320173" y="1638507"/>
            <a:ext cx="5069974" cy="4765621"/>
            <a:chOff x="320173" y="1638507"/>
            <a:chExt cx="5069974" cy="4765621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73995F2-B662-8444-20B6-EE2A531CB631}"/>
                </a:ext>
              </a:extLst>
            </p:cNvPr>
            <p:cNvGrpSpPr/>
            <p:nvPr/>
          </p:nvGrpSpPr>
          <p:grpSpPr>
            <a:xfrm>
              <a:off x="320173" y="1638507"/>
              <a:ext cx="5069974" cy="4765621"/>
              <a:chOff x="320173" y="1638507"/>
              <a:chExt cx="5069974" cy="4765621"/>
            </a:xfrm>
          </p:grpSpPr>
          <p:pic>
            <p:nvPicPr>
              <p:cNvPr id="10" name="Picture 9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D44BC023-735E-ED35-5567-801590EBAF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0173" y="1638507"/>
                <a:ext cx="5069974" cy="4765621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80EF1F0-71D5-E849-AB28-8A1EF1BFE977}"/>
                  </a:ext>
                </a:extLst>
              </p:cNvPr>
              <p:cNvSpPr txBox="1"/>
              <p:nvPr/>
            </p:nvSpPr>
            <p:spPr>
              <a:xfrm>
                <a:off x="3066303" y="4777422"/>
                <a:ext cx="2323844" cy="2923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altLang="en-US" sz="13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B10100">
                        <a:alpha val="46739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ヒラギノ角ゴ Pro W3"/>
                    <a:cs typeface="Arial" panose="020B0604020202020204" pitchFamily="34" charset="0"/>
                  </a:rPr>
                  <a:t>(Initial evaluations)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2DB53AE-F160-0BB9-9014-BAAA4A0E3535}"/>
                </a:ext>
              </a:extLst>
            </p:cNvPr>
            <p:cNvGrpSpPr/>
            <p:nvPr/>
          </p:nvGrpSpPr>
          <p:grpSpPr>
            <a:xfrm>
              <a:off x="5033693" y="2802922"/>
              <a:ext cx="215086" cy="2637495"/>
              <a:chOff x="5033693" y="2802922"/>
              <a:chExt cx="215086" cy="2637495"/>
            </a:xfrm>
          </p:grpSpPr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E59F13A0-B887-A4D1-E559-E853A01E5A7C}"/>
                  </a:ext>
                </a:extLst>
              </p:cNvPr>
              <p:cNvSpPr/>
              <p:nvPr/>
            </p:nvSpPr>
            <p:spPr>
              <a:xfrm>
                <a:off x="5050067" y="2802922"/>
                <a:ext cx="190500" cy="245597"/>
              </a:xfrm>
              <a:custGeom>
                <a:avLst/>
                <a:gdLst>
                  <a:gd name="connsiteX0" fmla="*/ 0 w 1257300"/>
                  <a:gd name="connsiteY0" fmla="*/ 1079500 h 1536700"/>
                  <a:gd name="connsiteX1" fmla="*/ 101600 w 1257300"/>
                  <a:gd name="connsiteY1" fmla="*/ 927100 h 1536700"/>
                  <a:gd name="connsiteX2" fmla="*/ 101600 w 1257300"/>
                  <a:gd name="connsiteY2" fmla="*/ 927100 h 1536700"/>
                  <a:gd name="connsiteX3" fmla="*/ 444500 w 1257300"/>
                  <a:gd name="connsiteY3" fmla="*/ 1536700 h 1536700"/>
                  <a:gd name="connsiteX4" fmla="*/ 1206500 w 1257300"/>
                  <a:gd name="connsiteY4" fmla="*/ 0 h 1536700"/>
                  <a:gd name="connsiteX5" fmla="*/ 1257300 w 1257300"/>
                  <a:gd name="connsiteY5" fmla="*/ 0 h 1536700"/>
                  <a:gd name="connsiteX6" fmla="*/ 1257300 w 1257300"/>
                  <a:gd name="connsiteY6" fmla="*/ 0 h 153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7300" h="1536700">
                    <a:moveTo>
                      <a:pt x="0" y="1079500"/>
                    </a:moveTo>
                    <a:lnTo>
                      <a:pt x="101600" y="927100"/>
                    </a:lnTo>
                    <a:lnTo>
                      <a:pt x="101600" y="927100"/>
                    </a:lnTo>
                    <a:lnTo>
                      <a:pt x="444500" y="1536700"/>
                    </a:lnTo>
                    <a:lnTo>
                      <a:pt x="1206500" y="0"/>
                    </a:lnTo>
                    <a:lnTo>
                      <a:pt x="1257300" y="0"/>
                    </a:lnTo>
                    <a:lnTo>
                      <a:pt x="1257300" y="0"/>
                    </a:lnTo>
                  </a:path>
                </a:pathLst>
              </a:custGeom>
              <a:noFill/>
              <a:ln w="34925">
                <a:solidFill>
                  <a:srgbClr val="B10100">
                    <a:alpha val="38198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85CEC837-B3E4-440A-6BAA-B7BA871912CC}"/>
                  </a:ext>
                </a:extLst>
              </p:cNvPr>
              <p:cNvSpPr/>
              <p:nvPr/>
            </p:nvSpPr>
            <p:spPr>
              <a:xfrm>
                <a:off x="5042714" y="3513604"/>
                <a:ext cx="190500" cy="245597"/>
              </a:xfrm>
              <a:custGeom>
                <a:avLst/>
                <a:gdLst>
                  <a:gd name="connsiteX0" fmla="*/ 0 w 1257300"/>
                  <a:gd name="connsiteY0" fmla="*/ 1079500 h 1536700"/>
                  <a:gd name="connsiteX1" fmla="*/ 101600 w 1257300"/>
                  <a:gd name="connsiteY1" fmla="*/ 927100 h 1536700"/>
                  <a:gd name="connsiteX2" fmla="*/ 101600 w 1257300"/>
                  <a:gd name="connsiteY2" fmla="*/ 927100 h 1536700"/>
                  <a:gd name="connsiteX3" fmla="*/ 444500 w 1257300"/>
                  <a:gd name="connsiteY3" fmla="*/ 1536700 h 1536700"/>
                  <a:gd name="connsiteX4" fmla="*/ 1206500 w 1257300"/>
                  <a:gd name="connsiteY4" fmla="*/ 0 h 1536700"/>
                  <a:gd name="connsiteX5" fmla="*/ 1257300 w 1257300"/>
                  <a:gd name="connsiteY5" fmla="*/ 0 h 1536700"/>
                  <a:gd name="connsiteX6" fmla="*/ 1257300 w 1257300"/>
                  <a:gd name="connsiteY6" fmla="*/ 0 h 153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7300" h="1536700">
                    <a:moveTo>
                      <a:pt x="0" y="1079500"/>
                    </a:moveTo>
                    <a:lnTo>
                      <a:pt x="101600" y="927100"/>
                    </a:lnTo>
                    <a:lnTo>
                      <a:pt x="101600" y="927100"/>
                    </a:lnTo>
                    <a:lnTo>
                      <a:pt x="444500" y="1536700"/>
                    </a:lnTo>
                    <a:lnTo>
                      <a:pt x="1206500" y="0"/>
                    </a:lnTo>
                    <a:lnTo>
                      <a:pt x="1257300" y="0"/>
                    </a:lnTo>
                    <a:lnTo>
                      <a:pt x="1257300" y="0"/>
                    </a:lnTo>
                  </a:path>
                </a:pathLst>
              </a:custGeom>
              <a:noFill/>
              <a:ln w="34925">
                <a:solidFill>
                  <a:srgbClr val="B10100">
                    <a:alpha val="38198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0162E631-D521-6CE9-0C6B-A187E2E30DFF}"/>
                  </a:ext>
                </a:extLst>
              </p:cNvPr>
              <p:cNvSpPr/>
              <p:nvPr/>
            </p:nvSpPr>
            <p:spPr>
              <a:xfrm>
                <a:off x="5058279" y="4078710"/>
                <a:ext cx="190500" cy="245597"/>
              </a:xfrm>
              <a:custGeom>
                <a:avLst/>
                <a:gdLst>
                  <a:gd name="connsiteX0" fmla="*/ 0 w 1257300"/>
                  <a:gd name="connsiteY0" fmla="*/ 1079500 h 1536700"/>
                  <a:gd name="connsiteX1" fmla="*/ 101600 w 1257300"/>
                  <a:gd name="connsiteY1" fmla="*/ 927100 h 1536700"/>
                  <a:gd name="connsiteX2" fmla="*/ 101600 w 1257300"/>
                  <a:gd name="connsiteY2" fmla="*/ 927100 h 1536700"/>
                  <a:gd name="connsiteX3" fmla="*/ 444500 w 1257300"/>
                  <a:gd name="connsiteY3" fmla="*/ 1536700 h 1536700"/>
                  <a:gd name="connsiteX4" fmla="*/ 1206500 w 1257300"/>
                  <a:gd name="connsiteY4" fmla="*/ 0 h 1536700"/>
                  <a:gd name="connsiteX5" fmla="*/ 1257300 w 1257300"/>
                  <a:gd name="connsiteY5" fmla="*/ 0 h 1536700"/>
                  <a:gd name="connsiteX6" fmla="*/ 1257300 w 1257300"/>
                  <a:gd name="connsiteY6" fmla="*/ 0 h 153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7300" h="1536700">
                    <a:moveTo>
                      <a:pt x="0" y="1079500"/>
                    </a:moveTo>
                    <a:lnTo>
                      <a:pt x="101600" y="927100"/>
                    </a:lnTo>
                    <a:lnTo>
                      <a:pt x="101600" y="927100"/>
                    </a:lnTo>
                    <a:lnTo>
                      <a:pt x="444500" y="1536700"/>
                    </a:lnTo>
                    <a:lnTo>
                      <a:pt x="1206500" y="0"/>
                    </a:lnTo>
                    <a:lnTo>
                      <a:pt x="1257300" y="0"/>
                    </a:lnTo>
                    <a:lnTo>
                      <a:pt x="1257300" y="0"/>
                    </a:lnTo>
                  </a:path>
                </a:pathLst>
              </a:custGeom>
              <a:noFill/>
              <a:ln w="34925">
                <a:solidFill>
                  <a:srgbClr val="B10100">
                    <a:alpha val="38198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6CFCBEB1-6BA2-AF29-FFC9-D29AA0F2EB2B}"/>
                  </a:ext>
                </a:extLst>
              </p:cNvPr>
              <p:cNvSpPr/>
              <p:nvPr/>
            </p:nvSpPr>
            <p:spPr>
              <a:xfrm>
                <a:off x="5033693" y="5194820"/>
                <a:ext cx="190500" cy="245597"/>
              </a:xfrm>
              <a:custGeom>
                <a:avLst/>
                <a:gdLst>
                  <a:gd name="connsiteX0" fmla="*/ 0 w 1257300"/>
                  <a:gd name="connsiteY0" fmla="*/ 1079500 h 1536700"/>
                  <a:gd name="connsiteX1" fmla="*/ 101600 w 1257300"/>
                  <a:gd name="connsiteY1" fmla="*/ 927100 h 1536700"/>
                  <a:gd name="connsiteX2" fmla="*/ 101600 w 1257300"/>
                  <a:gd name="connsiteY2" fmla="*/ 927100 h 1536700"/>
                  <a:gd name="connsiteX3" fmla="*/ 444500 w 1257300"/>
                  <a:gd name="connsiteY3" fmla="*/ 1536700 h 1536700"/>
                  <a:gd name="connsiteX4" fmla="*/ 1206500 w 1257300"/>
                  <a:gd name="connsiteY4" fmla="*/ 0 h 1536700"/>
                  <a:gd name="connsiteX5" fmla="*/ 1257300 w 1257300"/>
                  <a:gd name="connsiteY5" fmla="*/ 0 h 1536700"/>
                  <a:gd name="connsiteX6" fmla="*/ 1257300 w 1257300"/>
                  <a:gd name="connsiteY6" fmla="*/ 0 h 153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7300" h="1536700">
                    <a:moveTo>
                      <a:pt x="0" y="1079500"/>
                    </a:moveTo>
                    <a:lnTo>
                      <a:pt x="101600" y="927100"/>
                    </a:lnTo>
                    <a:lnTo>
                      <a:pt x="101600" y="927100"/>
                    </a:lnTo>
                    <a:lnTo>
                      <a:pt x="444500" y="1536700"/>
                    </a:lnTo>
                    <a:lnTo>
                      <a:pt x="1206500" y="0"/>
                    </a:lnTo>
                    <a:lnTo>
                      <a:pt x="1257300" y="0"/>
                    </a:lnTo>
                    <a:lnTo>
                      <a:pt x="1257300" y="0"/>
                    </a:lnTo>
                  </a:path>
                </a:pathLst>
              </a:custGeom>
              <a:noFill/>
              <a:ln w="34925">
                <a:solidFill>
                  <a:srgbClr val="B10100">
                    <a:alpha val="38198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5AC2663B-3B7E-7BBE-9629-EE9D35EDEDE2}"/>
              </a:ext>
            </a:extLst>
          </p:cNvPr>
          <p:cNvSpPr/>
          <p:nvPr/>
        </p:nvSpPr>
        <p:spPr>
          <a:xfrm>
            <a:off x="5791200" y="2298700"/>
            <a:ext cx="1527499" cy="266700"/>
          </a:xfrm>
          <a:prstGeom prst="ellipse">
            <a:avLst/>
          </a:prstGeom>
          <a:noFill/>
          <a:ln>
            <a:solidFill>
              <a:srgbClr val="B10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2E3B731-3AC2-DD4E-354D-77D9E7C010F5}"/>
              </a:ext>
            </a:extLst>
          </p:cNvPr>
          <p:cNvSpPr/>
          <p:nvPr/>
        </p:nvSpPr>
        <p:spPr>
          <a:xfrm>
            <a:off x="5750269" y="3339763"/>
            <a:ext cx="1527499" cy="266700"/>
          </a:xfrm>
          <a:prstGeom prst="ellipse">
            <a:avLst/>
          </a:prstGeom>
          <a:noFill/>
          <a:ln>
            <a:solidFill>
              <a:srgbClr val="B10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D95A1B2-4992-B3A9-A58C-8E01D89B6101}"/>
              </a:ext>
            </a:extLst>
          </p:cNvPr>
          <p:cNvSpPr/>
          <p:nvPr/>
        </p:nvSpPr>
        <p:spPr>
          <a:xfrm>
            <a:off x="5737235" y="4103427"/>
            <a:ext cx="1527499" cy="266700"/>
          </a:xfrm>
          <a:prstGeom prst="ellipse">
            <a:avLst/>
          </a:prstGeom>
          <a:noFill/>
          <a:ln>
            <a:solidFill>
              <a:srgbClr val="B10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53AFC3-C286-2229-A544-C2DF1CB73480}"/>
              </a:ext>
            </a:extLst>
          </p:cNvPr>
          <p:cNvSpPr txBox="1"/>
          <p:nvPr/>
        </p:nvSpPr>
        <p:spPr>
          <a:xfrm>
            <a:off x="233074" y="967653"/>
            <a:ext cx="836549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1" dirty="0">
                <a:solidFill>
                  <a:srgbClr val="2E2C61"/>
                </a:solidFill>
                <a:latin typeface="Arial"/>
                <a:ea typeface="ヒラギノ角ゴ Pro W3"/>
                <a:cs typeface="Arial"/>
              </a:rPr>
              <a:t>Boulby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SHAFT 3: Tailings shaft. Possible location for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AION-100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 @ Boulby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104338E-162D-4B4C-BABB-FECE3C48AB7E}"/>
              </a:ext>
            </a:extLst>
          </p:cNvPr>
          <p:cNvSpPr txBox="1"/>
          <p:nvPr/>
        </p:nvSpPr>
        <p:spPr>
          <a:xfrm>
            <a:off x="1427747" y="5608206"/>
            <a:ext cx="23238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10100">
                    <a:alpha val="41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84732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C610A81-86D8-2743-A234-C67396ABD7A2}"/>
              </a:ext>
            </a:extLst>
          </p:cNvPr>
          <p:cNvGrpSpPr/>
          <p:nvPr/>
        </p:nvGrpSpPr>
        <p:grpSpPr>
          <a:xfrm>
            <a:off x="-960950" y="0"/>
            <a:ext cx="13114850" cy="7361236"/>
            <a:chOff x="-846650" y="0"/>
            <a:chExt cx="13114850" cy="7361236"/>
          </a:xfrm>
        </p:grpSpPr>
        <p:pic>
          <p:nvPicPr>
            <p:cNvPr id="27" name="Picture 26" descr="Map&#10;&#10;Description automatically generated">
              <a:extLst>
                <a:ext uri="{FF2B5EF4-FFF2-40B4-BE49-F238E27FC236}">
                  <a16:creationId xmlns:a16="http://schemas.microsoft.com/office/drawing/2014/main" id="{E8AB3C4C-7381-D3BB-05FC-396CE698F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846650" y="0"/>
              <a:ext cx="13114850" cy="7361236"/>
            </a:xfrm>
            <a:prstGeom prst="rect">
              <a:avLst/>
            </a:prstGeom>
          </p:spPr>
        </p:pic>
        <p:pic>
          <p:nvPicPr>
            <p:cNvPr id="5" name="Picture 4" descr="Background pattern&#10;&#10;Description automatically generated">
              <a:extLst>
                <a:ext uri="{FF2B5EF4-FFF2-40B4-BE49-F238E27FC236}">
                  <a16:creationId xmlns:a16="http://schemas.microsoft.com/office/drawing/2014/main" id="{8E9F4C4F-FE78-EAA0-A73D-FCEF89D6E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53028" y="3149600"/>
              <a:ext cx="743377" cy="70637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6816D21-C77F-48FE-99E3-DE11406F972D}"/>
              </a:ext>
            </a:extLst>
          </p:cNvPr>
          <p:cNvSpPr txBox="1"/>
          <p:nvPr/>
        </p:nvSpPr>
        <p:spPr>
          <a:xfrm>
            <a:off x="144040" y="621344"/>
            <a:ext cx="839035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b="1" dirty="0">
                <a:solidFill>
                  <a:srgbClr val="2E2C61"/>
                </a:solidFill>
                <a:latin typeface="Arial"/>
                <a:ea typeface="ヒラギノ角ゴ Pro W3"/>
                <a:cs typeface="Arial"/>
              </a:rPr>
              <a:t>Boulby &amp; NE UK r</a:t>
            </a:r>
            <a:r>
              <a:rPr kumimoji="0" lang="en-GB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egion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 site possibilities / opportunities for </a:t>
            </a:r>
            <a:r>
              <a:rPr kumimoji="0" lang="en-GB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B10100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AION-1000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602E08-7E49-E8B0-699A-340E0DC52065}"/>
              </a:ext>
            </a:extLst>
          </p:cNvPr>
          <p:cNvSpPr txBox="1"/>
          <p:nvPr/>
        </p:nvSpPr>
        <p:spPr>
          <a:xfrm>
            <a:off x="135885" y="76766"/>
            <a:ext cx="9896434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Prospects for Atomic Interferometry at / near Boulby…</a:t>
            </a:r>
          </a:p>
        </p:txBody>
      </p:sp>
      <p:pic>
        <p:nvPicPr>
          <p:cNvPr id="4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9ECEC7A-CBA4-7002-D264-74AE6F100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8959" y="142658"/>
            <a:ext cx="1686401" cy="869770"/>
          </a:xfrm>
          <a:prstGeom prst="rect">
            <a:avLst/>
          </a:prstGeom>
          <a:solidFill>
            <a:srgbClr val="FFFFFF"/>
          </a:solidFill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D33664A-0420-A182-EA05-300B03E93966}"/>
              </a:ext>
            </a:extLst>
          </p:cNvPr>
          <p:cNvGrpSpPr/>
          <p:nvPr/>
        </p:nvGrpSpPr>
        <p:grpSpPr>
          <a:xfrm>
            <a:off x="4288678" y="1328522"/>
            <a:ext cx="2783695" cy="3115326"/>
            <a:chOff x="4292402" y="1764245"/>
            <a:chExt cx="2783695" cy="311532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875F730-0D1D-9564-C591-EBC2C7C4D94F}"/>
                </a:ext>
              </a:extLst>
            </p:cNvPr>
            <p:cNvGrpSpPr/>
            <p:nvPr/>
          </p:nvGrpSpPr>
          <p:grpSpPr>
            <a:xfrm>
              <a:off x="4292402" y="1764245"/>
              <a:ext cx="2783695" cy="3091870"/>
              <a:chOff x="4320112" y="1924504"/>
              <a:chExt cx="2783695" cy="3091870"/>
            </a:xfrm>
          </p:grpSpPr>
          <p:sp>
            <p:nvSpPr>
              <p:cNvPr id="15" name="Off-page Connector 14">
                <a:extLst>
                  <a:ext uri="{FF2B5EF4-FFF2-40B4-BE49-F238E27FC236}">
                    <a16:creationId xmlns:a16="http://schemas.microsoft.com/office/drawing/2014/main" id="{36BE6135-1D5D-6698-DBD4-2B279A508977}"/>
                  </a:ext>
                </a:extLst>
              </p:cNvPr>
              <p:cNvSpPr/>
              <p:nvPr/>
            </p:nvSpPr>
            <p:spPr>
              <a:xfrm>
                <a:off x="6991719" y="4833790"/>
                <a:ext cx="112088" cy="182584"/>
              </a:xfrm>
              <a:prstGeom prst="flowChartOffpageConnector">
                <a:avLst/>
              </a:prstGeom>
              <a:solidFill>
                <a:srgbClr val="FF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CB64342-DA38-D5A8-1A4A-D152668479C1}"/>
                  </a:ext>
                </a:extLst>
              </p:cNvPr>
              <p:cNvGrpSpPr/>
              <p:nvPr/>
            </p:nvGrpSpPr>
            <p:grpSpPr>
              <a:xfrm>
                <a:off x="4320112" y="1924504"/>
                <a:ext cx="2086756" cy="1653498"/>
                <a:chOff x="4301723" y="1959388"/>
                <a:chExt cx="1787311" cy="1427919"/>
              </a:xfrm>
            </p:grpSpPr>
            <p:pic>
              <p:nvPicPr>
                <p:cNvPr id="3" name="Picture 2" descr="Map&#10;&#10;Description automatically generated">
                  <a:extLst>
                    <a:ext uri="{FF2B5EF4-FFF2-40B4-BE49-F238E27FC236}">
                      <a16:creationId xmlns:a16="http://schemas.microsoft.com/office/drawing/2014/main" id="{49D7ACF0-A7C5-4857-A47A-48A73DD601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01723" y="1959388"/>
                  <a:ext cx="1787311" cy="1427919"/>
                </a:xfrm>
                <a:prstGeom prst="rect">
                  <a:avLst/>
                </a:prstGeom>
                <a:ln w="25400">
                  <a:solidFill>
                    <a:schemeClr val="bg1"/>
                  </a:solidFill>
                </a:ln>
              </p:spPr>
            </p:pic>
            <p:sp>
              <p:nvSpPr>
                <p:cNvPr id="13" name="Off-page Connector 12">
                  <a:extLst>
                    <a:ext uri="{FF2B5EF4-FFF2-40B4-BE49-F238E27FC236}">
                      <a16:creationId xmlns:a16="http://schemas.microsoft.com/office/drawing/2014/main" id="{C50D0751-98BA-A8D1-F18F-5C4FD6DB3D24}"/>
                    </a:ext>
                  </a:extLst>
                </p:cNvPr>
                <p:cNvSpPr/>
                <p:nvPr/>
              </p:nvSpPr>
              <p:spPr>
                <a:xfrm>
                  <a:off x="5048775" y="2392369"/>
                  <a:ext cx="112088" cy="182584"/>
                </a:xfrm>
                <a:prstGeom prst="flowChartOffpageConnector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ff-page Connector 13">
                  <a:extLst>
                    <a:ext uri="{FF2B5EF4-FFF2-40B4-BE49-F238E27FC236}">
                      <a16:creationId xmlns:a16="http://schemas.microsoft.com/office/drawing/2014/main" id="{1126903F-2C35-FD53-8973-808A9224B311}"/>
                    </a:ext>
                  </a:extLst>
                </p:cNvPr>
                <p:cNvSpPr/>
                <p:nvPr/>
              </p:nvSpPr>
              <p:spPr>
                <a:xfrm>
                  <a:off x="5460039" y="2822805"/>
                  <a:ext cx="112088" cy="182584"/>
                </a:xfrm>
                <a:prstGeom prst="flowChartOffpageConnector">
                  <a:avLst/>
                </a:pr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E4D7333-8350-3389-7839-C5AF63474C93}"/>
                </a:ext>
              </a:extLst>
            </p:cNvPr>
            <p:cNvGrpSpPr/>
            <p:nvPr/>
          </p:nvGrpSpPr>
          <p:grpSpPr>
            <a:xfrm>
              <a:off x="4293914" y="3419380"/>
              <a:ext cx="2755663" cy="1460191"/>
              <a:chOff x="4293914" y="3579639"/>
              <a:chExt cx="2755663" cy="1460191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69EE8868-C45F-4EEA-930E-5109C825E9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293914" y="3605039"/>
                <a:ext cx="2711383" cy="1434791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794AA29F-09E7-AABD-2E5E-974E487578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383874" y="3579639"/>
                <a:ext cx="665703" cy="1429926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B24D31-A505-EFBA-3533-CF13BEFDC43B}"/>
                </a:ext>
              </a:extLst>
            </p:cNvPr>
            <p:cNvSpPr txBox="1"/>
            <p:nvPr/>
          </p:nvSpPr>
          <p:spPr>
            <a:xfrm>
              <a:off x="5304787" y="2407607"/>
              <a:ext cx="102108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000" b="1" dirty="0"/>
                <a:t>Woodsmith Mine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975211-89CA-CA0E-5D98-41040EB98609}"/>
                </a:ext>
              </a:extLst>
            </p:cNvPr>
            <p:cNvSpPr txBox="1"/>
            <p:nvPr/>
          </p:nvSpPr>
          <p:spPr>
            <a:xfrm>
              <a:off x="4632013" y="1990553"/>
              <a:ext cx="102108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000" b="1" dirty="0"/>
                <a:t>Boulby Mine 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5B212C0-81D2-7AB2-B666-4ED655472B9E}"/>
              </a:ext>
            </a:extLst>
          </p:cNvPr>
          <p:cNvSpPr txBox="1"/>
          <p:nvPr/>
        </p:nvSpPr>
        <p:spPr>
          <a:xfrm>
            <a:off x="2598035" y="6163043"/>
            <a:ext cx="5221083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4762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400" b="1" dirty="0">
                <a:solidFill>
                  <a:srgbClr val="2E2C61"/>
                </a:solidFill>
                <a:latin typeface="Arial"/>
                <a:ea typeface="ヒラギノ角ゴ Pro W3"/>
                <a:cs typeface="Arial"/>
              </a:rPr>
              <a:t>Discussions re: hosting AION-1000 at both sites underway</a:t>
            </a:r>
            <a:r>
              <a:rPr kumimoji="0" lang="en-GB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. </a:t>
            </a:r>
            <a:r>
              <a:rPr kumimoji="0" lang="en-GB" altLang="en-US" sz="140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ヒラギノ角ゴ Pro W3"/>
                <a:cs typeface="Arial"/>
              </a:rPr>
              <a:t>Detailed engineering, logistics &amp; background studies planned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AD209D8-5B0E-D621-1ED1-FD3CF75A7BDE}"/>
              </a:ext>
            </a:extLst>
          </p:cNvPr>
          <p:cNvGrpSpPr/>
          <p:nvPr/>
        </p:nvGrpSpPr>
        <p:grpSpPr>
          <a:xfrm>
            <a:off x="38100" y="-292100"/>
            <a:ext cx="4596484" cy="6661526"/>
            <a:chOff x="63500" y="-228600"/>
            <a:chExt cx="4596484" cy="6661526"/>
          </a:xfrm>
        </p:grpSpPr>
        <p:sp>
          <p:nvSpPr>
            <p:cNvPr id="18" name="AutoShape 2">
              <a:extLst>
                <a:ext uri="{FF2B5EF4-FFF2-40B4-BE49-F238E27FC236}">
                  <a16:creationId xmlns:a16="http://schemas.microsoft.com/office/drawing/2014/main" id="{0D4C4945-F22C-102D-3E47-A3CA28E5FE1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3500" y="-228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AutoShape 3">
              <a:extLst>
                <a:ext uri="{FF2B5EF4-FFF2-40B4-BE49-F238E27FC236}">
                  <a16:creationId xmlns:a16="http://schemas.microsoft.com/office/drawing/2014/main" id="{65599632-74E5-9E37-3143-24F1CE32B7D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50850" y="-228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AutoShape 4">
              <a:extLst>
                <a:ext uri="{FF2B5EF4-FFF2-40B4-BE49-F238E27FC236}">
                  <a16:creationId xmlns:a16="http://schemas.microsoft.com/office/drawing/2014/main" id="{44F651CE-9989-8D44-0527-E0C2D6CA4C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38200" y="-228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47ADEEAE-659B-B9B2-3F3D-7114D05C006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25550" y="-228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utoShape 6">
              <a:extLst>
                <a:ext uri="{FF2B5EF4-FFF2-40B4-BE49-F238E27FC236}">
                  <a16:creationId xmlns:a16="http://schemas.microsoft.com/office/drawing/2014/main" id="{889B9C12-969E-1917-0127-0027267AD4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612900" y="-228600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0AF3887-4100-8DA6-482D-DF0D6A0CB183}"/>
                </a:ext>
              </a:extLst>
            </p:cNvPr>
            <p:cNvSpPr txBox="1"/>
            <p:nvPr/>
          </p:nvSpPr>
          <p:spPr>
            <a:xfrm>
              <a:off x="2463873" y="4052898"/>
              <a:ext cx="2196111" cy="169277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r>
                <a:rPr lang="en-GB" sz="1300" b="1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Boulby Mine (existing):</a:t>
              </a:r>
            </a:p>
            <a:p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Shafts 1 &amp; 2</a:t>
              </a:r>
            </a:p>
            <a:p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2 x 1.1km depth shafts</a:t>
              </a:r>
            </a:p>
            <a:p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5m diameter</a:t>
              </a:r>
            </a:p>
            <a:p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Current use: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Shaft 1: Rock transport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Shaft 2: Personnel  </a:t>
              </a:r>
            </a:p>
          </p:txBody>
        </p:sp>
        <p:pic>
          <p:nvPicPr>
            <p:cNvPr id="33" name="Picture 32" descr="Boulby Drawing 2017 LR.pdf">
              <a:extLst>
                <a:ext uri="{FF2B5EF4-FFF2-40B4-BE49-F238E27FC236}">
                  <a16:creationId xmlns:a16="http://schemas.microsoft.com/office/drawing/2014/main" id="{90B90DC8-6CF2-3695-B2E7-E9BE355EC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297" y="3513203"/>
              <a:ext cx="2196111" cy="2919723"/>
            </a:xfrm>
            <a:prstGeom prst="rect">
              <a:avLst/>
            </a:prstGeom>
            <a:ln w="88900">
              <a:solidFill>
                <a:schemeClr val="bg1"/>
              </a:solidFill>
            </a:ln>
          </p:spPr>
        </p:pic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9439110-1196-A24C-3646-50132E6B107E}"/>
                </a:ext>
              </a:extLst>
            </p:cNvPr>
            <p:cNvGrpSpPr/>
            <p:nvPr/>
          </p:nvGrpSpPr>
          <p:grpSpPr>
            <a:xfrm>
              <a:off x="689388" y="1335817"/>
              <a:ext cx="3165664" cy="2038300"/>
              <a:chOff x="219151" y="1557190"/>
              <a:chExt cx="3133649" cy="2508575"/>
            </a:xfrm>
          </p:grpSpPr>
          <p:pic>
            <p:nvPicPr>
              <p:cNvPr id="36" name="Picture 35" descr="Map&#10;&#10;Description automatically generated">
                <a:extLst>
                  <a:ext uri="{FF2B5EF4-FFF2-40B4-BE49-F238E27FC236}">
                    <a16:creationId xmlns:a16="http://schemas.microsoft.com/office/drawing/2014/main" id="{5F301ECE-7F25-6F4B-7B20-E714A1F6B4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151" y="1557190"/>
                <a:ext cx="3133649" cy="2508575"/>
              </a:xfrm>
              <a:prstGeom prst="rect">
                <a:avLst/>
              </a:prstGeom>
              <a:ln w="79375">
                <a:solidFill>
                  <a:schemeClr val="bg1"/>
                </a:solidFill>
              </a:ln>
            </p:spPr>
          </p:pic>
          <p:pic>
            <p:nvPicPr>
              <p:cNvPr id="37" name="Google Shape;67;p14">
                <a:extLst>
                  <a:ext uri="{FF2B5EF4-FFF2-40B4-BE49-F238E27FC236}">
                    <a16:creationId xmlns:a16="http://schemas.microsoft.com/office/drawing/2014/main" id="{1BC6DC35-3936-5A8A-098C-FCC46DC122F2}"/>
                  </a:ext>
                </a:extLst>
              </p:cNvPr>
              <p:cNvPicPr preferRelativeResize="0"/>
              <p:nvPr/>
            </p:nvPicPr>
            <p:blipFill>
              <a:blip r:embed="rId9" cstate="screen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08067" y="2855085"/>
                <a:ext cx="926473" cy="57391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</a:ln>
            </p:spPr>
          </p:pic>
        </p:grpSp>
        <p:pic>
          <p:nvPicPr>
            <p:cNvPr id="9" name="Picture 8" descr="Logo, company name&#10;&#10;Description automatically generated">
              <a:extLst>
                <a:ext uri="{FF2B5EF4-FFF2-40B4-BE49-F238E27FC236}">
                  <a16:creationId xmlns:a16="http://schemas.microsoft.com/office/drawing/2014/main" id="{57BD59E2-84FC-BF2F-8FA9-F3C5E6314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3873" y="3429000"/>
              <a:ext cx="1257646" cy="623898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907D7C8-AFD8-F2F4-498E-AF124DF14A52}"/>
              </a:ext>
            </a:extLst>
          </p:cNvPr>
          <p:cNvGrpSpPr/>
          <p:nvPr/>
        </p:nvGrpSpPr>
        <p:grpSpPr>
          <a:xfrm>
            <a:off x="6687157" y="1552095"/>
            <a:ext cx="5284582" cy="4416906"/>
            <a:chOff x="6595135" y="1784718"/>
            <a:chExt cx="5487772" cy="4570263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1E93B0E-15B1-279F-45D9-354FB3E60274}"/>
                </a:ext>
              </a:extLst>
            </p:cNvPr>
            <p:cNvSpPr txBox="1"/>
            <p:nvPr/>
          </p:nvSpPr>
          <p:spPr>
            <a:xfrm>
              <a:off x="6595135" y="1784718"/>
              <a:ext cx="2537506" cy="154454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GB" sz="1300" b="1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Woodsmith Mine </a:t>
              </a:r>
            </a:p>
            <a:p>
              <a:pPr algn="r"/>
              <a:r>
                <a:rPr lang="en-GB" sz="1300" b="1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(Construction - Eta 2030):</a:t>
              </a:r>
            </a:p>
            <a:p>
              <a:pPr algn="r"/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2 x 1.5km depth shafts</a:t>
              </a:r>
            </a:p>
            <a:p>
              <a:pPr algn="r"/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7m diameter</a:t>
              </a:r>
            </a:p>
            <a:p>
              <a:pPr algn="r"/>
              <a:r>
                <a:rPr lang="en-GB" sz="1300" dirty="0">
                  <a:latin typeface="Lucida Grande" panose="020B0600040502020204" pitchFamily="34" charset="0"/>
                  <a:cs typeface="Lucida Grande" panose="020B0600040502020204" pitchFamily="34" charset="0"/>
                </a:rPr>
                <a:t>37km Material Transport System ( MTS) tunnel with misc. &gt;100m access shafts</a:t>
              </a:r>
            </a:p>
          </p:txBody>
        </p:sp>
        <p:pic>
          <p:nvPicPr>
            <p:cNvPr id="41" name="Picture 40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521A6575-8FD5-F2E9-C241-BFD698788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19260" y="3848551"/>
              <a:ext cx="3858213" cy="2506430"/>
            </a:xfrm>
            <a:prstGeom prst="rect">
              <a:avLst/>
            </a:prstGeom>
            <a:ln w="88900">
              <a:solidFill>
                <a:schemeClr val="bg1"/>
              </a:solidFill>
            </a:ln>
          </p:spPr>
        </p:pic>
        <p:pic>
          <p:nvPicPr>
            <p:cNvPr id="43" name="Picture 42" descr="A high angle view of a construction site&#10;&#10;Description automatically generated with medium confidence">
              <a:extLst>
                <a:ext uri="{FF2B5EF4-FFF2-40B4-BE49-F238E27FC236}">
                  <a16:creationId xmlns:a16="http://schemas.microsoft.com/office/drawing/2014/main" id="{17573C79-0EF7-25A0-925B-B440D443D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28534" y="1864096"/>
              <a:ext cx="2954373" cy="1863082"/>
            </a:xfrm>
            <a:prstGeom prst="rect">
              <a:avLst/>
            </a:prstGeom>
            <a:ln w="88900">
              <a:solidFill>
                <a:schemeClr val="bg1"/>
              </a:solidFill>
            </a:ln>
          </p:spPr>
        </p:pic>
        <p:pic>
          <p:nvPicPr>
            <p:cNvPr id="23" name="Picture 22" descr="Logo&#10;&#10;Description automatically generated">
              <a:extLst>
                <a:ext uri="{FF2B5EF4-FFF2-40B4-BE49-F238E27FC236}">
                  <a16:creationId xmlns:a16="http://schemas.microsoft.com/office/drawing/2014/main" id="{4918936C-FCEF-226A-E124-BB485C9FF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28769" y="3232408"/>
              <a:ext cx="1708144" cy="5817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4310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3CB2255-1F7A-A866-1BB5-DEA9678FF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300" y="132081"/>
            <a:ext cx="1779240" cy="9976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161785E0-25A7-C58C-C9A5-7797810CFDF7}"/>
              </a:ext>
            </a:extLst>
          </p:cNvPr>
          <p:cNvGrpSpPr/>
          <p:nvPr/>
        </p:nvGrpSpPr>
        <p:grpSpPr>
          <a:xfrm>
            <a:off x="234270" y="42985"/>
            <a:ext cx="10203958" cy="1117253"/>
            <a:chOff x="354590" y="79081"/>
            <a:chExt cx="10203958" cy="111725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8E3A995-800D-6458-5E4C-5D4C8289F57A}"/>
                </a:ext>
              </a:extLst>
            </p:cNvPr>
            <p:cNvSpPr/>
            <p:nvPr/>
          </p:nvSpPr>
          <p:spPr>
            <a:xfrm>
              <a:off x="3429000" y="595575"/>
              <a:ext cx="6664501" cy="6007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74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A93536-F6AC-B5B5-2DFF-1B5E3202EDA0}"/>
                </a:ext>
              </a:extLst>
            </p:cNvPr>
            <p:cNvSpPr/>
            <p:nvPr/>
          </p:nvSpPr>
          <p:spPr>
            <a:xfrm>
              <a:off x="4912488" y="181489"/>
              <a:ext cx="4739512" cy="641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074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484117-AC0D-A3F9-DB12-E51D89F1B46B}"/>
                </a:ext>
              </a:extLst>
            </p:cNvPr>
            <p:cNvSpPr txBox="1"/>
            <p:nvPr/>
          </p:nvSpPr>
          <p:spPr>
            <a:xfrm>
              <a:off x="354590" y="79081"/>
              <a:ext cx="10203958" cy="10732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defTabSz="9107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187" b="1" spc="-149" dirty="0">
                  <a:solidFill>
                    <a:srgbClr val="B10100"/>
                  </a:solidFill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New: </a:t>
              </a:r>
              <a:r>
                <a:rPr lang="en-US" sz="3187" b="1" spc="-149" dirty="0">
                  <a:solidFill>
                    <a:srgbClr val="002060"/>
                  </a:solidFill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Potential for Atomic Interferometry in new (Stage 1) Underground Lab</a:t>
              </a:r>
              <a:r>
                <a:rPr kumimoji="0" lang="en-US" sz="3187" b="1" i="0" u="none" strike="noStrike" kern="1200" cap="none" spc="-149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ヒラギノ角ゴ Pro W3" charset="0"/>
                  <a:cs typeface="Arial" panose="020B0604020202020204" pitchFamily="34" charset="0"/>
                </a:rPr>
                <a:t>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C2424EE-D4FB-6418-0FE2-96E022827F6B}"/>
              </a:ext>
            </a:extLst>
          </p:cNvPr>
          <p:cNvGrpSpPr/>
          <p:nvPr/>
        </p:nvGrpSpPr>
        <p:grpSpPr>
          <a:xfrm>
            <a:off x="364897" y="1227401"/>
            <a:ext cx="4207103" cy="2158347"/>
            <a:chOff x="7031165" y="665876"/>
            <a:chExt cx="4183945" cy="2601418"/>
          </a:xfrm>
        </p:grpSpPr>
        <p:pic>
          <p:nvPicPr>
            <p:cNvPr id="34" name="Picture 33" descr="A green and purple light on a long metal pole&#10;&#10;Description automatically generated">
              <a:extLst>
                <a:ext uri="{FF2B5EF4-FFF2-40B4-BE49-F238E27FC236}">
                  <a16:creationId xmlns:a16="http://schemas.microsoft.com/office/drawing/2014/main" id="{8B92A2B3-3D44-C040-1200-3599670D7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31165" y="665876"/>
              <a:ext cx="4183945" cy="2601418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C0E5CB8-FBFB-BD80-8E35-F4736A7F8CFE}"/>
                </a:ext>
              </a:extLst>
            </p:cNvPr>
            <p:cNvSpPr txBox="1"/>
            <p:nvPr/>
          </p:nvSpPr>
          <p:spPr>
            <a:xfrm>
              <a:off x="8152338" y="802878"/>
              <a:ext cx="293058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Stage 1: Clean manufacturing and multi-science lab in salt (1.1km) - 2028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56BD486B-2EA8-AA12-E70A-8BB5E09C70DB}"/>
              </a:ext>
            </a:extLst>
          </p:cNvPr>
          <p:cNvSpPr/>
          <p:nvPr/>
        </p:nvSpPr>
        <p:spPr>
          <a:xfrm>
            <a:off x="1486070" y="6207454"/>
            <a:ext cx="2103728" cy="5125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5E8453-21B3-26B7-7835-3C2C6DB39ABD}"/>
              </a:ext>
            </a:extLst>
          </p:cNvPr>
          <p:cNvSpPr/>
          <p:nvPr/>
        </p:nvSpPr>
        <p:spPr>
          <a:xfrm>
            <a:off x="358191" y="878723"/>
            <a:ext cx="4739511" cy="51633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40B2A2-F71A-7528-AA2A-E17F9DA1A8E0}"/>
              </a:ext>
            </a:extLst>
          </p:cNvPr>
          <p:cNvSpPr/>
          <p:nvPr/>
        </p:nvSpPr>
        <p:spPr>
          <a:xfrm>
            <a:off x="291558" y="4095001"/>
            <a:ext cx="4772317" cy="19683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3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938CE1D-A7F2-6334-B78E-1EF74DC4B27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757" y="3111278"/>
            <a:ext cx="5469672" cy="34342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0A37746-3EB2-A0BC-9138-324F436E275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13" y="3593225"/>
            <a:ext cx="4739511" cy="270803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CAA70BC-3BB8-BE5C-7215-C33423E6F2D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620" y="878366"/>
            <a:ext cx="3312591" cy="205029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9303A28-D57F-3049-AB65-5A10F8FC484B}"/>
              </a:ext>
            </a:extLst>
          </p:cNvPr>
          <p:cNvSpPr/>
          <p:nvPr/>
        </p:nvSpPr>
        <p:spPr>
          <a:xfrm>
            <a:off x="8643330" y="1198863"/>
            <a:ext cx="2873099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r" defTabSz="91074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Opportunity for an 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AION-10</a:t>
            </a:r>
            <a:r>
              <a:rPr lang="en-GB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 or 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AION-20</a:t>
            </a:r>
            <a:r>
              <a:rPr lang="en-GB" b="1" dirty="0">
                <a:solidFill>
                  <a:prstClr val="black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 system to be operated in the new stage 1 underground facility ‘Quantum Campus’.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D279A3C-9DD3-6EF3-1C16-CC65C5A783B4}"/>
              </a:ext>
            </a:extLst>
          </p:cNvPr>
          <p:cNvGrpSpPr/>
          <p:nvPr/>
        </p:nvGrpSpPr>
        <p:grpSpPr>
          <a:xfrm>
            <a:off x="1163782" y="2030681"/>
            <a:ext cx="2690766" cy="2527251"/>
            <a:chOff x="1163782" y="2030681"/>
            <a:chExt cx="2690766" cy="2527251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B733D1F-D693-D164-CE44-A1DF31489DE2}"/>
                </a:ext>
              </a:extLst>
            </p:cNvPr>
            <p:cNvCxnSpPr>
              <a:cxnSpLocks/>
            </p:cNvCxnSpPr>
            <p:nvPr/>
          </p:nvCxnSpPr>
          <p:spPr>
            <a:xfrm>
              <a:off x="1163782" y="2030681"/>
              <a:ext cx="0" cy="2527251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783B0F2-5E9D-2671-BC49-A90EF4678B6F}"/>
                </a:ext>
              </a:extLst>
            </p:cNvPr>
            <p:cNvCxnSpPr>
              <a:cxnSpLocks/>
            </p:cNvCxnSpPr>
            <p:nvPr/>
          </p:nvCxnSpPr>
          <p:spPr>
            <a:xfrm>
              <a:off x="1463903" y="2030681"/>
              <a:ext cx="2390645" cy="1968317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07EC28C-CC7B-E53D-CD76-62A981B9381E}"/>
              </a:ext>
            </a:extLst>
          </p:cNvPr>
          <p:cNvGrpSpPr/>
          <p:nvPr/>
        </p:nvGrpSpPr>
        <p:grpSpPr>
          <a:xfrm>
            <a:off x="7390228" y="2368298"/>
            <a:ext cx="2815369" cy="1278464"/>
            <a:chOff x="1333279" y="1981601"/>
            <a:chExt cx="2815369" cy="127846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4B8D6AC-8C09-80A7-FA1D-7A9342DA1D6C}"/>
                </a:ext>
              </a:extLst>
            </p:cNvPr>
            <p:cNvCxnSpPr>
              <a:cxnSpLocks/>
            </p:cNvCxnSpPr>
            <p:nvPr/>
          </p:nvCxnSpPr>
          <p:spPr>
            <a:xfrm>
              <a:off x="1333279" y="2139586"/>
              <a:ext cx="2005719" cy="1120479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A075E549-CC9C-179C-C83F-3C1B1F0DB90B}"/>
                </a:ext>
              </a:extLst>
            </p:cNvPr>
            <p:cNvCxnSpPr>
              <a:cxnSpLocks/>
            </p:cNvCxnSpPr>
            <p:nvPr/>
          </p:nvCxnSpPr>
          <p:spPr>
            <a:xfrm>
              <a:off x="1342657" y="1981601"/>
              <a:ext cx="2805991" cy="869736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7D1D44F4-4BFC-C86A-B8E0-1E3AD984A025}"/>
              </a:ext>
            </a:extLst>
          </p:cNvPr>
          <p:cNvSpPr txBox="1"/>
          <p:nvPr/>
        </p:nvSpPr>
        <p:spPr>
          <a:xfrm>
            <a:off x="262406" y="6464864"/>
            <a:ext cx="5469672" cy="2923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defTabSz="91074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altLang="en-US" sz="13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Stage 1 excavations to begin mid-2024. Outfitting completed ~2028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E286602-3878-F401-5C87-80C405D692EF}"/>
              </a:ext>
            </a:extLst>
          </p:cNvPr>
          <p:cNvSpPr txBox="1"/>
          <p:nvPr/>
        </p:nvSpPr>
        <p:spPr>
          <a:xfrm>
            <a:off x="5058737" y="3947102"/>
            <a:ext cx="11622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074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altLang="en-US" sz="12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Barnaby Matthews 2024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B4B0B48-F88D-EB45-94A9-161A520C1305}"/>
              </a:ext>
            </a:extLst>
          </p:cNvPr>
          <p:cNvSpPr txBox="1"/>
          <p:nvPr/>
        </p:nvSpPr>
        <p:spPr>
          <a:xfrm>
            <a:off x="9186204" y="5971300"/>
            <a:ext cx="2176299" cy="4924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074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altLang="en-US" sz="1300" b="1" i="1" u="none" strike="noStrike" kern="1200" cap="none" spc="0" normalizeH="0" baseline="0" noProof="0" dirty="0">
                <a:ln>
                  <a:noFill/>
                </a:ln>
                <a:solidFill>
                  <a:srgbClr val="A20305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Space for an AION-10 in </a:t>
            </a:r>
            <a:r>
              <a:rPr lang="en-GB" altLang="en-US" sz="1300" b="1" i="1" dirty="0">
                <a:solidFill>
                  <a:srgbClr val="A20305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stage 1 experimental hall</a:t>
            </a:r>
            <a:endParaRPr kumimoji="0" lang="en-GB" altLang="en-US" sz="13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ヒラギノ角ゴ Pro W3"/>
              <a:cs typeface="Arial" panose="020B0604020202020204" pitchFamily="34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92AE3B5-F625-C25B-DB02-ACF881724903}"/>
              </a:ext>
            </a:extLst>
          </p:cNvPr>
          <p:cNvCxnSpPr>
            <a:cxnSpLocks/>
          </p:cNvCxnSpPr>
          <p:nvPr/>
        </p:nvCxnSpPr>
        <p:spPr>
          <a:xfrm>
            <a:off x="9257538" y="5009193"/>
            <a:ext cx="806109" cy="89783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CD80D71-93FB-1700-B593-39D329C7F248}"/>
              </a:ext>
            </a:extLst>
          </p:cNvPr>
          <p:cNvSpPr txBox="1"/>
          <p:nvPr/>
        </p:nvSpPr>
        <p:spPr>
          <a:xfrm>
            <a:off x="5336249" y="2837762"/>
            <a:ext cx="2880377" cy="4924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074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altLang="en-US" sz="1300" b="1" i="1" u="none" strike="noStrike" kern="1200" cap="none" spc="0" normalizeH="0" baseline="0" noProof="0" dirty="0">
                <a:ln>
                  <a:noFill/>
                </a:ln>
                <a:solidFill>
                  <a:srgbClr val="A20305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Space for an AION-20 in possible </a:t>
            </a:r>
            <a:r>
              <a:rPr lang="en-GB" altLang="en-US" sz="1300" b="1" i="1" dirty="0">
                <a:solidFill>
                  <a:srgbClr val="A20305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stage 1 ‘Quantum Campus’</a:t>
            </a:r>
            <a:endParaRPr kumimoji="0" lang="en-GB" altLang="en-US" sz="13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ヒラギノ角ゴ Pro W3"/>
              <a:cs typeface="Arial" panose="020B0604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FD4AD28-BC2A-3005-5B60-6BBAE6789A3E}"/>
              </a:ext>
            </a:extLst>
          </p:cNvPr>
          <p:cNvSpPr txBox="1"/>
          <p:nvPr/>
        </p:nvSpPr>
        <p:spPr>
          <a:xfrm>
            <a:off x="389466" y="5866233"/>
            <a:ext cx="559946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 defTabSz="910742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alt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A20305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rPr>
              <a:t>Towards a world-leading low background Quantum Technology facility for fundamental science, seismic monitoring and more</a:t>
            </a:r>
            <a:endParaRPr kumimoji="0" lang="en-GB" altLang="en-US" sz="1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ヒラギノ角ゴ Pro W3"/>
              <a:cs typeface="Arial" panose="020B0604020202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15C2C3F-7933-17AC-F7E7-453C31F4B4EC}"/>
              </a:ext>
            </a:extLst>
          </p:cNvPr>
          <p:cNvSpPr txBox="1"/>
          <p:nvPr/>
        </p:nvSpPr>
        <p:spPr>
          <a:xfrm>
            <a:off x="2134066" y="4750591"/>
            <a:ext cx="609834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Stage 1 Main Lab</a:t>
            </a:r>
            <a:endParaRPr lang="en-US" sz="1100" b="1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10D9BC0-7804-8DB7-1827-19CFFE4941BA}"/>
              </a:ext>
            </a:extLst>
          </p:cNvPr>
          <p:cNvSpPr txBox="1"/>
          <p:nvPr/>
        </p:nvSpPr>
        <p:spPr>
          <a:xfrm>
            <a:off x="4028370" y="4088154"/>
            <a:ext cx="118387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Quantum Campus</a:t>
            </a:r>
            <a:endParaRPr lang="en-US" sz="1100" b="1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545A3A9-19AF-4004-F0B5-170E22B48081}"/>
              </a:ext>
            </a:extLst>
          </p:cNvPr>
          <p:cNvSpPr txBox="1"/>
          <p:nvPr/>
        </p:nvSpPr>
        <p:spPr>
          <a:xfrm>
            <a:off x="7875044" y="4612092"/>
            <a:ext cx="609834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Stage 1 Main Lab</a:t>
            </a:r>
            <a:endParaRPr lang="en-US" sz="1100" b="1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B2F3ECC-9A4E-80FE-7342-A843505CC854}"/>
              </a:ext>
            </a:extLst>
          </p:cNvPr>
          <p:cNvSpPr txBox="1"/>
          <p:nvPr/>
        </p:nvSpPr>
        <p:spPr>
          <a:xfrm>
            <a:off x="8879772" y="3690423"/>
            <a:ext cx="118387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Quantum Campus</a:t>
            </a:r>
            <a:endParaRPr lang="en-US" sz="1100" b="1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00DE9F-18EC-3835-0B08-2926E9E843EA}"/>
              </a:ext>
            </a:extLst>
          </p:cNvPr>
          <p:cNvSpPr txBox="1"/>
          <p:nvPr/>
        </p:nvSpPr>
        <p:spPr>
          <a:xfrm>
            <a:off x="7374054" y="918977"/>
            <a:ext cx="118387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Quantum Campus</a:t>
            </a:r>
          </a:p>
          <a:p>
            <a:endParaRPr lang="en-US" sz="1100" b="1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5389401-CDD4-486D-4A2B-1941F36EF646}"/>
              </a:ext>
            </a:extLst>
          </p:cNvPr>
          <p:cNvSpPr txBox="1"/>
          <p:nvPr/>
        </p:nvSpPr>
        <p:spPr>
          <a:xfrm>
            <a:off x="392818" y="3646762"/>
            <a:ext cx="11838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DRAFT</a:t>
            </a:r>
          </a:p>
          <a:p>
            <a:endParaRPr lang="en-US" sz="1200" b="1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0241F2D-4A51-01A9-5757-AD35CD5FC3EF}"/>
              </a:ext>
            </a:extLst>
          </p:cNvPr>
          <p:cNvSpPr txBox="1"/>
          <p:nvPr/>
        </p:nvSpPr>
        <p:spPr>
          <a:xfrm>
            <a:off x="6103722" y="3388705"/>
            <a:ext cx="11838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DRAFT</a:t>
            </a:r>
          </a:p>
          <a:p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713040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AF6D1E2-A61F-A434-9729-6059F8B50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6914" y="59528"/>
            <a:ext cx="1872416" cy="96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screenshot of a video game&#10;&#10;Description automatically generated">
            <a:extLst>
              <a:ext uri="{FF2B5EF4-FFF2-40B4-BE49-F238E27FC236}">
                <a16:creationId xmlns:a16="http://schemas.microsoft.com/office/drawing/2014/main" id="{F7DB3F98-CD9C-703F-4F81-26B8E27D7B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785" y="1976827"/>
            <a:ext cx="5899912" cy="43546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655B8B1-8089-0D23-9C82-2C93333ECA89}"/>
              </a:ext>
            </a:extLst>
          </p:cNvPr>
          <p:cNvSpPr/>
          <p:nvPr/>
        </p:nvSpPr>
        <p:spPr>
          <a:xfrm>
            <a:off x="236640" y="278945"/>
            <a:ext cx="54949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Boulby Underground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rgbClr val="2E2D62"/>
                </a:solidFill>
                <a:latin typeface="Arial" panose="020B0604020202020204" pitchFamily="34" charset="0"/>
              </a:rPr>
              <a:t>Laboratory: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51525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Status, plans and opportunities for growth.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405BEA-0583-20B3-7F11-2CFEA90E0A40}"/>
              </a:ext>
            </a:extLst>
          </p:cNvPr>
          <p:cNvSpPr/>
          <p:nvPr/>
        </p:nvSpPr>
        <p:spPr>
          <a:xfrm>
            <a:off x="6353780" y="1394574"/>
            <a:ext cx="5494986" cy="533992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Boulby Underground Lab status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The UK’s deep underground science facility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A rich and varied current science programme in </a:t>
            </a:r>
            <a:r>
              <a:rPr lang="en-GB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astroparticle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 physics and low background science, Earth and environmental science, astrobiology and planetary exploration studies.</a:t>
            </a:r>
          </a:p>
          <a:p>
            <a:pPr>
              <a:spcBef>
                <a:spcPts val="1200"/>
              </a:spcBef>
            </a:pPr>
            <a:r>
              <a:rPr lang="en-GB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Future plans: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UKRI/STFC are now looking to maximally exploit the current facilities at Boulby, in addition we are working toward a major expansion of facilities to enable the UK to host major international next-generation science projects from 2028+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STFC is keen to consider proposals for siting future Atomic Interferometry studies of varying sizes in Boulby shafts, or in the new Boulby Underground Laboratory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AD4899-B9BA-61CF-F242-BBD087390380}"/>
              </a:ext>
            </a:extLst>
          </p:cNvPr>
          <p:cNvSpPr txBox="1"/>
          <p:nvPr/>
        </p:nvSpPr>
        <p:spPr>
          <a:xfrm>
            <a:off x="6360350" y="192137"/>
            <a:ext cx="264510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Summary…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582593-683D-EB42-0A2D-8B5BA4720D26}"/>
              </a:ext>
            </a:extLst>
          </p:cNvPr>
          <p:cNvSpPr txBox="1"/>
          <p:nvPr/>
        </p:nvSpPr>
        <p:spPr>
          <a:xfrm>
            <a:off x="124741" y="6423633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Sean Paling. Boulby Underground Lab. 2024</a:t>
            </a:r>
            <a:endParaRPr lang="en-US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6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7"/>
          <p:cNvSpPr>
            <a:spLocks noChangeArrowheads="1"/>
          </p:cNvSpPr>
          <p:nvPr/>
        </p:nvSpPr>
        <p:spPr bwMode="auto">
          <a:xfrm>
            <a:off x="-39903" y="1041019"/>
            <a:ext cx="6705270" cy="16665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9909" tIns="44165" rIns="89909" bIns="44165">
            <a:prstTxWarp prst="textNoShape">
              <a:avLst/>
            </a:prstTxWarp>
          </a:bodyPr>
          <a:lstStyle/>
          <a:p>
            <a:pPr marL="340632" indent="-339948" defTabSz="455371">
              <a:spcBef>
                <a:spcPts val="598"/>
              </a:spcBef>
            </a:pP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working </a:t>
            </a:r>
            <a:r>
              <a:rPr lang="en-GB" sz="2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polyhalite</a:t>
            </a: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rock-salt mine on the North East coast of England.</a:t>
            </a:r>
          </a:p>
          <a:p>
            <a:pPr marL="339948" indent="-339948" defTabSz="455371">
              <a:spcBef>
                <a:spcPts val="598"/>
              </a:spcBef>
            </a:pP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Owned by Israel Chemicals Ltd. (ICL-UK). Locally operated as Cleveland Potash Ltd.</a:t>
            </a:r>
          </a:p>
          <a:p>
            <a:pPr marL="339948" indent="-339948" defTabSz="455371">
              <a:spcBef>
                <a:spcPts val="598"/>
              </a:spcBef>
            </a:pP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Major local employer: ~500 direct staff and 2000 indirect employment.</a:t>
            </a:r>
          </a:p>
          <a:p>
            <a:pPr marL="339948" indent="-339948" defTabSz="455371">
              <a:spcBef>
                <a:spcPts val="598"/>
              </a:spcBef>
            </a:pP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339948" indent="-339948" defTabSz="455371">
              <a:spcBef>
                <a:spcPts val="598"/>
              </a:spcBef>
            </a:pPr>
            <a:endParaRPr lang="en-GB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60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0403" y="386225"/>
            <a:ext cx="5113854" cy="3862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BFBFBF"/>
            </a:solidFill>
          </a:ln>
          <a:effectLst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55602" y="3333781"/>
            <a:ext cx="4025262" cy="2874537"/>
            <a:chOff x="205" y="1608"/>
            <a:chExt cx="2818" cy="2410"/>
          </a:xfrm>
          <a:effectLst/>
        </p:grpSpPr>
        <p:pic>
          <p:nvPicPr>
            <p:cNvPr id="19468" name="Picture 1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5" y="1608"/>
              <a:ext cx="1879" cy="241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bg1">
                  <a:lumMod val="75000"/>
                </a:schemeClr>
              </a:solidFill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469" name="Picture 1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0" y="1915"/>
              <a:ext cx="1319" cy="85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rgbClr val="BFBFBF"/>
              </a:solidFill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9470" name="Line 12"/>
            <p:cNvSpPr>
              <a:spLocks noChangeShapeType="1"/>
            </p:cNvSpPr>
            <p:nvPr/>
          </p:nvSpPr>
          <p:spPr bwMode="auto">
            <a:xfrm flipH="1">
              <a:off x="1502" y="1937"/>
              <a:ext cx="51" cy="1018"/>
            </a:xfrm>
            <a:prstGeom prst="line">
              <a:avLst/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5371"/>
              <a:endParaRPr lang="en-US" sz="1793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471" name="Line 13"/>
            <p:cNvSpPr>
              <a:spLocks noChangeShapeType="1"/>
            </p:cNvSpPr>
            <p:nvPr/>
          </p:nvSpPr>
          <p:spPr bwMode="auto">
            <a:xfrm flipH="1">
              <a:off x="1569" y="2777"/>
              <a:ext cx="1301" cy="224"/>
            </a:xfrm>
            <a:prstGeom prst="line">
              <a:avLst/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5371"/>
              <a:endParaRPr lang="en-US" sz="1793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472" name="Oval 14"/>
            <p:cNvSpPr>
              <a:spLocks noChangeArrowheads="1"/>
            </p:cNvSpPr>
            <p:nvPr/>
          </p:nvSpPr>
          <p:spPr bwMode="auto">
            <a:xfrm>
              <a:off x="2191" y="2264"/>
              <a:ext cx="192" cy="192"/>
            </a:xfrm>
            <a:prstGeom prst="ellipse">
              <a:avLst/>
            </a:prstGeom>
            <a:noFill/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5371"/>
              <a:endParaRPr lang="en-US" sz="1793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473" name="Oval 15"/>
            <p:cNvSpPr>
              <a:spLocks noChangeAspect="1" noChangeArrowheads="1"/>
            </p:cNvSpPr>
            <p:nvPr/>
          </p:nvSpPr>
          <p:spPr bwMode="auto">
            <a:xfrm>
              <a:off x="1501" y="2991"/>
              <a:ext cx="35" cy="3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5371"/>
              <a:endParaRPr lang="en-US" sz="1793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474" name="Oval 16"/>
            <p:cNvSpPr>
              <a:spLocks noChangeAspect="1" noChangeArrowheads="1"/>
            </p:cNvSpPr>
            <p:nvPr/>
          </p:nvSpPr>
          <p:spPr bwMode="auto">
            <a:xfrm>
              <a:off x="2269" y="2343"/>
              <a:ext cx="35" cy="3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5371"/>
              <a:endParaRPr lang="en-US" sz="1793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475" name="Text Box 17"/>
            <p:cNvSpPr txBox="1">
              <a:spLocks noChangeArrowheads="1"/>
            </p:cNvSpPr>
            <p:nvPr/>
          </p:nvSpPr>
          <p:spPr bwMode="auto">
            <a:xfrm>
              <a:off x="1631" y="2126"/>
              <a:ext cx="82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5371"/>
              <a:r>
                <a:rPr lang="en-US" sz="797" dirty="0">
                  <a:solidFill>
                    <a:srgbClr val="6B6B6B"/>
                  </a:solidFill>
                  <a:latin typeface="Times" pitchFamily="-109" charset="0"/>
                </a:rPr>
                <a:t>Middlesborough</a:t>
              </a:r>
            </a:p>
          </p:txBody>
        </p:sp>
        <p:sp>
          <p:nvSpPr>
            <p:cNvPr id="19476" name="Text Box 18"/>
            <p:cNvSpPr txBox="1">
              <a:spLocks noChangeArrowheads="1"/>
            </p:cNvSpPr>
            <p:nvPr/>
          </p:nvSpPr>
          <p:spPr bwMode="auto">
            <a:xfrm>
              <a:off x="2526" y="2546"/>
              <a:ext cx="497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5371"/>
              <a:r>
                <a:rPr lang="en-US" sz="797" dirty="0">
                  <a:solidFill>
                    <a:srgbClr val="6B6B6B"/>
                  </a:solidFill>
                  <a:latin typeface="Times" pitchFamily="-109" charset="0"/>
                </a:rPr>
                <a:t>Whitby</a:t>
              </a:r>
            </a:p>
          </p:txBody>
        </p:sp>
        <p:sp>
          <p:nvSpPr>
            <p:cNvPr id="19477" name="Text Box 19"/>
            <p:cNvSpPr txBox="1">
              <a:spLocks noChangeArrowheads="1"/>
            </p:cNvSpPr>
            <p:nvPr/>
          </p:nvSpPr>
          <p:spPr bwMode="auto">
            <a:xfrm>
              <a:off x="2295" y="2329"/>
              <a:ext cx="468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5371"/>
              <a:r>
                <a:rPr lang="en-US" sz="797" dirty="0">
                  <a:solidFill>
                    <a:srgbClr val="6B6B6B"/>
                  </a:solidFill>
                  <a:latin typeface="Times" pitchFamily="-109" charset="0"/>
                </a:rPr>
                <a:t>Staithes</a:t>
              </a:r>
            </a:p>
          </p:txBody>
        </p:sp>
        <p:sp>
          <p:nvSpPr>
            <p:cNvPr id="19478" name="Text Box 20"/>
            <p:cNvSpPr txBox="1">
              <a:spLocks noChangeArrowheads="1"/>
            </p:cNvSpPr>
            <p:nvPr/>
          </p:nvSpPr>
          <p:spPr bwMode="auto">
            <a:xfrm>
              <a:off x="1374" y="3060"/>
              <a:ext cx="347" cy="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defTabSz="455371"/>
              <a:r>
                <a:rPr lang="en-US" sz="697" dirty="0">
                  <a:solidFill>
                    <a:srgbClr val="706A7F"/>
                  </a:solidFill>
                  <a:latin typeface="Times" pitchFamily="-109" charset="0"/>
                </a:rPr>
                <a:t>York</a:t>
              </a:r>
            </a:p>
          </p:txBody>
        </p:sp>
      </p:grpSp>
      <p:sp>
        <p:nvSpPr>
          <p:cNvPr id="19463" name="Rectangle 22"/>
          <p:cNvSpPr>
            <a:spLocks noChangeArrowheads="1"/>
          </p:cNvSpPr>
          <p:nvPr/>
        </p:nvSpPr>
        <p:spPr bwMode="auto">
          <a:xfrm>
            <a:off x="4828402" y="3967205"/>
            <a:ext cx="1947184" cy="522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855" tIns="45428" rIns="90855" bIns="45428">
            <a:prstTxWarp prst="textNoShape">
              <a:avLst/>
            </a:prstTxWarp>
            <a:spAutoFit/>
          </a:bodyPr>
          <a:lstStyle/>
          <a:p>
            <a:pPr defTabSz="455371"/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Ships worldwide for agricultural fertiliser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64" name="Picture 2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9310" y="4559932"/>
            <a:ext cx="3232943" cy="18130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BFBFBF"/>
            </a:solidFill>
          </a:ln>
          <a:effectLst/>
        </p:spPr>
      </p:pic>
      <p:sp>
        <p:nvSpPr>
          <p:cNvPr id="19465" name="Rectangle 26"/>
          <p:cNvSpPr>
            <a:spLocks noChangeArrowheads="1"/>
          </p:cNvSpPr>
          <p:nvPr/>
        </p:nvSpPr>
        <p:spPr bwMode="auto">
          <a:xfrm>
            <a:off x="10510831" y="6414690"/>
            <a:ext cx="1362975" cy="27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55" tIns="45428" rIns="90855" bIns="45428">
            <a:prstTxWarp prst="textNoShape">
              <a:avLst/>
            </a:prstTxWarp>
            <a:spAutoFit/>
          </a:bodyPr>
          <a:lstStyle/>
          <a:p>
            <a:pPr defTabSz="455371"/>
            <a:r>
              <a:rPr lang="en-GB" sz="1200" dirty="0">
                <a:solidFill>
                  <a:prstClr val="black"/>
                </a:solidFill>
                <a:latin typeface="Calibri"/>
              </a:rPr>
              <a:t>View from Staithes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78745" y="5653047"/>
            <a:ext cx="2128727" cy="58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5371"/>
            <a:r>
              <a:rPr lang="en-GB" sz="1594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Deepest mine in Britain: 1300km</a:t>
            </a:r>
            <a:endParaRPr lang="en-US" sz="1594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-1986671" y="195467"/>
            <a:ext cx="7742238" cy="113843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075" tIns="45537" rIns="91075" bIns="45537" numCol="1" rtlCol="0" anchor="t" anchorCtr="0" compatLnSpc="1">
            <a:prstTxWarp prst="textNoShape">
              <a:avLst/>
            </a:prstTxWarp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5371"/>
            <a:r>
              <a:rPr lang="en-US" sz="4781" b="1" dirty="0">
                <a:solidFill>
                  <a:srgbClr val="2D2D8A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    </a:t>
            </a:r>
            <a:r>
              <a:rPr lang="en-US" sz="4781" b="1" dirty="0" err="1">
                <a:solidFill>
                  <a:srgbClr val="2D2D8A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Boulby</a:t>
            </a:r>
            <a:r>
              <a:rPr lang="en-US" sz="4781" b="1" dirty="0">
                <a:solidFill>
                  <a:srgbClr val="2D2D8A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 Mine</a:t>
            </a:r>
            <a:endParaRPr lang="en-US" sz="4781" dirty="0">
              <a:solidFill>
                <a:srgbClr val="2D2D8A"/>
              </a:solidFill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pic>
        <p:nvPicPr>
          <p:cNvPr id="26" name="Picture 25" descr="Screen Shot 2015-03-04 at 17.35.00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7845" y="319777"/>
            <a:ext cx="2081896" cy="582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4" name="Picture 23" descr="Screen Shot 2017-01-07 at 13.48.23.png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670" y="2960762"/>
            <a:ext cx="1536954" cy="952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>
                <a:lumMod val="75000"/>
              </a:schemeClr>
            </a:solidFill>
          </a:ln>
          <a:effectLst/>
        </p:spPr>
      </p:pic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3481000" y="2980477"/>
            <a:ext cx="136133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 defTabSz="455371"/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Polyhalite: K</a:t>
            </a:r>
            <a:r>
              <a:rPr lang="en-GB" sz="14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n-GB" sz="14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Mg(SO</a:t>
            </a:r>
            <a:r>
              <a:rPr lang="en-GB" sz="14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defTabSz="455371"/>
            <a:endParaRPr 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97320" y="878277"/>
            <a:ext cx="183929" cy="367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5371"/>
            <a:endParaRPr lang="en-US" sz="1793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3702" y="6341465"/>
            <a:ext cx="3409959" cy="340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948" indent="-339948" defTabSz="455371">
              <a:lnSpc>
                <a:spcPct val="90000"/>
              </a:lnSpc>
              <a:spcBef>
                <a:spcPts val="598"/>
              </a:spcBef>
            </a:pPr>
            <a:r>
              <a:rPr lang="en-GB" sz="1793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world’s first </a:t>
            </a:r>
            <a:r>
              <a:rPr lang="en-GB" sz="1793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polyhalite</a:t>
            </a:r>
            <a:r>
              <a:rPr lang="en-GB" sz="1793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mine</a:t>
            </a:r>
          </a:p>
        </p:txBody>
      </p:sp>
      <p:pic>
        <p:nvPicPr>
          <p:cNvPr id="29" name="Picture 28" descr="Screen Shot 2015-08-22 at 10.50.44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5704" y="4534009"/>
            <a:ext cx="2803700" cy="18570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>
                <a:lumMod val="85000"/>
              </a:schemeClr>
            </a:solidFill>
          </a:ln>
          <a:effectLst/>
        </p:spPr>
      </p:pic>
      <p:sp>
        <p:nvSpPr>
          <p:cNvPr id="5" name="Rectangle 4"/>
          <p:cNvSpPr/>
          <p:nvPr/>
        </p:nvSpPr>
        <p:spPr>
          <a:xfrm>
            <a:off x="4008190" y="3373842"/>
            <a:ext cx="1847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5371"/>
            <a:endParaRPr lang="en-US" sz="120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pic>
        <p:nvPicPr>
          <p:cNvPr id="6" name="Picture 5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900D2682-16CA-C2AC-08B3-F716AD19A28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7800" y="505495"/>
            <a:ext cx="1483893" cy="757050"/>
          </a:xfrm>
          <a:prstGeom prst="rect">
            <a:avLst/>
          </a:prstGeom>
        </p:spPr>
      </p:pic>
      <p:sp>
        <p:nvSpPr>
          <p:cNvPr id="8" name="Rectangle 26">
            <a:extLst>
              <a:ext uri="{FF2B5EF4-FFF2-40B4-BE49-F238E27FC236}">
                <a16:creationId xmlns:a16="http://schemas.microsoft.com/office/drawing/2014/main" id="{29395AB8-739E-E439-BB2A-3E75D629C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398" y="6428580"/>
            <a:ext cx="2322916" cy="276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55" tIns="45428" rIns="90855" bIns="45428">
            <a:prstTxWarp prst="textNoShape">
              <a:avLst/>
            </a:prstTxWarp>
            <a:spAutoFit/>
          </a:bodyPr>
          <a:lstStyle/>
          <a:p>
            <a:pPr defTabSz="455371"/>
            <a:r>
              <a:rPr lang="en-GB" sz="1200" dirty="0">
                <a:solidFill>
                  <a:prstClr val="black"/>
                </a:solidFill>
                <a:latin typeface="Calibri"/>
              </a:rPr>
              <a:t>12 miles North of Whitby, N. </a:t>
            </a:r>
            <a:r>
              <a:rPr lang="en-GB" sz="1200" dirty="0" err="1">
                <a:solidFill>
                  <a:prstClr val="black"/>
                </a:solidFill>
                <a:latin typeface="Calibri"/>
              </a:rPr>
              <a:t>Yorks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1841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4"/>
          <p:cNvSpPr>
            <a:spLocks noChangeArrowheads="1"/>
          </p:cNvSpPr>
          <p:nvPr/>
        </p:nvSpPr>
        <p:spPr bwMode="auto">
          <a:xfrm>
            <a:off x="2094126" y="2507482"/>
            <a:ext cx="3472170" cy="382702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91074" tIns="45536" rIns="91074" bIns="45536" anchor="ctr">
            <a:prstTxWarp prst="textNoShape">
              <a:avLst/>
            </a:prstTxWarp>
          </a:bodyPr>
          <a:lstStyle/>
          <a:p>
            <a:pPr algn="ctr" defTabSz="455371"/>
            <a:endParaRPr lang="en-US" sz="1793" dirty="0">
              <a:solidFill>
                <a:srgbClr val="BA2637"/>
              </a:solidFill>
              <a:latin typeface="Calibri"/>
            </a:endParaRPr>
          </a:p>
        </p:txBody>
      </p:sp>
      <p:pic>
        <p:nvPicPr>
          <p:cNvPr id="21519" name="Picture 5" descr="shaf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232" y="2190391"/>
            <a:ext cx="2881360" cy="4317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7" name="Title 1"/>
          <p:cNvSpPr txBox="1">
            <a:spLocks/>
          </p:cNvSpPr>
          <p:nvPr/>
        </p:nvSpPr>
        <p:spPr bwMode="auto">
          <a:xfrm>
            <a:off x="-972819" y="85203"/>
            <a:ext cx="8196262" cy="113843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854" tIns="45427" rIns="90854" bIns="45427">
            <a:prstTxWarp prst="textNoShape">
              <a:avLst/>
            </a:prstTxWarp>
          </a:bodyPr>
          <a:lstStyle/>
          <a:p>
            <a:pPr algn="ctr" defTabSz="455371">
              <a:defRPr/>
            </a:pPr>
            <a:r>
              <a:rPr lang="en-US" sz="3586" b="1" kern="0" dirty="0" err="1">
                <a:solidFill>
                  <a:srgbClr val="030C77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Boulby</a:t>
            </a:r>
            <a:r>
              <a:rPr lang="en-US" sz="3586" b="1" kern="0" dirty="0">
                <a:solidFill>
                  <a:srgbClr val="030C77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Geology &amp; Mining</a:t>
            </a:r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-45416" y="325282"/>
            <a:ext cx="6262899" cy="24824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9908" tIns="44164" rIns="89908" bIns="44164">
            <a:prstTxWarp prst="textNoShape">
              <a:avLst/>
            </a:prstTxWarp>
          </a:bodyPr>
          <a:lstStyle/>
          <a:p>
            <a:pPr marL="339945" indent="-339945" defTabSz="455371">
              <a:spcBef>
                <a:spcPct val="20000"/>
              </a:spcBef>
            </a:pPr>
            <a:endParaRPr lang="en-GB" sz="1594" dirty="0">
              <a:solidFill>
                <a:srgbClr val="000090"/>
              </a:solidFill>
              <a:latin typeface="Calibri"/>
            </a:endParaRPr>
          </a:p>
          <a:p>
            <a:pPr marL="339945" indent="-339945" defTabSz="455371">
              <a:spcBef>
                <a:spcPts val="1200"/>
              </a:spcBef>
            </a:pPr>
            <a:r>
              <a:rPr lang="en-GB" sz="1594" dirty="0">
                <a:solidFill>
                  <a:srgbClr val="000090"/>
                </a:solidFill>
                <a:latin typeface="Calibri"/>
              </a:rPr>
              <a:t>	</a:t>
            </a:r>
            <a:r>
              <a:rPr lang="en-GB" sz="1494" dirty="0">
                <a:solidFill>
                  <a:srgbClr val="030C77"/>
                </a:solidFill>
                <a:latin typeface="Arial"/>
                <a:cs typeface="Arial"/>
              </a:rPr>
              <a:t>Excavations are in Salt (NaCl), Potash (</a:t>
            </a:r>
            <a:r>
              <a:rPr lang="en-GB" sz="1494" dirty="0" err="1">
                <a:solidFill>
                  <a:srgbClr val="030C77"/>
                </a:solidFill>
                <a:latin typeface="Arial"/>
                <a:cs typeface="Arial"/>
              </a:rPr>
              <a:t>KCl</a:t>
            </a:r>
            <a:r>
              <a:rPr lang="en-GB" sz="1494" dirty="0">
                <a:solidFill>
                  <a:srgbClr val="030C77"/>
                </a:solidFill>
                <a:latin typeface="Arial"/>
                <a:cs typeface="Arial"/>
              </a:rPr>
              <a:t>) and Polyhalite (</a:t>
            </a:r>
            <a:r>
              <a:rPr lang="en-GB" sz="1600" dirty="0">
                <a:solidFill>
                  <a:srgbClr val="030C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1600" baseline="-25000" dirty="0">
                <a:solidFill>
                  <a:srgbClr val="030C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solidFill>
                  <a:srgbClr val="030C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en-GB" sz="1600" baseline="-25000" dirty="0">
                <a:solidFill>
                  <a:srgbClr val="030C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solidFill>
                  <a:srgbClr val="030C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Mg(SO</a:t>
            </a:r>
            <a:r>
              <a:rPr lang="en-GB" sz="1600" baseline="-25000" dirty="0">
                <a:solidFill>
                  <a:srgbClr val="030C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600" dirty="0">
                <a:solidFill>
                  <a:srgbClr val="030C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1494" dirty="0">
                <a:solidFill>
                  <a:srgbClr val="030C77"/>
                </a:solidFill>
                <a:latin typeface="Arial"/>
                <a:cs typeface="Arial"/>
              </a:rPr>
              <a:t>). Permian evaporite layers left over from the Zechstein Sea (250m.yrs past).</a:t>
            </a:r>
          </a:p>
          <a:p>
            <a:pPr marL="339945" indent="-339945" defTabSz="455371">
              <a:spcBef>
                <a:spcPts val="1200"/>
              </a:spcBef>
            </a:pPr>
            <a:r>
              <a:rPr lang="en-GB" sz="1494" dirty="0">
                <a:solidFill>
                  <a:srgbClr val="030C77"/>
                </a:solidFill>
                <a:latin typeface="Arial"/>
                <a:cs typeface="Arial"/>
              </a:rPr>
              <a:t>       Over 40 kms of tunnel mined each year (now &gt;1,000kms in total), the long-lived roadways being cut in the lower </a:t>
            </a:r>
            <a:r>
              <a:rPr lang="en-GB" sz="1494" dirty="0" err="1">
                <a:solidFill>
                  <a:srgbClr val="030C77"/>
                </a:solidFill>
                <a:latin typeface="Arial"/>
                <a:cs typeface="Arial"/>
              </a:rPr>
              <a:t>NaCl</a:t>
            </a:r>
            <a:r>
              <a:rPr lang="en-GB" sz="1494" dirty="0">
                <a:solidFill>
                  <a:srgbClr val="030C77"/>
                </a:solidFill>
                <a:latin typeface="Arial"/>
                <a:cs typeface="Arial"/>
              </a:rPr>
              <a:t> layer.</a:t>
            </a:r>
          </a:p>
          <a:p>
            <a:pPr marL="339945" indent="-339945" defTabSz="455371">
              <a:spcBef>
                <a:spcPct val="20000"/>
              </a:spcBef>
            </a:pPr>
            <a:r>
              <a:rPr lang="en-GB" sz="1594" dirty="0">
                <a:solidFill>
                  <a:srgbClr val="000090"/>
                </a:solidFill>
                <a:latin typeface="Calibri"/>
              </a:rPr>
              <a:t>	</a:t>
            </a:r>
          </a:p>
        </p:txBody>
      </p:sp>
      <p:sp>
        <p:nvSpPr>
          <p:cNvPr id="44" name="Rectangle 15"/>
          <p:cNvSpPr>
            <a:spLocks noChangeArrowheads="1"/>
          </p:cNvSpPr>
          <p:nvPr/>
        </p:nvSpPr>
        <p:spPr bwMode="auto">
          <a:xfrm>
            <a:off x="307797" y="6473910"/>
            <a:ext cx="1517916" cy="275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854" tIns="45427" rIns="90854" bIns="45427">
            <a:prstTxWarp prst="textNoShape">
              <a:avLst/>
            </a:prstTxWarp>
            <a:spAutoFit/>
          </a:bodyPr>
          <a:lstStyle/>
          <a:p>
            <a:pPr defTabSz="455371"/>
            <a:r>
              <a:rPr lang="en-GB" sz="1195" dirty="0">
                <a:solidFill>
                  <a:prstClr val="black"/>
                </a:solidFill>
                <a:latin typeface="Calibri"/>
              </a:rPr>
              <a:t>Boulby Geology</a:t>
            </a:r>
            <a:endParaRPr lang="en-US" sz="1195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Rectangle 4"/>
          <p:cNvSpPr>
            <a:spLocks noChangeArrowheads="1"/>
          </p:cNvSpPr>
          <p:nvPr/>
        </p:nvSpPr>
        <p:spPr bwMode="auto">
          <a:xfrm>
            <a:off x="4646922" y="3235352"/>
            <a:ext cx="15471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5371"/>
            <a:r>
              <a:rPr lang="en-US" sz="1200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activity salt</a:t>
            </a:r>
          </a:p>
          <a:p>
            <a:pPr defTabSz="455371"/>
            <a:r>
              <a:rPr lang="en-US" sz="1200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~67 ppb, </a:t>
            </a:r>
          </a:p>
          <a:p>
            <a:pPr defTabSz="455371"/>
            <a:r>
              <a:rPr lang="en-US" sz="1200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 ~125 ppb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3440311" y="2184740"/>
            <a:ext cx="2216849" cy="1686538"/>
            <a:chOff x="2923502" y="3675580"/>
            <a:chExt cx="2225737" cy="1693299"/>
          </a:xfrm>
          <a:effectLst/>
        </p:grpSpPr>
        <p:grpSp>
          <p:nvGrpSpPr>
            <p:cNvPr id="47" name="Group 46"/>
            <p:cNvGrpSpPr/>
            <p:nvPr/>
          </p:nvGrpSpPr>
          <p:grpSpPr>
            <a:xfrm>
              <a:off x="2952455" y="3675580"/>
              <a:ext cx="2196784" cy="879588"/>
              <a:chOff x="2969425" y="3674868"/>
              <a:chExt cx="2599309" cy="927719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4424365" y="3681640"/>
                <a:ext cx="1144369" cy="896118"/>
                <a:chOff x="4922610" y="5423475"/>
                <a:chExt cx="1531892" cy="1100091"/>
              </a:xfrm>
            </p:grpSpPr>
            <p:sp>
              <p:nvSpPr>
                <p:cNvPr id="62" name="Rectangle 19"/>
                <p:cNvSpPr>
                  <a:spLocks noChangeArrowheads="1"/>
                </p:cNvSpPr>
                <p:nvPr/>
              </p:nvSpPr>
              <p:spPr bwMode="auto">
                <a:xfrm>
                  <a:off x="4922610" y="5423475"/>
                  <a:ext cx="972634" cy="3586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defTabSz="455371"/>
                  <a:r>
                    <a:rPr lang="en-GB" sz="1195" dirty="0">
                      <a:solidFill>
                        <a:prstClr val="black"/>
                      </a:solidFill>
                      <a:latin typeface="Calibri"/>
                    </a:rPr>
                    <a:t>Potash</a:t>
                  </a:r>
                  <a:endParaRPr lang="en-US" sz="1195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pic>
              <p:nvPicPr>
                <p:cNvPr id="63" name="Picture 21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16748" y="5798570"/>
                  <a:ext cx="1437754" cy="724996"/>
                </a:xfrm>
                <a:prstGeom prst="roundRect">
                  <a:avLst>
                    <a:gd name="adj" fmla="val 8594"/>
                  </a:avLst>
                </a:prstGeom>
                <a:solidFill>
                  <a:srgbClr val="FFFFFF">
                    <a:shade val="85000"/>
                  </a:srgb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</p:pic>
          </p:grpSp>
          <p:grpSp>
            <p:nvGrpSpPr>
              <p:cNvPr id="59" name="Group 58"/>
              <p:cNvGrpSpPr/>
              <p:nvPr/>
            </p:nvGrpSpPr>
            <p:grpSpPr>
              <a:xfrm>
                <a:off x="2969425" y="3674868"/>
                <a:ext cx="1617238" cy="927719"/>
                <a:chOff x="2724260" y="4026723"/>
                <a:chExt cx="1810957" cy="1221683"/>
              </a:xfrm>
            </p:grpSpPr>
            <p:pic>
              <p:nvPicPr>
                <p:cNvPr id="60" name="Picture 59" descr="Screen Shot 2017-01-07 at 13.48.23.png"/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rightnessContrast bright="2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08459" y="4420792"/>
                  <a:ext cx="1273584" cy="827614"/>
                </a:xfrm>
                <a:prstGeom prst="roundRect">
                  <a:avLst>
                    <a:gd name="adj" fmla="val 8594"/>
                  </a:avLst>
                </a:prstGeom>
                <a:solidFill>
                  <a:srgbClr val="FFFFFF">
                    <a:shade val="85000"/>
                  </a:srgb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  <a:effectLst/>
              </p:spPr>
            </p:pic>
            <p:sp>
              <p:nvSpPr>
                <p:cNvPr id="61" name="Rectangle 19"/>
                <p:cNvSpPr>
                  <a:spLocks noChangeArrowheads="1"/>
                </p:cNvSpPr>
                <p:nvPr/>
              </p:nvSpPr>
              <p:spPr bwMode="auto">
                <a:xfrm>
                  <a:off x="2724260" y="4026723"/>
                  <a:ext cx="1810957" cy="3847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defTabSz="455371"/>
                  <a:r>
                    <a:rPr lang="en-GB" sz="1195" dirty="0" err="1">
                      <a:solidFill>
                        <a:prstClr val="black"/>
                      </a:solidFill>
                      <a:latin typeface="Calibri"/>
                    </a:rPr>
                    <a:t>Polyhalite</a:t>
                  </a:r>
                  <a:endParaRPr lang="en-US" sz="1195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grpSp>
          <p:nvGrpSpPr>
            <p:cNvPr id="50" name="Group 49"/>
            <p:cNvGrpSpPr/>
            <p:nvPr/>
          </p:nvGrpSpPr>
          <p:grpSpPr>
            <a:xfrm>
              <a:off x="2923502" y="4613538"/>
              <a:ext cx="957409" cy="755341"/>
              <a:chOff x="2943974" y="4303465"/>
              <a:chExt cx="1209299" cy="957007"/>
            </a:xfrm>
          </p:grpSpPr>
          <p:sp>
            <p:nvSpPr>
              <p:cNvPr id="52" name="Rectangle 19"/>
              <p:cNvSpPr>
                <a:spLocks noChangeArrowheads="1"/>
              </p:cNvSpPr>
              <p:nvPr/>
            </p:nvSpPr>
            <p:spPr bwMode="auto">
              <a:xfrm>
                <a:off x="2943974" y="4303465"/>
                <a:ext cx="967351" cy="350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455371"/>
                <a:r>
                  <a:rPr lang="en-GB" sz="1195" dirty="0">
                    <a:solidFill>
                      <a:prstClr val="black"/>
                    </a:solidFill>
                    <a:latin typeface="Calibri"/>
                  </a:rPr>
                  <a:t>Rock-Salt</a:t>
                </a:r>
                <a:endParaRPr lang="en-US" sz="1195" dirty="0">
                  <a:solidFill>
                    <a:prstClr val="black"/>
                  </a:solidFill>
                  <a:latin typeface="Calibri"/>
                </a:endParaRPr>
              </a:p>
            </p:txBody>
          </p:sp>
          <p:pic>
            <p:nvPicPr>
              <p:cNvPr id="57" name="Picture 56" descr="Screen Shot 2015-05-07 at 09.36.05.png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10272" y="4617504"/>
                <a:ext cx="1143001" cy="642968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</p:pic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17780E-1673-BB55-C1DD-73CE7E2E7D20}"/>
              </a:ext>
            </a:extLst>
          </p:cNvPr>
          <p:cNvGrpSpPr/>
          <p:nvPr/>
        </p:nvGrpSpPr>
        <p:grpSpPr>
          <a:xfrm>
            <a:off x="6583600" y="331005"/>
            <a:ext cx="5331152" cy="6280740"/>
            <a:chOff x="6733725" y="308268"/>
            <a:chExt cx="5281003" cy="5963063"/>
          </a:xfrm>
        </p:grpSpPr>
        <p:pic>
          <p:nvPicPr>
            <p:cNvPr id="21506" name="Picture 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733725" y="308268"/>
              <a:ext cx="5096428" cy="575185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21532" name="Oval 17"/>
            <p:cNvSpPr>
              <a:spLocks noChangeAspect="1" noChangeArrowheads="1"/>
            </p:cNvSpPr>
            <p:nvPr/>
          </p:nvSpPr>
          <p:spPr bwMode="auto">
            <a:xfrm>
              <a:off x="9303716" y="4377862"/>
              <a:ext cx="105348" cy="102711"/>
            </a:xfrm>
            <a:prstGeom prst="ellipse">
              <a:avLst/>
            </a:prstGeom>
            <a:solidFill>
              <a:srgbClr val="B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5371"/>
              <a:endParaRPr lang="en-US" sz="1793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533" name="Oval 18"/>
            <p:cNvSpPr>
              <a:spLocks noChangeAspect="1" noChangeArrowheads="1"/>
            </p:cNvSpPr>
            <p:nvPr/>
          </p:nvSpPr>
          <p:spPr bwMode="auto">
            <a:xfrm>
              <a:off x="9158843" y="4372934"/>
              <a:ext cx="105348" cy="102711"/>
            </a:xfrm>
            <a:prstGeom prst="ellipse">
              <a:avLst/>
            </a:prstGeom>
            <a:solidFill>
              <a:srgbClr val="B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5371"/>
              <a:endParaRPr lang="en-US" sz="1793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534" name="Rectangle 19"/>
            <p:cNvSpPr>
              <a:spLocks noChangeArrowheads="1"/>
            </p:cNvSpPr>
            <p:nvPr/>
          </p:nvSpPr>
          <p:spPr bwMode="auto">
            <a:xfrm>
              <a:off x="8096788" y="3510683"/>
              <a:ext cx="924826" cy="275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5371"/>
              <a:r>
                <a:rPr lang="en-GB" sz="1195" dirty="0">
                  <a:solidFill>
                    <a:prstClr val="black"/>
                  </a:solidFill>
                  <a:latin typeface="Calibri"/>
                </a:rPr>
                <a:t>Mine Shafts</a:t>
              </a:r>
              <a:endParaRPr lang="en-US" sz="1195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535" name="Line 20"/>
            <p:cNvSpPr>
              <a:spLocks noChangeShapeType="1"/>
            </p:cNvSpPr>
            <p:nvPr/>
          </p:nvSpPr>
          <p:spPr bwMode="auto">
            <a:xfrm>
              <a:off x="8735239" y="3798098"/>
              <a:ext cx="463256" cy="5826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5371"/>
              <a:endParaRPr lang="en-US" sz="1793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3" name="Rectangle 14"/>
            <p:cNvSpPr>
              <a:spLocks noChangeArrowheads="1"/>
            </p:cNvSpPr>
            <p:nvPr/>
          </p:nvSpPr>
          <p:spPr bwMode="auto">
            <a:xfrm>
              <a:off x="7782491" y="1915461"/>
              <a:ext cx="1270198" cy="45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854" tIns="45427" rIns="90854" bIns="45427">
              <a:prstTxWarp prst="textNoShape">
                <a:avLst/>
              </a:prstTxWarp>
              <a:spAutoFit/>
            </a:bodyPr>
            <a:lstStyle/>
            <a:p>
              <a:pPr algn="r" defTabSz="455371"/>
              <a:r>
                <a:rPr lang="en-GB" sz="1195" dirty="0">
                  <a:solidFill>
                    <a:prstClr val="black"/>
                  </a:solidFill>
                  <a:latin typeface="Calibri"/>
                </a:rPr>
                <a:t>Typical </a:t>
              </a:r>
              <a:r>
                <a:rPr lang="en-GB" sz="1195" dirty="0" err="1">
                  <a:solidFill>
                    <a:prstClr val="black"/>
                  </a:solidFill>
                  <a:latin typeface="Calibri"/>
                </a:rPr>
                <a:t>Boulby</a:t>
              </a:r>
              <a:r>
                <a:rPr lang="en-GB" sz="1195" dirty="0">
                  <a:solidFill>
                    <a:prstClr val="black"/>
                  </a:solidFill>
                  <a:latin typeface="Calibri"/>
                </a:rPr>
                <a:t> Salt Roadway</a:t>
              </a:r>
              <a:endParaRPr lang="en-US" sz="1195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38" name="Picture 37" descr="Screen Shot 2014-10-21 at 10.05.18.pn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6866189" y="465183"/>
              <a:ext cx="2152693" cy="143535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bg1"/>
              </a:solidFill>
            </a:ln>
            <a:effectLst/>
          </p:spPr>
        </p:pic>
        <p:pic>
          <p:nvPicPr>
            <p:cNvPr id="48" name="Picture 47" descr="Screen Shot 2015-03-04 at 17.35.00.pn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4322" y="5632154"/>
              <a:ext cx="2004166" cy="5611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6" name="Rectangle 32"/>
            <p:cNvSpPr>
              <a:spLocks noChangeArrowheads="1"/>
            </p:cNvSpPr>
            <p:nvPr/>
          </p:nvSpPr>
          <p:spPr bwMode="auto">
            <a:xfrm>
              <a:off x="10975020" y="2707090"/>
              <a:ext cx="1039708" cy="275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5371"/>
              <a:r>
                <a:rPr lang="en-GB" sz="1195" dirty="0" err="1">
                  <a:solidFill>
                    <a:prstClr val="black"/>
                  </a:solidFill>
                  <a:latin typeface="Calibri"/>
                </a:rPr>
                <a:t>Zechstein</a:t>
              </a:r>
              <a:r>
                <a:rPr lang="en-GB" sz="1195" dirty="0">
                  <a:solidFill>
                    <a:prstClr val="black"/>
                  </a:solidFill>
                  <a:latin typeface="Calibri"/>
                </a:rPr>
                <a:t> Sea</a:t>
              </a:r>
              <a:endParaRPr lang="en-US" sz="1195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4" name="TextBox 12"/>
            <p:cNvSpPr txBox="1">
              <a:spLocks noChangeArrowheads="1"/>
            </p:cNvSpPr>
            <p:nvPr/>
          </p:nvSpPr>
          <p:spPr bwMode="auto">
            <a:xfrm>
              <a:off x="11019943" y="5171391"/>
              <a:ext cx="183929" cy="24523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5371"/>
              <a:endParaRPr lang="en-US" sz="996" dirty="0">
                <a:solidFill>
                  <a:srgbClr val="FF0000"/>
                </a:solidFill>
                <a:latin typeface="Comic Sans MS" pitchFamily="-109" charset="0"/>
                <a:ea typeface="Comic Sans MS" pitchFamily="-109" charset="0"/>
                <a:cs typeface="Comic Sans MS" pitchFamily="-109" charset="0"/>
              </a:endParaRPr>
            </a:p>
          </p:txBody>
        </p:sp>
        <p:cxnSp>
          <p:nvCxnSpPr>
            <p:cNvPr id="55" name="Straight Connector 15"/>
            <p:cNvCxnSpPr>
              <a:cxnSpLocks noChangeShapeType="1"/>
            </p:cNvCxnSpPr>
            <p:nvPr/>
          </p:nvCxnSpPr>
          <p:spPr bwMode="auto">
            <a:xfrm flipH="1">
              <a:off x="10945716" y="5381387"/>
              <a:ext cx="120612" cy="3127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</p:cxnSp>
        <p:grpSp>
          <p:nvGrpSpPr>
            <p:cNvPr id="9" name="Group 8"/>
            <p:cNvGrpSpPr/>
            <p:nvPr/>
          </p:nvGrpSpPr>
          <p:grpSpPr>
            <a:xfrm>
              <a:off x="9438637" y="4223682"/>
              <a:ext cx="773611" cy="747316"/>
              <a:chOff x="6586924" y="4708872"/>
              <a:chExt cx="776712" cy="695868"/>
            </a:xfrm>
          </p:grpSpPr>
          <p:sp>
            <p:nvSpPr>
              <p:cNvPr id="21523" name="Oval 30"/>
              <p:cNvSpPr>
                <a:spLocks noChangeArrowheads="1"/>
              </p:cNvSpPr>
              <p:nvPr/>
            </p:nvSpPr>
            <p:spPr bwMode="auto">
              <a:xfrm rot="21102669">
                <a:off x="6586924" y="4708872"/>
                <a:ext cx="592264" cy="40399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5371"/>
                <a:endParaRPr lang="en-US" sz="1793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524" name="Line 31"/>
              <p:cNvSpPr>
                <a:spLocks noChangeShapeType="1"/>
              </p:cNvSpPr>
              <p:nvPr/>
            </p:nvSpPr>
            <p:spPr bwMode="auto">
              <a:xfrm flipH="1" flipV="1">
                <a:off x="7075965" y="5083190"/>
                <a:ext cx="287671" cy="3215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defTabSz="455371"/>
                <a:endParaRPr lang="en-US" sz="1793" dirty="0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6770831" y="4855053"/>
                <a:ext cx="240617" cy="127495"/>
                <a:chOff x="6770831" y="4855053"/>
                <a:chExt cx="240617" cy="127495"/>
              </a:xfrm>
            </p:grpSpPr>
            <p:sp>
              <p:nvSpPr>
                <p:cNvPr id="21526" name="Line 23"/>
                <p:cNvSpPr>
                  <a:spLocks noChangeShapeType="1"/>
                </p:cNvSpPr>
                <p:nvPr/>
              </p:nvSpPr>
              <p:spPr bwMode="auto">
                <a:xfrm rot="21349233" flipV="1">
                  <a:off x="6891084" y="4906566"/>
                  <a:ext cx="120364" cy="21024"/>
                </a:xfrm>
                <a:prstGeom prst="line">
                  <a:avLst/>
                </a:prstGeom>
                <a:noFill/>
                <a:ln w="19050" cmpd="sng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5371"/>
                  <a:endParaRPr lang="en-US" sz="1793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1527" name="Line 24"/>
                <p:cNvSpPr>
                  <a:spLocks noChangeShapeType="1"/>
                </p:cNvSpPr>
                <p:nvPr/>
              </p:nvSpPr>
              <p:spPr bwMode="auto">
                <a:xfrm rot="21349233">
                  <a:off x="6923862" y="4855053"/>
                  <a:ext cx="13515" cy="65307"/>
                </a:xfrm>
                <a:prstGeom prst="line">
                  <a:avLst/>
                </a:prstGeom>
                <a:noFill/>
                <a:ln w="19050" cmpd="sng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5371"/>
                  <a:endParaRPr lang="en-US" sz="1793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1529" name="Line 26"/>
                <p:cNvSpPr>
                  <a:spLocks noChangeShapeType="1"/>
                </p:cNvSpPr>
                <p:nvPr/>
              </p:nvSpPr>
              <p:spPr bwMode="auto">
                <a:xfrm rot="21349233">
                  <a:off x="7001123" y="4879960"/>
                  <a:ext cx="6275" cy="21849"/>
                </a:xfrm>
                <a:prstGeom prst="line">
                  <a:avLst/>
                </a:prstGeom>
                <a:noFill/>
                <a:ln w="19050" cmpd="sng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5371"/>
                  <a:endParaRPr lang="en-US" sz="1793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1530" name="Line 27"/>
                <p:cNvSpPr>
                  <a:spLocks noChangeShapeType="1"/>
                </p:cNvSpPr>
                <p:nvPr/>
              </p:nvSpPr>
              <p:spPr bwMode="auto">
                <a:xfrm rot="21349233">
                  <a:off x="6973838" y="4914626"/>
                  <a:ext cx="5704" cy="19788"/>
                </a:xfrm>
                <a:prstGeom prst="line">
                  <a:avLst/>
                </a:prstGeom>
                <a:noFill/>
                <a:ln w="19050" cmpd="sng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5371"/>
                  <a:endParaRPr lang="en-US" sz="1793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6" name="Line 23"/>
                <p:cNvSpPr>
                  <a:spLocks noChangeShapeType="1"/>
                </p:cNvSpPr>
                <p:nvPr/>
              </p:nvSpPr>
              <p:spPr bwMode="auto">
                <a:xfrm rot="21349233" flipV="1">
                  <a:off x="6772550" y="4936199"/>
                  <a:ext cx="120364" cy="21024"/>
                </a:xfrm>
                <a:prstGeom prst="line">
                  <a:avLst/>
                </a:prstGeom>
                <a:noFill/>
                <a:ln w="19050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5371"/>
                  <a:endParaRPr lang="en-US" sz="1793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7" name="Line 23"/>
                <p:cNvSpPr>
                  <a:spLocks noChangeShapeType="1"/>
                </p:cNvSpPr>
                <p:nvPr/>
              </p:nvSpPr>
              <p:spPr bwMode="auto">
                <a:xfrm rot="21349233" flipH="1" flipV="1">
                  <a:off x="6863632" y="4935809"/>
                  <a:ext cx="5668" cy="38616"/>
                </a:xfrm>
                <a:prstGeom prst="line">
                  <a:avLst/>
                </a:prstGeom>
                <a:noFill/>
                <a:ln w="19050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5371"/>
                  <a:endParaRPr lang="en-US" sz="1793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9" name="Line 23"/>
                <p:cNvSpPr>
                  <a:spLocks noChangeShapeType="1"/>
                </p:cNvSpPr>
                <p:nvPr/>
              </p:nvSpPr>
              <p:spPr bwMode="auto">
                <a:xfrm rot="21349233" flipH="1">
                  <a:off x="6770831" y="4910758"/>
                  <a:ext cx="5125" cy="71790"/>
                </a:xfrm>
                <a:prstGeom prst="line">
                  <a:avLst/>
                </a:prstGeom>
                <a:noFill/>
                <a:ln w="19050" cmpd="sng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5371"/>
                  <a:endParaRPr lang="en-US" sz="1793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0" name="Line 24"/>
                <p:cNvSpPr>
                  <a:spLocks noChangeShapeType="1"/>
                </p:cNvSpPr>
                <p:nvPr/>
              </p:nvSpPr>
              <p:spPr bwMode="auto">
                <a:xfrm rot="21349233">
                  <a:off x="6926515" y="4931552"/>
                  <a:ext cx="6903" cy="21729"/>
                </a:xfrm>
                <a:prstGeom prst="line">
                  <a:avLst/>
                </a:prstGeom>
                <a:noFill/>
                <a:ln w="19050" cmpd="sng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5371"/>
                  <a:endParaRPr lang="en-US" sz="1793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21525" name="Rectangle 32"/>
            <p:cNvSpPr>
              <a:spLocks noChangeArrowheads="1"/>
            </p:cNvSpPr>
            <p:nvPr/>
          </p:nvSpPr>
          <p:spPr bwMode="auto">
            <a:xfrm>
              <a:off x="10023867" y="4871188"/>
              <a:ext cx="914033" cy="460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 defTabSz="455371"/>
              <a:r>
                <a:rPr lang="en-GB" sz="1195" dirty="0">
                  <a:solidFill>
                    <a:prstClr val="black"/>
                  </a:solidFill>
                  <a:latin typeface="Calibri"/>
                </a:rPr>
                <a:t>Current Lab</a:t>
              </a:r>
            </a:p>
            <a:p>
              <a:pPr algn="r" defTabSz="455371"/>
              <a:r>
                <a:rPr lang="en-GB" sz="1195" dirty="0">
                  <a:solidFill>
                    <a:prstClr val="black"/>
                  </a:solidFill>
                  <a:latin typeface="Calibri"/>
                </a:rPr>
                <a:t> (2017)</a:t>
              </a:r>
              <a:endParaRPr lang="en-US" sz="1195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53" name="Picture 2" descr="http://upload.wikimedia.org/wikipedia/commons/5/5d/Zechsteinmeer_europa.jpg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27990" y="865218"/>
              <a:ext cx="2563513" cy="1822022"/>
            </a:xfrm>
            <a:prstGeom prst="roundRect">
              <a:avLst>
                <a:gd name="adj" fmla="val 8594"/>
              </a:avLst>
            </a:pr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/>
          </p:spPr>
        </p:pic>
        <p:pic>
          <p:nvPicPr>
            <p:cNvPr id="2" name="Picture 1" descr="A picture containing company name&#10;&#10;Description automatically generated">
              <a:extLst>
                <a:ext uri="{FF2B5EF4-FFF2-40B4-BE49-F238E27FC236}">
                  <a16:creationId xmlns:a16="http://schemas.microsoft.com/office/drawing/2014/main" id="{A6952901-8FFD-2FB0-E467-B3D8F639B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31636" y="5397026"/>
              <a:ext cx="1713726" cy="874305"/>
            </a:xfrm>
            <a:prstGeom prst="rect">
              <a:avLst/>
            </a:prstGeom>
          </p:spPr>
        </p:pic>
      </p:grpSp>
      <p:pic>
        <p:nvPicPr>
          <p:cNvPr id="11" name="Picture 10" descr="Map&#10;&#10;Description automatically generated">
            <a:extLst>
              <a:ext uri="{FF2B5EF4-FFF2-40B4-BE49-F238E27FC236}">
                <a16:creationId xmlns:a16="http://schemas.microsoft.com/office/drawing/2014/main" id="{6A15AD40-133A-39D5-89F5-DB1904F89E1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8038" y="4058001"/>
            <a:ext cx="2910860" cy="2409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>
                <a:lumMod val="75000"/>
              </a:schemeClr>
            </a:solidFill>
          </a:ln>
          <a:effectLst/>
        </p:spPr>
      </p:pic>
      <p:sp>
        <p:nvSpPr>
          <p:cNvPr id="12" name="Rectangle 4">
            <a:extLst>
              <a:ext uri="{FF2B5EF4-FFF2-40B4-BE49-F238E27FC236}">
                <a16:creationId xmlns:a16="http://schemas.microsoft.com/office/drawing/2014/main" id="{8BF4A7AC-44CE-D429-E03C-CDB918920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8876" y="4221672"/>
            <a:ext cx="11837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5371"/>
            <a:r>
              <a:rPr lang="en-US" sz="1200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&gt;1000kms of tunnel mined in 50 years</a:t>
            </a:r>
          </a:p>
        </p:txBody>
      </p:sp>
    </p:spTree>
    <p:extLst>
      <p:ext uri="{BB962C8B-B14F-4D97-AF65-F5344CB8AC3E}">
        <p14:creationId xmlns:p14="http://schemas.microsoft.com/office/powerpoint/2010/main" val="3870400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590515" y="958552"/>
            <a:ext cx="4233295" cy="5628153"/>
            <a:chOff x="4487332" y="912767"/>
            <a:chExt cx="4250267" cy="5650717"/>
          </a:xfrm>
        </p:grpSpPr>
        <p:pic>
          <p:nvPicPr>
            <p:cNvPr id="4" name="Picture 3" descr="Boulby Drawing 2017 LR.pd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7332" y="912767"/>
              <a:ext cx="4250267" cy="565071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24" name="Rectangle 23"/>
            <p:cNvSpPr/>
            <p:nvPr/>
          </p:nvSpPr>
          <p:spPr>
            <a:xfrm>
              <a:off x="7365996" y="4020157"/>
              <a:ext cx="1354669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455371"/>
              <a:r>
                <a:rPr lang="en-US" sz="697" b="1" dirty="0">
                  <a:solidFill>
                    <a:prstClr val="white"/>
                  </a:solidFill>
                  <a:latin typeface="Calibri"/>
                  <a:cs typeface="Calibri"/>
                </a:rPr>
                <a:t>Permian </a:t>
              </a:r>
              <a:r>
                <a:rPr lang="en-US" sz="697" b="1" dirty="0" err="1">
                  <a:solidFill>
                    <a:prstClr val="white"/>
                  </a:solidFill>
                  <a:latin typeface="Calibri"/>
                  <a:cs typeface="Calibri"/>
                </a:rPr>
                <a:t>Evaporites</a:t>
              </a:r>
              <a:endParaRPr lang="en-US" sz="697" b="1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26" name="Picture 25" descr="Screen Shot 2016-11-16 at 16.38.08.png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2" y="3279978"/>
            <a:ext cx="4147347" cy="27095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/>
        </p:spPr>
      </p:pic>
      <p:sp>
        <p:nvSpPr>
          <p:cNvPr id="23555" name="Rectangle 9"/>
          <p:cNvSpPr>
            <a:spLocks noChangeArrowheads="1"/>
          </p:cNvSpPr>
          <p:nvPr/>
        </p:nvSpPr>
        <p:spPr bwMode="auto">
          <a:xfrm>
            <a:off x="2291560" y="192375"/>
            <a:ext cx="7893049" cy="8237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9909" tIns="44165" rIns="89909" bIns="44165" anchor="ctr">
            <a:prstTxWarp prst="textNoShape">
              <a:avLst/>
            </a:prstTxWarp>
          </a:bodyPr>
          <a:lstStyle/>
          <a:p>
            <a:pPr algn="ctr" defTabSz="455371"/>
            <a:endParaRPr lang="en-US" sz="3984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2245244" y="170797"/>
            <a:ext cx="10602406" cy="113843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855" tIns="45428" rIns="90855" bIns="45428">
            <a:prstTxWarp prst="textNoShape">
              <a:avLst/>
            </a:prstTxWarp>
          </a:bodyPr>
          <a:lstStyle/>
          <a:p>
            <a:pPr defTabSz="455371">
              <a:defRPr/>
            </a:pPr>
            <a:r>
              <a:rPr lang="en-US" sz="4400" b="1" kern="0" dirty="0">
                <a:solidFill>
                  <a:srgbClr val="2D2D8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Boulby Underground Laboratory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94472" y="914256"/>
            <a:ext cx="4875404" cy="22283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455371">
              <a:lnSpc>
                <a:spcPct val="80000"/>
              </a:lnSpc>
              <a:spcAft>
                <a:spcPts val="1195"/>
              </a:spcAft>
              <a:defRPr/>
            </a:pPr>
            <a:endParaRPr lang="en-GB" altLang="en-US" sz="1700" dirty="0">
              <a:solidFill>
                <a:srgbClr val="333399">
                  <a:lumMod val="75000"/>
                </a:srgbClr>
              </a:solidFill>
              <a:latin typeface="Arial"/>
              <a:ea typeface="ヒラギノ角ゴ Pro W3"/>
              <a:cs typeface="Arial"/>
            </a:endParaRPr>
          </a:p>
          <a:p>
            <a:pPr defTabSz="455371">
              <a:lnSpc>
                <a:spcPct val="80000"/>
              </a:lnSpc>
              <a:spcAft>
                <a:spcPts val="1195"/>
              </a:spcAft>
              <a:defRPr/>
            </a:pPr>
            <a:r>
              <a:rPr lang="en-GB" altLang="en-US" sz="1700" dirty="0">
                <a:solidFill>
                  <a:srgbClr val="333399">
                    <a:lumMod val="75000"/>
                  </a:srgbClr>
                </a:solidFill>
                <a:latin typeface="Arial"/>
                <a:ea typeface="ヒラギノ角ゴ Pro W3"/>
                <a:cs typeface="Arial"/>
              </a:rPr>
              <a:t>The UK’s deep underground science facility operating in a working potash and salt mine.</a:t>
            </a:r>
          </a:p>
          <a:p>
            <a:pPr defTabSz="455371">
              <a:lnSpc>
                <a:spcPct val="80000"/>
              </a:lnSpc>
              <a:spcAft>
                <a:spcPts val="1195"/>
              </a:spcAft>
              <a:defRPr/>
            </a:pPr>
            <a:r>
              <a:rPr lang="en-GB" altLang="en-US" sz="1700" dirty="0">
                <a:solidFill>
                  <a:srgbClr val="333399">
                    <a:lumMod val="75000"/>
                  </a:srgbClr>
                </a:solidFill>
                <a:latin typeface="Arial"/>
                <a:ea typeface="ヒラギノ角ゴ Pro W3"/>
                <a:cs typeface="Arial"/>
              </a:rPr>
              <a:t>1.1km depth (2805 mwe). With low background surrounding rock-salt</a:t>
            </a:r>
          </a:p>
          <a:p>
            <a:pPr defTabSz="455371">
              <a:lnSpc>
                <a:spcPct val="80000"/>
              </a:lnSpc>
              <a:spcAft>
                <a:spcPts val="1195"/>
              </a:spcAft>
              <a:defRPr/>
            </a:pPr>
            <a:r>
              <a:rPr lang="en-GB" altLang="en-US" sz="1700" dirty="0">
                <a:solidFill>
                  <a:srgbClr val="333399">
                    <a:lumMod val="75000"/>
                  </a:srgbClr>
                </a:solidFill>
                <a:latin typeface="Arial"/>
                <a:ea typeface="ヒラギノ角ゴ Pro W3"/>
                <a:cs typeface="Arial"/>
              </a:rPr>
              <a:t>Operated by the UK’s Science &amp; Technology Facilities Council (STFC) in partnership with the mine operators ICL-UK</a:t>
            </a:r>
          </a:p>
        </p:txBody>
      </p:sp>
      <p:pic>
        <p:nvPicPr>
          <p:cNvPr id="19" name="Picture 18" descr="Screen Shot 2015-03-04 at 17.35.00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060" y="6104169"/>
            <a:ext cx="1558497" cy="436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BFBFBF"/>
            </a:solidFill>
          </a:ln>
          <a:effectLst/>
        </p:spPr>
      </p:pic>
      <p:sp>
        <p:nvSpPr>
          <p:cNvPr id="3" name="Rectangle 2"/>
          <p:cNvSpPr/>
          <p:nvPr/>
        </p:nvSpPr>
        <p:spPr>
          <a:xfrm>
            <a:off x="6027642" y="5554347"/>
            <a:ext cx="1378079" cy="950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5371"/>
            <a:r>
              <a:rPr lang="en-GB" altLang="en-US" sz="1394" i="1" dirty="0">
                <a:solidFill>
                  <a:srgbClr val="333399">
                    <a:lumMod val="75000"/>
                  </a:srgbClr>
                </a:solidFill>
                <a:latin typeface="Arial"/>
                <a:ea typeface="ヒラギノ角ゴ Pro W3"/>
                <a:cs typeface="Arial"/>
              </a:rPr>
              <a:t>Factor ~10</a:t>
            </a:r>
            <a:r>
              <a:rPr lang="en-GB" altLang="en-US" sz="1394" i="1" baseline="30000" dirty="0">
                <a:solidFill>
                  <a:srgbClr val="333399">
                    <a:lumMod val="75000"/>
                  </a:srgbClr>
                </a:solidFill>
                <a:latin typeface="Arial"/>
                <a:ea typeface="ヒラギノ角ゴ Pro W3"/>
                <a:cs typeface="Arial"/>
              </a:rPr>
              <a:t>6</a:t>
            </a:r>
            <a:r>
              <a:rPr lang="en-GB" altLang="en-US" sz="1394" i="1" dirty="0">
                <a:solidFill>
                  <a:srgbClr val="333399">
                    <a:lumMod val="75000"/>
                  </a:srgbClr>
                </a:solidFill>
                <a:latin typeface="Arial"/>
                <a:ea typeface="ヒラギノ角ゴ Pro W3"/>
                <a:cs typeface="Arial"/>
              </a:rPr>
              <a:t> reduction in cosmic ray flux</a:t>
            </a:r>
          </a:p>
          <a:p>
            <a:pPr algn="r" defTabSz="455371"/>
            <a:r>
              <a:rPr lang="en-GB" sz="1394" i="1" dirty="0">
                <a:solidFill>
                  <a:srgbClr val="333399">
                    <a:lumMod val="75000"/>
                  </a:srgbClr>
                </a:solidFill>
                <a:latin typeface="Arial"/>
                <a:ea typeface="ヒラギノ角ゴ Pro W3"/>
                <a:cs typeface="Arial"/>
              </a:rPr>
              <a:t>vs. surface</a:t>
            </a:r>
            <a:endParaRPr lang="en-US" sz="1394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8426" y="6152458"/>
            <a:ext cx="4147347" cy="398892"/>
          </a:xfrm>
          <a:prstGeom prst="rect">
            <a:avLst/>
          </a:prstGeom>
          <a:solidFill>
            <a:srgbClr val="333399">
              <a:lumMod val="40000"/>
              <a:lumOff val="60000"/>
            </a:srgbClr>
          </a:solidFill>
          <a:ln>
            <a:solidFill>
              <a:srgbClr val="FFFFFF">
                <a:lumMod val="95000"/>
              </a:srgbClr>
            </a:solidFill>
          </a:ln>
        </p:spPr>
        <p:txBody>
          <a:bodyPr wrap="square">
            <a:spAutoFit/>
          </a:bodyPr>
          <a:lstStyle/>
          <a:p>
            <a:pPr algn="ctr" defTabSz="910742">
              <a:defRPr/>
            </a:pPr>
            <a:r>
              <a:rPr lang="en-GB" sz="1992" kern="0" dirty="0">
                <a:solidFill>
                  <a:sysClr val="windowText" lastClr="000000"/>
                </a:solidFill>
                <a:latin typeface="Arial"/>
                <a:ea typeface="Comic Sans MS" charset="0"/>
                <a:cs typeface="Arial"/>
              </a:rPr>
              <a:t>A </a:t>
            </a:r>
            <a:r>
              <a:rPr lang="en-GB" sz="1992" kern="0" dirty="0">
                <a:solidFill>
                  <a:srgbClr val="800000"/>
                </a:solidFill>
                <a:latin typeface="Arial"/>
                <a:ea typeface="Comic Sans MS" charset="0"/>
                <a:cs typeface="Arial"/>
              </a:rPr>
              <a:t>QUIET</a:t>
            </a:r>
            <a:r>
              <a:rPr lang="en-GB" sz="1992" kern="0" dirty="0">
                <a:solidFill>
                  <a:sysClr val="windowText" lastClr="000000"/>
                </a:solidFill>
                <a:latin typeface="Arial"/>
                <a:ea typeface="Comic Sans MS" charset="0"/>
                <a:cs typeface="Arial"/>
              </a:rPr>
              <a:t> place in the Universe</a:t>
            </a:r>
            <a:endParaRPr lang="en-US" sz="1992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48582" y="2505107"/>
            <a:ext cx="1669389" cy="760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5371"/>
            <a:r>
              <a:rPr lang="en-GB" altLang="en-US" sz="1195" dirty="0">
                <a:solidFill>
                  <a:srgbClr val="595959"/>
                </a:solidFill>
                <a:latin typeface="Arial"/>
                <a:ea typeface="ヒラギノ角ゴ Pro W3"/>
                <a:cs typeface="Arial"/>
              </a:rPr>
              <a:t>Outside Experimentation Area (OEA)</a:t>
            </a:r>
            <a:endParaRPr lang="en-US" sz="1195" dirty="0">
              <a:solidFill>
                <a:srgbClr val="595959"/>
              </a:solidFill>
              <a:latin typeface="Calibri"/>
            </a:endParaRPr>
          </a:p>
        </p:txBody>
      </p:sp>
      <p:pic>
        <p:nvPicPr>
          <p:cNvPr id="6" name="Picture 5" descr="Screen Shot 2013-07-24 at 09.28.11.png">
            <a:extLst>
              <a:ext uri="{FF2B5EF4-FFF2-40B4-BE49-F238E27FC236}">
                <a16:creationId xmlns:a16="http://schemas.microsoft.com/office/drawing/2014/main" id="{034C9152-5C20-CE7B-767C-384101F5339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1007" y="5929711"/>
            <a:ext cx="811325" cy="606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91BB91DF-E5FD-F327-1A60-63DFF5BA3BE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00" y="212767"/>
            <a:ext cx="1846365" cy="941975"/>
          </a:xfrm>
          <a:prstGeom prst="rect">
            <a:avLst/>
          </a:prstGeom>
        </p:spPr>
      </p:pic>
      <p:pic>
        <p:nvPicPr>
          <p:cNvPr id="14" name="Picture 13" descr="A long white machine with blue and yellow objects&#10;&#10;Description automatically generated">
            <a:extLst>
              <a:ext uri="{FF2B5EF4-FFF2-40B4-BE49-F238E27FC236}">
                <a16:creationId xmlns:a16="http://schemas.microsoft.com/office/drawing/2014/main" id="{3353E63C-CCBD-9758-CCCF-A9FC6BC4FFD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830" y="3266386"/>
            <a:ext cx="2574587" cy="1497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8" name="Picture 17" descr="A room with a large ceiling and a large door&#10;&#10;Description automatically generated with medium confidence">
            <a:extLst>
              <a:ext uri="{FF2B5EF4-FFF2-40B4-BE49-F238E27FC236}">
                <a16:creationId xmlns:a16="http://schemas.microsoft.com/office/drawing/2014/main" id="{1BC5EB79-5C90-647D-AD77-507D05D18A9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072" y="5050821"/>
            <a:ext cx="1376875" cy="14099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7313481-D3AA-08AE-EC35-BCD20B1C5048}"/>
              </a:ext>
            </a:extLst>
          </p:cNvPr>
          <p:cNvSpPr/>
          <p:nvPr/>
        </p:nvSpPr>
        <p:spPr>
          <a:xfrm>
            <a:off x="4063976" y="6478681"/>
            <a:ext cx="1669389" cy="276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5371"/>
            <a:r>
              <a:rPr lang="en-GB" altLang="en-US" sz="1195" dirty="0">
                <a:solidFill>
                  <a:srgbClr val="595959"/>
                </a:solidFill>
                <a:latin typeface="Arial"/>
                <a:ea typeface="ヒラギノ角ゴ Pro W3"/>
                <a:cs typeface="Arial"/>
              </a:rPr>
              <a:t>Lab entrance</a:t>
            </a:r>
            <a:endParaRPr lang="en-US" sz="1195" dirty="0">
              <a:solidFill>
                <a:srgbClr val="595959"/>
              </a:solidFill>
              <a:latin typeface="Calibri"/>
            </a:endParaRPr>
          </a:p>
        </p:txBody>
      </p:sp>
      <p:pic>
        <p:nvPicPr>
          <p:cNvPr id="30" name="Picture 29" descr="A dome inside a tunnel&#10;&#10;Description automatically generated">
            <a:extLst>
              <a:ext uri="{FF2B5EF4-FFF2-40B4-BE49-F238E27FC236}">
                <a16:creationId xmlns:a16="http://schemas.microsoft.com/office/drawing/2014/main" id="{5F28AFDD-91C1-1EF5-75F1-E7AC340390F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320" y="1173596"/>
            <a:ext cx="1771173" cy="12667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3" name="Rectangle 22"/>
          <p:cNvSpPr/>
          <p:nvPr/>
        </p:nvSpPr>
        <p:spPr>
          <a:xfrm>
            <a:off x="5978689" y="4153162"/>
            <a:ext cx="1264980" cy="551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5371"/>
            <a:r>
              <a:rPr lang="en-GB" altLang="en-US" sz="996" dirty="0">
                <a:solidFill>
                  <a:prstClr val="white"/>
                </a:solidFill>
                <a:latin typeface="Arial"/>
                <a:ea typeface="ヒラギノ角ゴ Pro W3"/>
                <a:cs typeface="Arial"/>
              </a:rPr>
              <a:t>4000m</a:t>
            </a:r>
            <a:r>
              <a:rPr lang="en-GB" altLang="en-US" sz="996" baseline="30000" dirty="0">
                <a:solidFill>
                  <a:prstClr val="white"/>
                </a:solidFill>
                <a:latin typeface="Arial"/>
                <a:ea typeface="ヒラギノ角ゴ Pro W3"/>
                <a:cs typeface="Arial"/>
              </a:rPr>
              <a:t>3</a:t>
            </a:r>
            <a:r>
              <a:rPr lang="en-GB" altLang="en-US" sz="996" dirty="0">
                <a:solidFill>
                  <a:prstClr val="white"/>
                </a:solidFill>
                <a:latin typeface="Arial"/>
                <a:ea typeface="ヒラギノ角ゴ Pro W3"/>
                <a:cs typeface="Arial"/>
              </a:rPr>
              <a:t> class 10k and 1k clean lab space</a:t>
            </a:r>
            <a:endParaRPr lang="en-US" sz="996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4139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8-01-03 at 13.22.24.png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58963"/>
            <a:ext cx="12192000" cy="7907942"/>
          </a:xfrm>
          <a:prstGeom prst="rect">
            <a:avLst/>
          </a:prstGeom>
        </p:spPr>
      </p:pic>
      <p:sp>
        <p:nvSpPr>
          <p:cNvPr id="102" name="TextBox 101"/>
          <p:cNvSpPr txBox="1"/>
          <p:nvPr/>
        </p:nvSpPr>
        <p:spPr>
          <a:xfrm>
            <a:off x="9473364" y="582913"/>
            <a:ext cx="183927" cy="367855"/>
          </a:xfrm>
          <a:prstGeom prst="rect">
            <a:avLst/>
          </a:prstGeom>
          <a:noFill/>
        </p:spPr>
        <p:txBody>
          <a:bodyPr wrap="none" lIns="91074" tIns="45536" rIns="91074" bIns="45536" rtlCol="0">
            <a:spAutoFit/>
          </a:bodyPr>
          <a:lstStyle/>
          <a:p>
            <a:pPr defTabSz="454473">
              <a:defRPr/>
            </a:pPr>
            <a:endParaRPr lang="en-US" sz="1793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482934" y="810600"/>
            <a:ext cx="183927" cy="367855"/>
          </a:xfrm>
          <a:prstGeom prst="rect">
            <a:avLst/>
          </a:prstGeom>
          <a:noFill/>
        </p:spPr>
        <p:txBody>
          <a:bodyPr wrap="none" lIns="91074" tIns="45536" rIns="91074" bIns="45536" rtlCol="0">
            <a:spAutoFit/>
          </a:bodyPr>
          <a:lstStyle/>
          <a:p>
            <a:pPr defTabSz="454473">
              <a:defRPr/>
            </a:pPr>
            <a:endParaRPr lang="en-US" sz="1793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571477" y="3454301"/>
            <a:ext cx="183927" cy="367855"/>
          </a:xfrm>
          <a:prstGeom prst="rect">
            <a:avLst/>
          </a:prstGeom>
          <a:noFill/>
        </p:spPr>
        <p:txBody>
          <a:bodyPr wrap="none" lIns="91074" tIns="45536" rIns="91074" bIns="45536" rtlCol="0">
            <a:spAutoFit/>
          </a:bodyPr>
          <a:lstStyle/>
          <a:p>
            <a:pPr defTabSz="454473">
              <a:defRPr/>
            </a:pPr>
            <a:endParaRPr lang="en-US" sz="1793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52575" y="7032928"/>
            <a:ext cx="222760" cy="367855"/>
          </a:xfrm>
          <a:prstGeom prst="rect">
            <a:avLst/>
          </a:prstGeom>
          <a:noFill/>
        </p:spPr>
        <p:txBody>
          <a:bodyPr wrap="square" lIns="91074" tIns="45536" rIns="91074" bIns="45536" rtlCol="0">
            <a:spAutoFit/>
          </a:bodyPr>
          <a:lstStyle/>
          <a:p>
            <a:pPr defTabSz="454473">
              <a:defRPr/>
            </a:pPr>
            <a:endParaRPr lang="en-US" sz="1793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446560" y="4864731"/>
            <a:ext cx="3475440" cy="1828662"/>
            <a:chOff x="-467882" y="244091"/>
            <a:chExt cx="2842770" cy="1737109"/>
          </a:xfrm>
        </p:grpSpPr>
        <p:pic>
          <p:nvPicPr>
            <p:cNvPr id="27" name="Picture 26" descr="Kajita_June17_Select - 12.jpeg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42" y="244091"/>
              <a:ext cx="2316146" cy="17371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rgbClr val="FFFFFF"/>
              </a:solidFill>
            </a:ln>
            <a:effectLst/>
          </p:spPr>
        </p:pic>
        <p:sp>
          <p:nvSpPr>
            <p:cNvPr id="30" name="Rectangle 29"/>
            <p:cNvSpPr/>
            <p:nvPr/>
          </p:nvSpPr>
          <p:spPr>
            <a:xfrm>
              <a:off x="-467882" y="1670804"/>
              <a:ext cx="2336801" cy="2923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r" defTabSz="454473">
                <a:defRPr/>
              </a:pPr>
              <a:r>
                <a:rPr lang="en-GB" sz="1400" dirty="0">
                  <a:solidFill>
                    <a:prstClr val="white"/>
                  </a:solidFill>
                  <a:latin typeface="Arial"/>
                  <a:cs typeface="Arial"/>
                </a:rPr>
                <a:t>BUGS Material screening</a:t>
              </a:r>
              <a:endParaRPr lang="en-US" sz="1400" dirty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C048E76-5A59-F238-F876-570DBE7E8B0E}"/>
              </a:ext>
            </a:extLst>
          </p:cNvPr>
          <p:cNvGrpSpPr/>
          <p:nvPr/>
        </p:nvGrpSpPr>
        <p:grpSpPr>
          <a:xfrm>
            <a:off x="179692" y="123131"/>
            <a:ext cx="5200694" cy="1923147"/>
            <a:chOff x="245952" y="-406955"/>
            <a:chExt cx="5200694" cy="1923147"/>
          </a:xfrm>
        </p:grpSpPr>
        <p:sp>
          <p:nvSpPr>
            <p:cNvPr id="14" name="TextBox 13"/>
            <p:cNvSpPr txBox="1"/>
            <p:nvPr/>
          </p:nvSpPr>
          <p:spPr>
            <a:xfrm>
              <a:off x="3179231" y="-406955"/>
              <a:ext cx="2267415" cy="7567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074" tIns="45536" rIns="91074" bIns="45536" rtlCol="0">
              <a:spAutoFit/>
            </a:bodyPr>
            <a:lstStyle/>
            <a:p>
              <a:pPr defTabSz="454473">
                <a:lnSpc>
                  <a:spcPct val="90000"/>
                </a:lnSpc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Office space, chemistry &amp; clean prep lab, storage and staging space, IT room, conference room, 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45952" y="-397803"/>
              <a:ext cx="2935743" cy="1913995"/>
              <a:chOff x="163287" y="4904365"/>
              <a:chExt cx="2305359" cy="1613792"/>
            </a:xfrm>
          </p:grpSpPr>
          <p:pic>
            <p:nvPicPr>
              <p:cNvPr id="20" name="Picture 8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287" y="4904365"/>
                <a:ext cx="2305359" cy="161379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bg1"/>
                </a:solidFill>
              </a:ln>
              <a:effectLst/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793218" y="5007427"/>
                <a:ext cx="1625521" cy="1467203"/>
                <a:chOff x="793218" y="5007427"/>
                <a:chExt cx="1625521" cy="1467203"/>
              </a:xfrm>
            </p:grpSpPr>
            <p:pic>
              <p:nvPicPr>
                <p:cNvPr id="8" name="Picture 7" descr="Screen Shot 2018-09-23 at 14.58.09.png"/>
                <p:cNvPicPr>
                  <a:picLocks noChangeAspect="1"/>
                </p:cNvPicPr>
                <p:nvPr/>
              </p:nvPicPr>
              <p:blipFill>
                <a:blip r:embed="rId8" cstate="email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brightnessContrast bright="20000" contrast="-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87232" y="5007427"/>
                  <a:ext cx="710695" cy="387153"/>
                </a:xfrm>
                <a:prstGeom prst="roundRect">
                  <a:avLst>
                    <a:gd name="adj" fmla="val 8594"/>
                  </a:avLst>
                </a:prstGeom>
                <a:solidFill>
                  <a:srgbClr val="FFFFFF">
                    <a:shade val="85000"/>
                  </a:srgbClr>
                </a:solidFill>
                <a:ln>
                  <a:solidFill>
                    <a:srgbClr val="FFFFFF"/>
                  </a:solidFill>
                </a:ln>
                <a:effectLst/>
              </p:spPr>
            </p:pic>
            <p:sp>
              <p:nvSpPr>
                <p:cNvPr id="25" name="Rectangle 24"/>
                <p:cNvSpPr/>
                <p:nvPr/>
              </p:nvSpPr>
              <p:spPr>
                <a:xfrm>
                  <a:off x="793218" y="6085375"/>
                  <a:ext cx="1625521" cy="389255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algn="r" defTabSz="454473">
                    <a:defRPr/>
                  </a:pPr>
                  <a:r>
                    <a:rPr lang="en-GB" sz="1200" dirty="0">
                      <a:solidFill>
                        <a:prstClr val="white"/>
                      </a:solidFill>
                      <a:latin typeface="Arial"/>
                      <a:cs typeface="Arial"/>
                    </a:rPr>
                    <a:t>Surface support and staging building</a:t>
                  </a:r>
                  <a:endParaRPr lang="en-US" sz="1200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</p:grpSp>
      <p:sp>
        <p:nvSpPr>
          <p:cNvPr id="26" name="TextBox 25"/>
          <p:cNvSpPr txBox="1"/>
          <p:nvPr/>
        </p:nvSpPr>
        <p:spPr>
          <a:xfrm>
            <a:off x="3205735" y="5201982"/>
            <a:ext cx="6654972" cy="1553900"/>
          </a:xfrm>
          <a:prstGeom prst="rect">
            <a:avLst/>
          </a:prstGeom>
          <a:noFill/>
          <a:ln>
            <a:noFill/>
          </a:ln>
        </p:spPr>
        <p:txBody>
          <a:bodyPr wrap="square" lIns="91074" tIns="45536" rIns="91074" bIns="45536" rtlCol="0">
            <a:spAutoFit/>
          </a:bodyPr>
          <a:lstStyle/>
          <a:p>
            <a:pPr defTabSz="455371">
              <a:defRPr/>
            </a:pPr>
            <a:r>
              <a:rPr lang="en-US" sz="1900" b="1" dirty="0">
                <a:solidFill>
                  <a:prstClr val="white"/>
                </a:solidFill>
                <a:latin typeface="Calibri"/>
                <a:cs typeface="Calibri"/>
              </a:rPr>
              <a:t>Boulby Underground Lab Facilities 2023: </a:t>
            </a:r>
            <a:r>
              <a:rPr lang="en-US" sz="1900" dirty="0">
                <a:solidFill>
                  <a:prstClr val="white"/>
                </a:solidFill>
                <a:latin typeface="Calibri"/>
                <a:cs typeface="Calibri"/>
              </a:rPr>
              <a:t>&gt;4000m</a:t>
            </a:r>
            <a:r>
              <a:rPr lang="en-US" sz="1900" baseline="30000" dirty="0">
                <a:solidFill>
                  <a:prstClr val="white"/>
                </a:solidFill>
                <a:latin typeface="Calibri"/>
                <a:cs typeface="Calibri"/>
              </a:rPr>
              <a:t>3 </a:t>
            </a:r>
            <a:r>
              <a:rPr lang="en-US" sz="1900" dirty="0">
                <a:solidFill>
                  <a:prstClr val="white"/>
                </a:solidFill>
                <a:latin typeface="Calibri"/>
                <a:cs typeface="Calibri"/>
              </a:rPr>
              <a:t>class 1k &amp; 10k (ISO 6 &amp; 7) clean room lab space. 10Gb Internet. AC, air filtration, 5T &amp; 10T lifting, LN generation, fume hood &amp; clean prep space. 3000m</a:t>
            </a:r>
            <a:r>
              <a:rPr lang="en-US" sz="1900" baseline="30000" dirty="0">
                <a:solidFill>
                  <a:prstClr val="white"/>
                </a:solidFill>
                <a:latin typeface="Calibri"/>
                <a:cs typeface="Calibri"/>
              </a:rPr>
              <a:t>3 </a:t>
            </a:r>
            <a:r>
              <a:rPr lang="en-US" sz="1900" dirty="0">
                <a:solidFill>
                  <a:prstClr val="white"/>
                </a:solidFill>
                <a:latin typeface="Calibri"/>
                <a:cs typeface="Calibri"/>
              </a:rPr>
              <a:t>Outside Experimentation Area (OEA) with power &amp; internet. Supported access to wider mine environs.</a:t>
            </a:r>
          </a:p>
        </p:txBody>
      </p:sp>
      <p:pic>
        <p:nvPicPr>
          <p:cNvPr id="31" name="Picture 30" descr="Boulby Drawing 2017 LR.pdf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4010" y="4015245"/>
            <a:ext cx="2000132" cy="2659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FF"/>
            </a:solidFill>
          </a:ln>
          <a:effectLst/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1164A62-F44F-7899-D707-EB4E7D014C00}"/>
              </a:ext>
            </a:extLst>
          </p:cNvPr>
          <p:cNvGrpSpPr/>
          <p:nvPr/>
        </p:nvGrpSpPr>
        <p:grpSpPr>
          <a:xfrm>
            <a:off x="7089912" y="132283"/>
            <a:ext cx="4844230" cy="1913995"/>
            <a:chOff x="7089912" y="79275"/>
            <a:chExt cx="4844230" cy="191399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0254D03-35DD-A36C-AD76-6A9DE90E8EA6}"/>
                </a:ext>
              </a:extLst>
            </p:cNvPr>
            <p:cNvGrpSpPr/>
            <p:nvPr/>
          </p:nvGrpSpPr>
          <p:grpSpPr>
            <a:xfrm>
              <a:off x="9129271" y="79275"/>
              <a:ext cx="2804871" cy="1913995"/>
              <a:chOff x="9049759" y="-291781"/>
              <a:chExt cx="2804871" cy="1913995"/>
            </a:xfrm>
          </p:grpSpPr>
          <p:pic>
            <p:nvPicPr>
              <p:cNvPr id="17" name="Picture 16" descr="Screen Shot 2017-11-22 at 13.54.17.png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49759" y="-291781"/>
                <a:ext cx="2804871" cy="1913995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bg1"/>
                </a:solidFill>
              </a:ln>
              <a:effectLst/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9827994" y="1098997"/>
                <a:ext cx="198688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 defTabSz="454473">
                  <a:defRPr/>
                </a:pPr>
                <a:r>
                  <a:rPr lang="en-US" sz="1200" dirty="0">
                    <a:solidFill>
                      <a:prstClr val="white"/>
                    </a:solidFill>
                    <a:latin typeface="Arial"/>
                    <a:cs typeface="Arial"/>
                  </a:rPr>
                  <a:t> 3000m</a:t>
                </a:r>
                <a:r>
                  <a:rPr lang="en-US" sz="1200" baseline="30000" dirty="0">
                    <a:solidFill>
                      <a:prstClr val="white"/>
                    </a:solidFill>
                    <a:latin typeface="Arial"/>
                    <a:cs typeface="Arial"/>
                  </a:rPr>
                  <a:t>3</a:t>
                </a:r>
                <a:r>
                  <a:rPr lang="en-US" sz="1200" dirty="0">
                    <a:solidFill>
                      <a:prstClr val="white"/>
                    </a:solidFill>
                    <a:latin typeface="Arial"/>
                    <a:cs typeface="Arial"/>
                  </a:rPr>
                  <a:t> Outside Experimentation Area</a:t>
                </a:r>
                <a:endParaRPr lang="en-US" sz="1200" dirty="0">
                  <a:solidFill>
                    <a:prstClr val="black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7ED252A-4E96-C34B-C80C-BEF541D920BD}"/>
                </a:ext>
              </a:extLst>
            </p:cNvPr>
            <p:cNvSpPr txBox="1"/>
            <p:nvPr/>
          </p:nvSpPr>
          <p:spPr>
            <a:xfrm>
              <a:off x="7089912" y="96626"/>
              <a:ext cx="1994044" cy="7567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074" tIns="45536" rIns="91074" bIns="45536" rtlCol="0">
              <a:spAutoFit/>
            </a:bodyPr>
            <a:lstStyle/>
            <a:p>
              <a:pPr algn="r" defTabSz="454473">
                <a:lnSpc>
                  <a:spcPct val="90000"/>
                </a:lnSpc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Supported access to surrounding geology &amp; UG environs. Power, </a:t>
              </a:r>
              <a:r>
                <a:rPr lang="en-US" sz="1200" dirty="0" err="1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wifi</a:t>
              </a: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/internet.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6843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E9B9283-A898-0647-8360-55DFBFE5B2F2}"/>
              </a:ext>
            </a:extLst>
          </p:cNvPr>
          <p:cNvSpPr/>
          <p:nvPr/>
        </p:nvSpPr>
        <p:spPr>
          <a:xfrm>
            <a:off x="152186" y="111757"/>
            <a:ext cx="686854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Boulby Underground Laboratory (UK)</a:t>
            </a: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ヒラギノ角ゴ Pro W3" charset="0"/>
              <a:cs typeface="Arial" panose="020B0604020202020204" pitchFamily="34" charset="0"/>
            </a:endParaRPr>
          </a:p>
        </p:txBody>
      </p:sp>
      <p:pic>
        <p:nvPicPr>
          <p:cNvPr id="12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48EEAB4-9184-1B44-96BF-953B95722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6032" y="127496"/>
            <a:ext cx="1978324" cy="110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941FFDC-E2F8-18A7-8C31-0D4607BB0925}"/>
              </a:ext>
            </a:extLst>
          </p:cNvPr>
          <p:cNvSpPr/>
          <p:nvPr/>
        </p:nvSpPr>
        <p:spPr>
          <a:xfrm>
            <a:off x="4614203" y="6119446"/>
            <a:ext cx="722673" cy="3798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0E83BD-2A12-BCF2-4485-343A4F234D98}"/>
              </a:ext>
            </a:extLst>
          </p:cNvPr>
          <p:cNvSpPr/>
          <p:nvPr/>
        </p:nvSpPr>
        <p:spPr>
          <a:xfrm>
            <a:off x="5106097" y="3734292"/>
            <a:ext cx="2175026" cy="2796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31FC44-295D-A366-1E9B-FBE2A16642D0}"/>
              </a:ext>
            </a:extLst>
          </p:cNvPr>
          <p:cNvSpPr/>
          <p:nvPr/>
        </p:nvSpPr>
        <p:spPr>
          <a:xfrm>
            <a:off x="5005309" y="5613973"/>
            <a:ext cx="722673" cy="3798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19EC8A19-8C6B-E44A-248E-218FD5CE3A5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7535" y="427130"/>
            <a:ext cx="4288784" cy="290379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DE4A219-7409-1F50-F7F4-ED49C8EBAF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693" y="3556953"/>
            <a:ext cx="4122515" cy="308618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A close-up of a poster&#10;&#10;Description automatically generated">
            <a:extLst>
              <a:ext uri="{FF2B5EF4-FFF2-40B4-BE49-F238E27FC236}">
                <a16:creationId xmlns:a16="http://schemas.microsoft.com/office/drawing/2014/main" id="{D81F4C38-5CD5-F69F-B15D-01E210C3C27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91" y="1380198"/>
            <a:ext cx="6868548" cy="518298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EAE26E9C-7C4E-C52B-FEC4-898765E4F08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595" y="3875196"/>
            <a:ext cx="2042885" cy="267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99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CF3504A-D7C3-A642-98E0-44A699E65D63}"/>
              </a:ext>
            </a:extLst>
          </p:cNvPr>
          <p:cNvSpPr/>
          <p:nvPr/>
        </p:nvSpPr>
        <p:spPr>
          <a:xfrm>
            <a:off x="167683" y="239256"/>
            <a:ext cx="96319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Boulby Science Now &amp; Future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ヒラギノ角ゴ Pro W3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E345FC-5058-47A9-C745-45D00CF83E7A}"/>
              </a:ext>
            </a:extLst>
          </p:cNvPr>
          <p:cNvSpPr/>
          <p:nvPr/>
        </p:nvSpPr>
        <p:spPr>
          <a:xfrm>
            <a:off x="226983" y="8855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Particle physics and ultra-low background studies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49DEED53-6D46-FC76-B511-4950F2427A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44" y="1510139"/>
            <a:ext cx="6568921" cy="490070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4D8526EF-0535-CB3D-619A-C586BDE51B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9166" y="3372702"/>
            <a:ext cx="4397294" cy="328753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 descr="A diagram of a solar system&#10;&#10;Description automatically generated with medium confidence">
            <a:extLst>
              <a:ext uri="{FF2B5EF4-FFF2-40B4-BE49-F238E27FC236}">
                <a16:creationId xmlns:a16="http://schemas.microsoft.com/office/drawing/2014/main" id="{4FD2C7A0-538B-0C79-74DA-0C5A920DD4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9203" y="189954"/>
            <a:ext cx="4694667" cy="292576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2070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CF3504A-D7C3-A642-98E0-44A699E65D63}"/>
              </a:ext>
            </a:extLst>
          </p:cNvPr>
          <p:cNvSpPr/>
          <p:nvPr/>
        </p:nvSpPr>
        <p:spPr>
          <a:xfrm>
            <a:off x="167683" y="239256"/>
            <a:ext cx="96319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Boulby Science Now &amp; Future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ヒラギノ角ゴ Pro W3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E345FC-5058-47A9-C745-45D00CF83E7A}"/>
              </a:ext>
            </a:extLst>
          </p:cNvPr>
          <p:cNvSpPr/>
          <p:nvPr/>
        </p:nvSpPr>
        <p:spPr>
          <a:xfrm>
            <a:off x="226983" y="88556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Particle physics and ultra-low background studies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ollage of several people in a factory&#10;&#10;Description automatically generated">
            <a:extLst>
              <a:ext uri="{FF2B5EF4-FFF2-40B4-BE49-F238E27FC236}">
                <a16:creationId xmlns:a16="http://schemas.microsoft.com/office/drawing/2014/main" id="{16BA64D3-C205-0035-1273-3167C5AE26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39" y="1393431"/>
            <a:ext cx="6894252" cy="514756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6CBA11C-4288-A06D-BCD6-B674988BB3EA}"/>
              </a:ext>
            </a:extLst>
          </p:cNvPr>
          <p:cNvSpPr/>
          <p:nvPr/>
        </p:nvSpPr>
        <p:spPr>
          <a:xfrm>
            <a:off x="7414026" y="4385753"/>
            <a:ext cx="4564846" cy="215443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rgbClr val="2E2D62"/>
                </a:solidFill>
                <a:latin typeface="Century Gothic" panose="020B0502020202020204" pitchFamily="34" charset="0"/>
              </a:rPr>
              <a:t>BUGS Facility: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Century Gothic" panose="020B0502020202020204" pitchFamily="34" charset="0"/>
              </a:rPr>
              <a:t>(</a:t>
            </a: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515252"/>
                </a:solidFill>
                <a:effectLst/>
                <a:uLnTx/>
                <a:uFillTx/>
                <a:latin typeface="Century Gothic" panose="020B0502020202020204" pitchFamily="34" charset="0"/>
              </a:rPr>
              <a:t>Boulby Under-Ground Screening)</a:t>
            </a:r>
          </a:p>
          <a:p>
            <a:pPr marL="914400" lvl="1" indent="-4572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515252"/>
                </a:solidFill>
                <a:latin typeface="Century Gothic" panose="020B0502020202020204" pitchFamily="34" charset="0"/>
              </a:rPr>
              <a:t>ULB Germanium (8)</a:t>
            </a:r>
          </a:p>
          <a:p>
            <a:pPr marL="914400" lvl="1" indent="-4572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515252"/>
                </a:solidFill>
                <a:effectLst/>
                <a:uLnTx/>
                <a:uFillTx/>
                <a:latin typeface="Century Gothic" panose="020B0502020202020204" pitchFamily="34" charset="0"/>
              </a:rPr>
              <a:t>XIA: Surface alphas (2)</a:t>
            </a:r>
          </a:p>
          <a:p>
            <a:pPr marL="914400" lvl="1" indent="-45720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515252"/>
                </a:solidFill>
                <a:latin typeface="Century Gothic" panose="020B0502020202020204" pitchFamily="34" charset="0"/>
              </a:rPr>
              <a:t>Radon Emanation *</a:t>
            </a:r>
          </a:p>
          <a:p>
            <a:pPr marL="914400" lvl="1" indent="-457200">
              <a:spcBef>
                <a:spcPts val="30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srgbClr val="515252"/>
                </a:solidFill>
                <a:effectLst/>
                <a:uLnTx/>
                <a:uFillTx/>
                <a:latin typeface="Century Gothic" panose="020B0502020202020204" pitchFamily="34" charset="0"/>
              </a:rPr>
              <a:t>ICPMS *           </a:t>
            </a:r>
            <a:r>
              <a:rPr lang="en-GB" dirty="0">
                <a:solidFill>
                  <a:srgbClr val="515252"/>
                </a:solidFill>
                <a:latin typeface="Century Gothic" panose="020B0502020202020204" pitchFamily="34" charset="0"/>
              </a:rPr>
              <a:t>*</a:t>
            </a:r>
            <a:r>
              <a:rPr lang="en-GB" sz="1400" dirty="0">
                <a:solidFill>
                  <a:srgbClr val="515252"/>
                </a:solidFill>
                <a:latin typeface="Century Gothic" panose="020B0502020202020204" pitchFamily="34" charset="0"/>
              </a:rPr>
              <a:t> Commissioning</a:t>
            </a:r>
          </a:p>
        </p:txBody>
      </p:sp>
      <p:pic>
        <p:nvPicPr>
          <p:cNvPr id="13" name="Picture 12" descr="A close-up of a laboratory&#10;&#10;Description automatically generated">
            <a:extLst>
              <a:ext uri="{FF2B5EF4-FFF2-40B4-BE49-F238E27FC236}">
                <a16:creationId xmlns:a16="http://schemas.microsoft.com/office/drawing/2014/main" id="{AEEAB420-EE09-1CED-BA75-D9AFC9164A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480" y="600362"/>
            <a:ext cx="4642101" cy="360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161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CF3504A-D7C3-A642-98E0-44A699E65D63}"/>
              </a:ext>
            </a:extLst>
          </p:cNvPr>
          <p:cNvSpPr/>
          <p:nvPr/>
        </p:nvSpPr>
        <p:spPr>
          <a:xfrm>
            <a:off x="167684" y="205651"/>
            <a:ext cx="6330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srgbClr val="333399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charset="0"/>
                <a:cs typeface="Arial" panose="020B0604020202020204" pitchFamily="34" charset="0"/>
              </a:rPr>
              <a:t>Multidisciplinary Science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ヒラギノ角ゴ Pro W3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83F4B5-92ED-E58F-9C7C-EBD2D4588C26}"/>
              </a:ext>
            </a:extLst>
          </p:cNvPr>
          <p:cNvSpPr/>
          <p:nvPr/>
        </p:nvSpPr>
        <p:spPr>
          <a:xfrm>
            <a:off x="230158" y="815521"/>
            <a:ext cx="656292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Applied low background particle physics, Earth and Environmental science, Astrobiology &amp; Planetary Exploration Technology Development.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E0A580A-6EB8-31D2-1A0B-5B4A8CD813B4}"/>
              </a:ext>
            </a:extLst>
          </p:cNvPr>
          <p:cNvGrpSpPr/>
          <p:nvPr/>
        </p:nvGrpSpPr>
        <p:grpSpPr>
          <a:xfrm>
            <a:off x="6008914" y="199511"/>
            <a:ext cx="5759531" cy="3132894"/>
            <a:chOff x="6305798" y="368859"/>
            <a:chExt cx="5759531" cy="313289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156E88E-EDC7-49E7-12B5-A72753323D91}"/>
                </a:ext>
              </a:extLst>
            </p:cNvPr>
            <p:cNvSpPr txBox="1"/>
            <p:nvPr/>
          </p:nvSpPr>
          <p:spPr>
            <a:xfrm>
              <a:off x="6305798" y="368859"/>
              <a:ext cx="1556640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kumimoji="0" lang="fi-FI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RECON</a:t>
              </a:r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algn="r"/>
              <a:r>
                <a:rPr lang="fi-FI" sz="1200" i="1" dirty="0" err="1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Atmospheric</a:t>
              </a:r>
              <a:r>
                <a:rPr lang="fi-FI" sz="1200" i="1" dirty="0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fi-FI" sz="12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monitoring</a:t>
              </a:r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for </a:t>
              </a:r>
              <a:r>
                <a:rPr lang="fi-FI" sz="1200" i="1" dirty="0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0" lang="fi-FI" sz="12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uclear</a:t>
              </a:r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r"/>
              <a:r>
                <a:rPr lang="fi-FI" sz="1200" i="1" dirty="0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kumimoji="0" lang="fi-FI" sz="12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ecurity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" name="Picture 8" descr="A close-up of a poster&#10;&#10;Description automatically generated">
              <a:extLst>
                <a:ext uri="{FF2B5EF4-FFF2-40B4-BE49-F238E27FC236}">
                  <a16:creationId xmlns:a16="http://schemas.microsoft.com/office/drawing/2014/main" id="{42E31D95-AB66-5F4A-E469-C4ED71999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13" y="397395"/>
              <a:ext cx="4143516" cy="310435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037C8FC-B937-0101-3C1F-C8C836E9C727}"/>
              </a:ext>
            </a:extLst>
          </p:cNvPr>
          <p:cNvGrpSpPr/>
          <p:nvPr/>
        </p:nvGrpSpPr>
        <p:grpSpPr>
          <a:xfrm>
            <a:off x="6689000" y="3561151"/>
            <a:ext cx="5363156" cy="3002751"/>
            <a:chOff x="6689000" y="3659627"/>
            <a:chExt cx="5363156" cy="3002751"/>
          </a:xfrm>
        </p:grpSpPr>
        <p:pic>
          <p:nvPicPr>
            <p:cNvPr id="10" name="Picture 9" descr="Graphical user interface, website&#10;&#10;Description automatically generated">
              <a:extLst>
                <a:ext uri="{FF2B5EF4-FFF2-40B4-BE49-F238E27FC236}">
                  <a16:creationId xmlns:a16="http://schemas.microsoft.com/office/drawing/2014/main" id="{EF8AA5F9-0C65-BFF0-CAAE-C08965107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51656" y="3659627"/>
              <a:ext cx="4000500" cy="3002751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0FB5B41-897E-8C61-33A1-9AF0F6EFBC32}"/>
                </a:ext>
              </a:extLst>
            </p:cNvPr>
            <p:cNvSpPr txBox="1"/>
            <p:nvPr/>
          </p:nvSpPr>
          <p:spPr>
            <a:xfrm>
              <a:off x="6689000" y="4020368"/>
              <a:ext cx="128150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kumimoji="0" lang="fi-FI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RESOURCE</a:t>
              </a:r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algn="r"/>
              <a:r>
                <a:rPr kumimoji="0" lang="fi-FI" sz="12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Compres</a:t>
              </a:r>
              <a:r>
                <a:rPr lang="fi-FI" sz="1200" i="1" dirty="0" err="1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sed</a:t>
              </a:r>
              <a:r>
                <a:rPr lang="fi-FI" sz="1200" i="1" dirty="0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i-FI" sz="1200" i="1" dirty="0" err="1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gas</a:t>
              </a:r>
              <a:r>
                <a:rPr lang="fi-FI" sz="1200" i="1" dirty="0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i-FI" sz="1200" i="1" dirty="0" err="1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fi-FI" sz="1200" i="1" dirty="0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i-FI" sz="1200" i="1" dirty="0" err="1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storage</a:t>
              </a:r>
              <a:r>
                <a:rPr lang="fi-FI" sz="1200" i="1" dirty="0">
                  <a:solidFill>
                    <a:prstClr val="black">
                      <a:lumMod val="7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R&amp;D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3B2B816-9555-C9AE-1251-3F9BE2A9C02F}"/>
              </a:ext>
            </a:extLst>
          </p:cNvPr>
          <p:cNvGrpSpPr/>
          <p:nvPr/>
        </p:nvGrpSpPr>
        <p:grpSpPr>
          <a:xfrm>
            <a:off x="297014" y="1441469"/>
            <a:ext cx="6473138" cy="5089958"/>
            <a:chOff x="297014" y="1441469"/>
            <a:chExt cx="6473138" cy="5089958"/>
          </a:xfrm>
        </p:grpSpPr>
        <p:pic>
          <p:nvPicPr>
            <p:cNvPr id="2" name="Picture 1" descr="A group of people working on a project&#10;&#10;Description automatically generated">
              <a:extLst>
                <a:ext uri="{FF2B5EF4-FFF2-40B4-BE49-F238E27FC236}">
                  <a16:creationId xmlns:a16="http://schemas.microsoft.com/office/drawing/2014/main" id="{90AAA147-4071-EDAF-44AC-44C01F08A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014" y="1936063"/>
              <a:ext cx="6447857" cy="4595364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0E3B4E8-2A16-658A-0FC4-8A8337B165DD}"/>
                </a:ext>
              </a:extLst>
            </p:cNvPr>
            <p:cNvSpPr txBox="1"/>
            <p:nvPr/>
          </p:nvSpPr>
          <p:spPr>
            <a:xfrm>
              <a:off x="2280069" y="1441469"/>
              <a:ext cx="449008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kumimoji="0" lang="fi-FI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MINAR</a:t>
              </a:r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algn="r"/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Astrobiology and </a:t>
              </a:r>
              <a:r>
                <a:rPr kumimoji="0" lang="fi-FI" sz="12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planetary</a:t>
              </a:r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fi-FI" sz="12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exploration</a:t>
              </a:r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fi-FI" sz="12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technology</a:t>
              </a:r>
              <a:r>
                <a:rPr kumimoji="0" lang="fi-FI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0" lang="fi-FI" sz="12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9886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A17DC85B8A049AA9D140DA9B4F9D6" ma:contentTypeVersion="13" ma:contentTypeDescription="Create a new document." ma:contentTypeScope="" ma:versionID="9bba46804615b9d1423a5caf337be5eb">
  <xsd:schema xmlns:xsd="http://www.w3.org/2001/XMLSchema" xmlns:xs="http://www.w3.org/2001/XMLSchema" xmlns:p="http://schemas.microsoft.com/office/2006/metadata/properties" xmlns:ns2="bb21ef65-9f01-4ea8-a2ba-d28d1430926e" xmlns:ns3="7c3e2ca0-5448-4e7d-a918-3b2a4d2e1e68" targetNamespace="http://schemas.microsoft.com/office/2006/metadata/properties" ma:root="true" ma:fieldsID="76c2bf344b8e5c22f09dd11d78e40ff4" ns2:_="" ns3:_="">
    <xsd:import namespace="bb21ef65-9f01-4ea8-a2ba-d28d1430926e"/>
    <xsd:import namespace="7c3e2ca0-5448-4e7d-a918-3b2a4d2e1e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21ef65-9f01-4ea8-a2ba-d28d143092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3e2ca0-5448-4e7d-a918-3b2a4d2e1e6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93abb45b-9e6e-4b75-b559-7023abdfc0a8}" ma:internalName="TaxCatchAll" ma:showField="CatchAllData" ma:web="7c3e2ca0-5448-4e7d-a918-3b2a4d2e1e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b21ef65-9f01-4ea8-a2ba-d28d1430926e">
      <Terms xmlns="http://schemas.microsoft.com/office/infopath/2007/PartnerControls"/>
    </lcf76f155ced4ddcb4097134ff3c332f>
    <TaxCatchAll xmlns="7c3e2ca0-5448-4e7d-a918-3b2a4d2e1e68" xsi:nil="true"/>
  </documentManagement>
</p:properties>
</file>

<file path=customXml/itemProps1.xml><?xml version="1.0" encoding="utf-8"?>
<ds:datastoreItem xmlns:ds="http://schemas.openxmlformats.org/officeDocument/2006/customXml" ds:itemID="{73F9A7C6-BBAD-48AB-8A47-F9CABACA6FF0}">
  <ds:schemaRefs>
    <ds:schemaRef ds:uri="7c3e2ca0-5448-4e7d-a918-3b2a4d2e1e68"/>
    <ds:schemaRef ds:uri="bb21ef65-9f01-4ea8-a2ba-d28d1430926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3AADC2A-57F2-49DB-8E94-A55C3E3E13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0CF415-1BDF-4C9B-83A2-080D2802B19E}">
  <ds:schemaRefs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bb21ef65-9f01-4ea8-a2ba-d28d1430926e"/>
    <ds:schemaRef ds:uri="http://schemas.openxmlformats.org/package/2006/metadata/core-properties"/>
    <ds:schemaRef ds:uri="7c3e2ca0-5448-4e7d-a918-3b2a4d2e1e6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36612</TotalTime>
  <Words>1393</Words>
  <Application>Microsoft Macintosh PowerPoint</Application>
  <PresentationFormat>Widescreen</PresentationFormat>
  <Paragraphs>194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Arial</vt:lpstr>
      <vt:lpstr>Arial Regular</vt:lpstr>
      <vt:lpstr>Calibri</vt:lpstr>
      <vt:lpstr>Calibri Light</vt:lpstr>
      <vt:lpstr>Century Gothic</vt:lpstr>
      <vt:lpstr>Comic Sans MS</vt:lpstr>
      <vt:lpstr>Lucida Grande</vt:lpstr>
      <vt:lpstr>Times</vt:lpstr>
      <vt:lpstr>Wingdings</vt:lpstr>
      <vt:lpstr>1_Office Theme</vt:lpstr>
      <vt:lpstr>11_Blank Presentation</vt:lpstr>
      <vt:lpstr>Font and logo master</vt:lpstr>
      <vt:lpstr>1_Font and logo master</vt:lpstr>
      <vt:lpstr>2_Font and logo master</vt:lpstr>
      <vt:lpstr>3_Font and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Paling, Sean (STFC,Boulby Mine,PPD)</dc:creator>
  <cp:lastModifiedBy>Buchmueller, Oliver L</cp:lastModifiedBy>
  <cp:revision>133</cp:revision>
  <cp:lastPrinted>2024-04-03T13:01:59Z</cp:lastPrinted>
  <dcterms:created xsi:type="dcterms:W3CDTF">2021-06-01T11:21:01Z</dcterms:created>
  <dcterms:modified xsi:type="dcterms:W3CDTF">2024-04-03T15:09:00Z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0x01010002CA17DC85B8A049AA9D140DA9B4F9D6</vt:lpwstr>
  </property>
  <property fmtid="{D5CDD505-2E9C-101B-9397-08002B2CF9AE}" pid="3" name="MediaServiceImageTags">
    <vt:lpwstr/>
  </property>
</Properties>
</file>