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78" r:id="rId3"/>
    <p:sldMasterId id="2147483703" r:id="rId4"/>
  </p:sldMasterIdLst>
  <p:notesMasterIdLst>
    <p:notesMasterId r:id="rId15"/>
  </p:notesMasterIdLst>
  <p:handoutMasterIdLst>
    <p:handoutMasterId r:id="rId16"/>
  </p:handoutMasterIdLst>
  <p:sldIdLst>
    <p:sldId id="710" r:id="rId5"/>
    <p:sldId id="2273" r:id="rId6"/>
    <p:sldId id="2404" r:id="rId7"/>
    <p:sldId id="2249" r:id="rId8"/>
    <p:sldId id="2269" r:id="rId9"/>
    <p:sldId id="2271" r:id="rId10"/>
    <p:sldId id="2256" r:id="rId11"/>
    <p:sldId id="2267" r:id="rId12"/>
    <p:sldId id="2240" r:id="rId13"/>
    <p:sldId id="2248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A1D9"/>
    <a:srgbClr val="FF0000"/>
    <a:srgbClr val="009900"/>
    <a:srgbClr val="FFC000"/>
    <a:srgbClr val="E6E6E6"/>
    <a:srgbClr val="FFFF00"/>
    <a:srgbClr val="00B050"/>
    <a:srgbClr val="0000FF"/>
    <a:srgbClr val="5076E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4" autoAdjust="0"/>
    <p:restoredTop sz="93830" autoAdjust="0"/>
  </p:normalViewPr>
  <p:slideViewPr>
    <p:cSldViewPr snapToGrid="0">
      <p:cViewPr varScale="1">
        <p:scale>
          <a:sx n="82" d="100"/>
          <a:sy n="82" d="100"/>
        </p:scale>
        <p:origin x="1363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59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D0323A3F-5EBD-4CCD-B5CD-B7497DDA6C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7F51EA0F-C86F-433F-AFA2-4AFB5A97C6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F45FAA-8D85-4058-B10B-F89A8E46CAF3}" type="slidenum">
              <a:rPr lang="en-US"/>
              <a:pPr/>
              <a:t>1</a:t>
            </a:fld>
            <a:endParaRPr lang="en-US"/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005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17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212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231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6601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635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616A6B-3D7D-49D3-A3C0-091B8AB65102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459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633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4271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94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0135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8080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685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39101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5533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1"/>
            <a:ext cx="91440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E94C1-B37F-4ACE-89BC-847495E186A3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66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616A6B-3D7D-49D3-A3C0-091B8AB65102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1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2583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3687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8335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08266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51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3556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733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5886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317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61476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855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587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8/7/19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Linda Valerio | MAGIS-100 Other Technical Systems and Installation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374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19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5.emf"/><Relationship Id="rId5" Type="http://schemas.openxmlformats.org/officeDocument/2006/relationships/image" Target="../media/image24.gif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9269E11-57B0-A30E-7BDD-D6C962A4F202}"/>
              </a:ext>
            </a:extLst>
          </p:cNvPr>
          <p:cNvSpPr/>
          <p:nvPr/>
        </p:nvSpPr>
        <p:spPr bwMode="auto">
          <a:xfrm>
            <a:off x="8599990" y="6308071"/>
            <a:ext cx="448771" cy="5094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A7A102-77D2-474E-BF2F-D94D0E49DE65}"/>
              </a:ext>
            </a:extLst>
          </p:cNvPr>
          <p:cNvSpPr/>
          <p:nvPr/>
        </p:nvSpPr>
        <p:spPr bwMode="auto">
          <a:xfrm>
            <a:off x="0" y="5758142"/>
            <a:ext cx="2922494" cy="1099858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3195791" y="4680924"/>
            <a:ext cx="26955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latin typeface="Times New Roman" pitchFamily="18" charset="0"/>
              </a:rPr>
              <a:t>Jason Hogan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latin typeface="Times New Roman" pitchFamily="18" charset="0"/>
              </a:rPr>
              <a:t>April 3, 2024</a:t>
            </a: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315271" y="3587503"/>
            <a:ext cx="84566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 b="1" dirty="0"/>
              <a:t>2nd Terrestrial Very-Long-Baseline Atom Interferometry Workshop</a:t>
            </a:r>
          </a:p>
        </p:txBody>
      </p:sp>
      <p:sp>
        <p:nvSpPr>
          <p:cNvPr id="164877" name="Rectangle 2"/>
          <p:cNvSpPr>
            <a:spLocks noChangeArrowheads="1"/>
          </p:cNvSpPr>
          <p:nvPr/>
        </p:nvSpPr>
        <p:spPr bwMode="auto">
          <a:xfrm>
            <a:off x="111106" y="1484848"/>
            <a:ext cx="8864944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3200" b="1" dirty="0">
                <a:solidFill>
                  <a:srgbClr val="990000"/>
                </a:solidFill>
                <a:latin typeface="Arial" charset="0"/>
              </a:rPr>
              <a:t>Multi-photon clock atom interferometry</a:t>
            </a:r>
          </a:p>
        </p:txBody>
      </p:sp>
    </p:spTree>
  </p:cSld>
  <p:clrMapOvr>
    <a:masterClrMapping/>
  </p:clrMapOvr>
  <p:transition advTm="1948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000E-ECB8-2BA7-8037-55C871236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5BD1E3-8763-880D-2B9C-C1071BDD2E2E}"/>
              </a:ext>
            </a:extLst>
          </p:cNvPr>
          <p:cNvSpPr txBox="1"/>
          <p:nvPr/>
        </p:nvSpPr>
        <p:spPr>
          <a:xfrm>
            <a:off x="557503" y="884352"/>
            <a:ext cx="8028993" cy="236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 Three photon transition opens up the use of bosons for atom interferometry and clocks</a:t>
            </a:r>
          </a:p>
          <a:p>
            <a:pPr>
              <a:spcAft>
                <a:spcPts val="600"/>
              </a:spcAft>
            </a:pPr>
            <a:r>
              <a:rPr lang="en-US" dirty="0"/>
              <a:t> Small magnetic field allows for collinear light, otherwise forbidden by selection rules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Semi-classically, the magnetic field adds a torque that “rotates” the atomic state on a timescale faster than the natural lifetime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 Demonstrated proof of concept atom interferometer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2A7490-8FA5-F33C-8928-97B8E19B5CCF}"/>
              </a:ext>
            </a:extLst>
          </p:cNvPr>
          <p:cNvSpPr txBox="1"/>
          <p:nvPr/>
        </p:nvSpPr>
        <p:spPr>
          <a:xfrm>
            <a:off x="557503" y="3710513"/>
            <a:ext cx="782138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b="1" dirty="0"/>
              <a:t>Next steps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 Higher power laser, bigger beams to reduce inhomogeneous loss</a:t>
            </a:r>
          </a:p>
          <a:p>
            <a:pPr>
              <a:spcAft>
                <a:spcPts val="600"/>
              </a:spcAft>
            </a:pPr>
            <a:r>
              <a:rPr lang="en-US" dirty="0"/>
              <a:t> Optimize parameters (magnetic field, 689 detuning) to minimize spontaneous emission – ultimate limits?</a:t>
            </a:r>
          </a:p>
          <a:p>
            <a:pPr>
              <a:spcAft>
                <a:spcPts val="600"/>
              </a:spcAft>
            </a:pPr>
            <a:r>
              <a:rPr lang="en-US" dirty="0"/>
              <a:t> Possible alternative to </a:t>
            </a:r>
            <a:r>
              <a:rPr lang="en-US" baseline="30000" dirty="0"/>
              <a:t>87</a:t>
            </a:r>
            <a:r>
              <a:rPr lang="en-US" dirty="0"/>
              <a:t>Sr 698 nm transition for MAGIS-100 (?)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>
                <a:sym typeface="Wingdings" panose="05000000000000000000" pitchFamily="2" charset="2"/>
              </a:rPr>
              <a:t> May o</a:t>
            </a:r>
            <a:r>
              <a:rPr lang="en-US" sz="1600" dirty="0"/>
              <a:t>ffer an advantage for LMT atom optics by engineering an effective transition with strong coupling but long excited state lifetime</a:t>
            </a:r>
          </a:p>
        </p:txBody>
      </p:sp>
    </p:spTree>
    <p:extLst>
      <p:ext uri="{BB962C8B-B14F-4D97-AF65-F5344CB8AC3E}">
        <p14:creationId xmlns:p14="http://schemas.microsoft.com/office/powerpoint/2010/main" val="2854008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AC2E8158-39C4-838E-3E23-8AB3FC1E8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" y="3805189"/>
            <a:ext cx="4549678" cy="3027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C44B0E-3F8A-1BE2-0C85-825BCCF41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Broadband LMT Clock Atom Interferometry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E6AFC0-D9FC-5011-DEE2-A8C3B6A3E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748" y="3846561"/>
            <a:ext cx="4376057" cy="28513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E2E6D6-00AD-161B-B602-AA5483F3E6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067" y="614332"/>
            <a:ext cx="2403397" cy="24033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0853FA-3FF7-A56A-7F82-84C5AB07C017}"/>
                  </a:ext>
                </a:extLst>
              </p:cNvPr>
              <p:cNvSpPr txBox="1"/>
              <p:nvPr/>
            </p:nvSpPr>
            <p:spPr>
              <a:xfrm>
                <a:off x="4892781" y="1266701"/>
                <a:ext cx="10877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5DA2">
                              <a:alpha val="75000"/>
                            </a:srgb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l-GR" sz="1400" b="0" i="1" smtClean="0">
                          <a:solidFill>
                            <a:srgbClr val="005DA2">
                              <a:alpha val="75000"/>
                            </a:srgbClr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005DA2">
                              <a:alpha val="75000"/>
                            </a:srgbClr>
                          </a:solidFill>
                          <a:latin typeface="Cambria Math" panose="02040503050406030204" pitchFamily="18" charset="0"/>
                        </a:rPr>
                        <m:t>,0,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0" smtClean="0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δω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DA2">
                                  <a:alpha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5DA2">
                              <a:alpha val="75000"/>
                            </a:srgb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rgbClr val="005DA2">
                      <a:alpha val="75000"/>
                    </a:srgbClr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0853FA-3FF7-A56A-7F82-84C5AB07C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781" y="1266701"/>
                <a:ext cx="1087750" cy="307777"/>
              </a:xfrm>
              <a:prstGeom prst="rect">
                <a:avLst/>
              </a:prstGeom>
              <a:blipFill>
                <a:blip r:embed="rId5"/>
                <a:stretch>
                  <a:fillRect r="-24719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9E6E00-AC5C-FA34-65AB-BEB4CEC7D466}"/>
                  </a:ext>
                </a:extLst>
              </p:cNvPr>
              <p:cNvSpPr txBox="1"/>
              <p:nvPr/>
            </p:nvSpPr>
            <p:spPr>
              <a:xfrm>
                <a:off x="4892781" y="2073522"/>
                <a:ext cx="10877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C00000">
                              <a:alpha val="50000"/>
                            </a:srgb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l-GR" sz="1400" b="0" i="1" smtClean="0">
                          <a:solidFill>
                            <a:srgbClr val="C00000">
                              <a:alpha val="50000"/>
                            </a:srgbClr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en-US" sz="1400" i="1" smtClean="0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C00000">
                              <a:alpha val="50000"/>
                            </a:srgbClr>
                          </a:solidFill>
                          <a:latin typeface="Cambria Math" panose="02040503050406030204" pitchFamily="18" charset="0"/>
                        </a:rPr>
                        <m:t>,0,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0" smtClean="0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𝛿𝜔</m:t>
                          </m:r>
                        </m:e>
                        <m:sub>
                          <m:r>
                            <a:rPr lang="en-US" sz="1400" b="0" i="1">
                              <a:solidFill>
                                <a:srgbClr val="C00000">
                                  <a:alpha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C00000">
                              <a:alpha val="50000"/>
                            </a:srgb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rgbClr val="C00000">
                      <a:alpha val="50000"/>
                    </a:srgbClr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9E6E00-AC5C-FA34-65AB-BEB4CEC7D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781" y="2073522"/>
                <a:ext cx="1087750" cy="307777"/>
              </a:xfrm>
              <a:prstGeom prst="rect">
                <a:avLst/>
              </a:prstGeom>
              <a:blipFill>
                <a:blip r:embed="rId6"/>
                <a:stretch>
                  <a:fillRect r="-24719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F53A92D-C355-C0B2-1768-7D5581646839}"/>
              </a:ext>
            </a:extLst>
          </p:cNvPr>
          <p:cNvSpPr txBox="1"/>
          <p:nvPr/>
        </p:nvSpPr>
        <p:spPr>
          <a:xfrm>
            <a:off x="440863" y="2591032"/>
            <a:ext cx="4451918" cy="10833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</a:pPr>
            <a:r>
              <a:rPr lang="en-US" sz="1600" baseline="30000" dirty="0">
                <a:latin typeface="+mj-lt"/>
                <a:cs typeface="Times New Roman" panose="02020603050405020304" pitchFamily="18" charset="0"/>
              </a:rPr>
              <a:t>88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Sr, </a:t>
            </a:r>
            <a:r>
              <a:rPr lang="en-US" sz="1600" kern="0" baseline="30000" dirty="0">
                <a:latin typeface="+mj-lt"/>
              </a:rPr>
              <a:t>1</a:t>
            </a:r>
            <a:r>
              <a:rPr lang="en-US" sz="1600" kern="0" dirty="0">
                <a:latin typeface="+mj-lt"/>
              </a:rPr>
              <a:t>S</a:t>
            </a:r>
            <a:r>
              <a:rPr lang="en-US" sz="1600" kern="0" baseline="-25000" dirty="0">
                <a:latin typeface="+mj-lt"/>
              </a:rPr>
              <a:t>0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→ </a:t>
            </a:r>
            <a:r>
              <a:rPr lang="en-US" sz="1600" kern="0" baseline="-25000" dirty="0">
                <a:latin typeface="+mj-lt"/>
              </a:rPr>
              <a:t> </a:t>
            </a:r>
            <a:r>
              <a:rPr lang="en-US" sz="1600" kern="0" baseline="30000" dirty="0">
                <a:latin typeface="+mj-lt"/>
              </a:rPr>
              <a:t>3</a:t>
            </a:r>
            <a:r>
              <a:rPr lang="en-US" sz="1600" kern="0" dirty="0">
                <a:latin typeface="+mj-lt"/>
              </a:rPr>
              <a:t>P</a:t>
            </a:r>
            <a:r>
              <a:rPr lang="en-US" sz="1600" kern="0" baseline="-25000" dirty="0">
                <a:latin typeface="+mj-lt"/>
              </a:rPr>
              <a:t>1  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transition (689 nm)</a:t>
            </a:r>
          </a:p>
          <a:p>
            <a:pPr marL="285750" indent="-285750">
              <a:spcAft>
                <a:spcPts val="600"/>
              </a:spcAft>
            </a:pPr>
            <a:r>
              <a:rPr lang="en-US" sz="1600" b="1" dirty="0">
                <a:latin typeface="+mj-lt"/>
                <a:cs typeface="Times New Roman" panose="02020603050405020304" pitchFamily="18" charset="0"/>
              </a:rPr>
              <a:t>Broadband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: laser cooled atoms (red MOT)</a:t>
            </a:r>
          </a:p>
          <a:p>
            <a:pPr marL="285750" indent="-285750">
              <a:spcAft>
                <a:spcPts val="600"/>
              </a:spcAft>
            </a:pPr>
            <a:r>
              <a:rPr lang="en-US" sz="1600" b="1" dirty="0">
                <a:latin typeface="+mj-lt"/>
                <a:cs typeface="Times New Roman" panose="02020603050405020304" pitchFamily="18" charset="0"/>
              </a:rPr>
              <a:t>Fast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: 601 </a:t>
            </a:r>
            <a:r>
              <a:rPr lang="en-US" sz="1600" dirty="0" err="1">
                <a:latin typeface="+mj-lt"/>
                <a:cs typeface="Times New Roman" panose="02020603050405020304" pitchFamily="18" charset="0"/>
              </a:rPr>
              <a:t>ħk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 splitting in ~20 </a:t>
            </a:r>
            <a:r>
              <a:rPr lang="el-GR" sz="1600" dirty="0">
                <a:latin typeface="+mj-lt"/>
                <a:cs typeface="Times New Roman" panose="02020603050405020304" pitchFamily="18" charset="0"/>
              </a:rPr>
              <a:t>μ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24C59F-2DA2-A1CF-A4E6-4E8419B75CCF}"/>
              </a:ext>
            </a:extLst>
          </p:cNvPr>
          <p:cNvSpPr txBox="1"/>
          <p:nvPr/>
        </p:nvSpPr>
        <p:spPr>
          <a:xfrm flipH="1">
            <a:off x="306611" y="5636802"/>
            <a:ext cx="1429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Conventional pulses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F0316F-CF8D-8989-B8DE-34AEA03BEAA1}"/>
              </a:ext>
            </a:extLst>
          </p:cNvPr>
          <p:cNvSpPr txBox="1"/>
          <p:nvPr/>
        </p:nvSpPr>
        <p:spPr>
          <a:xfrm flipH="1">
            <a:off x="2095226" y="5636801"/>
            <a:ext cx="777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b="1" dirty="0" err="1">
                <a:solidFill>
                  <a:srgbClr val="2D6AA1"/>
                </a:solidFill>
                <a:latin typeface="+mj-lt"/>
              </a:rPr>
              <a:t>Floquet</a:t>
            </a:r>
            <a:r>
              <a:rPr lang="en-US" sz="1200" b="1" dirty="0">
                <a:solidFill>
                  <a:srgbClr val="2D6AA1"/>
                </a:solidFill>
                <a:latin typeface="+mj-lt"/>
              </a:rPr>
              <a:t> pulses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D6DF8-565A-7081-323E-8B96E23973CC}"/>
              </a:ext>
            </a:extLst>
          </p:cNvPr>
          <p:cNvGrpSpPr/>
          <p:nvPr/>
        </p:nvGrpSpPr>
        <p:grpSpPr>
          <a:xfrm>
            <a:off x="703452" y="535061"/>
            <a:ext cx="3569968" cy="1869005"/>
            <a:chOff x="3800188" y="576824"/>
            <a:chExt cx="4530501" cy="2371878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19C25C-5300-0BE3-BDCC-1ADB7E6D7A59}"/>
                </a:ext>
              </a:extLst>
            </p:cNvPr>
            <p:cNvCxnSpPr/>
            <p:nvPr/>
          </p:nvCxnSpPr>
          <p:spPr>
            <a:xfrm>
              <a:off x="5153169" y="2749309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B901929-9F93-9918-FA84-FC7BA1D1570E}"/>
                </a:ext>
              </a:extLst>
            </p:cNvPr>
            <p:cNvCxnSpPr/>
            <p:nvPr/>
          </p:nvCxnSpPr>
          <p:spPr>
            <a:xfrm>
              <a:off x="4184767" y="764796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14EF201-05F4-86D7-5F22-716EC40BF1DC}"/>
                </a:ext>
              </a:extLst>
            </p:cNvPr>
            <p:cNvCxnSpPr/>
            <p:nvPr/>
          </p:nvCxnSpPr>
          <p:spPr>
            <a:xfrm>
              <a:off x="6789678" y="1311448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B1F78AF-74DE-3883-D230-EEFCE57B2144}"/>
                </a:ext>
              </a:extLst>
            </p:cNvPr>
            <p:cNvCxnSpPr/>
            <p:nvPr/>
          </p:nvCxnSpPr>
          <p:spPr>
            <a:xfrm>
              <a:off x="6789679" y="1156729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0C31189-A56B-5615-447B-D508D17746DA}"/>
                </a:ext>
              </a:extLst>
            </p:cNvPr>
            <p:cNvCxnSpPr/>
            <p:nvPr/>
          </p:nvCxnSpPr>
          <p:spPr>
            <a:xfrm>
              <a:off x="6787432" y="986548"/>
              <a:ext cx="9740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7DE3CA-1993-01C6-8F14-738555D3AF11}"/>
                </a:ext>
              </a:extLst>
            </p:cNvPr>
            <p:cNvSpPr txBox="1"/>
            <p:nvPr/>
          </p:nvSpPr>
          <p:spPr bwMode="auto">
            <a:xfrm>
              <a:off x="4491570" y="2479998"/>
              <a:ext cx="661599" cy="468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kern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CDCA5F-A226-063E-BFEB-4299462A533B}"/>
                </a:ext>
              </a:extLst>
            </p:cNvPr>
            <p:cNvSpPr txBox="1"/>
            <p:nvPr/>
          </p:nvSpPr>
          <p:spPr bwMode="auto">
            <a:xfrm>
              <a:off x="5037093" y="576824"/>
              <a:ext cx="661600" cy="468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kern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904C104-2BAF-2C4B-5DCA-1AD4FB723333}"/>
                </a:ext>
              </a:extLst>
            </p:cNvPr>
            <p:cNvCxnSpPr/>
            <p:nvPr/>
          </p:nvCxnSpPr>
          <p:spPr>
            <a:xfrm flipH="1" flipV="1">
              <a:off x="4619770" y="764796"/>
              <a:ext cx="775252" cy="1984513"/>
            </a:xfrm>
            <a:prstGeom prst="straightConnector1">
              <a:avLst/>
            </a:prstGeom>
            <a:ln w="50800">
              <a:solidFill>
                <a:srgbClr val="5076E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7B83B34-1E76-1231-9B75-BFFE39722F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93806" y="1171215"/>
              <a:ext cx="1520630" cy="157724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D9842BF-A0FB-91DA-0D52-81F43113BFC6}"/>
                </a:ext>
              </a:extLst>
            </p:cNvPr>
            <p:cNvSpPr txBox="1"/>
            <p:nvPr/>
          </p:nvSpPr>
          <p:spPr bwMode="auto">
            <a:xfrm>
              <a:off x="7692749" y="919773"/>
              <a:ext cx="637940" cy="468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kern="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kern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3136002-EB32-F055-1081-C8250BBEC3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8421" y="1326910"/>
              <a:ext cx="1394655" cy="142069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C3E8DF5-0621-06CB-26C1-CE2569C4E6B2}"/>
                </a:ext>
              </a:extLst>
            </p:cNvPr>
            <p:cNvSpPr txBox="1"/>
            <p:nvPr/>
          </p:nvSpPr>
          <p:spPr bwMode="auto">
            <a:xfrm>
              <a:off x="3800188" y="1483771"/>
              <a:ext cx="1215095" cy="71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461 nm</a:t>
              </a:r>
            </a:p>
            <a:p>
              <a:pPr algn="ctr">
                <a:buNone/>
              </a:pP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30.5 MHz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B9AB648-11B1-075A-88E7-534DFA90DFD5}"/>
                </a:ext>
              </a:extLst>
            </p:cNvPr>
            <p:cNvSpPr txBox="1"/>
            <p:nvPr/>
          </p:nvSpPr>
          <p:spPr bwMode="auto">
            <a:xfrm>
              <a:off x="5511381" y="1291825"/>
              <a:ext cx="1012405" cy="71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b="1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689 nm</a:t>
              </a:r>
            </a:p>
            <a:p>
              <a:pPr algn="ctr">
                <a:buNone/>
              </a:pPr>
              <a:r>
                <a:rPr lang="en-US" sz="1400" b="1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7.4 kHz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7D293E-870F-69A4-FE70-E0752ADD4539}"/>
                </a:ext>
              </a:extLst>
            </p:cNvPr>
            <p:cNvSpPr txBox="1"/>
            <p:nvPr/>
          </p:nvSpPr>
          <p:spPr bwMode="auto">
            <a:xfrm>
              <a:off x="6427316" y="1878452"/>
              <a:ext cx="1394654" cy="71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buNone/>
              </a:pP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698 nm</a:t>
              </a:r>
            </a:p>
            <a:p>
              <a:pPr algn="ctr">
                <a:buNone/>
              </a:pP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en-US" sz="1400" kern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mHz</a:t>
              </a: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US" sz="1400" kern="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87</a:t>
              </a:r>
              <a:r>
                <a:rPr lang="en-US" sz="14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Sr)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78A0886-6C67-DC6F-4FC8-9ADB81CA95B5}"/>
              </a:ext>
            </a:extLst>
          </p:cNvPr>
          <p:cNvSpPr txBox="1"/>
          <p:nvPr/>
        </p:nvSpPr>
        <p:spPr>
          <a:xfrm>
            <a:off x="453514" y="753866"/>
            <a:ext cx="552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/>
              <a:t>Sr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4266BE-2E49-D464-07AF-6B621691AEBB}"/>
              </a:ext>
            </a:extLst>
          </p:cNvPr>
          <p:cNvSpPr txBox="1"/>
          <p:nvPr/>
        </p:nvSpPr>
        <p:spPr>
          <a:xfrm>
            <a:off x="5997067" y="5759912"/>
            <a:ext cx="205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× 12 MHz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6D7724-C13D-85A8-5BDB-6780736E7813}"/>
              </a:ext>
            </a:extLst>
          </p:cNvPr>
          <p:cNvSpPr txBox="1"/>
          <p:nvPr/>
        </p:nvSpPr>
        <p:spPr>
          <a:xfrm>
            <a:off x="5775929" y="3102270"/>
            <a:ext cx="2845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 err="1"/>
              <a:t>Floquet</a:t>
            </a:r>
            <a:r>
              <a:rPr lang="en-US" sz="1400" i="1" dirty="0"/>
              <a:t> modulation technique to symmetrically drive both arms</a:t>
            </a:r>
          </a:p>
        </p:txBody>
      </p:sp>
    </p:spTree>
    <p:extLst>
      <p:ext uri="{BB962C8B-B14F-4D97-AF65-F5344CB8AC3E}">
        <p14:creationId xmlns:p14="http://schemas.microsoft.com/office/powerpoint/2010/main" val="222322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C600E-674E-FD61-6564-85336CEF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Narrowband LMT Clock AI Limits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EFD3B5-5A74-D11A-09E7-86CD0A88D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4" y="3055090"/>
            <a:ext cx="4361461" cy="27673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5BA8F8-613B-A9FB-39AE-2C35E691C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89528"/>
            <a:ext cx="4513286" cy="28328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843581-32EF-EC2A-131B-379D569C8CB8}"/>
              </a:ext>
            </a:extLst>
          </p:cNvPr>
          <p:cNvSpPr txBox="1"/>
          <p:nvPr/>
        </p:nvSpPr>
        <p:spPr>
          <a:xfrm>
            <a:off x="550603" y="5981362"/>
            <a:ext cx="3377682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Laser: 5W, 1 Hz linewidth</a:t>
            </a:r>
          </a:p>
          <a:p>
            <a:r>
              <a:rPr lang="en-US" sz="1600" dirty="0"/>
              <a:t> </a:t>
            </a:r>
            <a:r>
              <a:rPr lang="en-US" sz="1600" baseline="30000" dirty="0"/>
              <a:t>87</a:t>
            </a:r>
            <a:r>
              <a:rPr lang="en-US" sz="1600" dirty="0"/>
              <a:t>Sr DFG, matter wave lens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A3CF3-93E7-05C1-B5A9-860D0A65DE51}"/>
              </a:ext>
            </a:extLst>
          </p:cNvPr>
          <p:cNvSpPr txBox="1"/>
          <p:nvPr/>
        </p:nvSpPr>
        <p:spPr>
          <a:xfrm>
            <a:off x="4985398" y="835887"/>
            <a:ext cx="3873104" cy="18528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u="sng" dirty="0"/>
              <a:t>Constrained optimization includes:</a:t>
            </a:r>
          </a:p>
          <a:p>
            <a:r>
              <a:rPr lang="en-US" sz="1600" dirty="0"/>
              <a:t> Spontaneous emission decay</a:t>
            </a:r>
          </a:p>
          <a:p>
            <a:r>
              <a:rPr lang="en-US" sz="1600" dirty="0"/>
              <a:t> Off-resonant scattering</a:t>
            </a:r>
          </a:p>
          <a:p>
            <a:r>
              <a:rPr lang="en-US" sz="1600" dirty="0"/>
              <a:t> Detuning errors (Doppler, laser noise)</a:t>
            </a:r>
          </a:p>
          <a:p>
            <a:r>
              <a:rPr lang="en-US" sz="1600" dirty="0"/>
              <a:t> Intensity inhomogeneities</a:t>
            </a:r>
          </a:p>
          <a:p>
            <a:r>
              <a:rPr lang="en-US" sz="1600" dirty="0"/>
              <a:t> Timing jitter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20182E-A4A4-BBBB-7866-3E3F5B0BC4B9}"/>
              </a:ext>
            </a:extLst>
          </p:cNvPr>
          <p:cNvSpPr txBox="1"/>
          <p:nvPr/>
        </p:nvSpPr>
        <p:spPr>
          <a:xfrm>
            <a:off x="4798113" y="5851080"/>
            <a:ext cx="379528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Interferometer enhancement factors &gt;10</a:t>
            </a:r>
            <a:r>
              <a:rPr lang="en-US" sz="1600" baseline="30000" dirty="0"/>
              <a:t>4</a:t>
            </a:r>
            <a:r>
              <a:rPr lang="en-US" sz="1600" dirty="0"/>
              <a:t> theoretically possible, but transitions are </a:t>
            </a:r>
            <a:r>
              <a:rPr lang="en-US" sz="1600" b="1" dirty="0"/>
              <a:t>too slow </a:t>
            </a:r>
            <a:r>
              <a:rPr lang="en-US" sz="1600" dirty="0"/>
              <a:t>(at this power)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490C11-7DDE-F02F-6BB9-E0711E4D2FAE}"/>
              </a:ext>
            </a:extLst>
          </p:cNvPr>
          <p:cNvSpPr txBox="1"/>
          <p:nvPr/>
        </p:nvSpPr>
        <p:spPr>
          <a:xfrm>
            <a:off x="304160" y="876638"/>
            <a:ext cx="4361460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 For gravitational wave detection in MAGIS, need the</a:t>
            </a:r>
            <a:r>
              <a:rPr lang="en-US" sz="1600" b="1" dirty="0"/>
              <a:t> </a:t>
            </a:r>
            <a:r>
              <a:rPr lang="en-US" sz="1600" b="1" kern="0" baseline="30000" dirty="0">
                <a:latin typeface="+mj-lt"/>
              </a:rPr>
              <a:t>1</a:t>
            </a:r>
            <a:r>
              <a:rPr lang="en-US" sz="1600" b="1" kern="0" dirty="0">
                <a:latin typeface="+mj-lt"/>
              </a:rPr>
              <a:t>S</a:t>
            </a:r>
            <a:r>
              <a:rPr lang="en-US" sz="1600" b="1" kern="0" baseline="-25000" dirty="0">
                <a:latin typeface="+mj-lt"/>
              </a:rPr>
              <a:t>0</a:t>
            </a:r>
            <a:r>
              <a:rPr lang="en-US" sz="1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→ </a:t>
            </a:r>
            <a:r>
              <a:rPr lang="en-US" sz="1600" b="1" kern="0" baseline="-25000" dirty="0">
                <a:latin typeface="+mj-lt"/>
              </a:rPr>
              <a:t> </a:t>
            </a:r>
            <a:r>
              <a:rPr lang="en-US" sz="1600" b="1" kern="0" baseline="30000" dirty="0">
                <a:latin typeface="+mj-lt"/>
              </a:rPr>
              <a:t>3</a:t>
            </a:r>
            <a:r>
              <a:rPr lang="en-US" sz="1600" b="1" kern="0" dirty="0">
                <a:latin typeface="+mj-lt"/>
              </a:rPr>
              <a:t>P</a:t>
            </a:r>
            <a:r>
              <a:rPr lang="en-US" sz="1600" b="1" kern="0" baseline="-25000" dirty="0">
                <a:latin typeface="+mj-lt"/>
              </a:rPr>
              <a:t>0  </a:t>
            </a:r>
            <a:r>
              <a:rPr lang="en-US" sz="1600" b="1" dirty="0">
                <a:latin typeface="+mj-lt"/>
                <a:cs typeface="Times New Roman" panose="02020603050405020304" pitchFamily="18" charset="0"/>
              </a:rPr>
              <a:t>transition (698 nm) 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 Full scale MAGIS detector (on Earth) requires extreme LMT, beyond state-of-the-art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 Simulation effort to understand future limits</a:t>
            </a:r>
          </a:p>
        </p:txBody>
      </p:sp>
    </p:spTree>
    <p:extLst>
      <p:ext uri="{BB962C8B-B14F-4D97-AF65-F5344CB8AC3E}">
        <p14:creationId xmlns:p14="http://schemas.microsoft.com/office/powerpoint/2010/main" val="3348189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56B3D-0ED1-880A-0AFD-7F0A4D98E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Multiphoton Clock Atom Interferometry Motivation</a:t>
            </a:r>
          </a:p>
        </p:txBody>
      </p:sp>
      <p:pic>
        <p:nvPicPr>
          <p:cNvPr id="3" name="Picture 2" descr="A picture containing text, font, diagram, line">
            <a:extLst>
              <a:ext uri="{FF2B5EF4-FFF2-40B4-BE49-F238E27FC236}">
                <a16:creationId xmlns:a16="http://schemas.microsoft.com/office/drawing/2014/main" id="{A61EB0B5-4A07-4A61-E33C-EA489025BC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9" r="6659"/>
          <a:stretch/>
        </p:blipFill>
        <p:spPr>
          <a:xfrm>
            <a:off x="5265064" y="749666"/>
            <a:ext cx="3878936" cy="326047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0171F16-CAA4-3C92-B134-D3066807CDF9}"/>
              </a:ext>
            </a:extLst>
          </p:cNvPr>
          <p:cNvSpPr/>
          <p:nvPr/>
        </p:nvSpPr>
        <p:spPr bwMode="auto">
          <a:xfrm>
            <a:off x="6989948" y="3346661"/>
            <a:ext cx="746449" cy="279918"/>
          </a:xfrm>
          <a:prstGeom prst="ellipse">
            <a:avLst/>
          </a:prstGeom>
          <a:noFill/>
          <a:ln w="381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CD8EA-C846-0D1B-631A-B8BDE3705DF4}"/>
              </a:ext>
            </a:extLst>
          </p:cNvPr>
          <p:cNvSpPr txBox="1"/>
          <p:nvPr/>
        </p:nvSpPr>
        <p:spPr>
          <a:xfrm>
            <a:off x="7668891" y="3640807"/>
            <a:ext cx="125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aseline="30000" dirty="0">
                <a:solidFill>
                  <a:srgbClr val="009900"/>
                </a:solidFill>
              </a:rPr>
              <a:t>87</a:t>
            </a:r>
            <a:r>
              <a:rPr lang="en-US" dirty="0">
                <a:solidFill>
                  <a:srgbClr val="009900"/>
                </a:solidFill>
              </a:rPr>
              <a:t>Sr only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5F0480-DC38-284A-D846-C818CE76A3D6}"/>
              </a:ext>
            </a:extLst>
          </p:cNvPr>
          <p:cNvGrpSpPr/>
          <p:nvPr/>
        </p:nvGrpSpPr>
        <p:grpSpPr>
          <a:xfrm>
            <a:off x="5821646" y="4651320"/>
            <a:ext cx="2705841" cy="1572254"/>
            <a:chOff x="6052991" y="5032005"/>
            <a:chExt cx="2536008" cy="14735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921414-B620-A8E0-2105-BAD833C4A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35"/>
            <a:stretch/>
          </p:blipFill>
          <p:spPr>
            <a:xfrm>
              <a:off x="6052991" y="5032005"/>
              <a:ext cx="2536008" cy="1473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413E8B3-8C1D-81F9-251E-8A7CE54FE020}"/>
                </a:ext>
              </a:extLst>
            </p:cNvPr>
            <p:cNvSpPr txBox="1"/>
            <p:nvPr/>
          </p:nvSpPr>
          <p:spPr>
            <a:xfrm>
              <a:off x="8002773" y="5032005"/>
              <a:ext cx="5862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800" baseline="30000" dirty="0"/>
                <a:t>87</a:t>
              </a:r>
              <a:r>
                <a:rPr lang="en-US" sz="1800" dirty="0"/>
                <a:t>Sr</a:t>
              </a: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B924311-65F7-B85D-4D75-A95FB2EDD58B}"/>
                </a:ext>
              </a:extLst>
            </p:cNvPr>
            <p:cNvSpPr/>
            <p:nvPr/>
          </p:nvSpPr>
          <p:spPr bwMode="auto">
            <a:xfrm>
              <a:off x="6075045" y="6311265"/>
              <a:ext cx="154305" cy="1676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EA6C118-ED21-60E3-59A6-4420467C1A9E}"/>
              </a:ext>
            </a:extLst>
          </p:cNvPr>
          <p:cNvSpPr txBox="1"/>
          <p:nvPr/>
        </p:nvSpPr>
        <p:spPr>
          <a:xfrm>
            <a:off x="5864475" y="6290639"/>
            <a:ext cx="2433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/>
              <a:t>Boyd et al., </a:t>
            </a:r>
            <a:r>
              <a:rPr lang="en-US" sz="1200" i="1" dirty="0"/>
              <a:t>Science</a:t>
            </a:r>
            <a:r>
              <a:rPr lang="en-US" sz="1200" dirty="0"/>
              <a:t> (2006).</a:t>
            </a:r>
            <a:r>
              <a:rPr lang="en-US" sz="1200" i="1" dirty="0"/>
              <a:t> </a:t>
            </a:r>
            <a:r>
              <a:rPr lang="en-US" sz="1200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8952DA-1EE9-8ADA-65AD-08A5C57CA75F}"/>
              </a:ext>
            </a:extLst>
          </p:cNvPr>
          <p:cNvSpPr txBox="1"/>
          <p:nvPr/>
        </p:nvSpPr>
        <p:spPr>
          <a:xfrm>
            <a:off x="266875" y="778865"/>
            <a:ext cx="488349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kern="0" baseline="30000" dirty="0">
                <a:latin typeface="Source Sans Pro" panose="020B0503030403020204" pitchFamily="34" charset="0"/>
              </a:rPr>
              <a:t>1</a:t>
            </a:r>
            <a:r>
              <a:rPr lang="en-US" sz="2000" kern="0" dirty="0">
                <a:latin typeface="Source Sans Pro" panose="020B0503030403020204" pitchFamily="34" charset="0"/>
              </a:rPr>
              <a:t>S</a:t>
            </a:r>
            <a:r>
              <a:rPr lang="en-US" sz="2000" kern="0" baseline="-25000" dirty="0">
                <a:latin typeface="Source Sans Pro" panose="020B0503030403020204" pitchFamily="34" charset="0"/>
              </a:rPr>
              <a:t>0</a:t>
            </a:r>
            <a:r>
              <a:rPr lang="en-US" sz="2000" baseline="-25000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sz="2000" kern="0" baseline="30000" dirty="0">
                <a:latin typeface="Source Sans Pro" panose="020B0503030403020204" pitchFamily="34" charset="0"/>
              </a:rPr>
              <a:t>3</a:t>
            </a:r>
            <a:r>
              <a:rPr lang="en-US" sz="2000" kern="0" dirty="0">
                <a:latin typeface="Source Sans Pro" panose="020B0503030403020204" pitchFamily="34" charset="0"/>
              </a:rPr>
              <a:t>P</a:t>
            </a:r>
            <a:r>
              <a:rPr lang="en-US" sz="2000" kern="0" baseline="-25000" dirty="0">
                <a:latin typeface="Source Sans Pro" panose="020B0503030403020204" pitchFamily="34" charset="0"/>
              </a:rPr>
              <a:t>0</a:t>
            </a:r>
            <a:r>
              <a:rPr lang="en-US" dirty="0"/>
              <a:t>    clock transition in Sr at 698 nm is o</a:t>
            </a:r>
            <a:r>
              <a:rPr lang="en-US" sz="1800" dirty="0"/>
              <a:t>nly naturally allowed in fermionic </a:t>
            </a:r>
            <a:r>
              <a:rPr lang="en-US" sz="1800" baseline="30000" dirty="0"/>
              <a:t>87</a:t>
            </a:r>
            <a:r>
              <a:rPr lang="en-US" sz="1800" dirty="0"/>
              <a:t>Sr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4D553D-55D0-9FFB-E93D-F75DFDBD9F47}"/>
              </a:ext>
            </a:extLst>
          </p:cNvPr>
          <p:cNvSpPr txBox="1"/>
          <p:nvPr/>
        </p:nvSpPr>
        <p:spPr>
          <a:xfrm>
            <a:off x="266875" y="1681212"/>
            <a:ext cx="37899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dirty="0"/>
              <a:t>Bosons have interesting properties: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4DD1B7-2D1A-485F-5859-9BB8D20DAA25}"/>
              </a:ext>
            </a:extLst>
          </p:cNvPr>
          <p:cNvSpPr txBox="1"/>
          <p:nvPr/>
        </p:nvSpPr>
        <p:spPr>
          <a:xfrm>
            <a:off x="534338" y="2076370"/>
            <a:ext cx="4669801" cy="2200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 Scalar polarizability of clock states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Zero linear Zeeman shift in ground state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High natural abundance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Reduced interaction strength (e.g., </a:t>
            </a:r>
            <a:r>
              <a:rPr lang="en-US" sz="1600" baseline="30000" dirty="0"/>
              <a:t>88</a:t>
            </a:r>
            <a:r>
              <a:rPr lang="en-US" sz="1600" dirty="0"/>
              <a:t>Sr)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Easier state preparation (I=0)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Possible to make BEC (e.g., </a:t>
            </a:r>
            <a:r>
              <a:rPr lang="en-US" sz="1600" baseline="30000" dirty="0"/>
              <a:t>84</a:t>
            </a:r>
            <a:r>
              <a:rPr lang="en-US" sz="1600" dirty="0"/>
              <a:t>Sr)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B9DCF6-8C64-6DD1-76A0-338D80BF74AD}"/>
              </a:ext>
            </a:extLst>
          </p:cNvPr>
          <p:cNvSpPr txBox="1"/>
          <p:nvPr/>
        </p:nvSpPr>
        <p:spPr>
          <a:xfrm>
            <a:off x="266875" y="4526723"/>
            <a:ext cx="48834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P</a:t>
            </a:r>
            <a:r>
              <a:rPr lang="en-US" sz="1800" dirty="0"/>
              <a:t>roposal:  Use multi-photon excitation to populate </a:t>
            </a:r>
            <a:r>
              <a:rPr lang="en-US" sz="2000" kern="0" baseline="30000" dirty="0">
                <a:latin typeface="Source Sans Pro" panose="020B0503030403020204" pitchFamily="34" charset="0"/>
              </a:rPr>
              <a:t>3</a:t>
            </a:r>
            <a:r>
              <a:rPr lang="en-US" sz="2000" kern="0" dirty="0">
                <a:latin typeface="Source Sans Pro" panose="020B0503030403020204" pitchFamily="34" charset="0"/>
              </a:rPr>
              <a:t>P</a:t>
            </a:r>
            <a:r>
              <a:rPr lang="en-US" sz="2000" kern="0" baseline="-25000" dirty="0">
                <a:latin typeface="Source Sans Pro" panose="020B0503030403020204" pitchFamily="34" charset="0"/>
              </a:rPr>
              <a:t>0</a:t>
            </a:r>
            <a:r>
              <a:rPr lang="en-US" sz="1800" dirty="0"/>
              <a:t> state for atom interferometry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8250DB-56D2-BBB2-F803-B8CFA533C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19" y="777854"/>
            <a:ext cx="1245593" cy="3693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C08AF8-049A-1515-8A1F-DF4802DD0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205" y="5294904"/>
            <a:ext cx="3131266" cy="3974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A7436A-E40C-1F41-405B-7A76E7A62291}"/>
              </a:ext>
            </a:extLst>
          </p:cNvPr>
          <p:cNvSpPr txBox="1"/>
          <p:nvPr/>
        </p:nvSpPr>
        <p:spPr>
          <a:xfrm>
            <a:off x="266875" y="5893314"/>
            <a:ext cx="4585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Potential to engineer the effective coupling strength for faster pulses, better LMT</a:t>
            </a:r>
          </a:p>
        </p:txBody>
      </p:sp>
    </p:spTree>
    <p:extLst>
      <p:ext uri="{BB962C8B-B14F-4D97-AF65-F5344CB8AC3E}">
        <p14:creationId xmlns:p14="http://schemas.microsoft.com/office/powerpoint/2010/main" val="381811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9AD3407-2DB5-3BBE-4A49-0443ED65B327}"/>
              </a:ext>
            </a:extLst>
          </p:cNvPr>
          <p:cNvGrpSpPr/>
          <p:nvPr/>
        </p:nvGrpSpPr>
        <p:grpSpPr>
          <a:xfrm>
            <a:off x="687318" y="1501678"/>
            <a:ext cx="4853827" cy="2988014"/>
            <a:chOff x="711540" y="535061"/>
            <a:chExt cx="5586220" cy="34388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6D561B-4ACF-3914-7C95-CFD2D4381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1540" y="543563"/>
              <a:ext cx="5586220" cy="343037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E97AF5-C85C-9E85-2094-258E5358EACC}"/>
                </a:ext>
              </a:extLst>
            </p:cNvPr>
            <p:cNvSpPr/>
            <p:nvPr/>
          </p:nvSpPr>
          <p:spPr bwMode="auto">
            <a:xfrm>
              <a:off x="938682" y="587806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457BA4E-DAA3-C012-BDD2-2B77B0294AA9}"/>
                </a:ext>
              </a:extLst>
            </p:cNvPr>
            <p:cNvSpPr/>
            <p:nvPr/>
          </p:nvSpPr>
          <p:spPr bwMode="auto">
            <a:xfrm>
              <a:off x="2300636" y="535061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5D5F622C-0ADD-191A-C8F7-81413C2DA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738" y="4198397"/>
            <a:ext cx="3073483" cy="2597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C8242B-A309-88DA-8BBA-474A1F5A9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14" y="5756909"/>
            <a:ext cx="3393823" cy="8179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72E17E-00C6-E1CA-2C39-5B7F198A9B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56"/>
          <a:stretch/>
        </p:blipFill>
        <p:spPr>
          <a:xfrm>
            <a:off x="7255272" y="1102022"/>
            <a:ext cx="1875734" cy="5610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807AFF-79A8-A5F2-8260-2FC1F93A12B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096" y="2580414"/>
            <a:ext cx="2232023" cy="45080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C329017-D3C8-8887-EE23-E6FBB7B3C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2"/>
            <a:ext cx="9144000" cy="450803"/>
          </a:xfrm>
        </p:spPr>
        <p:txBody>
          <a:bodyPr/>
          <a:lstStyle/>
          <a:p>
            <a:r>
              <a:rPr lang="en-US" sz="2700" dirty="0"/>
              <a:t>Gradiometer configuration requires collinear light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495BCB-B614-2473-E823-D1C0F50E309B}"/>
              </a:ext>
            </a:extLst>
          </p:cNvPr>
          <p:cNvSpPr txBox="1"/>
          <p:nvPr/>
        </p:nvSpPr>
        <p:spPr>
          <a:xfrm>
            <a:off x="230111" y="484302"/>
            <a:ext cx="7053252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600" dirty="0"/>
              <a:t>Long baseline </a:t>
            </a:r>
            <a:r>
              <a:rPr lang="en-US" sz="1600" dirty="0" err="1"/>
              <a:t>gradiometry</a:t>
            </a:r>
            <a:r>
              <a:rPr lang="en-US" sz="1600" dirty="0"/>
              <a:t> for gravitational wave, dark mater detection</a:t>
            </a:r>
          </a:p>
          <a:p>
            <a:pPr marL="285750" indent="-285750"/>
            <a:r>
              <a:rPr lang="en-US" sz="1600" dirty="0"/>
              <a:t>Light pulses from alternating directions (LMT enhancement)</a:t>
            </a:r>
          </a:p>
          <a:p>
            <a:pPr marL="285750" indent="-285750"/>
            <a:r>
              <a:rPr lang="en-US" sz="1600" dirty="0"/>
              <a:t>For </a:t>
            </a:r>
            <a:r>
              <a:rPr lang="en-US" sz="1600" strike="sngStrike" dirty="0"/>
              <a:t>single photon</a:t>
            </a:r>
            <a:r>
              <a:rPr lang="en-US" sz="1600" dirty="0"/>
              <a:t> </a:t>
            </a:r>
            <a:r>
              <a:rPr lang="en-US" sz="1600" i="1" dirty="0"/>
              <a:t>single direction</a:t>
            </a:r>
            <a:r>
              <a:rPr lang="en-US" sz="1600" dirty="0"/>
              <a:t> transitions, laser noise is common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A60501-57C9-AA13-0EAA-DB9EF455ECEB}"/>
              </a:ext>
            </a:extLst>
          </p:cNvPr>
          <p:cNvSpPr txBox="1"/>
          <p:nvPr/>
        </p:nvSpPr>
        <p:spPr>
          <a:xfrm>
            <a:off x="230111" y="4485136"/>
            <a:ext cx="348447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For three photon gradiometer, all light must be </a:t>
            </a:r>
            <a:r>
              <a:rPr lang="en-US" sz="1800" b="1" dirty="0"/>
              <a:t>collinear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For example: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– x – z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776119-A9C7-C408-449F-72499EFAEF0B}"/>
              </a:ext>
            </a:extLst>
          </p:cNvPr>
          <p:cNvSpPr/>
          <p:nvPr/>
        </p:nvSpPr>
        <p:spPr bwMode="auto">
          <a:xfrm>
            <a:off x="3926757" y="4218621"/>
            <a:ext cx="258519" cy="26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96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A71CCAF-6F9E-2190-7688-9485FF51D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717" y="497838"/>
            <a:ext cx="3519175" cy="4105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99F536-F610-8162-B427-C61B76D32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44" y="578210"/>
            <a:ext cx="3024560" cy="2556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EC1066-DA61-68A3-9809-BEB520C73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requirements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1FF696-2CB4-3E34-7566-759E06E26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283" y="5416282"/>
            <a:ext cx="4392839" cy="662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FC8DC1-7992-BB64-5851-9793B4575C2E}"/>
              </a:ext>
            </a:extLst>
          </p:cNvPr>
          <p:cNvSpPr txBox="1"/>
          <p:nvPr/>
        </p:nvSpPr>
        <p:spPr>
          <a:xfrm>
            <a:off x="391999" y="4847650"/>
            <a:ext cx="8204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For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x-x-z</a:t>
            </a:r>
            <a:r>
              <a:rPr lang="en-US" sz="1600" dirty="0"/>
              <a:t> polarization, there is </a:t>
            </a:r>
            <a:r>
              <a:rPr lang="en-US" sz="1600" b="1" dirty="0"/>
              <a:t>destructive interference </a:t>
            </a:r>
            <a:r>
              <a:rPr lang="en-US" sz="1600" dirty="0"/>
              <a:t>between two paths: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9BD982-9C0A-66F0-79F3-187873D8447D}"/>
              </a:ext>
            </a:extLst>
          </p:cNvPr>
          <p:cNvSpPr txBox="1"/>
          <p:nvPr/>
        </p:nvSpPr>
        <p:spPr>
          <a:xfrm>
            <a:off x="391999" y="6256528"/>
            <a:ext cx="80204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i="1" dirty="0"/>
              <a:t>Solution:  </a:t>
            </a:r>
            <a:r>
              <a:rPr lang="en-US" sz="1600" dirty="0"/>
              <a:t>Small magnetic field breaks the symmetry and results in a non-zero coupling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AE1E60-3657-F907-0ABC-DE8F17970672}"/>
              </a:ext>
            </a:extLst>
          </p:cNvPr>
          <p:cNvGrpSpPr/>
          <p:nvPr/>
        </p:nvGrpSpPr>
        <p:grpSpPr>
          <a:xfrm>
            <a:off x="405406" y="3869659"/>
            <a:ext cx="5086128" cy="1002221"/>
            <a:chOff x="1109696" y="3989317"/>
            <a:chExt cx="5086128" cy="100222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605DA4D-0AA6-E50C-FAA2-B2060D796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5200" y="3989317"/>
              <a:ext cx="1420624" cy="100222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24571F-B1A9-01B6-746A-57CFEF9BB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06687" y="4226445"/>
              <a:ext cx="2305939" cy="46634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9344234-5DCC-8F33-0766-89917A73F6C8}"/>
                </a:ext>
              </a:extLst>
            </p:cNvPr>
            <p:cNvSpPr txBox="1"/>
            <p:nvPr/>
          </p:nvSpPr>
          <p:spPr>
            <a:xfrm>
              <a:off x="1109696" y="4289920"/>
              <a:ext cx="9687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Coupling</a:t>
              </a:r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B9A371-9667-D37F-56B4-4F252BBDCA80}"/>
              </a:ext>
            </a:extLst>
          </p:cNvPr>
          <p:cNvSpPr txBox="1"/>
          <p:nvPr/>
        </p:nvSpPr>
        <p:spPr>
          <a:xfrm>
            <a:off x="6688170" y="5460534"/>
            <a:ext cx="133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52A1D9"/>
                </a:solidFill>
              </a:rPr>
              <a:t>Zeeman shift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9C3266-0DBA-9367-4165-3C5F772270B7}"/>
              </a:ext>
            </a:extLst>
          </p:cNvPr>
          <p:cNvCxnSpPr>
            <a:cxnSpLocks/>
          </p:cNvCxnSpPr>
          <p:nvPr/>
        </p:nvCxnSpPr>
        <p:spPr>
          <a:xfrm flipH="1">
            <a:off x="6206128" y="5616221"/>
            <a:ext cx="493252" cy="191420"/>
          </a:xfrm>
          <a:prstGeom prst="straightConnector1">
            <a:avLst/>
          </a:prstGeom>
          <a:ln w="19050">
            <a:solidFill>
              <a:srgbClr val="52A1D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264146B-95A9-9586-2C66-6D85A92021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187" y="3156852"/>
            <a:ext cx="2950587" cy="7111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D89D129-ACD6-8725-94EF-B920B763AA2E}"/>
              </a:ext>
            </a:extLst>
          </p:cNvPr>
          <p:cNvSpPr/>
          <p:nvPr/>
        </p:nvSpPr>
        <p:spPr bwMode="auto">
          <a:xfrm>
            <a:off x="457278" y="570797"/>
            <a:ext cx="258519" cy="26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179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C9117B4-7359-3A77-3791-583DB0394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852" y="878688"/>
            <a:ext cx="4495788" cy="2943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A173D8-88E3-8AED-CFEA-D86F08151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latin typeface="Arial" charset="0"/>
              </a:rPr>
              <a:t>Three photon Rabi oscillations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8BD29-F58A-81A0-465F-E8239E4707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980"/>
          <a:stretch/>
        </p:blipFill>
        <p:spPr>
          <a:xfrm>
            <a:off x="67198" y="778883"/>
            <a:ext cx="4230692" cy="28555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D7B2D7-8C02-EC4B-B56E-DDFA8A816E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4692" y="3962776"/>
            <a:ext cx="2433349" cy="6436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C5332B-DC49-8477-5874-ECD43C232FF4}"/>
              </a:ext>
            </a:extLst>
          </p:cNvPr>
          <p:cNvSpPr txBox="1"/>
          <p:nvPr/>
        </p:nvSpPr>
        <p:spPr>
          <a:xfrm>
            <a:off x="4781515" y="4606436"/>
            <a:ext cx="4259848" cy="182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</a:pPr>
            <a:r>
              <a:rPr lang="en-US" sz="1600" kern="0" dirty="0"/>
              <a:t>Here: 29 kHz Rabi frequency with 10 Gauss field, 5 W/cm</a:t>
            </a:r>
            <a:r>
              <a:rPr lang="en-US" sz="1600" kern="0" baseline="30000" dirty="0"/>
              <a:t>2</a:t>
            </a:r>
            <a:r>
              <a:rPr lang="en-US" sz="1600" kern="0" dirty="0"/>
              <a:t> (360 micron beam)</a:t>
            </a:r>
          </a:p>
          <a:p>
            <a:pPr marL="285750" indent="-285750">
              <a:spcAft>
                <a:spcPts val="600"/>
              </a:spcAft>
            </a:pPr>
            <a:r>
              <a:rPr lang="en-US" sz="1600" kern="0" dirty="0"/>
              <a:t>2.5 GHz detuning of 688 nm, 9.9 MHz detuning of 689 nm</a:t>
            </a:r>
          </a:p>
          <a:p>
            <a:pPr marL="285750" indent="-285750">
              <a:spcAft>
                <a:spcPts val="600"/>
              </a:spcAft>
            </a:pPr>
            <a:r>
              <a:rPr lang="en-US" sz="1600" kern="0" dirty="0"/>
              <a:t>Peak transfer limited by intensity inhomogeneity in this proof of principle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5A8105-9243-6B5A-2F60-0AD7372EE785}"/>
              </a:ext>
            </a:extLst>
          </p:cNvPr>
          <p:cNvSpPr/>
          <p:nvPr/>
        </p:nvSpPr>
        <p:spPr bwMode="auto">
          <a:xfrm>
            <a:off x="634482" y="980704"/>
            <a:ext cx="358716" cy="3259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C7CCD-387D-5E06-1662-78DC6335ECE4}"/>
              </a:ext>
            </a:extLst>
          </p:cNvPr>
          <p:cNvSpPr txBox="1"/>
          <p:nvPr/>
        </p:nvSpPr>
        <p:spPr>
          <a:xfrm>
            <a:off x="178599" y="4234026"/>
            <a:ext cx="4495788" cy="219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 689 nm, 688 nm, 678 nm lasers locked to frequency comb; scan three photon resonance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Detection using state-selective repump followed by 461 nm push pulse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Verified that transition requires all </a:t>
            </a:r>
            <a:r>
              <a:rPr lang="en-US" sz="1600" b="1" dirty="0"/>
              <a:t>four</a:t>
            </a:r>
            <a:r>
              <a:rPr lang="en-US" sz="1600" dirty="0"/>
              <a:t> fields 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 We observe minimal decay to unwanted states, consistent with density matrix simulation</a:t>
            </a:r>
          </a:p>
        </p:txBody>
      </p:sp>
    </p:spTree>
    <p:extLst>
      <p:ext uri="{BB962C8B-B14F-4D97-AF65-F5344CB8AC3E}">
        <p14:creationId xmlns:p14="http://schemas.microsoft.com/office/powerpoint/2010/main" val="3743564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B462-2107-5F2D-EE51-07846B7E7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tuning of three photon Rabi coupling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33DD4F-C77D-1E61-2E74-098D027F8F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763"/>
          <a:stretch/>
        </p:blipFill>
        <p:spPr>
          <a:xfrm>
            <a:off x="4269509" y="1818210"/>
            <a:ext cx="4671110" cy="30330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66E4AC-EABD-9C4C-085F-09582CDEE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101" y="5896529"/>
            <a:ext cx="3860800" cy="4360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041B21-3C80-4168-96BA-B19ED3663E97}"/>
              </a:ext>
            </a:extLst>
          </p:cNvPr>
          <p:cNvSpPr txBox="1"/>
          <p:nvPr/>
        </p:nvSpPr>
        <p:spPr>
          <a:xfrm>
            <a:off x="443046" y="4662523"/>
            <a:ext cx="3978366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i="1" dirty="0"/>
              <a:t>Some examples:</a:t>
            </a:r>
          </a:p>
          <a:p>
            <a:r>
              <a:rPr lang="en-US" sz="1600" dirty="0"/>
              <a:t> 12 kHz Rabi frequency at 4 Gauss field</a:t>
            </a:r>
          </a:p>
          <a:p>
            <a:r>
              <a:rPr lang="en-US" sz="1600" dirty="0"/>
              <a:t> 49 kHz Rabi frequency at 19 Gauss field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162834-81BB-08CC-849F-9AA6BDDEF410}"/>
              </a:ext>
            </a:extLst>
          </p:cNvPr>
          <p:cNvSpPr txBox="1"/>
          <p:nvPr/>
        </p:nvSpPr>
        <p:spPr>
          <a:xfrm>
            <a:off x="443046" y="743454"/>
            <a:ext cx="659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Three photon coupling depends on: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43713F-1AF3-F68D-C6CE-484E4571C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01" y="1892919"/>
            <a:ext cx="4063082" cy="26333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BC5991-E11C-2882-63E5-1CA255735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8210" y="751637"/>
            <a:ext cx="1370786" cy="3622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FE72F2-4581-B543-230C-2FFFC0F18D15}"/>
              </a:ext>
            </a:extLst>
          </p:cNvPr>
          <p:cNvSpPr txBox="1"/>
          <p:nvPr/>
        </p:nvSpPr>
        <p:spPr>
          <a:xfrm>
            <a:off x="5934270" y="686936"/>
            <a:ext cx="2528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(ratio of Zeeman shift to 689 nm detuning)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B1664D-E48A-A564-F8DF-F9EC0556FDEB}"/>
              </a:ext>
            </a:extLst>
          </p:cNvPr>
          <p:cNvSpPr txBox="1"/>
          <p:nvPr/>
        </p:nvSpPr>
        <p:spPr>
          <a:xfrm>
            <a:off x="649202" y="1448878"/>
            <a:ext cx="165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Two regimes: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DE9447-F7B9-DE53-67ED-E4BBF9CFF978}"/>
                  </a:ext>
                </a:extLst>
              </p:cNvPr>
              <p:cNvSpPr txBox="1"/>
              <p:nvPr/>
            </p:nvSpPr>
            <p:spPr>
              <a:xfrm>
                <a:off x="784943" y="2001191"/>
                <a:ext cx="6481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DE9447-F7B9-DE53-67ED-E4BBF9CFF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43" y="2001191"/>
                <a:ext cx="648190" cy="276999"/>
              </a:xfrm>
              <a:prstGeom prst="rect">
                <a:avLst/>
              </a:prstGeom>
              <a:blipFill>
                <a:blip r:embed="rId6"/>
                <a:stretch>
                  <a:fillRect l="-11321" r="-6604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C91BB0-6D62-46EE-E2EB-1B47C962B586}"/>
                  </a:ext>
                </a:extLst>
              </p:cNvPr>
              <p:cNvSpPr txBox="1"/>
              <p:nvPr/>
            </p:nvSpPr>
            <p:spPr>
              <a:xfrm>
                <a:off x="2086575" y="2001191"/>
                <a:ext cx="6481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C91BB0-6D62-46EE-E2EB-1B47C962B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575" y="2001191"/>
                <a:ext cx="648190" cy="276999"/>
              </a:xfrm>
              <a:prstGeom prst="rect">
                <a:avLst/>
              </a:prstGeom>
              <a:blipFill>
                <a:blip r:embed="rId7"/>
                <a:stretch>
                  <a:fillRect l="-11215" r="-6542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0D760C-80C9-39E1-179F-288248B76142}"/>
                  </a:ext>
                </a:extLst>
              </p:cNvPr>
              <p:cNvSpPr txBox="1"/>
              <p:nvPr/>
            </p:nvSpPr>
            <p:spPr>
              <a:xfrm>
                <a:off x="4821276" y="4890853"/>
                <a:ext cx="41193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The magnetic field tunes the effective dipole moment by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1600" dirty="0"/>
                  <a:t>, changing the projection onto the light polarization: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0D760C-80C9-39E1-179F-288248B76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276" y="4890853"/>
                <a:ext cx="4119343" cy="830997"/>
              </a:xfrm>
              <a:prstGeom prst="rect">
                <a:avLst/>
              </a:prstGeom>
              <a:blipFill>
                <a:blip r:embed="rId8"/>
                <a:stretch>
                  <a:fillRect l="-888"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6A4A9CC-8577-0D1A-01F8-6B033E8FEE7C}"/>
              </a:ext>
            </a:extLst>
          </p:cNvPr>
          <p:cNvSpPr txBox="1"/>
          <p:nvPr/>
        </p:nvSpPr>
        <p:spPr>
          <a:xfrm>
            <a:off x="497438" y="5782873"/>
            <a:ext cx="3826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i="1" dirty="0"/>
              <a:t>High Rabi frequency with modest magnetic fields, intensities</a:t>
            </a:r>
          </a:p>
        </p:txBody>
      </p:sp>
    </p:spTree>
    <p:extLst>
      <p:ext uri="{BB962C8B-B14F-4D97-AF65-F5344CB8AC3E}">
        <p14:creationId xmlns:p14="http://schemas.microsoft.com/office/powerpoint/2010/main" val="1794200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4FAB2-DAAE-62D6-B34E-806F33A3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interferometry demonstration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ACDF43-C821-A5CB-E4EB-5501F677A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451" y="819535"/>
            <a:ext cx="3700416" cy="252995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AEF2D720-7733-9A78-27A7-9BB5ACCED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4863" y="3549075"/>
            <a:ext cx="4590047" cy="2960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AE3893-F671-81AD-06C8-84398851DB05}"/>
              </a:ext>
            </a:extLst>
          </p:cNvPr>
          <p:cNvSpPr txBox="1"/>
          <p:nvPr/>
        </p:nvSpPr>
        <p:spPr>
          <a:xfrm>
            <a:off x="5230131" y="4383766"/>
            <a:ext cx="3503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Atom interferometry between </a:t>
            </a:r>
            <a:r>
              <a:rPr lang="en-US" baseline="30000" dirty="0"/>
              <a:t>1</a:t>
            </a:r>
            <a:r>
              <a:rPr lang="en-US" dirty="0"/>
              <a:t>S</a:t>
            </a:r>
            <a:r>
              <a:rPr lang="en-US" baseline="-25000" dirty="0"/>
              <a:t>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→</a:t>
            </a:r>
            <a:r>
              <a:rPr lang="en-US" dirty="0"/>
              <a:t> </a:t>
            </a:r>
            <a:r>
              <a:rPr lang="en-US" baseline="30000" dirty="0"/>
              <a:t>3</a:t>
            </a:r>
            <a:r>
              <a:rPr lang="en-US" dirty="0"/>
              <a:t>P</a:t>
            </a:r>
            <a:r>
              <a:rPr lang="en-US" baseline="-25000" dirty="0"/>
              <a:t>0</a:t>
            </a:r>
            <a:r>
              <a:rPr lang="en-US" dirty="0"/>
              <a:t> levels of </a:t>
            </a:r>
            <a:r>
              <a:rPr lang="en-US" baseline="30000" dirty="0"/>
              <a:t>88</a:t>
            </a:r>
            <a:r>
              <a:rPr lang="en-US" dirty="0"/>
              <a:t>Sr using the three photon transition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DA903D-31BD-05DE-78A9-9225386A7819}"/>
              </a:ext>
            </a:extLst>
          </p:cNvPr>
          <p:cNvSpPr txBox="1"/>
          <p:nvPr/>
        </p:nvSpPr>
        <p:spPr>
          <a:xfrm>
            <a:off x="317132" y="1252586"/>
            <a:ext cx="4590046" cy="1360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600"/>
              </a:spcAft>
              <a:buFont typeface="Arial"/>
              <a:buNone/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Mach-Zehnder sequence</a:t>
            </a:r>
          </a:p>
          <a:p>
            <a:pPr marL="285750" indent="-285750" fontAlgn="auto">
              <a:spcAft>
                <a:spcPts val="60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  <a:ea typeface="+mn-ea"/>
              </a:rPr>
              <a:t>Shows phase coherence over longer times</a:t>
            </a:r>
          </a:p>
          <a:p>
            <a:pPr marL="285750" indent="-285750" fontAlgn="auto">
              <a:spcAft>
                <a:spcPts val="60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  <a:ea typeface="+mn-ea"/>
              </a:rPr>
              <a:t>Proof of concept for future long-baseline atom interferometer applications</a:t>
            </a:r>
          </a:p>
        </p:txBody>
      </p:sp>
    </p:spTree>
    <p:extLst>
      <p:ext uri="{BB962C8B-B14F-4D97-AF65-F5344CB8AC3E}">
        <p14:creationId xmlns:p14="http://schemas.microsoft.com/office/powerpoint/2010/main" val="5227698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401"/>
</p:tagLst>
</file>

<file path=ppt/theme/theme1.xml><?xml version="1.0" encoding="utf-8"?>
<a:theme xmlns:a="http://schemas.openxmlformats.org/drawingml/2006/main" name="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NAL_PowerPoint_4x3_100716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276065</TotalTime>
  <Words>748</Words>
  <Application>Microsoft Office PowerPoint</Application>
  <PresentationFormat>On-screen Show (4:3)</PresentationFormat>
  <Paragraphs>97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Calibri</vt:lpstr>
      <vt:lpstr>Cambria Math</vt:lpstr>
      <vt:lpstr>Helvetica</vt:lpstr>
      <vt:lpstr>Source Sans Pro</vt:lpstr>
      <vt:lpstr>Tahoma</vt:lpstr>
      <vt:lpstr>Times New Roman</vt:lpstr>
      <vt:lpstr>Wingdings</vt:lpstr>
      <vt:lpstr>Stanford</vt:lpstr>
      <vt:lpstr>1_Stanford</vt:lpstr>
      <vt:lpstr>2_Stanford</vt:lpstr>
      <vt:lpstr>FNAL_PowerPoint_4x3_100716</vt:lpstr>
      <vt:lpstr>PowerPoint Presentation</vt:lpstr>
      <vt:lpstr>Broadband LMT Clock Atom Interferometry</vt:lpstr>
      <vt:lpstr>Narrowband LMT Clock AI Limits</vt:lpstr>
      <vt:lpstr>Multiphoton Clock Atom Interferometry Motivation</vt:lpstr>
      <vt:lpstr>Gradiometer configuration requires collinear light</vt:lpstr>
      <vt:lpstr>Polarization requirements</vt:lpstr>
      <vt:lpstr>Three photon Rabi oscillations</vt:lpstr>
      <vt:lpstr>Magnetic tuning of three photon Rabi coupling</vt:lpstr>
      <vt:lpstr>Atom interferometry demonstration</vt:lpstr>
      <vt:lpstr>Summary</vt:lpstr>
    </vt:vector>
  </TitlesOfParts>
  <Company>Stanford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Hogan</dc:creator>
  <cp:lastModifiedBy>Jason</cp:lastModifiedBy>
  <cp:revision>2496</cp:revision>
  <dcterms:created xsi:type="dcterms:W3CDTF">2004-06-12T10:42:43Z</dcterms:created>
  <dcterms:modified xsi:type="dcterms:W3CDTF">2024-04-03T08:23:28Z</dcterms:modified>
</cp:coreProperties>
</file>