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267" r:id="rId4"/>
    <p:sldId id="257" r:id="rId5"/>
    <p:sldId id="260" r:id="rId6"/>
    <p:sldId id="276" r:id="rId7"/>
    <p:sldId id="262" r:id="rId8"/>
    <p:sldId id="263" r:id="rId9"/>
    <p:sldId id="274" r:id="rId10"/>
    <p:sldId id="266" r:id="rId11"/>
    <p:sldId id="272" r:id="rId12"/>
    <p:sldId id="271" r:id="rId13"/>
    <p:sldId id="270" r:id="rId14"/>
    <p:sldId id="269" r:id="rId15"/>
    <p:sldId id="268" r:id="rId16"/>
    <p:sldId id="273" r:id="rId17"/>
    <p:sldId id="275" r:id="rId18"/>
    <p:sldId id="265" r:id="rId19"/>
    <p:sldId id="258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E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701" autoAdjust="0"/>
  </p:normalViewPr>
  <p:slideViewPr>
    <p:cSldViewPr snapToGrid="0" snapToObjects="1">
      <p:cViewPr varScale="1">
        <p:scale>
          <a:sx n="208" d="100"/>
          <a:sy n="208" d="100"/>
        </p:scale>
        <p:origin x="2112" y="1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25/01/2024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06D16-1645-A4C3-31A9-FD38DFB6F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99762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/>
              <a:t>One quick slide per Section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00984-1AD1-8383-0461-B92CD96BA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81F422-9361-3A63-2E2D-03AC3DC631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87C34-D6A0-9449-EEF9-B87D9C09081D}"/>
              </a:ext>
            </a:extLst>
          </p:cNvPr>
          <p:cNvSpPr txBox="1"/>
          <p:nvPr/>
        </p:nvSpPr>
        <p:spPr>
          <a:xfrm>
            <a:off x="3097013" y="1975839"/>
            <a:ext cx="51785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Not </a:t>
            </a:r>
            <a:r>
              <a:rPr lang="fr-CH" dirty="0" err="1"/>
              <a:t>covering</a:t>
            </a:r>
            <a:r>
              <a:rPr lang="fr-CH" dirty="0"/>
              <a:t> the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by the section or </a:t>
            </a:r>
            <a:r>
              <a:rPr lang="fr-CH" dirty="0" err="1"/>
              <a:t>claiming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complete</a:t>
            </a:r>
            <a:r>
              <a:rPr lang="fr-CH" dirty="0"/>
              <a:t> in </a:t>
            </a:r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sense</a:t>
            </a:r>
            <a:endParaRPr lang="fr-CH" dirty="0"/>
          </a:p>
          <a:p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aim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to </a:t>
            </a:r>
            <a:r>
              <a:rPr lang="fr-CH" dirty="0" err="1"/>
              <a:t>give</a:t>
            </a:r>
            <a:r>
              <a:rPr lang="fr-CH" dirty="0"/>
              <a:t> </a:t>
            </a:r>
            <a:r>
              <a:rPr lang="fr-CH" dirty="0" err="1"/>
              <a:t>newcomers</a:t>
            </a:r>
            <a:r>
              <a:rPr lang="fr-CH" dirty="0"/>
              <a:t> a taste of </a:t>
            </a:r>
            <a:r>
              <a:rPr lang="fr-CH" i="1" dirty="0" err="1"/>
              <a:t>what</a:t>
            </a:r>
            <a:r>
              <a:rPr lang="fr-CH" i="1" dirty="0"/>
              <a:t> </a:t>
            </a:r>
            <a:r>
              <a:rPr lang="fr-CH" i="1" dirty="0" err="1"/>
              <a:t>else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doing</a:t>
            </a:r>
            <a:r>
              <a:rPr lang="fr-CH" dirty="0"/>
              <a:t> in the group</a:t>
            </a:r>
          </a:p>
          <a:p>
            <a:endParaRPr lang="fr-CH" dirty="0"/>
          </a:p>
          <a:p>
            <a:r>
              <a:rPr lang="fr-CH" dirty="0"/>
              <a:t>More </a:t>
            </a:r>
            <a:r>
              <a:rPr lang="fr-CH" dirty="0" err="1"/>
              <a:t>complete</a:t>
            </a:r>
            <a:r>
              <a:rPr lang="fr-CH" dirty="0"/>
              <a:t> </a:t>
            </a:r>
            <a:r>
              <a:rPr lang="fr-CH" dirty="0" err="1"/>
              <a:t>overviews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schedules</a:t>
            </a:r>
            <a:r>
              <a:rPr lang="fr-CH" dirty="0"/>
              <a:t> at the MPE Technical Meetings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602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2A3F0-1436-7D1B-5F34-4C8A7CA7F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31FB5-51F2-B939-7034-4B18FAEC9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5EE48F-888D-21B6-E437-5AC4C10A2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62" y="102393"/>
            <a:ext cx="2467319" cy="1324160"/>
          </a:xfrm>
          <a:prstGeom prst="rect">
            <a:avLst/>
          </a:prstGeom>
        </p:spPr>
      </p:pic>
      <p:pic>
        <p:nvPicPr>
          <p:cNvPr id="2" name="Content Placeholder 6" descr="A train on a conveyor belt&#10;&#10;Description automatically generated">
            <a:extLst>
              <a:ext uri="{FF2B5EF4-FFF2-40B4-BE49-F238E27FC236}">
                <a16:creationId xmlns:a16="http://schemas.microsoft.com/office/drawing/2014/main" id="{EE87A9A7-5035-D1E9-70C7-DD4EE603539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5662"/>
            <a:ext cx="8865341" cy="13241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FA28A3-E288-0AAD-247C-2E354B6EBC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21" t="23861" r="9481" b="50735"/>
          <a:stretch/>
        </p:blipFill>
        <p:spPr bwMode="auto">
          <a:xfrm>
            <a:off x="104196" y="3045377"/>
            <a:ext cx="6274049" cy="209812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B58D0-2B0D-6AE8-29DB-AB504DBBC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1221" y="175033"/>
            <a:ext cx="5601717" cy="1539467"/>
          </a:xfrm>
        </p:spPr>
        <p:txBody>
          <a:bodyPr>
            <a:normAutofit fontScale="85000" lnSpcReduction="20000"/>
          </a:bodyPr>
          <a:lstStyle/>
          <a:p>
            <a:r>
              <a:rPr lang="fr-CH" dirty="0"/>
              <a:t>High </a:t>
            </a:r>
            <a:r>
              <a:rPr lang="fr-CH" dirty="0" err="1"/>
              <a:t>Luminosity</a:t>
            </a:r>
            <a:r>
              <a:rPr lang="fr-CH" dirty="0"/>
              <a:t> LHC </a:t>
            </a:r>
            <a:r>
              <a:rPr lang="fr-CH" dirty="0" err="1"/>
              <a:t>Inner</a:t>
            </a:r>
            <a:r>
              <a:rPr lang="fr-CH" dirty="0"/>
              <a:t> Triplet String Facility</a:t>
            </a:r>
          </a:p>
          <a:p>
            <a:r>
              <a:rPr lang="fr-CH" dirty="0"/>
              <a:t>Hardware Commissioning</a:t>
            </a:r>
          </a:p>
          <a:p>
            <a:r>
              <a:rPr lang="fr-CH" dirty="0" err="1"/>
              <a:t>Operation</a:t>
            </a:r>
            <a:endParaRPr lang="en-GB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BEDDC03-80BD-4D1F-D3EE-74A60CD1BD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8066" y="3108930"/>
            <a:ext cx="2923262" cy="1584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03077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0529E-75A1-DAB9-EE19-65B6F916C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AD223-3F69-B49D-6522-DC1A1CB46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6877B7-C00A-EC46-2E02-1944BBB4F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98" y="185377"/>
            <a:ext cx="2476846" cy="13908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444AF96-27E5-7305-B65C-6DF99E5A95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267"/>
          <a:stretch/>
        </p:blipFill>
        <p:spPr>
          <a:xfrm>
            <a:off x="5543550" y="1587730"/>
            <a:ext cx="3600449" cy="3226512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6A717579-5786-D5D1-59F4-D3C05E92A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245" y="196943"/>
            <a:ext cx="4833606" cy="1443463"/>
          </a:xfrm>
        </p:spPr>
        <p:txBody>
          <a:bodyPr>
            <a:normAutofit fontScale="40000" lnSpcReduction="20000"/>
          </a:bodyPr>
          <a:lstStyle/>
          <a:p>
            <a:r>
              <a:rPr lang="fr-CH" dirty="0" err="1"/>
              <a:t>Superconducting</a:t>
            </a:r>
            <a:r>
              <a:rPr lang="fr-CH" dirty="0"/>
              <a:t> Magnets Hardware Commissioning</a:t>
            </a:r>
          </a:p>
          <a:p>
            <a:r>
              <a:rPr lang="fr-CH" dirty="0" err="1"/>
              <a:t>Operation</a:t>
            </a:r>
            <a:r>
              <a:rPr lang="fr-CH" dirty="0"/>
              <a:t>, MP3, </a:t>
            </a:r>
            <a:r>
              <a:rPr lang="fr-CH" dirty="0" err="1"/>
              <a:t>SigMon</a:t>
            </a:r>
            <a:r>
              <a:rPr lang="fr-CH" dirty="0"/>
              <a:t>, cold diodes, …</a:t>
            </a:r>
          </a:p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Quality</a:t>
            </a:r>
            <a:r>
              <a:rPr lang="fr-CH" dirty="0"/>
              <a:t> Assurance</a:t>
            </a:r>
          </a:p>
          <a:p>
            <a:r>
              <a:rPr lang="en-GB" dirty="0"/>
              <a:t>STEAM framework:</a:t>
            </a:r>
            <a:br>
              <a:rPr lang="en-GB" dirty="0"/>
            </a:br>
            <a:r>
              <a:rPr lang="en-GB" dirty="0"/>
              <a:t>Simulation of Transient Effects in Accelerator Magnets</a:t>
            </a:r>
            <a:endParaRPr lang="fr-CH" dirty="0"/>
          </a:p>
          <a:p>
            <a:r>
              <a:rPr lang="en-GB" dirty="0"/>
              <a:t>Simulation and protection of </a:t>
            </a:r>
            <a:r>
              <a:rPr lang="en-GB" dirty="0" err="1"/>
              <a:t>sc</a:t>
            </a:r>
            <a:r>
              <a:rPr lang="en-GB" dirty="0"/>
              <a:t> magnets for future applications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FA1BD4F-FDDA-79EC-7AD0-A75B4A43EF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12" r="17100"/>
          <a:stretch/>
        </p:blipFill>
        <p:spPr>
          <a:xfrm>
            <a:off x="832513" y="2229141"/>
            <a:ext cx="1381594" cy="252661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DE09B24-BDF7-F327-663D-79CCD7D1F61E}"/>
              </a:ext>
            </a:extLst>
          </p:cNvPr>
          <p:cNvSpPr txBox="1"/>
          <p:nvPr/>
        </p:nvSpPr>
        <p:spPr>
          <a:xfrm>
            <a:off x="582470" y="1831160"/>
            <a:ext cx="1874128" cy="5232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HL-LHC cold diodes under test at LN2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8E4B846-296A-D167-2A41-3D1BC1C64E5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044" y="2302551"/>
            <a:ext cx="2116497" cy="173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17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22DE1-0082-A4A4-B0C4-04F0E0E8D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570" y="141255"/>
            <a:ext cx="5766179" cy="1694369"/>
          </a:xfrm>
        </p:spPr>
        <p:txBody>
          <a:bodyPr>
            <a:normAutofit fontScale="62500" lnSpcReduction="20000"/>
          </a:bodyPr>
          <a:lstStyle/>
          <a:p>
            <a:r>
              <a:rPr lang="fr-CH" dirty="0" err="1"/>
              <a:t>Quench</a:t>
            </a:r>
            <a:r>
              <a:rPr lang="fr-CH" dirty="0"/>
              <a:t> Protection Energy Extraction </a:t>
            </a:r>
            <a:r>
              <a:rPr lang="fr-CH" dirty="0" err="1"/>
              <a:t>Systems</a:t>
            </a:r>
            <a:endParaRPr lang="fr-CH" dirty="0"/>
          </a:p>
          <a:p>
            <a:r>
              <a:rPr lang="fr-CH" dirty="0"/>
              <a:t>Circuit </a:t>
            </a:r>
            <a:r>
              <a:rPr lang="fr-CH" dirty="0" err="1"/>
              <a:t>breakers</a:t>
            </a:r>
            <a:r>
              <a:rPr lang="fr-CH" dirty="0"/>
              <a:t> / switches / DC </a:t>
            </a:r>
            <a:r>
              <a:rPr lang="fr-CH" dirty="0" err="1"/>
              <a:t>contactors</a:t>
            </a:r>
            <a:endParaRPr lang="fr-CH" dirty="0"/>
          </a:p>
          <a:p>
            <a:r>
              <a:rPr lang="fr-CH" dirty="0"/>
              <a:t>CLIQ</a:t>
            </a:r>
          </a:p>
          <a:p>
            <a:r>
              <a:rPr lang="fr-CH" dirty="0" err="1"/>
              <a:t>Quench</a:t>
            </a:r>
            <a:r>
              <a:rPr lang="fr-CH" dirty="0"/>
              <a:t> </a:t>
            </a:r>
            <a:r>
              <a:rPr lang="fr-CH" dirty="0" err="1"/>
              <a:t>Heater</a:t>
            </a:r>
            <a:r>
              <a:rPr lang="fr-CH" dirty="0"/>
              <a:t> Power Supplies</a:t>
            </a:r>
          </a:p>
          <a:p>
            <a:r>
              <a:rPr lang="fr-CH" dirty="0"/>
              <a:t>Universal Control Electronics for EE </a:t>
            </a:r>
            <a:r>
              <a:rPr lang="fr-CH" dirty="0" err="1"/>
              <a:t>systems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AC41E-70EA-505C-DA57-D6732A89B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EB951-11A0-CC01-21D2-88B7FD5C3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4E119A-9290-1720-35FC-A16C49E38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37" y="42092"/>
            <a:ext cx="2419688" cy="1438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7CBEAB-2AAF-6E9C-AB31-EE0BBF17D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570" y="1937321"/>
            <a:ext cx="2849938" cy="2135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A277C9-63CA-4276-44B9-B094ED91174B}"/>
              </a:ext>
            </a:extLst>
          </p:cNvPr>
          <p:cNvSpPr txBox="1"/>
          <p:nvPr/>
        </p:nvSpPr>
        <p:spPr>
          <a:xfrm>
            <a:off x="3089039" y="4160080"/>
            <a:ext cx="28023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CLIQ pre-series unit during </a:t>
            </a:r>
            <a:br>
              <a:rPr lang="en-GB" sz="1400" dirty="0"/>
            </a:br>
            <a:r>
              <a:rPr lang="en-GB" sz="1400" dirty="0"/>
              <a:t>CE marking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3B60BF-8DE3-36A0-7836-C1FBC5BD2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15" y="1945030"/>
            <a:ext cx="2849938" cy="21350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EDF6D0-348E-60FA-97CA-A3460A8585C7}"/>
              </a:ext>
            </a:extLst>
          </p:cNvPr>
          <p:cNvSpPr txBox="1"/>
          <p:nvPr/>
        </p:nvSpPr>
        <p:spPr>
          <a:xfrm>
            <a:off x="214679" y="4150597"/>
            <a:ext cx="25666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2 x 2 kA systems in cluster F1 in SM18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6C2CAD4-6AE4-9830-402E-324261F89E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3085" y="1929070"/>
            <a:ext cx="2897003" cy="21654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4E71314-17C0-7640-4C97-F9973A70E9FF}"/>
              </a:ext>
            </a:extLst>
          </p:cNvPr>
          <p:cNvSpPr txBox="1"/>
          <p:nvPr/>
        </p:nvSpPr>
        <p:spPr>
          <a:xfrm>
            <a:off x="6318201" y="4257255"/>
            <a:ext cx="21178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DQHDS for the STRING</a:t>
            </a:r>
          </a:p>
        </p:txBody>
      </p:sp>
    </p:spTree>
    <p:extLst>
      <p:ext uri="{BB962C8B-B14F-4D97-AF65-F5344CB8AC3E}">
        <p14:creationId xmlns:p14="http://schemas.microsoft.com/office/powerpoint/2010/main" val="515402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D4708-1B04-F920-2DDF-5BE4A0153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275" y="134431"/>
            <a:ext cx="5841241" cy="1783079"/>
          </a:xfrm>
        </p:spPr>
        <p:txBody>
          <a:bodyPr>
            <a:normAutofit fontScale="62500" lnSpcReduction="20000"/>
          </a:bodyPr>
          <a:lstStyle/>
          <a:p>
            <a:r>
              <a:rPr lang="fr-CH" dirty="0"/>
              <a:t>Beam Interlock System BIS</a:t>
            </a:r>
          </a:p>
          <a:p>
            <a:r>
              <a:rPr lang="fr-CH" dirty="0"/>
              <a:t>Safe Machine </a:t>
            </a:r>
            <a:r>
              <a:rPr lang="fr-CH" dirty="0" err="1"/>
              <a:t>Parameters</a:t>
            </a:r>
            <a:r>
              <a:rPr lang="fr-CH" dirty="0"/>
              <a:t> SMP</a:t>
            </a:r>
          </a:p>
          <a:p>
            <a:r>
              <a:rPr lang="fr-CH" dirty="0"/>
              <a:t>Warm magnet Interlock Controller WIC</a:t>
            </a:r>
          </a:p>
          <a:p>
            <a:r>
              <a:rPr lang="fr-CH" dirty="0"/>
              <a:t>Power Interlock Controller PIC</a:t>
            </a:r>
          </a:p>
          <a:p>
            <a:r>
              <a:rPr lang="fr-CH" dirty="0"/>
              <a:t>Fast Magnet </a:t>
            </a:r>
            <a:r>
              <a:rPr lang="fr-CH" dirty="0" err="1"/>
              <a:t>Current</a:t>
            </a:r>
            <a:r>
              <a:rPr lang="fr-CH" dirty="0"/>
              <a:t> change Monitor FMCM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2E1C3-AE13-5D5A-C8E0-3B24CBD5DE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5F8F0-7F50-DA21-3BE7-8D4F7BA6E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33F0E1-7E87-40F7-C466-58E2767B5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48" y="102393"/>
            <a:ext cx="2476846" cy="13813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68A35C-A121-0774-605B-27D2E056A3E6}"/>
              </a:ext>
            </a:extLst>
          </p:cNvPr>
          <p:cNvSpPr txBox="1"/>
          <p:nvPr/>
        </p:nvSpPr>
        <p:spPr>
          <a:xfrm>
            <a:off x="280580" y="4144696"/>
            <a:ext cx="2816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000000"/>
                </a:solidFill>
              </a:rPr>
              <a:t>CIBU v2 – Series production hardware</a:t>
            </a:r>
          </a:p>
        </p:txBody>
      </p:sp>
      <p:pic>
        <p:nvPicPr>
          <p:cNvPr id="8" name="Image 4" descr="Une image contenant personne, habits, chaussures, intérieur&#10;&#10;Description générée automatiquement">
            <a:extLst>
              <a:ext uri="{FF2B5EF4-FFF2-40B4-BE49-F238E27FC236}">
                <a16:creationId xmlns:a16="http://schemas.microsoft.com/office/drawing/2014/main" id="{05DE763D-2B27-A821-37F8-4D71B798797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017" y="2130412"/>
            <a:ext cx="1403544" cy="1871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F25799-ADC0-776F-DB18-DEB5FE6D58CA}"/>
              </a:ext>
            </a:extLst>
          </p:cNvPr>
          <p:cNvSpPr txBox="1"/>
          <p:nvPr/>
        </p:nvSpPr>
        <p:spPr>
          <a:xfrm>
            <a:off x="2896401" y="4142954"/>
            <a:ext cx="28168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000000"/>
                </a:solidFill>
              </a:rPr>
              <a:t>PICv2 Prototype in the IT-String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3EA39B-B5B6-B6AE-2ED0-59F07D78CC1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265" y="2389666"/>
            <a:ext cx="1284164" cy="7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D14FDE-D61F-D650-7954-45E41DD3B64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863" y="2496816"/>
            <a:ext cx="1296597" cy="7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890763-DF42-41B0-DD91-254483ABA02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893" y="2603965"/>
            <a:ext cx="1288951" cy="7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9BDCE3-C7ED-FD2C-E5DF-EBB5B4A22006}"/>
              </a:ext>
            </a:extLst>
          </p:cNvPr>
          <p:cNvSpPr txBox="1"/>
          <p:nvPr/>
        </p:nvSpPr>
        <p:spPr>
          <a:xfrm>
            <a:off x="8600353" y="2991475"/>
            <a:ext cx="543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…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C3C85D-B819-341C-B557-2346BE0D6E2B}"/>
              </a:ext>
            </a:extLst>
          </p:cNvPr>
          <p:cNvSpPr txBox="1"/>
          <p:nvPr/>
        </p:nvSpPr>
        <p:spPr>
          <a:xfrm>
            <a:off x="5860240" y="3965111"/>
            <a:ext cx="25183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000000"/>
                </a:solidFill>
              </a:rPr>
              <a:t>WICv2 generic crate  and patch panel design</a:t>
            </a:r>
          </a:p>
        </p:txBody>
      </p:sp>
      <p:pic>
        <p:nvPicPr>
          <p:cNvPr id="16" name="505C0BDA-9ED8-4967-A5C2-CE4D5C92244F" descr="IMG_6352.jpg">
            <a:extLst>
              <a:ext uri="{FF2B5EF4-FFF2-40B4-BE49-F238E27FC236}">
                <a16:creationId xmlns:a16="http://schemas.microsoft.com/office/drawing/2014/main" id="{46D6E7E1-57DE-E859-5845-06FB6DD6B4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87" r="13668"/>
          <a:stretch/>
        </p:blipFill>
        <p:spPr bwMode="auto">
          <a:xfrm>
            <a:off x="508809" y="2124725"/>
            <a:ext cx="2588601" cy="181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946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DD05B-C2F4-577F-1D84-CFE850E4B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4269" y="102393"/>
            <a:ext cx="5595582" cy="1721700"/>
          </a:xfrm>
        </p:spPr>
        <p:txBody>
          <a:bodyPr>
            <a:normAutofit fontScale="70000" lnSpcReduction="20000"/>
          </a:bodyPr>
          <a:lstStyle/>
          <a:p>
            <a:r>
              <a:rPr lang="fr-CH" dirty="0" err="1"/>
              <a:t>Quench</a:t>
            </a:r>
            <a:r>
              <a:rPr lang="fr-CH" dirty="0"/>
              <a:t> </a:t>
            </a:r>
            <a:r>
              <a:rPr lang="fr-CH" dirty="0" err="1"/>
              <a:t>Detection</a:t>
            </a:r>
            <a:r>
              <a:rPr lang="fr-CH" dirty="0"/>
              <a:t> System (QDS) &amp; Consolidation</a:t>
            </a:r>
          </a:p>
          <a:p>
            <a:pPr lvl="1"/>
            <a:r>
              <a:rPr lang="fr-CH" dirty="0"/>
              <a:t>UQDS, PDSU, EDAQ</a:t>
            </a:r>
          </a:p>
          <a:p>
            <a:r>
              <a:rPr lang="fr-CH" dirty="0" err="1"/>
              <a:t>DAQs</a:t>
            </a:r>
            <a:r>
              <a:rPr lang="fr-CH" dirty="0"/>
              <a:t> for test </a:t>
            </a:r>
            <a:r>
              <a:rPr lang="fr-CH" dirty="0" err="1"/>
              <a:t>benches</a:t>
            </a:r>
            <a:r>
              <a:rPr lang="fr-CH" dirty="0"/>
              <a:t> (SM18, IT String)</a:t>
            </a:r>
          </a:p>
          <a:p>
            <a:r>
              <a:rPr lang="fr-CH" dirty="0" err="1"/>
              <a:t>Research</a:t>
            </a:r>
            <a:r>
              <a:rPr lang="fr-CH" dirty="0"/>
              <a:t> and </a:t>
            </a:r>
            <a:r>
              <a:rPr lang="fr-CH" dirty="0" err="1"/>
              <a:t>Development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586F20-9E8D-A55C-B773-7EE105540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D4276-6143-1150-0425-EAFC964A7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5AB98E-595D-D8B8-E08A-9E067F8B5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04" y="34752"/>
            <a:ext cx="2534004" cy="13336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EEA2205-A0DC-A2DA-61A9-7BB2F84A1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765" y="1716237"/>
            <a:ext cx="6346209" cy="306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11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15">
            <a:extLst>
              <a:ext uri="{FF2B5EF4-FFF2-40B4-BE49-F238E27FC236}">
                <a16:creationId xmlns:a16="http://schemas.microsoft.com/office/drawing/2014/main" id="{E100CCE7-A066-A596-72BE-7EB2CA65ED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6539" y="1923986"/>
            <a:ext cx="1906242" cy="191206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585A1-A80D-85D6-2C90-00ADA9556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2667" y="187631"/>
            <a:ext cx="5158031" cy="1871824"/>
          </a:xfrm>
        </p:spPr>
        <p:txBody>
          <a:bodyPr>
            <a:normAutofit fontScale="47500" lnSpcReduction="20000"/>
          </a:bodyPr>
          <a:lstStyle/>
          <a:p>
            <a:r>
              <a:rPr lang="fr-CH" dirty="0"/>
              <a:t>Controls and software </a:t>
            </a:r>
            <a:r>
              <a:rPr lang="fr-CH" dirty="0" err="1"/>
              <a:t>systems</a:t>
            </a:r>
            <a:endParaRPr lang="fr-CH" dirty="0"/>
          </a:p>
          <a:p>
            <a:r>
              <a:rPr lang="fr-CH" dirty="0"/>
              <a:t>Post Mortem, </a:t>
            </a:r>
            <a:r>
              <a:rPr lang="fr-CH" dirty="0" err="1"/>
              <a:t>SigMon</a:t>
            </a:r>
            <a:r>
              <a:rPr lang="fr-CH" dirty="0"/>
              <a:t>, </a:t>
            </a:r>
            <a:r>
              <a:rPr lang="fr-CH" dirty="0" err="1"/>
              <a:t>AccTesting</a:t>
            </a:r>
            <a:endParaRPr lang="fr-CH" dirty="0"/>
          </a:p>
          <a:p>
            <a:r>
              <a:rPr lang="fr-CH" dirty="0" err="1"/>
              <a:t>Dependability</a:t>
            </a:r>
            <a:r>
              <a:rPr lang="fr-CH" dirty="0"/>
              <a:t> </a:t>
            </a:r>
            <a:r>
              <a:rPr lang="fr-CH" dirty="0" err="1"/>
              <a:t>studies</a:t>
            </a:r>
            <a:r>
              <a:rPr lang="fr-CH" dirty="0"/>
              <a:t> for protection </a:t>
            </a:r>
            <a:r>
              <a:rPr lang="fr-CH" dirty="0" err="1"/>
              <a:t>systems</a:t>
            </a:r>
            <a:r>
              <a:rPr lang="fr-CH" dirty="0"/>
              <a:t> and </a:t>
            </a:r>
            <a:r>
              <a:rPr lang="fr-CH" dirty="0" err="1"/>
              <a:t>accelerators</a:t>
            </a:r>
            <a:endParaRPr lang="fr-CH" dirty="0"/>
          </a:p>
          <a:p>
            <a:r>
              <a:rPr lang="fr-CH" dirty="0"/>
              <a:t>Failure case and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induced</a:t>
            </a:r>
            <a:r>
              <a:rPr lang="fr-CH" dirty="0"/>
              <a:t> damage </a:t>
            </a:r>
            <a:r>
              <a:rPr lang="fr-CH" dirty="0" err="1"/>
              <a:t>studies</a:t>
            </a:r>
            <a:endParaRPr lang="fr-CH" dirty="0"/>
          </a:p>
          <a:p>
            <a:r>
              <a:rPr lang="fr-CH" dirty="0" err="1"/>
              <a:t>UFOs</a:t>
            </a:r>
            <a:endParaRPr lang="fr-CH" dirty="0"/>
          </a:p>
          <a:p>
            <a:r>
              <a:rPr lang="fr-CH" dirty="0"/>
              <a:t>Machine Protection Panel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AF256-CE30-C745-3979-11DDE691D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2F8BB-5474-A96B-BA78-6FFB27D4D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080501-F0E0-F71F-76EB-02F2E25E9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00" y="168679"/>
            <a:ext cx="2438740" cy="1295581"/>
          </a:xfrm>
          <a:prstGeom prst="rect">
            <a:avLst/>
          </a:prstGeom>
        </p:spPr>
      </p:pic>
      <p:pic>
        <p:nvPicPr>
          <p:cNvPr id="2" name="Picture 1" descr="A graph with numbers and colored lines&#10;&#10;Description automatically generated with medium confidence">
            <a:extLst>
              <a:ext uri="{FF2B5EF4-FFF2-40B4-BE49-F238E27FC236}">
                <a16:creationId xmlns:a16="http://schemas.microsoft.com/office/drawing/2014/main" id="{6856710E-8390-F66E-7107-FBEACA227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302" y="2054712"/>
            <a:ext cx="3561998" cy="2196566"/>
          </a:xfrm>
          <a:prstGeom prst="rect">
            <a:avLst/>
          </a:prstGeom>
        </p:spPr>
      </p:pic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79589277-9FBD-51AD-D431-DAC122CA6DB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47939" y="3122708"/>
            <a:ext cx="2732348" cy="16445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999D5B-E773-385E-CA57-CFB94985C3C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020" y="2054712"/>
            <a:ext cx="2111616" cy="26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18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8318A-6543-FFB1-BEF5-1DC3AC058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sz="3900"/>
              <a:t>The Future – 2024 and </a:t>
            </a:r>
            <a:r>
              <a:rPr lang="fr-CH" sz="3900" err="1"/>
              <a:t>beyond</a:t>
            </a:r>
            <a:endParaRPr lang="en-GB" sz="39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D6985C-BCCF-FEA1-70EE-F56AA4F59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87024"/>
            <a:ext cx="3657600" cy="202082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57BBC-3033-C818-3AA1-B26A0BABE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H" sz="1800" dirty="0" err="1"/>
              <a:t>Safety</a:t>
            </a:r>
            <a:endParaRPr lang="fr-CH" sz="1800" dirty="0"/>
          </a:p>
          <a:p>
            <a:pPr>
              <a:lnSpc>
                <a:spcPct val="90000"/>
              </a:lnSpc>
            </a:pPr>
            <a:r>
              <a:rPr lang="fr-CH" sz="1800" dirty="0" err="1"/>
              <a:t>Operation</a:t>
            </a:r>
            <a:r>
              <a:rPr lang="fr-CH" sz="1800" dirty="0"/>
              <a:t> of </a:t>
            </a:r>
            <a:r>
              <a:rPr lang="fr-CH" sz="1800" dirty="0" err="1"/>
              <a:t>our</a:t>
            </a:r>
            <a:r>
              <a:rPr lang="fr-CH" sz="1800" dirty="0"/>
              <a:t> </a:t>
            </a:r>
            <a:r>
              <a:rPr lang="fr-CH" sz="1800" dirty="0" err="1"/>
              <a:t>accelerator</a:t>
            </a:r>
            <a:r>
              <a:rPr lang="fr-CH" sz="1800" dirty="0"/>
              <a:t> </a:t>
            </a:r>
            <a:r>
              <a:rPr lang="fr-CH" sz="1800" dirty="0" err="1"/>
              <a:t>complex</a:t>
            </a:r>
            <a:endParaRPr lang="fr-CH" sz="1800" dirty="0"/>
          </a:p>
          <a:p>
            <a:pPr>
              <a:lnSpc>
                <a:spcPct val="90000"/>
              </a:lnSpc>
            </a:pPr>
            <a:r>
              <a:rPr lang="fr-CH" sz="1800" dirty="0"/>
              <a:t>HL-LHC</a:t>
            </a:r>
          </a:p>
          <a:p>
            <a:pPr lvl="1">
              <a:lnSpc>
                <a:spcPct val="90000"/>
              </a:lnSpc>
            </a:pPr>
            <a:r>
              <a:rPr lang="fr-CH" sz="1800" dirty="0"/>
              <a:t>All sections </a:t>
            </a:r>
            <a:r>
              <a:rPr lang="fr-CH" sz="1800" dirty="0" err="1"/>
              <a:t>involved</a:t>
            </a:r>
            <a:endParaRPr lang="fr-CH" sz="1800" dirty="0"/>
          </a:p>
          <a:p>
            <a:pPr lvl="1">
              <a:lnSpc>
                <a:spcPct val="90000"/>
              </a:lnSpc>
            </a:pPr>
            <a:r>
              <a:rPr lang="fr-CH" sz="1800" dirty="0" err="1"/>
              <a:t>Owner</a:t>
            </a:r>
            <a:r>
              <a:rPr lang="fr-CH" sz="1800" dirty="0"/>
              <a:t> of HL </a:t>
            </a:r>
            <a:r>
              <a:rPr lang="fr-CH" sz="1800" dirty="0" err="1"/>
              <a:t>workpackages</a:t>
            </a:r>
            <a:r>
              <a:rPr lang="fr-CH" sz="1800" dirty="0"/>
              <a:t> (7 and 16)</a:t>
            </a:r>
          </a:p>
          <a:p>
            <a:pPr>
              <a:lnSpc>
                <a:spcPct val="90000"/>
              </a:lnSpc>
            </a:pPr>
            <a:r>
              <a:rPr lang="fr-CH" sz="1800" dirty="0"/>
              <a:t>Consolidation of </a:t>
            </a:r>
            <a:r>
              <a:rPr lang="fr-CH" sz="1800" dirty="0" err="1"/>
              <a:t>existing</a:t>
            </a:r>
            <a:r>
              <a:rPr lang="fr-CH" sz="1800" dirty="0"/>
              <a:t> </a:t>
            </a:r>
            <a:r>
              <a:rPr lang="fr-CH" sz="1800" dirty="0" err="1"/>
              <a:t>systems</a:t>
            </a:r>
            <a:endParaRPr lang="fr-CH" sz="1800" dirty="0"/>
          </a:p>
          <a:p>
            <a:pPr>
              <a:lnSpc>
                <a:spcPct val="90000"/>
              </a:lnSpc>
            </a:pPr>
            <a:r>
              <a:rPr lang="fr-CH" sz="1800" dirty="0"/>
              <a:t>Future </a:t>
            </a:r>
            <a:r>
              <a:rPr lang="fr-CH" sz="1800" dirty="0" err="1"/>
              <a:t>accelerators</a:t>
            </a:r>
            <a:r>
              <a:rPr lang="fr-CH" sz="1800" dirty="0"/>
              <a:t> and R&amp;D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DCEBEA-5C17-5084-6C26-89E13B6E4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800"/>
              <a:t>TE-MPE annual meeting, 25 January 2025, Jan Uythoven</a:t>
            </a:r>
            <a:endParaRPr lang="en-US" sz="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D9FF2-931D-D1AB-CED1-6F640F920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45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D0553-FEF3-1D1B-3457-B220341C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Next: 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3C6F3-B0DE-E295-26D3-9099FF483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24460"/>
            <a:ext cx="4233821" cy="19569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2200" dirty="0" err="1"/>
              <a:t>They</a:t>
            </a:r>
            <a:r>
              <a:rPr lang="fr-CH" sz="2200" dirty="0"/>
              <a:t> are </a:t>
            </a:r>
            <a:r>
              <a:rPr lang="fr-CH" sz="2200" b="1" i="1" dirty="0"/>
              <a:t>not</a:t>
            </a:r>
            <a:r>
              <a:rPr lang="fr-CH" sz="2200" dirty="0"/>
              <a:t>:</a:t>
            </a:r>
          </a:p>
          <a:p>
            <a:pPr lvl="1"/>
            <a:r>
              <a:rPr lang="fr-CH" sz="1900" dirty="0"/>
              <a:t>The highlights of the section</a:t>
            </a:r>
          </a:p>
          <a:p>
            <a:pPr lvl="1"/>
            <a:r>
              <a:rPr lang="fr-CH" sz="1900" dirty="0"/>
              <a:t>Covering the </a:t>
            </a:r>
            <a:r>
              <a:rPr lang="fr-CH" sz="1900" dirty="0" err="1"/>
              <a:t>most</a:t>
            </a:r>
            <a:r>
              <a:rPr lang="fr-CH" sz="1900" dirty="0"/>
              <a:t> important topic of the section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E57E7-7A57-4FDB-30AD-D2FCF3A30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E9F674-BC7D-F8EC-C2F1-41B3BE80F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D16565-0FDB-8F0E-F18D-86521CC83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124" y="189478"/>
            <a:ext cx="2316479" cy="167138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179E6C-8DD7-9C9E-797E-8B5078464A8E}"/>
              </a:ext>
            </a:extLst>
          </p:cNvPr>
          <p:cNvSpPr txBox="1">
            <a:spLocks/>
          </p:cNvSpPr>
          <p:nvPr/>
        </p:nvSpPr>
        <p:spPr>
          <a:xfrm>
            <a:off x="4691021" y="2159638"/>
            <a:ext cx="4095971" cy="2462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 err="1"/>
              <a:t>They</a:t>
            </a:r>
            <a:r>
              <a:rPr lang="fr-CH" sz="2200" dirty="0"/>
              <a:t> are </a:t>
            </a:r>
            <a:r>
              <a:rPr lang="fr-CH" sz="2200" dirty="0" err="1"/>
              <a:t>aimed</a:t>
            </a:r>
            <a:r>
              <a:rPr lang="fr-CH" sz="2200" dirty="0"/>
              <a:t> to </a:t>
            </a:r>
            <a:r>
              <a:rPr lang="fr-CH" sz="2200" dirty="0" err="1"/>
              <a:t>be</a:t>
            </a:r>
            <a:r>
              <a:rPr lang="fr-CH" sz="2200" dirty="0"/>
              <a:t>:</a:t>
            </a:r>
          </a:p>
          <a:p>
            <a:pPr lvl="1"/>
            <a:r>
              <a:rPr lang="fr-CH" sz="1900" dirty="0"/>
              <a:t>Speed (7 – 8 minutes)</a:t>
            </a:r>
          </a:p>
          <a:p>
            <a:pPr lvl="1"/>
            <a:r>
              <a:rPr lang="fr-CH" sz="1900" dirty="0" err="1"/>
              <a:t>Interesting</a:t>
            </a:r>
            <a:endParaRPr lang="en-GB" sz="19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22D87-70CA-3A39-634B-904871FE4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5311" y="213780"/>
            <a:ext cx="1164843" cy="16470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4CBA6E-4417-776D-EB31-D9A920460E71}"/>
              </a:ext>
            </a:extLst>
          </p:cNvPr>
          <p:cNvSpPr txBox="1"/>
          <p:nvPr/>
        </p:nvSpPr>
        <p:spPr>
          <a:xfrm>
            <a:off x="7224511" y="1579448"/>
            <a:ext cx="1046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8 min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446539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15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43" y="147075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TE-MPE Annual Meeting </a:t>
            </a:r>
            <a:br>
              <a:rPr lang="en-GB" dirty="0"/>
            </a:br>
            <a:r>
              <a:rPr lang="en-GB" sz="3600" i="1" dirty="0"/>
              <a:t>25 January 2024</a:t>
            </a:r>
            <a:br>
              <a:rPr lang="en-GB" dirty="0"/>
            </a:br>
            <a:br>
              <a:rPr lang="en-GB" dirty="0"/>
            </a:br>
            <a:r>
              <a:rPr lang="en-GB" dirty="0"/>
              <a:t>Welcome and General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348343" y="3211475"/>
            <a:ext cx="6291396" cy="88155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Jan Uythoven</a:t>
            </a:r>
            <a:br>
              <a:rPr lang="en-GB" dirty="0"/>
            </a:br>
            <a:r>
              <a:rPr lang="en-GB" dirty="0"/>
              <a:t>Many thanks to the Section Leaders and group members for their input</a:t>
            </a:r>
          </a:p>
          <a:p>
            <a:r>
              <a:rPr lang="en-GB" dirty="0"/>
              <a:t>Special thanks to Daniel Wollmann, Daniel Calcoen and Claudia Dupraz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BA23D-8714-6E02-DFC6-EC28F720D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565" y="3163473"/>
            <a:ext cx="1102138" cy="15584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00B886-0641-3CCD-6A4C-B0BC8A9D3D05}"/>
              </a:ext>
            </a:extLst>
          </p:cNvPr>
          <p:cNvSpPr txBox="1"/>
          <p:nvPr/>
        </p:nvSpPr>
        <p:spPr>
          <a:xfrm>
            <a:off x="7243763" y="4721890"/>
            <a:ext cx="1493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15 min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30134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403D884-E90B-AFE5-4B18-6728DB04C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43"/>
          <a:stretch/>
        </p:blipFill>
        <p:spPr>
          <a:xfrm>
            <a:off x="454454" y="792026"/>
            <a:ext cx="8229600" cy="32031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200" dirty="0"/>
              <a:t>Machine Protection and Electrical Integrity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</p:spPr>
        <p:txBody>
          <a:bodyPr anchor="ctr">
            <a:norm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GB" dirty="0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1A613F-6B8D-ED96-5EAE-72D2F88291AB}"/>
              </a:ext>
            </a:extLst>
          </p:cNvPr>
          <p:cNvSpPr/>
          <p:nvPr/>
        </p:nvSpPr>
        <p:spPr>
          <a:xfrm>
            <a:off x="1511747" y="134173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7C24D5-BCA4-8B7C-DCC8-7AEE0D08760B}"/>
              </a:ext>
            </a:extLst>
          </p:cNvPr>
          <p:cNvSpPr/>
          <p:nvPr/>
        </p:nvSpPr>
        <p:spPr>
          <a:xfrm>
            <a:off x="1844970" y="1328755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054FF6C-72C4-1F03-738F-DC3229962430}"/>
              </a:ext>
            </a:extLst>
          </p:cNvPr>
          <p:cNvSpPr/>
          <p:nvPr/>
        </p:nvSpPr>
        <p:spPr>
          <a:xfrm>
            <a:off x="7648423" y="983325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C39E1E-185A-D752-C484-D9768F12A3C1}"/>
              </a:ext>
            </a:extLst>
          </p:cNvPr>
          <p:cNvSpPr/>
          <p:nvPr/>
        </p:nvSpPr>
        <p:spPr>
          <a:xfrm>
            <a:off x="1175209" y="117631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0C1B8C4-C780-FB0E-C8E6-D17941816E0D}"/>
              </a:ext>
            </a:extLst>
          </p:cNvPr>
          <p:cNvSpPr/>
          <p:nvPr/>
        </p:nvSpPr>
        <p:spPr>
          <a:xfrm>
            <a:off x="5908372" y="1135725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B60C49F-316F-9A76-3658-E8DA4C667EBB}"/>
              </a:ext>
            </a:extLst>
          </p:cNvPr>
          <p:cNvSpPr/>
          <p:nvPr/>
        </p:nvSpPr>
        <p:spPr>
          <a:xfrm>
            <a:off x="4308697" y="117631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6CB8CA6-DB7A-317C-B004-F0EE53AC9DD0}"/>
              </a:ext>
            </a:extLst>
          </p:cNvPr>
          <p:cNvSpPr/>
          <p:nvPr/>
        </p:nvSpPr>
        <p:spPr>
          <a:xfrm>
            <a:off x="5341210" y="1121769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8BEDEE1-F4CD-FECB-0A83-529B996C20DC}"/>
              </a:ext>
            </a:extLst>
          </p:cNvPr>
          <p:cNvSpPr/>
          <p:nvPr/>
        </p:nvSpPr>
        <p:spPr>
          <a:xfrm>
            <a:off x="2761580" y="168716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682FF8-358D-14C8-51E9-D40BB92995CE}"/>
              </a:ext>
            </a:extLst>
          </p:cNvPr>
          <p:cNvSpPr/>
          <p:nvPr/>
        </p:nvSpPr>
        <p:spPr>
          <a:xfrm>
            <a:off x="3746309" y="1218935"/>
            <a:ext cx="209661" cy="26124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C087C9-6EE9-D0D3-8380-B946CFF52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2558"/>
          <a:stretch/>
        </p:blipFill>
        <p:spPr>
          <a:xfrm>
            <a:off x="142444" y="2805007"/>
            <a:ext cx="8679459" cy="171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2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403D884-E90B-AFE5-4B18-6728DB04C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43"/>
          <a:stretch/>
        </p:blipFill>
        <p:spPr>
          <a:xfrm>
            <a:off x="454454" y="792026"/>
            <a:ext cx="8229600" cy="3203145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C9006C-4EB9-B171-1B98-616384D9E5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2558"/>
          <a:stretch/>
        </p:blipFill>
        <p:spPr>
          <a:xfrm>
            <a:off x="229524" y="2896747"/>
            <a:ext cx="8679459" cy="17118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200" dirty="0"/>
              <a:t>Machine Protection and Electrical Integrity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</p:spPr>
        <p:txBody>
          <a:bodyPr anchor="ctr">
            <a:normAutofit/>
          </a:bodyPr>
          <a:lstStyle/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GB"/>
              <a:t>TE-MPE annual meeting, 25 January 2025,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1A613F-6B8D-ED96-5EAE-72D2F88291AB}"/>
              </a:ext>
            </a:extLst>
          </p:cNvPr>
          <p:cNvSpPr/>
          <p:nvPr/>
        </p:nvSpPr>
        <p:spPr>
          <a:xfrm>
            <a:off x="1511747" y="134173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7C24D5-BCA4-8B7C-DCC8-7AEE0D08760B}"/>
              </a:ext>
            </a:extLst>
          </p:cNvPr>
          <p:cNvSpPr/>
          <p:nvPr/>
        </p:nvSpPr>
        <p:spPr>
          <a:xfrm>
            <a:off x="1844970" y="1328755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054FF6C-72C4-1F03-738F-DC3229962430}"/>
              </a:ext>
            </a:extLst>
          </p:cNvPr>
          <p:cNvSpPr/>
          <p:nvPr/>
        </p:nvSpPr>
        <p:spPr>
          <a:xfrm>
            <a:off x="7648423" y="983325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C39E1E-185A-D752-C484-D9768F12A3C1}"/>
              </a:ext>
            </a:extLst>
          </p:cNvPr>
          <p:cNvSpPr/>
          <p:nvPr/>
        </p:nvSpPr>
        <p:spPr>
          <a:xfrm>
            <a:off x="1175209" y="117631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0C1B8C4-C780-FB0E-C8E6-D17941816E0D}"/>
              </a:ext>
            </a:extLst>
          </p:cNvPr>
          <p:cNvSpPr/>
          <p:nvPr/>
        </p:nvSpPr>
        <p:spPr>
          <a:xfrm>
            <a:off x="5908372" y="1135725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B60C49F-316F-9A76-3658-E8DA4C667EBB}"/>
              </a:ext>
            </a:extLst>
          </p:cNvPr>
          <p:cNvSpPr/>
          <p:nvPr/>
        </p:nvSpPr>
        <p:spPr>
          <a:xfrm>
            <a:off x="4308697" y="117631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6CB8CA6-DB7A-317C-B004-F0EE53AC9DD0}"/>
              </a:ext>
            </a:extLst>
          </p:cNvPr>
          <p:cNvSpPr/>
          <p:nvPr/>
        </p:nvSpPr>
        <p:spPr>
          <a:xfrm>
            <a:off x="5341210" y="1121769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8BEDEE1-F4CD-FECB-0A83-529B996C20DC}"/>
              </a:ext>
            </a:extLst>
          </p:cNvPr>
          <p:cNvSpPr/>
          <p:nvPr/>
        </p:nvSpPr>
        <p:spPr>
          <a:xfrm>
            <a:off x="2761580" y="1687163"/>
            <a:ext cx="335433" cy="35840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682FF8-358D-14C8-51E9-D40BB92995CE}"/>
              </a:ext>
            </a:extLst>
          </p:cNvPr>
          <p:cNvSpPr/>
          <p:nvPr/>
        </p:nvSpPr>
        <p:spPr>
          <a:xfrm>
            <a:off x="3746309" y="1218935"/>
            <a:ext cx="209661" cy="26124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8BADE40-FAA6-E2F8-FB64-DEA276812F91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1679464" y="1700141"/>
            <a:ext cx="553667" cy="1285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340880D-7A35-AE43-5E3B-6D45379A6A16}"/>
              </a:ext>
            </a:extLst>
          </p:cNvPr>
          <p:cNvCxnSpPr>
            <a:cxnSpLocks/>
            <a:stCxn id="21" idx="4"/>
          </p:cNvCxnSpPr>
          <p:nvPr/>
        </p:nvCxnSpPr>
        <p:spPr>
          <a:xfrm>
            <a:off x="2929297" y="2045571"/>
            <a:ext cx="3855529" cy="922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8645C9-AF18-4677-CADC-C6E0D8EAE27F}"/>
              </a:ext>
            </a:extLst>
          </p:cNvPr>
          <p:cNvCxnSpPr>
            <a:cxnSpLocks/>
            <a:stCxn id="20" idx="4"/>
          </p:cNvCxnSpPr>
          <p:nvPr/>
        </p:nvCxnSpPr>
        <p:spPr>
          <a:xfrm flipH="1">
            <a:off x="4464496" y="1480177"/>
            <a:ext cx="1044431" cy="14765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2718950-E81C-884E-94CE-F02AF7AAB89B}"/>
              </a:ext>
            </a:extLst>
          </p:cNvPr>
          <p:cNvCxnSpPr>
            <a:cxnSpLocks/>
            <a:stCxn id="19" idx="4"/>
          </p:cNvCxnSpPr>
          <p:nvPr/>
        </p:nvCxnSpPr>
        <p:spPr>
          <a:xfrm flipH="1">
            <a:off x="931812" y="1534721"/>
            <a:ext cx="3544602" cy="24456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4B4A839-EA57-7A61-5E2B-460C9AEA9D71}"/>
              </a:ext>
            </a:extLst>
          </p:cNvPr>
          <p:cNvCxnSpPr>
            <a:cxnSpLocks/>
          </p:cNvCxnSpPr>
          <p:nvPr/>
        </p:nvCxnSpPr>
        <p:spPr>
          <a:xfrm flipH="1">
            <a:off x="2398638" y="1520937"/>
            <a:ext cx="3677450" cy="24462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2401AD6-1610-8B1A-2A63-C17E8CE865A8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1342926" y="1534721"/>
            <a:ext cx="2497494" cy="24324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0286109-8875-741D-3AB0-7EC77BD2CD49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3851140" y="1480177"/>
            <a:ext cx="1399287" cy="25002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80D4CD3-61EA-E0AD-8C33-4F4EB198DCD1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6712081" y="1341733"/>
            <a:ext cx="1104059" cy="2653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5732F8E-DCDD-3C13-412D-FAB196587E33}"/>
              </a:ext>
            </a:extLst>
          </p:cNvPr>
          <p:cNvCxnSpPr>
            <a:cxnSpLocks/>
            <a:stCxn id="15" idx="4"/>
          </p:cNvCxnSpPr>
          <p:nvPr/>
        </p:nvCxnSpPr>
        <p:spPr>
          <a:xfrm>
            <a:off x="2012687" y="1687163"/>
            <a:ext cx="6125014" cy="2280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53A0225-28B9-3488-9F86-0939A7CBE07C}"/>
              </a:ext>
            </a:extLst>
          </p:cNvPr>
          <p:cNvCxnSpPr>
            <a:stCxn id="19" idx="4"/>
          </p:cNvCxnSpPr>
          <p:nvPr/>
        </p:nvCxnSpPr>
        <p:spPr>
          <a:xfrm flipH="1">
            <a:off x="4476413" y="1534721"/>
            <a:ext cx="1" cy="1392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224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22E5-5FD5-7554-78D7-C88C9CA3A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70004"/>
            <a:ext cx="8226854" cy="705332"/>
          </a:xfrm>
        </p:spPr>
        <p:txBody>
          <a:bodyPr>
            <a:noAutofit/>
          </a:bodyPr>
          <a:lstStyle/>
          <a:p>
            <a:r>
              <a:rPr lang="en-GB" sz="3200" dirty="0"/>
              <a:t>Machine Protection and Electrical Integrity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1C84E-55C0-434E-65CF-27471525A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593405-E191-9578-E4A3-8D0C0A67E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186" y="600411"/>
            <a:ext cx="6016805" cy="450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31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7B689-2D58-9461-F9DD-98A33DB41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4997"/>
            <a:ext cx="7467600" cy="857250"/>
          </a:xfrm>
        </p:spPr>
        <p:txBody>
          <a:bodyPr>
            <a:normAutofit/>
          </a:bodyPr>
          <a:lstStyle/>
          <a:p>
            <a:r>
              <a:rPr lang="fr-CH" dirty="0" err="1"/>
              <a:t>Arrivals</a:t>
            </a:r>
            <a:r>
              <a:rPr lang="fr-CH" dirty="0"/>
              <a:t> in 2023: </a:t>
            </a:r>
            <a:r>
              <a:rPr lang="fr-CH" dirty="0" err="1"/>
              <a:t>Welcome</a:t>
            </a:r>
            <a:r>
              <a:rPr lang="fr-CH" dirty="0"/>
              <a:t> !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319815-307C-244E-958D-81E7C984E7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916" y="1008543"/>
            <a:ext cx="3323492" cy="13715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>
                <a:solidFill>
                  <a:srgbClr val="2E2E00"/>
                </a:solidFill>
              </a:rPr>
              <a:t>CHMIELINSKA Agnieszka	PE</a:t>
            </a:r>
          </a:p>
          <a:p>
            <a:pPr marL="36576" indent="0">
              <a:buNone/>
            </a:pPr>
            <a:r>
              <a:rPr lang="en-GB" sz="1400" dirty="0">
                <a:solidFill>
                  <a:srgbClr val="2E2E00"/>
                </a:solidFill>
              </a:rPr>
              <a:t>DUTRUEL </a:t>
            </a:r>
            <a:r>
              <a:rPr lang="en-GB" sz="1400" dirty="0" err="1">
                <a:solidFill>
                  <a:srgbClr val="2E2E00"/>
                </a:solidFill>
              </a:rPr>
              <a:t>Aymeric</a:t>
            </a:r>
            <a:r>
              <a:rPr lang="en-GB" sz="1400" dirty="0">
                <a:solidFill>
                  <a:srgbClr val="2E2E00"/>
                </a:solidFill>
              </a:rPr>
              <a:t>		MI</a:t>
            </a:r>
          </a:p>
          <a:p>
            <a:pPr marL="36576" indent="0">
              <a:buNone/>
            </a:pPr>
            <a:r>
              <a:rPr lang="en-GB" sz="1400" dirty="0">
                <a:solidFill>
                  <a:srgbClr val="2E2E00"/>
                </a:solidFill>
              </a:rPr>
              <a:t>FELSBERGER Lukas		CB</a:t>
            </a:r>
          </a:p>
          <a:p>
            <a:pPr marL="36576" indent="0">
              <a:buNone/>
            </a:pPr>
            <a:r>
              <a:rPr lang="en-GB" sz="1400" dirty="0">
                <a:solidFill>
                  <a:srgbClr val="2E2E00"/>
                </a:solidFill>
              </a:rPr>
              <a:t>HERNALSTEENS Cedric	CB</a:t>
            </a:r>
          </a:p>
          <a:p>
            <a:pPr marL="36576" indent="0">
              <a:buNone/>
            </a:pPr>
            <a:r>
              <a:rPr lang="en-GB" sz="1400" dirty="0">
                <a:solidFill>
                  <a:srgbClr val="2E2E00"/>
                </a:solidFill>
              </a:rPr>
              <a:t>MNICH Aleksandra		CB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3DCF37-CC7A-560B-13CB-49D7BE7A9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3480" y="4726474"/>
            <a:ext cx="5553520" cy="273844"/>
          </a:xfrm>
        </p:spPr>
        <p:txBody>
          <a:bodyPr/>
          <a:lstStyle/>
          <a:p>
            <a:pPr algn="l"/>
            <a:r>
              <a:rPr lang="en-GB" dirty="0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86AB8-C831-255D-556F-3E96C924D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35C46-94CA-18A6-3CCD-41C53113BC2F}"/>
              </a:ext>
            </a:extLst>
          </p:cNvPr>
          <p:cNvSpPr txBox="1"/>
          <p:nvPr/>
        </p:nvSpPr>
        <p:spPr>
          <a:xfrm>
            <a:off x="1520168" y="685735"/>
            <a:ext cx="65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Staff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CAA187B-C8FB-37B3-31E4-B762A4F682EB}"/>
              </a:ext>
            </a:extLst>
          </p:cNvPr>
          <p:cNvSpPr txBox="1">
            <a:spLocks/>
          </p:cNvSpPr>
          <p:nvPr/>
        </p:nvSpPr>
        <p:spPr>
          <a:xfrm>
            <a:off x="4082037" y="1009366"/>
            <a:ext cx="2394963" cy="200089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AAS Jan-Erik	MP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DEL CASTILLO </a:t>
            </a:r>
            <a:br>
              <a:rPr lang="en-GB" sz="1400" dirty="0">
                <a:solidFill>
                  <a:srgbClr val="2E2E00"/>
                </a:solidFill>
              </a:rPr>
            </a:br>
            <a:r>
              <a:rPr lang="en-GB" sz="1400" dirty="0">
                <a:solidFill>
                  <a:srgbClr val="2E2E00"/>
                </a:solidFill>
              </a:rPr>
              <a:t>DE LA ROSA Daniel 	CB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DONATO Alessandro	MP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DULAR Julien	PE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ELLIOT Matthew	CB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GAITE PLAZA Joaquin EP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GUZZETTI Riccardo	EP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229A99-CBFC-1D98-838E-6845F521023A}"/>
              </a:ext>
            </a:extLst>
          </p:cNvPr>
          <p:cNvSpPr txBox="1"/>
          <p:nvPr/>
        </p:nvSpPr>
        <p:spPr>
          <a:xfrm>
            <a:off x="5753288" y="63835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Graduates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64EC2F9-FCA4-5323-A182-F1D78EB94FAC}"/>
              </a:ext>
            </a:extLst>
          </p:cNvPr>
          <p:cNvSpPr txBox="1">
            <a:spLocks/>
          </p:cNvSpPr>
          <p:nvPr/>
        </p:nvSpPr>
        <p:spPr>
          <a:xfrm>
            <a:off x="6477000" y="1009366"/>
            <a:ext cx="2895600" cy="2132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HOLBROOK William	CB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LIZAN Dragos	CB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MAZENOUX Simon	PE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OLIVERAS CEJAS Pa	 EP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PIRC </a:t>
            </a:r>
            <a:r>
              <a:rPr lang="en-GB" sz="1400" dirty="0" err="1">
                <a:solidFill>
                  <a:srgbClr val="2E2E00"/>
                </a:solidFill>
              </a:rPr>
              <a:t>Vasja</a:t>
            </a:r>
            <a:r>
              <a:rPr lang="en-GB" sz="1400" dirty="0">
                <a:solidFill>
                  <a:srgbClr val="2E2E00"/>
                </a:solidFill>
              </a:rPr>
              <a:t>	MP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UNWIN Oliver	MI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WEST Gregory	PE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C337C7-E85B-545F-EA34-ED32E474C466}"/>
              </a:ext>
            </a:extLst>
          </p:cNvPr>
          <p:cNvSpPr txBox="1"/>
          <p:nvPr/>
        </p:nvSpPr>
        <p:spPr>
          <a:xfrm>
            <a:off x="5669054" y="287283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Students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CAAE7E14-E786-C6AD-F793-3EBF35D08899}"/>
              </a:ext>
            </a:extLst>
          </p:cNvPr>
          <p:cNvSpPr txBox="1">
            <a:spLocks/>
          </p:cNvSpPr>
          <p:nvPr/>
        </p:nvSpPr>
        <p:spPr>
          <a:xfrm>
            <a:off x="4081158" y="3251871"/>
            <a:ext cx="2760334" cy="152509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ATALAY </a:t>
            </a:r>
            <a:r>
              <a:rPr lang="en-GB" sz="1400" dirty="0" err="1">
                <a:solidFill>
                  <a:srgbClr val="2E2E00"/>
                </a:solidFill>
              </a:rPr>
              <a:t>Sina</a:t>
            </a:r>
            <a:r>
              <a:rPr lang="en-GB" sz="1400" dirty="0">
                <a:solidFill>
                  <a:srgbClr val="2E2E00"/>
                </a:solidFill>
              </a:rPr>
              <a:t>	PE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BAILEY David	EP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CHEDAS </a:t>
            </a:r>
            <a:br>
              <a:rPr lang="en-GB" sz="1400" dirty="0">
                <a:solidFill>
                  <a:srgbClr val="2E2E00"/>
                </a:solidFill>
              </a:rPr>
            </a:br>
            <a:r>
              <a:rPr lang="en-GB" sz="1400" dirty="0">
                <a:solidFill>
                  <a:srgbClr val="2E2E00"/>
                </a:solidFill>
              </a:rPr>
              <a:t>CASTRO Pablo	EP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GORENFLO Max 	PE </a:t>
            </a:r>
          </a:p>
          <a:p>
            <a:pPr marL="36576" indent="0">
              <a:buFont typeface="Arial"/>
              <a:buNone/>
            </a:pPr>
            <a:endParaRPr lang="en-GB" sz="1400" dirty="0">
              <a:solidFill>
                <a:srgbClr val="2E2E00"/>
              </a:solidFill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EC6AB093-2040-4680-C7C5-3410A3EB1D01}"/>
              </a:ext>
            </a:extLst>
          </p:cNvPr>
          <p:cNvSpPr txBox="1">
            <a:spLocks/>
          </p:cNvSpPr>
          <p:nvPr/>
        </p:nvSpPr>
        <p:spPr>
          <a:xfrm>
            <a:off x="6419142" y="3242164"/>
            <a:ext cx="2760334" cy="152509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HJELLE Ingrid	CB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MAGNUS Fredrik	PE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RINALDONI Davide	PE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ZACHOU Georgia	PE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WESTERMANN David CB</a:t>
            </a:r>
          </a:p>
          <a:p>
            <a:pPr marL="36576" indent="0">
              <a:buFont typeface="Arial"/>
              <a:buNone/>
            </a:pPr>
            <a:r>
              <a:rPr lang="en-GB" sz="1400" dirty="0">
                <a:solidFill>
                  <a:srgbClr val="2E2E00"/>
                </a:solidFill>
              </a:rPr>
              <a:t>ZIEGLER Philipp	CB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6FA3A8-3F80-73B7-0556-FAF97E7E9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86" y="2683915"/>
            <a:ext cx="3233783" cy="173878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651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C19922A-B073-E18C-9234-E4C2096124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04" y="590213"/>
            <a:ext cx="4222419" cy="2611215"/>
          </a:xfrm>
          <a:prstGeom prst="rect">
            <a:avLst/>
          </a:prstGeom>
        </p:spPr>
      </p:pic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85562D8F-276E-6348-E7ED-0A0D54DB80B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973" y="590213"/>
            <a:ext cx="4661027" cy="2611215"/>
          </a:xfrm>
          <a:prstGeom prst="rect">
            <a:avLst/>
          </a:prstGeom>
        </p:spPr>
      </p:pic>
      <p:pic>
        <p:nvPicPr>
          <p:cNvPr id="11" name="Picture 10" descr="A pie chart with text and numbers&#10;&#10;Description automatically generated">
            <a:extLst>
              <a:ext uri="{FF2B5EF4-FFF2-40B4-BE49-F238E27FC236}">
                <a16:creationId xmlns:a16="http://schemas.microsoft.com/office/drawing/2014/main" id="{A7B0640C-ACD7-2C4F-1B81-AB685C6C9AC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110" y="3449969"/>
            <a:ext cx="2255796" cy="14542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31F187-1B9E-2ED6-7122-30403B71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/>
              <a:t>MPE </a:t>
            </a:r>
            <a:r>
              <a:rPr lang="fr-CH" dirty="0" err="1"/>
              <a:t>Statistics</a:t>
            </a:r>
            <a:r>
              <a:rPr lang="fr-CH" dirty="0"/>
              <a:t> 2023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5EB7C7-14BC-8E26-63C3-474020238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B5645-64E4-DF0F-362E-393B9D204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7EC0A90C-1261-31C2-EADB-32240E0AD0BC}"/>
              </a:ext>
            </a:extLst>
          </p:cNvPr>
          <p:cNvSpPr/>
          <p:nvPr/>
        </p:nvSpPr>
        <p:spPr>
          <a:xfrm>
            <a:off x="457200" y="3212838"/>
            <a:ext cx="3532909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GB" sz="1800" b="0" strike="noStrike" spc="-1" dirty="0">
                <a:solidFill>
                  <a:srgbClr val="0055A0"/>
                </a:solidFill>
                <a:latin typeface="Arial"/>
              </a:rPr>
              <a:t>December 2023 : 101 members</a:t>
            </a: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</a:rPr>
              <a:t>December 2022 : 92 members</a:t>
            </a: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</a:rPr>
              <a:t>December 2021 </a:t>
            </a:r>
            <a:r>
              <a:rPr lang="en-GB" spc="-1" dirty="0">
                <a:solidFill>
                  <a:srgbClr val="0055A0"/>
                </a:solidFill>
              </a:rPr>
              <a:t>: 89 members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AA92C6A4-DE71-30C3-9AE8-5B4B06FF49BC}"/>
              </a:ext>
            </a:extLst>
          </p:cNvPr>
          <p:cNvSpPr/>
          <p:nvPr/>
        </p:nvSpPr>
        <p:spPr>
          <a:xfrm>
            <a:off x="6319840" y="3219233"/>
            <a:ext cx="1758516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b="0" strike="noStrike" spc="-1" dirty="0">
                <a:solidFill>
                  <a:srgbClr val="0055A0"/>
                </a:solidFill>
                <a:latin typeface="Arial"/>
              </a:rPr>
              <a:t>20 nationalities</a:t>
            </a:r>
            <a:endParaRPr lang="fr-FR" b="0" strike="noStrike" spc="-1" dirty="0">
              <a:latin typeface="Arial"/>
            </a:endParaRP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DDAED46A-247A-CB24-5B1D-936D17F11CE6}"/>
              </a:ext>
            </a:extLst>
          </p:cNvPr>
          <p:cNvSpPr/>
          <p:nvPr/>
        </p:nvSpPr>
        <p:spPr>
          <a:xfrm>
            <a:off x="5990373" y="4097664"/>
            <a:ext cx="3061899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b="0" i="1" strike="noStrike" spc="-1" dirty="0">
                <a:solidFill>
                  <a:srgbClr val="0055A0"/>
                </a:solidFill>
                <a:latin typeface="Arial"/>
              </a:rPr>
              <a:t>But only 11 % women, something to be worked on!</a:t>
            </a:r>
            <a:endParaRPr lang="fr-FR" sz="1600" b="0" i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429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6D457-72FB-3C83-3E46-AB6AC6DC2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 err="1"/>
              <a:t>Safety</a:t>
            </a:r>
            <a:r>
              <a:rPr lang="fr-CH" sz="3200" dirty="0"/>
              <a:t>, </a:t>
            </a:r>
            <a:r>
              <a:rPr lang="fr-CH" sz="3200" dirty="0" err="1"/>
              <a:t>our</a:t>
            </a:r>
            <a:r>
              <a:rPr lang="fr-CH" sz="3200" dirty="0"/>
              <a:t> </a:t>
            </a:r>
            <a:r>
              <a:rPr lang="fr-CH" sz="3200" dirty="0" err="1"/>
              <a:t>highest</a:t>
            </a:r>
            <a:r>
              <a:rPr lang="fr-CH" sz="3200" dirty="0"/>
              <a:t> </a:t>
            </a:r>
            <a:r>
              <a:rPr lang="fr-CH" sz="3200" dirty="0" err="1"/>
              <a:t>priority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00B0C-F009-1E24-12EA-DF519AE28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42" y="994205"/>
            <a:ext cx="4891351" cy="3203145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No accident-related absences in 2023</a:t>
            </a:r>
          </a:p>
          <a:p>
            <a:r>
              <a:rPr lang="en-GB" sz="2000" dirty="0"/>
              <a:t>No major accidents in 2023:</a:t>
            </a:r>
          </a:p>
          <a:p>
            <a:pPr lvl="1"/>
            <a:r>
              <a:rPr lang="en-GB" sz="1800" dirty="0"/>
              <a:t>All declared accidents are related to transport by bike or e-scooter</a:t>
            </a:r>
          </a:p>
          <a:p>
            <a:pPr lvl="1"/>
            <a:r>
              <a:rPr lang="en-GB" sz="1800" dirty="0"/>
              <a:t>We had one near miss related to electrical safety … !</a:t>
            </a:r>
          </a:p>
          <a:p>
            <a:r>
              <a:rPr lang="en-GB" sz="2000" dirty="0"/>
              <a:t>Keep on taking care of your and other people’s safety </a:t>
            </a:r>
          </a:p>
          <a:p>
            <a:r>
              <a:rPr lang="en-GB" sz="2000" dirty="0"/>
              <a:t>Drive a bit more slowly on your bike or e-scooter in the bends !!</a:t>
            </a:r>
          </a:p>
          <a:p>
            <a:pPr lvl="1"/>
            <a:r>
              <a:rPr lang="en-GB" sz="1600" dirty="0"/>
              <a:t>Keep on riding and be visible!</a:t>
            </a:r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085BC2-8176-2E30-25A4-9A9363775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6C92E5-4DC8-6139-46A1-7611438AD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8E804C-A375-2DCD-1D01-7742F157A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142" y="844160"/>
            <a:ext cx="3134816" cy="392310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7C89A7-A725-7E87-0C97-522312ADE60A}"/>
              </a:ext>
            </a:extLst>
          </p:cNvPr>
          <p:cNvCxnSpPr/>
          <p:nvPr/>
        </p:nvCxnSpPr>
        <p:spPr>
          <a:xfrm>
            <a:off x="5840213" y="1778255"/>
            <a:ext cx="134173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2331B3-8537-4BC5-1420-F0663BFF839C}"/>
              </a:ext>
            </a:extLst>
          </p:cNvPr>
          <p:cNvCxnSpPr/>
          <p:nvPr/>
        </p:nvCxnSpPr>
        <p:spPr>
          <a:xfrm>
            <a:off x="8270669" y="2260728"/>
            <a:ext cx="2756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D43916-78B1-9FDA-E155-B2CEB1D3D9AD}"/>
              </a:ext>
            </a:extLst>
          </p:cNvPr>
          <p:cNvCxnSpPr/>
          <p:nvPr/>
        </p:nvCxnSpPr>
        <p:spPr>
          <a:xfrm>
            <a:off x="5546135" y="3147558"/>
            <a:ext cx="2251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1C108D-6634-560A-5C94-8211BE31F56B}"/>
              </a:ext>
            </a:extLst>
          </p:cNvPr>
          <p:cNvCxnSpPr/>
          <p:nvPr/>
        </p:nvCxnSpPr>
        <p:spPr>
          <a:xfrm>
            <a:off x="7439264" y="1778255"/>
            <a:ext cx="55139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DA69DBE-D95F-BD9D-01A9-35D97218326D}"/>
              </a:ext>
            </a:extLst>
          </p:cNvPr>
          <p:cNvCxnSpPr/>
          <p:nvPr/>
        </p:nvCxnSpPr>
        <p:spPr>
          <a:xfrm>
            <a:off x="6814348" y="2449122"/>
            <a:ext cx="4227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A0C65B8-BB5B-1073-24EE-75F7C0711E18}"/>
              </a:ext>
            </a:extLst>
          </p:cNvPr>
          <p:cNvCxnSpPr/>
          <p:nvPr/>
        </p:nvCxnSpPr>
        <p:spPr>
          <a:xfrm>
            <a:off x="6956792" y="3147558"/>
            <a:ext cx="4227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23C906-3522-9385-CB78-DC26A72A5EA4}"/>
              </a:ext>
            </a:extLst>
          </p:cNvPr>
          <p:cNvCxnSpPr/>
          <p:nvPr/>
        </p:nvCxnSpPr>
        <p:spPr>
          <a:xfrm>
            <a:off x="5658711" y="3947083"/>
            <a:ext cx="54450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D33359-6276-2462-8405-B864A4A5E668}"/>
              </a:ext>
            </a:extLst>
          </p:cNvPr>
          <p:cNvCxnSpPr/>
          <p:nvPr/>
        </p:nvCxnSpPr>
        <p:spPr>
          <a:xfrm>
            <a:off x="7797672" y="4507670"/>
            <a:ext cx="2806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D07FCD-F069-5CBF-C3F7-EC815F96FCE8}"/>
              </a:ext>
            </a:extLst>
          </p:cNvPr>
          <p:cNvCxnSpPr/>
          <p:nvPr/>
        </p:nvCxnSpPr>
        <p:spPr>
          <a:xfrm>
            <a:off x="7181946" y="4705254"/>
            <a:ext cx="533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54A2E56-F32B-BDE3-B9CA-902CB7365DAE}"/>
              </a:ext>
            </a:extLst>
          </p:cNvPr>
          <p:cNvSpPr txBox="1"/>
          <p:nvPr/>
        </p:nvSpPr>
        <p:spPr>
          <a:xfrm>
            <a:off x="5500633" y="403625"/>
            <a:ext cx="3186167" cy="338554"/>
          </a:xfrm>
          <a:prstGeom prst="rect">
            <a:avLst/>
          </a:prstGeom>
          <a:solidFill>
            <a:srgbClr val="2E2E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chemeClr val="bg1"/>
                </a:solidFill>
              </a:rPr>
              <a:t>2023 MPE </a:t>
            </a:r>
            <a:r>
              <a:rPr lang="fr-CH" sz="1600" dirty="0" err="1">
                <a:solidFill>
                  <a:schemeClr val="bg1"/>
                </a:solidFill>
              </a:rPr>
              <a:t>declared</a:t>
            </a:r>
            <a:r>
              <a:rPr lang="fr-CH" sz="1600" dirty="0">
                <a:solidFill>
                  <a:schemeClr val="bg1"/>
                </a:solidFill>
              </a:rPr>
              <a:t> accidents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0EDFD15-BFFB-6060-6895-67311BA87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958" y="2711034"/>
            <a:ext cx="471055" cy="64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4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35C77-213E-CE51-9F02-114199841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dirty="0"/>
              <a:t>(022 76) 7 44 44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73AC284-1838-A927-8419-DE1FD17F6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6023" y="993775"/>
            <a:ext cx="4011953" cy="320357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4966E-24A7-C796-9787-FE99CBC481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TE-MPE annual meeting, 25 January 2025,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163955-F6B3-0444-8079-15567DD03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8104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B0D93D6-2A28-413E-8CD6-C4233BB2910D}" vid="{44CEA5C2-5679-410C-AE43-1C7EDA71807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</Template>
  <TotalTime>648</TotalTime>
  <Words>784</Words>
  <Application>Microsoft Office PowerPoint</Application>
  <PresentationFormat>On-screen Show (16:9)</PresentationFormat>
  <Paragraphs>145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CERN2Corporate16-9</vt:lpstr>
      <vt:lpstr>PowerPoint Presentation</vt:lpstr>
      <vt:lpstr>TE-MPE Annual Meeting  25 January 2024  Welcome and General Information</vt:lpstr>
      <vt:lpstr>Machine Protection and Electrical Integrity</vt:lpstr>
      <vt:lpstr>Machine Protection and Electrical Integrity</vt:lpstr>
      <vt:lpstr>Machine Protection and Electrical Integrity</vt:lpstr>
      <vt:lpstr>Arrivals in 2023: Welcome !</vt:lpstr>
      <vt:lpstr>MPE Statistics 2023</vt:lpstr>
      <vt:lpstr>Safety, our highest priority</vt:lpstr>
      <vt:lpstr>(022 76) 7 44 44</vt:lpstr>
      <vt:lpstr>One quick slide per Section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Future – 2024 and beyond</vt:lpstr>
      <vt:lpstr>Next: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Jan Uythoven</cp:lastModifiedBy>
  <cp:revision>32</cp:revision>
  <dcterms:created xsi:type="dcterms:W3CDTF">2024-01-18T08:58:32Z</dcterms:created>
  <dcterms:modified xsi:type="dcterms:W3CDTF">2024-01-25T12:55:18Z</dcterms:modified>
</cp:coreProperties>
</file>