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68" r:id="rId2"/>
  </p:sldMasterIdLst>
  <p:notesMasterIdLst>
    <p:notesMasterId r:id="rId10"/>
  </p:notesMasterIdLst>
  <p:handoutMasterIdLst>
    <p:handoutMasterId r:id="rId11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78C5"/>
    <a:srgbClr val="25523B"/>
    <a:srgbClr val="437C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053" autoAdjust="0"/>
    <p:restoredTop sz="94660"/>
  </p:normalViewPr>
  <p:slideViewPr>
    <p:cSldViewPr snapToGrid="0">
      <p:cViewPr>
        <p:scale>
          <a:sx n="150" d="100"/>
          <a:sy n="150" d="100"/>
        </p:scale>
        <p:origin x="2802" y="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7D1C6FF7-EB38-57BF-7591-BB19999DEFB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1B920BA-6616-5018-BDF8-4CC8A7905A0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B040D3-C388-48A0-8CAA-0E19B631CB7C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C7E19F9-6F69-F7DD-C2E0-83E38268CFD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BCF2684-7CB5-60CF-3946-6A11EDBE441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4F3CCB-C173-4801-B60A-B05FCC06F9A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0457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3A75E4-FA13-46DB-9E0A-E33C2B9FE177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7D79E0-5379-42EB-946D-940A6BC9F6C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67776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7561433E-798B-5F49-9757-E375052C7A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8" r="2888"/>
          <a:stretch/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1088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25.01.2024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TE-MPE Annual Meeting - Julien Dular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65E67-B355-44F4-80FD-03EEC57E92F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654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25.01.2024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TE-MPE Annual Meeting - Julien Dular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65E67-B355-44F4-80FD-03EEC57E92F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8863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25.01.2024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TE-MPE Annual Meeting - Julien Dular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65E67-B355-44F4-80FD-03EEC57E92F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8884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25.01.2024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TE-MPE Annual Meeting - Julien Dular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65E67-B355-44F4-80FD-03EEC57E92F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4020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25.01.2024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TE-MPE Annual Meeting - Julien Dular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65E67-B355-44F4-80FD-03EEC57E92F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4257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25.01.2024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TE-MPE Annual Meeting - Julien Dular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65E67-B355-44F4-80FD-03EEC57E92F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7580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25.01.2024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TE-MPE Annual Meeting - Julien Dular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65E67-B355-44F4-80FD-03EEC57E92F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8912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25.01.2024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TE-MPE Annual Meeting - Julien Dular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65E67-B355-44F4-80FD-03EEC57E92F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0778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25.01.2024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TE-MPE Annual Meeting - Julien Dular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65E67-B355-44F4-80FD-03EEC57E92F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1198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25.01.2024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TE-MPE Annual Meeting - Julien Dular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65E67-B355-44F4-80FD-03EEC57E92F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599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49938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1" y="1322832"/>
            <a:ext cx="8226854" cy="4670196"/>
          </a:xfrm>
        </p:spPr>
        <p:txBody>
          <a:bodyPr/>
          <a:lstStyle>
            <a:lvl1pPr marL="370332" indent="-3429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/>
              <a:t>25.01.2024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GB"/>
              <a:t>TE-MPE Annual Meeting - Julien Dular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7960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46216" y="744679"/>
            <a:ext cx="8265984" cy="2513191"/>
          </a:xfrm>
        </p:spPr>
        <p:txBody>
          <a:bodyPr tIns="0" bIns="0" anchor="t"/>
          <a:lstStyle>
            <a:lvl1pPr algn="r">
              <a:buNone/>
              <a:defRPr kumimoji="0" lang="en-US" sz="345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082800" y="3461966"/>
            <a:ext cx="66294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1500">
                <a:solidFill>
                  <a:schemeClr val="tx1"/>
                </a:solidFill>
                <a:effectLst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/>
              <a:t>25.01.2024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GB"/>
              <a:t>TE-MPE Annual Meeting - Julien Dular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6946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78806" y="2243668"/>
            <a:ext cx="8219661" cy="1591733"/>
          </a:xfrm>
        </p:spPr>
        <p:txBody>
          <a:bodyPr anchor="ctr"/>
          <a:lstStyle>
            <a:lvl1pPr algn="l">
              <a:defRPr sz="345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/>
              <a:t>25.01.2024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GB"/>
              <a:t>TE-MPE Annual Meeting - Julien Dular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516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46002"/>
            <a:ext cx="8229600" cy="936000"/>
          </a:xfrm>
        </p:spPr>
        <p:txBody>
          <a:bodyPr/>
          <a:lstStyle/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198" y="1172214"/>
            <a:ext cx="4068000" cy="4953951"/>
          </a:xfrm>
        </p:spPr>
        <p:txBody>
          <a:bodyPr/>
          <a:lstStyle>
            <a:lvl1pPr>
              <a:defRPr sz="1950"/>
            </a:lvl1pPr>
            <a:lvl2pPr>
              <a:defRPr sz="165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96556" y="1172214"/>
            <a:ext cx="4068000" cy="4953951"/>
          </a:xfrm>
        </p:spPr>
        <p:txBody>
          <a:bodyPr/>
          <a:lstStyle>
            <a:lvl1pPr>
              <a:defRPr sz="1950"/>
            </a:lvl1pPr>
            <a:lvl2pPr>
              <a:defRPr sz="165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/>
              <a:t>25.01.2024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GB"/>
              <a:t>TE-MPE Annual Meeting - Julien Dular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437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574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6" y="5101967"/>
            <a:ext cx="4041775" cy="8382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114181"/>
            <a:ext cx="4040188" cy="391926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1121688"/>
            <a:ext cx="4041775" cy="391926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/>
              <a:t>25.01.2024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GB"/>
              <a:t>TE-MPE Annual Meeting - Julien Dular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375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/>
              <a:t>25.01.2024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GB"/>
              <a:t>TE-MPE Annual Meeting - Julien Dular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973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7561433E-798B-5F49-9757-E375052C7A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8" r="2888"/>
          <a:stretch/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0849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25.01.2024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TE-MPE Annual Meeting - Julien Dular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65E67-B355-44F4-80FD-03EEC57E92F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514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36"/>
            <a:ext cx="9144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9946" y="226756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9946" y="1335024"/>
            <a:ext cx="8226854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25.01.2024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/>
              <a:t>TE-MPE Annual Meeting - Julien Dular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b="36557"/>
          <a:stretch/>
        </p:blipFill>
        <p:spPr bwMode="auto">
          <a:xfrm>
            <a:off x="6332" y="6272586"/>
            <a:ext cx="743918" cy="542473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t="62024"/>
          <a:stretch/>
        </p:blipFill>
        <p:spPr bwMode="auto">
          <a:xfrm>
            <a:off x="780685" y="6375401"/>
            <a:ext cx="743918" cy="324713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734831" y="6199324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3086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81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45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370332" indent="-3429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25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78942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95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819531" indent="-257175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038987" indent="-257175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5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237869" indent="-257175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5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25.01.2024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TE-MPE Annual Meeting - Julien Dular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765E67-B355-44F4-80FD-03EEC57E92F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138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tif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6.svg"/><Relationship Id="rId7" Type="http://schemas.openxmlformats.org/officeDocument/2006/relationships/image" Target="../media/image1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gif"/><Relationship Id="rId3" Type="http://schemas.openxmlformats.org/officeDocument/2006/relationships/image" Target="../media/image6.svg"/><Relationship Id="rId7" Type="http://schemas.openxmlformats.org/officeDocument/2006/relationships/image" Target="../media/image1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gif"/><Relationship Id="rId10" Type="http://schemas.openxmlformats.org/officeDocument/2006/relationships/image" Target="../media/image19.svg"/><Relationship Id="rId4" Type="http://schemas.openxmlformats.org/officeDocument/2006/relationships/image" Target="../media/image13.gif"/><Relationship Id="rId9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2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1.png"/><Relationship Id="rId5" Type="http://schemas.openxmlformats.org/officeDocument/2006/relationships/image" Target="../media/image14.gif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svg"/><Relationship Id="rId13" Type="http://schemas.openxmlformats.org/officeDocument/2006/relationships/image" Target="../media/image31.png"/><Relationship Id="rId3" Type="http://schemas.openxmlformats.org/officeDocument/2006/relationships/image" Target="../media/image25.png"/><Relationship Id="rId7" Type="http://schemas.openxmlformats.org/officeDocument/2006/relationships/image" Target="../media/image26.png"/><Relationship Id="rId12" Type="http://schemas.openxmlformats.org/officeDocument/2006/relationships/image" Target="../media/image30.png"/><Relationship Id="rId17" Type="http://schemas.openxmlformats.org/officeDocument/2006/relationships/image" Target="../media/image35.png"/><Relationship Id="rId2" Type="http://schemas.openxmlformats.org/officeDocument/2006/relationships/image" Target="../media/image24.png"/><Relationship Id="rId16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image" Target="../media/image29.png"/><Relationship Id="rId5" Type="http://schemas.openxmlformats.org/officeDocument/2006/relationships/image" Target="../media/image23.svg"/><Relationship Id="rId15" Type="http://schemas.openxmlformats.org/officeDocument/2006/relationships/image" Target="../media/image3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Relationship Id="rId14" Type="http://schemas.openxmlformats.org/officeDocument/2006/relationships/image" Target="../media/image3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svg"/><Relationship Id="rId5" Type="http://schemas.openxmlformats.org/officeDocument/2006/relationships/image" Target="../media/image39.png"/><Relationship Id="rId4" Type="http://schemas.openxmlformats.org/officeDocument/2006/relationships/image" Target="../media/image38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7" Type="http://schemas.openxmlformats.org/officeDocument/2006/relationships/image" Target="../media/image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Une image contenant cercle, sol">
            <a:extLst>
              <a:ext uri="{FF2B5EF4-FFF2-40B4-BE49-F238E27FC236}">
                <a16:creationId xmlns:a16="http://schemas.microsoft.com/office/drawing/2014/main" id="{1DEE45A9-33DC-EFA6-8626-39DAAFE7DF4D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B11B219-9031-A8D3-C06A-4045C8951C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6008" y="0"/>
            <a:ext cx="7897541" cy="1771650"/>
          </a:xfrm>
        </p:spPr>
        <p:txBody>
          <a:bodyPr>
            <a:normAutofit fontScale="90000"/>
          </a:bodyPr>
          <a:lstStyle/>
          <a:p>
            <a:pPr algn="l"/>
            <a:r>
              <a:rPr lang="fr-BE" dirty="0">
                <a:ln w="3175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reflection stA="45000" endPos="0" dist="50800" dir="5400000" sy="-100000" algn="bl" rotWithShape="0"/>
                </a:effectLst>
                <a:latin typeface="+mn-lt"/>
              </a:rPr>
              <a:t>New </a:t>
            </a:r>
            <a:r>
              <a:rPr lang="fr-BE" dirty="0" err="1">
                <a:ln w="3175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reflection stA="45000" endPos="0" dist="50800" dir="5400000" sy="-100000" algn="bl" rotWithShape="0"/>
                </a:effectLst>
                <a:latin typeface="+mn-lt"/>
              </a:rPr>
              <a:t>Finite</a:t>
            </a:r>
            <a:r>
              <a:rPr lang="fr-BE" dirty="0">
                <a:ln w="3175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reflection stA="45000" endPos="0" dist="50800" dir="5400000" sy="-100000" algn="bl" rotWithShape="0"/>
                </a:effectLst>
                <a:latin typeface="+mn-lt"/>
              </a:rPr>
              <a:t> </a:t>
            </a:r>
            <a:r>
              <a:rPr lang="fr-BE" dirty="0" err="1">
                <a:ln w="3175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reflection stA="45000" endPos="0" dist="50800" dir="5400000" sy="-100000" algn="bl" rotWithShape="0"/>
                </a:effectLst>
                <a:latin typeface="+mn-lt"/>
              </a:rPr>
              <a:t>Element</a:t>
            </a:r>
            <a:r>
              <a:rPr lang="fr-BE" dirty="0">
                <a:ln w="3175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reflection stA="45000" endPos="0" dist="50800" dir="5400000" sy="-100000" algn="bl" rotWithShape="0"/>
                </a:effectLst>
                <a:latin typeface="+mn-lt"/>
              </a:rPr>
              <a:t> </a:t>
            </a:r>
            <a:r>
              <a:rPr lang="fr-BE" dirty="0" err="1">
                <a:ln w="3175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reflection stA="45000" endPos="0" dist="50800" dir="5400000" sy="-100000" algn="bl" rotWithShape="0"/>
                </a:effectLst>
                <a:latin typeface="+mn-lt"/>
              </a:rPr>
              <a:t>Models</a:t>
            </a:r>
            <a:r>
              <a:rPr lang="fr-BE" dirty="0">
                <a:ln w="3175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reflection stA="45000" endPos="0" dist="50800" dir="5400000" sy="-100000" algn="bl" rotWithShape="0"/>
                </a:effectLst>
                <a:latin typeface="+mn-lt"/>
              </a:rPr>
              <a:t> for SC Accelerator Magnets </a:t>
            </a:r>
            <a:endParaRPr lang="en-US" dirty="0">
              <a:ln w="3175"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effectLst>
                <a:reflection stA="45000" endPos="0" dist="50800" dir="5400000" sy="-100000" algn="bl" rotWithShape="0"/>
              </a:effectLst>
              <a:latin typeface="+mn-lt"/>
            </a:endParaRP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085409D-07D4-B34B-7E35-C93F4F4B58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1132" y="5476055"/>
            <a:ext cx="2959821" cy="1129783"/>
          </a:xfrm>
        </p:spPr>
        <p:txBody>
          <a:bodyPr>
            <a:noAutofit/>
          </a:bodyPr>
          <a:lstStyle/>
          <a:p>
            <a:pPr algn="l"/>
            <a:r>
              <a:rPr lang="fr-BE" sz="1800" dirty="0">
                <a:solidFill>
                  <a:srgbClr val="437CCD"/>
                </a:solidFill>
              </a:rPr>
              <a:t>TE-MPE-PE</a:t>
            </a:r>
          </a:p>
          <a:p>
            <a:pPr algn="l"/>
            <a:r>
              <a:rPr lang="fr-BE" sz="1800" dirty="0">
                <a:solidFill>
                  <a:srgbClr val="437CCD"/>
                </a:solidFill>
              </a:rPr>
              <a:t>Julien Dular</a:t>
            </a:r>
          </a:p>
          <a:p>
            <a:pPr algn="l"/>
            <a:r>
              <a:rPr lang="fr-BE" sz="1800" dirty="0">
                <a:solidFill>
                  <a:srgbClr val="437CCD"/>
                </a:solidFill>
              </a:rPr>
              <a:t>on </a:t>
            </a:r>
            <a:r>
              <a:rPr lang="fr-BE" sz="1800" dirty="0" err="1">
                <a:solidFill>
                  <a:srgbClr val="437CCD"/>
                </a:solidFill>
              </a:rPr>
              <a:t>behalf</a:t>
            </a:r>
            <a:r>
              <a:rPr lang="fr-BE" sz="1800" dirty="0">
                <a:solidFill>
                  <a:srgbClr val="437CCD"/>
                </a:solidFill>
              </a:rPr>
              <a:t> on the PE section</a:t>
            </a:r>
            <a:endParaRPr lang="en-US" sz="1800" dirty="0">
              <a:solidFill>
                <a:srgbClr val="437CCD"/>
              </a:solidFill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078F50B5-7DE3-1422-0D08-BCC0516897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704" y="4426348"/>
            <a:ext cx="995018" cy="980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Graphique 6">
            <a:extLst>
              <a:ext uri="{FF2B5EF4-FFF2-40B4-BE49-F238E27FC236}">
                <a16:creationId xmlns:a16="http://schemas.microsoft.com/office/drawing/2014/main" id="{9C24F4CD-42F0-BCB5-CBB6-1821AB6F46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183730" y="5859676"/>
            <a:ext cx="1663161" cy="746162"/>
          </a:xfrm>
          <a:prstGeom prst="rect">
            <a:avLst/>
          </a:prstGeom>
        </p:spPr>
      </p:pic>
      <p:pic>
        <p:nvPicPr>
          <p:cNvPr id="8" name="Picture 1">
            <a:extLst>
              <a:ext uri="{FF2B5EF4-FFF2-40B4-BE49-F238E27FC236}">
                <a16:creationId xmlns:a16="http://schemas.microsoft.com/office/drawing/2014/main" id="{1910C1BD-FEE9-746D-6556-4024FA35E16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4697" y="5213584"/>
            <a:ext cx="1496087" cy="524943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1C6E4B92-515A-5E48-81CD-5D8083841FF0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alphaModFix amt="37000"/>
          </a:blip>
          <a:srcRect l="2045" t="3382" r="6435" b="1990"/>
          <a:stretch/>
        </p:blipFill>
        <p:spPr>
          <a:xfrm>
            <a:off x="8190537" y="4426348"/>
            <a:ext cx="656354" cy="658776"/>
          </a:xfrm>
          <a:prstGeom prst="rect">
            <a:avLst/>
          </a:prstGeom>
          <a:effectLst/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FCF410CB-3F15-C248-B3D0-E558D8A4A050}"/>
              </a:ext>
            </a:extLst>
          </p:cNvPr>
          <p:cNvSpPr txBox="1"/>
          <p:nvPr/>
        </p:nvSpPr>
        <p:spPr>
          <a:xfrm>
            <a:off x="7511436" y="4571070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4178C5"/>
                </a:solidFill>
                <a:latin typeface="American Typewriter" panose="02090604020004020304" pitchFamily="18" charset="77"/>
              </a:rPr>
              <a:t>HFM</a:t>
            </a:r>
          </a:p>
        </p:txBody>
      </p:sp>
    </p:spTree>
    <p:extLst>
      <p:ext uri="{BB962C8B-B14F-4D97-AF65-F5344CB8AC3E}">
        <p14:creationId xmlns:p14="http://schemas.microsoft.com/office/powerpoint/2010/main" val="3331869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299214F2-13EB-0329-4C18-8328E16E67BF}"/>
              </a:ext>
            </a:extLst>
          </p:cNvPr>
          <p:cNvSpPr/>
          <p:nvPr/>
        </p:nvSpPr>
        <p:spPr>
          <a:xfrm>
            <a:off x="5328494" y="4758732"/>
            <a:ext cx="3419061" cy="1402837"/>
          </a:xfrm>
          <a:prstGeom prst="rect">
            <a:avLst/>
          </a:prstGeom>
          <a:noFill/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0254B06D-FEDB-7940-4D3D-3E14ED2DA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/>
              <a:t>Numerical</a:t>
            </a:r>
            <a:r>
              <a:rPr lang="fr-BE" dirty="0"/>
              <a:t> </a:t>
            </a:r>
            <a:r>
              <a:rPr lang="fr-BE" dirty="0" err="1"/>
              <a:t>modelling</a:t>
            </a:r>
            <a:r>
              <a:rPr lang="fr-BE" dirty="0"/>
              <a:t> for magnet protection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55E35A5-A44D-0AA9-6FDE-FF5826291D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8725C66E-F87E-6023-0EE7-7293639366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TE-MPE Annual Meeting - Julien Dular</a:t>
            </a:r>
            <a:endParaRPr lang="en-US" dirty="0"/>
          </a:p>
        </p:txBody>
      </p:sp>
      <p:sp>
        <p:nvSpPr>
          <p:cNvPr id="8" name="Espace réservé de la date 7">
            <a:extLst>
              <a:ext uri="{FF2B5EF4-FFF2-40B4-BE49-F238E27FC236}">
                <a16:creationId xmlns:a16="http://schemas.microsoft.com/office/drawing/2014/main" id="{D632593F-EF6C-9FB0-9139-663CFD38CD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25.01.2024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A09F879-806B-9B15-37DF-71C81F7F3347}"/>
              </a:ext>
            </a:extLst>
          </p:cNvPr>
          <p:cNvSpPr txBox="1"/>
          <p:nvPr/>
        </p:nvSpPr>
        <p:spPr>
          <a:xfrm>
            <a:off x="4085468" y="1231821"/>
            <a:ext cx="431800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sz="2400" dirty="0"/>
              <a:t>Need for efficient </a:t>
            </a:r>
            <a:r>
              <a:rPr lang="en-US" sz="2400" dirty="0"/>
              <a:t>protection</a:t>
            </a:r>
            <a:r>
              <a:rPr lang="fr-BE" sz="2400" dirty="0"/>
              <a:t> techniques on future high-</a:t>
            </a:r>
            <a:r>
              <a:rPr lang="fr-BE" sz="2400" dirty="0" err="1"/>
              <a:t>field</a:t>
            </a:r>
            <a:r>
              <a:rPr lang="fr-BE" sz="2400" dirty="0"/>
              <a:t> magnets (e.g. E-CLIQ).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sz="2400" dirty="0" err="1"/>
              <a:t>Numerical</a:t>
            </a:r>
            <a:r>
              <a:rPr lang="fr-BE" sz="2400" dirty="0"/>
              <a:t> </a:t>
            </a:r>
            <a:r>
              <a:rPr lang="fr-BE" sz="2400" dirty="0" err="1"/>
              <a:t>modelling</a:t>
            </a:r>
            <a:r>
              <a:rPr lang="fr-BE" sz="2400" dirty="0"/>
              <a:t> </a:t>
            </a:r>
            <a:r>
              <a:rPr lang="fr-BE" sz="2400" dirty="0" err="1"/>
              <a:t>is</a:t>
            </a:r>
            <a:r>
              <a:rPr lang="fr-BE" sz="2400" dirty="0"/>
              <a:t> a </a:t>
            </a:r>
            <a:r>
              <a:rPr lang="fr-BE" sz="2400" dirty="0" err="1"/>
              <a:t>powerful</a:t>
            </a:r>
            <a:r>
              <a:rPr lang="fr-BE" sz="2400" dirty="0"/>
              <a:t> </a:t>
            </a:r>
            <a:r>
              <a:rPr lang="fr-BE" sz="2400" dirty="0" err="1"/>
              <a:t>tool</a:t>
            </a:r>
            <a:r>
              <a:rPr lang="fr-BE" sz="2400" dirty="0"/>
              <a:t> for design.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48F59E05-DA07-E236-9722-C031BEE3CC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835482" y="3404205"/>
            <a:ext cx="2242874" cy="1006245"/>
          </a:xfrm>
          <a:prstGeom prst="rect">
            <a:avLst/>
          </a:prstGeom>
        </p:spPr>
      </p:pic>
      <p:pic>
        <p:nvPicPr>
          <p:cNvPr id="12" name="Picture 1">
            <a:extLst>
              <a:ext uri="{FF2B5EF4-FFF2-40B4-BE49-F238E27FC236}">
                <a16:creationId xmlns:a16="http://schemas.microsoft.com/office/drawing/2014/main" id="{1FC7A84E-A5B6-DADB-F511-0080AFEE30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2032" y="4731208"/>
            <a:ext cx="992743" cy="348331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7B94420C-A199-61DD-31EA-409FAE43422C}"/>
              </a:ext>
            </a:extLst>
          </p:cNvPr>
          <p:cNvSpPr txBox="1"/>
          <p:nvPr/>
        </p:nvSpPr>
        <p:spPr>
          <a:xfrm>
            <a:off x="457201" y="3591090"/>
            <a:ext cx="76931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sz="2400" b="1" dirty="0" err="1">
                <a:solidFill>
                  <a:srgbClr val="25523B"/>
                </a:solidFill>
              </a:rPr>
              <a:t>Fi</a:t>
            </a:r>
            <a:r>
              <a:rPr lang="fr-BE" sz="2400" dirty="0" err="1"/>
              <a:t>nite</a:t>
            </a:r>
            <a:r>
              <a:rPr lang="fr-BE" sz="2400" dirty="0"/>
              <a:t> </a:t>
            </a:r>
            <a:r>
              <a:rPr lang="fr-BE" sz="2400" dirty="0" err="1"/>
              <a:t>Element</a:t>
            </a:r>
            <a:r>
              <a:rPr lang="fr-BE" sz="2400" dirty="0"/>
              <a:t> </a:t>
            </a:r>
            <a:r>
              <a:rPr lang="fr-BE" sz="2400" b="1" dirty="0" err="1">
                <a:solidFill>
                  <a:srgbClr val="25523B"/>
                </a:solidFill>
              </a:rPr>
              <a:t>Qu</a:t>
            </a:r>
            <a:r>
              <a:rPr lang="fr-BE" sz="2400" dirty="0" err="1"/>
              <a:t>ench</a:t>
            </a:r>
            <a:r>
              <a:rPr lang="fr-BE" sz="2400" dirty="0"/>
              <a:t> </a:t>
            </a:r>
            <a:r>
              <a:rPr lang="fr-BE" sz="2400" b="1" dirty="0">
                <a:solidFill>
                  <a:srgbClr val="25523B"/>
                </a:solidFill>
              </a:rPr>
              <a:t>S</a:t>
            </a:r>
            <a:r>
              <a:rPr lang="fr-BE" sz="2400" dirty="0"/>
              <a:t>imulator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BE" sz="2400" b="1" dirty="0"/>
              <a:t>Open-source</a:t>
            </a:r>
            <a:r>
              <a:rPr lang="fr-BE" sz="2400" dirty="0"/>
              <a:t> and free to use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BE" sz="2400" dirty="0" err="1"/>
              <a:t>Based</a:t>
            </a:r>
            <a:r>
              <a:rPr lang="fr-BE" sz="2400" dirty="0"/>
              <a:t> on </a:t>
            </a:r>
            <a:r>
              <a:rPr lang="fr-BE" sz="2400" dirty="0" err="1"/>
              <a:t>GetDP</a:t>
            </a:r>
            <a:r>
              <a:rPr lang="fr-BE" sz="2400" dirty="0"/>
              <a:t>/</a:t>
            </a:r>
            <a:r>
              <a:rPr lang="fr-BE" sz="2400" dirty="0" err="1"/>
              <a:t>Gmsh</a:t>
            </a:r>
            <a:r>
              <a:rPr lang="fr-BE" sz="2400" dirty="0"/>
              <a:t>, </a:t>
            </a:r>
            <a:r>
              <a:rPr lang="fr-BE" sz="2400" dirty="0" err="1"/>
              <a:t>chosen</a:t>
            </a:r>
            <a:r>
              <a:rPr lang="fr-BE" sz="2400" dirty="0"/>
              <a:t> for </a:t>
            </a:r>
            <a:r>
              <a:rPr lang="fr-BE" sz="2400" dirty="0" err="1"/>
              <a:t>their</a:t>
            </a:r>
            <a:r>
              <a:rPr lang="fr-BE" sz="2400" dirty="0"/>
              <a:t> </a:t>
            </a:r>
            <a:r>
              <a:rPr lang="fr-BE" sz="2400" dirty="0" err="1"/>
              <a:t>flexibility</a:t>
            </a:r>
            <a:endParaRPr lang="fr-BE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BE" sz="2400" dirty="0"/>
              <a:t>Part of  		  </a:t>
            </a:r>
            <a:r>
              <a:rPr lang="fr-BE" sz="2400" dirty="0" err="1"/>
              <a:t>framework</a:t>
            </a:r>
            <a:r>
              <a:rPr lang="fr-BE" sz="2400" dirty="0"/>
              <a:t> </a:t>
            </a:r>
            <a:endParaRPr lang="en-US" sz="2400" dirty="0"/>
          </a:p>
        </p:txBody>
      </p:sp>
      <p:pic>
        <p:nvPicPr>
          <p:cNvPr id="4" name="Graphique 3">
            <a:extLst>
              <a:ext uri="{FF2B5EF4-FFF2-40B4-BE49-F238E27FC236}">
                <a16:creationId xmlns:a16="http://schemas.microsoft.com/office/drawing/2014/main" id="{E935DDA0-08B9-5B31-3980-CC0D98ACD59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377920" y="4801639"/>
            <a:ext cx="1573138" cy="1296382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77644219-F5E8-66CD-8C42-3CA4F1BD737F}"/>
              </a:ext>
            </a:extLst>
          </p:cNvPr>
          <p:cNvSpPr txBox="1"/>
          <p:nvPr/>
        </p:nvSpPr>
        <p:spPr>
          <a:xfrm>
            <a:off x="6930534" y="4941998"/>
            <a:ext cx="19060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200" dirty="0" err="1"/>
              <a:t>Finite</a:t>
            </a:r>
            <a:r>
              <a:rPr lang="fr-BE" sz="1200" dirty="0"/>
              <a:t> </a:t>
            </a:r>
            <a:r>
              <a:rPr lang="fr-BE" sz="1200" dirty="0" err="1"/>
              <a:t>Element</a:t>
            </a:r>
            <a:r>
              <a:rPr lang="fr-BE" sz="1200" dirty="0"/>
              <a:t> Method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sz="1200" dirty="0" err="1"/>
              <a:t>Arbitrary</a:t>
            </a:r>
            <a:r>
              <a:rPr lang="fr-BE" sz="1200" dirty="0"/>
              <a:t> </a:t>
            </a:r>
            <a:r>
              <a:rPr lang="fr-BE" sz="1200" dirty="0" err="1"/>
              <a:t>mesh</a:t>
            </a:r>
            <a:endParaRPr lang="fr-BE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sz="1200" dirty="0" err="1"/>
              <a:t>Variational</a:t>
            </a:r>
            <a:r>
              <a:rPr lang="fr-BE" sz="1200" dirty="0"/>
              <a:t> </a:t>
            </a:r>
            <a:r>
              <a:rPr lang="fr-BE" sz="1200" dirty="0" err="1"/>
              <a:t>equations</a:t>
            </a:r>
            <a:endParaRPr lang="fr-BE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sz="1200" dirty="0" err="1"/>
              <a:t>Series</a:t>
            </a:r>
            <a:r>
              <a:rPr lang="fr-BE" sz="1200" dirty="0"/>
              <a:t> of matrix </a:t>
            </a:r>
            <a:r>
              <a:rPr lang="fr-BE" sz="1200" dirty="0" err="1"/>
              <a:t>systems</a:t>
            </a:r>
            <a:r>
              <a:rPr lang="fr-BE" sz="1200" dirty="0"/>
              <a:t>: </a:t>
            </a:r>
            <a:r>
              <a:rPr lang="fr-BE" sz="1200" i="1" dirty="0"/>
              <a:t>Ax = b</a:t>
            </a:r>
            <a:endParaRPr lang="en-US" sz="1200" i="1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35AD816-8DC7-9309-00D4-FB7B8B794F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266" y="1166430"/>
            <a:ext cx="2510519" cy="1882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94F2F2F9-2529-4D05-BCD1-E271DCBCE4E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57" t="24746" r="19958" b="24043"/>
          <a:stretch/>
        </p:blipFill>
        <p:spPr bwMode="auto">
          <a:xfrm>
            <a:off x="1900810" y="2142212"/>
            <a:ext cx="2103927" cy="13676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3362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3E3A8B-9B95-2F5B-F143-5E49DD780A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		  - An open-source FE </a:t>
            </a:r>
            <a:r>
              <a:rPr lang="fr-BE" dirty="0" err="1"/>
              <a:t>tool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E593B43-6E64-7CFA-2866-6E3CD4E2A3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068981B0-FAEE-DEEA-803C-94EBF4D48C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TE-MPE Annual Meeting - Julien Dular</a:t>
            </a:r>
            <a:endParaRPr lang="en-US" dirty="0"/>
          </a:p>
        </p:txBody>
      </p:sp>
      <p:sp>
        <p:nvSpPr>
          <p:cNvPr id="8" name="Espace réservé de la date 7">
            <a:extLst>
              <a:ext uri="{FF2B5EF4-FFF2-40B4-BE49-F238E27FC236}">
                <a16:creationId xmlns:a16="http://schemas.microsoft.com/office/drawing/2014/main" id="{F2A80FC5-6806-2A6B-3708-1F0942BC732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25.01.2024</a:t>
            </a:r>
            <a:endParaRPr lang="en-US" dirty="0"/>
          </a:p>
        </p:txBody>
      </p:sp>
      <p:pic>
        <p:nvPicPr>
          <p:cNvPr id="9" name="Graphique 8">
            <a:extLst>
              <a:ext uri="{FF2B5EF4-FFF2-40B4-BE49-F238E27FC236}">
                <a16:creationId xmlns:a16="http://schemas.microsoft.com/office/drawing/2014/main" id="{634C3C99-174D-175B-BCAB-A75573F91E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7201" y="434527"/>
            <a:ext cx="1918882" cy="860889"/>
          </a:xfrm>
          <a:prstGeom prst="rect">
            <a:avLst/>
          </a:prstGeom>
        </p:spPr>
      </p:pic>
      <p:pic>
        <p:nvPicPr>
          <p:cNvPr id="10" name="Picture 10">
            <a:extLst>
              <a:ext uri="{FF2B5EF4-FFF2-40B4-BE49-F238E27FC236}">
                <a16:creationId xmlns:a16="http://schemas.microsoft.com/office/drawing/2014/main" id="{17C6DEF6-2C0F-9B5C-4372-FCAA2E295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5" t="7392" r="8295" b="20536"/>
          <a:stretch/>
        </p:blipFill>
        <p:spPr>
          <a:xfrm>
            <a:off x="4303096" y="1593916"/>
            <a:ext cx="3370928" cy="2006601"/>
          </a:xfrm>
          <a:prstGeom prst="rect">
            <a:avLst/>
          </a:prstGeom>
        </p:spPr>
      </p:pic>
      <p:pic>
        <p:nvPicPr>
          <p:cNvPr id="11" name="Espace réservé du contenu 8" descr="Une image contenant cercle, motif, orange, capture d’écran">
            <a:extLst>
              <a:ext uri="{FF2B5EF4-FFF2-40B4-BE49-F238E27FC236}">
                <a16:creationId xmlns:a16="http://schemas.microsoft.com/office/drawing/2014/main" id="{312251DD-2678-8866-CCC2-30E2C95BA52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3635" y="4085274"/>
            <a:ext cx="1871742" cy="1805452"/>
          </a:xfrm>
          <a:prstGeom prst="rect">
            <a:avLst/>
          </a:prstGeom>
        </p:spPr>
      </p:pic>
      <p:pic>
        <p:nvPicPr>
          <p:cNvPr id="12" name="Picture 6" descr="Icon&#10;&#10;Description automatically generated">
            <a:extLst>
              <a:ext uri="{FF2B5EF4-FFF2-40B4-BE49-F238E27FC236}">
                <a16:creationId xmlns:a16="http://schemas.microsoft.com/office/drawing/2014/main" id="{3F84224C-5985-B2F5-FA15-93194ECDDDF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05" t="1629" r="2350" b="1369"/>
          <a:stretch/>
        </p:blipFill>
        <p:spPr>
          <a:xfrm>
            <a:off x="522506" y="1934213"/>
            <a:ext cx="1553810" cy="1790861"/>
          </a:xfrm>
          <a:prstGeom prst="rect">
            <a:avLst/>
          </a:prstGeom>
        </p:spPr>
      </p:pic>
      <p:pic>
        <p:nvPicPr>
          <p:cNvPr id="13" name="Picture 13" descr="Icon&#10;&#10;Description automatically generated">
            <a:extLst>
              <a:ext uri="{FF2B5EF4-FFF2-40B4-BE49-F238E27FC236}">
                <a16:creationId xmlns:a16="http://schemas.microsoft.com/office/drawing/2014/main" id="{2832CFC4-0E9F-16DC-4B7B-F07C32536D29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87" t="1148" r="2022" b="1199"/>
          <a:stretch/>
        </p:blipFill>
        <p:spPr>
          <a:xfrm>
            <a:off x="2285880" y="1928118"/>
            <a:ext cx="1565603" cy="1790862"/>
          </a:xfrm>
          <a:prstGeom prst="rect">
            <a:avLst/>
          </a:prstGeom>
        </p:spPr>
      </p:pic>
      <p:pic>
        <p:nvPicPr>
          <p:cNvPr id="14" name="Picture 47" descr="A graph of a sphere&#10;&#10;Description automatically generated">
            <a:extLst>
              <a:ext uri="{FF2B5EF4-FFF2-40B4-BE49-F238E27FC236}">
                <a16:creationId xmlns:a16="http://schemas.microsoft.com/office/drawing/2014/main" id="{B09FD9C4-D933-25B1-BCCD-2705F7EFBDE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04815" y="4147992"/>
            <a:ext cx="2265655" cy="1699242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44F23934-E629-2933-1052-CCA8CFB34CDA}"/>
              </a:ext>
            </a:extLst>
          </p:cNvPr>
          <p:cNvSpPr txBox="1"/>
          <p:nvPr/>
        </p:nvSpPr>
        <p:spPr>
          <a:xfrm>
            <a:off x="381000" y="1491056"/>
            <a:ext cx="3809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dirty="0" err="1"/>
              <a:t>Multipole</a:t>
            </a:r>
            <a:r>
              <a:rPr lang="fr-BE" dirty="0"/>
              <a:t> magnets (MQXA &amp; MQY)</a:t>
            </a:r>
            <a:endParaRPr lang="en-US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F0D01E36-7407-0447-27D5-641BD41EBBE8}"/>
              </a:ext>
            </a:extLst>
          </p:cNvPr>
          <p:cNvSpPr txBox="1"/>
          <p:nvPr/>
        </p:nvSpPr>
        <p:spPr>
          <a:xfrm>
            <a:off x="457201" y="4643898"/>
            <a:ext cx="1663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BE" dirty="0"/>
              <a:t>CCT magnet</a:t>
            </a:r>
          </a:p>
          <a:p>
            <a:pPr algn="r"/>
            <a:r>
              <a:rPr lang="fr-BE" dirty="0" err="1"/>
              <a:t>Co-simulation</a:t>
            </a:r>
            <a:r>
              <a:rPr lang="fr-BE" dirty="0"/>
              <a:t> </a:t>
            </a:r>
            <a:r>
              <a:rPr lang="fr-BE" dirty="0" err="1"/>
              <a:t>with</a:t>
            </a:r>
            <a:r>
              <a:rPr lang="fr-BE" dirty="0"/>
              <a:t> LEDET</a:t>
            </a:r>
            <a:endParaRPr lang="en-US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CA251F9D-7A21-C29D-9165-8A44DE407A0D}"/>
              </a:ext>
            </a:extLst>
          </p:cNvPr>
          <p:cNvSpPr txBox="1"/>
          <p:nvPr/>
        </p:nvSpPr>
        <p:spPr>
          <a:xfrm>
            <a:off x="7168252" y="2176162"/>
            <a:ext cx="16518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/>
              <a:t>No-Insulation HTS Pancake </a:t>
            </a:r>
            <a:r>
              <a:rPr lang="fr-BE" dirty="0" err="1"/>
              <a:t>coils</a:t>
            </a:r>
            <a:endParaRPr lang="en-US" dirty="0"/>
          </a:p>
        </p:txBody>
      </p:sp>
      <p:pic>
        <p:nvPicPr>
          <p:cNvPr id="19" name="Graphique 18">
            <a:extLst>
              <a:ext uri="{FF2B5EF4-FFF2-40B4-BE49-F238E27FC236}">
                <a16:creationId xmlns:a16="http://schemas.microsoft.com/office/drawing/2014/main" id="{4DB84679-07FB-D82A-B5F6-5C798FAC746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16200000" flipV="1">
            <a:off x="7748184" y="4938352"/>
            <a:ext cx="1871742" cy="165588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5B74806B-BE5E-ED42-FBBE-30E859503081}"/>
              </a:ext>
            </a:extLst>
          </p:cNvPr>
          <p:cNvSpPr txBox="1"/>
          <p:nvPr/>
        </p:nvSpPr>
        <p:spPr>
          <a:xfrm>
            <a:off x="4396123" y="4664834"/>
            <a:ext cx="1917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BE" dirty="0" err="1"/>
              <a:t>Conductors</a:t>
            </a:r>
            <a:r>
              <a:rPr lang="fr-BE" dirty="0"/>
              <a:t> (</a:t>
            </a:r>
            <a:r>
              <a:rPr lang="fr-BE" dirty="0" err="1"/>
              <a:t>wires</a:t>
            </a:r>
            <a:r>
              <a:rPr lang="fr-BE" dirty="0"/>
              <a:t>, </a:t>
            </a:r>
            <a:r>
              <a:rPr lang="fr-BE" dirty="0" err="1"/>
              <a:t>cables</a:t>
            </a:r>
            <a:r>
              <a:rPr lang="fr-BE" dirty="0"/>
              <a:t>)</a:t>
            </a:r>
            <a:endParaRPr lang="en-US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B1567068-789E-BF3B-E753-36654D9978C8}"/>
              </a:ext>
            </a:extLst>
          </p:cNvPr>
          <p:cNvSpPr txBox="1"/>
          <p:nvPr/>
        </p:nvSpPr>
        <p:spPr>
          <a:xfrm>
            <a:off x="4372277" y="3718980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i="1" dirty="0"/>
              <a:t>…and more…</a:t>
            </a:r>
            <a:endParaRPr lang="en-US" i="1" dirty="0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AAD380A2-DA68-7CF0-A23A-EC22ED990630}"/>
              </a:ext>
            </a:extLst>
          </p:cNvPr>
          <p:cNvSpPr txBox="1"/>
          <p:nvPr/>
        </p:nvSpPr>
        <p:spPr>
          <a:xfrm>
            <a:off x="0" y="5981514"/>
            <a:ext cx="405752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800" dirty="0" err="1"/>
              <a:t>Courtesy</a:t>
            </a:r>
            <a:r>
              <a:rPr lang="fr-BE" sz="800" dirty="0"/>
              <a:t> of A. </a:t>
            </a:r>
            <a:r>
              <a:rPr lang="fr-BE" sz="800" dirty="0" err="1"/>
              <a:t>Vitrano</a:t>
            </a:r>
            <a:r>
              <a:rPr lang="fr-BE" sz="800" dirty="0"/>
              <a:t>, E. Schnaubelt, S. </a:t>
            </a:r>
            <a:r>
              <a:rPr lang="fr-BE" sz="800" dirty="0" err="1"/>
              <a:t>Atalay</a:t>
            </a:r>
            <a:r>
              <a:rPr lang="fr-BE" sz="800" dirty="0"/>
              <a:t>, M. Wozniak, E. </a:t>
            </a:r>
            <a:r>
              <a:rPr lang="fr-BE" sz="800" dirty="0" err="1"/>
              <a:t>Ravaioli</a:t>
            </a:r>
            <a:r>
              <a:rPr lang="fr-BE" sz="800" dirty="0"/>
              <a:t>, F. Magnus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465905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5577BC2-A5ED-DD0A-D7E7-AB31B7A9D2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Magneto-thermal </a:t>
            </a:r>
            <a:r>
              <a:rPr lang="fr-BE" b="1" dirty="0"/>
              <a:t>transients</a:t>
            </a:r>
            <a:r>
              <a:rPr lang="fr-BE" dirty="0"/>
              <a:t> in magnets</a:t>
            </a:r>
            <a:endParaRPr lang="en-US" dirty="0"/>
          </a:p>
        </p:txBody>
      </p:sp>
      <p:sp>
        <p:nvSpPr>
          <p:cNvPr id="16" name="Espace réservé du numéro de diapositive 15">
            <a:extLst>
              <a:ext uri="{FF2B5EF4-FFF2-40B4-BE49-F238E27FC236}">
                <a16:creationId xmlns:a16="http://schemas.microsoft.com/office/drawing/2014/main" id="{B6A7BEA7-46A1-EB68-E090-07F8D108AB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7" name="Espace réservé du pied de page 16">
            <a:extLst>
              <a:ext uri="{FF2B5EF4-FFF2-40B4-BE49-F238E27FC236}">
                <a16:creationId xmlns:a16="http://schemas.microsoft.com/office/drawing/2014/main" id="{E1F4734A-FE5B-3402-B782-7A1340C25B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TE-MPE Annual Meeting - Julien Dular</a:t>
            </a:r>
            <a:endParaRPr lang="en-US" dirty="0"/>
          </a:p>
        </p:txBody>
      </p:sp>
      <p:sp>
        <p:nvSpPr>
          <p:cNvPr id="18" name="Espace réservé de la date 17">
            <a:extLst>
              <a:ext uri="{FF2B5EF4-FFF2-40B4-BE49-F238E27FC236}">
                <a16:creationId xmlns:a16="http://schemas.microsoft.com/office/drawing/2014/main" id="{B7BFAD0D-F549-8A16-91DA-BE33497FFAE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25.01.2024</a:t>
            </a:r>
            <a:endParaRPr lang="en-US" dirty="0"/>
          </a:p>
        </p:txBody>
      </p:sp>
      <p:pic>
        <p:nvPicPr>
          <p:cNvPr id="28" name="Espace réservé du contenu 27" descr="Une image contenant cercle, capture d’écran, art">
            <a:extLst>
              <a:ext uri="{FF2B5EF4-FFF2-40B4-BE49-F238E27FC236}">
                <a16:creationId xmlns:a16="http://schemas.microsoft.com/office/drawing/2014/main" id="{0725CD95-3746-2F6D-DF4A-CDB85ED669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4350" y="4009721"/>
            <a:ext cx="5837591" cy="2092845"/>
          </a:xfrm>
        </p:spPr>
      </p:pic>
      <p:pic>
        <p:nvPicPr>
          <p:cNvPr id="21" name="Espace réservé du contenu 8" descr="Une image contenant cercle, motif, orange, capture d’écran">
            <a:extLst>
              <a:ext uri="{FF2B5EF4-FFF2-40B4-BE49-F238E27FC236}">
                <a16:creationId xmlns:a16="http://schemas.microsoft.com/office/drawing/2014/main" id="{CF666E99-7053-9002-6B94-7FE644A05E1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0"/>
          <a:stretch/>
        </p:blipFill>
        <p:spPr>
          <a:xfrm>
            <a:off x="7045122" y="1977715"/>
            <a:ext cx="1760891" cy="1772193"/>
          </a:xfrm>
          <a:prstGeom prst="rect">
            <a:avLst/>
          </a:prstGeom>
        </p:spPr>
      </p:pic>
      <p:pic>
        <p:nvPicPr>
          <p:cNvPr id="22" name="per_step">
            <a:hlinkClick r:id="" action="ppaction://media"/>
            <a:extLst>
              <a:ext uri="{FF2B5EF4-FFF2-40B4-BE49-F238E27FC236}">
                <a16:creationId xmlns:a16="http://schemas.microsoft.com/office/drawing/2014/main" id="{A8C225CD-C134-90D6-693E-72E64ACB5DE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61949" y="4222750"/>
            <a:ext cx="2424857" cy="1510465"/>
          </a:xfrm>
          <a:prstGeom prst="rect">
            <a:avLst/>
          </a:prstGeom>
        </p:spPr>
      </p:pic>
      <p:sp>
        <p:nvSpPr>
          <p:cNvPr id="29" name="ZoneTexte 28">
            <a:extLst>
              <a:ext uri="{FF2B5EF4-FFF2-40B4-BE49-F238E27FC236}">
                <a16:creationId xmlns:a16="http://schemas.microsoft.com/office/drawing/2014/main" id="{47AB6052-7A20-1537-FE67-CBC6D9FBF9BB}"/>
              </a:ext>
            </a:extLst>
          </p:cNvPr>
          <p:cNvSpPr txBox="1"/>
          <p:nvPr/>
        </p:nvSpPr>
        <p:spPr>
          <a:xfrm>
            <a:off x="457200" y="1202159"/>
            <a:ext cx="64643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sz="2400" dirty="0"/>
              <a:t>Magnets are multi-</a:t>
            </a:r>
            <a:r>
              <a:rPr lang="fr-BE" sz="2400" dirty="0" err="1"/>
              <a:t>scale</a:t>
            </a:r>
            <a:r>
              <a:rPr lang="fr-BE" sz="2400" dirty="0"/>
              <a:t> structures.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sz="2400" dirty="0" err="1"/>
              <a:t>Macroscopic</a:t>
            </a:r>
            <a:r>
              <a:rPr lang="fr-BE" sz="2400" dirty="0"/>
              <a:t> </a:t>
            </a:r>
            <a:r>
              <a:rPr lang="fr-BE" sz="2400" dirty="0" err="1"/>
              <a:t>response</a:t>
            </a:r>
            <a:r>
              <a:rPr lang="fr-BE" sz="2400" dirty="0"/>
              <a:t> (e.g. </a:t>
            </a:r>
            <a:r>
              <a:rPr lang="fr-BE" sz="2400" dirty="0" err="1"/>
              <a:t>Quench</a:t>
            </a:r>
            <a:r>
              <a:rPr lang="fr-BE" sz="2400" dirty="0"/>
              <a:t>) </a:t>
            </a:r>
            <a:r>
              <a:rPr lang="fr-BE" sz="2400" dirty="0" err="1"/>
              <a:t>depends</a:t>
            </a:r>
            <a:r>
              <a:rPr lang="fr-BE" sz="2400" dirty="0"/>
              <a:t> on </a:t>
            </a:r>
            <a:r>
              <a:rPr lang="fr-BE" sz="2400" dirty="0" err="1"/>
              <a:t>small-scale</a:t>
            </a:r>
            <a:r>
              <a:rPr lang="fr-BE" sz="2400" dirty="0"/>
              <a:t> </a:t>
            </a:r>
            <a:r>
              <a:rPr lang="fr-BE" sz="2400" dirty="0" err="1"/>
              <a:t>dynamics</a:t>
            </a:r>
            <a:r>
              <a:rPr lang="fr-BE" sz="24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sz="2400" dirty="0"/>
              <a:t>Full </a:t>
            </a:r>
            <a:r>
              <a:rPr lang="fr-BE" sz="2400" dirty="0" err="1"/>
              <a:t>models</a:t>
            </a:r>
            <a:r>
              <a:rPr lang="fr-BE" sz="2400" dirty="0"/>
              <a:t> </a:t>
            </a:r>
            <a:r>
              <a:rPr lang="fr-BE" sz="2400" dirty="0" err="1"/>
              <a:t>would</a:t>
            </a:r>
            <a:r>
              <a:rPr lang="fr-BE" sz="2400" dirty="0"/>
              <a:t> </a:t>
            </a:r>
            <a:r>
              <a:rPr lang="fr-BE" sz="2400" dirty="0" err="1"/>
              <a:t>be</a:t>
            </a:r>
            <a:r>
              <a:rPr lang="fr-BE" sz="2400" dirty="0"/>
              <a:t> </a:t>
            </a:r>
            <a:r>
              <a:rPr lang="fr-BE" sz="2400" dirty="0" err="1"/>
              <a:t>too</a:t>
            </a:r>
            <a:r>
              <a:rPr lang="fr-BE" sz="2400" dirty="0"/>
              <a:t> big to solve.</a:t>
            </a:r>
          </a:p>
          <a:p>
            <a:r>
              <a:rPr lang="fr-BE" sz="2400" dirty="0"/>
              <a:t> </a:t>
            </a:r>
          </a:p>
          <a:p>
            <a:r>
              <a:rPr lang="fr-BE" sz="2400" b="1" dirty="0"/>
              <a:t>Need for </a:t>
            </a:r>
            <a:r>
              <a:rPr lang="fr-BE" sz="2400" b="1" dirty="0" err="1"/>
              <a:t>lighter</a:t>
            </a:r>
            <a:r>
              <a:rPr lang="fr-BE" sz="2400" b="1" dirty="0"/>
              <a:t> </a:t>
            </a:r>
            <a:r>
              <a:rPr lang="fr-BE" sz="2400" b="1" dirty="0" err="1"/>
              <a:t>models</a:t>
            </a:r>
            <a:r>
              <a:rPr lang="fr-BE" sz="2400" b="1" dirty="0"/>
              <a:t>:</a:t>
            </a:r>
          </a:p>
          <a:p>
            <a:r>
              <a:rPr lang="en-US" sz="2400" dirty="0"/>
              <a:t>3D→2D*, homogenization, thin-shell </a:t>
            </a:r>
            <a:r>
              <a:rPr lang="en-US" sz="2400" dirty="0" err="1"/>
              <a:t>approx</a:t>
            </a:r>
            <a:r>
              <a:rPr lang="en-US" sz="2400" dirty="0"/>
              <a:t>…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FEB2CA6E-2FB8-4C09-FFE4-6BE8C1796F67}"/>
              </a:ext>
            </a:extLst>
          </p:cNvPr>
          <p:cNvSpPr txBox="1"/>
          <p:nvPr/>
        </p:nvSpPr>
        <p:spPr>
          <a:xfrm>
            <a:off x="0" y="5981128"/>
            <a:ext cx="244169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800" dirty="0" err="1"/>
              <a:t>Courtesy</a:t>
            </a:r>
            <a:r>
              <a:rPr lang="fr-BE" sz="800" dirty="0"/>
              <a:t> of A. </a:t>
            </a:r>
            <a:r>
              <a:rPr lang="fr-BE" sz="800" dirty="0" err="1"/>
              <a:t>Vitrano</a:t>
            </a:r>
            <a:r>
              <a:rPr lang="fr-BE" sz="800" dirty="0"/>
              <a:t>, E. Schnaubelt, F. Magnus</a:t>
            </a:r>
            <a:endParaRPr lang="en-US" sz="800" dirty="0"/>
          </a:p>
        </p:txBody>
      </p:sp>
      <p:pic>
        <p:nvPicPr>
          <p:cNvPr id="31" name="Graphic 4">
            <a:extLst>
              <a:ext uri="{FF2B5EF4-FFF2-40B4-BE49-F238E27FC236}">
                <a16:creationId xmlns:a16="http://schemas.microsoft.com/office/drawing/2014/main" id="{059656C3-71A5-4A20-B420-812A5852E89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290051" y="257323"/>
            <a:ext cx="656295" cy="996222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5BBCF4D7-AE21-910C-2EA9-1919680C384B}"/>
              </a:ext>
            </a:extLst>
          </p:cNvPr>
          <p:cNvSpPr txBox="1"/>
          <p:nvPr/>
        </p:nvSpPr>
        <p:spPr>
          <a:xfrm>
            <a:off x="7569011" y="1564757"/>
            <a:ext cx="6992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1600" dirty="0"/>
              <a:t>1 mm</a:t>
            </a:r>
            <a:endParaRPr lang="en-US" sz="1600" dirty="0"/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2952CD73-2512-A922-3381-D4BC904BAA9E}"/>
              </a:ext>
            </a:extLst>
          </p:cNvPr>
          <p:cNvCxnSpPr>
            <a:cxnSpLocks/>
          </p:cNvCxnSpPr>
          <p:nvPr/>
        </p:nvCxnSpPr>
        <p:spPr>
          <a:xfrm>
            <a:off x="7045122" y="1903311"/>
            <a:ext cx="1760891" cy="0"/>
          </a:xfrm>
          <a:prstGeom prst="straightConnector1">
            <a:avLst/>
          </a:prstGeom>
          <a:ln>
            <a:headEnd type="triangle"/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F4FDDB78-66B7-153B-BD82-11661DDEE9D5}"/>
              </a:ext>
            </a:extLst>
          </p:cNvPr>
          <p:cNvSpPr txBox="1"/>
          <p:nvPr/>
        </p:nvSpPr>
        <p:spPr>
          <a:xfrm>
            <a:off x="540348" y="2717617"/>
            <a:ext cx="619592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1300" dirty="0">
                <a:solidFill>
                  <a:srgbClr val="25523B"/>
                </a:solidFill>
              </a:rPr>
              <a:t>~1h CPU per </a:t>
            </a:r>
            <a:r>
              <a:rPr lang="fr-BE" sz="1300" dirty="0" err="1">
                <a:solidFill>
                  <a:srgbClr val="25523B"/>
                </a:solidFill>
              </a:rPr>
              <a:t>strand</a:t>
            </a:r>
            <a:r>
              <a:rPr lang="fr-BE" sz="1300" dirty="0">
                <a:solidFill>
                  <a:srgbClr val="25523B"/>
                </a:solidFill>
              </a:rPr>
              <a:t> → ~40×200 </a:t>
            </a:r>
            <a:r>
              <a:rPr lang="fr-BE" sz="1300" dirty="0" err="1">
                <a:solidFill>
                  <a:srgbClr val="25523B"/>
                </a:solidFill>
              </a:rPr>
              <a:t>strands</a:t>
            </a:r>
            <a:r>
              <a:rPr lang="fr-BE" sz="1300" dirty="0">
                <a:solidFill>
                  <a:srgbClr val="25523B"/>
                </a:solidFill>
              </a:rPr>
              <a:t> in magnet → ~1 </a:t>
            </a:r>
            <a:r>
              <a:rPr lang="fr-BE" sz="1300" dirty="0" err="1">
                <a:solidFill>
                  <a:srgbClr val="25523B"/>
                </a:solidFill>
              </a:rPr>
              <a:t>year</a:t>
            </a:r>
            <a:r>
              <a:rPr lang="fr-BE" sz="1300" dirty="0">
                <a:solidFill>
                  <a:srgbClr val="25523B"/>
                </a:solidFill>
              </a:rPr>
              <a:t> for one simulation!</a:t>
            </a:r>
          </a:p>
        </p:txBody>
      </p:sp>
    </p:spTree>
    <p:extLst>
      <p:ext uri="{BB962C8B-B14F-4D97-AF65-F5344CB8AC3E}">
        <p14:creationId xmlns:p14="http://schemas.microsoft.com/office/powerpoint/2010/main" val="2084572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400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22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6480889B-8612-D38F-88DC-BFCAC4E7B0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3190" y="97542"/>
            <a:ext cx="2081262" cy="1670051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4F60B97B-8366-ADDB-9F03-E526A07B0E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9249" y="3070859"/>
            <a:ext cx="3613425" cy="3151537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C46FE6B-140F-6CD5-64A0-CF8086C96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/>
              <a:t>Linked</a:t>
            </a:r>
            <a:r>
              <a:rPr lang="fr-BE" dirty="0"/>
              <a:t>-flux FE </a:t>
            </a:r>
            <a:r>
              <a:rPr lang="fr-BE" dirty="0" err="1"/>
              <a:t>method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5E61D46-6133-666A-1449-D51E3AB614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8063C58E-04FF-BAD6-BD50-E577B82FF4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TE-MPE Annual Meeting - Julien Dular</a:t>
            </a:r>
            <a:endParaRPr lang="en-US" dirty="0"/>
          </a:p>
        </p:txBody>
      </p:sp>
      <p:sp>
        <p:nvSpPr>
          <p:cNvPr id="8" name="Espace réservé de la date 7">
            <a:extLst>
              <a:ext uri="{FF2B5EF4-FFF2-40B4-BE49-F238E27FC236}">
                <a16:creationId xmlns:a16="http://schemas.microsoft.com/office/drawing/2014/main" id="{E68D710F-75CF-0323-C958-1FBC796DEE6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25.01.2024</a:t>
            </a:r>
          </a:p>
        </p:txBody>
      </p:sp>
      <p:pic>
        <p:nvPicPr>
          <p:cNvPr id="9" name="Graphic 4">
            <a:extLst>
              <a:ext uri="{FF2B5EF4-FFF2-40B4-BE49-F238E27FC236}">
                <a16:creationId xmlns:a16="http://schemas.microsoft.com/office/drawing/2014/main" id="{669E7972-B4DB-17B1-57FC-E5399DA3B6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290051" y="257323"/>
            <a:ext cx="656295" cy="996222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86FC2C53-E96B-E0F1-F426-A25A7938B30F}"/>
              </a:ext>
            </a:extLst>
          </p:cNvPr>
          <p:cNvSpPr txBox="1"/>
          <p:nvPr/>
        </p:nvSpPr>
        <p:spPr>
          <a:xfrm>
            <a:off x="362010" y="1231197"/>
            <a:ext cx="506724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/>
              <a:t>Objective</a:t>
            </a:r>
            <a:r>
              <a:rPr lang="en-US" sz="1800" dirty="0"/>
              <a:t>: describe the response of composite </a:t>
            </a:r>
            <a:r>
              <a:rPr lang="en-US" dirty="0"/>
              <a:t>superconducting conductors</a:t>
            </a:r>
            <a:r>
              <a:rPr lang="en-US" sz="1800" dirty="0"/>
              <a:t>,</a:t>
            </a:r>
          </a:p>
          <a:p>
            <a:pPr marL="642366" lvl="1" indent="-285750">
              <a:buFont typeface="Arial" panose="020B0604020202020204" pitchFamily="34" charset="0"/>
              <a:buChar char="•"/>
            </a:pPr>
            <a:r>
              <a:rPr lang="en-US" sz="1800" dirty="0"/>
              <a:t>AC loss, magnetization, inductance.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Linked-flux method - </a:t>
            </a:r>
            <a:r>
              <a:rPr lang="en-US" sz="1800" b="1" dirty="0"/>
              <a:t>2D</a:t>
            </a:r>
            <a:r>
              <a:rPr lang="en-US" sz="1800" dirty="0"/>
              <a:t> </a:t>
            </a:r>
            <a:r>
              <a:rPr lang="en-US" sz="1800" b="1" dirty="0"/>
              <a:t>model</a:t>
            </a:r>
            <a:r>
              <a:rPr lang="en-US" sz="1800" dirty="0"/>
              <a:t>:</a:t>
            </a:r>
          </a:p>
          <a:p>
            <a:pPr marL="642366" lvl="1" indent="-285750">
              <a:buFont typeface="Arial" panose="020B0604020202020204" pitchFamily="34" charset="0"/>
              <a:buChar char="•"/>
            </a:pPr>
            <a:r>
              <a:rPr lang="en-US" sz="1800" dirty="0"/>
              <a:t>One problem for out-of-plane currents,</a:t>
            </a:r>
          </a:p>
          <a:p>
            <a:pPr marL="642366" lvl="1" indent="-285750">
              <a:buFont typeface="Arial" panose="020B0604020202020204" pitchFamily="34" charset="0"/>
              <a:buChar char="•"/>
            </a:pPr>
            <a:r>
              <a:rPr lang="en-US" sz="1800" dirty="0"/>
              <a:t>One problem for </a:t>
            </a:r>
            <a:r>
              <a:rPr lang="en-US" dirty="0"/>
              <a:t>in</a:t>
            </a:r>
            <a:r>
              <a:rPr lang="en-US" sz="1800" dirty="0"/>
              <a:t>-plane currents,</a:t>
            </a:r>
          </a:p>
          <a:p>
            <a:pPr marL="642366" lvl="1" indent="-285750">
              <a:buFont typeface="Arial" panose="020B0604020202020204" pitchFamily="34" charset="0"/>
              <a:buChar char="•"/>
            </a:pPr>
            <a:r>
              <a:rPr lang="en-US" sz="1800" dirty="0"/>
              <a:t>Coupling via circuit equations.</a:t>
            </a:r>
          </a:p>
          <a:p>
            <a:pPr marL="642366" lvl="1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642366" lvl="1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642366" lvl="1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642366" lvl="1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642366" lvl="1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642366" lvl="1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642366" lvl="1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Example - AC loss w.r.t. field and frequency:</a:t>
            </a:r>
          </a:p>
          <a:p>
            <a:pPr marL="642366" lvl="1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pic>
        <p:nvPicPr>
          <p:cNvPr id="17" name="Espace réservé du contenu 8" descr="Une image contenant cercle, motif, orange, capture d’écran">
            <a:extLst>
              <a:ext uri="{FF2B5EF4-FFF2-40B4-BE49-F238E27FC236}">
                <a16:creationId xmlns:a16="http://schemas.microsoft.com/office/drawing/2014/main" id="{6EB330B6-1198-11D9-563B-911184C6197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0"/>
          <a:stretch/>
        </p:blipFill>
        <p:spPr>
          <a:xfrm>
            <a:off x="6930368" y="1169865"/>
            <a:ext cx="1760891" cy="1772193"/>
          </a:xfrm>
          <a:prstGeom prst="rect">
            <a:avLst/>
          </a:prstGeom>
        </p:spPr>
      </p:pic>
      <p:cxnSp>
        <p:nvCxnSpPr>
          <p:cNvPr id="19" name="Connecteur : en angle 18">
            <a:extLst>
              <a:ext uri="{FF2B5EF4-FFF2-40B4-BE49-F238E27FC236}">
                <a16:creationId xmlns:a16="http://schemas.microsoft.com/office/drawing/2014/main" id="{C2E20161-A25C-A6E6-4133-4A3673FE2A79}"/>
              </a:ext>
            </a:extLst>
          </p:cNvPr>
          <p:cNvCxnSpPr>
            <a:cxnSpLocks/>
          </p:cNvCxnSpPr>
          <p:nvPr/>
        </p:nvCxnSpPr>
        <p:spPr>
          <a:xfrm>
            <a:off x="5859907" y="1817992"/>
            <a:ext cx="715926" cy="418214"/>
          </a:xfrm>
          <a:prstGeom prst="bentConnector3">
            <a:avLst>
              <a:gd name="adj1" fmla="val -495"/>
            </a:avLst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8" name="Graphique 27">
            <a:extLst>
              <a:ext uri="{FF2B5EF4-FFF2-40B4-BE49-F238E27FC236}">
                <a16:creationId xmlns:a16="http://schemas.microsoft.com/office/drawing/2014/main" id="{E640913E-5E8B-529C-3A6A-86621C4C92F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68520" y="3293647"/>
            <a:ext cx="4173382" cy="1881718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A55439B-74C8-0446-A1B4-6917603C53D8}"/>
              </a:ext>
            </a:extLst>
          </p:cNvPr>
          <p:cNvSpPr/>
          <p:nvPr/>
        </p:nvSpPr>
        <p:spPr>
          <a:xfrm>
            <a:off x="5282285" y="3094806"/>
            <a:ext cx="466175" cy="29915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9E9EDE6-1177-634D-825A-7AC5C4CB9B93}"/>
              </a:ext>
            </a:extLst>
          </p:cNvPr>
          <p:cNvSpPr txBox="1"/>
          <p:nvPr/>
        </p:nvSpPr>
        <p:spPr>
          <a:xfrm>
            <a:off x="5444837" y="4106519"/>
            <a:ext cx="35137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900" dirty="0"/>
              <a:t>1 </a:t>
            </a:r>
            <a:r>
              <a:rPr lang="fr-FR" sz="900" dirty="0" err="1"/>
              <a:t>T</a:t>
            </a:r>
            <a:endParaRPr lang="fr-FR" sz="900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9D794562-D670-E04B-92D7-A036B8A4E9F9}"/>
              </a:ext>
            </a:extLst>
          </p:cNvPr>
          <p:cNvSpPr txBox="1"/>
          <p:nvPr/>
        </p:nvSpPr>
        <p:spPr>
          <a:xfrm>
            <a:off x="5423197" y="3427668"/>
            <a:ext cx="4154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900" dirty="0"/>
              <a:t>10 </a:t>
            </a:r>
            <a:r>
              <a:rPr lang="fr-FR" sz="900" dirty="0" err="1"/>
              <a:t>T</a:t>
            </a:r>
            <a:endParaRPr lang="fr-FR" sz="900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38AB73CA-DF1D-A749-90CF-D24CB3E86587}"/>
              </a:ext>
            </a:extLst>
          </p:cNvPr>
          <p:cNvSpPr txBox="1"/>
          <p:nvPr/>
        </p:nvSpPr>
        <p:spPr>
          <a:xfrm>
            <a:off x="5364020" y="4784031"/>
            <a:ext cx="4475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900" dirty="0"/>
              <a:t>0.1 </a:t>
            </a:r>
            <a:r>
              <a:rPr lang="fr-FR" sz="900" dirty="0" err="1"/>
              <a:t>T</a:t>
            </a:r>
            <a:endParaRPr lang="fr-FR" sz="900" dirty="0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033259A5-C7AD-7740-96CC-77706C4F0F90}"/>
              </a:ext>
            </a:extLst>
          </p:cNvPr>
          <p:cNvSpPr txBox="1"/>
          <p:nvPr/>
        </p:nvSpPr>
        <p:spPr>
          <a:xfrm>
            <a:off x="5299899" y="5461783"/>
            <a:ext cx="51167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900" dirty="0"/>
              <a:t>0.01 </a:t>
            </a:r>
            <a:r>
              <a:rPr lang="fr-FR" sz="900" dirty="0" err="1"/>
              <a:t>T</a:t>
            </a:r>
            <a:endParaRPr lang="fr-FR" sz="9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05FF0B9-05A1-C547-8D6B-2EF053EC7F48}"/>
              </a:ext>
            </a:extLst>
          </p:cNvPr>
          <p:cNvSpPr/>
          <p:nvPr/>
        </p:nvSpPr>
        <p:spPr>
          <a:xfrm>
            <a:off x="5680091" y="5977385"/>
            <a:ext cx="2994236" cy="22489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1CD02739-529C-A141-ABEB-938BA3749220}"/>
              </a:ext>
            </a:extLst>
          </p:cNvPr>
          <p:cNvSpPr txBox="1"/>
          <p:nvPr/>
        </p:nvSpPr>
        <p:spPr>
          <a:xfrm>
            <a:off x="6951713" y="5945857"/>
            <a:ext cx="42191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900" dirty="0"/>
              <a:t>2 Hz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CD048B2E-CFA8-1A4D-A5B8-5CA069B51181}"/>
              </a:ext>
            </a:extLst>
          </p:cNvPr>
          <p:cNvSpPr txBox="1"/>
          <p:nvPr/>
        </p:nvSpPr>
        <p:spPr>
          <a:xfrm>
            <a:off x="7594311" y="5945857"/>
            <a:ext cx="4860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900" dirty="0"/>
              <a:t>20 Hz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1CC1AA37-3A98-F44A-A2ED-A7D994D01C89}"/>
              </a:ext>
            </a:extLst>
          </p:cNvPr>
          <p:cNvSpPr txBox="1"/>
          <p:nvPr/>
        </p:nvSpPr>
        <p:spPr>
          <a:xfrm>
            <a:off x="8148809" y="5939924"/>
            <a:ext cx="55015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900" dirty="0"/>
              <a:t>200 Hz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FA432CD-FE02-7545-ABA3-771930DABC0E}"/>
              </a:ext>
            </a:extLst>
          </p:cNvPr>
          <p:cNvSpPr txBox="1"/>
          <p:nvPr/>
        </p:nvSpPr>
        <p:spPr>
          <a:xfrm>
            <a:off x="6190552" y="5945857"/>
            <a:ext cx="51809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900" dirty="0"/>
              <a:t>0.2 Hz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34F9C44C-3E3C-3F45-948B-A7D0CFEC4772}"/>
              </a:ext>
            </a:extLst>
          </p:cNvPr>
          <p:cNvSpPr txBox="1"/>
          <p:nvPr/>
        </p:nvSpPr>
        <p:spPr>
          <a:xfrm>
            <a:off x="5629409" y="5942890"/>
            <a:ext cx="58221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900" dirty="0"/>
              <a:t>0.02 Hz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643C1A6-6B2E-E84B-B990-242F1FD49679}"/>
              </a:ext>
            </a:extLst>
          </p:cNvPr>
          <p:cNvSpPr txBox="1"/>
          <p:nvPr/>
        </p:nvSpPr>
        <p:spPr>
          <a:xfrm>
            <a:off x="5458008" y="6016574"/>
            <a:ext cx="22153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i="1" dirty="0"/>
              <a:t>f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D43DB932-FBBE-0B46-9CED-B4ACE5F1C035}"/>
              </a:ext>
            </a:extLst>
          </p:cNvPr>
          <p:cNvSpPr txBox="1"/>
          <p:nvPr/>
        </p:nvSpPr>
        <p:spPr>
          <a:xfrm>
            <a:off x="5358538" y="5830390"/>
            <a:ext cx="26000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i="1" dirty="0"/>
              <a:t>b</a:t>
            </a:r>
          </a:p>
        </p:txBody>
      </p: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89C29BE8-D86F-4448-97F9-EBBC1A924080}"/>
              </a:ext>
            </a:extLst>
          </p:cNvPr>
          <p:cNvCxnSpPr>
            <a:cxnSpLocks/>
          </p:cNvCxnSpPr>
          <p:nvPr/>
        </p:nvCxnSpPr>
        <p:spPr>
          <a:xfrm flipV="1">
            <a:off x="5383001" y="5958520"/>
            <a:ext cx="325309" cy="201507"/>
          </a:xfrm>
          <a:prstGeom prst="line">
            <a:avLst/>
          </a:prstGeom>
          <a:ln w="12700">
            <a:solidFill>
              <a:schemeClr val="tx1"/>
            </a:solidFill>
          </a:ln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ZoneTexte 30">
            <a:extLst>
              <a:ext uri="{FF2B5EF4-FFF2-40B4-BE49-F238E27FC236}">
                <a16:creationId xmlns:a16="http://schemas.microsoft.com/office/drawing/2014/main" id="{7DB29013-9A13-9B4C-BBDE-937189DBC576}"/>
              </a:ext>
            </a:extLst>
          </p:cNvPr>
          <p:cNvSpPr txBox="1"/>
          <p:nvPr/>
        </p:nvSpPr>
        <p:spPr>
          <a:xfrm>
            <a:off x="7793881" y="2922420"/>
            <a:ext cx="139012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dirty="0" err="1"/>
              <a:t>Loss</a:t>
            </a:r>
            <a:r>
              <a:rPr lang="fr-FR" sz="1050" dirty="0"/>
              <a:t> per cycle (J/m)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377AE947-A6BB-AD4E-BD03-B3A1166245DB}"/>
              </a:ext>
            </a:extLst>
          </p:cNvPr>
          <p:cNvSpPr/>
          <p:nvPr/>
        </p:nvSpPr>
        <p:spPr>
          <a:xfrm>
            <a:off x="8882980" y="3189693"/>
            <a:ext cx="159694" cy="27606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ZoneTexte 31">
                <a:extLst>
                  <a:ext uri="{FF2B5EF4-FFF2-40B4-BE49-F238E27FC236}">
                    <a16:creationId xmlns:a16="http://schemas.microsoft.com/office/drawing/2014/main" id="{59CFB3F4-EFC1-3746-986C-3988E6C4BB8D}"/>
                  </a:ext>
                </a:extLst>
              </p:cNvPr>
              <p:cNvSpPr txBox="1"/>
              <p:nvPr/>
            </p:nvSpPr>
            <p:spPr>
              <a:xfrm>
                <a:off x="8786637" y="3226291"/>
                <a:ext cx="39786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9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9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fr-FR" sz="9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fr-FR" sz="900" dirty="0"/>
              </a:p>
            </p:txBody>
          </p:sp>
        </mc:Choice>
        <mc:Fallback xmlns="">
          <p:sp>
            <p:nvSpPr>
              <p:cNvPr id="32" name="ZoneTexte 31">
                <a:extLst>
                  <a:ext uri="{FF2B5EF4-FFF2-40B4-BE49-F238E27FC236}">
                    <a16:creationId xmlns:a16="http://schemas.microsoft.com/office/drawing/2014/main" id="{59CFB3F4-EFC1-3746-986C-3988E6C4BB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86637" y="3226291"/>
                <a:ext cx="397866" cy="2308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ZoneTexte 32">
                <a:extLst>
                  <a:ext uri="{FF2B5EF4-FFF2-40B4-BE49-F238E27FC236}">
                    <a16:creationId xmlns:a16="http://schemas.microsoft.com/office/drawing/2014/main" id="{C1A18219-4983-2A4D-88EC-9954111F2ED7}"/>
                  </a:ext>
                </a:extLst>
              </p:cNvPr>
              <p:cNvSpPr txBox="1"/>
              <p:nvPr/>
            </p:nvSpPr>
            <p:spPr>
              <a:xfrm>
                <a:off x="8786637" y="3543084"/>
                <a:ext cx="3954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9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9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fr-FR" sz="9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</m:oMath>
                  </m:oMathPara>
                </a14:m>
                <a:endParaRPr lang="fr-FR" sz="900" dirty="0"/>
              </a:p>
            </p:txBody>
          </p:sp>
        </mc:Choice>
        <mc:Fallback xmlns="">
          <p:sp>
            <p:nvSpPr>
              <p:cNvPr id="33" name="ZoneTexte 32">
                <a:extLst>
                  <a:ext uri="{FF2B5EF4-FFF2-40B4-BE49-F238E27FC236}">
                    <a16:creationId xmlns:a16="http://schemas.microsoft.com/office/drawing/2014/main" id="{C1A18219-4983-2A4D-88EC-9954111F2E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86637" y="3543084"/>
                <a:ext cx="395428" cy="2308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ZoneTexte 33">
                <a:extLst>
                  <a:ext uri="{FF2B5EF4-FFF2-40B4-BE49-F238E27FC236}">
                    <a16:creationId xmlns:a16="http://schemas.microsoft.com/office/drawing/2014/main" id="{2D42CA6E-A34E-974B-AED7-15A2101F5C3F}"/>
                  </a:ext>
                </a:extLst>
              </p:cNvPr>
              <p:cNvSpPr txBox="1"/>
              <p:nvPr/>
            </p:nvSpPr>
            <p:spPr>
              <a:xfrm>
                <a:off x="8786637" y="3858593"/>
                <a:ext cx="39786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9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9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fr-FR" sz="9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fr-FR" sz="900" dirty="0"/>
              </a:p>
            </p:txBody>
          </p:sp>
        </mc:Choice>
        <mc:Fallback xmlns="">
          <p:sp>
            <p:nvSpPr>
              <p:cNvPr id="34" name="ZoneTexte 33">
                <a:extLst>
                  <a:ext uri="{FF2B5EF4-FFF2-40B4-BE49-F238E27FC236}">
                    <a16:creationId xmlns:a16="http://schemas.microsoft.com/office/drawing/2014/main" id="{2D42CA6E-A34E-974B-AED7-15A2101F5C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86637" y="3858593"/>
                <a:ext cx="397866" cy="2308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ZoneTexte 34">
                <a:extLst>
                  <a:ext uri="{FF2B5EF4-FFF2-40B4-BE49-F238E27FC236}">
                    <a16:creationId xmlns:a16="http://schemas.microsoft.com/office/drawing/2014/main" id="{2BC08BC4-7A1C-A142-AC81-AF296068A30B}"/>
                  </a:ext>
                </a:extLst>
              </p:cNvPr>
              <p:cNvSpPr txBox="1"/>
              <p:nvPr/>
            </p:nvSpPr>
            <p:spPr>
              <a:xfrm>
                <a:off x="8786637" y="4139380"/>
                <a:ext cx="45878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9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9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fr-FR" sz="9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fr-FR" sz="900" dirty="0"/>
              </a:p>
            </p:txBody>
          </p:sp>
        </mc:Choice>
        <mc:Fallback xmlns="">
          <p:sp>
            <p:nvSpPr>
              <p:cNvPr id="35" name="ZoneTexte 34">
                <a:extLst>
                  <a:ext uri="{FF2B5EF4-FFF2-40B4-BE49-F238E27FC236}">
                    <a16:creationId xmlns:a16="http://schemas.microsoft.com/office/drawing/2014/main" id="{2BC08BC4-7A1C-A142-AC81-AF296068A3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86637" y="4139380"/>
                <a:ext cx="458780" cy="23083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ZoneTexte 35">
                <a:extLst>
                  <a:ext uri="{FF2B5EF4-FFF2-40B4-BE49-F238E27FC236}">
                    <a16:creationId xmlns:a16="http://schemas.microsoft.com/office/drawing/2014/main" id="{4BA41740-2C63-A14F-91BF-F2A7AA5CF497}"/>
                  </a:ext>
                </a:extLst>
              </p:cNvPr>
              <p:cNvSpPr txBox="1"/>
              <p:nvPr/>
            </p:nvSpPr>
            <p:spPr>
              <a:xfrm>
                <a:off x="8786637" y="4450834"/>
                <a:ext cx="45878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9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9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fr-FR" sz="900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</m:oMath>
                  </m:oMathPara>
                </a14:m>
                <a:endParaRPr lang="fr-FR" sz="900" dirty="0"/>
              </a:p>
            </p:txBody>
          </p:sp>
        </mc:Choice>
        <mc:Fallback xmlns="">
          <p:sp>
            <p:nvSpPr>
              <p:cNvPr id="36" name="ZoneTexte 35">
                <a:extLst>
                  <a:ext uri="{FF2B5EF4-FFF2-40B4-BE49-F238E27FC236}">
                    <a16:creationId xmlns:a16="http://schemas.microsoft.com/office/drawing/2014/main" id="{4BA41740-2C63-A14F-91BF-F2A7AA5CF4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86637" y="4450834"/>
                <a:ext cx="458780" cy="230832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ZoneTexte 36">
                <a:extLst>
                  <a:ext uri="{FF2B5EF4-FFF2-40B4-BE49-F238E27FC236}">
                    <a16:creationId xmlns:a16="http://schemas.microsoft.com/office/drawing/2014/main" id="{A21BA55D-49A9-594F-9000-0702A1A3856A}"/>
                  </a:ext>
                </a:extLst>
              </p:cNvPr>
              <p:cNvSpPr txBox="1"/>
              <p:nvPr/>
            </p:nvSpPr>
            <p:spPr>
              <a:xfrm>
                <a:off x="8786637" y="4763819"/>
                <a:ext cx="45878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9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9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fr-FR" sz="900" b="0" i="1" smtClean="0">
                              <a:latin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</m:oMath>
                  </m:oMathPara>
                </a14:m>
                <a:endParaRPr lang="fr-FR" sz="900" dirty="0"/>
              </a:p>
            </p:txBody>
          </p:sp>
        </mc:Choice>
        <mc:Fallback xmlns="">
          <p:sp>
            <p:nvSpPr>
              <p:cNvPr id="37" name="ZoneTexte 36">
                <a:extLst>
                  <a:ext uri="{FF2B5EF4-FFF2-40B4-BE49-F238E27FC236}">
                    <a16:creationId xmlns:a16="http://schemas.microsoft.com/office/drawing/2014/main" id="{A21BA55D-49A9-594F-9000-0702A1A385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86637" y="4763819"/>
                <a:ext cx="458780" cy="230832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ZoneTexte 37">
                <a:extLst>
                  <a:ext uri="{FF2B5EF4-FFF2-40B4-BE49-F238E27FC236}">
                    <a16:creationId xmlns:a16="http://schemas.microsoft.com/office/drawing/2014/main" id="{4C911980-2A7D-7D4A-BD36-FDC7E12AA329}"/>
                  </a:ext>
                </a:extLst>
              </p:cNvPr>
              <p:cNvSpPr txBox="1"/>
              <p:nvPr/>
            </p:nvSpPr>
            <p:spPr>
              <a:xfrm>
                <a:off x="8785337" y="5052469"/>
                <a:ext cx="45878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9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9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fr-FR" sz="900" b="0" i="1" smtClean="0">
                              <a:latin typeface="Cambria Math" panose="02040503050406030204" pitchFamily="18" charset="0"/>
                            </a:rPr>
                            <m:t>−4</m:t>
                          </m:r>
                        </m:sup>
                      </m:sSup>
                    </m:oMath>
                  </m:oMathPara>
                </a14:m>
                <a:endParaRPr lang="fr-FR" sz="900" dirty="0"/>
              </a:p>
            </p:txBody>
          </p:sp>
        </mc:Choice>
        <mc:Fallback xmlns="">
          <p:sp>
            <p:nvSpPr>
              <p:cNvPr id="38" name="ZoneTexte 37">
                <a:extLst>
                  <a:ext uri="{FF2B5EF4-FFF2-40B4-BE49-F238E27FC236}">
                    <a16:creationId xmlns:a16="http://schemas.microsoft.com/office/drawing/2014/main" id="{4C911980-2A7D-7D4A-BD36-FDC7E12AA3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85337" y="5052469"/>
                <a:ext cx="458780" cy="230832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ZoneTexte 38">
                <a:extLst>
                  <a:ext uri="{FF2B5EF4-FFF2-40B4-BE49-F238E27FC236}">
                    <a16:creationId xmlns:a16="http://schemas.microsoft.com/office/drawing/2014/main" id="{09C99690-55AA-9F48-BB71-F222A76C803A}"/>
                  </a:ext>
                </a:extLst>
              </p:cNvPr>
              <p:cNvSpPr txBox="1"/>
              <p:nvPr/>
            </p:nvSpPr>
            <p:spPr>
              <a:xfrm>
                <a:off x="8772565" y="5362852"/>
                <a:ext cx="458780" cy="2324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9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9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fr-FR" sz="900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sup>
                      </m:sSup>
                    </m:oMath>
                  </m:oMathPara>
                </a14:m>
                <a:endParaRPr lang="fr-FR" sz="900" dirty="0"/>
              </a:p>
            </p:txBody>
          </p:sp>
        </mc:Choice>
        <mc:Fallback xmlns="">
          <p:sp>
            <p:nvSpPr>
              <p:cNvPr id="39" name="ZoneTexte 38">
                <a:extLst>
                  <a:ext uri="{FF2B5EF4-FFF2-40B4-BE49-F238E27FC236}">
                    <a16:creationId xmlns:a16="http://schemas.microsoft.com/office/drawing/2014/main" id="{09C99690-55AA-9F48-BB71-F222A76C80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2565" y="5362852"/>
                <a:ext cx="458780" cy="232436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ZoneTexte 39">
                <a:extLst>
                  <a:ext uri="{FF2B5EF4-FFF2-40B4-BE49-F238E27FC236}">
                    <a16:creationId xmlns:a16="http://schemas.microsoft.com/office/drawing/2014/main" id="{4DEFEE6C-59B8-234C-BFD1-725A76208E3A}"/>
                  </a:ext>
                </a:extLst>
              </p:cNvPr>
              <p:cNvSpPr txBox="1"/>
              <p:nvPr/>
            </p:nvSpPr>
            <p:spPr>
              <a:xfrm>
                <a:off x="8782371" y="5663551"/>
                <a:ext cx="45878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9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9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fr-FR" sz="900" b="0" i="1" smtClean="0">
                              <a:latin typeface="Cambria Math" panose="02040503050406030204" pitchFamily="18" charset="0"/>
                            </a:rPr>
                            <m:t>−6</m:t>
                          </m:r>
                        </m:sup>
                      </m:sSup>
                    </m:oMath>
                  </m:oMathPara>
                </a14:m>
                <a:endParaRPr lang="fr-FR" sz="900" dirty="0"/>
              </a:p>
            </p:txBody>
          </p:sp>
        </mc:Choice>
        <mc:Fallback xmlns="">
          <p:sp>
            <p:nvSpPr>
              <p:cNvPr id="40" name="ZoneTexte 39">
                <a:extLst>
                  <a:ext uri="{FF2B5EF4-FFF2-40B4-BE49-F238E27FC236}">
                    <a16:creationId xmlns:a16="http://schemas.microsoft.com/office/drawing/2014/main" id="{4DEFEE6C-59B8-234C-BFD1-725A76208E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82371" y="5663551"/>
                <a:ext cx="458780" cy="230832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709339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>
            <a:extLst>
              <a:ext uri="{FF2B5EF4-FFF2-40B4-BE49-F238E27FC236}">
                <a16:creationId xmlns:a16="http://schemas.microsoft.com/office/drawing/2014/main" id="{DECF35FE-9764-0D29-2C2C-9B1DCBF478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643" y="3892361"/>
            <a:ext cx="2308832" cy="1726604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290BCEE7-C9A3-7806-ED68-AF4ACAC56E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Magnet model </a:t>
            </a:r>
            <a:r>
              <a:rPr lang="fr-BE" dirty="0" err="1"/>
              <a:t>with</a:t>
            </a:r>
            <a:r>
              <a:rPr lang="fr-BE" dirty="0"/>
              <a:t> </a:t>
            </a:r>
            <a:r>
              <a:rPr lang="fr-BE" dirty="0" err="1"/>
              <a:t>homogenization</a:t>
            </a:r>
            <a:endParaRPr lang="en-US" dirty="0"/>
          </a:p>
        </p:txBody>
      </p:sp>
      <p:pic>
        <p:nvPicPr>
          <p:cNvPr id="11" name="Espace réservé du contenu 10">
            <a:extLst>
              <a:ext uri="{FF2B5EF4-FFF2-40B4-BE49-F238E27FC236}">
                <a16:creationId xmlns:a16="http://schemas.microsoft.com/office/drawing/2014/main" id="{835FA6E5-ADD4-4FFC-ECDE-26324D926B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143232" y="1798054"/>
            <a:ext cx="4857535" cy="1303426"/>
          </a:xfrm>
        </p:spPr>
      </p:pic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5FA8C9-4F63-78A9-C311-33037E4587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51DA5A4A-C5E8-6CA7-9DB4-9EB7695726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TE-MPE Annual Meeting - Julien Dular</a:t>
            </a:r>
            <a:endParaRPr lang="en-US" dirty="0"/>
          </a:p>
        </p:txBody>
      </p:sp>
      <p:sp>
        <p:nvSpPr>
          <p:cNvPr id="8" name="Espace réservé de la date 7">
            <a:extLst>
              <a:ext uri="{FF2B5EF4-FFF2-40B4-BE49-F238E27FC236}">
                <a16:creationId xmlns:a16="http://schemas.microsoft.com/office/drawing/2014/main" id="{FA0081BF-635D-2407-3456-312D4EF7AF6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25.01.2024</a:t>
            </a:r>
            <a:endParaRPr lang="en-US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616127FA-D075-4B0A-551B-AA546379161E}"/>
              </a:ext>
            </a:extLst>
          </p:cNvPr>
          <p:cNvSpPr txBox="1"/>
          <p:nvPr/>
        </p:nvSpPr>
        <p:spPr>
          <a:xfrm>
            <a:off x="457201" y="3069870"/>
            <a:ext cx="744854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sz="2400" dirty="0"/>
              <a:t>This </a:t>
            </a:r>
            <a:r>
              <a:rPr lang="fr-BE" sz="2400" dirty="0" err="1"/>
              <a:t>requires</a:t>
            </a:r>
            <a:r>
              <a:rPr lang="fr-BE" sz="2400" dirty="0"/>
              <a:t> </a:t>
            </a:r>
            <a:r>
              <a:rPr lang="fr-BE" sz="2400" dirty="0" err="1"/>
              <a:t>dedicated</a:t>
            </a:r>
            <a:r>
              <a:rPr lang="fr-BE" sz="2400" dirty="0"/>
              <a:t> </a:t>
            </a:r>
            <a:r>
              <a:rPr lang="fr-BE" sz="2400" dirty="0" err="1"/>
              <a:t>modelling</a:t>
            </a:r>
            <a:r>
              <a:rPr lang="fr-BE" sz="2400" dirty="0"/>
              <a:t> </a:t>
            </a:r>
            <a:r>
              <a:rPr lang="fr-BE" sz="2400" dirty="0" err="1"/>
              <a:t>tools</a:t>
            </a:r>
            <a:r>
              <a:rPr lang="fr-BE" sz="2400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BE" sz="2400" dirty="0"/>
              <a:t>Light-</a:t>
            </a:r>
            <a:r>
              <a:rPr lang="fr-BE" sz="2400" dirty="0" err="1"/>
              <a:t>weight</a:t>
            </a:r>
            <a:r>
              <a:rPr lang="fr-BE" sz="2400" dirty="0"/>
              <a:t> </a:t>
            </a:r>
            <a:r>
              <a:rPr lang="fr-BE" sz="2400" dirty="0" err="1"/>
              <a:t>dynamic</a:t>
            </a:r>
            <a:r>
              <a:rPr lang="fr-BE" sz="2400" dirty="0"/>
              <a:t> </a:t>
            </a:r>
            <a:r>
              <a:rPr lang="fr-BE" sz="2400" dirty="0" err="1"/>
              <a:t>vector</a:t>
            </a:r>
            <a:r>
              <a:rPr lang="fr-BE" sz="2400" dirty="0"/>
              <a:t> </a:t>
            </a:r>
            <a:r>
              <a:rPr lang="fr-BE" sz="2400" dirty="0" err="1"/>
              <a:t>hysteresis</a:t>
            </a:r>
            <a:r>
              <a:rPr lang="fr-BE" sz="2400" dirty="0"/>
              <a:t> model,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BE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BE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BE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BE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BE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BE" sz="2400" dirty="0"/>
              <a:t>Equivalent </a:t>
            </a:r>
            <a:r>
              <a:rPr lang="fr-BE" sz="2400" dirty="0" err="1"/>
              <a:t>resistance</a:t>
            </a:r>
            <a:r>
              <a:rPr lang="fr-BE" sz="2400" dirty="0"/>
              <a:t> and inductance.</a:t>
            </a:r>
            <a:endParaRPr lang="en-US" sz="2400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C9932850-E481-2150-FC10-D3A43C45F59D}"/>
              </a:ext>
            </a:extLst>
          </p:cNvPr>
          <p:cNvSpPr txBox="1"/>
          <p:nvPr/>
        </p:nvSpPr>
        <p:spPr>
          <a:xfrm>
            <a:off x="457201" y="1007410"/>
            <a:ext cx="75120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sz="2400" dirty="0" err="1"/>
              <a:t>Upscaling</a:t>
            </a:r>
            <a:r>
              <a:rPr lang="fr-BE" sz="2400" dirty="0"/>
              <a:t> </a:t>
            </a:r>
            <a:r>
              <a:rPr lang="fr-BE" sz="2400" dirty="0" err="1"/>
              <a:t>macroscopic</a:t>
            </a:r>
            <a:r>
              <a:rPr lang="fr-BE" sz="2400" dirty="0"/>
              <a:t> </a:t>
            </a:r>
            <a:r>
              <a:rPr lang="fr-BE" sz="2400" dirty="0" err="1"/>
              <a:t>response</a:t>
            </a:r>
            <a:r>
              <a:rPr lang="fr-BE" sz="2400" dirty="0"/>
              <a:t> </a:t>
            </a:r>
            <a:r>
              <a:rPr lang="fr-BE" sz="2400" dirty="0" err="1"/>
              <a:t>without</a:t>
            </a:r>
            <a:r>
              <a:rPr lang="fr-BE" sz="2400" dirty="0"/>
              <a:t> </a:t>
            </a:r>
            <a:r>
              <a:rPr lang="fr-BE" sz="2400" dirty="0" err="1"/>
              <a:t>describing</a:t>
            </a:r>
            <a:r>
              <a:rPr lang="fr-BE" sz="2400" dirty="0"/>
              <a:t> </a:t>
            </a:r>
            <a:r>
              <a:rPr lang="fr-BE" sz="2400" dirty="0" err="1"/>
              <a:t>small-scales</a:t>
            </a:r>
            <a:r>
              <a:rPr lang="fr-BE" sz="2400" dirty="0"/>
              <a:t> </a:t>
            </a:r>
            <a:r>
              <a:rPr lang="fr-BE" sz="2400" dirty="0" err="1"/>
              <a:t>explicitly</a:t>
            </a:r>
            <a:r>
              <a:rPr lang="fr-BE" sz="2400" dirty="0"/>
              <a:t>.</a:t>
            </a:r>
            <a:endParaRPr lang="en-US" sz="2400" dirty="0"/>
          </a:p>
        </p:txBody>
      </p:sp>
      <p:pic>
        <p:nvPicPr>
          <p:cNvPr id="14" name="Graphique 13">
            <a:extLst>
              <a:ext uri="{FF2B5EF4-FFF2-40B4-BE49-F238E27FC236}">
                <a16:creationId xmlns:a16="http://schemas.microsoft.com/office/drawing/2014/main" id="{359DE4C2-ABF4-FF44-A0B2-8F9DDBD3B19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544917" y="3854954"/>
            <a:ext cx="1839883" cy="1764011"/>
          </a:xfrm>
          <a:prstGeom prst="rect">
            <a:avLst/>
          </a:prstGeom>
        </p:spPr>
      </p:pic>
      <p:grpSp>
        <p:nvGrpSpPr>
          <p:cNvPr id="18" name="Groupe 17">
            <a:extLst>
              <a:ext uri="{FF2B5EF4-FFF2-40B4-BE49-F238E27FC236}">
                <a16:creationId xmlns:a16="http://schemas.microsoft.com/office/drawing/2014/main" id="{31D9089F-449F-8F44-9CDE-23BAE285E85E}"/>
              </a:ext>
            </a:extLst>
          </p:cNvPr>
          <p:cNvGrpSpPr/>
          <p:nvPr/>
        </p:nvGrpSpPr>
        <p:grpSpPr>
          <a:xfrm>
            <a:off x="5957456" y="3854012"/>
            <a:ext cx="1835150" cy="1764953"/>
            <a:chOff x="5384800" y="3854953"/>
            <a:chExt cx="1835150" cy="1764953"/>
          </a:xfrm>
        </p:grpSpPr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9B12C047-8118-FF40-9A83-98D27B75072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384800" y="3854953"/>
              <a:ext cx="1835150" cy="1764953"/>
            </a:xfrm>
            <a:prstGeom prst="rect">
              <a:avLst/>
            </a:prstGeom>
          </p:spPr>
        </p:pic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4B4B0582-1E73-2B4D-A1CD-49603F872E15}"/>
                </a:ext>
              </a:extLst>
            </p:cNvPr>
            <p:cNvSpPr/>
            <p:nvPr/>
          </p:nvSpPr>
          <p:spPr>
            <a:xfrm>
              <a:off x="5633358" y="4003833"/>
              <a:ext cx="1408684" cy="1408684"/>
            </a:xfrm>
            <a:prstGeom prst="ellipse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  <a:effectLst>
              <a:glow>
                <a:schemeClr val="accent1">
                  <a:tint val="30000"/>
                  <a:shade val="95000"/>
                  <a:satMod val="300000"/>
                  <a:alpha val="5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5445999F-7031-5A41-8CCC-DA455304BEE2}"/>
              </a:ext>
            </a:extLst>
          </p:cNvPr>
          <p:cNvCxnSpPr>
            <a:cxnSpLocks/>
          </p:cNvCxnSpPr>
          <p:nvPr/>
        </p:nvCxnSpPr>
        <p:spPr>
          <a:xfrm>
            <a:off x="5430416" y="4707234"/>
            <a:ext cx="478972" cy="0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ZoneTexte 22">
            <a:extLst>
              <a:ext uri="{FF2B5EF4-FFF2-40B4-BE49-F238E27FC236}">
                <a16:creationId xmlns:a16="http://schemas.microsoft.com/office/drawing/2014/main" id="{8CA5626A-1C20-A04B-878B-D09B4E2C2087}"/>
              </a:ext>
            </a:extLst>
          </p:cNvPr>
          <p:cNvSpPr txBox="1"/>
          <p:nvPr/>
        </p:nvSpPr>
        <p:spPr>
          <a:xfrm>
            <a:off x="4464858" y="5411576"/>
            <a:ext cx="10240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effectLst>
                  <a:glow rad="571500">
                    <a:schemeClr val="accent1"/>
                  </a:glow>
                </a:effectLst>
              </a:rPr>
              <a:t>10 min CPU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609FB5C0-1BAB-6543-83A1-B64705B1CDAC}"/>
              </a:ext>
            </a:extLst>
          </p:cNvPr>
          <p:cNvSpPr txBox="1"/>
          <p:nvPr/>
        </p:nvSpPr>
        <p:spPr>
          <a:xfrm>
            <a:off x="6910356" y="5411575"/>
            <a:ext cx="9188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200" dirty="0">
                <a:effectLst>
                  <a:glow rad="571500">
                    <a:schemeClr val="accent1"/>
                  </a:glow>
                </a:effectLst>
              </a:rPr>
              <a:t>5 sec CPU</a:t>
            </a:r>
          </a:p>
        </p:txBody>
      </p:sp>
    </p:spTree>
    <p:extLst>
      <p:ext uri="{BB962C8B-B14F-4D97-AF65-F5344CB8AC3E}">
        <p14:creationId xmlns:p14="http://schemas.microsoft.com/office/powerpoint/2010/main" val="39461781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EE00C06-46D4-27F6-DC31-3B0AF2D9F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Outlook and conclusions</a:t>
            </a:r>
            <a:endParaRPr lang="en-US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562AD3E-A20C-7EE5-1DE7-62BD14C417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1951" y="1092175"/>
            <a:ext cx="8226854" cy="1615247"/>
          </a:xfrm>
        </p:spPr>
        <p:txBody>
          <a:bodyPr>
            <a:normAutofit fontScale="92500"/>
          </a:bodyPr>
          <a:lstStyle/>
          <a:p>
            <a:r>
              <a:rPr lang="fr-BE" sz="2400" dirty="0" err="1">
                <a:latin typeface="+mn-lt"/>
              </a:rPr>
              <a:t>We</a:t>
            </a:r>
            <a:r>
              <a:rPr lang="fr-BE" sz="2400" dirty="0">
                <a:latin typeface="+mn-lt"/>
              </a:rPr>
              <a:t> </a:t>
            </a:r>
            <a:r>
              <a:rPr lang="en-US" sz="2400" dirty="0">
                <a:latin typeface="+mn-lt"/>
              </a:rPr>
              <a:t>investigate</a:t>
            </a:r>
            <a:r>
              <a:rPr lang="fr-BE" sz="2400" dirty="0">
                <a:latin typeface="+mn-lt"/>
              </a:rPr>
              <a:t> new </a:t>
            </a:r>
            <a:r>
              <a:rPr lang="fr-BE" sz="2400" dirty="0" err="1">
                <a:latin typeface="+mn-lt"/>
              </a:rPr>
              <a:t>finite</a:t>
            </a:r>
            <a:r>
              <a:rPr lang="fr-BE" sz="2400" dirty="0">
                <a:latin typeface="+mn-lt"/>
              </a:rPr>
              <a:t> </a:t>
            </a:r>
            <a:r>
              <a:rPr lang="fr-BE" sz="2400" dirty="0" err="1">
                <a:latin typeface="+mn-lt"/>
              </a:rPr>
              <a:t>element</a:t>
            </a:r>
            <a:r>
              <a:rPr lang="fr-BE" sz="2400" dirty="0">
                <a:latin typeface="+mn-lt"/>
              </a:rPr>
              <a:t> </a:t>
            </a:r>
            <a:r>
              <a:rPr lang="fr-BE" sz="2400" dirty="0" err="1">
                <a:latin typeface="+mn-lt"/>
              </a:rPr>
              <a:t>approaches</a:t>
            </a:r>
            <a:r>
              <a:rPr lang="fr-BE" sz="2400" dirty="0">
                <a:latin typeface="+mn-lt"/>
              </a:rPr>
              <a:t> for </a:t>
            </a:r>
            <a:r>
              <a:rPr lang="fr-BE" sz="2400" dirty="0" err="1">
                <a:latin typeface="+mn-lt"/>
              </a:rPr>
              <a:t>magneto</a:t>
            </a:r>
            <a:r>
              <a:rPr lang="fr-BE" sz="2400" dirty="0">
                <a:latin typeface="+mn-lt"/>
              </a:rPr>
              <a:t>-thermal transient simulations of </a:t>
            </a:r>
            <a:r>
              <a:rPr lang="fr-BE" sz="2400" dirty="0" err="1">
                <a:latin typeface="+mn-lt"/>
              </a:rPr>
              <a:t>accelerator</a:t>
            </a:r>
            <a:r>
              <a:rPr lang="fr-BE" sz="2400" dirty="0">
                <a:latin typeface="+mn-lt"/>
              </a:rPr>
              <a:t> magnets.</a:t>
            </a:r>
          </a:p>
          <a:p>
            <a:r>
              <a:rPr lang="fr-BE" sz="2400" dirty="0" err="1">
                <a:latin typeface="+mn-lt"/>
              </a:rPr>
              <a:t>They</a:t>
            </a:r>
            <a:r>
              <a:rPr lang="fr-BE" sz="2400" dirty="0">
                <a:latin typeface="+mn-lt"/>
              </a:rPr>
              <a:t> are first </a:t>
            </a:r>
            <a:r>
              <a:rPr lang="fr-BE" sz="2400" dirty="0" err="1">
                <a:latin typeface="+mn-lt"/>
              </a:rPr>
              <a:t>validated</a:t>
            </a:r>
            <a:r>
              <a:rPr lang="fr-BE" sz="2400" dirty="0">
                <a:latin typeface="+mn-lt"/>
              </a:rPr>
              <a:t> on LTS magnets and </a:t>
            </a:r>
            <a:r>
              <a:rPr lang="fr-BE" sz="2400" dirty="0" err="1">
                <a:latin typeface="+mn-lt"/>
              </a:rPr>
              <a:t>cables</a:t>
            </a:r>
            <a:r>
              <a:rPr lang="fr-BE" sz="2400" dirty="0">
                <a:latin typeface="+mn-lt"/>
              </a:rPr>
              <a:t>.</a:t>
            </a:r>
          </a:p>
          <a:p>
            <a:r>
              <a:rPr lang="en-US" sz="2400" dirty="0">
                <a:latin typeface="+mn-lt"/>
              </a:rPr>
              <a:t>As a next step, they will be extended to HTS magnets: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DD2DE7A-ECF0-E0D1-6E69-521915F12D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A720282-1642-6E68-06FC-26D9095AEB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TE-MPE Annual Meeting - Julien Dular</a:t>
            </a:r>
            <a:endParaRPr lang="en-US" dirty="0"/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FEFC04C9-7DE9-38F5-CAE3-DCEB9BF4244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25.01.2024</a:t>
            </a:r>
            <a:endParaRPr lang="en-US" dirty="0"/>
          </a:p>
        </p:txBody>
      </p:sp>
      <p:pic>
        <p:nvPicPr>
          <p:cNvPr id="7" name="Picture 10" descr="A blue and red tube&#10;&#10;Description automatically generated">
            <a:extLst>
              <a:ext uri="{FF2B5EF4-FFF2-40B4-BE49-F238E27FC236}">
                <a16:creationId xmlns:a16="http://schemas.microsoft.com/office/drawing/2014/main" id="{31DA0665-F4F7-1DFB-9B0A-1FF1966BD9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498" y="2913401"/>
            <a:ext cx="3031390" cy="1943987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0944521B-4CA8-2BC7-C205-BF0AEF93CB2C}"/>
              </a:ext>
            </a:extLst>
          </p:cNvPr>
          <p:cNvSpPr txBox="1"/>
          <p:nvPr/>
        </p:nvSpPr>
        <p:spPr>
          <a:xfrm>
            <a:off x="457201" y="4843285"/>
            <a:ext cx="294343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800" dirty="0" err="1"/>
              <a:t>Courtesy</a:t>
            </a:r>
            <a:r>
              <a:rPr lang="fr-BE" sz="800" dirty="0"/>
              <a:t> of T. Mulder, S. </a:t>
            </a:r>
            <a:r>
              <a:rPr lang="fr-BE" sz="800" dirty="0" err="1"/>
              <a:t>Atalay</a:t>
            </a:r>
            <a:r>
              <a:rPr lang="fr-BE" sz="800" dirty="0"/>
              <a:t>, E. Schnaubelt, M. Wozniak</a:t>
            </a:r>
            <a:endParaRPr lang="en-US" sz="800" dirty="0"/>
          </a:p>
        </p:txBody>
      </p:sp>
      <p:pic>
        <p:nvPicPr>
          <p:cNvPr id="9" name="Picture 5">
            <a:extLst>
              <a:ext uri="{FF2B5EF4-FFF2-40B4-BE49-F238E27FC236}">
                <a16:creationId xmlns:a16="http://schemas.microsoft.com/office/drawing/2014/main" id="{A4BA66A5-0338-9C45-0527-B95961E3C7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9284" y="2853298"/>
            <a:ext cx="2090323" cy="2064194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0CC94178-9694-DB76-3410-0708D1E07667}"/>
              </a:ext>
            </a:extLst>
          </p:cNvPr>
          <p:cNvSpPr txBox="1"/>
          <p:nvPr/>
        </p:nvSpPr>
        <p:spPr>
          <a:xfrm>
            <a:off x="547498" y="2966249"/>
            <a:ext cx="16754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1600" dirty="0"/>
              <a:t>NI HTS </a:t>
            </a:r>
            <a:r>
              <a:rPr lang="fr-BE" sz="1600" dirty="0" err="1"/>
              <a:t>solenoid</a:t>
            </a:r>
            <a:endParaRPr lang="en-US" sz="1600" dirty="0"/>
          </a:p>
        </p:txBody>
      </p:sp>
      <p:pic>
        <p:nvPicPr>
          <p:cNvPr id="11" name="Picture 2" descr="The racetrack type coils model of the design magnet | Download Scientific  Diagram">
            <a:extLst>
              <a:ext uri="{FF2B5EF4-FFF2-40B4-BE49-F238E27FC236}">
                <a16:creationId xmlns:a16="http://schemas.microsoft.com/office/drawing/2014/main" id="{1F1093DD-F124-4C02-105E-81BCA484F6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0852" y="3082678"/>
            <a:ext cx="2620310" cy="1976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4636B3A5-CF41-2283-0F94-761504D1C287}"/>
              </a:ext>
            </a:extLst>
          </p:cNvPr>
          <p:cNvSpPr txBox="1"/>
          <p:nvPr/>
        </p:nvSpPr>
        <p:spPr>
          <a:xfrm>
            <a:off x="4160529" y="4484943"/>
            <a:ext cx="14478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BE" sz="1600" dirty="0" err="1"/>
              <a:t>Homogenized</a:t>
            </a:r>
            <a:endParaRPr lang="fr-BE" sz="1600" dirty="0"/>
          </a:p>
          <a:p>
            <a:pPr algn="ctr"/>
            <a:r>
              <a:rPr lang="fr-BE" sz="1600" dirty="0"/>
              <a:t>pancake </a:t>
            </a:r>
            <a:r>
              <a:rPr lang="fr-BE" sz="1600" dirty="0" err="1"/>
              <a:t>coils</a:t>
            </a:r>
            <a:endParaRPr lang="en-US" sz="1600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BC1F96A5-4B84-C711-416C-46C9DD5234B1}"/>
              </a:ext>
            </a:extLst>
          </p:cNvPr>
          <p:cNvSpPr txBox="1"/>
          <p:nvPr/>
        </p:nvSpPr>
        <p:spPr>
          <a:xfrm>
            <a:off x="6386808" y="2950227"/>
            <a:ext cx="18934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1600" dirty="0"/>
              <a:t>3D </a:t>
            </a:r>
            <a:r>
              <a:rPr lang="fr-BE" sz="1600" dirty="0" err="1"/>
              <a:t>Racetrack</a:t>
            </a:r>
            <a:r>
              <a:rPr lang="fr-BE" sz="1600" dirty="0"/>
              <a:t> </a:t>
            </a:r>
            <a:r>
              <a:rPr lang="fr-BE" sz="1600" dirty="0" err="1"/>
              <a:t>coils</a:t>
            </a:r>
            <a:endParaRPr lang="en-US" sz="1600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8768B61F-22FF-CF31-4D90-EE71C4E328ED}"/>
              </a:ext>
            </a:extLst>
          </p:cNvPr>
          <p:cNvSpPr txBox="1"/>
          <p:nvPr/>
        </p:nvSpPr>
        <p:spPr>
          <a:xfrm>
            <a:off x="6726644" y="5536641"/>
            <a:ext cx="15536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BE" sz="2000" b="1" dirty="0" err="1"/>
              <a:t>Thank</a:t>
            </a:r>
            <a:r>
              <a:rPr lang="fr-BE" sz="2000" b="1" dirty="0"/>
              <a:t> </a:t>
            </a:r>
            <a:r>
              <a:rPr lang="fr-BE" sz="2000" b="1" dirty="0" err="1"/>
              <a:t>you</a:t>
            </a:r>
            <a:r>
              <a:rPr lang="fr-BE" sz="2000" b="1" dirty="0"/>
              <a:t>!</a:t>
            </a:r>
            <a:endParaRPr lang="en-US" sz="2000" b="1" dirty="0"/>
          </a:p>
        </p:txBody>
      </p:sp>
      <p:pic>
        <p:nvPicPr>
          <p:cNvPr id="18" name="Graphique 17">
            <a:extLst>
              <a:ext uri="{FF2B5EF4-FFF2-40B4-BE49-F238E27FC236}">
                <a16:creationId xmlns:a16="http://schemas.microsoft.com/office/drawing/2014/main" id="{BBE8F491-6361-D43E-FB1C-ED7EE5EA405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137754" y="5463991"/>
            <a:ext cx="1663161" cy="746162"/>
          </a:xfrm>
          <a:prstGeom prst="rect">
            <a:avLst/>
          </a:prstGeom>
        </p:spPr>
      </p:pic>
      <p:pic>
        <p:nvPicPr>
          <p:cNvPr id="19" name="Picture 1">
            <a:extLst>
              <a:ext uri="{FF2B5EF4-FFF2-40B4-BE49-F238E27FC236}">
                <a16:creationId xmlns:a16="http://schemas.microsoft.com/office/drawing/2014/main" id="{3E6C9E83-EC39-03DE-D6D2-C8ECA37CA97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931" y="5411808"/>
            <a:ext cx="1496087" cy="524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002804"/>
      </p:ext>
    </p:extLst>
  </p:cSld>
  <p:clrMapOvr>
    <a:masterClrMapping/>
  </p:clrMapOvr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9766</TotalTime>
  <Words>475</Words>
  <Application>Microsoft Office PowerPoint</Application>
  <PresentationFormat>Affichage à l'écran (4:3)</PresentationFormat>
  <Paragraphs>111</Paragraphs>
  <Slides>7</Slides>
  <Notes>0</Notes>
  <HiddenSlides>0</HiddenSlides>
  <MMClips>1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7</vt:i4>
      </vt:variant>
    </vt:vector>
  </HeadingPairs>
  <TitlesOfParts>
    <vt:vector size="14" baseType="lpstr">
      <vt:lpstr>American Typewriter</vt:lpstr>
      <vt:lpstr>Arial</vt:lpstr>
      <vt:lpstr>Calibri</vt:lpstr>
      <vt:lpstr>Calibri Light</vt:lpstr>
      <vt:lpstr>Cambria Math</vt:lpstr>
      <vt:lpstr>HFM(4-3)</vt:lpstr>
      <vt:lpstr>Thème Office</vt:lpstr>
      <vt:lpstr>New Finite Element Models for SC Accelerator Magnets </vt:lpstr>
      <vt:lpstr>Numerical modelling for magnet protection</vt:lpstr>
      <vt:lpstr>    - An open-source FE tool</vt:lpstr>
      <vt:lpstr>Magneto-thermal transients in magnets</vt:lpstr>
      <vt:lpstr>Linked-flux FE method</vt:lpstr>
      <vt:lpstr>Magnet model with homogenization</vt:lpstr>
      <vt:lpstr>Outlook and 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Reduced order FE models for accelerator magnets </dc:title>
  <dc:creator>Julien Dular</dc:creator>
  <cp:lastModifiedBy>Julien Dular</cp:lastModifiedBy>
  <cp:revision>92</cp:revision>
  <dcterms:created xsi:type="dcterms:W3CDTF">2024-01-16T10:01:27Z</dcterms:created>
  <dcterms:modified xsi:type="dcterms:W3CDTF">2024-01-24T12:53:51Z</dcterms:modified>
</cp:coreProperties>
</file>