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2" r:id="rId1"/>
    <p:sldMasterId id="2147483693" r:id="rId2"/>
  </p:sldMasterIdLst>
  <p:notesMasterIdLst>
    <p:notesMasterId r:id="rId45"/>
  </p:notesMasterIdLst>
  <p:handoutMasterIdLst>
    <p:handoutMasterId r:id="rId46"/>
  </p:handoutMasterIdLst>
  <p:sldIdLst>
    <p:sldId id="256" r:id="rId3"/>
    <p:sldId id="257" r:id="rId4"/>
    <p:sldId id="258" r:id="rId5"/>
    <p:sldId id="308" r:id="rId6"/>
    <p:sldId id="309" r:id="rId7"/>
    <p:sldId id="287" r:id="rId8"/>
    <p:sldId id="292" r:id="rId9"/>
    <p:sldId id="290" r:id="rId10"/>
    <p:sldId id="291" r:id="rId11"/>
    <p:sldId id="266" r:id="rId12"/>
    <p:sldId id="305" r:id="rId13"/>
    <p:sldId id="312" r:id="rId14"/>
    <p:sldId id="304" r:id="rId15"/>
    <p:sldId id="306" r:id="rId16"/>
    <p:sldId id="271" r:id="rId17"/>
    <p:sldId id="282" r:id="rId18"/>
    <p:sldId id="283" r:id="rId19"/>
    <p:sldId id="285" r:id="rId20"/>
    <p:sldId id="286" r:id="rId21"/>
    <p:sldId id="261" r:id="rId22"/>
    <p:sldId id="262" r:id="rId23"/>
    <p:sldId id="263" r:id="rId24"/>
    <p:sldId id="313" r:id="rId25"/>
    <p:sldId id="296" r:id="rId26"/>
    <p:sldId id="295" r:id="rId27"/>
    <p:sldId id="298" r:id="rId28"/>
    <p:sldId id="300" r:id="rId29"/>
    <p:sldId id="301" r:id="rId30"/>
    <p:sldId id="299" r:id="rId31"/>
    <p:sldId id="311" r:id="rId32"/>
    <p:sldId id="267" r:id="rId33"/>
    <p:sldId id="310" r:id="rId34"/>
    <p:sldId id="288" r:id="rId35"/>
    <p:sldId id="289" r:id="rId36"/>
    <p:sldId id="293" r:id="rId37"/>
    <p:sldId id="268" r:id="rId38"/>
    <p:sldId id="270" r:id="rId39"/>
    <p:sldId id="260" r:id="rId40"/>
    <p:sldId id="284" r:id="rId41"/>
    <p:sldId id="303" r:id="rId42"/>
    <p:sldId id="294" r:id="rId43"/>
    <p:sldId id="297" r:id="rId4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576">
          <p15:clr>
            <a:srgbClr val="9AA0A6"/>
          </p15:clr>
        </p15:guide>
        <p15:guide id="2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370" y="67"/>
      </p:cViewPr>
      <p:guideLst>
        <p:guide pos="576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104" d="100"/>
          <a:sy n="104" d="100"/>
        </p:scale>
        <p:origin x="355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E6F3391-5CB4-BCFD-125C-E4BB7A70B2A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73A2BD-1554-B285-00C3-29A5BB36525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5BC9CE-8E09-4180-9EAF-C6418991707A}" type="datetimeFigureOut">
              <a:rPr lang="en-US" smtClean="0"/>
              <a:t>3/27/2024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2C39E0-0E95-34FE-94E0-95D2158B127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888154-81F1-9D4F-64EB-5EF31F1A2C1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7163C-7CD7-4AD6-8691-827A2074D8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773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g10e8c046aa2_2_1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9" name="Google Shape;329;g10e8c046aa2_2_1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g2804ae8c59f_0_8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g2804ae8c59f_0_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g10e8686a1ac_0_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0" name="Google Shape;430;g10e8686a1ac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804ae8c59f_0_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g2804ae8c59f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804ae8c59f_0_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g2804ae8c59f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804ae8c59f_0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g2804ae8c59f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>
          <a:extLst>
            <a:ext uri="{FF2B5EF4-FFF2-40B4-BE49-F238E27FC236}">
              <a16:creationId xmlns:a16="http://schemas.microsoft.com/office/drawing/2014/main" id="{18CFD27C-1186-561D-3812-7F527B452F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10e8c046aa2_2_174:notes">
            <a:extLst>
              <a:ext uri="{FF2B5EF4-FFF2-40B4-BE49-F238E27FC236}">
                <a16:creationId xmlns:a16="http://schemas.microsoft.com/office/drawing/2014/main" id="{4F4152C2-1660-08BE-E98D-FFDCE68FE2A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g10e8c046aa2_2_174:notes">
            <a:extLst>
              <a:ext uri="{FF2B5EF4-FFF2-40B4-BE49-F238E27FC236}">
                <a16:creationId xmlns:a16="http://schemas.microsoft.com/office/drawing/2014/main" id="{DB9FD776-CBBC-8E65-E063-45DCF8C8C3B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3465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6" name="Google Shape;33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10e8c046aa2_2_16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g10e8c046aa2_2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>
          <a:extLst>
            <a:ext uri="{FF2B5EF4-FFF2-40B4-BE49-F238E27FC236}">
              <a16:creationId xmlns:a16="http://schemas.microsoft.com/office/drawing/2014/main" id="{89E4E7A8-FD1B-0EAA-E586-C80BA5707B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10e8c046aa2_2_174:notes">
            <a:extLst>
              <a:ext uri="{FF2B5EF4-FFF2-40B4-BE49-F238E27FC236}">
                <a16:creationId xmlns:a16="http://schemas.microsoft.com/office/drawing/2014/main" id="{04F02FE6-99E2-57D3-B8C1-6A057F78083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g10e8c046aa2_2_174:notes">
            <a:extLst>
              <a:ext uri="{FF2B5EF4-FFF2-40B4-BE49-F238E27FC236}">
                <a16:creationId xmlns:a16="http://schemas.microsoft.com/office/drawing/2014/main" id="{B18C11C6-4445-6FAD-205E-C60D8A95580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28401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>
          <a:extLst>
            <a:ext uri="{FF2B5EF4-FFF2-40B4-BE49-F238E27FC236}">
              <a16:creationId xmlns:a16="http://schemas.microsoft.com/office/drawing/2014/main" id="{294E96D3-D215-1D34-2CD1-139DFA36BF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10e8c046aa2_2_174:notes">
            <a:extLst>
              <a:ext uri="{FF2B5EF4-FFF2-40B4-BE49-F238E27FC236}">
                <a16:creationId xmlns:a16="http://schemas.microsoft.com/office/drawing/2014/main" id="{6C060A60-85B1-77B9-0F33-D51AA5FDC1D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g10e8c046aa2_2_174:notes">
            <a:extLst>
              <a:ext uri="{FF2B5EF4-FFF2-40B4-BE49-F238E27FC236}">
                <a16:creationId xmlns:a16="http://schemas.microsoft.com/office/drawing/2014/main" id="{88BA4324-DFAE-1CE1-1472-FCF9A6ED921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035501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10e8c046aa2_2_17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g10e8c046aa2_2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>
          <a:extLst>
            <a:ext uri="{FF2B5EF4-FFF2-40B4-BE49-F238E27FC236}">
              <a16:creationId xmlns:a16="http://schemas.microsoft.com/office/drawing/2014/main" id="{94787688-E847-DC11-D03F-86FA442BA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10e8c046aa2_2_174:notes">
            <a:extLst>
              <a:ext uri="{FF2B5EF4-FFF2-40B4-BE49-F238E27FC236}">
                <a16:creationId xmlns:a16="http://schemas.microsoft.com/office/drawing/2014/main" id="{6E960534-E133-8894-3101-2EEEBA8E08C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1" name="Google Shape;421;g10e8c046aa2_2_174:notes">
            <a:extLst>
              <a:ext uri="{FF2B5EF4-FFF2-40B4-BE49-F238E27FC236}">
                <a16:creationId xmlns:a16="http://schemas.microsoft.com/office/drawing/2014/main" id="{76E90679-7AE2-014B-11EB-4D5393C3FCA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85761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804ae8c59f_0_6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9" name="Google Shape;209;g2804ae8c59f_0_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804ae8c59f_0_5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1" name="Google Shape;221;g2804ae8c59f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>
  <p:cSld name="Logo Slide">
    <p:bg>
      <p:bgPr>
        <a:solidFill>
          <a:schemeClr val="dk1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4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836403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Comparison">
  <p:cSld name="Subtitle and Comparison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 txBox="1"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2"/>
          </p:nvPr>
        </p:nvSpPr>
        <p:spPr>
          <a:xfrm>
            <a:off x="407987" y="2427287"/>
            <a:ext cx="5616575" cy="3773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3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body" idx="4"/>
          </p:nvPr>
        </p:nvSpPr>
        <p:spPr>
          <a:xfrm>
            <a:off x="6172200" y="2427287"/>
            <a:ext cx="5611813" cy="3773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body" idx="1"/>
          </p:nvPr>
        </p:nvSpPr>
        <p:spPr>
          <a:xfrm>
            <a:off x="407987" y="1598658"/>
            <a:ext cx="5616575" cy="4602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>
            <a:spLocks noGrp="1"/>
          </p:cNvSpPr>
          <p:nvPr>
            <p:ph type="pic" idx="2"/>
          </p:nvPr>
        </p:nvSpPr>
        <p:spPr>
          <a:xfrm>
            <a:off x="6167438" y="0"/>
            <a:ext cx="6024562" cy="62071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5" name="Google Shape;85;p13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87" name="Google Shape;87;p13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2 Pictures horizontal">
  <p:cSld name="Text and 2 Pictures horizontal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4"/>
          <p:cNvSpPr txBox="1"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body" idx="1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1" name="Google Shape;91;p14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92" name="Google Shape;92;p14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93" name="Google Shape;93;p14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4" name="Google Shape;94;p14"/>
          <p:cNvSpPr>
            <a:spLocks noGrp="1"/>
          </p:cNvSpPr>
          <p:nvPr>
            <p:ph type="pic" idx="2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5" name="Google Shape;95;p14"/>
          <p:cNvSpPr>
            <a:spLocks noGrp="1"/>
          </p:cNvSpPr>
          <p:nvPr>
            <p:ph type="pic" idx="3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4 Pictures">
  <p:cSld name="Text and 4 Pictures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1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99" name="Google Shape;99;p15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101" name="Google Shape;101;p1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2" name="Google Shape;102;p15"/>
          <p:cNvSpPr>
            <a:spLocks noGrp="1"/>
          </p:cNvSpPr>
          <p:nvPr>
            <p:ph type="pic" idx="2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3" name="Google Shape;103;p15"/>
          <p:cNvSpPr>
            <a:spLocks noGrp="1"/>
          </p:cNvSpPr>
          <p:nvPr>
            <p:ph type="pic" idx="3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4" name="Google Shape;104;p15"/>
          <p:cNvSpPr>
            <a:spLocks noGrp="1"/>
          </p:cNvSpPr>
          <p:nvPr>
            <p:ph type="pic" idx="4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5" name="Google Shape;105;p15"/>
          <p:cNvSpPr>
            <a:spLocks noGrp="1"/>
          </p:cNvSpPr>
          <p:nvPr>
            <p:ph type="pic" idx="5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s and 2 Pictures ">
  <p:cSld name="Subtitles and 2 Pictures 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6"/>
          <p:cNvSpPr txBox="1"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09" name="Google Shape;109;p16"/>
          <p:cNvSpPr txBox="1">
            <a:spLocks noGrp="1"/>
          </p:cNvSpPr>
          <p:nvPr>
            <p:ph type="body" idx="2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0" name="Google Shape;110;p16"/>
          <p:cNvSpPr>
            <a:spLocks noGrp="1"/>
          </p:cNvSpPr>
          <p:nvPr>
            <p:ph type="pic" idx="3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1" name="Google Shape;111;p16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112" name="Google Shape;112;p16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113" name="Google Shape;113;p16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4" name="Google Shape;114;p16"/>
          <p:cNvSpPr>
            <a:spLocks noGrp="1"/>
          </p:cNvSpPr>
          <p:nvPr>
            <p:ph type="pic" idx="4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3 Pictures">
  <p:cSld name="Subtitle and 3 Pictures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17"/>
          <p:cNvSpPr txBox="1"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8" name="Google Shape;118;p17"/>
          <p:cNvSpPr txBox="1">
            <a:spLocks noGrp="1"/>
          </p:cNvSpPr>
          <p:nvPr>
            <p:ph type="body" idx="2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19" name="Google Shape;119;p17"/>
          <p:cNvSpPr>
            <a:spLocks noGrp="1"/>
          </p:cNvSpPr>
          <p:nvPr>
            <p:ph type="pic" idx="3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0" name="Google Shape;120;p17"/>
          <p:cNvSpPr>
            <a:spLocks noGrp="1"/>
          </p:cNvSpPr>
          <p:nvPr>
            <p:ph type="pic" idx="4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1" name="Google Shape;121;p17"/>
          <p:cNvSpPr txBox="1">
            <a:spLocks noGrp="1"/>
          </p:cNvSpPr>
          <p:nvPr>
            <p:ph type="body" idx="5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2" name="Google Shape;122;p17"/>
          <p:cNvSpPr>
            <a:spLocks noGrp="1"/>
          </p:cNvSpPr>
          <p:nvPr>
            <p:ph type="pic" idx="6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3" name="Google Shape;123;p17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124" name="Google Shape;124;p17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125" name="Google Shape;125;p17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3 Pictures with boxes">
  <p:cSld name="Text and 3 Pictures with boxes"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8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8"/>
          <p:cNvSpPr txBox="1">
            <a:spLocks noGrp="1"/>
          </p:cNvSpPr>
          <p:nvPr>
            <p:ph type="body" idx="1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9" name="Google Shape;129;p18"/>
          <p:cNvSpPr>
            <a:spLocks noGrp="1"/>
          </p:cNvSpPr>
          <p:nvPr>
            <p:ph type="pic" idx="2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0" name="Google Shape;130;p18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131" name="Google Shape;131;p18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132" name="Google Shape;132;p18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3" name="Google Shape;133;p18"/>
          <p:cNvSpPr txBox="1">
            <a:spLocks noGrp="1"/>
          </p:cNvSpPr>
          <p:nvPr>
            <p:ph type="body" idx="3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4" name="Google Shape;134;p18"/>
          <p:cNvSpPr>
            <a:spLocks noGrp="1"/>
          </p:cNvSpPr>
          <p:nvPr>
            <p:ph type="pic" idx="4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5" name="Google Shape;135;p18"/>
          <p:cNvSpPr txBox="1">
            <a:spLocks noGrp="1"/>
          </p:cNvSpPr>
          <p:nvPr>
            <p:ph type="body" idx="5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6" name="Google Shape;136;p18"/>
          <p:cNvSpPr>
            <a:spLocks noGrp="1"/>
          </p:cNvSpPr>
          <p:nvPr>
            <p:ph type="pic" idx="6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s">
  <p:cSld name="Picture Horizontal and texts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19"/>
          <p:cNvSpPr>
            <a:spLocks noGrp="1"/>
          </p:cNvSpPr>
          <p:nvPr>
            <p:ph type="pic" idx="2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0" name="Google Shape;140;p19"/>
          <p:cNvSpPr txBox="1">
            <a:spLocks noGrp="1"/>
          </p:cNvSpPr>
          <p:nvPr>
            <p:ph type="body" idx="1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1" name="Google Shape;141;p19"/>
          <p:cNvSpPr txBox="1">
            <a:spLocks noGrp="1"/>
          </p:cNvSpPr>
          <p:nvPr>
            <p:ph type="body" idx="3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2" name="Google Shape;142;p19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143" name="Google Shape;143;p19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144" name="Google Shape;144;p19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5" name="Google Shape;145;p19"/>
          <p:cNvSpPr txBox="1">
            <a:spLocks noGrp="1"/>
          </p:cNvSpPr>
          <p:nvPr>
            <p:ph type="body" idx="4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 in boxes">
  <p:cSld name="Picture Horizontal and text in boxes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"/>
          <p:cNvSpPr txBox="1"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0"/>
          <p:cNvSpPr>
            <a:spLocks noGrp="1"/>
          </p:cNvSpPr>
          <p:nvPr>
            <p:ph type="pic" idx="2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9" name="Google Shape;149;p20"/>
          <p:cNvSpPr txBox="1">
            <a:spLocks noGrp="1"/>
          </p:cNvSpPr>
          <p:nvPr>
            <p:ph type="body" idx="1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72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marL="914400" lvl="1" indent="-3429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marL="1371600" lvl="2" indent="-33655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body" idx="3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72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marL="914400" lvl="1" indent="-3429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marL="1371600" lvl="2" indent="-33655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p20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152" name="Google Shape;152;p20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153" name="Google Shape;153;p20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4" name="Google Shape;154;p20"/>
          <p:cNvSpPr txBox="1">
            <a:spLocks noGrp="1"/>
          </p:cNvSpPr>
          <p:nvPr>
            <p:ph type="body" idx="4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72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marL="914400" lvl="1" indent="-3429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marL="1371600" lvl="2" indent="-33655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Header" type="secHead">
  <p:cSld name="SECTION_HEADER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1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1"/>
          <p:cNvSpPr txBox="1"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>
            <a:endParaRPr/>
          </a:p>
        </p:txBody>
      </p:sp>
      <p:sp>
        <p:nvSpPr>
          <p:cNvPr id="158" name="Google Shape;158;p21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159" name="Google Shape;159;p21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160" name="Google Shape;160;p21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dk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3" name="Picture 2" descr="A blue background with white text&#10;&#10;Description automatically generated">
            <a:extLst>
              <a:ext uri="{FF2B5EF4-FFF2-40B4-BE49-F238E27FC236}">
                <a16:creationId xmlns:a16="http://schemas.microsoft.com/office/drawing/2014/main" id="{C034BE87-39AC-5737-FACC-B3FCE993134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88533" y="869995"/>
            <a:ext cx="3614935" cy="1801372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>
  <p:cSld name="Last slide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3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2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231904" y="2244864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Titel und Inhal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body" idx="1"/>
          </p:nvPr>
        </p:nvSpPr>
        <p:spPr>
          <a:xfrm>
            <a:off x="947739" y="2097088"/>
            <a:ext cx="10296524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13750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7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>
            <a:off x="947739" y="692150"/>
            <a:ext cx="10296524" cy="1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833371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" type="title">
  <p:cSld name="Titelfoli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>
            <a:spLocks noGrp="1"/>
          </p:cNvSpPr>
          <p:nvPr>
            <p:ph type="ctrTitle"/>
          </p:nvPr>
        </p:nvSpPr>
        <p:spPr>
          <a:xfrm>
            <a:off x="1429200" y="2196000"/>
            <a:ext cx="9000000" cy="2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0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sz="2267">
                <a:solidFill>
                  <a:schemeClr val="lt1"/>
                </a:solidFill>
              </a:defRPr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subTitle" idx="1"/>
          </p:nvPr>
        </p:nvSpPr>
        <p:spPr>
          <a:xfrm>
            <a:off x="1440000" y="3744000"/>
            <a:ext cx="9144000" cy="2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21052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l">
              <a:lnSpc>
                <a:spcPct val="123076"/>
              </a:lnSpc>
              <a:spcBef>
                <a:spcPts val="267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oto Sans Symbols"/>
              <a:buChar char="↘"/>
              <a:defRPr sz="1333" i="1">
                <a:solidFill>
                  <a:schemeClr val="lt1"/>
                </a:solidFill>
              </a:defRPr>
            </a:lvl2pPr>
            <a:lvl3pPr lvl="2" algn="ctr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/>
            </a:lvl3pPr>
            <a:lvl4pPr lvl="3" algn="ctr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ctr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SzPts val="1200"/>
              <a:buNone/>
              <a:defRPr sz="1600"/>
            </a:lvl7pPr>
            <a:lvl8pPr lvl="7" algn="ctr">
              <a:lnSpc>
                <a:spcPct val="6875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300"/>
              <a:buNone/>
              <a:defRPr sz="1600"/>
            </a:lvl8pPr>
            <a:lvl9pPr lvl="8" algn="ctr">
              <a:lnSpc>
                <a:spcPct val="6875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383416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">
  <p:cSld name="Agenda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>
            <a:spLocks noGrp="1"/>
          </p:cNvSpPr>
          <p:nvPr>
            <p:ph type="body" idx="1"/>
          </p:nvPr>
        </p:nvSpPr>
        <p:spPr>
          <a:xfrm>
            <a:off x="947739" y="2097087"/>
            <a:ext cx="10296524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/>
            </a:lvl1pPr>
            <a:lvl2pPr marL="1219170" lvl="1" indent="-304792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06390" algn="l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389457" algn="l">
              <a:lnSpc>
                <a:spcPct val="176923"/>
              </a:lnSpc>
              <a:spcBef>
                <a:spcPts val="533"/>
              </a:spcBef>
              <a:spcAft>
                <a:spcPts val="0"/>
              </a:spcAft>
              <a:buSzPts val="1000"/>
              <a:buChar char="🡦"/>
              <a:defRPr/>
            </a:lvl7pPr>
            <a:lvl8pPr marL="4876678" lvl="7" indent="-304792" algn="l">
              <a:lnSpc>
                <a:spcPct val="13750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700"/>
              <a:buNone/>
              <a:defRPr/>
            </a:lvl8pPr>
            <a:lvl9pPr marL="5486263" lvl="8" indent="-304792" algn="l">
              <a:lnSpc>
                <a:spcPct val="13750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6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947739" y="692150"/>
            <a:ext cx="10296524" cy="1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290209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farbig + grün">
  <p:cSld name="Titelfolie farbig + grü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 txBox="1">
            <a:spLocks noGrp="1"/>
          </p:cNvSpPr>
          <p:nvPr>
            <p:ph type="ctrTitle"/>
          </p:nvPr>
        </p:nvSpPr>
        <p:spPr>
          <a:xfrm>
            <a:off x="812800" y="2235200"/>
            <a:ext cx="6089651" cy="2032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48500" tIns="118800" rIns="81000" bIns="81000" anchor="t" anchorCtr="0">
            <a:noAutofit/>
          </a:bodyPr>
          <a:lstStyle>
            <a:lvl1pPr lvl="0" algn="l">
              <a:lnSpc>
                <a:spcPct val="1130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sz="2267">
                <a:solidFill>
                  <a:schemeClr val="lt1"/>
                </a:solidFill>
              </a:defRPr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subTitle" idx="1"/>
          </p:nvPr>
        </p:nvSpPr>
        <p:spPr>
          <a:xfrm>
            <a:off x="6499226" y="5083175"/>
            <a:ext cx="4870449" cy="12191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40400" tIns="118800" rIns="81000" bIns="129600" anchor="b" anchorCtr="0">
            <a:noAutofit/>
          </a:bodyPr>
          <a:lstStyle>
            <a:lvl1pPr lvl="0" algn="l">
              <a:lnSpc>
                <a:spcPct val="121052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l">
              <a:lnSpc>
                <a:spcPct val="123076"/>
              </a:lnSpc>
              <a:spcBef>
                <a:spcPts val="267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oto Sans Symbols"/>
              <a:buChar char="↘"/>
              <a:defRPr sz="1333" i="1">
                <a:solidFill>
                  <a:schemeClr val="lt1"/>
                </a:solidFill>
              </a:defRPr>
            </a:lvl2pPr>
            <a:lvl3pPr lvl="2" algn="ctr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/>
            </a:lvl3pPr>
            <a:lvl4pPr lvl="3" algn="ctr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ctr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SzPts val="1200"/>
              <a:buNone/>
              <a:defRPr sz="1600"/>
            </a:lvl7pPr>
            <a:lvl8pPr lvl="7" algn="ctr">
              <a:lnSpc>
                <a:spcPct val="6875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300"/>
              <a:buNone/>
              <a:defRPr sz="1600"/>
            </a:lvl8pPr>
            <a:lvl9pPr lvl="8" algn="ctr">
              <a:lnSpc>
                <a:spcPct val="6875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66" name="Google Shape;66;p16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648375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  <p15:guide id="2" orient="horz" pos="1056">
          <p15:clr>
            <a:srgbClr val="FBAE40"/>
          </p15:clr>
        </p15:guide>
        <p15:guide id="3" orient="horz" pos="1344">
          <p15:clr>
            <a:srgbClr val="FBAE40"/>
          </p15:clr>
        </p15:guide>
        <p15:guide id="4" orient="horz" pos="1439">
          <p15:clr>
            <a:srgbClr val="FBAE40"/>
          </p15:clr>
        </p15:guide>
        <p15:guide id="5" orient="horz" pos="1535">
          <p15:clr>
            <a:srgbClr val="FBAE40"/>
          </p15:clr>
        </p15:guide>
        <p15:guide id="6" orient="horz" pos="1632">
          <p15:clr>
            <a:srgbClr val="FBAE40"/>
          </p15:clr>
        </p15:guide>
        <p15:guide id="7" orient="horz" pos="1727">
          <p15:clr>
            <a:srgbClr val="FBAE40"/>
          </p15:clr>
        </p15:guide>
        <p15:guide id="8" orient="horz" pos="1824">
          <p15:clr>
            <a:srgbClr val="FBAE40"/>
          </p15:clr>
        </p15:guide>
        <p15:guide id="9" orient="horz" pos="1919">
          <p15:clr>
            <a:srgbClr val="FBAE40"/>
          </p15:clr>
        </p15:guide>
        <p15:guide id="10" orient="horz" pos="2016">
          <p15:clr>
            <a:srgbClr val="FBAE40"/>
          </p15:clr>
        </p15:guide>
        <p15:guide id="11" orient="horz" pos="2113">
          <p15:clr>
            <a:srgbClr val="FBAE40"/>
          </p15:clr>
        </p15:guide>
        <p15:guide id="12" orient="horz" pos="2208">
          <p15:clr>
            <a:srgbClr val="FBAE40"/>
          </p15:clr>
        </p15:guide>
        <p15:guide id="13" orient="horz" pos="2305">
          <p15:clr>
            <a:srgbClr val="FBAE40"/>
          </p15:clr>
        </p15:guide>
        <p15:guide id="14" orient="horz" pos="2401">
          <p15:clr>
            <a:srgbClr val="FBAE40"/>
          </p15:clr>
        </p15:guide>
        <p15:guide id="15" orient="horz" pos="2496">
          <p15:clr>
            <a:srgbClr val="FBAE40"/>
          </p15:clr>
        </p15:guide>
        <p15:guide id="16" orient="horz" pos="2592">
          <p15:clr>
            <a:srgbClr val="FBAE40"/>
          </p15:clr>
        </p15:guide>
        <p15:guide id="17" orient="horz" pos="2688">
          <p15:clr>
            <a:srgbClr val="FBAE40"/>
          </p15:clr>
        </p15:guide>
        <p15:guide id="18" orient="horz" pos="2783">
          <p15:clr>
            <a:srgbClr val="FBAE40"/>
          </p15:clr>
        </p15:guide>
        <p15:guide id="19" orient="horz" pos="2879">
          <p15:clr>
            <a:srgbClr val="FBAE40"/>
          </p15:clr>
        </p15:guide>
        <p15:guide id="20" orient="horz" pos="2977">
          <p15:clr>
            <a:srgbClr val="FBAE40"/>
          </p15:clr>
        </p15:guide>
        <p15:guide id="21" pos="5371">
          <p15:clr>
            <a:srgbClr val="FBAE40"/>
          </p15:clr>
        </p15:guide>
        <p15:guide id="22" pos="4219">
          <p15:clr>
            <a:srgbClr val="FBAE40"/>
          </p15:clr>
        </p15:guide>
        <p15:guide id="23" pos="4125">
          <p15:clr>
            <a:srgbClr val="FBAE40"/>
          </p15:clr>
        </p15:guide>
        <p15:guide id="24" pos="4029">
          <p15:clr>
            <a:srgbClr val="FBAE40"/>
          </p15:clr>
        </p15:guide>
        <p15:guide id="25" pos="3935">
          <p15:clr>
            <a:srgbClr val="FBAE40"/>
          </p15:clr>
        </p15:guide>
        <p15:guide id="26" pos="3837">
          <p15:clr>
            <a:srgbClr val="FBAE40"/>
          </p15:clr>
        </p15:guide>
        <p15:guide id="27" pos="3741">
          <p15:clr>
            <a:srgbClr val="FBAE40"/>
          </p15:clr>
        </p15:guide>
        <p15:guide id="28" pos="3645">
          <p15:clr>
            <a:srgbClr val="FBAE40"/>
          </p15:clr>
        </p15:guide>
        <p15:guide id="29" pos="3549">
          <p15:clr>
            <a:srgbClr val="FBAE40"/>
          </p15:clr>
        </p15:guide>
        <p15:guide id="30" pos="3451">
          <p15:clr>
            <a:srgbClr val="FBAE40"/>
          </p15:clr>
        </p15:guide>
        <p15:guide id="31" pos="3357">
          <p15:clr>
            <a:srgbClr val="FBAE40"/>
          </p15:clr>
        </p15:guide>
        <p15:guide id="32" pos="3261">
          <p15:clr>
            <a:srgbClr val="FBAE40"/>
          </p15:clr>
        </p15:guide>
        <p15:guide id="33" pos="3165">
          <p15:clr>
            <a:srgbClr val="FBAE40"/>
          </p15:clr>
        </p15:guide>
        <p15:guide id="34" pos="3071">
          <p15:clr>
            <a:srgbClr val="FBAE40"/>
          </p15:clr>
        </p15:guide>
        <p15:guide id="35" pos="2975">
          <p15:clr>
            <a:srgbClr val="FBAE40"/>
          </p15:clr>
        </p15:guide>
        <p15:guide id="36" pos="2879">
          <p15:clr>
            <a:srgbClr val="FBAE40"/>
          </p15:clr>
        </p15:guide>
        <p15:guide id="37" pos="2781">
          <p15:clr>
            <a:srgbClr val="FBAE40"/>
          </p15:clr>
        </p15:guide>
        <p15:guide id="38" pos="2685">
          <p15:clr>
            <a:srgbClr val="FBAE40"/>
          </p15:clr>
        </p15:guide>
        <p15:guide id="39" pos="2589">
          <p15:clr>
            <a:srgbClr val="FBAE40"/>
          </p15:clr>
        </p15:guide>
        <p15:guide id="40" pos="2493">
          <p15:clr>
            <a:srgbClr val="FBAE40"/>
          </p15:clr>
        </p15:guide>
        <p15:guide id="41" pos="2397">
          <p15:clr>
            <a:srgbClr val="FBAE40"/>
          </p15:clr>
        </p15:guide>
        <p15:guide id="42" pos="2301">
          <p15:clr>
            <a:srgbClr val="FBAE40"/>
          </p15:clr>
        </p15:guide>
        <p15:guide id="43" pos="2205">
          <p15:clr>
            <a:srgbClr val="FBAE40"/>
          </p15:clr>
        </p15:guide>
        <p15:guide id="44" pos="2109">
          <p15:clr>
            <a:srgbClr val="FBAE40"/>
          </p15:clr>
        </p15:guide>
        <p15:guide id="45" pos="2015">
          <p15:clr>
            <a:srgbClr val="FBAE40"/>
          </p15:clr>
        </p15:guide>
        <p15:guide id="46" pos="1917">
          <p15:clr>
            <a:srgbClr val="FBAE40"/>
          </p15:clr>
        </p15:guide>
        <p15:guide id="47" pos="1823">
          <p15:clr>
            <a:srgbClr val="FBAE40"/>
          </p15:clr>
        </p15:guide>
        <p15:guide id="48" pos="1727">
          <p15:clr>
            <a:srgbClr val="FBAE40"/>
          </p15:clr>
        </p15:guide>
        <p15:guide id="49" pos="163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mit Bild">
  <p:cSld name="Titelfolie mit Bild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7"/>
          <p:cNvSpPr>
            <a:spLocks noGrp="1"/>
          </p:cNvSpPr>
          <p:nvPr>
            <p:ph type="pic" idx="2"/>
          </p:nvPr>
        </p:nvSpPr>
        <p:spPr>
          <a:xfrm>
            <a:off x="1216026" y="1831976"/>
            <a:ext cx="9747249" cy="44704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9" name="Google Shape;69;p17"/>
          <p:cNvSpPr txBox="1">
            <a:spLocks noGrp="1"/>
          </p:cNvSpPr>
          <p:nvPr>
            <p:ph type="ctrTitle"/>
          </p:nvPr>
        </p:nvSpPr>
        <p:spPr>
          <a:xfrm>
            <a:off x="812801" y="1016001"/>
            <a:ext cx="3451225" cy="2232025"/>
          </a:xfrm>
          <a:prstGeom prst="rect">
            <a:avLst/>
          </a:prstGeom>
          <a:solidFill>
            <a:srgbClr val="29485D"/>
          </a:solidFill>
          <a:ln>
            <a:noFill/>
          </a:ln>
        </p:spPr>
        <p:txBody>
          <a:bodyPr spcFirstLastPara="1" wrap="square" lIns="148500" tIns="118800" rIns="81000" bIns="81000" anchor="t" anchorCtr="0">
            <a:noAutofit/>
          </a:bodyPr>
          <a:lstStyle>
            <a:lvl1pPr lvl="0" algn="l">
              <a:lnSpc>
                <a:spcPct val="1130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sz="2267">
                <a:solidFill>
                  <a:schemeClr val="lt1"/>
                </a:solidFill>
              </a:defRPr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7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111580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Kapiteltrenner 1" type="secHead">
  <p:cSld name="Kapiteltrenner 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 txBox="1">
            <a:spLocks noGrp="1"/>
          </p:cNvSpPr>
          <p:nvPr>
            <p:ph type="title"/>
          </p:nvPr>
        </p:nvSpPr>
        <p:spPr>
          <a:xfrm>
            <a:off x="1007999" y="2988001"/>
            <a:ext cx="10717200" cy="3465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04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None/>
              <a:defRPr sz="2267"/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576699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Titel und Inhalt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>
            <a:spLocks noGrp="1"/>
          </p:cNvSpPr>
          <p:nvPr>
            <p:ph type="body" idx="1"/>
          </p:nvPr>
        </p:nvSpPr>
        <p:spPr>
          <a:xfrm>
            <a:off x="947739" y="2097088"/>
            <a:ext cx="10296524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13750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7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>
            <a:off x="947739" y="692150"/>
            <a:ext cx="10296524" cy="1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51204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Leer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963937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+2 Spalten">
  <p:cSld name="1+2 Spalten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1"/>
          <p:cNvSpPr txBox="1">
            <a:spLocks noGrp="1"/>
          </p:cNvSpPr>
          <p:nvPr>
            <p:ph type="body" idx="1"/>
          </p:nvPr>
        </p:nvSpPr>
        <p:spPr>
          <a:xfrm>
            <a:off x="947739" y="2097088"/>
            <a:ext cx="3060000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1"/>
          <p:cNvSpPr txBox="1">
            <a:spLocks noGrp="1"/>
          </p:cNvSpPr>
          <p:nvPr>
            <p:ph type="body" idx="2"/>
          </p:nvPr>
        </p:nvSpPr>
        <p:spPr>
          <a:xfrm>
            <a:off x="4602163" y="2097088"/>
            <a:ext cx="6642100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title"/>
          </p:nvPr>
        </p:nvSpPr>
        <p:spPr>
          <a:xfrm>
            <a:off x="947739" y="692150"/>
            <a:ext cx="10296524" cy="1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222413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Felder (Text/Bild)" type="twoObj">
  <p:cSld name="2 Felder (Text/Bild)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2"/>
          <p:cNvSpPr txBox="1">
            <a:spLocks noGrp="1"/>
          </p:cNvSpPr>
          <p:nvPr>
            <p:ph type="body" idx="1"/>
          </p:nvPr>
        </p:nvSpPr>
        <p:spPr>
          <a:xfrm>
            <a:off x="947739" y="2097088"/>
            <a:ext cx="4860000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2"/>
          <p:cNvSpPr txBox="1">
            <a:spLocks noGrp="1"/>
          </p:cNvSpPr>
          <p:nvPr>
            <p:ph type="body" idx="2"/>
          </p:nvPr>
        </p:nvSpPr>
        <p:spPr>
          <a:xfrm>
            <a:off x="6384263" y="2097088"/>
            <a:ext cx="4860000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2"/>
          <p:cNvSpPr txBox="1">
            <a:spLocks noGrp="1"/>
          </p:cNvSpPr>
          <p:nvPr>
            <p:ph type="title"/>
          </p:nvPr>
        </p:nvSpPr>
        <p:spPr>
          <a:xfrm>
            <a:off x="947739" y="692150"/>
            <a:ext cx="10296524" cy="1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395976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+1 Spalten">
  <p:cSld name="2+1 Spalten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>
            <a:spLocks noGrp="1"/>
          </p:cNvSpPr>
          <p:nvPr>
            <p:ph type="body" idx="1"/>
          </p:nvPr>
        </p:nvSpPr>
        <p:spPr>
          <a:xfrm>
            <a:off x="8207170" y="2097088"/>
            <a:ext cx="3037093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23"/>
          <p:cNvSpPr txBox="1">
            <a:spLocks noGrp="1"/>
          </p:cNvSpPr>
          <p:nvPr>
            <p:ph type="body" idx="2"/>
          </p:nvPr>
        </p:nvSpPr>
        <p:spPr>
          <a:xfrm>
            <a:off x="947739" y="2097088"/>
            <a:ext cx="6660000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title"/>
          </p:nvPr>
        </p:nvSpPr>
        <p:spPr>
          <a:xfrm>
            <a:off x="947739" y="692150"/>
            <a:ext cx="10296524" cy="1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799577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(2-spaltig)">
  <p:cSld name="Text (2-spaltig)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4"/>
          <p:cNvSpPr txBox="1">
            <a:spLocks noGrp="1"/>
          </p:cNvSpPr>
          <p:nvPr>
            <p:ph type="body" idx="1"/>
          </p:nvPr>
        </p:nvSpPr>
        <p:spPr>
          <a:xfrm>
            <a:off x="947739" y="2097088"/>
            <a:ext cx="10296524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4"/>
          <p:cNvSpPr txBox="1">
            <a:spLocks noGrp="1"/>
          </p:cNvSpPr>
          <p:nvPr>
            <p:ph type="title"/>
          </p:nvPr>
        </p:nvSpPr>
        <p:spPr>
          <a:xfrm>
            <a:off x="947739" y="692150"/>
            <a:ext cx="10296524" cy="1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4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675712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Felder (Text/Bild)">
  <p:cSld name="4 Felder (Text/Bild)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>
            <a:spLocks noGrp="1"/>
          </p:cNvSpPr>
          <p:nvPr>
            <p:ph type="body" idx="1"/>
          </p:nvPr>
        </p:nvSpPr>
        <p:spPr>
          <a:xfrm>
            <a:off x="947739" y="2097088"/>
            <a:ext cx="2340000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25"/>
          <p:cNvSpPr txBox="1">
            <a:spLocks noGrp="1"/>
          </p:cNvSpPr>
          <p:nvPr>
            <p:ph type="body" idx="2"/>
          </p:nvPr>
        </p:nvSpPr>
        <p:spPr>
          <a:xfrm>
            <a:off x="3599913" y="2097088"/>
            <a:ext cx="2340000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5"/>
          <p:cNvSpPr txBox="1">
            <a:spLocks noGrp="1"/>
          </p:cNvSpPr>
          <p:nvPr>
            <p:ph type="body" idx="3"/>
          </p:nvPr>
        </p:nvSpPr>
        <p:spPr>
          <a:xfrm>
            <a:off x="8904263" y="2097088"/>
            <a:ext cx="2340000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13750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7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5"/>
          <p:cNvSpPr txBox="1">
            <a:spLocks noGrp="1"/>
          </p:cNvSpPr>
          <p:nvPr>
            <p:ph type="body" idx="4"/>
          </p:nvPr>
        </p:nvSpPr>
        <p:spPr>
          <a:xfrm>
            <a:off x="6252089" y="2097088"/>
            <a:ext cx="2340000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5"/>
          <p:cNvSpPr txBox="1">
            <a:spLocks noGrp="1"/>
          </p:cNvSpPr>
          <p:nvPr>
            <p:ph type="title"/>
          </p:nvPr>
        </p:nvSpPr>
        <p:spPr>
          <a:xfrm>
            <a:off x="947739" y="692150"/>
            <a:ext cx="10296524" cy="1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5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801924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(4-spaltig)">
  <p:cSld name="Text (4-spaltig)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6"/>
          <p:cNvSpPr txBox="1">
            <a:spLocks noGrp="1"/>
          </p:cNvSpPr>
          <p:nvPr>
            <p:ph type="body" idx="1"/>
          </p:nvPr>
        </p:nvSpPr>
        <p:spPr>
          <a:xfrm>
            <a:off x="947739" y="2097088"/>
            <a:ext cx="10296524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13750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7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26"/>
          <p:cNvSpPr txBox="1">
            <a:spLocks noGrp="1"/>
          </p:cNvSpPr>
          <p:nvPr>
            <p:ph type="title"/>
          </p:nvPr>
        </p:nvSpPr>
        <p:spPr>
          <a:xfrm>
            <a:off x="947739" y="692150"/>
            <a:ext cx="10296524" cy="1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6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732786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Nur Titel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7"/>
          <p:cNvSpPr txBox="1">
            <a:spLocks noGrp="1"/>
          </p:cNvSpPr>
          <p:nvPr>
            <p:ph type="title"/>
          </p:nvPr>
        </p:nvSpPr>
        <p:spPr>
          <a:xfrm>
            <a:off x="947739" y="692150"/>
            <a:ext cx="10296524" cy="1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7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84565279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chlussfolie">
  <p:cSld name="Schlussfoli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8"/>
          <p:cNvSpPr txBox="1">
            <a:spLocks noGrp="1"/>
          </p:cNvSpPr>
          <p:nvPr>
            <p:ph type="body" idx="1"/>
          </p:nvPr>
        </p:nvSpPr>
        <p:spPr>
          <a:xfrm>
            <a:off x="947739" y="2097087"/>
            <a:ext cx="10296524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/>
            </a:lvl1pPr>
            <a:lvl2pPr marL="1219170" lvl="1" indent="-304792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06390" algn="l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8"/>
          <p:cNvSpPr txBox="1">
            <a:spLocks noGrp="1"/>
          </p:cNvSpPr>
          <p:nvPr>
            <p:ph type="title"/>
          </p:nvPr>
        </p:nvSpPr>
        <p:spPr>
          <a:xfrm>
            <a:off x="947739" y="692150"/>
            <a:ext cx="10296524" cy="1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8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27375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dunkelgrün">
  <p:cSld name="Titelfolie dunkelgrü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9"/>
          <p:cNvSpPr txBox="1">
            <a:spLocks noGrp="1"/>
          </p:cNvSpPr>
          <p:nvPr>
            <p:ph type="ctrTitle"/>
          </p:nvPr>
        </p:nvSpPr>
        <p:spPr>
          <a:xfrm>
            <a:off x="1429200" y="2196000"/>
            <a:ext cx="9000000" cy="2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0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sz="2267">
                <a:solidFill>
                  <a:schemeClr val="lt1"/>
                </a:solidFill>
              </a:defRPr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9"/>
          <p:cNvSpPr txBox="1">
            <a:spLocks noGrp="1"/>
          </p:cNvSpPr>
          <p:nvPr>
            <p:ph type="subTitle" idx="1"/>
          </p:nvPr>
        </p:nvSpPr>
        <p:spPr>
          <a:xfrm>
            <a:off x="1440000" y="3744000"/>
            <a:ext cx="9144000" cy="2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21052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l">
              <a:lnSpc>
                <a:spcPct val="123076"/>
              </a:lnSpc>
              <a:spcBef>
                <a:spcPts val="267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oto Sans Symbols"/>
              <a:buChar char="↘"/>
              <a:defRPr sz="1333" i="1">
                <a:solidFill>
                  <a:schemeClr val="lt1"/>
                </a:solidFill>
              </a:defRPr>
            </a:lvl2pPr>
            <a:lvl3pPr lvl="2" algn="ctr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/>
            </a:lvl3pPr>
            <a:lvl4pPr lvl="3" algn="ctr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ctr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SzPts val="1200"/>
              <a:buNone/>
              <a:defRPr sz="1600"/>
            </a:lvl7pPr>
            <a:lvl8pPr lvl="7" algn="ctr">
              <a:lnSpc>
                <a:spcPct val="6875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300"/>
              <a:buNone/>
              <a:defRPr sz="1600"/>
            </a:lvl8pPr>
            <a:lvl9pPr lvl="8" algn="ctr">
              <a:lnSpc>
                <a:spcPct val="6875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119" name="Google Shape;119;p29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435183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grün">
  <p:cSld name="Titelfolie grün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30"/>
          <p:cNvSpPr txBox="1">
            <a:spLocks noGrp="1"/>
          </p:cNvSpPr>
          <p:nvPr>
            <p:ph type="ctrTitle"/>
          </p:nvPr>
        </p:nvSpPr>
        <p:spPr>
          <a:xfrm>
            <a:off x="1429200" y="2196000"/>
            <a:ext cx="9000000" cy="2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0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sz="2267">
                <a:solidFill>
                  <a:schemeClr val="lt1"/>
                </a:solidFill>
              </a:defRPr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30"/>
          <p:cNvSpPr txBox="1">
            <a:spLocks noGrp="1"/>
          </p:cNvSpPr>
          <p:nvPr>
            <p:ph type="subTitle" idx="1"/>
          </p:nvPr>
        </p:nvSpPr>
        <p:spPr>
          <a:xfrm>
            <a:off x="1440000" y="3744000"/>
            <a:ext cx="9144000" cy="2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21052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l">
              <a:lnSpc>
                <a:spcPct val="123076"/>
              </a:lnSpc>
              <a:spcBef>
                <a:spcPts val="267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oto Sans Symbols"/>
              <a:buChar char="↘"/>
              <a:defRPr sz="1333" i="1">
                <a:solidFill>
                  <a:schemeClr val="lt1"/>
                </a:solidFill>
              </a:defRPr>
            </a:lvl2pPr>
            <a:lvl3pPr lvl="2" algn="ctr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/>
            </a:lvl3pPr>
            <a:lvl4pPr lvl="3" algn="ctr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ctr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SzPts val="1200"/>
              <a:buNone/>
              <a:defRPr sz="1600"/>
            </a:lvl7pPr>
            <a:lvl8pPr lvl="7" algn="ctr">
              <a:lnSpc>
                <a:spcPct val="6875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300"/>
              <a:buNone/>
              <a:defRPr sz="1600"/>
            </a:lvl8pPr>
            <a:lvl9pPr lvl="8" algn="ctr">
              <a:lnSpc>
                <a:spcPct val="6875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123" name="Google Shape;123;p30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6931241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hellblau">
  <p:cSld name="Titelfolie hellblau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1"/>
          <p:cNvSpPr txBox="1">
            <a:spLocks noGrp="1"/>
          </p:cNvSpPr>
          <p:nvPr>
            <p:ph type="ctrTitle"/>
          </p:nvPr>
        </p:nvSpPr>
        <p:spPr>
          <a:xfrm>
            <a:off x="1429200" y="2196000"/>
            <a:ext cx="9000000" cy="2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0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sz="2267">
                <a:solidFill>
                  <a:schemeClr val="lt1"/>
                </a:solidFill>
              </a:defRPr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31"/>
          <p:cNvSpPr txBox="1">
            <a:spLocks noGrp="1"/>
          </p:cNvSpPr>
          <p:nvPr>
            <p:ph type="subTitle" idx="1"/>
          </p:nvPr>
        </p:nvSpPr>
        <p:spPr>
          <a:xfrm>
            <a:off x="1440000" y="3744000"/>
            <a:ext cx="9144000" cy="2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21052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l">
              <a:lnSpc>
                <a:spcPct val="123076"/>
              </a:lnSpc>
              <a:spcBef>
                <a:spcPts val="267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oto Sans Symbols"/>
              <a:buChar char="↘"/>
              <a:defRPr sz="1333" i="1">
                <a:solidFill>
                  <a:schemeClr val="lt1"/>
                </a:solidFill>
              </a:defRPr>
            </a:lvl2pPr>
            <a:lvl3pPr lvl="2" algn="ctr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/>
            </a:lvl3pPr>
            <a:lvl4pPr lvl="3" algn="ctr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ctr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SzPts val="1200"/>
              <a:buNone/>
              <a:defRPr sz="1600"/>
            </a:lvl7pPr>
            <a:lvl8pPr lvl="7" algn="ctr">
              <a:lnSpc>
                <a:spcPct val="6875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300"/>
              <a:buNone/>
              <a:defRPr sz="1600"/>
            </a:lvl8pPr>
            <a:lvl9pPr lvl="8" algn="ctr">
              <a:lnSpc>
                <a:spcPct val="6875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127" name="Google Shape;127;p31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09236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6195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grau">
  <p:cSld name="Titelfolie grau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2"/>
          <p:cNvSpPr txBox="1">
            <a:spLocks noGrp="1"/>
          </p:cNvSpPr>
          <p:nvPr>
            <p:ph type="ctrTitle"/>
          </p:nvPr>
        </p:nvSpPr>
        <p:spPr>
          <a:xfrm>
            <a:off x="1429200" y="2196000"/>
            <a:ext cx="9000000" cy="2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130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sz="2267">
                <a:solidFill>
                  <a:schemeClr val="lt1"/>
                </a:solidFill>
              </a:defRPr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32"/>
          <p:cNvSpPr txBox="1">
            <a:spLocks noGrp="1"/>
          </p:cNvSpPr>
          <p:nvPr>
            <p:ph type="subTitle" idx="1"/>
          </p:nvPr>
        </p:nvSpPr>
        <p:spPr>
          <a:xfrm>
            <a:off x="1440000" y="3744000"/>
            <a:ext cx="9144000" cy="21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21052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l">
              <a:lnSpc>
                <a:spcPct val="123076"/>
              </a:lnSpc>
              <a:spcBef>
                <a:spcPts val="267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oto Sans Symbols"/>
              <a:buChar char="↘"/>
              <a:defRPr sz="1333" i="1">
                <a:solidFill>
                  <a:schemeClr val="lt1"/>
                </a:solidFill>
              </a:defRPr>
            </a:lvl2pPr>
            <a:lvl3pPr lvl="2" algn="ctr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/>
            </a:lvl3pPr>
            <a:lvl4pPr lvl="3" algn="ctr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ctr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SzPts val="1200"/>
              <a:buNone/>
              <a:defRPr sz="1600"/>
            </a:lvl7pPr>
            <a:lvl8pPr lvl="7" algn="ctr">
              <a:lnSpc>
                <a:spcPct val="6875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300"/>
              <a:buNone/>
              <a:defRPr sz="1600"/>
            </a:lvl8pPr>
            <a:lvl9pPr lvl="8" algn="ctr">
              <a:lnSpc>
                <a:spcPct val="6875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131" name="Google Shape;131;p32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07925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elfolie farbig + blau">
  <p:cSld name="Titelfolie farbig + blau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3"/>
          <p:cNvSpPr txBox="1">
            <a:spLocks noGrp="1"/>
          </p:cNvSpPr>
          <p:nvPr>
            <p:ph type="ctrTitle"/>
          </p:nvPr>
        </p:nvSpPr>
        <p:spPr>
          <a:xfrm>
            <a:off x="812800" y="2235200"/>
            <a:ext cx="6089651" cy="2032000"/>
          </a:xfrm>
          <a:prstGeom prst="rect">
            <a:avLst/>
          </a:prstGeom>
          <a:solidFill>
            <a:srgbClr val="29485D"/>
          </a:solidFill>
          <a:ln>
            <a:noFill/>
          </a:ln>
        </p:spPr>
        <p:txBody>
          <a:bodyPr spcFirstLastPara="1" wrap="square" lIns="148500" tIns="118800" rIns="81000" bIns="81000" anchor="t" anchorCtr="0">
            <a:noAutofit/>
          </a:bodyPr>
          <a:lstStyle>
            <a:lvl1pPr lvl="0" algn="l">
              <a:lnSpc>
                <a:spcPct val="113043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Arial"/>
              <a:buNone/>
              <a:defRPr sz="2267">
                <a:solidFill>
                  <a:schemeClr val="lt1"/>
                </a:solidFill>
              </a:defRPr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4" name="Google Shape;134;p33"/>
          <p:cNvSpPr txBox="1">
            <a:spLocks noGrp="1"/>
          </p:cNvSpPr>
          <p:nvPr>
            <p:ph type="subTitle" idx="1"/>
          </p:nvPr>
        </p:nvSpPr>
        <p:spPr>
          <a:xfrm>
            <a:off x="6499226" y="5083175"/>
            <a:ext cx="4870449" cy="1219199"/>
          </a:xfrm>
          <a:prstGeom prst="rect">
            <a:avLst/>
          </a:prstGeom>
          <a:solidFill>
            <a:srgbClr val="29485D"/>
          </a:solidFill>
          <a:ln>
            <a:noFill/>
          </a:ln>
        </p:spPr>
        <p:txBody>
          <a:bodyPr spcFirstLastPara="1" wrap="square" lIns="140400" tIns="118800" rIns="81000" bIns="129600" anchor="b" anchorCtr="0">
            <a:noAutofit/>
          </a:bodyPr>
          <a:lstStyle>
            <a:lvl1pPr lvl="0" algn="l">
              <a:lnSpc>
                <a:spcPct val="121052"/>
              </a:lnSpc>
              <a:spcBef>
                <a:spcPts val="2267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>
                <a:solidFill>
                  <a:schemeClr val="lt1"/>
                </a:solidFill>
              </a:defRPr>
            </a:lvl1pPr>
            <a:lvl2pPr lvl="1" algn="l">
              <a:lnSpc>
                <a:spcPct val="123076"/>
              </a:lnSpc>
              <a:spcBef>
                <a:spcPts val="267"/>
              </a:spcBef>
              <a:spcAft>
                <a:spcPts val="0"/>
              </a:spcAft>
              <a:buClr>
                <a:schemeClr val="lt1"/>
              </a:buClr>
              <a:buSzPts val="1100"/>
              <a:buFont typeface="Noto Sans Symbols"/>
              <a:buChar char="↘"/>
              <a:defRPr sz="1333" i="1">
                <a:solidFill>
                  <a:schemeClr val="lt1"/>
                </a:solidFill>
              </a:defRPr>
            </a:lvl2pPr>
            <a:lvl3pPr lvl="2" algn="ctr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/>
            </a:lvl3pPr>
            <a:lvl4pPr lvl="3" algn="ctr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4pPr>
            <a:lvl5pPr lvl="4" algn="ctr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/>
            </a:lvl5pPr>
            <a:lvl6pPr lvl="5" algn="ctr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600"/>
            </a:lvl6pPr>
            <a:lvl7pPr lvl="6" algn="ctr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SzPts val="1200"/>
              <a:buNone/>
              <a:defRPr sz="1600"/>
            </a:lvl7pPr>
            <a:lvl8pPr lvl="7" algn="ctr">
              <a:lnSpc>
                <a:spcPct val="6875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300"/>
              <a:buNone/>
              <a:defRPr sz="1600"/>
            </a:lvl8pPr>
            <a:lvl9pPr lvl="8" algn="ctr">
              <a:lnSpc>
                <a:spcPct val="68750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135" name="Google Shape;135;p33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531654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  <p15:guide id="2" orient="horz" pos="1056">
          <p15:clr>
            <a:srgbClr val="FBAE40"/>
          </p15:clr>
        </p15:guide>
        <p15:guide id="3" orient="horz" pos="1344">
          <p15:clr>
            <a:srgbClr val="FBAE40"/>
          </p15:clr>
        </p15:guide>
        <p15:guide id="4" orient="horz" pos="1439">
          <p15:clr>
            <a:srgbClr val="FBAE40"/>
          </p15:clr>
        </p15:guide>
        <p15:guide id="5" orient="horz" pos="1535">
          <p15:clr>
            <a:srgbClr val="FBAE40"/>
          </p15:clr>
        </p15:guide>
        <p15:guide id="6" orient="horz" pos="1632">
          <p15:clr>
            <a:srgbClr val="FBAE40"/>
          </p15:clr>
        </p15:guide>
        <p15:guide id="7" orient="horz" pos="1727">
          <p15:clr>
            <a:srgbClr val="FBAE40"/>
          </p15:clr>
        </p15:guide>
        <p15:guide id="8" orient="horz" pos="1824">
          <p15:clr>
            <a:srgbClr val="FBAE40"/>
          </p15:clr>
        </p15:guide>
        <p15:guide id="9" orient="horz" pos="1919">
          <p15:clr>
            <a:srgbClr val="FBAE40"/>
          </p15:clr>
        </p15:guide>
        <p15:guide id="10" orient="horz" pos="2016">
          <p15:clr>
            <a:srgbClr val="FBAE40"/>
          </p15:clr>
        </p15:guide>
        <p15:guide id="11" orient="horz" pos="2113">
          <p15:clr>
            <a:srgbClr val="FBAE40"/>
          </p15:clr>
        </p15:guide>
        <p15:guide id="12" orient="horz" pos="2208">
          <p15:clr>
            <a:srgbClr val="FBAE40"/>
          </p15:clr>
        </p15:guide>
        <p15:guide id="13" orient="horz" pos="2305">
          <p15:clr>
            <a:srgbClr val="FBAE40"/>
          </p15:clr>
        </p15:guide>
        <p15:guide id="14" orient="horz" pos="2401">
          <p15:clr>
            <a:srgbClr val="FBAE40"/>
          </p15:clr>
        </p15:guide>
        <p15:guide id="15" orient="horz" pos="2496">
          <p15:clr>
            <a:srgbClr val="FBAE40"/>
          </p15:clr>
        </p15:guide>
        <p15:guide id="16" orient="horz" pos="2592">
          <p15:clr>
            <a:srgbClr val="FBAE40"/>
          </p15:clr>
        </p15:guide>
        <p15:guide id="17" orient="horz" pos="2688">
          <p15:clr>
            <a:srgbClr val="FBAE40"/>
          </p15:clr>
        </p15:guide>
        <p15:guide id="18" orient="horz" pos="2783">
          <p15:clr>
            <a:srgbClr val="FBAE40"/>
          </p15:clr>
        </p15:guide>
        <p15:guide id="19" orient="horz" pos="2879">
          <p15:clr>
            <a:srgbClr val="FBAE40"/>
          </p15:clr>
        </p15:guide>
        <p15:guide id="20" orient="horz" pos="2977">
          <p15:clr>
            <a:srgbClr val="FBAE40"/>
          </p15:clr>
        </p15:guide>
        <p15:guide id="21" pos="5371">
          <p15:clr>
            <a:srgbClr val="FBAE40"/>
          </p15:clr>
        </p15:guide>
        <p15:guide id="22" pos="4219">
          <p15:clr>
            <a:srgbClr val="FBAE40"/>
          </p15:clr>
        </p15:guide>
        <p15:guide id="23" pos="4125">
          <p15:clr>
            <a:srgbClr val="FBAE40"/>
          </p15:clr>
        </p15:guide>
        <p15:guide id="24" pos="4029">
          <p15:clr>
            <a:srgbClr val="FBAE40"/>
          </p15:clr>
        </p15:guide>
        <p15:guide id="25" pos="3935">
          <p15:clr>
            <a:srgbClr val="FBAE40"/>
          </p15:clr>
        </p15:guide>
        <p15:guide id="26" pos="3837">
          <p15:clr>
            <a:srgbClr val="FBAE40"/>
          </p15:clr>
        </p15:guide>
        <p15:guide id="27" pos="3741">
          <p15:clr>
            <a:srgbClr val="FBAE40"/>
          </p15:clr>
        </p15:guide>
        <p15:guide id="28" pos="3645">
          <p15:clr>
            <a:srgbClr val="FBAE40"/>
          </p15:clr>
        </p15:guide>
        <p15:guide id="29" pos="3549">
          <p15:clr>
            <a:srgbClr val="FBAE40"/>
          </p15:clr>
        </p15:guide>
        <p15:guide id="30" pos="3451">
          <p15:clr>
            <a:srgbClr val="FBAE40"/>
          </p15:clr>
        </p15:guide>
        <p15:guide id="31" pos="3357">
          <p15:clr>
            <a:srgbClr val="FBAE40"/>
          </p15:clr>
        </p15:guide>
        <p15:guide id="32" pos="3261">
          <p15:clr>
            <a:srgbClr val="FBAE40"/>
          </p15:clr>
        </p15:guide>
        <p15:guide id="33" pos="3165">
          <p15:clr>
            <a:srgbClr val="FBAE40"/>
          </p15:clr>
        </p15:guide>
        <p15:guide id="34" pos="3071">
          <p15:clr>
            <a:srgbClr val="FBAE40"/>
          </p15:clr>
        </p15:guide>
        <p15:guide id="35" pos="2975">
          <p15:clr>
            <a:srgbClr val="FBAE40"/>
          </p15:clr>
        </p15:guide>
        <p15:guide id="36" pos="2879">
          <p15:clr>
            <a:srgbClr val="FBAE40"/>
          </p15:clr>
        </p15:guide>
        <p15:guide id="37" pos="2781">
          <p15:clr>
            <a:srgbClr val="FBAE40"/>
          </p15:clr>
        </p15:guide>
        <p15:guide id="38" pos="2685">
          <p15:clr>
            <a:srgbClr val="FBAE40"/>
          </p15:clr>
        </p15:guide>
        <p15:guide id="39" pos="2589">
          <p15:clr>
            <a:srgbClr val="FBAE40"/>
          </p15:clr>
        </p15:guide>
        <p15:guide id="40" pos="2493">
          <p15:clr>
            <a:srgbClr val="FBAE40"/>
          </p15:clr>
        </p15:guide>
        <p15:guide id="41" pos="2397">
          <p15:clr>
            <a:srgbClr val="FBAE40"/>
          </p15:clr>
        </p15:guide>
        <p15:guide id="42" pos="2301">
          <p15:clr>
            <a:srgbClr val="FBAE40"/>
          </p15:clr>
        </p15:guide>
        <p15:guide id="43" pos="2205">
          <p15:clr>
            <a:srgbClr val="FBAE40"/>
          </p15:clr>
        </p15:guide>
        <p15:guide id="44" pos="2109">
          <p15:clr>
            <a:srgbClr val="FBAE40"/>
          </p15:clr>
        </p15:guide>
        <p15:guide id="45" pos="2015">
          <p15:clr>
            <a:srgbClr val="FBAE40"/>
          </p15:clr>
        </p15:guide>
        <p15:guide id="46" pos="1917">
          <p15:clr>
            <a:srgbClr val="FBAE40"/>
          </p15:clr>
        </p15:guide>
        <p15:guide id="47" pos="1823">
          <p15:clr>
            <a:srgbClr val="FBAE40"/>
          </p15:clr>
        </p15:guide>
        <p15:guide id="48" pos="1727">
          <p15:clr>
            <a:srgbClr val="FBAE40"/>
          </p15:clr>
        </p15:guide>
        <p15:guide id="49" pos="163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Felder (Text/Bild)">
  <p:cSld name="3 Felder (Text/Bild)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4"/>
          <p:cNvSpPr txBox="1">
            <a:spLocks noGrp="1"/>
          </p:cNvSpPr>
          <p:nvPr>
            <p:ph type="body" idx="1"/>
          </p:nvPr>
        </p:nvSpPr>
        <p:spPr>
          <a:xfrm>
            <a:off x="947739" y="2097088"/>
            <a:ext cx="3060000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34"/>
          <p:cNvSpPr txBox="1">
            <a:spLocks noGrp="1"/>
          </p:cNvSpPr>
          <p:nvPr>
            <p:ph type="body" idx="2"/>
          </p:nvPr>
        </p:nvSpPr>
        <p:spPr>
          <a:xfrm>
            <a:off x="4566001" y="2097088"/>
            <a:ext cx="3060000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34"/>
          <p:cNvSpPr txBox="1">
            <a:spLocks noGrp="1"/>
          </p:cNvSpPr>
          <p:nvPr>
            <p:ph type="body" idx="3"/>
          </p:nvPr>
        </p:nvSpPr>
        <p:spPr>
          <a:xfrm>
            <a:off x="8184263" y="2097088"/>
            <a:ext cx="3060000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0" name="Google Shape;140;p34"/>
          <p:cNvSpPr txBox="1">
            <a:spLocks noGrp="1"/>
          </p:cNvSpPr>
          <p:nvPr>
            <p:ph type="title"/>
          </p:nvPr>
        </p:nvSpPr>
        <p:spPr>
          <a:xfrm>
            <a:off x="947739" y="692150"/>
            <a:ext cx="10296524" cy="1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34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6767451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(3-spaltig)">
  <p:cSld name="Text (3-spaltig)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35"/>
          <p:cNvSpPr txBox="1">
            <a:spLocks noGrp="1"/>
          </p:cNvSpPr>
          <p:nvPr>
            <p:ph type="body" idx="1"/>
          </p:nvPr>
        </p:nvSpPr>
        <p:spPr>
          <a:xfrm>
            <a:off x="947739" y="2097088"/>
            <a:ext cx="10296524" cy="4310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27777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35"/>
          <p:cNvSpPr txBox="1">
            <a:spLocks noGrp="1"/>
          </p:cNvSpPr>
          <p:nvPr>
            <p:ph type="title"/>
          </p:nvPr>
        </p:nvSpPr>
        <p:spPr>
          <a:xfrm>
            <a:off x="947739" y="692150"/>
            <a:ext cx="10296524" cy="1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44444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/>
            </a:lvl1pPr>
            <a:lvl2pPr lvl="1">
              <a:spcBef>
                <a:spcPts val="1867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35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236156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(nur Text ohne Titel)">
  <p:cSld name="Text (nur Text ohne Titel)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6"/>
          <p:cNvSpPr txBox="1">
            <a:spLocks noGrp="1"/>
          </p:cNvSpPr>
          <p:nvPr>
            <p:ph type="body" idx="1"/>
          </p:nvPr>
        </p:nvSpPr>
        <p:spPr>
          <a:xfrm>
            <a:off x="947739" y="692151"/>
            <a:ext cx="10296524" cy="57158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43750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/>
            </a:lvl1pPr>
            <a:lvl2pPr marL="1219170" lvl="1" indent="-304792" algn="l">
              <a:lnSpc>
                <a:spcPct val="127777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2pPr>
            <a:lvl3pPr marL="1828754" lvl="2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b="0">
                <a:solidFill>
                  <a:schemeClr val="dk1"/>
                </a:solidFill>
              </a:defRPr>
            </a:lvl3pPr>
            <a:lvl4pPr marL="2438339" lvl="3" indent="-406390" algn="l">
              <a:lnSpc>
                <a:spcPct val="14375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00"/>
              <a:buChar char="•"/>
              <a:defRPr b="1">
                <a:solidFill>
                  <a:schemeClr val="dk2"/>
                </a:solidFill>
              </a:defRPr>
            </a:lvl4pPr>
            <a:lvl5pPr marL="3047924" lvl="4" indent="-406390" algn="l">
              <a:lnSpc>
                <a:spcPct val="14375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/>
            </a:lvl5pPr>
            <a:lvl6pPr marL="3657509" lvl="5" indent="-431789" algn="l">
              <a:lnSpc>
                <a:spcPct val="127777"/>
              </a:lnSpc>
              <a:spcBef>
                <a:spcPts val="0"/>
              </a:spcBef>
              <a:spcAft>
                <a:spcPts val="0"/>
              </a:spcAft>
              <a:buSzPts val="1500"/>
              <a:buChar char="−"/>
              <a:defRPr/>
            </a:lvl6pPr>
            <a:lvl7pPr marL="4267093" lvl="6" indent="-423323" algn="l">
              <a:lnSpc>
                <a:spcPct val="127777"/>
              </a:lnSpc>
              <a:spcBef>
                <a:spcPts val="533"/>
              </a:spcBef>
              <a:spcAft>
                <a:spcPts val="0"/>
              </a:spcAft>
              <a:buSzPts val="1400"/>
              <a:buChar char="🡦"/>
              <a:defRPr/>
            </a:lvl7pPr>
            <a:lvl8pPr marL="4876678" lvl="7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500"/>
              <a:buNone/>
              <a:defRPr/>
            </a:lvl8pPr>
            <a:lvl9pPr marL="5486263" lvl="8" indent="-304792" algn="l">
              <a:lnSpc>
                <a:spcPct val="61111"/>
              </a:lnSpc>
              <a:spcBef>
                <a:spcPts val="533"/>
              </a:spcBef>
              <a:spcAft>
                <a:spcPts val="0"/>
              </a:spcAft>
              <a:buClr>
                <a:srgbClr val="7F7F7F"/>
              </a:buClr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36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667" cap="none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8889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 ">
  <p:cSld name="Content   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marL="1371600" lvl="2" indent="-3365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 " preserve="1" userDrawn="1">
  <p:cSld name="Title 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7763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icture">
  <p:cSld name="Big Picture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1" name="Google Shape;51;p8"/>
          <p:cNvSpPr>
            <a:spLocks noGrp="1"/>
          </p:cNvSpPr>
          <p:nvPr>
            <p:ph type="pic" idx="2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Picture">
  <p:cSld name="Full page Pictur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>
            <a:spLocks noGrp="1"/>
          </p:cNvSpPr>
          <p:nvPr>
            <p:ph type="pic" idx="2"/>
          </p:nvPr>
        </p:nvSpPr>
        <p:spPr>
          <a:xfrm>
            <a:off x="0" y="-29980"/>
            <a:ext cx="12192000" cy="623075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1" name="Google Shape;61;p10"/>
          <p:cNvSpPr txBox="1">
            <a:spLocks noGrp="1"/>
          </p:cNvSpPr>
          <p:nvPr>
            <p:ph type="body" idx="1"/>
          </p:nvPr>
        </p:nvSpPr>
        <p:spPr>
          <a:xfrm>
            <a:off x="8075612" y="-48846"/>
            <a:ext cx="4116387" cy="6249621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80000" tIns="180000" rIns="180000" bIns="1800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marL="914400" lvl="1" indent="-36195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marL="1828800" lvl="3" indent="-330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marL="914400" lvl="1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1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4.xml"/><Relationship Id="rId21" Type="http://schemas.openxmlformats.org/officeDocument/2006/relationships/slideLayout" Target="../slideLayouts/slideLayout42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17" Type="http://schemas.openxmlformats.org/officeDocument/2006/relationships/slideLayout" Target="../slideLayouts/slideLayout38.xml"/><Relationship Id="rId25" Type="http://schemas.openxmlformats.org/officeDocument/2006/relationships/image" Target="../media/image5.png"/><Relationship Id="rId2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37.xml"/><Relationship Id="rId20" Type="http://schemas.openxmlformats.org/officeDocument/2006/relationships/slideLayout" Target="../slideLayouts/slideLayout41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24" Type="http://schemas.openxmlformats.org/officeDocument/2006/relationships/theme" Target="../theme/theme2.xml"/><Relationship Id="rId5" Type="http://schemas.openxmlformats.org/officeDocument/2006/relationships/slideLayout" Target="../slideLayouts/slideLayout26.xml"/><Relationship Id="rId15" Type="http://schemas.openxmlformats.org/officeDocument/2006/relationships/slideLayout" Target="../slideLayouts/slideLayout36.xml"/><Relationship Id="rId23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1.xml"/><Relationship Id="rId19" Type="http://schemas.openxmlformats.org/officeDocument/2006/relationships/slideLayout" Target="../slideLayouts/slideLayout40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35.xml"/><Relationship Id="rId22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sz="21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27.03.2024</a:t>
            </a:r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sldNum" idx="12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  <p:cxnSp>
        <p:nvCxnSpPr>
          <p:cNvPr id="15" name="Google Shape;15;p1"/>
          <p:cNvCxnSpPr/>
          <p:nvPr/>
        </p:nvCxnSpPr>
        <p:spPr>
          <a:xfrm>
            <a:off x="407987" y="6266608"/>
            <a:ext cx="11376025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" name="Picture 4" descr="A blue line on a black background&#10;&#10;Description automatically generated">
            <a:extLst>
              <a:ext uri="{FF2B5EF4-FFF2-40B4-BE49-F238E27FC236}">
                <a16:creationId xmlns:a16="http://schemas.microsoft.com/office/drawing/2014/main" id="{8EBBB5B1-DE7E-AC8E-4E34-5B2A457E66C3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3200" y="6332442"/>
            <a:ext cx="1378552" cy="404342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1" r:id="rId3"/>
    <p:sldLayoutId id="2147483648" r:id="rId4"/>
    <p:sldLayoutId id="2147483653" r:id="rId5"/>
    <p:sldLayoutId id="2147483670" r:id="rId6"/>
    <p:sldLayoutId id="2147483654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9" r:id="rId20"/>
    <p:sldLayoutId id="2147483717" r:id="rId21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947739" y="692150"/>
            <a:ext cx="10296524" cy="1404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13043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None/>
              <a:defRPr sz="17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140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947739" y="2097087"/>
            <a:ext cx="10296524" cy="4319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4375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4375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04800" algn="l" rtl="0">
              <a:lnSpc>
                <a:spcPct val="14375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 sz="1200" b="1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4375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14375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1150" algn="l" rtl="0">
              <a:lnSpc>
                <a:spcPct val="1437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Noto Sans Symbols"/>
              <a:buChar char="−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2100" algn="l" rtl="0">
              <a:lnSpc>
                <a:spcPct val="176923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000"/>
              <a:buFont typeface="Noto Sans Symbols"/>
              <a:buChar char="🡦"/>
              <a:defRPr sz="10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375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700"/>
              <a:buFont typeface="Noto Sans Symbols"/>
              <a:buNone/>
              <a:defRPr sz="600" b="0" i="1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37500"/>
              </a:lnSpc>
              <a:spcBef>
                <a:spcPts val="400"/>
              </a:spcBef>
              <a:spcAft>
                <a:spcPts val="0"/>
              </a:spcAft>
              <a:buClr>
                <a:srgbClr val="7F7F7F"/>
              </a:buClr>
              <a:buSzPts val="600"/>
              <a:buFont typeface="Arial"/>
              <a:buNone/>
              <a:defRPr sz="600" b="0" i="1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3" name="Google Shape;53;p13"/>
          <p:cNvPicPr preferRelativeResize="0"/>
          <p:nvPr/>
        </p:nvPicPr>
        <p:blipFill rotWithShape="1">
          <a:blip r:embed="rId25">
            <a:alphaModFix/>
          </a:blip>
          <a:srcRect/>
          <a:stretch/>
        </p:blipFill>
        <p:spPr>
          <a:xfrm>
            <a:off x="11358001" y="162000"/>
            <a:ext cx="653847" cy="65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10100" tIns="0" rIns="0" bIns="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667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/>
              <a:t>Calatroni/Döbrich | Technology WG activities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7727484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  <p:sldLayoutId id="2147483713" r:id="rId20"/>
    <p:sldLayoutId id="2147483714" r:id="rId21"/>
    <p:sldLayoutId id="2147483715" r:id="rId22"/>
    <p:sldLayoutId id="2147483716" r:id="rId23"/>
  </p:sldLayoutIdLst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48">
          <p15:clr>
            <a:srgbClr val="F26B43"/>
          </p15:clr>
        </p15:guide>
        <p15:guide id="2" orient="horz" pos="991">
          <p15:clr>
            <a:srgbClr val="F26B43"/>
          </p15:clr>
        </p15:guide>
        <p15:guide id="3" pos="5312">
          <p15:clr>
            <a:srgbClr val="F26B43"/>
          </p15:clr>
        </p15:guide>
        <p15:guide id="4" orient="horz" pos="3031">
          <p15:clr>
            <a:srgbClr val="F26B43"/>
          </p15:clr>
        </p15:guide>
        <p15:guide id="5" pos="362">
          <p15:clr>
            <a:srgbClr val="F26B43"/>
          </p15:clr>
        </p15:guide>
        <p15:guide id="6" orient="horz" pos="327">
          <p15:clr>
            <a:srgbClr val="F26B43"/>
          </p15:clr>
        </p15:guide>
        <p15:guide id="7" orient="horz" pos="3049">
          <p15:clr>
            <a:srgbClr val="F26B43"/>
          </p15:clr>
        </p15:guide>
        <p15:guide id="8" orient="horz" pos="3133">
          <p15:clr>
            <a:srgbClr val="F26B43"/>
          </p15:clr>
        </p15:guide>
        <p15:guide id="9" pos="125">
          <p15:clr>
            <a:srgbClr val="F26B43"/>
          </p15:clr>
        </p15:guide>
        <p15:guide id="10" pos="563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36795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indico.cern.ch/event/1336795/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hyperlink" Target="https://arxiv.org/abs/2110.14406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https://indico.cern.ch/event/1336795/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indico.cern.ch/event/1336795/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s://indico.cern.ch/event/1336795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207.11346" TargetMode="Externa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hyperlink" Target="https://arxiv.org/abs/2304.00614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08783/" TargetMode="External"/><Relationship Id="rId2" Type="http://schemas.openxmlformats.org/officeDocument/2006/relationships/hyperlink" Target="https://arxiv.org/abs/2304.00614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cern.ch/event/1369392/" TargetMode="External"/><Relationship Id="rId4" Type="http://schemas.openxmlformats.org/officeDocument/2006/relationships/hyperlink" Target="https://arxiv.org/abs/2310.08183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57715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180067/" TargetMode="External"/><Relationship Id="rId5" Type="http://schemas.openxmlformats.org/officeDocument/2006/relationships/hyperlink" Target="https://indico.cern.ch/event/1134154/" TargetMode="External"/><Relationship Id="rId4" Type="http://schemas.openxmlformats.org/officeDocument/2006/relationships/hyperlink" Target="https://indico.cern.ch/event/1092283/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3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85754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1.png"/><Relationship Id="rId4" Type="http://schemas.openxmlformats.org/officeDocument/2006/relationships/image" Target="../media/image3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1803.07685" TargetMode="External"/><Relationship Id="rId3" Type="http://schemas.openxmlformats.org/officeDocument/2006/relationships/hyperlink" Target="https://alps.desy.de/" TargetMode="External"/><Relationship Id="rId7" Type="http://schemas.openxmlformats.org/officeDocument/2006/relationships/hyperlink" Target="https://pos.sissa.it/282/207/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1190278/contributions/5091066/" TargetMode="External"/><Relationship Id="rId5" Type="http://schemas.openxmlformats.org/officeDocument/2006/relationships/hyperlink" Target="https://www.lngs.infn.it/en/darkside" TargetMode="External"/><Relationship Id="rId4" Type="http://schemas.openxmlformats.org/officeDocument/2006/relationships/hyperlink" Target="https://iaxo.desy.de/" TargetMode="Externa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arxiv.org/abs/2207.11346" TargetMode="External"/><Relationship Id="rId4" Type="http://schemas.openxmlformats.org/officeDocument/2006/relationships/image" Target="../media/image6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lps.desy.de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arxiv.org/abs/1803.07685" TargetMode="External"/><Relationship Id="rId4" Type="http://schemas.openxmlformats.org/officeDocument/2006/relationships/hyperlink" Target="https://iaxo.desy.de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indico.cern.ch/event/1275920/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record/2649744/files/SPSC-I-249.pdf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7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GB" dirty="0"/>
              <a:t>Technology WG activities: </a:t>
            </a:r>
            <a:br>
              <a:rPr lang="en-GB" dirty="0"/>
            </a:br>
            <a:r>
              <a:rPr lang="en-GB" dirty="0"/>
              <a:t>status and plans</a:t>
            </a:r>
            <a:endParaRPr lang="en-US" dirty="0"/>
          </a:p>
        </p:txBody>
      </p:sp>
      <p:sp>
        <p:nvSpPr>
          <p:cNvPr id="332" name="Google Shape;332;p47"/>
          <p:cNvSpPr txBox="1">
            <a:spLocks noGrp="1"/>
          </p:cNvSpPr>
          <p:nvPr>
            <p:ph type="subTitle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 dirty="0"/>
              <a:t>Calatroni / </a:t>
            </a:r>
            <a:r>
              <a:rPr lang="en-US" sz="1800" dirty="0" err="1"/>
              <a:t>Döbrich</a:t>
            </a:r>
            <a:r>
              <a:rPr lang="en-US" sz="1800" dirty="0"/>
              <a:t> (CERN / MPP)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 dirty="0"/>
              <a:t>27.3.2024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spcBef>
                <a:spcPts val="1000"/>
              </a:spcBef>
            </a:pPr>
            <a:r>
              <a:rPr lang="en-GB" dirty="0">
                <a:solidFill>
                  <a:schemeClr val="bg2"/>
                </a:solidFill>
              </a:rPr>
              <a:t>ALPS-II, now data-taking in DESY</a:t>
            </a:r>
          </a:p>
          <a:p>
            <a:pPr marL="342900" indent="-342900">
              <a:spcBef>
                <a:spcPts val="1000"/>
              </a:spcBef>
            </a:pPr>
            <a:r>
              <a:rPr lang="en-GB" dirty="0">
                <a:solidFill>
                  <a:schemeClr val="bg2"/>
                </a:solidFill>
              </a:rPr>
              <a:t>Axion search light-shining-through-wall with lasers (“successor” to OSQAR)</a:t>
            </a:r>
          </a:p>
          <a:p>
            <a:pPr marL="342900" indent="-342900">
              <a:spcBef>
                <a:spcPts val="1000"/>
              </a:spcBef>
            </a:pPr>
            <a:endParaRPr lang="en-GB" dirty="0">
              <a:solidFill>
                <a:schemeClr val="bg2"/>
              </a:solidFill>
            </a:endParaRPr>
          </a:p>
          <a:p>
            <a:pPr marL="342900" indent="-342900">
              <a:spcBef>
                <a:spcPts val="1000"/>
              </a:spcBef>
            </a:pPr>
            <a:endParaRPr lang="en-GB" dirty="0">
              <a:solidFill>
                <a:schemeClr val="bg2"/>
              </a:solidFill>
            </a:endParaRPr>
          </a:p>
          <a:p>
            <a:pPr marL="342900" indent="-342900">
              <a:spcBef>
                <a:spcPts val="1000"/>
              </a:spcBef>
            </a:pPr>
            <a:endParaRPr lang="en-GB" dirty="0">
              <a:solidFill>
                <a:schemeClr val="bg2"/>
              </a:solidFill>
            </a:endParaRPr>
          </a:p>
          <a:p>
            <a:pPr marL="342900" lvl="0" indent="-2095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</a:pPr>
            <a:endParaRPr dirty="0">
              <a:solidFill>
                <a:schemeClr val="bg2"/>
              </a:solidFill>
            </a:endParaRPr>
          </a:p>
        </p:txBody>
      </p:sp>
      <p:sp>
        <p:nvSpPr>
          <p:cNvPr id="424" name="Google Shape;424;p5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Some updates: ALPS-II</a:t>
            </a:r>
            <a:endParaRPr dirty="0"/>
          </a:p>
        </p:txBody>
      </p:sp>
      <p:sp>
        <p:nvSpPr>
          <p:cNvPr id="426" name="Google Shape;426;p5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Calatroni/Döbrich | Technology WG activities</a:t>
            </a:r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C1BD9F-CA9D-3690-8B12-5096D1313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099" y="3429000"/>
            <a:ext cx="7994326" cy="18367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D192DC-6CD4-31A4-CB6A-64A687AC9E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02315" y="2555182"/>
            <a:ext cx="3066217" cy="339344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4CDA34-E573-67F6-812E-0B0261963DB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4BD884-E4C5-6437-580B-5FE80772664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400709-79FA-9CFF-A5EC-CE377C80037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BBAD1E-2E75-56AD-1CEB-EF1AA3B88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369" y="200967"/>
            <a:ext cx="10525804" cy="592549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F11ADE-EDAA-5D99-C5C9-C6D34293DA5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291308-77F9-915A-5032-972F34EFA16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42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7C02E-8969-7E09-7C30-F98FC733A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" sz="36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ALPS-II and VMB</a:t>
            </a:r>
            <a:br>
              <a:rPr kumimoji="0" lang="en" sz="3600" b="1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</a:br>
            <a:r>
              <a:rPr kumimoji="0" lang="en" sz="1867" b="0" i="0" u="none" strike="noStrike" kern="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Mostly taken from presentation of Todd Kozlowski @Technology WG meeting in June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66D9B4-E9B7-1704-11D3-4D8874E3CEA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C00E7-5C06-746B-53FD-5C7AEDD8560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21019-9AF3-8765-C622-978BFA07EAC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12</a:t>
            </a:fld>
            <a:endParaRPr lang="en-US"/>
          </a:p>
        </p:txBody>
      </p:sp>
      <p:pic>
        <p:nvPicPr>
          <p:cNvPr id="6" name="Google Shape;194;p40">
            <a:extLst>
              <a:ext uri="{FF2B5EF4-FFF2-40B4-BE49-F238E27FC236}">
                <a16:creationId xmlns:a16="http://schemas.microsoft.com/office/drawing/2014/main" id="{921B2DB4-E32A-EED8-AEF7-3923E4FDBB34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00460" y="1507128"/>
            <a:ext cx="8477497" cy="43337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8B7D49D-2BB2-07D7-BEEC-9DFCFDAF4E66}"/>
              </a:ext>
            </a:extLst>
          </p:cNvPr>
          <p:cNvSpPr txBox="1"/>
          <p:nvPr/>
        </p:nvSpPr>
        <p:spPr>
          <a:xfrm>
            <a:off x="6866302" y="4364715"/>
            <a:ext cx="47984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 err="1">
                <a:solidFill>
                  <a:srgbClr val="00B0F0"/>
                </a:solidFill>
              </a:rPr>
              <a:t>B</a:t>
            </a:r>
            <a:r>
              <a:rPr lang="en-US" sz="1400" baseline="-25000" dirty="0" err="1">
                <a:solidFill>
                  <a:srgbClr val="00B0F0"/>
                </a:solidFill>
              </a:rPr>
              <a:t>ext</a:t>
            </a:r>
            <a:r>
              <a:rPr lang="en-US" sz="1400" baseline="30000" dirty="0" err="1">
                <a:solidFill>
                  <a:srgbClr val="00B0F0"/>
                </a:solidFill>
              </a:rPr>
              <a:t>2</a:t>
            </a:r>
            <a:r>
              <a:rPr lang="en-US" sz="1400" dirty="0">
                <a:solidFill>
                  <a:srgbClr val="00B0F0"/>
                </a:solidFill>
              </a:rPr>
              <a:t> L </a:t>
            </a:r>
            <a:r>
              <a:rPr lang="en-US" sz="1400" dirty="0">
                <a:solidFill>
                  <a:srgbClr val="00B0F0"/>
                </a:solidFill>
                <a:sym typeface="Symbol" panose="05050102010706020507" pitchFamily="18" charset="2"/>
              </a:rPr>
              <a:t> 6000 </a:t>
            </a:r>
            <a:r>
              <a:rPr lang="en-US" sz="1400" dirty="0" err="1">
                <a:solidFill>
                  <a:srgbClr val="00B0F0"/>
                </a:solidFill>
              </a:rPr>
              <a:t>T</a:t>
            </a:r>
            <a:r>
              <a:rPr lang="en-US" sz="1400" baseline="30000" dirty="0" err="1">
                <a:solidFill>
                  <a:srgbClr val="00B0F0"/>
                </a:solidFill>
              </a:rPr>
              <a:t>2</a:t>
            </a:r>
            <a:r>
              <a:rPr lang="en-US" sz="1400" dirty="0" err="1">
                <a:solidFill>
                  <a:srgbClr val="00B0F0"/>
                </a:solidFill>
              </a:rPr>
              <a:t>m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en-US" sz="1400" dirty="0">
                <a:solidFill>
                  <a:srgbClr val="00B0F0"/>
                </a:solidFill>
              </a:rPr>
              <a:t>for VMB@CERN </a:t>
            </a:r>
            <a:r>
              <a:rPr lang="en-US" dirty="0">
                <a:solidFill>
                  <a:srgbClr val="00B0F0"/>
                </a:solidFill>
              </a:rPr>
              <a:t>with one LHC dipole </a:t>
            </a:r>
            <a:r>
              <a:rPr lang="en-US" sz="1400" dirty="0">
                <a:solidFill>
                  <a:srgbClr val="00B0F0"/>
                </a:solidFill>
              </a:rPr>
              <a:t>it was </a:t>
            </a:r>
            <a:r>
              <a:rPr lang="en-US" sz="1400" dirty="0">
                <a:solidFill>
                  <a:srgbClr val="00B0F0"/>
                </a:solidFill>
                <a:sym typeface="Symbol" panose="05050102010706020507" pitchFamily="18" charset="2"/>
              </a:rPr>
              <a:t> 1000 </a:t>
            </a:r>
            <a:r>
              <a:rPr lang="en-US" sz="1400" dirty="0" err="1">
                <a:solidFill>
                  <a:srgbClr val="00B0F0"/>
                </a:solidFill>
              </a:rPr>
              <a:t>T</a:t>
            </a:r>
            <a:r>
              <a:rPr lang="en-US" sz="1400" baseline="30000" dirty="0" err="1">
                <a:solidFill>
                  <a:srgbClr val="00B0F0"/>
                </a:solidFill>
              </a:rPr>
              <a:t>2</a:t>
            </a:r>
            <a:r>
              <a:rPr lang="en-US" sz="1400" dirty="0" err="1">
                <a:solidFill>
                  <a:srgbClr val="00B0F0"/>
                </a:solidFill>
              </a:rPr>
              <a:t>m</a:t>
            </a:r>
            <a:r>
              <a:rPr lang="en-US" sz="1400" dirty="0">
                <a:solidFill>
                  <a:srgbClr val="00B0F0"/>
                </a:solidFill>
              </a:rPr>
              <a:t>  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177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>
          <a:extLst>
            <a:ext uri="{FF2B5EF4-FFF2-40B4-BE49-F238E27FC236}">
              <a16:creationId xmlns:a16="http://schemas.microsoft.com/office/drawing/2014/main" id="{A599ED97-4943-24A7-3B82-B378F0C489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7">
            <a:extLst>
              <a:ext uri="{FF2B5EF4-FFF2-40B4-BE49-F238E27FC236}">
                <a16:creationId xmlns:a16="http://schemas.microsoft.com/office/drawing/2014/main" id="{2F53FEEF-14B3-9F93-0DBA-59A476EE52E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spcBef>
                <a:spcPts val="1000"/>
              </a:spcBef>
            </a:pPr>
            <a:r>
              <a:rPr lang="en-GB" dirty="0" err="1">
                <a:solidFill>
                  <a:schemeClr val="bg2"/>
                </a:solidFill>
              </a:rPr>
              <a:t>BabyIAXO</a:t>
            </a:r>
            <a:r>
              <a:rPr lang="en-GB" dirty="0">
                <a:solidFill>
                  <a:schemeClr val="bg2"/>
                </a:solidFill>
              </a:rPr>
              <a:t>, now under construction in DESY</a:t>
            </a:r>
          </a:p>
          <a:p>
            <a:pPr marL="342900" indent="-342900">
              <a:spcBef>
                <a:spcPts val="1000"/>
              </a:spcBef>
            </a:pPr>
            <a:r>
              <a:rPr lang="en-GB" dirty="0">
                <a:solidFill>
                  <a:schemeClr val="bg2"/>
                </a:solidFill>
              </a:rPr>
              <a:t>Axion helioscope + option as </a:t>
            </a:r>
            <a:r>
              <a:rPr lang="en-GB" dirty="0" err="1">
                <a:solidFill>
                  <a:schemeClr val="bg2"/>
                </a:solidFill>
              </a:rPr>
              <a:t>haloscope</a:t>
            </a:r>
            <a:r>
              <a:rPr lang="en-GB" dirty="0">
                <a:solidFill>
                  <a:schemeClr val="bg2"/>
                </a:solidFill>
              </a:rPr>
              <a:t> (RADES) (“successor” to CAST)</a:t>
            </a:r>
          </a:p>
          <a:p>
            <a:pPr marL="342900" lvl="0" indent="-2095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</a:pPr>
            <a:endParaRPr dirty="0">
              <a:solidFill>
                <a:schemeClr val="bg2"/>
              </a:solidFill>
            </a:endParaRPr>
          </a:p>
        </p:txBody>
      </p:sp>
      <p:sp>
        <p:nvSpPr>
          <p:cNvPr id="424" name="Google Shape;424;p57">
            <a:extLst>
              <a:ext uri="{FF2B5EF4-FFF2-40B4-BE49-F238E27FC236}">
                <a16:creationId xmlns:a16="http://schemas.microsoft.com/office/drawing/2014/main" id="{A2D53BA7-1DFF-CFA3-B77B-37B1339CBA5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Some updates: </a:t>
            </a:r>
            <a:r>
              <a:rPr lang="en-US" dirty="0" err="1"/>
              <a:t>BabyIAXO</a:t>
            </a:r>
            <a:endParaRPr dirty="0"/>
          </a:p>
        </p:txBody>
      </p:sp>
      <p:sp>
        <p:nvSpPr>
          <p:cNvPr id="426" name="Google Shape;426;p57">
            <a:extLst>
              <a:ext uri="{FF2B5EF4-FFF2-40B4-BE49-F238E27FC236}">
                <a16:creationId xmlns:a16="http://schemas.microsoft.com/office/drawing/2014/main" id="{53057549-27A3-91CB-071B-E21BBC392FEA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Calatroni/Döbrich | Technology WG activities</a:t>
            </a:r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602A78-0F9E-4ABC-ED1C-0AC342346C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6218" y="2903959"/>
            <a:ext cx="3921665" cy="29522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F1F8C8-3C3B-32D5-97F7-2C7A719D2F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6112" y="3619472"/>
            <a:ext cx="3774387" cy="17800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B7F12D-9C2E-6CFE-81AB-42B56A57A1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6824" y="796954"/>
            <a:ext cx="6670741" cy="505926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06EF6F-B1C7-8944-A494-17E0A6E9251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0016D2-053C-AF17-E114-6ABB4A409C5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06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E55B2-1128-E75F-E5F1-F36A180607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BabyIAXO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FF4B65-45BB-CB40-F548-3B8F354631A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FDA93C2-5612-87B5-F056-EC0F8F03A7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060" y="906464"/>
            <a:ext cx="7563647" cy="53462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54B93A1-D2CA-EC63-C94B-5FC7CBA9545A}"/>
              </a:ext>
            </a:extLst>
          </p:cNvPr>
          <p:cNvSpPr txBox="1"/>
          <p:nvPr/>
        </p:nvSpPr>
        <p:spPr>
          <a:xfrm>
            <a:off x="9507176" y="1969525"/>
            <a:ext cx="21343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Magnet design and quench  studies performed within PBC.</a:t>
            </a:r>
          </a:p>
          <a:p>
            <a:endParaRPr lang="en-US" dirty="0"/>
          </a:p>
          <a:p>
            <a:r>
              <a:rPr lang="en-US" dirty="0">
                <a:solidFill>
                  <a:schemeClr val="tx1"/>
                </a:solidFill>
              </a:rPr>
              <a:t>Presently</a:t>
            </a:r>
            <a:r>
              <a:rPr lang="en-US" dirty="0"/>
              <a:t>, effect of quenches (eddy current stresses) on objects inside magnet bores are underway within PBC.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C38617C-B211-E131-A73E-742AD5CA8CE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209FB08-C68A-D7E5-9443-87DEC058D33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88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E1EAAEF-6D86-1CFC-0841-D100F999E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265" y="1194329"/>
            <a:ext cx="8695269" cy="4890035"/>
          </a:xfrm>
          <a:prstGeom prst="rect">
            <a:avLst/>
          </a:prstGeom>
        </p:spPr>
      </p:pic>
      <p:sp>
        <p:nvSpPr>
          <p:cNvPr id="9" name="Title 8">
            <a:extLst>
              <a:ext uri="{FF2B5EF4-FFF2-40B4-BE49-F238E27FC236}">
                <a16:creationId xmlns:a16="http://schemas.microsoft.com/office/drawing/2014/main" id="{6DE21202-1959-2753-5D76-0E7D9971A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GrAHal</a:t>
            </a:r>
            <a:r>
              <a:rPr lang="en-US" dirty="0"/>
              <a:t> status</a:t>
            </a:r>
            <a:br>
              <a:rPr lang="en-US" dirty="0"/>
            </a:br>
            <a:r>
              <a:rPr lang="en-GB" sz="1800" dirty="0"/>
              <a:t>Mostly taken from presentation of Pierre Pugnat for CERN REC Committee and </a:t>
            </a:r>
            <a:r>
              <a:rPr lang="en-GB" sz="1800" dirty="0">
                <a:hlinkClick r:id="rId3"/>
              </a:rPr>
              <a:t>Tech WG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C36EFE-218C-E406-0CA0-5AD1ED1DC4D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B7A0C1B-7C8D-54A2-2988-D298657024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8435" t="-27531" r="-14423" b="-23431"/>
          <a:stretch/>
        </p:blipFill>
        <p:spPr>
          <a:xfrm>
            <a:off x="5432156" y="1262064"/>
            <a:ext cx="2727702" cy="352691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E905E4-CA90-EB4D-E45F-F194859B667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2247" t="-35628" r="-8224" b="-34823"/>
          <a:stretch/>
        </p:blipFill>
        <p:spPr>
          <a:xfrm>
            <a:off x="7973877" y="1262063"/>
            <a:ext cx="3872127" cy="352691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9EC5F5-A4DF-5E27-B8C4-4E4D27FFF32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199F17-4D84-2E86-1020-F88BD0D8B5F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3277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DE21202-1959-2753-5D76-0E7D9971A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GrAHal</a:t>
            </a:r>
            <a:r>
              <a:rPr lang="en-US" dirty="0"/>
              <a:t> status</a:t>
            </a:r>
            <a:br>
              <a:rPr lang="en-US" dirty="0"/>
            </a:br>
            <a:r>
              <a:rPr lang="en-GB" sz="1800" dirty="0"/>
              <a:t>Mostly taken from presentation of Pierre Pugnat for CERN REC Committee and </a:t>
            </a:r>
            <a:r>
              <a:rPr lang="en-GB" sz="1800" dirty="0">
                <a:hlinkClick r:id="rId2"/>
              </a:rPr>
              <a:t>Tech WG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C36EFE-218C-E406-0CA0-5AD1ED1DC4D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12746C-B9AC-450B-7CE8-2D49ED59F4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713" y="1223082"/>
            <a:ext cx="8886674" cy="49982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2AE9EA-6520-12F4-6EC4-82ED084E0273}"/>
              </a:ext>
            </a:extLst>
          </p:cNvPr>
          <p:cNvSpPr txBox="1"/>
          <p:nvPr/>
        </p:nvSpPr>
        <p:spPr>
          <a:xfrm>
            <a:off x="7805334" y="5634918"/>
            <a:ext cx="288849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https://arxiv.org/abs/2110.14406</a:t>
            </a:r>
            <a:endParaRPr lang="en-US" dirty="0"/>
          </a:p>
          <a:p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5733126-D9F1-6E8C-622B-44541BB1A80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7BAE5BA-0FBE-DC5E-238C-B9E0152AF3C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B5707B-1DD3-F0CF-8839-EE3A391CA0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4471" y="1123504"/>
            <a:ext cx="9431867" cy="511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804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DE21202-1959-2753-5D76-0E7D9971A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GrAHal</a:t>
            </a:r>
            <a:r>
              <a:rPr lang="en-US" dirty="0"/>
              <a:t> status</a:t>
            </a:r>
            <a:br>
              <a:rPr lang="en-US" dirty="0"/>
            </a:br>
            <a:r>
              <a:rPr lang="en-GB" sz="1800" dirty="0"/>
              <a:t>Mostly taken from presentation of Pierre Pugnat for CERN REC Committee and </a:t>
            </a:r>
            <a:r>
              <a:rPr lang="en-GB" sz="1800" dirty="0">
                <a:hlinkClick r:id="rId2"/>
              </a:rPr>
              <a:t>Tech WG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C36EFE-218C-E406-0CA0-5AD1ED1DC4D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E0B5F3-B8EC-2F32-EC2B-BAA564A20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4641" y="1439335"/>
            <a:ext cx="3579371" cy="462140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78113F3-4C4F-FC78-6BC3-BA0FC23015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6182" y="3343036"/>
            <a:ext cx="3215760" cy="275887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D211EFB-5C3A-05FE-0501-D1E8BF16DBA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2448"/>
          <a:stretch/>
        </p:blipFill>
        <p:spPr>
          <a:xfrm>
            <a:off x="82119" y="3699481"/>
            <a:ext cx="4560341" cy="174340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9097BC9F-ED91-1E72-04DA-FC2EF1ABEA76}"/>
              </a:ext>
            </a:extLst>
          </p:cNvPr>
          <p:cNvSpPr/>
          <p:nvPr/>
        </p:nvSpPr>
        <p:spPr>
          <a:xfrm>
            <a:off x="197984" y="4093773"/>
            <a:ext cx="4587498" cy="36512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F702E0-367D-2672-BC39-7A007A511463}"/>
              </a:ext>
            </a:extLst>
          </p:cNvPr>
          <p:cNvSpPr txBox="1"/>
          <p:nvPr/>
        </p:nvSpPr>
        <p:spPr>
          <a:xfrm>
            <a:off x="284010" y="1692562"/>
            <a:ext cx="567508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Next steps, approved by ANR (</a:t>
            </a:r>
            <a:r>
              <a:rPr lang="en-GB" dirty="0" err="1"/>
              <a:t>Agence</a:t>
            </a:r>
            <a:r>
              <a:rPr lang="en-GB" dirty="0"/>
              <a:t> Nationale pour la Recherche) for the run of </a:t>
            </a:r>
            <a:r>
              <a:rPr lang="en-GB" dirty="0" err="1"/>
              <a:t>GrAHal</a:t>
            </a:r>
            <a:r>
              <a:rPr lang="en-GB" dirty="0"/>
              <a:t> @ 43 T &amp; 11.5 GHz </a:t>
            </a:r>
          </a:p>
          <a:p>
            <a:r>
              <a:rPr lang="en-GB" dirty="0"/>
              <a:t>(before 31st December 2024 – funding for operation at 24 MW secured…)</a:t>
            </a:r>
          </a:p>
          <a:p>
            <a:r>
              <a:rPr lang="en-GB" dirty="0"/>
              <a:t>Within available 4.4 K </a:t>
            </a:r>
            <a:r>
              <a:rPr lang="en-GB" dirty="0" err="1"/>
              <a:t>LHe</a:t>
            </a:r>
            <a:r>
              <a:rPr lang="en-GB" dirty="0"/>
              <a:t> Cryostat @ LNCMI</a:t>
            </a:r>
          </a:p>
          <a:p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B31418B-C3F9-5D02-73B4-968FCA2955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2732" y="1504249"/>
            <a:ext cx="1446213" cy="1556852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FAC617-48D5-0DC2-7333-B9693394440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2CEDFA-63CB-EEB2-5D38-576D90FC3F4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088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DE21202-1959-2753-5D76-0E7D9971A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GrAHal</a:t>
            </a:r>
            <a:r>
              <a:rPr lang="en-US" dirty="0"/>
              <a:t> status</a:t>
            </a:r>
            <a:br>
              <a:rPr lang="en-US" dirty="0"/>
            </a:br>
            <a:r>
              <a:rPr lang="en-GB" sz="1800" dirty="0"/>
              <a:t>Mostly taken from presentation of Pierre Pugnat for CERN REC Committee and </a:t>
            </a:r>
            <a:r>
              <a:rPr lang="en-GB" sz="1800" dirty="0">
                <a:hlinkClick r:id="rId2"/>
              </a:rPr>
              <a:t>Tech WG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C36EFE-218C-E406-0CA0-5AD1ED1DC4D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D151AC-ECFA-A04B-C080-659E223BB22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897" b="7416"/>
          <a:stretch/>
        </p:blipFill>
        <p:spPr>
          <a:xfrm>
            <a:off x="1175313" y="1339651"/>
            <a:ext cx="9841375" cy="4908948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8A298A9-AF5A-946B-63B4-03A7E321627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F41AE9-A56B-AE48-2EFE-6EB4A6127E2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8279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DE21202-1959-2753-5D76-0E7D9971A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GrAHal</a:t>
            </a:r>
            <a:r>
              <a:rPr lang="en-US" dirty="0"/>
              <a:t> status</a:t>
            </a:r>
            <a:br>
              <a:rPr lang="en-US" dirty="0"/>
            </a:br>
            <a:r>
              <a:rPr lang="en-GB" sz="1800" dirty="0"/>
              <a:t>Mostly taken from presentation of Pierre Pugnat for CERN REC Committee and </a:t>
            </a:r>
            <a:r>
              <a:rPr lang="en-GB" sz="1800" dirty="0">
                <a:hlinkClick r:id="rId2"/>
              </a:rPr>
              <a:t>Tech WG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C36EFE-218C-E406-0CA0-5AD1ED1DC4D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E1D8FEB-A416-A86F-89F4-1AD2EB98FC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580" y="1589333"/>
            <a:ext cx="9768950" cy="4413436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C8F33-D1A8-D9F1-28F7-5FFEBD7CF3C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116051-AAA8-7B98-710B-5A6D680DAD3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796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48"/>
          <p:cNvSpPr txBox="1"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 dirty="0"/>
              <a:t>Experiments list and updates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endParaRPr lang="en-US" dirty="0"/>
          </a:p>
          <a:p>
            <a:pPr marL="342900" lvl="0" indent="-34290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 dirty="0"/>
              <a:t>News from selected experiments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endParaRPr lang="en-US" dirty="0"/>
          </a:p>
          <a:p>
            <a:pPr marL="342900" lvl="0" indent="-34290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 dirty="0"/>
              <a:t>Mini-workshops</a:t>
            </a:r>
            <a:endParaRPr dirty="0"/>
          </a:p>
          <a:p>
            <a:pPr marL="342900" lvl="0" indent="0" algn="l" rtl="0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39" name="Google Shape;339;p48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Brief report from Technology Working Group</a:t>
            </a:r>
            <a:endParaRPr/>
          </a:p>
        </p:txBody>
      </p:sp>
      <p:sp>
        <p:nvSpPr>
          <p:cNvPr id="341" name="Google Shape;341;p48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B60ED0-44A7-098C-71BD-B16C23DE1F2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7AA533-6DD3-BEE9-84B5-5F29E2E3F28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42"/>
          <p:cNvSpPr/>
          <p:nvPr/>
        </p:nvSpPr>
        <p:spPr>
          <a:xfrm>
            <a:off x="800508" y="2063013"/>
            <a:ext cx="8705600" cy="411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44000" tIns="144000" rIns="144000" bIns="180000" anchor="t" anchorCtr="0">
            <a:noAutofit/>
          </a:bodyPr>
          <a:lstStyle/>
          <a:p>
            <a:pPr marL="609585" defTabSz="1219170">
              <a:lnSpc>
                <a:spcPct val="120000"/>
              </a:lnSpc>
              <a:spcBef>
                <a:spcPts val="1200"/>
              </a:spcBef>
            </a:pPr>
            <a:endParaRPr sz="1600">
              <a:solidFill>
                <a:srgbClr val="FFFFFF"/>
              </a:solidFill>
            </a:endParaRPr>
          </a:p>
        </p:txBody>
      </p:sp>
      <p:sp>
        <p:nvSpPr>
          <p:cNvPr id="212" name="Google Shape;212;p42"/>
          <p:cNvSpPr txBox="1">
            <a:spLocks noGrp="1"/>
          </p:cNvSpPr>
          <p:nvPr>
            <p:ph type="title"/>
          </p:nvPr>
        </p:nvSpPr>
        <p:spPr>
          <a:xfrm>
            <a:off x="947739" y="692149"/>
            <a:ext cx="10296400" cy="14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13043"/>
              </a:lnSpc>
              <a:buSzPts val="1700"/>
            </a:pPr>
            <a:r>
              <a:rPr lang="en" dirty="0"/>
              <a:t>News from RADES</a:t>
            </a:r>
            <a:br>
              <a:rPr lang="en" dirty="0"/>
            </a:br>
            <a:endParaRPr dirty="0"/>
          </a:p>
        </p:txBody>
      </p:sp>
      <p:sp>
        <p:nvSpPr>
          <p:cNvPr id="213" name="Google Shape;213;p42"/>
          <p:cNvSpPr txBox="1"/>
          <p:nvPr/>
        </p:nvSpPr>
        <p:spPr>
          <a:xfrm>
            <a:off x="972000" y="6284890"/>
            <a:ext cx="938800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defTabSz="1219170"/>
            <a:r>
              <a:rPr lang="en" sz="800" i="1" dirty="0">
                <a:solidFill>
                  <a:srgbClr val="7F7F7F"/>
                </a:solidFill>
              </a:rPr>
              <a:t>© Bildnachweis</a:t>
            </a:r>
            <a:endParaRPr sz="1467" dirty="0"/>
          </a:p>
        </p:txBody>
      </p:sp>
      <p:pic>
        <p:nvPicPr>
          <p:cNvPr id="214" name="Google Shape;214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81192" y="3835087"/>
            <a:ext cx="3039803" cy="1674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42"/>
          <p:cNvPicPr preferRelativeResize="0"/>
          <p:nvPr/>
        </p:nvPicPr>
        <p:blipFill rotWithShape="1">
          <a:blip r:embed="rId4">
            <a:alphaModFix/>
          </a:blip>
          <a:srcRect l="17318" t="14355" r="47941" b="54218"/>
          <a:stretch/>
        </p:blipFill>
        <p:spPr>
          <a:xfrm rot="10800000">
            <a:off x="5" y="4793533"/>
            <a:ext cx="2048256" cy="1332001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42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6800" tIns="0" rIns="0" bIns="0" anchor="b" anchorCtr="0">
            <a:noAutofit/>
          </a:bodyPr>
          <a:lstStyle/>
          <a:p>
            <a:pPr defTabSz="1219170"/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217" name="Google Shape;217;p42"/>
          <p:cNvSpPr txBox="1"/>
          <p:nvPr/>
        </p:nvSpPr>
        <p:spPr>
          <a:xfrm>
            <a:off x="1189600" y="2096933"/>
            <a:ext cx="4906400" cy="44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23323" defTabSz="1219170"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 sz="1867" dirty="0">
                <a:solidFill>
                  <a:srgbClr val="FFFFFF"/>
                </a:solidFill>
              </a:rPr>
              <a:t>RADES (</a:t>
            </a:r>
            <a:r>
              <a:rPr lang="en-GB" sz="1867" dirty="0">
                <a:solidFill>
                  <a:srgbClr val="FFFFFF"/>
                </a:solidFill>
              </a:rPr>
              <a:t>Relic Axion Dark matter Exploratory Set-up)</a:t>
            </a:r>
            <a:r>
              <a:rPr lang="en" sz="1867" dirty="0">
                <a:solidFill>
                  <a:srgbClr val="FFFFFF"/>
                </a:solidFill>
              </a:rPr>
              <a:t>: R&amp;D effort with long-term idea to operate babyIAXO (also) as a haloscope</a:t>
            </a:r>
            <a:endParaRPr sz="1867" dirty="0">
              <a:solidFill>
                <a:srgbClr val="FFFFFF"/>
              </a:solidFill>
            </a:endParaRPr>
          </a:p>
          <a:p>
            <a:pPr marL="609585" indent="-423323" defTabSz="1219170"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 sz="1867" dirty="0">
                <a:solidFill>
                  <a:srgbClr val="FFFFFF"/>
                </a:solidFill>
              </a:rPr>
              <a:t>However RADES activities independent of babyIAXO:</a:t>
            </a:r>
            <a:endParaRPr sz="1867" dirty="0">
              <a:solidFill>
                <a:srgbClr val="FFFFFF"/>
              </a:solidFill>
            </a:endParaRPr>
          </a:p>
          <a:p>
            <a:pPr marL="609585" defTabSz="1219170"/>
            <a:r>
              <a:rPr lang="en" sz="1867" dirty="0">
                <a:solidFill>
                  <a:srgbClr val="FFFFFF"/>
                </a:solidFill>
              </a:rPr>
              <a:t>Many different R&amp;D directions</a:t>
            </a:r>
            <a:endParaRPr sz="1867" dirty="0">
              <a:solidFill>
                <a:srgbClr val="FFFFFF"/>
              </a:solidFill>
            </a:endParaRPr>
          </a:p>
          <a:p>
            <a:pPr marL="609585" indent="-423323" defTabSz="1219170"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 sz="1867" dirty="0">
                <a:solidFill>
                  <a:srgbClr val="FFFFFF"/>
                </a:solidFill>
              </a:rPr>
              <a:t>One R&amp;D partially supported by PBC:  HTS cavity studies (Jessica Golm)</a:t>
            </a:r>
            <a:endParaRPr sz="1867" dirty="0">
              <a:solidFill>
                <a:srgbClr val="FFFFFF"/>
              </a:solidFill>
            </a:endParaRPr>
          </a:p>
          <a:p>
            <a:pPr marL="609585" indent="-423323" defTabSz="1219170"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 sz="1867" dirty="0">
                <a:solidFill>
                  <a:srgbClr val="FFFFFF"/>
                </a:solidFill>
              </a:rPr>
              <a:t>R&amp;D also starting towards Single Photon detection </a:t>
            </a:r>
            <a:endParaRPr sz="1867" dirty="0">
              <a:solidFill>
                <a:srgbClr val="FFFFFF"/>
              </a:solidFill>
            </a:endParaRPr>
          </a:p>
          <a:p>
            <a:pPr marL="609585" indent="-304792" defTabSz="1219170"/>
            <a:endParaRPr sz="1867" dirty="0"/>
          </a:p>
          <a:p>
            <a:pPr marL="609585" indent="-304792" defTabSz="1219170"/>
            <a:endParaRPr sz="1867" dirty="0"/>
          </a:p>
        </p:txBody>
      </p:sp>
      <p:pic>
        <p:nvPicPr>
          <p:cNvPr id="218" name="Google Shape;218;p4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66267" y="2625133"/>
            <a:ext cx="5387999" cy="330146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5F2E3F8-3948-AA0F-A2B5-9C5E5AF64C4E}"/>
              </a:ext>
            </a:extLst>
          </p:cNvPr>
          <p:cNvSpPr txBox="1"/>
          <p:nvPr/>
        </p:nvSpPr>
        <p:spPr>
          <a:xfrm>
            <a:off x="9506108" y="2218831"/>
            <a:ext cx="290505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Prototype to test tuning concept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43"/>
          <p:cNvSpPr/>
          <p:nvPr/>
        </p:nvSpPr>
        <p:spPr>
          <a:xfrm>
            <a:off x="962475" y="2106613"/>
            <a:ext cx="8705600" cy="411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44000" tIns="144000" rIns="144000" bIns="180000" anchor="t" anchorCtr="0">
            <a:noAutofit/>
          </a:bodyPr>
          <a:lstStyle/>
          <a:p>
            <a:pPr marL="609585" defTabSz="1219170">
              <a:lnSpc>
                <a:spcPct val="120000"/>
              </a:lnSpc>
              <a:spcBef>
                <a:spcPts val="1200"/>
              </a:spcBef>
            </a:pPr>
            <a:endParaRPr sz="1600">
              <a:solidFill>
                <a:srgbClr val="FFFFFF"/>
              </a:solidFill>
            </a:endParaRPr>
          </a:p>
        </p:txBody>
      </p:sp>
      <p:sp>
        <p:nvSpPr>
          <p:cNvPr id="224" name="Google Shape;224;p43"/>
          <p:cNvSpPr txBox="1">
            <a:spLocks noGrp="1"/>
          </p:cNvSpPr>
          <p:nvPr>
            <p:ph type="title"/>
          </p:nvPr>
        </p:nvSpPr>
        <p:spPr>
          <a:xfrm>
            <a:off x="947739" y="692149"/>
            <a:ext cx="10296400" cy="14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13043"/>
              </a:lnSpc>
              <a:buSzPts val="1700"/>
            </a:pPr>
            <a:r>
              <a:rPr lang="en"/>
              <a:t>News from RADES</a:t>
            </a:r>
            <a:br>
              <a:rPr lang="en"/>
            </a:br>
            <a:endParaRPr/>
          </a:p>
        </p:txBody>
      </p:sp>
      <p:sp>
        <p:nvSpPr>
          <p:cNvPr id="225" name="Google Shape;225;p43"/>
          <p:cNvSpPr txBox="1"/>
          <p:nvPr/>
        </p:nvSpPr>
        <p:spPr>
          <a:xfrm>
            <a:off x="972000" y="6284890"/>
            <a:ext cx="938800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defTabSz="1219170"/>
            <a:r>
              <a:rPr lang="en" sz="800" i="1">
                <a:solidFill>
                  <a:srgbClr val="7F7F7F"/>
                </a:solidFill>
              </a:rPr>
              <a:t>© Bildnachweis</a:t>
            </a:r>
            <a:endParaRPr sz="1467"/>
          </a:p>
        </p:txBody>
      </p:sp>
      <p:pic>
        <p:nvPicPr>
          <p:cNvPr id="226" name="Google Shape;226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81192" y="3835087"/>
            <a:ext cx="3039803" cy="1674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43"/>
          <p:cNvPicPr preferRelativeResize="0"/>
          <p:nvPr/>
        </p:nvPicPr>
        <p:blipFill rotWithShape="1">
          <a:blip r:embed="rId4">
            <a:alphaModFix/>
          </a:blip>
          <a:srcRect l="17318" t="14355" r="47941" b="54218"/>
          <a:stretch/>
        </p:blipFill>
        <p:spPr>
          <a:xfrm rot="10800000">
            <a:off x="5" y="4793533"/>
            <a:ext cx="2048256" cy="1332001"/>
          </a:xfrm>
          <a:prstGeom prst="rect">
            <a:avLst/>
          </a:prstGeom>
          <a:noFill/>
          <a:ln>
            <a:noFill/>
          </a:ln>
        </p:spPr>
      </p:pic>
      <p:sp>
        <p:nvSpPr>
          <p:cNvPr id="228" name="Google Shape;228;p43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6800" tIns="0" rIns="0" bIns="0" anchor="b" anchorCtr="0">
            <a:noAutofit/>
          </a:bodyPr>
          <a:lstStyle/>
          <a:p>
            <a:pPr defTabSz="1219170"/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229" name="Google Shape;229;p43"/>
          <p:cNvSpPr txBox="1"/>
          <p:nvPr/>
        </p:nvSpPr>
        <p:spPr>
          <a:xfrm>
            <a:off x="1189600" y="2096933"/>
            <a:ext cx="4906400" cy="44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23323" defTabSz="1219170"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 sz="1867" dirty="0">
                <a:solidFill>
                  <a:srgbClr val="FFFFFF"/>
                </a:solidFill>
              </a:rPr>
              <a:t>Published concept for a haloscope option for babyIAXO</a:t>
            </a:r>
            <a:endParaRPr sz="1867" dirty="0">
              <a:solidFill>
                <a:srgbClr val="FFFFFF"/>
              </a:solidFill>
            </a:endParaRPr>
          </a:p>
          <a:p>
            <a:pPr marL="609585" indent="-304792" defTabSz="1219170"/>
            <a:endParaRPr sz="1867" dirty="0"/>
          </a:p>
          <a:p>
            <a:pPr marL="609585" indent="-304792" defTabSz="1219170"/>
            <a:endParaRPr sz="1867" dirty="0"/>
          </a:p>
        </p:txBody>
      </p:sp>
      <p:pic>
        <p:nvPicPr>
          <p:cNvPr id="231" name="Google Shape;231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47767" y="3242067"/>
            <a:ext cx="4542235" cy="3345667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43"/>
          <p:cNvSpPr txBox="1"/>
          <p:nvPr/>
        </p:nvSpPr>
        <p:spPr>
          <a:xfrm>
            <a:off x="5894467" y="4666467"/>
            <a:ext cx="3702800" cy="15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/>
            <a:r>
              <a:rPr lang="en" sz="1867">
                <a:solidFill>
                  <a:srgbClr val="FFFFFF"/>
                </a:solidFill>
              </a:rPr>
              <a:t>Proposal also contains BASE-like concept for search of ultra-light ALPS (0.1-1000 neV)</a:t>
            </a:r>
            <a:endParaRPr sz="1867">
              <a:solidFill>
                <a:srgbClr val="FFFFFF"/>
              </a:solidFill>
            </a:endParaRPr>
          </a:p>
          <a:p>
            <a:pPr defTabSz="1219170"/>
            <a:r>
              <a:rPr lang="en" sz="1867">
                <a:solidFill>
                  <a:srgbClr val="FFFFFF"/>
                </a:solidFill>
              </a:rPr>
              <a:t>-&gt; Devlin/Ulmer</a:t>
            </a:r>
            <a:endParaRPr sz="1867">
              <a:solidFill>
                <a:srgbClr val="FFFFFF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1BC5D4-E3E6-6E6A-79B5-DBC08071BE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0184" y="1213833"/>
            <a:ext cx="5895634" cy="29146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3E0826-7B44-B793-52F8-D91443FD65B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20218"/>
          <a:stretch/>
        </p:blipFill>
        <p:spPr>
          <a:xfrm>
            <a:off x="7574762" y="1243639"/>
            <a:ext cx="3041991" cy="22334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4"/>
          <p:cNvSpPr/>
          <p:nvPr/>
        </p:nvSpPr>
        <p:spPr>
          <a:xfrm>
            <a:off x="962475" y="2106613"/>
            <a:ext cx="8705600" cy="411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44000" tIns="144000" rIns="144000" bIns="180000" anchor="t" anchorCtr="0">
            <a:noAutofit/>
          </a:bodyPr>
          <a:lstStyle/>
          <a:p>
            <a:pPr marL="609585" defTabSz="1219170">
              <a:lnSpc>
                <a:spcPct val="120000"/>
              </a:lnSpc>
              <a:spcBef>
                <a:spcPts val="1200"/>
              </a:spcBef>
            </a:pPr>
            <a:endParaRPr sz="1600">
              <a:solidFill>
                <a:srgbClr val="FFFFFF"/>
              </a:solidFill>
            </a:endParaRPr>
          </a:p>
        </p:txBody>
      </p:sp>
      <p:sp>
        <p:nvSpPr>
          <p:cNvPr id="238" name="Google Shape;238;p44"/>
          <p:cNvSpPr txBox="1">
            <a:spLocks noGrp="1"/>
          </p:cNvSpPr>
          <p:nvPr>
            <p:ph type="title"/>
          </p:nvPr>
        </p:nvSpPr>
        <p:spPr>
          <a:xfrm>
            <a:off x="947739" y="692149"/>
            <a:ext cx="10296400" cy="14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13043"/>
              </a:lnSpc>
              <a:buSzPts val="1700"/>
            </a:pPr>
            <a:r>
              <a:rPr lang="en"/>
              <a:t>News from RADES</a:t>
            </a:r>
            <a:br>
              <a:rPr lang="en"/>
            </a:br>
            <a:endParaRPr/>
          </a:p>
        </p:txBody>
      </p:sp>
      <p:sp>
        <p:nvSpPr>
          <p:cNvPr id="239" name="Google Shape;239;p44"/>
          <p:cNvSpPr txBox="1"/>
          <p:nvPr/>
        </p:nvSpPr>
        <p:spPr>
          <a:xfrm>
            <a:off x="972000" y="6284890"/>
            <a:ext cx="938800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defTabSz="1219170"/>
            <a:r>
              <a:rPr lang="en" sz="800" i="1">
                <a:solidFill>
                  <a:srgbClr val="7F7F7F"/>
                </a:solidFill>
              </a:rPr>
              <a:t>© Bildnachweis</a:t>
            </a:r>
            <a:endParaRPr sz="1467"/>
          </a:p>
        </p:txBody>
      </p:sp>
      <p:pic>
        <p:nvPicPr>
          <p:cNvPr id="240" name="Google Shape;240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81192" y="3835087"/>
            <a:ext cx="3039803" cy="1674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1" name="Google Shape;241;p44"/>
          <p:cNvPicPr preferRelativeResize="0"/>
          <p:nvPr/>
        </p:nvPicPr>
        <p:blipFill rotWithShape="1">
          <a:blip r:embed="rId4">
            <a:alphaModFix/>
          </a:blip>
          <a:srcRect l="17318" t="14355" r="47941" b="54218"/>
          <a:stretch/>
        </p:blipFill>
        <p:spPr>
          <a:xfrm rot="10800000">
            <a:off x="5" y="4793533"/>
            <a:ext cx="2048256" cy="1332001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44"/>
          <p:cNvSpPr txBox="1">
            <a:spLocks noGrp="1"/>
          </p:cNvSpPr>
          <p:nvPr>
            <p:ph type="ftr" idx="11"/>
          </p:nvPr>
        </p:nvSpPr>
        <p:spPr>
          <a:xfrm>
            <a:off x="0" y="6454800"/>
            <a:ext cx="12186000" cy="1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46800" tIns="0" rIns="0" bIns="0" anchor="b" anchorCtr="0">
            <a:noAutofit/>
          </a:bodyPr>
          <a:lstStyle/>
          <a:p>
            <a:pPr defTabSz="1219170"/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243" name="Google Shape;243;p44"/>
          <p:cNvSpPr txBox="1"/>
          <p:nvPr/>
        </p:nvSpPr>
        <p:spPr>
          <a:xfrm>
            <a:off x="1189600" y="2096933"/>
            <a:ext cx="4906400" cy="44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23323" defTabSz="1219170"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 sz="1867" dirty="0">
                <a:solidFill>
                  <a:srgbClr val="FFFFFF"/>
                </a:solidFill>
              </a:rPr>
              <a:t>Studying different R&amp;D strains for SPD, ultimate handle to improve sensitivity (shown in plot) </a:t>
            </a:r>
            <a:endParaRPr sz="1867" dirty="0">
              <a:solidFill>
                <a:srgbClr val="FFFFFF"/>
              </a:solidFill>
            </a:endParaRPr>
          </a:p>
          <a:p>
            <a:pPr marL="609585" indent="-423323" defTabSz="1219170"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 sz="1867" dirty="0">
                <a:solidFill>
                  <a:srgbClr val="FFFFFF"/>
                </a:solidFill>
              </a:rPr>
              <a:t>Ordered a dil-fridge incl magnet for the group, to arrive ~ mid 2024 at MPI</a:t>
            </a:r>
            <a:endParaRPr sz="1867" dirty="0">
              <a:solidFill>
                <a:srgbClr val="FFFFFF"/>
              </a:solidFill>
            </a:endParaRPr>
          </a:p>
          <a:p>
            <a:pPr marL="609585" indent="-304792" defTabSz="1219170"/>
            <a:endParaRPr sz="1867" dirty="0"/>
          </a:p>
          <a:p>
            <a:pPr marL="609585" indent="-304792" defTabSz="1219170"/>
            <a:endParaRPr sz="1867" dirty="0"/>
          </a:p>
        </p:txBody>
      </p:sp>
      <p:pic>
        <p:nvPicPr>
          <p:cNvPr id="244" name="Google Shape;244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96001" y="1893567"/>
            <a:ext cx="5697767" cy="275358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5" name="Google Shape;245;p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33736" y="3835100"/>
            <a:ext cx="4477801" cy="2871165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44"/>
          <p:cNvSpPr txBox="1"/>
          <p:nvPr/>
        </p:nvSpPr>
        <p:spPr>
          <a:xfrm>
            <a:off x="6133800" y="4779833"/>
            <a:ext cx="3507600" cy="140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defTabSz="1219170"/>
            <a:r>
              <a:rPr lang="en" sz="1867">
                <a:solidFill>
                  <a:srgbClr val="FFFFFF"/>
                </a:solidFill>
              </a:rPr>
              <a:t>Possible technologies:</a:t>
            </a:r>
            <a:endParaRPr sz="1867">
              <a:solidFill>
                <a:srgbClr val="FFFFFF"/>
              </a:solidFill>
            </a:endParaRPr>
          </a:p>
          <a:p>
            <a:pPr defTabSz="1219170"/>
            <a:r>
              <a:rPr lang="en" sz="1867">
                <a:solidFill>
                  <a:srgbClr val="FFFFFF"/>
                </a:solidFill>
              </a:rPr>
              <a:t>nano-TES, QBIT</a:t>
            </a:r>
            <a:endParaRPr sz="1867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FAC9C65-1D88-E5A6-F38E-4671205A5A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Dark matter sensors based on room-temperature membranes, read-out by a Michelson interferometer</a:t>
            </a:r>
          </a:p>
          <a:p>
            <a:r>
              <a:rPr lang="en-US" dirty="0"/>
              <a:t>Three sensor-network, one in Rijeka (Croatia) operating, two in Trieste and </a:t>
            </a:r>
            <a:r>
              <a:rPr lang="en-US" dirty="0" err="1"/>
              <a:t>Camerino</a:t>
            </a:r>
            <a:r>
              <a:rPr lang="en-US" dirty="0"/>
              <a:t> (Italy) under construction</a:t>
            </a:r>
          </a:p>
          <a:p>
            <a:r>
              <a:rPr lang="en-US" dirty="0"/>
              <a:t>Temperature measurement and control system being finalized, soon implemented on all three sensors.</a:t>
            </a:r>
          </a:p>
          <a:p>
            <a:r>
              <a:rPr lang="en-US" dirty="0"/>
              <a:t>CERN ideal place for further expanding the network of sensors, and studying technological development for bringing the membranes to cryogenic temperatures</a:t>
            </a:r>
          </a:p>
          <a:p>
            <a:r>
              <a:rPr lang="en-US" dirty="0"/>
              <a:t>Giovanni Cantatore aims at presenting ideas </a:t>
            </a:r>
            <a:r>
              <a:rPr lang="en-US"/>
              <a:t>and status </a:t>
            </a:r>
            <a:r>
              <a:rPr lang="en-US" dirty="0"/>
              <a:t>(and possible requests </a:t>
            </a:r>
            <a:r>
              <a:rPr lang="en-US"/>
              <a:t>for support to PBC) </a:t>
            </a:r>
            <a:r>
              <a:rPr lang="en-US" dirty="0"/>
              <a:t>towards the </a:t>
            </a:r>
            <a:r>
              <a:rPr lang="en-US"/>
              <a:t>end 2024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B69FE4E-8701-8742-712B-D4EBF68D1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A-KWISP status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9C2FF5-1EFA-0D7C-44D1-2B6B9A9E434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9E9E01-B064-AF9A-E22C-79AFCF3D313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D0F05F-A839-045A-C0CF-07029683911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23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77F8C34-2B71-6024-533E-44E7387E27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5680" y="136717"/>
            <a:ext cx="1607959" cy="14555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3E8E5D-8C24-18C5-9F62-FB452337F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4268" y="136717"/>
            <a:ext cx="1780304" cy="1455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8647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00623B-D00B-C2B8-44E5-916DB621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Heterodyne detection status</a:t>
            </a:r>
            <a:br>
              <a:rPr lang="en-US" dirty="0"/>
            </a:br>
            <a:r>
              <a:rPr lang="en-GB" sz="1800" dirty="0"/>
              <a:t>Mostly taken from presentation of R.-T. D’Agnolo and S. Ellis at PBC meetings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654E6-88AD-97F0-0665-5BDE6D794BA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C775B02-83EF-5238-C6FF-01BA532C4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003" y="1217055"/>
            <a:ext cx="8817994" cy="49595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3E573FF-E02C-745A-77CA-253CA5A9B3CD}"/>
              </a:ext>
            </a:extLst>
          </p:cNvPr>
          <p:cNvSpPr txBox="1"/>
          <p:nvPr/>
        </p:nvSpPr>
        <p:spPr>
          <a:xfrm>
            <a:off x="6874374" y="1563914"/>
            <a:ext cx="477566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/>
              <a:t>Talk by Raffaele-Tito D’Agnolo </a:t>
            </a:r>
            <a:r>
              <a:rPr lang="en-US" sz="1800"/>
              <a:t>this afternoon</a:t>
            </a:r>
            <a:endParaRPr lang="en-US" sz="18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D1EE179-C49A-B24C-4081-BDD8756930F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7CAD11-4742-5360-9DA4-16C4BA10970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5794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E9F74A-2D4F-55D5-14E6-72EE6E0AC2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dirty="0"/>
              <a:t>Presented to PBC management in 2021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dirty="0"/>
              <a:t>Experiment based on superconducting cavities of high performance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dirty="0"/>
              <a:t>Concept </a:t>
            </a:r>
            <a:r>
              <a:rPr lang="en-GB" b="1" dirty="0"/>
              <a:t>received high praise</a:t>
            </a:r>
            <a:r>
              <a:rPr lang="en-GB" dirty="0"/>
              <a:t>, but some </a:t>
            </a:r>
            <a:r>
              <a:rPr lang="en-GB" b="1" dirty="0"/>
              <a:t>preliminary experiments </a:t>
            </a:r>
            <a:r>
              <a:rPr lang="en-GB" dirty="0"/>
              <a:t>were deemed necessary (intermodulation levels in standard RF measurement chain)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dirty="0"/>
              <a:t>SRF section in RF group interested, but </a:t>
            </a:r>
            <a:r>
              <a:rPr lang="en-GB" b="1" dirty="0"/>
              <a:t>no much progress </a:t>
            </a:r>
            <a:r>
              <a:rPr lang="en-GB" dirty="0"/>
              <a:t>since</a:t>
            </a:r>
          </a:p>
          <a:p>
            <a:pPr marL="1028700" lvl="1">
              <a:buFont typeface="Arial" panose="020B0604020202020204" pitchFamily="34" charset="0"/>
              <a:buChar char="•"/>
            </a:pPr>
            <a:endParaRPr lang="en-GB" dirty="0"/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b="1" dirty="0"/>
              <a:t>SLAC has received </a:t>
            </a:r>
            <a:r>
              <a:rPr lang="en-GB" dirty="0"/>
              <a:t>an LDRD </a:t>
            </a:r>
            <a:r>
              <a:rPr lang="en-GB" b="1" dirty="0"/>
              <a:t>grant</a:t>
            </a:r>
            <a:r>
              <a:rPr lang="en-GB" dirty="0"/>
              <a:t> for a preliminary design (corrugated HE11 cavity)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dirty="0"/>
              <a:t>During investigation they moved for $$$ reasons from a SC prototype to </a:t>
            </a:r>
            <a:r>
              <a:rPr lang="en-GB" b="1" dirty="0"/>
              <a:t>NC prototype</a:t>
            </a:r>
          </a:p>
          <a:p>
            <a:pPr marL="1028700" lvl="1">
              <a:buFont typeface="Arial" panose="020B0604020202020204" pitchFamily="34" charset="0"/>
              <a:buChar char="•"/>
            </a:pPr>
            <a:endParaRPr lang="en-GB" dirty="0"/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b="1" dirty="0"/>
              <a:t>FNAL</a:t>
            </a:r>
            <a:r>
              <a:rPr lang="en-GB" dirty="0"/>
              <a:t> is also building a </a:t>
            </a:r>
            <a:r>
              <a:rPr lang="en-GB" b="1" dirty="0"/>
              <a:t>bulk niobium SC cavity </a:t>
            </a:r>
            <a:r>
              <a:rPr lang="en-GB" dirty="0"/>
              <a:t>tailored for this purpose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dirty="0"/>
              <a:t>They made preliminary background signal measurements on an existing cavity </a:t>
            </a:r>
            <a:r>
              <a:rPr lang="en-GB" dirty="0">
                <a:hlinkClick r:id="rId2"/>
              </a:rPr>
              <a:t>https://arxiv.org/abs/2207.11346</a:t>
            </a:r>
            <a:r>
              <a:rPr lang="en-GB" dirty="0"/>
              <a:t> a bit inconclusive for the time being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00623B-D00B-C2B8-44E5-916DB621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Heterodyne detection status</a:t>
            </a:r>
            <a:br>
              <a:rPr lang="en-US" dirty="0"/>
            </a:b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654E6-88AD-97F0-0665-5BDE6D794BA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A7693C-244D-4FB1-8E19-7E0B829E43A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7E237FF-2114-D714-659E-187DD14A947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7727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AAC8E97-60C9-B0DC-0438-F023259D23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1281495"/>
            <a:ext cx="11376024" cy="4919280"/>
          </a:xfrm>
        </p:spPr>
        <p:txBody>
          <a:bodyPr/>
          <a:lstStyle/>
          <a:p>
            <a:r>
              <a:rPr lang="en-US" dirty="0"/>
              <a:t>CERN QTI </a:t>
            </a:r>
            <a:r>
              <a:rPr lang="en-US" dirty="0" err="1"/>
              <a:t>v2.0</a:t>
            </a:r>
            <a:r>
              <a:rPr lang="en-US" dirty="0"/>
              <a:t> approved by Management and Council for the period 2024-2028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00623B-D00B-C2B8-44E5-916DB621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Heterodyne detection status</a:t>
            </a:r>
            <a:br>
              <a:rPr lang="en-US" dirty="0"/>
            </a:b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654E6-88AD-97F0-0665-5BDE6D794BA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3A97407-36EF-1B6F-8EB1-1770C2E38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76" y="2119138"/>
            <a:ext cx="6990641" cy="39322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A23A35-80F4-7158-90F7-528A4BDDB8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681" y="2599314"/>
            <a:ext cx="5322268" cy="2624555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2F42850-B046-DDAF-6F3F-52704432ADF1}"/>
              </a:ext>
            </a:extLst>
          </p:cNvPr>
          <p:cNvSpPr/>
          <p:nvPr/>
        </p:nvSpPr>
        <p:spPr>
          <a:xfrm>
            <a:off x="320374" y="3284302"/>
            <a:ext cx="5089946" cy="25362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3E97BE-6CFD-9D18-6364-9510C6B66A77}"/>
              </a:ext>
            </a:extLst>
          </p:cNvPr>
          <p:cNvSpPr txBox="1"/>
          <p:nvPr/>
        </p:nvSpPr>
        <p:spPr>
          <a:xfrm>
            <a:off x="8372108" y="5701838"/>
            <a:ext cx="3182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A. Di Meglio, S. Vallecorsa, M. Doser 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8F313D1-D155-6F3B-7CA9-51E7531B625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C51D47EB-42A8-FA13-72C9-B26AFD0426D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8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00623B-D00B-C2B8-44E5-916DB621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Heterodyne detection status</a:t>
            </a:r>
            <a:br>
              <a:rPr lang="en-US" dirty="0"/>
            </a:b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654E6-88AD-97F0-0665-5BDE6D794BA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C2C20A2-02B8-2349-B218-9C25388337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Dedicated Staff and Fellows both in TE and SY departments, and funds for investments have been allocated by QTI</a:t>
            </a:r>
          </a:p>
          <a:p>
            <a:pPr lvl="1"/>
            <a:r>
              <a:rPr lang="en-US" b="1" dirty="0"/>
              <a:t>Staff (</a:t>
            </a:r>
            <a:r>
              <a:rPr lang="en-US" b="1" dirty="0" err="1"/>
              <a:t>5y</a:t>
            </a:r>
            <a:r>
              <a:rPr lang="en-US" b="1" dirty="0"/>
              <a:t>) </a:t>
            </a:r>
            <a:r>
              <a:rPr lang="en-US" dirty="0"/>
              <a:t>in SY/RF, for supervision of cavity design and measurements</a:t>
            </a:r>
          </a:p>
          <a:p>
            <a:pPr lvl="1"/>
            <a:r>
              <a:rPr lang="en-US" b="1" dirty="0"/>
              <a:t>Staff (</a:t>
            </a:r>
            <a:r>
              <a:rPr lang="en-US" b="1" dirty="0" err="1"/>
              <a:t>5y</a:t>
            </a:r>
            <a:r>
              <a:rPr lang="en-US" b="1" dirty="0"/>
              <a:t>)</a:t>
            </a:r>
            <a:r>
              <a:rPr lang="en-US" dirty="0"/>
              <a:t> in TE/CRG, for design and construction of sub-K cryogenics</a:t>
            </a:r>
          </a:p>
          <a:p>
            <a:pPr lvl="1"/>
            <a:r>
              <a:rPr lang="en-US" b="1" dirty="0"/>
              <a:t>GRAD (</a:t>
            </a:r>
            <a:r>
              <a:rPr lang="en-US" b="1" dirty="0" err="1"/>
              <a:t>3y</a:t>
            </a:r>
            <a:r>
              <a:rPr lang="en-US" b="1" dirty="0"/>
              <a:t>)</a:t>
            </a:r>
            <a:r>
              <a:rPr lang="en-US" dirty="0"/>
              <a:t> in TE/VSC for cavity surface treatments</a:t>
            </a:r>
          </a:p>
          <a:p>
            <a:pPr lvl="1"/>
            <a:r>
              <a:rPr lang="en-US" b="1" dirty="0"/>
              <a:t>Allocated funds </a:t>
            </a:r>
            <a:r>
              <a:rPr lang="en-US" dirty="0"/>
              <a:t>in SY/RF for cavity fabrication and in TE/CRG for cryogenics </a:t>
            </a:r>
          </a:p>
          <a:p>
            <a:r>
              <a:rPr lang="en-US" dirty="0"/>
              <a:t>PBC management agreed to contribute one GRAD (</a:t>
            </a:r>
            <a:r>
              <a:rPr lang="en-US" dirty="0" err="1"/>
              <a:t>3y</a:t>
            </a:r>
            <a:r>
              <a:rPr lang="en-US" dirty="0"/>
              <a:t>) for cavity design</a:t>
            </a:r>
          </a:p>
          <a:p>
            <a:endParaRPr lang="en-US" dirty="0"/>
          </a:p>
          <a:p>
            <a:r>
              <a:rPr lang="en-US" dirty="0"/>
              <a:t>Program is in synergy with PBC &lt;-&gt; ideal platform for quantum sensing technologies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F4962A-4CFF-B31A-6CCD-BD23D6303AB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5BFC6F-1010-863A-94B3-EBDDF6F1823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8185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00623B-D00B-C2B8-44E5-916DB621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AION-100 @ CERN status</a:t>
            </a:r>
            <a:br>
              <a:rPr lang="en-US" dirty="0"/>
            </a:br>
            <a:r>
              <a:rPr lang="en-GB" sz="1800" dirty="0"/>
              <a:t>Mostly taken from my presentations and feasibility study report </a:t>
            </a:r>
            <a:r>
              <a:rPr lang="en-GB" sz="1800" dirty="0">
                <a:hlinkClick r:id="rId2"/>
              </a:rPr>
              <a:t>https://arxiv.org/abs/2304.00614</a:t>
            </a:r>
            <a:r>
              <a:rPr lang="en-GB" sz="1800" dirty="0"/>
              <a:t> 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654E6-88AD-97F0-0665-5BDE6D794BA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5A7118-1605-EF29-D852-B9CED2066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2148" y="4421217"/>
            <a:ext cx="2484000" cy="17816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9B751D-E6F8-F6EB-C9EC-C7E807B68F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2148" y="1225983"/>
            <a:ext cx="2484000" cy="15589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559BE84-04CC-FDCA-D8F2-6F6BA3EEE1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2148" y="2818641"/>
            <a:ext cx="2484000" cy="156884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82D02D9-039F-D33E-66D3-37BBA18E718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883" r="14978"/>
          <a:stretch/>
        </p:blipFill>
        <p:spPr>
          <a:xfrm>
            <a:off x="407987" y="1225983"/>
            <a:ext cx="2179380" cy="258264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A79D3D4-0468-7453-B319-2BF4D63703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6350" y="3973778"/>
            <a:ext cx="1867312" cy="21737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BE40F1-76A7-4C19-A3C4-146065EB2F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22572" y="1559535"/>
            <a:ext cx="6142463" cy="34787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CC00B6-790E-C465-001A-44D6E1736A49}"/>
              </a:ext>
            </a:extLst>
          </p:cNvPr>
          <p:cNvSpPr txBox="1"/>
          <p:nvPr/>
        </p:nvSpPr>
        <p:spPr>
          <a:xfrm>
            <a:off x="6822332" y="5403284"/>
            <a:ext cx="4134465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/>
              <a:t>Talk by Oliver Buchmuller this morning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BBE2AF4-1973-020E-948F-8C7B2EEAEBC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AA8C9D2-EC50-3FDD-5A9F-0D090DE8610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9476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00623B-D00B-C2B8-44E5-916DB621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AION-100 @ CERN status</a:t>
            </a:r>
            <a:br>
              <a:rPr lang="en-US" dirty="0"/>
            </a:b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654E6-88AD-97F0-0665-5BDE6D794BA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C2C20A2-02B8-2349-B218-9C25388337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Conceptual feasibility study </a:t>
            </a:r>
            <a:r>
              <a:rPr lang="en-US" sz="2000" b="0" dirty="0"/>
              <a:t>for AION-100 like vertical atom interferometer at LHC point 4 </a:t>
            </a:r>
            <a:r>
              <a:rPr lang="en-GB" sz="2000" b="0" dirty="0">
                <a:hlinkClick r:id="rId2"/>
              </a:rPr>
              <a:t>https://arxiv.org/abs/2304.00614</a:t>
            </a:r>
            <a:r>
              <a:rPr lang="en-GB" sz="2000" b="0" dirty="0"/>
              <a:t> </a:t>
            </a:r>
            <a:endParaRPr lang="en-US" sz="2000" b="0" dirty="0"/>
          </a:p>
          <a:p>
            <a:r>
              <a:rPr lang="en-US" sz="2000" dirty="0"/>
              <a:t>Presented</a:t>
            </a:r>
            <a:r>
              <a:rPr lang="en-US" sz="2000" b="0" dirty="0"/>
              <a:t> at Terrestrial Very-Long-Baseline Atom Interferometry Workshop </a:t>
            </a:r>
            <a:r>
              <a:rPr lang="en-US" sz="2000" b="0" dirty="0">
                <a:hlinkClick r:id="rId3"/>
              </a:rPr>
              <a:t>https://indico.cern.ch/event/1208783/</a:t>
            </a:r>
            <a:r>
              <a:rPr lang="en-US" sz="2000" b="0" dirty="0"/>
              <a:t> </a:t>
            </a:r>
          </a:p>
          <a:p>
            <a:r>
              <a:rPr lang="en-US" sz="2000" b="0" dirty="0"/>
              <a:t>“</a:t>
            </a:r>
            <a:r>
              <a:rPr lang="en-US" sz="2000" dirty="0"/>
              <a:t>Community Roadmap</a:t>
            </a:r>
            <a:r>
              <a:rPr lang="en-US" sz="2000" b="0" dirty="0"/>
              <a:t>” (workshop summary) document is prepared, accepted for publication in AVS Quantum Science, </a:t>
            </a:r>
            <a:r>
              <a:rPr lang="en-US" sz="2000" b="0" dirty="0" err="1">
                <a:hlinkClick r:id="rId4"/>
              </a:rPr>
              <a:t>arXiv:2310.08183</a:t>
            </a:r>
            <a:r>
              <a:rPr lang="en-US" sz="2000" b="0" dirty="0"/>
              <a:t> </a:t>
            </a:r>
          </a:p>
          <a:p>
            <a:r>
              <a:rPr lang="en-US" sz="2000" b="0" dirty="0"/>
              <a:t>Discussed with </a:t>
            </a:r>
            <a:r>
              <a:rPr lang="en-US" sz="2000" dirty="0"/>
              <a:t>CERN management </a:t>
            </a:r>
            <a:r>
              <a:rPr lang="en-US" sz="2000" b="0" dirty="0"/>
              <a:t>(Mike Lamont), who </a:t>
            </a:r>
            <a:r>
              <a:rPr lang="en-US" sz="2000" dirty="0"/>
              <a:t>agreed to support the formation  of a “Proto-Collaboration”</a:t>
            </a:r>
            <a:r>
              <a:rPr lang="en-US" sz="2000" b="0" dirty="0"/>
              <a:t>. Memorandum of Cooperation being finalized by CERN legal service.</a:t>
            </a:r>
          </a:p>
          <a:p>
            <a:r>
              <a:rPr lang="en-US" sz="2000" b="0" dirty="0"/>
              <a:t>Will be presented and discussed at 2</a:t>
            </a:r>
            <a:r>
              <a:rPr lang="en-US" sz="2000" b="0" baseline="30000" dirty="0"/>
              <a:t>nd</a:t>
            </a:r>
            <a:r>
              <a:rPr lang="en-US" sz="2000" b="0" dirty="0"/>
              <a:t> </a:t>
            </a:r>
            <a:r>
              <a:rPr lang="en-GB" sz="2000" b="0" dirty="0"/>
              <a:t>Terrestrial Very-Long-Baseline Atom Interferometry Workshop </a:t>
            </a:r>
            <a:r>
              <a:rPr lang="en-GB" sz="2000" b="0" dirty="0">
                <a:hlinkClick r:id="rId5"/>
              </a:rPr>
              <a:t>https://indico.cern.ch/event/1369392/</a:t>
            </a:r>
            <a:r>
              <a:rPr lang="en-GB" sz="2000" b="0" dirty="0"/>
              <a:t> (</a:t>
            </a:r>
            <a:r>
              <a:rPr lang="en-GB" sz="2000" dirty="0"/>
              <a:t>Next week</a:t>
            </a:r>
            <a:r>
              <a:rPr lang="en-GB" sz="2000" b="0" dirty="0"/>
              <a:t>)</a:t>
            </a:r>
            <a:endParaRPr lang="en-US" sz="2000" b="0" dirty="0"/>
          </a:p>
          <a:p>
            <a:r>
              <a:rPr lang="en-US" sz="2000" b="0" dirty="0"/>
              <a:t>Future (ideal) step: if a Collaboration is formed, CERN management must be requested to </a:t>
            </a:r>
            <a:r>
              <a:rPr lang="en-US" sz="2000" dirty="0"/>
              <a:t>prepare site during LS3 for subsequent installation of an experiment</a:t>
            </a:r>
            <a:r>
              <a:rPr lang="en-US" sz="2000" b="0" dirty="0"/>
              <a:t>. </a:t>
            </a:r>
          </a:p>
          <a:p>
            <a:endParaRPr lang="en-US" sz="2000" b="0" dirty="0"/>
          </a:p>
          <a:p>
            <a:endParaRPr lang="en-US" sz="2000" b="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E0DF08-6E39-64AF-2B07-10FFE8FD9FD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8A294C-8BFC-5073-2126-2B99190C73F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953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9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</a:pPr>
            <a:r>
              <a:rPr lang="en-US" dirty="0"/>
              <a:t>Mandate (highlights):</a:t>
            </a:r>
            <a:endParaRPr dirty="0"/>
          </a:p>
          <a:p>
            <a:pPr marL="324000" lvl="1" indent="-324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</a:pPr>
            <a:r>
              <a:rPr lang="en-US" dirty="0"/>
              <a:t>…explore and evaluate </a:t>
            </a:r>
            <a:r>
              <a:rPr lang="en-US" b="1" dirty="0"/>
              <a:t>possible technological contributions of CERN </a:t>
            </a:r>
            <a:r>
              <a:rPr lang="en-US" dirty="0"/>
              <a:t>primarily to non-accelerator-related experimental physics initiatives and projects that may also be hosted elsewhere</a:t>
            </a:r>
            <a:endParaRPr dirty="0"/>
          </a:p>
          <a:p>
            <a:pPr marL="324000" lvl="1" indent="-3240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</a:pPr>
            <a:r>
              <a:rPr lang="en-US" dirty="0"/>
              <a:t>…</a:t>
            </a:r>
            <a:r>
              <a:rPr lang="en-US" b="1" dirty="0"/>
              <a:t>survey technologies </a:t>
            </a:r>
            <a:r>
              <a:rPr lang="en-US" dirty="0"/>
              <a:t>that could become relevant to CERN accelerator and non-accelerator projects</a:t>
            </a:r>
            <a:endParaRPr dirty="0"/>
          </a:p>
          <a:p>
            <a:pPr marL="324000" lvl="1" indent="-3240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</a:pPr>
            <a:r>
              <a:rPr lang="en-US" dirty="0"/>
              <a:t>…</a:t>
            </a:r>
            <a:r>
              <a:rPr lang="en-US" dirty="0" err="1"/>
              <a:t>favour</a:t>
            </a:r>
            <a:r>
              <a:rPr lang="en-US" dirty="0"/>
              <a:t> the </a:t>
            </a:r>
            <a:r>
              <a:rPr lang="en-US" b="1" dirty="0"/>
              <a:t>exchange of experience and expertise </a:t>
            </a:r>
            <a:r>
              <a:rPr lang="en-US" dirty="0"/>
              <a:t>in technological domains such as superconducting and normal conducting magnet and RF technology, cryogenics, optics, vacuum and surface technology</a:t>
            </a:r>
            <a:endParaRPr dirty="0"/>
          </a:p>
          <a:p>
            <a:pPr marL="324000" lvl="1" indent="-3240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</a:pPr>
            <a:r>
              <a:rPr lang="en-US" dirty="0"/>
              <a:t>…</a:t>
            </a:r>
            <a:r>
              <a:rPr lang="en-US" b="1" dirty="0"/>
              <a:t>support the development of new physics experiments </a:t>
            </a:r>
            <a:r>
              <a:rPr lang="en-US" dirty="0"/>
              <a:t>and detection methods like quantum sensing and new (accelerator and non-accelerator) experiment proposals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</a:pPr>
            <a:r>
              <a:rPr lang="en-US" dirty="0"/>
              <a:t>Objectives:</a:t>
            </a:r>
            <a:endParaRPr dirty="0"/>
          </a:p>
          <a:p>
            <a:pPr marL="324000" lvl="1" indent="-324000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</a:pPr>
            <a:r>
              <a:rPr lang="en-US" dirty="0"/>
              <a:t>Contribution to </a:t>
            </a:r>
            <a:r>
              <a:rPr lang="en-US" b="1" dirty="0"/>
              <a:t>advancing conceptual designs </a:t>
            </a:r>
            <a:r>
              <a:rPr lang="en-US" dirty="0"/>
              <a:t>where appropriate</a:t>
            </a:r>
            <a:endParaRPr dirty="0"/>
          </a:p>
          <a:p>
            <a:pPr marL="324000" lvl="1" indent="-3240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</a:pPr>
            <a:r>
              <a:rPr lang="en-US" dirty="0"/>
              <a:t>Identification and </a:t>
            </a:r>
            <a:r>
              <a:rPr lang="en-US" b="1" dirty="0"/>
              <a:t>promotion of synergies </a:t>
            </a:r>
            <a:r>
              <a:rPr lang="en-US" dirty="0"/>
              <a:t>with Quantum Sensing Initiatives at CERN and with other PBC Working Groups</a:t>
            </a:r>
            <a:endParaRPr dirty="0"/>
          </a:p>
          <a:p>
            <a:pPr marL="324000" lvl="1" indent="-3240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</a:pPr>
            <a:r>
              <a:rPr lang="en-US" dirty="0"/>
              <a:t>Documentation of identified and undertaken initiatives and benefits for the experimental community</a:t>
            </a:r>
            <a:endParaRPr dirty="0"/>
          </a:p>
          <a:p>
            <a:pPr marL="342900" lvl="0" indent="-209550" algn="l" rtl="0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None/>
            </a:pPr>
            <a:endParaRPr dirty="0"/>
          </a:p>
        </p:txBody>
      </p:sp>
      <p:sp>
        <p:nvSpPr>
          <p:cNvPr id="348" name="Google Shape;348;p4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/>
              <a:t>The PBC Technology Working Group</a:t>
            </a:r>
            <a:endParaRPr/>
          </a:p>
        </p:txBody>
      </p:sp>
      <p:sp>
        <p:nvSpPr>
          <p:cNvPr id="350" name="Google Shape;350;p4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6FC074-36B1-BBC4-E130-25E15062CCF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993FD6-1196-475D-1E61-84DDC84DD84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08ACA-7F81-325B-2B2A-2195B98DC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entry: FLASH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B232B9-CDFE-2DFB-DCD9-0CCC9B92995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3B4784-D23F-CA8F-E4F1-5CD6289AE2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382" b="7972"/>
          <a:stretch/>
        </p:blipFill>
        <p:spPr>
          <a:xfrm>
            <a:off x="765244" y="1121924"/>
            <a:ext cx="9962478" cy="49675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5AC5F6-7EF6-E0E7-2599-42C64CA948F3}"/>
              </a:ext>
            </a:extLst>
          </p:cNvPr>
          <p:cNvSpPr txBox="1"/>
          <p:nvPr/>
        </p:nvSpPr>
        <p:spPr>
          <a:xfrm>
            <a:off x="7029855" y="827591"/>
            <a:ext cx="3647152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800" dirty="0"/>
              <a:t>Talk by Claudio Gatti this morning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F1B60F12-3B8E-5CE1-EF93-0D28B4ED980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BA513A8-EB24-8296-0CB3-938E4719AAE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8046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58"/>
          <p:cNvSpPr txBox="1">
            <a:spLocks noGrp="1"/>
          </p:cNvSpPr>
          <p:nvPr>
            <p:ph type="body" idx="1"/>
          </p:nvPr>
        </p:nvSpPr>
        <p:spPr>
          <a:xfrm>
            <a:off x="407989" y="1094704"/>
            <a:ext cx="11376000" cy="5106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 lnSpcReduction="20000"/>
          </a:bodyPr>
          <a:lstStyle/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</a:pPr>
            <a:r>
              <a:rPr lang="en-US" b="0" dirty="0"/>
              <a:t>Tech WG aims at </a:t>
            </a:r>
            <a:r>
              <a:rPr lang="en-US" dirty="0"/>
              <a:t>supporting initiatives in the PBC</a:t>
            </a:r>
            <a:r>
              <a:rPr lang="en-US" b="0" dirty="0"/>
              <a:t> requiring CERN expertise in technology</a:t>
            </a:r>
            <a:endParaRPr b="0" dirty="0"/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b="0" dirty="0"/>
              <a:t>The </a:t>
            </a:r>
            <a:r>
              <a:rPr lang="en-US" dirty="0"/>
              <a:t>mix of technologies </a:t>
            </a:r>
            <a:r>
              <a:rPr lang="en-US" b="0" dirty="0"/>
              <a:t>considered is </a:t>
            </a:r>
            <a:r>
              <a:rPr lang="en-US" dirty="0"/>
              <a:t>very varied</a:t>
            </a:r>
            <a:r>
              <a:rPr lang="en-US" b="0" dirty="0"/>
              <a:t>: magnets, optics, coatings…</a:t>
            </a:r>
            <a:endParaRPr b="0" dirty="0"/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b="0" dirty="0"/>
              <a:t>The technology WG mini-workshop series is aimed at providing users with an overview of possibilities/expertise at CERN and – in turn – providing CERN with an overview of ideas “out there”</a:t>
            </a:r>
            <a:endParaRPr b="0" dirty="0"/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b="0" dirty="0"/>
              <a:t>The first four workshops were well received:</a:t>
            </a:r>
          </a:p>
          <a:p>
            <a:pPr marL="800100" lvl="1">
              <a:lnSpc>
                <a:spcPct val="115000"/>
              </a:lnSpc>
              <a:spcBef>
                <a:spcPts val="0"/>
              </a:spcBef>
              <a:buSzPts val="2100"/>
            </a:pPr>
            <a:r>
              <a:rPr lang="en-GB" dirty="0">
                <a:hlinkClick r:id="rId3"/>
              </a:rPr>
              <a:t>1st PBC technology mini workshop: superconducting RF</a:t>
            </a:r>
            <a:endParaRPr lang="en-GB" dirty="0"/>
          </a:p>
          <a:p>
            <a:pPr marL="800100" lvl="1">
              <a:lnSpc>
                <a:spcPct val="115000"/>
              </a:lnSpc>
              <a:spcBef>
                <a:spcPts val="0"/>
              </a:spcBef>
              <a:buSzPts val="2100"/>
            </a:pPr>
            <a:r>
              <a:rPr lang="en-GB" dirty="0">
                <a:hlinkClick r:id="rId4"/>
              </a:rPr>
              <a:t>2nd PBC technology mini workshop: lasers &amp; optics</a:t>
            </a:r>
            <a:endParaRPr lang="en-GB" dirty="0"/>
          </a:p>
          <a:p>
            <a:pPr marL="800100" lvl="1">
              <a:lnSpc>
                <a:spcPct val="115000"/>
              </a:lnSpc>
              <a:spcBef>
                <a:spcPts val="0"/>
              </a:spcBef>
              <a:buSzPts val="2100"/>
            </a:pPr>
            <a:r>
              <a:rPr lang="en-GB" dirty="0">
                <a:hlinkClick r:id="rId5"/>
              </a:rPr>
              <a:t>3rd PBC technology mini workshop: vacuum, coating and surface technologies</a:t>
            </a:r>
            <a:r>
              <a:rPr lang="en-GB" dirty="0"/>
              <a:t> </a:t>
            </a:r>
          </a:p>
          <a:p>
            <a:pPr marL="800100" lvl="1">
              <a:lnSpc>
                <a:spcPct val="115000"/>
              </a:lnSpc>
              <a:spcBef>
                <a:spcPts val="0"/>
              </a:spcBef>
              <a:buSzPts val="2100"/>
            </a:pPr>
            <a:r>
              <a:rPr lang="en-GB" dirty="0">
                <a:hlinkClick r:id="rId6"/>
              </a:rPr>
              <a:t>4th PBC technology mini workshop: cryogenics technologies</a:t>
            </a:r>
            <a:endParaRPr lang="en-GB" dirty="0"/>
          </a:p>
          <a:p>
            <a:pPr marL="342900" indent="-342900">
              <a:lnSpc>
                <a:spcPct val="115000"/>
              </a:lnSpc>
              <a:spcBef>
                <a:spcPts val="0"/>
              </a:spcBef>
            </a:pPr>
            <a:r>
              <a:rPr lang="en-US" dirty="0"/>
              <a:t>Last workshop was &gt;1 year ago</a:t>
            </a:r>
            <a:r>
              <a:rPr lang="en-US" b="0" dirty="0"/>
              <a:t>: we were absorbed by other activities and organization of future workshops lagged behind</a:t>
            </a:r>
          </a:p>
          <a:p>
            <a:pPr marL="342900" indent="-342900">
              <a:lnSpc>
                <a:spcPct val="115000"/>
              </a:lnSpc>
              <a:spcBef>
                <a:spcPts val="0"/>
              </a:spcBef>
            </a:pPr>
            <a:r>
              <a:rPr lang="en-US" dirty="0"/>
              <a:t>Date for new workshop is fixed 26.9.2024: (Superconducting) magnet technologies, measurements and shielding, in presence at CERN Building 30</a:t>
            </a: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b="0" dirty="0"/>
              <a:t>Initially foreseen as remote-only in June, but was re-scheduled upon request of several speakers to have it in-presence</a:t>
            </a:r>
          </a:p>
          <a:p>
            <a:pPr marL="3429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-US" b="0" dirty="0"/>
              <a:t>Next workshops (hopefully at shorter interval)</a:t>
            </a:r>
          </a:p>
          <a:p>
            <a:pPr marL="800100" lvl="1">
              <a:lnSpc>
                <a:spcPct val="115000"/>
              </a:lnSpc>
              <a:spcBef>
                <a:spcPts val="0"/>
              </a:spcBef>
              <a:buSzPts val="2100"/>
            </a:pPr>
            <a:r>
              <a:rPr lang="en-US" dirty="0"/>
              <a:t>Mechanical, design and fabrication technologies</a:t>
            </a:r>
          </a:p>
          <a:p>
            <a:pPr marL="800100" lvl="1">
              <a:lnSpc>
                <a:spcPct val="115000"/>
              </a:lnSpc>
              <a:spcBef>
                <a:spcPts val="0"/>
              </a:spcBef>
              <a:buSzPts val="2100"/>
            </a:pPr>
            <a:r>
              <a:rPr lang="en-US" dirty="0"/>
              <a:t>PBC meets QTI</a:t>
            </a:r>
            <a:endParaRPr b="0" dirty="0"/>
          </a:p>
        </p:txBody>
      </p:sp>
      <p:sp>
        <p:nvSpPr>
          <p:cNvPr id="433" name="Google Shape;433;p58"/>
          <p:cNvSpPr txBox="1">
            <a:spLocks noGrp="1"/>
          </p:cNvSpPr>
          <p:nvPr>
            <p:ph type="title"/>
          </p:nvPr>
        </p:nvSpPr>
        <p:spPr>
          <a:xfrm>
            <a:off x="407988" y="373593"/>
            <a:ext cx="11376000" cy="10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trike="sngStrike" dirty="0"/>
              <a:t>Mini</a:t>
            </a:r>
            <a:r>
              <a:rPr lang="en-US" dirty="0"/>
              <a:t>-workshops</a:t>
            </a:r>
            <a:endParaRPr dirty="0"/>
          </a:p>
        </p:txBody>
      </p:sp>
      <p:sp>
        <p:nvSpPr>
          <p:cNvPr id="435" name="Google Shape;435;p58"/>
          <p:cNvSpPr txBox="1">
            <a:spLocks noGrp="1"/>
          </p:cNvSpPr>
          <p:nvPr>
            <p:ph type="ftr" idx="11"/>
          </p:nvPr>
        </p:nvSpPr>
        <p:spPr>
          <a:xfrm>
            <a:off x="4259262" y="6383848"/>
            <a:ext cx="65721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AB0CAC-A07A-A9D9-D594-B15A176789B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833397-5260-9CA4-D051-53233CF4F8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019765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DE21202-1959-2753-5D76-0E7D9971A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VMB status</a:t>
            </a:r>
            <a:br>
              <a:rPr lang="en-US" dirty="0"/>
            </a:br>
            <a:r>
              <a:rPr lang="en-GB" sz="1800" dirty="0"/>
              <a:t>Mostly taken from presentation of Guido Zavattini to SPSC and PBC Tech WG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C36EFE-218C-E406-0CA0-5AD1ED1DC4D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55B92E-76FA-D5F6-3B65-52DAA54C5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284" y="1187777"/>
            <a:ext cx="8945433" cy="5031247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02A8E9C-5ED7-944B-F20F-5A9A02C46CE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2998100-D5BD-B29C-5281-F7DDC85CBD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04071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519889B-A413-3E91-C02A-E648811539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6548" y="1184491"/>
            <a:ext cx="8898904" cy="500507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29B8689-10F3-305E-6F97-E0AC9483B017}"/>
              </a:ext>
            </a:extLst>
          </p:cNvPr>
          <p:cNvSpPr/>
          <p:nvPr/>
        </p:nvSpPr>
        <p:spPr>
          <a:xfrm>
            <a:off x="1500389" y="2711003"/>
            <a:ext cx="9723549" cy="29625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6DE21202-1959-2753-5D76-0E7D9971A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VMB status</a:t>
            </a:r>
            <a:br>
              <a:rPr lang="en-US" dirty="0"/>
            </a:br>
            <a:r>
              <a:rPr lang="en-GB" sz="1800" dirty="0"/>
              <a:t>Mostly taken from presentation of Guido Zavattini to SPSC and PBC Tech WG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C36EFE-218C-E406-0CA0-5AD1ED1DC4D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8FA40A8-251D-8B88-25FA-C30563E967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627" t="32344" b="10533"/>
          <a:stretch/>
        </p:blipFill>
        <p:spPr>
          <a:xfrm>
            <a:off x="2416224" y="2829360"/>
            <a:ext cx="4393644" cy="285911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4C861C0-B233-7801-BAB8-94456A7A0C3E}"/>
              </a:ext>
            </a:extLst>
          </p:cNvPr>
          <p:cNvSpPr txBox="1"/>
          <p:nvPr/>
        </p:nvSpPr>
        <p:spPr>
          <a:xfrm>
            <a:off x="7331062" y="3696725"/>
            <a:ext cx="37526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LHC dipole modulation frequency (7 </a:t>
            </a:r>
            <a:r>
              <a:rPr lang="en-US" sz="1800" dirty="0" err="1"/>
              <a:t>mHz</a:t>
            </a:r>
            <a:r>
              <a:rPr lang="en-US" sz="1800" dirty="0"/>
              <a:t>) must be &gt;&gt; than width of spurious peak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7C05F7B-BD1C-44DB-3465-B2366AC8948C}"/>
              </a:ext>
            </a:extLst>
          </p:cNvPr>
          <p:cNvSpPr txBox="1"/>
          <p:nvPr/>
        </p:nvSpPr>
        <p:spPr>
          <a:xfrm>
            <a:off x="5061397" y="3193784"/>
            <a:ext cx="122099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Preliminary at PVLAS without Fabry-Perot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D4C387-9BA2-B31D-FD52-DB1F6546609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5F56DF6-FC01-ED66-8810-0E135DE4F1B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034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DE21202-1959-2753-5D76-0E7D9971A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VMB status</a:t>
            </a:r>
            <a:br>
              <a:rPr lang="en-US" dirty="0"/>
            </a:br>
            <a:r>
              <a:rPr lang="en-GB" sz="1800" dirty="0"/>
              <a:t>Mostly taken from presentation of Guido Zavattini to SPSC and PBC Tech WG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C36EFE-218C-E406-0CA0-5AD1ED1DC4D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417DDEC-AA1F-5169-60A5-81A9FF2E9E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8341" y="1229931"/>
            <a:ext cx="8895319" cy="5003061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D3EC97-3E06-32B6-FDCC-F622E6695BDC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7FC26E-FDF0-1B5C-8C6C-7AA7C0BEB9D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978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7"/>
          <p:cNvSpPr/>
          <p:nvPr/>
        </p:nvSpPr>
        <p:spPr>
          <a:xfrm>
            <a:off x="962475" y="2106613"/>
            <a:ext cx="8705600" cy="411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44000" tIns="144000" rIns="144000" bIns="180000" anchor="t" anchorCtr="0">
            <a:noAutofit/>
          </a:bodyPr>
          <a:lstStyle/>
          <a:p>
            <a:pPr marL="609585" defTabSz="1219170">
              <a:lnSpc>
                <a:spcPct val="120000"/>
              </a:lnSpc>
              <a:spcBef>
                <a:spcPts val="1200"/>
              </a:spcBef>
            </a:pPr>
            <a:endParaRPr sz="1600">
              <a:solidFill>
                <a:srgbClr val="FFFFFF"/>
              </a:solidFill>
            </a:endParaRPr>
          </a:p>
        </p:txBody>
      </p:sp>
      <p:sp>
        <p:nvSpPr>
          <p:cNvPr id="154" name="Google Shape;154;p3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13043"/>
              </a:lnSpc>
              <a:buSzPts val="1700"/>
            </a:pPr>
            <a:r>
              <a:rPr lang="en"/>
              <a:t>News from ALPS-II</a:t>
            </a:r>
            <a:br>
              <a:rPr lang="en"/>
            </a:br>
            <a:r>
              <a:rPr lang="en" sz="1867" b="0"/>
              <a:t>Mostly taken from presentation of Todd Kozlowski @Technology WG meeting in June</a:t>
            </a:r>
            <a:endParaRPr/>
          </a:p>
        </p:txBody>
      </p:sp>
      <p:sp>
        <p:nvSpPr>
          <p:cNvPr id="158" name="Google Shape;158;p3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46800" tIns="0" rIns="0" bIns="0" anchor="b" anchorCtr="0">
            <a:noAutofit/>
          </a:bodyPr>
          <a:lstStyle/>
          <a:p>
            <a:pPr defTabSz="1219170"/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155" name="Google Shape;155;p37"/>
          <p:cNvSpPr txBox="1"/>
          <p:nvPr/>
        </p:nvSpPr>
        <p:spPr>
          <a:xfrm>
            <a:off x="972000" y="6284890"/>
            <a:ext cx="938800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defTabSz="1219170"/>
            <a:r>
              <a:rPr lang="en" sz="800" i="1">
                <a:solidFill>
                  <a:srgbClr val="7F7F7F"/>
                </a:solidFill>
              </a:rPr>
              <a:t>© Bildnachweis</a:t>
            </a:r>
            <a:endParaRPr sz="1467"/>
          </a:p>
        </p:txBody>
      </p:sp>
      <p:pic>
        <p:nvPicPr>
          <p:cNvPr id="156" name="Google Shape;156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81192" y="3835087"/>
            <a:ext cx="3039803" cy="1674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37"/>
          <p:cNvPicPr preferRelativeResize="0"/>
          <p:nvPr/>
        </p:nvPicPr>
        <p:blipFill rotWithShape="1">
          <a:blip r:embed="rId4">
            <a:alphaModFix/>
          </a:blip>
          <a:srcRect l="17318" t="14355" r="47941" b="54218"/>
          <a:stretch/>
        </p:blipFill>
        <p:spPr>
          <a:xfrm rot="10800000">
            <a:off x="5" y="4793533"/>
            <a:ext cx="2048256" cy="1332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576767" y="1695983"/>
            <a:ext cx="5351699" cy="4526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3468" y="1523147"/>
            <a:ext cx="12192001" cy="56429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9"/>
          <p:cNvSpPr/>
          <p:nvPr/>
        </p:nvSpPr>
        <p:spPr>
          <a:xfrm>
            <a:off x="962475" y="2106613"/>
            <a:ext cx="8705600" cy="411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44000" tIns="144000" rIns="144000" bIns="180000" anchor="t" anchorCtr="0">
            <a:noAutofit/>
          </a:bodyPr>
          <a:lstStyle/>
          <a:p>
            <a:pPr marL="609585" defTabSz="1219170">
              <a:lnSpc>
                <a:spcPct val="120000"/>
              </a:lnSpc>
              <a:spcBef>
                <a:spcPts val="1200"/>
              </a:spcBef>
            </a:pPr>
            <a:endParaRPr sz="1600">
              <a:solidFill>
                <a:srgbClr val="FFFFFF"/>
              </a:solidFill>
            </a:endParaRPr>
          </a:p>
        </p:txBody>
      </p:sp>
      <p:sp>
        <p:nvSpPr>
          <p:cNvPr id="177" name="Google Shape;177;p3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13043"/>
              </a:lnSpc>
              <a:buSzPts val="1700"/>
            </a:pPr>
            <a:r>
              <a:rPr lang="en" dirty="0"/>
              <a:t>News from ALPS-II</a:t>
            </a:r>
            <a:br>
              <a:rPr lang="en" dirty="0"/>
            </a:br>
            <a:r>
              <a:rPr lang="en" sz="1867" b="0" dirty="0"/>
              <a:t>Mostly taken from presentation of Todd Kozlowski @Technology WG meeting in </a:t>
            </a:r>
            <a:r>
              <a:rPr lang="en" sz="1867" b="0" dirty="0">
                <a:hlinkClick r:id="rId3"/>
              </a:rPr>
              <a:t>June 2023</a:t>
            </a:r>
            <a:endParaRPr dirty="0"/>
          </a:p>
        </p:txBody>
      </p:sp>
      <p:sp>
        <p:nvSpPr>
          <p:cNvPr id="181" name="Google Shape;181;p39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46800" tIns="0" rIns="0" bIns="0" anchor="b" anchorCtr="0">
            <a:noAutofit/>
          </a:bodyPr>
          <a:lstStyle/>
          <a:p>
            <a:pPr defTabSz="1219170"/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178" name="Google Shape;178;p39"/>
          <p:cNvSpPr txBox="1"/>
          <p:nvPr/>
        </p:nvSpPr>
        <p:spPr>
          <a:xfrm>
            <a:off x="972000" y="6284890"/>
            <a:ext cx="938800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defTabSz="1219170"/>
            <a:r>
              <a:rPr lang="en" sz="800" i="1">
                <a:solidFill>
                  <a:srgbClr val="7F7F7F"/>
                </a:solidFill>
              </a:rPr>
              <a:t>© Bildnachweis</a:t>
            </a:r>
            <a:endParaRPr sz="1467"/>
          </a:p>
        </p:txBody>
      </p:sp>
      <p:pic>
        <p:nvPicPr>
          <p:cNvPr id="179" name="Google Shape;179;p3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581192" y="3835087"/>
            <a:ext cx="3039803" cy="1674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39"/>
          <p:cNvPicPr preferRelativeResize="0"/>
          <p:nvPr/>
        </p:nvPicPr>
        <p:blipFill rotWithShape="1">
          <a:blip r:embed="rId5">
            <a:alphaModFix/>
          </a:blip>
          <a:srcRect l="17318" t="14355" r="47941" b="54218"/>
          <a:stretch/>
        </p:blipFill>
        <p:spPr>
          <a:xfrm rot="10800000">
            <a:off x="5" y="4793533"/>
            <a:ext cx="2048256" cy="1332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76767" y="1695983"/>
            <a:ext cx="5351699" cy="4526632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9"/>
          <p:cNvSpPr txBox="1"/>
          <p:nvPr/>
        </p:nvSpPr>
        <p:spPr>
          <a:xfrm>
            <a:off x="1189700" y="2167667"/>
            <a:ext cx="5138800" cy="376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304792" defTabSz="1219170">
              <a:buSzPts val="1100"/>
            </a:pPr>
            <a:r>
              <a:rPr lang="en" sz="1867">
                <a:solidFill>
                  <a:srgbClr val="FFFFFF"/>
                </a:solidFill>
              </a:rPr>
              <a:t>&gt; 35 W of stable 1064 nm laser light</a:t>
            </a:r>
            <a:endParaRPr sz="1867">
              <a:solidFill>
                <a:srgbClr val="FFFFFF"/>
              </a:solidFill>
            </a:endParaRPr>
          </a:p>
          <a:p>
            <a:pPr marL="609585" indent="-304792" defTabSz="1219170"/>
            <a:r>
              <a:rPr lang="en" sz="1867">
                <a:solidFill>
                  <a:srgbClr val="FFFFFF"/>
                </a:solidFill>
              </a:rPr>
              <a:t>injected through the Production Area</a:t>
            </a:r>
            <a:endParaRPr sz="1867">
              <a:solidFill>
                <a:srgbClr val="FFFFFF"/>
              </a:solidFill>
            </a:endParaRPr>
          </a:p>
          <a:p>
            <a:pPr marL="609585" indent="-304792" defTabSz="1219170"/>
            <a:endParaRPr sz="1867">
              <a:solidFill>
                <a:srgbClr val="FFFFFF"/>
              </a:solidFill>
            </a:endParaRPr>
          </a:p>
          <a:p>
            <a:pPr marL="609585" indent="-304792" defTabSz="1219170">
              <a:buSzPts val="1100"/>
            </a:pPr>
            <a:r>
              <a:rPr lang="en" sz="1867">
                <a:solidFill>
                  <a:srgbClr val="FFFFFF"/>
                </a:solidFill>
              </a:rPr>
              <a:t>Optics on COB must be pre-aligned</a:t>
            </a:r>
            <a:endParaRPr sz="1867">
              <a:solidFill>
                <a:srgbClr val="FFFFFF"/>
              </a:solidFill>
            </a:endParaRPr>
          </a:p>
          <a:p>
            <a:pPr marL="609585" indent="-304792" defTabSz="1219170"/>
            <a:r>
              <a:rPr lang="en" sz="1867">
                <a:solidFill>
                  <a:srgbClr val="FFFFFF"/>
                </a:solidFill>
              </a:rPr>
              <a:t>before insertion into vacuum</a:t>
            </a:r>
            <a:endParaRPr sz="1867">
              <a:solidFill>
                <a:srgbClr val="FFFFFF"/>
              </a:solidFill>
            </a:endParaRPr>
          </a:p>
          <a:p>
            <a:pPr marL="609585" indent="-304792" defTabSz="1219170"/>
            <a:endParaRPr sz="1867">
              <a:solidFill>
                <a:srgbClr val="FFFFFF"/>
              </a:solidFill>
            </a:endParaRPr>
          </a:p>
          <a:p>
            <a:pPr marL="609585" indent="-304792" defTabSz="1219170">
              <a:buSzPts val="1100"/>
            </a:pPr>
            <a:r>
              <a:rPr lang="en" sz="1867">
                <a:solidFill>
                  <a:srgbClr val="FFFFFF"/>
                </a:solidFill>
              </a:rPr>
              <a:t>Heterodyne Interferometry:</a:t>
            </a:r>
            <a:endParaRPr sz="1867">
              <a:solidFill>
                <a:srgbClr val="FFFFFF"/>
              </a:solidFill>
            </a:endParaRPr>
          </a:p>
          <a:p>
            <a:pPr marL="609585" indent="-304792" defTabSz="1219170"/>
            <a:r>
              <a:rPr lang="en" sz="1867">
                <a:solidFill>
                  <a:srgbClr val="FFFFFF"/>
                </a:solidFill>
              </a:rPr>
              <a:t>     measurement of the interference beat-note between an ultra-weak signal field and a strong  local oscillator on a shot-noise-limited photodetector</a:t>
            </a:r>
            <a:endParaRPr sz="1867">
              <a:solidFill>
                <a:srgbClr val="FFFFFF"/>
              </a:solidFill>
            </a:endParaRPr>
          </a:p>
          <a:p>
            <a:pPr marL="609585" indent="-304792" defTabSz="1219170"/>
            <a:endParaRPr sz="1867"/>
          </a:p>
          <a:p>
            <a:pPr marL="609585" indent="-304792" defTabSz="1219170"/>
            <a:endParaRPr sz="1867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41"/>
          <p:cNvSpPr/>
          <p:nvPr/>
        </p:nvSpPr>
        <p:spPr>
          <a:xfrm>
            <a:off x="962475" y="2106613"/>
            <a:ext cx="8705600" cy="4116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44000" tIns="144000" rIns="144000" bIns="180000" anchor="t" anchorCtr="0">
            <a:noAutofit/>
          </a:bodyPr>
          <a:lstStyle/>
          <a:p>
            <a:pPr marL="609585" defTabSz="1219170">
              <a:lnSpc>
                <a:spcPct val="120000"/>
              </a:lnSpc>
              <a:spcBef>
                <a:spcPts val="1200"/>
              </a:spcBef>
            </a:pPr>
            <a:endParaRPr sz="1600">
              <a:solidFill>
                <a:srgbClr val="FFFFFF"/>
              </a:solidFill>
            </a:endParaRPr>
          </a:p>
        </p:txBody>
      </p:sp>
      <p:sp>
        <p:nvSpPr>
          <p:cNvPr id="200" name="Google Shape;200;p4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113043"/>
              </a:lnSpc>
              <a:buSzPts val="1700"/>
            </a:pPr>
            <a:r>
              <a:rPr lang="en"/>
              <a:t>News from ALPS-II</a:t>
            </a:r>
            <a:br>
              <a:rPr lang="en"/>
            </a:br>
            <a:r>
              <a:rPr lang="en" sz="1867" b="0"/>
              <a:t>Mostly taken from presentation of Todd Kozlowski @Technology WG meeting in June</a:t>
            </a:r>
            <a:endParaRPr/>
          </a:p>
        </p:txBody>
      </p:sp>
      <p:sp>
        <p:nvSpPr>
          <p:cNvPr id="204" name="Google Shape;204;p4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46800" tIns="0" rIns="0" bIns="0" anchor="b" anchorCtr="0">
            <a:noAutofit/>
          </a:bodyPr>
          <a:lstStyle/>
          <a:p>
            <a:pPr defTabSz="1219170"/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201" name="Google Shape;201;p41"/>
          <p:cNvSpPr txBox="1"/>
          <p:nvPr/>
        </p:nvSpPr>
        <p:spPr>
          <a:xfrm>
            <a:off x="972000" y="6284890"/>
            <a:ext cx="938800" cy="1231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defTabSz="1219170"/>
            <a:r>
              <a:rPr lang="en" sz="800" i="1">
                <a:solidFill>
                  <a:srgbClr val="7F7F7F"/>
                </a:solidFill>
              </a:rPr>
              <a:t>© Bildnachweis</a:t>
            </a:r>
            <a:endParaRPr sz="1467"/>
          </a:p>
        </p:txBody>
      </p:sp>
      <p:pic>
        <p:nvPicPr>
          <p:cNvPr id="202" name="Google Shape;202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81192" y="3835087"/>
            <a:ext cx="3039803" cy="1674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41"/>
          <p:cNvPicPr preferRelativeResize="0"/>
          <p:nvPr/>
        </p:nvPicPr>
        <p:blipFill rotWithShape="1">
          <a:blip r:embed="rId4">
            <a:alphaModFix/>
          </a:blip>
          <a:srcRect l="17318" t="14355" r="47941" b="54218"/>
          <a:stretch/>
        </p:blipFill>
        <p:spPr>
          <a:xfrm rot="10800000">
            <a:off x="5" y="4793533"/>
            <a:ext cx="2048256" cy="1332001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41"/>
          <p:cNvSpPr txBox="1"/>
          <p:nvPr/>
        </p:nvSpPr>
        <p:spPr>
          <a:xfrm>
            <a:off x="1189600" y="2096933"/>
            <a:ext cx="4906400" cy="44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609585" indent="-423323" defTabSz="1219170"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 sz="1867">
                <a:solidFill>
                  <a:srgbClr val="FFFFFF"/>
                </a:solidFill>
              </a:rPr>
              <a:t>ALPS-II started smooth data taking (except when Metallica plays in nearby concert venue)</a:t>
            </a:r>
            <a:endParaRPr sz="1867">
              <a:solidFill>
                <a:srgbClr val="FFFFFF"/>
              </a:solidFill>
            </a:endParaRPr>
          </a:p>
          <a:p>
            <a:pPr marL="609585" indent="-423323" defTabSz="1219170"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 sz="1867">
                <a:solidFill>
                  <a:srgbClr val="FFFFFF"/>
                </a:solidFill>
              </a:rPr>
              <a:t>Different concepts for future VMB measurement under study</a:t>
            </a:r>
            <a:endParaRPr sz="1867">
              <a:solidFill>
                <a:srgbClr val="FFFFFF"/>
              </a:solidFill>
            </a:endParaRPr>
          </a:p>
          <a:p>
            <a:pPr marL="609585" indent="-423323" defTabSz="1219170"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 sz="1867">
                <a:solidFill>
                  <a:srgbClr val="FFFFFF"/>
                </a:solidFill>
              </a:rPr>
              <a:t>The ALPS II experiment, with its 24 HERA dipole magnets (B2 L = 6000) can produce the largest magnitude VMB effect of any contemporary experiment</a:t>
            </a:r>
            <a:endParaRPr sz="1867">
              <a:solidFill>
                <a:srgbClr val="FFFFFF"/>
              </a:solidFill>
            </a:endParaRPr>
          </a:p>
          <a:p>
            <a:pPr marL="609585" indent="-423323" defTabSz="1219170">
              <a:buClr>
                <a:srgbClr val="FFFFFF"/>
              </a:buClr>
              <a:buSzPts val="1400"/>
              <a:buFont typeface="Arial"/>
              <a:buChar char="●"/>
            </a:pPr>
            <a:r>
              <a:rPr lang="en" sz="1867">
                <a:solidFill>
                  <a:srgbClr val="FFFFFF"/>
                </a:solidFill>
              </a:rPr>
              <a:t>VMB will not be implemented into the ALPS II program until after all experimental goals achieved - outlook 3-4 years</a:t>
            </a:r>
            <a:endParaRPr sz="1867">
              <a:solidFill>
                <a:srgbClr val="FFFFFF"/>
              </a:solidFill>
            </a:endParaRPr>
          </a:p>
          <a:p>
            <a:pPr marL="609585" indent="-304792" defTabSz="1219170"/>
            <a:endParaRPr sz="1867"/>
          </a:p>
          <a:p>
            <a:pPr marL="609585" indent="-304792" defTabSz="1219170"/>
            <a:endParaRPr sz="1867"/>
          </a:p>
        </p:txBody>
      </p:sp>
      <p:pic>
        <p:nvPicPr>
          <p:cNvPr id="206" name="Google Shape;206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16101" y="2543501"/>
            <a:ext cx="5244732" cy="283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DE21202-1959-2753-5D76-0E7D9971A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GrAHal</a:t>
            </a:r>
            <a:r>
              <a:rPr lang="en-US" dirty="0"/>
              <a:t> status</a:t>
            </a:r>
            <a:br>
              <a:rPr lang="en-US" dirty="0"/>
            </a:br>
            <a:r>
              <a:rPr lang="en-GB" sz="1800" dirty="0"/>
              <a:t>Mostly taken from presentation of Pierre </a:t>
            </a:r>
            <a:r>
              <a:rPr lang="en-GB" sz="1800" dirty="0" err="1"/>
              <a:t>Pugnat</a:t>
            </a:r>
            <a:r>
              <a:rPr lang="en-GB" sz="1800" dirty="0"/>
              <a:t> for CERN REC Committee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C36EFE-218C-E406-0CA0-5AD1ED1DC4D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9C04F4-05D3-A3CB-89DA-EE21F416A7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602" y="1534332"/>
            <a:ext cx="5473964" cy="4281570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7CDC495-C0AA-5456-D0BA-44F2F674341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971B562-4F60-E5BD-6A98-2371D3188DF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72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>
          <a:extLst>
            <a:ext uri="{FF2B5EF4-FFF2-40B4-BE49-F238E27FC236}">
              <a16:creationId xmlns:a16="http://schemas.microsoft.com/office/drawing/2014/main" id="{DBB02925-D54A-C423-DC1E-E662634B8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7">
            <a:extLst>
              <a:ext uri="{FF2B5EF4-FFF2-40B4-BE49-F238E27FC236}">
                <a16:creationId xmlns:a16="http://schemas.microsoft.com/office/drawing/2014/main" id="{745F168B-597B-21E6-36D2-D2C41CAB5B2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9" y="1439335"/>
            <a:ext cx="11376024" cy="4761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spcBef>
                <a:spcPts val="1000"/>
              </a:spcBef>
            </a:pPr>
            <a:r>
              <a:rPr lang="en-GB" dirty="0">
                <a:solidFill>
                  <a:schemeClr val="bg2"/>
                </a:solidFill>
                <a:hlinkClick r:id="rId3"/>
              </a:rPr>
              <a:t>ALPS-II</a:t>
            </a:r>
            <a:r>
              <a:rPr lang="en-GB" dirty="0">
                <a:solidFill>
                  <a:schemeClr val="bg2"/>
                </a:solidFill>
              </a:rPr>
              <a:t> -&gt; axion search light-shining-through-wall with lasers </a:t>
            </a:r>
            <a:r>
              <a:rPr lang="en-GB" dirty="0">
                <a:solidFill>
                  <a:schemeClr val="tx1"/>
                </a:solidFill>
              </a:rPr>
              <a:t>-&gt; DESY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GB" dirty="0" err="1">
                <a:solidFill>
                  <a:schemeClr val="bg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BabyIAXO</a:t>
            </a:r>
            <a:r>
              <a:rPr lang="en-GB" dirty="0">
                <a:solidFill>
                  <a:schemeClr val="bg2"/>
                </a:solidFill>
              </a:rPr>
              <a:t> -&gt; axion search from the sun </a:t>
            </a:r>
            <a:r>
              <a:rPr lang="en-GB" dirty="0">
                <a:solidFill>
                  <a:schemeClr val="tx1"/>
                </a:solidFill>
              </a:rPr>
              <a:t>-&gt; DESY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GB" dirty="0">
                <a:solidFill>
                  <a:schemeClr val="bg2"/>
                </a:solidFill>
              </a:rPr>
              <a:t>VMB@CERN -&gt; QED birefringence with lasers</a:t>
            </a:r>
          </a:p>
          <a:p>
            <a:pPr marL="342900" indent="-342900">
              <a:spcBef>
                <a:spcPts val="1000"/>
              </a:spcBef>
            </a:pPr>
            <a:r>
              <a:rPr lang="en-US" dirty="0">
                <a:solidFill>
                  <a:schemeClr val="bg2"/>
                </a:solidFill>
              </a:rPr>
              <a:t>Grenoble </a:t>
            </a:r>
            <a:r>
              <a:rPr lang="en-US" dirty="0" err="1">
                <a:solidFill>
                  <a:schemeClr val="bg2"/>
                </a:solidFill>
              </a:rPr>
              <a:t>Haloscope</a:t>
            </a:r>
            <a:r>
              <a:rPr lang="en-US" dirty="0">
                <a:solidFill>
                  <a:schemeClr val="bg2"/>
                </a:solidFill>
              </a:rPr>
              <a:t> (</a:t>
            </a:r>
            <a:r>
              <a:rPr lang="en-US" dirty="0" err="1">
                <a:solidFill>
                  <a:schemeClr val="bg2"/>
                </a:solidFill>
              </a:rPr>
              <a:t>GrAHal</a:t>
            </a:r>
            <a:r>
              <a:rPr lang="en-US" dirty="0">
                <a:solidFill>
                  <a:schemeClr val="bg2"/>
                </a:solidFill>
              </a:rPr>
              <a:t>) -&gt; axion search with RF cavities</a:t>
            </a:r>
            <a:endParaRPr dirty="0">
              <a:solidFill>
                <a:schemeClr val="bg2"/>
              </a:solidFill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GB" dirty="0">
                <a:solidFill>
                  <a:schemeClr val="bg2"/>
                </a:solidFill>
              </a:rPr>
              <a:t>RADES/HTS -&gt; axion search with HTS RF cavities 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US" dirty="0" err="1">
                <a:solidFill>
                  <a:schemeClr val="bg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DarkSide</a:t>
            </a:r>
            <a:r>
              <a:rPr lang="en-US" dirty="0">
                <a:solidFill>
                  <a:schemeClr val="bg2"/>
                </a:solidFill>
              </a:rPr>
              <a:t> -&gt; direct detection of WIMPS with liquid </a:t>
            </a:r>
            <a:r>
              <a:rPr lang="en-US" dirty="0" err="1">
                <a:solidFill>
                  <a:schemeClr val="bg2"/>
                </a:solidFill>
              </a:rPr>
              <a:t>Ar</a:t>
            </a:r>
            <a:r>
              <a:rPr lang="en-US" dirty="0">
                <a:solidFill>
                  <a:schemeClr val="bg2"/>
                </a:solidFill>
              </a:rPr>
              <a:t> TPC </a:t>
            </a:r>
            <a:r>
              <a:rPr lang="en-US" dirty="0">
                <a:solidFill>
                  <a:schemeClr val="tx1"/>
                </a:solidFill>
              </a:rPr>
              <a:t>-&gt; CERN REC</a:t>
            </a:r>
            <a:endParaRPr dirty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1000"/>
              </a:spcBef>
            </a:pPr>
            <a:r>
              <a:rPr lang="en-US" dirty="0">
                <a:solidFill>
                  <a:schemeClr val="bg2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Ptolemy</a:t>
            </a:r>
            <a:r>
              <a:rPr lang="en-US" dirty="0">
                <a:solidFill>
                  <a:schemeClr val="bg2"/>
                </a:solidFill>
              </a:rPr>
              <a:t> -&gt; Carbon </a:t>
            </a:r>
            <a:r>
              <a:rPr lang="en-US" dirty="0" err="1">
                <a:solidFill>
                  <a:schemeClr val="bg2"/>
                </a:solidFill>
              </a:rPr>
              <a:t>NanoTubes</a:t>
            </a:r>
            <a:r>
              <a:rPr lang="en-US" dirty="0">
                <a:solidFill>
                  <a:schemeClr val="bg2"/>
                </a:solidFill>
              </a:rPr>
              <a:t> for cosmological neutrino background</a:t>
            </a:r>
            <a:endParaRPr dirty="0">
              <a:solidFill>
                <a:schemeClr val="bg2"/>
              </a:solidFill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US" dirty="0">
                <a:solidFill>
                  <a:schemeClr val="bg2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STAX</a:t>
            </a:r>
            <a:r>
              <a:rPr lang="en-US" dirty="0">
                <a:solidFill>
                  <a:schemeClr val="bg2"/>
                </a:solidFill>
              </a:rPr>
              <a:t> -&gt; axion search light-shining-through-wall with RF cavities</a:t>
            </a:r>
            <a:endParaRPr dirty="0">
              <a:solidFill>
                <a:schemeClr val="bg2"/>
              </a:solidFill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US" dirty="0">
                <a:solidFill>
                  <a:schemeClr val="bg2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Advanced-KWISP</a:t>
            </a:r>
            <a:r>
              <a:rPr lang="en-US" dirty="0">
                <a:solidFill>
                  <a:schemeClr val="bg2"/>
                </a:solidFill>
              </a:rPr>
              <a:t> -&gt; search for Short Range Interactions</a:t>
            </a:r>
            <a:endParaRPr dirty="0">
              <a:solidFill>
                <a:schemeClr val="bg2"/>
              </a:solidFill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GB" dirty="0">
                <a:solidFill>
                  <a:schemeClr val="bg2"/>
                </a:solidFill>
              </a:rPr>
              <a:t>New: Axion Heterodyne Detection -&gt; axion search with two-mode RF cavities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GB" dirty="0">
                <a:solidFill>
                  <a:schemeClr val="bg2"/>
                </a:solidFill>
              </a:rPr>
              <a:t>New: AION-100 @ CERN -&gt; vertical atom interferometer</a:t>
            </a:r>
          </a:p>
          <a:p>
            <a:pPr marL="342900" lvl="0" indent="-2095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</a:pPr>
            <a:endParaRPr dirty="0">
              <a:solidFill>
                <a:schemeClr val="bg2"/>
              </a:solidFill>
            </a:endParaRPr>
          </a:p>
        </p:txBody>
      </p:sp>
      <p:sp>
        <p:nvSpPr>
          <p:cNvPr id="424" name="Google Shape;424;p57">
            <a:extLst>
              <a:ext uri="{FF2B5EF4-FFF2-40B4-BE49-F238E27FC236}">
                <a16:creationId xmlns:a16="http://schemas.microsoft.com/office/drawing/2014/main" id="{1E956090-38EE-D3C1-BE11-6DD355532D2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All experiments &amp; proposals linked with Tech WG</a:t>
            </a:r>
            <a:br>
              <a:rPr lang="en-US" dirty="0"/>
            </a:br>
            <a:r>
              <a:rPr lang="en-US" sz="2800" dirty="0">
                <a:solidFill>
                  <a:srgbClr val="FFC000"/>
                </a:solidFill>
              </a:rPr>
              <a:t>List from 2022 PBC Workshop</a:t>
            </a:r>
            <a:endParaRPr dirty="0">
              <a:solidFill>
                <a:srgbClr val="FFC000"/>
              </a:solidFill>
            </a:endParaRPr>
          </a:p>
        </p:txBody>
      </p:sp>
      <p:sp>
        <p:nvSpPr>
          <p:cNvPr id="426" name="Google Shape;426;p57">
            <a:extLst>
              <a:ext uri="{FF2B5EF4-FFF2-40B4-BE49-F238E27FC236}">
                <a16:creationId xmlns:a16="http://schemas.microsoft.com/office/drawing/2014/main" id="{D800D606-687D-0366-C11F-FCD10C789A12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08F3E5-378F-FF86-A3BF-A03CF2BC5793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1AFE86-6806-9A69-B31C-00C39767F7F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8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4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4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4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>
          <a:extLst>
            <a:ext uri="{FF2B5EF4-FFF2-40B4-BE49-F238E27FC236}">
              <a16:creationId xmlns:a16="http://schemas.microsoft.com/office/drawing/2014/main" id="{48D832AC-303F-5450-7013-576F09817A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7">
            <a:extLst>
              <a:ext uri="{FF2B5EF4-FFF2-40B4-BE49-F238E27FC236}">
                <a16:creationId xmlns:a16="http://schemas.microsoft.com/office/drawing/2014/main" id="{6EB85920-AE75-26ED-70CD-9A64278BA71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GB" dirty="0" err="1">
                <a:solidFill>
                  <a:schemeClr val="bg2"/>
                </a:solidFill>
              </a:rPr>
              <a:t>DarkSide</a:t>
            </a:r>
            <a:r>
              <a:rPr lang="en-GB" dirty="0">
                <a:solidFill>
                  <a:schemeClr val="bg2"/>
                </a:solidFill>
              </a:rPr>
              <a:t>, under construction at INFN-LNGS, formal collaboration with CERN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GB" dirty="0">
                <a:solidFill>
                  <a:schemeClr val="bg2"/>
                </a:solidFill>
              </a:rPr>
              <a:t>Direct detection of WIMPS with liquid </a:t>
            </a:r>
            <a:r>
              <a:rPr lang="en-GB" dirty="0" err="1">
                <a:solidFill>
                  <a:schemeClr val="bg2"/>
                </a:solidFill>
              </a:rPr>
              <a:t>Ar</a:t>
            </a:r>
            <a:r>
              <a:rPr lang="en-GB" dirty="0">
                <a:solidFill>
                  <a:schemeClr val="bg2"/>
                </a:solidFill>
              </a:rPr>
              <a:t> TPC</a:t>
            </a:r>
          </a:p>
          <a:p>
            <a:pPr marL="342900" lvl="0" indent="-2095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</a:pPr>
            <a:endParaRPr dirty="0">
              <a:solidFill>
                <a:schemeClr val="bg2"/>
              </a:solidFill>
            </a:endParaRPr>
          </a:p>
        </p:txBody>
      </p:sp>
      <p:sp>
        <p:nvSpPr>
          <p:cNvPr id="424" name="Google Shape;424;p57">
            <a:extLst>
              <a:ext uri="{FF2B5EF4-FFF2-40B4-BE49-F238E27FC236}">
                <a16:creationId xmlns:a16="http://schemas.microsoft.com/office/drawing/2014/main" id="{AFDE537B-E7F7-874E-45B0-883E84BBB55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Some Updates: </a:t>
            </a:r>
            <a:r>
              <a:rPr lang="en-US" dirty="0" err="1"/>
              <a:t>DarkSide-20K</a:t>
            </a:r>
            <a:endParaRPr dirty="0"/>
          </a:p>
        </p:txBody>
      </p:sp>
      <p:sp>
        <p:nvSpPr>
          <p:cNvPr id="426" name="Google Shape;426;p57">
            <a:extLst>
              <a:ext uri="{FF2B5EF4-FFF2-40B4-BE49-F238E27FC236}">
                <a16:creationId xmlns:a16="http://schemas.microsoft.com/office/drawing/2014/main" id="{0AA1C2C5-7D18-C3A8-C021-9522F228452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Calatroni/Döbrich | Technology WG activities</a:t>
            </a:r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3EFB39-2076-6F52-DE59-E209C02349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5928" y="2543570"/>
            <a:ext cx="3578725" cy="36572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512442-A029-96E9-32E4-376D2922CC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1638" y="2058342"/>
            <a:ext cx="4044580" cy="41424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402A7E1-735C-C1E9-0EEE-5A4FF2E82E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2196" y="2882503"/>
            <a:ext cx="3151237" cy="253720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CA4853D-A702-284F-2141-C1CBD00F0499}"/>
              </a:ext>
            </a:extLst>
          </p:cNvPr>
          <p:cNvSpPr txBox="1"/>
          <p:nvPr/>
        </p:nvSpPr>
        <p:spPr>
          <a:xfrm>
            <a:off x="1134729" y="5766887"/>
            <a:ext cx="1467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From: G. </a:t>
            </a:r>
            <a:r>
              <a:rPr lang="en-US" dirty="0" err="1"/>
              <a:t>Fiorillo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62BEA1-A719-69B0-D558-470A310C4B4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B25A63C-A77F-76A0-BD80-B46013D4A11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80303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00623B-D00B-C2B8-44E5-916DB621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Heterodyne detection status</a:t>
            </a:r>
            <a:br>
              <a:rPr lang="en-US" dirty="0"/>
            </a:br>
            <a:r>
              <a:rPr lang="en-GB" sz="1800" dirty="0"/>
              <a:t>Mostly taken from presentation of R.-T. D’Agnolo and S. Ellis at PBC meetings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654E6-88AD-97F0-0665-5BDE6D794BA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BF786B6-E76D-B0BF-58E1-1A30E2A7F7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941" y="1452770"/>
            <a:ext cx="10102393" cy="4246082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B2343E-716B-8F9B-DFB8-3A7E3B25768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AE76C8-1AD8-238C-51A6-92EA9174523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1839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B00623B-D00B-C2B8-44E5-916DB621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 Heterodyne detection status</a:t>
            </a:r>
            <a:br>
              <a:rPr lang="en-US" dirty="0"/>
            </a:br>
            <a:r>
              <a:rPr lang="en-GB" sz="1800" dirty="0"/>
              <a:t>Mostly taken from presentation of R.-T. D’Agnolo and S. Ellis at PBC meetings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654E6-88AD-97F0-0665-5BDE6D794BA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4DBF01-98EB-640F-0281-5A7BD7E3CA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032" y="1439335"/>
            <a:ext cx="7911225" cy="44495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FFAE80-E36C-8A7B-F566-776D24D882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7285" y="4033947"/>
            <a:ext cx="2178162" cy="21845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1F4E57E-E605-0662-6627-05538FA5FE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72354" y="1553378"/>
            <a:ext cx="3111660" cy="2432175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DEC400D-BF5B-27F8-D692-FD438BD421D4}"/>
              </a:ext>
            </a:extLst>
          </p:cNvPr>
          <p:cNvCxnSpPr/>
          <p:nvPr/>
        </p:nvCxnSpPr>
        <p:spPr>
          <a:xfrm>
            <a:off x="8343305" y="1339403"/>
            <a:ext cx="0" cy="4713667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B8F7808-9A90-470B-3C08-9C3C13342275}"/>
              </a:ext>
            </a:extLst>
          </p:cNvPr>
          <p:cNvSpPr txBox="1"/>
          <p:nvPr/>
        </p:nvSpPr>
        <p:spPr>
          <a:xfrm>
            <a:off x="8411223" y="1245601"/>
            <a:ext cx="38747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FNAL design </a:t>
            </a:r>
            <a:r>
              <a:rPr lang="en-US" dirty="0">
                <a:hlinkClick r:id="rId5"/>
              </a:rPr>
              <a:t>https://arxiv.org/abs/2207.11346</a:t>
            </a:r>
            <a:r>
              <a:rPr lang="en-US" dirty="0"/>
              <a:t>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FA29E4-C0E9-BEE2-8AC4-F6380B197A8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E3AB80-E1FF-82CA-C1A5-AD11BE03FF9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389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>
          <a:extLst>
            <a:ext uri="{FF2B5EF4-FFF2-40B4-BE49-F238E27FC236}">
              <a16:creationId xmlns:a16="http://schemas.microsoft.com/office/drawing/2014/main" id="{05CB13EE-852D-21DF-3B1A-C965308208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7">
            <a:extLst>
              <a:ext uri="{FF2B5EF4-FFF2-40B4-BE49-F238E27FC236}">
                <a16:creationId xmlns:a16="http://schemas.microsoft.com/office/drawing/2014/main" id="{4C7BED6C-D5D4-0671-C6B0-706A7EC1BA0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07989" y="1439335"/>
            <a:ext cx="11376024" cy="47614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342900" indent="-342900">
              <a:spcBef>
                <a:spcPts val="1000"/>
              </a:spcBef>
            </a:pPr>
            <a:r>
              <a:rPr lang="en-GB" dirty="0">
                <a:solidFill>
                  <a:schemeClr val="bg2"/>
                </a:solidFill>
                <a:hlinkClick r:id="rId3"/>
              </a:rPr>
              <a:t>ALPS-II</a:t>
            </a:r>
            <a:r>
              <a:rPr lang="en-GB" dirty="0">
                <a:solidFill>
                  <a:schemeClr val="bg2"/>
                </a:solidFill>
              </a:rPr>
              <a:t> (Joern Schaffran) -&gt; axion search light-shining-through-wall with lasers</a:t>
            </a:r>
          </a:p>
          <a:p>
            <a:pPr marL="342900" lvl="0" indent="-342900">
              <a:spcBef>
                <a:spcPts val="1000"/>
              </a:spcBef>
            </a:pPr>
            <a:r>
              <a:rPr lang="en-GB" dirty="0" err="1">
                <a:solidFill>
                  <a:schemeClr val="bg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BabyIAXO</a:t>
            </a:r>
            <a:r>
              <a:rPr lang="en-GB" dirty="0">
                <a:solidFill>
                  <a:schemeClr val="bg2"/>
                </a:solidFill>
              </a:rPr>
              <a:t> (Matthias Mentink, Igor Garcia Irastorza) -&gt; axion search from the sun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endParaRPr lang="en-GB" dirty="0">
              <a:solidFill>
                <a:schemeClr val="bg2"/>
              </a:solidFill>
            </a:endParaRPr>
          </a:p>
          <a:p>
            <a:pPr marL="342900" indent="-342900">
              <a:spcBef>
                <a:spcPts val="1000"/>
              </a:spcBef>
            </a:pPr>
            <a:r>
              <a:rPr lang="en-US" dirty="0" err="1">
                <a:solidFill>
                  <a:schemeClr val="bg2"/>
                </a:solidFill>
              </a:rPr>
              <a:t>GrAHal</a:t>
            </a:r>
            <a:r>
              <a:rPr lang="en-US" dirty="0">
                <a:solidFill>
                  <a:schemeClr val="bg2"/>
                </a:solidFill>
              </a:rPr>
              <a:t> (Pierre Pugnat) -&gt; axion search with RF cavities</a:t>
            </a:r>
            <a:endParaRPr dirty="0">
              <a:solidFill>
                <a:schemeClr val="bg2"/>
              </a:solidFill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GB" dirty="0">
                <a:solidFill>
                  <a:schemeClr val="bg2"/>
                </a:solidFill>
              </a:rPr>
              <a:t>RADES/HTS (Jessica Golm) -&gt; axion search with HTS RF cavities 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US" dirty="0">
                <a:solidFill>
                  <a:schemeClr val="bg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Advanced-KWISP</a:t>
            </a:r>
            <a:r>
              <a:rPr lang="en-US" dirty="0">
                <a:solidFill>
                  <a:schemeClr val="bg2"/>
                </a:solidFill>
              </a:rPr>
              <a:t> (Giovanni Cantatore) -&gt; search for Short Range Interactions</a:t>
            </a:r>
            <a:endParaRPr dirty="0">
              <a:solidFill>
                <a:schemeClr val="bg2"/>
              </a:solidFill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GB" dirty="0">
                <a:solidFill>
                  <a:schemeClr val="bg2"/>
                </a:solidFill>
              </a:rPr>
              <a:t>Axion Heterodyne Detection (TBC) -&gt; axion search with two-mode RF cavities</a:t>
            </a:r>
          </a:p>
          <a:p>
            <a:pPr marL="342900" lvl="0" indent="-342900">
              <a:spcBef>
                <a:spcPts val="1000"/>
              </a:spcBef>
            </a:pPr>
            <a:r>
              <a:rPr lang="en-GB" dirty="0">
                <a:solidFill>
                  <a:schemeClr val="bg2"/>
                </a:solidFill>
              </a:rPr>
              <a:t>AION-100 @ CERN (Oliver Buchmuller, Richard Hobson) -&gt; vertical atom interferometer</a:t>
            </a: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endParaRPr lang="en-GB" dirty="0">
              <a:solidFill>
                <a:schemeClr val="bg2"/>
              </a:solidFill>
            </a:endParaRPr>
          </a:p>
          <a:p>
            <a:pPr marL="3429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Char char="•"/>
            </a:pPr>
            <a:r>
              <a:rPr lang="en-GB" dirty="0">
                <a:solidFill>
                  <a:srgbClr val="FF0000"/>
                </a:solidFill>
              </a:rPr>
              <a:t>NEW</a:t>
            </a:r>
            <a:r>
              <a:rPr lang="en-GB" dirty="0">
                <a:solidFill>
                  <a:schemeClr val="bg2"/>
                </a:solidFill>
              </a:rPr>
              <a:t>: FLASH (Claudio Gatti) - &gt; </a:t>
            </a:r>
            <a:r>
              <a:rPr lang="en-US" dirty="0">
                <a:solidFill>
                  <a:schemeClr val="bg2"/>
                </a:solidFill>
              </a:rPr>
              <a:t>axion search with RF cavities</a:t>
            </a:r>
            <a:endParaRPr lang="en-GB" dirty="0">
              <a:solidFill>
                <a:schemeClr val="bg2"/>
              </a:solidFill>
            </a:endParaRPr>
          </a:p>
          <a:p>
            <a:pPr marL="342900" lvl="0" indent="-20955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</a:pPr>
            <a:endParaRPr dirty="0">
              <a:solidFill>
                <a:schemeClr val="bg2"/>
              </a:solidFill>
            </a:endParaRPr>
          </a:p>
        </p:txBody>
      </p:sp>
      <p:sp>
        <p:nvSpPr>
          <p:cNvPr id="424" name="Google Shape;424;p57">
            <a:extLst>
              <a:ext uri="{FF2B5EF4-FFF2-40B4-BE49-F238E27FC236}">
                <a16:creationId xmlns:a16="http://schemas.microsoft.com/office/drawing/2014/main" id="{2A03A78E-99E3-4DBB-5376-774816F94C5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dirty="0"/>
              <a:t>All experiments &amp; proposals linked with Tech WG</a:t>
            </a:r>
            <a:br>
              <a:rPr lang="en-US" dirty="0"/>
            </a:br>
            <a:r>
              <a:rPr lang="en-US" sz="2800" dirty="0">
                <a:solidFill>
                  <a:srgbClr val="FFC000"/>
                </a:solidFill>
              </a:rPr>
              <a:t>Updated list after reaching out to all experiments</a:t>
            </a:r>
            <a:endParaRPr dirty="0">
              <a:solidFill>
                <a:srgbClr val="FFC000"/>
              </a:solidFill>
            </a:endParaRPr>
          </a:p>
        </p:txBody>
      </p:sp>
      <p:sp>
        <p:nvSpPr>
          <p:cNvPr id="426" name="Google Shape;426;p57">
            <a:extLst>
              <a:ext uri="{FF2B5EF4-FFF2-40B4-BE49-F238E27FC236}">
                <a16:creationId xmlns:a16="http://schemas.microsoft.com/office/drawing/2014/main" id="{92B2FF93-BBA3-0662-E387-8FEB28163695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Calatroni/Döbrich | Technology WG activities</a:t>
            </a:r>
            <a:endParaRPr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BE9F6F-FA15-F998-B8DE-FD7676C2677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4F5603-423F-4C6D-3EE0-4C8E4BA7CC7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61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0" fill="hold"/>
                                        <p:tgtEl>
                                          <p:spTgt spid="4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animClr clrSpc="rgb" dir="cw">
                                      <p:cBhvr>
                                        <p:cTn id="11" dur="500" fill="hold"/>
                                        <p:tgtEl>
                                          <p:spTgt spid="4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4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4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4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4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4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4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0" fill="hold"/>
                                        <p:tgtEl>
                                          <p:spTgt spid="4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4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4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DE21202-1959-2753-5D76-0E7D9971A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VMB@CERN status</a:t>
            </a:r>
            <a:br>
              <a:rPr lang="en-US" dirty="0"/>
            </a:br>
            <a:r>
              <a:rPr lang="en-GB" sz="1800" dirty="0"/>
              <a:t>Mostly taken from presentation of </a:t>
            </a:r>
            <a:r>
              <a:rPr lang="en-GB" sz="1800" dirty="0">
                <a:hlinkClick r:id="rId2"/>
              </a:rPr>
              <a:t>Guido Zavattini to SPSC and PBC Tech WG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C36EFE-218C-E406-0CA0-5AD1ED1DC4D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91F599-EB4A-31CC-AA73-D527EFA50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1646" y="1248140"/>
            <a:ext cx="9548708" cy="49511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2D776AB-9269-4B79-2A2F-B0877F4FD4B2}"/>
              </a:ext>
            </a:extLst>
          </p:cNvPr>
          <p:cNvSpPr txBox="1"/>
          <p:nvPr/>
        </p:nvSpPr>
        <p:spPr>
          <a:xfrm>
            <a:off x="407987" y="1439335"/>
            <a:ext cx="2342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State of the art</a:t>
            </a:r>
          </a:p>
          <a:p>
            <a:r>
              <a:rPr lang="en-US" sz="1800" dirty="0"/>
              <a:t>PVLAS @ Ferrara U.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C132C7-235E-5D96-2D87-6315C42F1CB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6B301F-7581-BE48-965B-853EE8D4070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141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DE21202-1959-2753-5D76-0E7D9971A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VMB@CERN status</a:t>
            </a:r>
            <a:br>
              <a:rPr lang="en-US" dirty="0"/>
            </a:br>
            <a:r>
              <a:rPr lang="en-GB" sz="1800" dirty="0"/>
              <a:t>Mostly taken from presentation of Guido Zavattini to SPSC and PBC Tech WG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C36EFE-218C-E406-0CA0-5AD1ED1DC4D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26C316A-68B0-BAA9-EC71-E34663ABC4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89" b="3602"/>
          <a:stretch/>
        </p:blipFill>
        <p:spPr>
          <a:xfrm>
            <a:off x="1333927" y="1705583"/>
            <a:ext cx="9063676" cy="447627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965CD77-CD5F-69D5-EC88-88519BE3E30B}"/>
              </a:ext>
            </a:extLst>
          </p:cNvPr>
          <p:cNvSpPr txBox="1"/>
          <p:nvPr/>
        </p:nvSpPr>
        <p:spPr>
          <a:xfrm>
            <a:off x="1826291" y="1145030"/>
            <a:ext cx="53591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Scheme: two co-rotating Half-Wave Plates inside the Fabry-Perot</a:t>
            </a:r>
          </a:p>
          <a:p>
            <a:r>
              <a:rPr lang="en-US" dirty="0">
                <a:solidFill>
                  <a:schemeClr val="tx1">
                    <a:lumMod val="40000"/>
                    <a:lumOff val="60000"/>
                  </a:schemeClr>
                </a:solidFill>
              </a:rPr>
              <a:t>Baseline scheme for VMB@CERN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73D1F7-DEFD-4C84-988D-01CBD0DA7BCB}"/>
              </a:ext>
            </a:extLst>
          </p:cNvPr>
          <p:cNvSpPr txBox="1"/>
          <p:nvPr/>
        </p:nvSpPr>
        <p:spPr>
          <a:xfrm>
            <a:off x="9308311" y="1950324"/>
            <a:ext cx="2809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LHC dipole field (</a:t>
            </a:r>
            <a:r>
              <a:rPr lang="en-US" sz="1200" dirty="0" err="1"/>
              <a:t>B</a:t>
            </a:r>
            <a:r>
              <a:rPr lang="en-US" sz="1200" baseline="-25000" dirty="0" err="1"/>
              <a:t>ext</a:t>
            </a:r>
            <a:r>
              <a:rPr lang="en-US" sz="1200" baseline="30000" dirty="0" err="1"/>
              <a:t>2</a:t>
            </a:r>
            <a:r>
              <a:rPr lang="en-US" sz="1200" dirty="0"/>
              <a:t> L </a:t>
            </a:r>
            <a:r>
              <a:rPr lang="en-US" sz="1200" dirty="0">
                <a:sym typeface="Symbol" panose="05050102010706020507" pitchFamily="18" charset="2"/>
              </a:rPr>
              <a:t> 1000 </a:t>
            </a:r>
            <a:r>
              <a:rPr lang="en-US" sz="1200" dirty="0" err="1"/>
              <a:t>T</a:t>
            </a:r>
            <a:r>
              <a:rPr lang="en-US" sz="1200" baseline="30000" dirty="0" err="1"/>
              <a:t>2</a:t>
            </a:r>
            <a:r>
              <a:rPr lang="en-US" sz="1200" dirty="0" err="1"/>
              <a:t>m</a:t>
            </a:r>
            <a:r>
              <a:rPr lang="en-US" sz="1200" dirty="0"/>
              <a:t>) low-frequency modulation might help improving SNR (suppression of HWPs 4</a:t>
            </a:r>
            <a:r>
              <a:rPr lang="en-US" sz="1200" baseline="30000" dirty="0"/>
              <a:t>th</a:t>
            </a:r>
            <a:r>
              <a:rPr lang="en-US" sz="1200" dirty="0"/>
              <a:t> harmonic)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8D3F6614-9039-8E44-930B-D21EC70065C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C3F2721-BA27-3902-78EA-E3EEDF2EF5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1447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E9F74A-2D4F-55D5-14E6-72EE6E0AC2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dirty="0"/>
              <a:t>Technical issues: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We don’t know how to stabilize the beam to 1 nm/√Hz on each optical element in Ferrara on an isolated monolithic 4.8 m optical bench. How could this, in principle, be done in SM18 on the hall floor using </a:t>
            </a:r>
            <a:r>
              <a:rPr lang="en-GB" dirty="0" err="1">
                <a:solidFill>
                  <a:srgbClr val="FF0000"/>
                </a:solidFill>
              </a:rPr>
              <a:t>twoseparate</a:t>
            </a:r>
            <a:r>
              <a:rPr lang="en-GB" dirty="0">
                <a:solidFill>
                  <a:srgbClr val="FF0000"/>
                </a:solidFill>
              </a:rPr>
              <a:t> optical benches 20 m apart?</a:t>
            </a:r>
          </a:p>
          <a:p>
            <a:pPr lvl="1"/>
            <a:r>
              <a:rPr lang="en-GB" dirty="0">
                <a:solidFill>
                  <a:srgbClr val="FFC000"/>
                </a:solidFill>
              </a:rPr>
              <a:t>Is SM18 really adequate? Mechanical stability, thermal stability, cleanliness etc.</a:t>
            </a:r>
          </a:p>
          <a:p>
            <a:pPr lvl="1"/>
            <a:r>
              <a:rPr lang="en-GB" u="sng" dirty="0">
                <a:solidFill>
                  <a:srgbClr val="FF0000"/>
                </a:solidFill>
              </a:rPr>
              <a:t>Extra noise, not associated to beam pointing noise, is induced by the rotating HWPs without the F.P. which we don’t know at present how to reduce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Dust on rotating HWPs generate intensity modulation. Is beam </a:t>
            </a:r>
            <a:r>
              <a:rPr lang="en-GB" dirty="0" err="1">
                <a:solidFill>
                  <a:srgbClr val="FF0000"/>
                </a:solidFill>
              </a:rPr>
              <a:t>centering</a:t>
            </a:r>
            <a:r>
              <a:rPr lang="en-GB" dirty="0">
                <a:solidFill>
                  <a:srgbClr val="FF0000"/>
                </a:solidFill>
              </a:rPr>
              <a:t> enough? Probably also modulates the polarisation generating more noise.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00623B-D00B-C2B8-44E5-916DB621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VMB@CERN status</a:t>
            </a:r>
            <a:br>
              <a:rPr lang="en-US" dirty="0"/>
            </a:br>
            <a:r>
              <a:rPr lang="en-GB" sz="1800" dirty="0"/>
              <a:t>Mostly taken from presentation of Guido Zavattini to SPSC and PBC Tech WG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654E6-88AD-97F0-0665-5BDE6D794BA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C797DEA-2CBB-B96D-AD48-A5107E3CA2B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8D38B39-82B6-501F-476B-733D1ED8D4C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71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6E9F74A-2D4F-55D5-14E6-72EE6E0AC2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571500" indent="-342900">
              <a:buFont typeface="Arial" panose="020B0604020202020204" pitchFamily="34" charset="0"/>
              <a:buChar char="•"/>
            </a:pPr>
            <a:r>
              <a:rPr lang="en-GB" dirty="0"/>
              <a:t>Remaining work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dirty="0"/>
              <a:t>2023 is the last R&amp;D year financed by INFN. References to our </a:t>
            </a:r>
            <a:r>
              <a:rPr lang="en-GB" dirty="0" err="1"/>
              <a:t>LoI</a:t>
            </a:r>
            <a:r>
              <a:rPr lang="en-GB" dirty="0"/>
              <a:t> to SPSC 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dirty="0"/>
              <a:t>initiative paper: (</a:t>
            </a:r>
            <a:r>
              <a:rPr lang="en-GB" dirty="0">
                <a:hlinkClick r:id="rId2"/>
              </a:rPr>
              <a:t>https://cds.cern.ch/record/2649744/files/SPSC-I-249.pdf</a:t>
            </a:r>
            <a:r>
              <a:rPr lang="en-GB" dirty="0"/>
              <a:t>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dirty="0"/>
              <a:t>In 2022 our results led us to write a Conceptual Design Report for the INFN - CSN2.</a:t>
            </a:r>
          </a:p>
          <a:p>
            <a:pPr marL="685800" lvl="1" indent="0">
              <a:buNone/>
            </a:pPr>
            <a:r>
              <a:rPr lang="en-GB" dirty="0">
                <a:solidFill>
                  <a:srgbClr val="FF0000"/>
                </a:solidFill>
              </a:rPr>
              <a:t>✕	  In early 2023 we aimed at submitting a proposal to the SPSC at CERN. We also aimed at presenting a proposal to INFN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dirty="0"/>
              <a:t>During 2023</a:t>
            </a:r>
          </a:p>
          <a:p>
            <a:pPr marL="1485900" lvl="2">
              <a:buFont typeface="Arial" panose="020B0604020202020204" pitchFamily="34" charset="0"/>
              <a:buChar char="•"/>
            </a:pPr>
            <a:r>
              <a:rPr lang="en-GB" dirty="0"/>
              <a:t>Implement alignment and temperature feedbacks on rotating wave plates</a:t>
            </a:r>
          </a:p>
          <a:p>
            <a:pPr marL="1485900" lvl="2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C000"/>
                </a:solidFill>
              </a:rPr>
              <a:t>Possibility to rotate at ≈ 10 Hz (?)</a:t>
            </a:r>
          </a:p>
          <a:p>
            <a:pPr marL="1485900" lvl="2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C000"/>
                </a:solidFill>
              </a:rPr>
              <a:t>Install F.P. low finesse cavity (mirrors will arrive in May)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dirty="0"/>
              <a:t>Presented this status report to INFN on April 17</a:t>
            </a:r>
            <a:r>
              <a:rPr lang="en-GB" baseline="30000" dirty="0"/>
              <a:t>th</a:t>
            </a:r>
            <a:r>
              <a:rPr lang="en-GB" dirty="0"/>
              <a:t> </a:t>
            </a:r>
          </a:p>
          <a:p>
            <a:pPr marL="1028700" lvl="1">
              <a:buFont typeface="Arial" panose="020B0604020202020204" pitchFamily="34" charset="0"/>
              <a:buChar char="•"/>
            </a:pPr>
            <a:r>
              <a:rPr lang="en-GB" dirty="0"/>
              <a:t>Report these findings to SPSC in May. </a:t>
            </a:r>
          </a:p>
          <a:p>
            <a:pPr marL="685800" lvl="1" indent="0">
              <a:buNone/>
            </a:pPr>
            <a:r>
              <a:rPr lang="en-GB" dirty="0">
                <a:solidFill>
                  <a:srgbClr val="FF0000"/>
                </a:solidFill>
              </a:rPr>
              <a:t>✕  Due to these studies and related results, we are postponing a proposal for VMB@CERN to SPSC until further notice.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00623B-D00B-C2B8-44E5-916DB6213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VMB@CERN status</a:t>
            </a:r>
            <a:br>
              <a:rPr lang="en-US" dirty="0"/>
            </a:br>
            <a:r>
              <a:rPr lang="en-GB" sz="1800" dirty="0"/>
              <a:t>Mostly taken from presentation of Guido Zavattini to SPSC and PBC Tech WG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C654E6-88AD-97F0-0665-5BDE6D794BA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Calatroni/Döbrich | Technology WG activities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D1AD5-BDC5-9E67-D884-97C6CFB63A7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27.03.2024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88BE665-A045-4E1D-638E-E7C021E884E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49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">
  <a:themeElements>
    <a:clrScheme name="MPG2020">
      <a:dk1>
        <a:srgbClr val="000000"/>
      </a:dk1>
      <a:lt1>
        <a:srgbClr val="FFFFFF"/>
      </a:lt1>
      <a:dk2>
        <a:srgbClr val="005555"/>
      </a:dk2>
      <a:lt2>
        <a:srgbClr val="C6D325"/>
      </a:lt2>
      <a:accent1>
        <a:srgbClr val="006C66"/>
      </a:accent1>
      <a:accent2>
        <a:srgbClr val="D2DC51"/>
      </a:accent2>
      <a:accent3>
        <a:srgbClr val="348A85"/>
      </a:accent3>
      <a:accent4>
        <a:srgbClr val="9AC5C2"/>
      </a:accent4>
      <a:accent5>
        <a:srgbClr val="EF7C00"/>
      </a:accent5>
      <a:accent6>
        <a:srgbClr val="F5B167"/>
      </a:accent6>
      <a:hlink>
        <a:srgbClr val="005555"/>
      </a:hlink>
      <a:folHlink>
        <a:srgbClr val="A7A7A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833</TotalTime>
  <Words>2672</Words>
  <Application>Microsoft Office PowerPoint</Application>
  <PresentationFormat>Widescreen</PresentationFormat>
  <Paragraphs>307</Paragraphs>
  <Slides>42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Arial</vt:lpstr>
      <vt:lpstr>Symbol</vt:lpstr>
      <vt:lpstr>Calibri</vt:lpstr>
      <vt:lpstr>Noto Sans Symbols</vt:lpstr>
      <vt:lpstr>Office Theme</vt:lpstr>
      <vt:lpstr>Blank</vt:lpstr>
      <vt:lpstr>Technology WG activities:  status and plans</vt:lpstr>
      <vt:lpstr>Brief report from Technology Working Group</vt:lpstr>
      <vt:lpstr>The PBC Technology Working Group</vt:lpstr>
      <vt:lpstr>All experiments &amp; proposals linked with Tech WG List from 2022 PBC Workshop</vt:lpstr>
      <vt:lpstr>All experiments &amp; proposals linked with Tech WG Updated list after reaching out to all experiments</vt:lpstr>
      <vt:lpstr>VMB@CERN status Mostly taken from presentation of Guido Zavattini to SPSC and PBC Tech WG</vt:lpstr>
      <vt:lpstr>VMB@CERN status Mostly taken from presentation of Guido Zavattini to SPSC and PBC Tech WG</vt:lpstr>
      <vt:lpstr>VMB@CERN status Mostly taken from presentation of Guido Zavattini to SPSC and PBC Tech WG</vt:lpstr>
      <vt:lpstr>VMB@CERN status Mostly taken from presentation of Guido Zavattini to SPSC and PBC Tech WG</vt:lpstr>
      <vt:lpstr>Some updates: ALPS-II</vt:lpstr>
      <vt:lpstr>PowerPoint Presentation</vt:lpstr>
      <vt:lpstr>ALPS-II and VMB Mostly taken from presentation of Todd Kozlowski @Technology WG meeting in June</vt:lpstr>
      <vt:lpstr>Some updates: BabyIAXO</vt:lpstr>
      <vt:lpstr>BabyIAXO</vt:lpstr>
      <vt:lpstr>GrAHal status Mostly taken from presentation of Pierre Pugnat for CERN REC Committee and Tech WG</vt:lpstr>
      <vt:lpstr>GrAHal status Mostly taken from presentation of Pierre Pugnat for CERN REC Committee and Tech WG</vt:lpstr>
      <vt:lpstr>GrAHal status Mostly taken from presentation of Pierre Pugnat for CERN REC Committee and Tech WG</vt:lpstr>
      <vt:lpstr>GrAHal status Mostly taken from presentation of Pierre Pugnat for CERN REC Committee and Tech WG</vt:lpstr>
      <vt:lpstr>GrAHal status Mostly taken from presentation of Pierre Pugnat for CERN REC Committee and Tech WG</vt:lpstr>
      <vt:lpstr>News from RADES </vt:lpstr>
      <vt:lpstr>News from RADES </vt:lpstr>
      <vt:lpstr>News from RADES </vt:lpstr>
      <vt:lpstr>A-KWISP status</vt:lpstr>
      <vt:lpstr>Axion Heterodyne detection status Mostly taken from presentation of R.-T. D’Agnolo and S. Ellis at PBC meetings</vt:lpstr>
      <vt:lpstr>Axion Heterodyne detection status </vt:lpstr>
      <vt:lpstr>Axion Heterodyne detection status </vt:lpstr>
      <vt:lpstr>Axion Heterodyne detection status </vt:lpstr>
      <vt:lpstr>AION-100 @ CERN status Mostly taken from my presentations and feasibility study report https://arxiv.org/abs/2304.00614 </vt:lpstr>
      <vt:lpstr>AION-100 @ CERN status </vt:lpstr>
      <vt:lpstr>New entry: FLASH</vt:lpstr>
      <vt:lpstr>Mini-workshops</vt:lpstr>
      <vt:lpstr>PowerPoint Presentation</vt:lpstr>
      <vt:lpstr>VMB status Mostly taken from presentation of Guido Zavattini to SPSC and PBC Tech WG</vt:lpstr>
      <vt:lpstr>VMB status Mostly taken from presentation of Guido Zavattini to SPSC and PBC Tech WG</vt:lpstr>
      <vt:lpstr>VMB status Mostly taken from presentation of Guido Zavattini to SPSC and PBC Tech WG</vt:lpstr>
      <vt:lpstr>News from ALPS-II Mostly taken from presentation of Todd Kozlowski @Technology WG meeting in June</vt:lpstr>
      <vt:lpstr>News from ALPS-II Mostly taken from presentation of Todd Kozlowski @Technology WG meeting in June 2023</vt:lpstr>
      <vt:lpstr>News from ALPS-II Mostly taken from presentation of Todd Kozlowski @Technology WG meeting in June</vt:lpstr>
      <vt:lpstr>GrAHal status Mostly taken from presentation of Pierre Pugnat for CERN REC Committee</vt:lpstr>
      <vt:lpstr>Some Updates: DarkSide-20K</vt:lpstr>
      <vt:lpstr>Axion Heterodyne detection status Mostly taken from presentation of R.-T. D’Agnolo and S. Ellis at PBC meetings</vt:lpstr>
      <vt:lpstr>Axion Heterodyne detection status Mostly taken from presentation of R.-T. D’Agnolo and S. Ellis at PBC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 WG: report on recent activities</dc:title>
  <dc:creator>Sergio Calatroni</dc:creator>
  <cp:lastModifiedBy>Sergio Calatroni</cp:lastModifiedBy>
  <cp:revision>30</cp:revision>
  <dcterms:modified xsi:type="dcterms:W3CDTF">2024-03-27T08:13:55Z</dcterms:modified>
</cp:coreProperties>
</file>