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  <p:sldMasterId id="2147483686" r:id="rId2"/>
  </p:sldMasterIdLst>
  <p:notesMasterIdLst>
    <p:notesMasterId r:id="rId42"/>
  </p:notesMasterIdLst>
  <p:sldIdLst>
    <p:sldId id="256" r:id="rId3"/>
    <p:sldId id="276" r:id="rId4"/>
    <p:sldId id="377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77" r:id="rId13"/>
    <p:sldId id="315" r:id="rId14"/>
    <p:sldId id="354" r:id="rId15"/>
    <p:sldId id="360" r:id="rId16"/>
    <p:sldId id="361" r:id="rId17"/>
    <p:sldId id="367" r:id="rId18"/>
    <p:sldId id="356" r:id="rId19"/>
    <p:sldId id="352" r:id="rId20"/>
    <p:sldId id="344" r:id="rId21"/>
    <p:sldId id="363" r:id="rId22"/>
    <p:sldId id="364" r:id="rId23"/>
    <p:sldId id="345" r:id="rId24"/>
    <p:sldId id="346" r:id="rId25"/>
    <p:sldId id="371" r:id="rId26"/>
    <p:sldId id="372" r:id="rId27"/>
    <p:sldId id="347" r:id="rId28"/>
    <p:sldId id="365" r:id="rId29"/>
    <p:sldId id="348" r:id="rId30"/>
    <p:sldId id="331" r:id="rId31"/>
    <p:sldId id="376" r:id="rId32"/>
    <p:sldId id="359" r:id="rId33"/>
    <p:sldId id="355" r:id="rId34"/>
    <p:sldId id="375" r:id="rId35"/>
    <p:sldId id="374" r:id="rId36"/>
    <p:sldId id="366" r:id="rId37"/>
    <p:sldId id="369" r:id="rId38"/>
    <p:sldId id="370" r:id="rId39"/>
    <p:sldId id="368" r:id="rId40"/>
    <p:sldId id="268" r:id="rId41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D1B"/>
    <a:srgbClr val="0B387C"/>
    <a:srgbClr val="0C377B"/>
    <a:srgbClr val="104282"/>
    <a:srgbClr val="0055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58" d="100"/>
          <a:sy n="158" d="100"/>
        </p:scale>
        <p:origin x="186" y="132"/>
      </p:cViewPr>
      <p:guideLst>
        <p:guide orient="horz" pos="1620"/>
        <p:guide pos="288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presProps" Target="presProp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ableStyles" Target="tableStyles.xml"/><Relationship Id="rId20" Type="http://schemas.openxmlformats.org/officeDocument/2006/relationships/slide" Target="slides/slide18.xml"/><Relationship Id="rId41" Type="http://schemas.openxmlformats.org/officeDocument/2006/relationships/slide" Target="slides/slide3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4AF935-B483-4CC6-814F-C12994454F95}" type="datetimeFigureOut">
              <a:rPr lang="en-GB" smtClean="0"/>
              <a:t>30/01/2024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2497BB-CA89-47BE-914C-2A903030F2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30217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D57ADB-1F76-4F74-AC5A-2259D7247037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65187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D57ADB-1F76-4F74-AC5A-2259D7247037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16185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D57ADB-1F76-4F74-AC5A-2259D7247037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64425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0D57ADB-1F76-4F74-AC5A-2259D7247037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173893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33409E-E6B7-4F5E-8571-CC46A99581D2}" type="datetime1">
              <a:rPr lang="en-US" smtClean="0"/>
              <a:t>30-Jan-24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T. Koettig - CERN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09E988-3388-4066-8DD3-32F034D82E6E}" type="datetime1">
              <a:rPr lang="en-US" smtClean="0"/>
              <a:t>30-Jan-24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T. Koettig - CERN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dirty="0"/>
              <a:t>Drag picture to </a:t>
            </a:r>
            <a:r>
              <a:rPr kumimoji="0" lang="fr-CH" dirty="0" err="1"/>
              <a:t>placeholder</a:t>
            </a:r>
            <a:r>
              <a:rPr kumimoji="0" lang="fr-CH" dirty="0"/>
              <a:t> or click </a:t>
            </a:r>
            <a:r>
              <a:rPr kumimoji="0" lang="fr-CH" dirty="0" err="1"/>
              <a:t>icon</a:t>
            </a:r>
            <a:r>
              <a:rPr kumimoji="0" lang="fr-CH" dirty="0"/>
              <a:t> to </a:t>
            </a:r>
            <a:r>
              <a:rPr kumimoji="0" lang="fr-CH" dirty="0" err="1"/>
              <a:t>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0686BF-0D4F-4FF3-8A97-3052526AFCF2}" type="datetime1">
              <a:rPr lang="en-US" smtClean="0"/>
              <a:t>30-Jan-24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T. Koettig - CERN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AD7EF-8C19-4D3A-92B2-3521D265D9AB}" type="datetime1">
              <a:rPr lang="en-US" smtClean="0"/>
              <a:t>30-Jan-24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T. Koettig -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FA7EC-D5EE-429E-B1D3-8A958E983A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08070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2000" y="1755000"/>
            <a:ext cx="8280000" cy="405000"/>
          </a:xfrm>
        </p:spPr>
        <p:txBody>
          <a:bodyPr/>
          <a:lstStyle>
            <a:lvl1pPr algn="ctr">
              <a:defRPr sz="24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3335" y="4764823"/>
            <a:ext cx="2133600" cy="273844"/>
          </a:xfrm>
        </p:spPr>
        <p:txBody>
          <a:bodyPr/>
          <a:lstStyle>
            <a:lvl1pPr>
              <a:defRPr sz="900"/>
            </a:lvl1pPr>
          </a:lstStyle>
          <a:p>
            <a:fld id="{4A926337-DF1E-4E06-B54C-049A8E9DCD3B}" type="datetime1">
              <a:rPr lang="en-US" smtClean="0"/>
              <a:t>30-Jan-24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/>
              <a:t>T. Koettig - CERN</a:t>
            </a:r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344659" y="490612"/>
            <a:ext cx="8482819" cy="1688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</p:spTree>
    <p:extLst>
      <p:ext uri="{BB962C8B-B14F-4D97-AF65-F5344CB8AC3E}">
        <p14:creationId xmlns:p14="http://schemas.microsoft.com/office/powerpoint/2010/main" val="1610311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32000" y="135000"/>
            <a:ext cx="8280000" cy="405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Content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8B2A8-A93A-4075-B124-88D241C3C3F1}" type="datetime1">
              <a:rPr lang="en-US" smtClean="0"/>
              <a:t>30-Jan-24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Koettig -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F9DCE-7DDA-474D-89FF-13DE6BB58C25}" type="slidenum">
              <a:rPr lang="en-US" smtClean="0"/>
              <a:pPr/>
              <a:t>‹#›</a:t>
            </a:fld>
            <a:r>
              <a:rPr lang="en-US" dirty="0"/>
              <a:t>/XX</a:t>
            </a:r>
          </a:p>
        </p:txBody>
      </p:sp>
    </p:spTree>
    <p:extLst>
      <p:ext uri="{BB962C8B-B14F-4D97-AF65-F5344CB8AC3E}">
        <p14:creationId xmlns:p14="http://schemas.microsoft.com/office/powerpoint/2010/main" val="513598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636247"/>
            <a:ext cx="2520000" cy="1871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44461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930" y="1699706"/>
            <a:ext cx="8226854" cy="38934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3335" y="4764822"/>
            <a:ext cx="2133600" cy="273844"/>
          </a:xfrm>
        </p:spPr>
        <p:txBody>
          <a:bodyPr/>
          <a:lstStyle/>
          <a:p>
            <a:fld id="{B22FE1AD-CC1F-4F6C-A06C-903F83264C9C}" type="datetime1">
              <a:rPr lang="en-US" smtClean="0"/>
              <a:t>30-Jan-24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Koettig -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344659" y="490612"/>
            <a:ext cx="8482819" cy="1688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</p:spTree>
    <p:extLst>
      <p:ext uri="{BB962C8B-B14F-4D97-AF65-F5344CB8AC3E}">
        <p14:creationId xmlns:p14="http://schemas.microsoft.com/office/powerpoint/2010/main" val="35001691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389348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  <a:lvl5pPr>
              <a:defRPr>
                <a:solidFill>
                  <a:srgbClr val="002060"/>
                </a:solidFill>
              </a:defRPr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10"/>
          </p:nvPr>
        </p:nvSpPr>
        <p:spPr>
          <a:xfrm>
            <a:off x="683335" y="4764822"/>
            <a:ext cx="2133600" cy="273844"/>
          </a:xfrm>
        </p:spPr>
        <p:txBody>
          <a:bodyPr/>
          <a:lstStyle/>
          <a:p>
            <a:fld id="{194D475F-5F26-4040-A9B9-B9E3E1E5E950}" type="datetime1">
              <a:rPr lang="en-US" smtClean="0"/>
              <a:t>30-Jan-24</a:t>
            </a:fld>
            <a:endParaRPr lang="en-US" dirty="0"/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/>
              <a:t>T. Koettig - CERN</a:t>
            </a:r>
            <a:endParaRPr lang="en-US" dirty="0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61136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158702"/>
            <a:ext cx="1221946" cy="1151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9289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41593A-C767-40FD-9636-E19E063275AC}" type="datetime1">
              <a:rPr lang="en-US" smtClean="0"/>
              <a:t>30-Jan-24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T. Koettig - CERN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FA43CA-70F2-4E75-AB9A-7AEAEC733294}" type="datetime1">
              <a:rPr lang="en-US" smtClean="0"/>
              <a:t>30-Jan-24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T. Koettig - CERN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4DD650-9DD2-425C-A151-CF9376B7BFB2}" type="datetime1">
              <a:rPr lang="en-US" smtClean="0"/>
              <a:t>30-Jan-24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T. Koettig - CERN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217567-B682-4687-BDF4-058046D55C78}" type="datetime1">
              <a:rPr lang="en-US" smtClean="0"/>
              <a:t>30-Jan-24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T. Koettig - CERN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.emf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23819C-00A8-4312-82FB-0EF467AE13E5}" type="datetime1">
              <a:rPr lang="en-US" smtClean="0"/>
              <a:t>30-Jan-24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T. Koettig - CERN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  <p:sldLayoutId id="2147483683" r:id="rId14"/>
    <p:sldLayoutId id="2147483684" r:id="rId15"/>
    <p:sldLayoutId id="2147483685" r:id="rId16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389348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/>
          <a:p>
            <a:r>
              <a:rPr kumimoji="0" lang="en-GB" dirty="0"/>
              <a:t>Controlled Cold Helium Spill Test in the LHC Tunnel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6854" cy="350056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18247"/>
            <a:ext cx="9144000" cy="5304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704437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88D5D4-B7FD-440C-8BC4-37981DF658E5}" type="datetime1">
              <a:rPr lang="en-US" smtClean="0"/>
              <a:t>30-Jan-24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T. Koettig - CERN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57200" y="564467"/>
            <a:ext cx="82296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2697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</p:sldLayoutIdLst>
  <p:hf hdr="0"/>
  <p:txStyles>
    <p:titleStyle>
      <a:lvl1pPr algn="ctr" rtl="0" eaLnBrk="1" latinLnBrk="0" hangingPunct="1">
        <a:spcBef>
          <a:spcPct val="0"/>
        </a:spcBef>
        <a:buNone/>
        <a:defRPr kumimoji="0" sz="1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0332" indent="-3429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250" kern="1200">
          <a:solidFill>
            <a:srgbClr val="002060"/>
          </a:solidFill>
          <a:latin typeface="+mn-lt"/>
          <a:ea typeface="+mn-ea"/>
          <a:cs typeface="+mn-cs"/>
        </a:defRPr>
      </a:lvl1pPr>
      <a:lvl2pPr marL="678942" indent="-3429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1950" kern="1200">
          <a:solidFill>
            <a:srgbClr val="002060"/>
          </a:solidFill>
          <a:latin typeface="+mn-lt"/>
          <a:ea typeface="+mn-ea"/>
          <a:cs typeface="+mn-cs"/>
        </a:defRPr>
      </a:lvl2pPr>
      <a:lvl3pPr marL="819531" indent="-257175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rgbClr val="002060"/>
          </a:solidFill>
          <a:latin typeface="+mn-lt"/>
          <a:ea typeface="+mn-ea"/>
          <a:cs typeface="+mn-cs"/>
        </a:defRPr>
      </a:lvl3pPr>
      <a:lvl4pPr marL="1038987" indent="-257175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500" kern="1200">
          <a:solidFill>
            <a:srgbClr val="002060"/>
          </a:solidFill>
          <a:latin typeface="+mn-lt"/>
          <a:ea typeface="+mn-ea"/>
          <a:cs typeface="+mn-cs"/>
        </a:defRPr>
      </a:lvl4pPr>
      <a:lvl5pPr marL="1237869" indent="-257175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500" kern="1200">
          <a:solidFill>
            <a:srgbClr val="002060"/>
          </a:solidFill>
          <a:latin typeface="+mn-lt"/>
          <a:ea typeface="+mn-ea"/>
          <a:cs typeface="+mn-cs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0.png"/><Relationship Id="rId3" Type="http://schemas.openxmlformats.org/officeDocument/2006/relationships/image" Target="../media/image13.png"/><Relationship Id="rId7" Type="http://schemas.openxmlformats.org/officeDocument/2006/relationships/image" Target="../media/image29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80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9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0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36.png"/><Relationship Id="rId5" Type="http://schemas.openxmlformats.org/officeDocument/2006/relationships/image" Target="../media/image350.png"/><Relationship Id="rId4" Type="http://schemas.openxmlformats.org/officeDocument/2006/relationships/image" Target="../media/image35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39.png"/><Relationship Id="rId4" Type="http://schemas.openxmlformats.org/officeDocument/2006/relationships/image" Target="../media/image36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36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36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189" y="-47302"/>
            <a:ext cx="8226854" cy="705332"/>
          </a:xfrm>
        </p:spPr>
        <p:txBody>
          <a:bodyPr>
            <a:noAutofit/>
          </a:bodyPr>
          <a:lstStyle/>
          <a:p>
            <a:r>
              <a:rPr lang="en-GB" sz="2400" dirty="0">
                <a:solidFill>
                  <a:srgbClr val="002060"/>
                </a:solidFill>
              </a:rPr>
              <a:t>Full tests stand, LN</a:t>
            </a:r>
            <a:r>
              <a:rPr lang="en-GB" sz="2400" baseline="-25000" dirty="0">
                <a:solidFill>
                  <a:srgbClr val="002060"/>
                </a:solidFill>
              </a:rPr>
              <a:t>2</a:t>
            </a:r>
            <a:r>
              <a:rPr lang="en-GB" sz="2400" dirty="0">
                <a:solidFill>
                  <a:srgbClr val="002060"/>
                </a:solidFill>
              </a:rPr>
              <a:t> supply at 78 K from 500 l Dewar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E43BB76-E709-47FA-8287-34A7D031B2F2}" type="datetime1">
              <a:rPr lang="en-US" smtClean="0"/>
              <a:t>30-Jan-24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T. Koettig -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4CE5386-7B3C-4877-9096-D81CB5C300A7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9" name="Picture 8" descr="A room with a computer and chairs&#10;&#10;Description automatically generated">
            <a:extLst>
              <a:ext uri="{FF2B5EF4-FFF2-40B4-BE49-F238E27FC236}">
                <a16:creationId xmlns:a16="http://schemas.microsoft.com/office/drawing/2014/main" id="{51B0ED5D-981A-23CF-59E6-211693F1B21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9930" y="707423"/>
            <a:ext cx="5914769" cy="4436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4035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5501" y="1076876"/>
            <a:ext cx="5599143" cy="1558637"/>
          </a:xfrm>
        </p:spPr>
        <p:txBody>
          <a:bodyPr>
            <a:noAutofit/>
          </a:bodyPr>
          <a:lstStyle/>
          <a:p>
            <a:r>
              <a:rPr lang="en-US" sz="2800" b="0" dirty="0">
                <a:solidFill>
                  <a:schemeClr val="tx2"/>
                </a:solidFill>
              </a:rPr>
              <a:t>Pressure Drop and Heat Transfer in Two-phase flow N</a:t>
            </a:r>
            <a:r>
              <a:rPr lang="en-US" sz="2800" b="0" baseline="-25000" dirty="0">
                <a:solidFill>
                  <a:schemeClr val="tx2"/>
                </a:solidFill>
              </a:rPr>
              <a:t>2</a:t>
            </a:r>
            <a:endParaRPr lang="en-GB" sz="2800" b="0" baseline="-25000" dirty="0">
              <a:solidFill>
                <a:schemeClr val="tx2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D86E1-42BE-4699-8B8E-7F322BC006F4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30-Jan-24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r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t>T. Koettig - CERN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17918391-D411-FE40-AAD7-861AE5233E0E}" type="slidenum"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pPr defTabSz="685800"/>
              <a:t>11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55702" y="3329615"/>
            <a:ext cx="22643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GB" sz="1200" dirty="0">
                <a:solidFill>
                  <a:schemeClr val="tx2"/>
                </a:solidFill>
                <a:latin typeface="Arial"/>
              </a:rPr>
              <a:t>T. Koettig, C. Fabre, J. Bremer</a:t>
            </a:r>
          </a:p>
        </p:txBody>
      </p:sp>
    </p:spTree>
    <p:extLst>
      <p:ext uri="{BB962C8B-B14F-4D97-AF65-F5344CB8AC3E}">
        <p14:creationId xmlns:p14="http://schemas.microsoft.com/office/powerpoint/2010/main" val="35792630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1"/>
          <p:cNvSpPr txBox="1">
            <a:spLocks/>
          </p:cNvSpPr>
          <p:nvPr/>
        </p:nvSpPr>
        <p:spPr>
          <a:xfrm>
            <a:off x="1435894" y="176351"/>
            <a:ext cx="5183981" cy="421481"/>
          </a:xfrm>
          <a:prstGeom prst="rect">
            <a:avLst/>
          </a:prstGeom>
        </p:spPr>
        <p:txBody>
          <a:bodyPr vert="horz" lIns="34290" rIns="3429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/>
            <a:r>
              <a:rPr lang="en-GB" sz="1800" b="1" dirty="0">
                <a:solidFill>
                  <a:srgbClr val="0B0B61"/>
                </a:solidFill>
                <a:latin typeface="Arial"/>
              </a:rPr>
              <a:t>Content</a:t>
            </a:r>
            <a:endParaRPr lang="de-DE" sz="1800" b="1" dirty="0">
              <a:solidFill>
                <a:srgbClr val="0B0B61"/>
              </a:solidFill>
              <a:latin typeface="Arial"/>
            </a:endParaRP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583983" y="4767263"/>
            <a:ext cx="2171700" cy="273844"/>
          </a:xfrm>
          <a:prstGeom prst="rect">
            <a:avLst/>
          </a:prstGeom>
        </p:spPr>
        <p:txBody>
          <a:bodyPr/>
          <a:lstStyle/>
          <a:p>
            <a:pPr defTabSz="685800"/>
            <a:r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t>T. Koettig - CERN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655501" y="4767263"/>
            <a:ext cx="1600200" cy="273844"/>
          </a:xfrm>
          <a:prstGeom prst="rect">
            <a:avLst/>
          </a:prstGeom>
        </p:spPr>
        <p:txBody>
          <a:bodyPr/>
          <a:lstStyle/>
          <a:p>
            <a:fld id="{5D5A571D-D824-4502-A64B-28081550DF22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30-Jan-24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17918391-D411-FE40-AAD7-861AE5233E0E}" type="slidenum"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pPr defTabSz="685800"/>
              <a:t>12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35893" y="860342"/>
            <a:ext cx="6319790" cy="2793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 defTabSz="685800">
              <a:buFont typeface="Arial" panose="020B0604020202020204" pitchFamily="34" charset="0"/>
              <a:buChar char="•"/>
            </a:pPr>
            <a:r>
              <a:rPr lang="en-GB" sz="1350" dirty="0">
                <a:solidFill>
                  <a:srgbClr val="0B0B61"/>
                </a:solidFill>
                <a:latin typeface="Arial"/>
              </a:rPr>
              <a:t>Two-phase flow pressure drop</a:t>
            </a:r>
          </a:p>
          <a:p>
            <a:pPr marL="214313" indent="-214313" defTabSz="685800">
              <a:buFont typeface="Arial" panose="020B0604020202020204" pitchFamily="34" charset="0"/>
              <a:buChar char="•"/>
            </a:pPr>
            <a:endParaRPr lang="en-GB" sz="1350" dirty="0">
              <a:solidFill>
                <a:srgbClr val="0B0B61"/>
              </a:solidFill>
              <a:latin typeface="Arial"/>
            </a:endParaRPr>
          </a:p>
          <a:p>
            <a:pPr marL="214313" indent="-214313" defTabSz="685800">
              <a:buFont typeface="Arial" panose="020B0604020202020204" pitchFamily="34" charset="0"/>
              <a:buChar char="•"/>
            </a:pPr>
            <a:r>
              <a:rPr lang="en-GB" sz="1350" dirty="0">
                <a:solidFill>
                  <a:srgbClr val="0B0B61"/>
                </a:solidFill>
                <a:latin typeface="Arial"/>
              </a:rPr>
              <a:t>Test stand geometry and features</a:t>
            </a:r>
          </a:p>
          <a:p>
            <a:pPr defTabSz="685800"/>
            <a:endParaRPr lang="en-GB" sz="1350" dirty="0">
              <a:solidFill>
                <a:srgbClr val="0B0B61"/>
              </a:solidFill>
              <a:latin typeface="Arial"/>
            </a:endParaRPr>
          </a:p>
          <a:p>
            <a:pPr marL="214313" indent="-214313" defTabSz="685800">
              <a:buFont typeface="Arial" panose="020B0604020202020204" pitchFamily="34" charset="0"/>
              <a:buChar char="•"/>
            </a:pPr>
            <a:r>
              <a:rPr lang="en-GB" sz="1350" dirty="0">
                <a:solidFill>
                  <a:srgbClr val="0B0B61"/>
                </a:solidFill>
                <a:latin typeface="Arial"/>
              </a:rPr>
              <a:t>Pressure drop: measurement results in horizontal, vertical up- and downward orientation N</a:t>
            </a:r>
            <a:r>
              <a:rPr lang="en-GB" sz="1350" baseline="-25000" dirty="0">
                <a:solidFill>
                  <a:srgbClr val="0B0B61"/>
                </a:solidFill>
                <a:latin typeface="Arial"/>
              </a:rPr>
              <a:t>2</a:t>
            </a:r>
          </a:p>
          <a:p>
            <a:pPr marL="214313" indent="-214313" defTabSz="685800">
              <a:buFont typeface="Arial" panose="020B0604020202020204" pitchFamily="34" charset="0"/>
              <a:buChar char="•"/>
            </a:pPr>
            <a:endParaRPr lang="en-GB" sz="1350" dirty="0">
              <a:solidFill>
                <a:srgbClr val="0B0B61"/>
              </a:solidFill>
              <a:latin typeface="Arial"/>
            </a:endParaRPr>
          </a:p>
          <a:p>
            <a:pPr marL="214313" indent="-214313" defTabSz="685800">
              <a:buFont typeface="Arial" panose="020B0604020202020204" pitchFamily="34" charset="0"/>
              <a:buChar char="•"/>
            </a:pPr>
            <a:r>
              <a:rPr lang="en-GB" sz="1350" dirty="0">
                <a:solidFill>
                  <a:srgbClr val="0B0B61"/>
                </a:solidFill>
                <a:latin typeface="Arial"/>
              </a:rPr>
              <a:t>Verification of the test set-up by starting in subcooled liquid</a:t>
            </a:r>
          </a:p>
          <a:p>
            <a:pPr marL="214313" indent="-214313" defTabSz="685800">
              <a:buFont typeface="Arial" panose="020B0604020202020204" pitchFamily="34" charset="0"/>
              <a:buChar char="•"/>
            </a:pPr>
            <a:endParaRPr lang="en-US" sz="1350" dirty="0">
              <a:solidFill>
                <a:srgbClr val="0B0B61"/>
              </a:solidFill>
              <a:latin typeface="Arial"/>
            </a:endParaRPr>
          </a:p>
          <a:p>
            <a:pPr marL="214313" indent="-214313" defTabSz="685800">
              <a:buFont typeface="Arial" panose="020B0604020202020204" pitchFamily="34" charset="0"/>
              <a:buChar char="•"/>
            </a:pPr>
            <a:r>
              <a:rPr lang="en-GB" sz="1350" dirty="0">
                <a:solidFill>
                  <a:srgbClr val="0B0B61"/>
                </a:solidFill>
                <a:latin typeface="Arial"/>
              </a:rPr>
              <a:t>Summary</a:t>
            </a:r>
          </a:p>
          <a:p>
            <a:pPr marL="214313" indent="-214313" defTabSz="685800">
              <a:buFont typeface="Arial" panose="020B0604020202020204" pitchFamily="34" charset="0"/>
              <a:buChar char="•"/>
            </a:pPr>
            <a:endParaRPr lang="en-GB" sz="1350" dirty="0">
              <a:solidFill>
                <a:srgbClr val="0055A0"/>
              </a:solidFill>
              <a:latin typeface="Arial"/>
            </a:endParaRPr>
          </a:p>
          <a:p>
            <a:pPr marL="214313" indent="-214313" defTabSz="685800">
              <a:buFont typeface="Arial" panose="020B0604020202020204" pitchFamily="34" charset="0"/>
              <a:buChar char="•"/>
            </a:pPr>
            <a:endParaRPr lang="en-GB" sz="1350" dirty="0">
              <a:solidFill>
                <a:srgbClr val="0055A0"/>
              </a:solidFill>
              <a:latin typeface="Arial"/>
            </a:endParaRPr>
          </a:p>
          <a:p>
            <a:pPr marL="214313" indent="-214313" defTabSz="685800">
              <a:buFont typeface="Arial" panose="020B0604020202020204" pitchFamily="34" charset="0"/>
              <a:buChar char="•"/>
            </a:pPr>
            <a:endParaRPr lang="en-GB" sz="1350" dirty="0">
              <a:solidFill>
                <a:srgbClr val="0055A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73362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5598"/>
          <a:stretch/>
        </p:blipFill>
        <p:spPr>
          <a:xfrm>
            <a:off x="1257419" y="260156"/>
            <a:ext cx="2110716" cy="4424313"/>
          </a:xfrm>
          <a:prstGeom prst="rect">
            <a:avLst/>
          </a:prstGeom>
        </p:spPr>
      </p:pic>
      <p:sp>
        <p:nvSpPr>
          <p:cNvPr id="40" name="Title 1"/>
          <p:cNvSpPr txBox="1">
            <a:spLocks/>
          </p:cNvSpPr>
          <p:nvPr/>
        </p:nvSpPr>
        <p:spPr>
          <a:xfrm>
            <a:off x="1435893" y="121924"/>
            <a:ext cx="6436852" cy="421481"/>
          </a:xfrm>
          <a:prstGeom prst="rect">
            <a:avLst/>
          </a:prstGeom>
        </p:spPr>
        <p:txBody>
          <a:bodyPr vert="horz" lIns="34290" rIns="3429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/>
            <a:r>
              <a:rPr lang="en-US" sz="1800" b="1" dirty="0">
                <a:solidFill>
                  <a:srgbClr val="0B0B61"/>
                </a:solidFill>
                <a:latin typeface="Arial"/>
              </a:rPr>
              <a:t>Two-phase Flow Pressure Drop</a:t>
            </a: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583983" y="4767263"/>
            <a:ext cx="2171700" cy="273844"/>
          </a:xfrm>
          <a:prstGeom prst="rect">
            <a:avLst/>
          </a:prstGeom>
        </p:spPr>
        <p:txBody>
          <a:bodyPr/>
          <a:lstStyle/>
          <a:p>
            <a:pPr defTabSz="685800"/>
            <a:r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t>T. Koettig - CERN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655501" y="4767263"/>
            <a:ext cx="1600200" cy="273844"/>
          </a:xfrm>
          <a:prstGeom prst="rect">
            <a:avLst/>
          </a:prstGeom>
        </p:spPr>
        <p:txBody>
          <a:bodyPr/>
          <a:lstStyle/>
          <a:p>
            <a:fld id="{AC20602B-E584-4671-B125-FA479F1069EC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30-Jan-24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17918391-D411-FE40-AAD7-861AE5233E0E}" type="slidenum"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pPr defTabSz="685800"/>
              <a:t>13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20" name="Inhaltsplatzhalter 2"/>
          <p:cNvSpPr txBox="1">
            <a:spLocks/>
          </p:cNvSpPr>
          <p:nvPr/>
        </p:nvSpPr>
        <p:spPr bwMode="auto">
          <a:xfrm>
            <a:off x="1331641" y="719312"/>
            <a:ext cx="2970329" cy="33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1432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9057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>
                <a:solidFill>
                  <a:schemeClr val="tx1"/>
                </a:solidFill>
                <a:latin typeface="+mn-lt"/>
              </a:defRPr>
            </a:lvl2pPr>
            <a:lvl3pPr marL="1209675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</a:defRPr>
            </a:lvl3pPr>
            <a:lvl4pPr marL="165735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9550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235744" indent="-235744" defTabSz="685800">
              <a:buFont typeface="Arial" panose="020B0604020202020204" pitchFamily="34" charset="0"/>
              <a:buChar char="•"/>
              <a:defRPr/>
            </a:pPr>
            <a:r>
              <a:rPr lang="de-DE" sz="1500" b="1" u="sng" kern="0" dirty="0" err="1">
                <a:solidFill>
                  <a:srgbClr val="000000"/>
                </a:solidFill>
                <a:latin typeface="Arial"/>
              </a:rPr>
              <a:t>Void</a:t>
            </a:r>
            <a:r>
              <a:rPr lang="de-DE" sz="1500" b="1" u="sng" kern="0" dirty="0">
                <a:solidFill>
                  <a:srgbClr val="000000"/>
                </a:solidFill>
                <a:latin typeface="Arial"/>
              </a:rPr>
              <a:t> </a:t>
            </a:r>
            <a:r>
              <a:rPr lang="de-DE" sz="1500" b="1" u="sng" kern="0" dirty="0" err="1">
                <a:solidFill>
                  <a:srgbClr val="000000"/>
                </a:solidFill>
                <a:latin typeface="Arial"/>
              </a:rPr>
              <a:t>fraction</a:t>
            </a:r>
            <a:r>
              <a:rPr lang="de-DE" sz="1500" b="1" u="sng" kern="0" dirty="0">
                <a:solidFill>
                  <a:srgbClr val="000000"/>
                </a:solidFill>
                <a:latin typeface="Arial"/>
              </a:rPr>
              <a:t>:</a:t>
            </a:r>
          </a:p>
        </p:txBody>
      </p:sp>
      <p:sp>
        <p:nvSpPr>
          <p:cNvPr id="22" name="Freihandform 27"/>
          <p:cNvSpPr/>
          <p:nvPr/>
        </p:nvSpPr>
        <p:spPr>
          <a:xfrm>
            <a:off x="1863310" y="1546197"/>
            <a:ext cx="1065996" cy="1074906"/>
          </a:xfrm>
          <a:custGeom>
            <a:avLst/>
            <a:gdLst>
              <a:gd name="connsiteX0" fmla="*/ 0 w 1381328"/>
              <a:gd name="connsiteY0" fmla="*/ 1433208 h 1433208"/>
              <a:gd name="connsiteX1" fmla="*/ 291830 w 1381328"/>
              <a:gd name="connsiteY1" fmla="*/ 343710 h 1433208"/>
              <a:gd name="connsiteX2" fmla="*/ 1381328 w 1381328"/>
              <a:gd name="connsiteY2" fmla="*/ 0 h 1433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81328" h="1433208">
                <a:moveTo>
                  <a:pt x="0" y="1433208"/>
                </a:moveTo>
                <a:cubicBezTo>
                  <a:pt x="30804" y="1007893"/>
                  <a:pt x="61609" y="582578"/>
                  <a:pt x="291830" y="343710"/>
                </a:cubicBezTo>
                <a:cubicBezTo>
                  <a:pt x="522051" y="104842"/>
                  <a:pt x="1200826" y="6485"/>
                  <a:pt x="1381328" y="0"/>
                </a:cubicBezTo>
              </a:path>
            </a:pathLst>
          </a:custGeom>
          <a:noFill/>
          <a:ln w="28575" cap="flat" cmpd="sng" algn="ctr">
            <a:solidFill>
              <a:srgbClr val="3F5A9A"/>
            </a:solidFill>
            <a:prstDash val="solid"/>
          </a:ln>
          <a:effectLst/>
        </p:spPr>
        <p:txBody>
          <a:bodyPr rtlCol="0"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en-GB" sz="1350" kern="0">
              <a:solidFill>
                <a:srgbClr val="3F5A9A"/>
              </a:solidFill>
              <a:latin typeface="Arial"/>
            </a:endParaRPr>
          </a:p>
        </p:txBody>
      </p:sp>
      <p:sp>
        <p:nvSpPr>
          <p:cNvPr id="32" name="Textfeld 4"/>
          <p:cNvSpPr txBox="1"/>
          <p:nvPr/>
        </p:nvSpPr>
        <p:spPr>
          <a:xfrm>
            <a:off x="1601670" y="1051879"/>
            <a:ext cx="297033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350" kern="0" dirty="0">
                <a:solidFill>
                  <a:srgbClr val="000000"/>
                </a:solidFill>
                <a:latin typeface="Arial"/>
              </a:rPr>
              <a:t>V</a:t>
            </a:r>
            <a:r>
              <a:rPr lang="en-GB" sz="1350" kern="0" dirty="0" err="1">
                <a:solidFill>
                  <a:srgbClr val="000000"/>
                </a:solidFill>
                <a:latin typeface="Arial"/>
              </a:rPr>
              <a:t>oid</a:t>
            </a:r>
            <a:r>
              <a:rPr lang="en-GB" sz="1350" kern="0" dirty="0">
                <a:solidFill>
                  <a:srgbClr val="000000"/>
                </a:solidFill>
                <a:latin typeface="Arial"/>
              </a:rPr>
              <a:t> fraction versus </a:t>
            </a:r>
            <a:r>
              <a:rPr lang="en-GB" sz="1350" kern="0" dirty="0" err="1">
                <a:solidFill>
                  <a:srgbClr val="000000"/>
                </a:solidFill>
                <a:latin typeface="Arial"/>
              </a:rPr>
              <a:t>vapor</a:t>
            </a:r>
            <a:r>
              <a:rPr lang="en-GB" sz="1350" kern="0" dirty="0">
                <a:solidFill>
                  <a:srgbClr val="000000"/>
                </a:solidFill>
                <a:latin typeface="Arial"/>
              </a:rPr>
              <a:t> quality</a:t>
            </a:r>
          </a:p>
        </p:txBody>
      </p:sp>
      <p:sp>
        <p:nvSpPr>
          <p:cNvPr id="33" name="Textfeld 36"/>
          <p:cNvSpPr txBox="1"/>
          <p:nvPr/>
        </p:nvSpPr>
        <p:spPr>
          <a:xfrm>
            <a:off x="1601670" y="2922157"/>
            <a:ext cx="297033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350" kern="0" dirty="0">
                <a:solidFill>
                  <a:srgbClr val="000000"/>
                </a:solidFill>
                <a:latin typeface="Arial"/>
              </a:rPr>
              <a:t>V</a:t>
            </a:r>
            <a:r>
              <a:rPr lang="en-GB" sz="1350" kern="0" dirty="0" err="1">
                <a:solidFill>
                  <a:srgbClr val="000000"/>
                </a:solidFill>
                <a:latin typeface="Arial"/>
              </a:rPr>
              <a:t>oid</a:t>
            </a:r>
            <a:r>
              <a:rPr lang="en-GB" sz="1350" kern="0" dirty="0">
                <a:solidFill>
                  <a:srgbClr val="000000"/>
                </a:solidFill>
                <a:latin typeface="Arial"/>
              </a:rPr>
              <a:t> fraction versus mass velocity</a:t>
            </a:r>
          </a:p>
        </p:txBody>
      </p:sp>
      <p:sp>
        <p:nvSpPr>
          <p:cNvPr id="34" name="Textfeld 37"/>
          <p:cNvSpPr txBox="1"/>
          <p:nvPr/>
        </p:nvSpPr>
        <p:spPr>
          <a:xfrm>
            <a:off x="3221326" y="1889074"/>
            <a:ext cx="108064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350" kern="0" dirty="0">
                <a:solidFill>
                  <a:srgbClr val="000000"/>
                </a:solidFill>
                <a:latin typeface="Arial"/>
              </a:rPr>
              <a:t>x↑ </a:t>
            </a:r>
            <a:r>
              <a:rPr lang="en-GB" sz="1350" kern="0" dirty="0">
                <a:solidFill>
                  <a:srgbClr val="000000"/>
                </a:solidFill>
                <a:latin typeface="Arial"/>
                <a:sym typeface="Wingdings" panose="05000000000000000000" pitchFamily="2" charset="2"/>
              </a:rPr>
              <a:t> </a:t>
            </a:r>
            <a:r>
              <a:rPr lang="el-GR" sz="1350" kern="0" dirty="0">
                <a:solidFill>
                  <a:srgbClr val="000000"/>
                </a:solidFill>
                <a:latin typeface="Arial"/>
                <a:sym typeface="Wingdings" panose="05000000000000000000" pitchFamily="2" charset="2"/>
              </a:rPr>
              <a:t>ε↑</a:t>
            </a:r>
            <a:r>
              <a:rPr lang="de-DE" sz="1350" kern="0" dirty="0">
                <a:solidFill>
                  <a:srgbClr val="000000"/>
                </a:solidFill>
                <a:latin typeface="Arial"/>
                <a:sym typeface="Wingdings" panose="05000000000000000000" pitchFamily="2" charset="2"/>
              </a:rPr>
              <a:t> </a:t>
            </a:r>
            <a:endParaRPr lang="en-GB" sz="1350" kern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Textfeld 41"/>
          <p:cNvSpPr txBox="1"/>
          <p:nvPr/>
        </p:nvSpPr>
        <p:spPr>
          <a:xfrm>
            <a:off x="3221327" y="3643163"/>
            <a:ext cx="108011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350" kern="0" dirty="0">
                <a:solidFill>
                  <a:srgbClr val="000000"/>
                </a:solidFill>
                <a:latin typeface="Arial"/>
              </a:rPr>
              <a:t>G↑ </a:t>
            </a:r>
            <a:r>
              <a:rPr lang="en-GB" sz="1350" kern="0" dirty="0">
                <a:solidFill>
                  <a:srgbClr val="000000"/>
                </a:solidFill>
                <a:latin typeface="Arial"/>
                <a:sym typeface="Wingdings" panose="05000000000000000000" pitchFamily="2" charset="2"/>
              </a:rPr>
              <a:t> </a:t>
            </a:r>
            <a:r>
              <a:rPr lang="el-GR" sz="1350" kern="0" dirty="0">
                <a:solidFill>
                  <a:srgbClr val="000000"/>
                </a:solidFill>
                <a:latin typeface="Arial"/>
                <a:sym typeface="Wingdings" panose="05000000000000000000" pitchFamily="2" charset="2"/>
              </a:rPr>
              <a:t>ε↑</a:t>
            </a:r>
            <a:r>
              <a:rPr lang="de-DE" sz="1350" kern="0" dirty="0">
                <a:solidFill>
                  <a:srgbClr val="000000"/>
                </a:solidFill>
                <a:latin typeface="Arial"/>
                <a:sym typeface="Wingdings" panose="05000000000000000000" pitchFamily="2" charset="2"/>
              </a:rPr>
              <a:t> </a:t>
            </a:r>
            <a:endParaRPr lang="en-GB" sz="1350" kern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Textfeld 41"/>
          <p:cNvSpPr txBox="1"/>
          <p:nvPr/>
        </p:nvSpPr>
        <p:spPr>
          <a:xfrm>
            <a:off x="3126203" y="4364170"/>
            <a:ext cx="10801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200" kern="0" dirty="0">
                <a:solidFill>
                  <a:srgbClr val="808080">
                    <a:lumMod val="75000"/>
                  </a:srgbClr>
                </a:solidFill>
                <a:latin typeface="Arial"/>
              </a:rPr>
              <a:t>in kg/(m</a:t>
            </a:r>
            <a:r>
              <a:rPr lang="en-GB" sz="1200" kern="0" baseline="30000" dirty="0">
                <a:solidFill>
                  <a:srgbClr val="808080">
                    <a:lumMod val="75000"/>
                  </a:srgbClr>
                </a:solidFill>
                <a:latin typeface="Arial"/>
              </a:rPr>
              <a:t>2</a:t>
            </a:r>
            <a:r>
              <a:rPr lang="en-GB" sz="1200" kern="0" dirty="0">
                <a:solidFill>
                  <a:srgbClr val="808080">
                    <a:lumMod val="75000"/>
                  </a:srgbClr>
                </a:solidFill>
                <a:latin typeface="Arial"/>
              </a:rPr>
              <a:t>s)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4785352" y="731080"/>
            <a:ext cx="3215648" cy="3016789"/>
            <a:chOff x="4856470" y="974773"/>
            <a:chExt cx="4287530" cy="4022384"/>
          </a:xfrm>
        </p:grpSpPr>
        <p:sp>
          <p:nvSpPr>
            <p:cNvPr id="21" name="Inhaltsplatzhalter 2"/>
            <p:cNvSpPr txBox="1">
              <a:spLocks/>
            </p:cNvSpPr>
            <p:nvPr/>
          </p:nvSpPr>
          <p:spPr bwMode="auto">
            <a:xfrm>
              <a:off x="4932040" y="974773"/>
              <a:ext cx="3960440" cy="4277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marL="31432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3"/>
                </a:buBlip>
                <a:defRPr sz="20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90575" indent="-3143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>
                  <a:solidFill>
                    <a:schemeClr val="tx1"/>
                  </a:solidFill>
                  <a:latin typeface="+mn-lt"/>
                </a:defRPr>
              </a:lvl2pPr>
              <a:lvl3pPr marL="1209675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5"/>
                </a:buBlip>
                <a:defRPr sz="1600">
                  <a:solidFill>
                    <a:schemeClr val="tx1"/>
                  </a:solidFill>
                  <a:latin typeface="+mn-lt"/>
                </a:defRPr>
              </a:lvl3pPr>
              <a:lvl4pPr marL="165735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5"/>
                </a:buBlip>
                <a:defRPr sz="1600">
                  <a:solidFill>
                    <a:schemeClr val="tx1"/>
                  </a:solidFill>
                  <a:latin typeface="+mn-lt"/>
                </a:defRPr>
              </a:lvl4pPr>
              <a:lvl5pPr marL="2095500" indent="-276225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5"/>
                </a:buBlip>
                <a:defRPr sz="16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4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4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4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4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235744" indent="-235744" defTabSz="685800">
                <a:buFont typeface="Arial" panose="020B0604020202020204" pitchFamily="34" charset="0"/>
                <a:buChar char="•"/>
                <a:defRPr/>
              </a:pPr>
              <a:r>
                <a:rPr lang="de-DE" sz="1500" b="1" u="sng" kern="0" dirty="0" err="1">
                  <a:solidFill>
                    <a:srgbClr val="000000"/>
                  </a:solidFill>
                  <a:latin typeface="Arial"/>
                </a:rPr>
                <a:t>Frictional</a:t>
              </a:r>
              <a:r>
                <a:rPr lang="de-DE" sz="1500" b="1" u="sng" kern="0" dirty="0">
                  <a:solidFill>
                    <a:srgbClr val="000000"/>
                  </a:solidFill>
                  <a:latin typeface="Arial"/>
                </a:rPr>
                <a:t> </a:t>
              </a:r>
              <a:r>
                <a:rPr lang="de-DE" sz="1500" b="1" u="sng" kern="0" dirty="0" err="1">
                  <a:solidFill>
                    <a:srgbClr val="000000"/>
                  </a:solidFill>
                  <a:latin typeface="Arial"/>
                </a:rPr>
                <a:t>pressure</a:t>
              </a:r>
              <a:r>
                <a:rPr lang="de-DE" sz="1500" b="1" u="sng" kern="0" dirty="0">
                  <a:solidFill>
                    <a:srgbClr val="000000"/>
                  </a:solidFill>
                  <a:latin typeface="Arial"/>
                </a:rPr>
                <a:t> </a:t>
              </a:r>
              <a:r>
                <a:rPr lang="de-DE" sz="1500" b="1" u="sng" kern="0" dirty="0" err="1">
                  <a:solidFill>
                    <a:srgbClr val="000000"/>
                  </a:solidFill>
                  <a:latin typeface="Arial"/>
                </a:rPr>
                <a:t>drop</a:t>
              </a:r>
              <a:r>
                <a:rPr lang="de-DE" sz="1500" b="1" u="sng" kern="0" dirty="0">
                  <a:solidFill>
                    <a:srgbClr val="000000"/>
                  </a:solidFill>
                  <a:latin typeface="Arial"/>
                </a:rPr>
                <a:t>:</a:t>
              </a: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5137039" y="2384041"/>
              <a:ext cx="3755441" cy="2613116"/>
              <a:chOff x="5137039" y="2384041"/>
              <a:chExt cx="3755441" cy="2613116"/>
            </a:xfrm>
          </p:grpSpPr>
          <p:cxnSp>
            <p:nvCxnSpPr>
              <p:cNvPr id="23" name="Gerade Verbindung mit Pfeil 29"/>
              <p:cNvCxnSpPr/>
              <p:nvPr/>
            </p:nvCxnSpPr>
            <p:spPr>
              <a:xfrm flipV="1">
                <a:off x="5641095" y="2655753"/>
                <a:ext cx="12737" cy="1765829"/>
              </a:xfrm>
              <a:prstGeom prst="straightConnector1">
                <a:avLst/>
              </a:prstGeom>
              <a:noFill/>
              <a:ln w="28575" cap="flat" cmpd="sng" algn="ctr">
                <a:solidFill>
                  <a:srgbClr val="000000"/>
                </a:solidFill>
                <a:prstDash val="solid"/>
                <a:tailEnd type="triangle"/>
              </a:ln>
              <a:effectLst/>
            </p:spPr>
          </p:cxnSp>
          <p:cxnSp>
            <p:nvCxnSpPr>
              <p:cNvPr id="24" name="Gerade Verbindung mit Pfeil 31"/>
              <p:cNvCxnSpPr/>
              <p:nvPr/>
            </p:nvCxnSpPr>
            <p:spPr>
              <a:xfrm rot="5400000" flipV="1">
                <a:off x="6541477" y="3534177"/>
                <a:ext cx="12737" cy="1765829"/>
              </a:xfrm>
              <a:prstGeom prst="straightConnector1">
                <a:avLst/>
              </a:prstGeom>
              <a:noFill/>
              <a:ln w="28575" cap="flat" cmpd="sng" algn="ctr">
                <a:solidFill>
                  <a:srgbClr val="000000"/>
                </a:solidFill>
                <a:prstDash val="solid"/>
                <a:tailEnd type="triangle"/>
              </a:ln>
              <a:effectLst/>
            </p:spPr>
          </p:cxnSp>
          <p:sp>
            <p:nvSpPr>
              <p:cNvPr id="25" name="Textfeld 32"/>
              <p:cNvSpPr txBox="1"/>
              <p:nvPr/>
            </p:nvSpPr>
            <p:spPr>
              <a:xfrm>
                <a:off x="5137039" y="2384041"/>
                <a:ext cx="576064" cy="400109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square" rtlCol="0">
                <a:spAutoFit/>
              </a:bodyPr>
              <a:lstStyle/>
              <a:p>
                <a:pPr defTabSz="6858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de-DE" sz="1350" kern="0" dirty="0">
                    <a:solidFill>
                      <a:srgbClr val="000000"/>
                    </a:solidFill>
                    <a:latin typeface="Arial"/>
                  </a:rPr>
                  <a:t>∆</a:t>
                </a:r>
                <a:r>
                  <a:rPr lang="de-DE" sz="1350" kern="0" dirty="0" err="1">
                    <a:solidFill>
                      <a:srgbClr val="000000"/>
                    </a:solidFill>
                    <a:latin typeface="Arial"/>
                  </a:rPr>
                  <a:t>p</a:t>
                </a:r>
                <a:r>
                  <a:rPr lang="de-DE" sz="1350" kern="0" baseline="-25000" dirty="0" err="1">
                    <a:solidFill>
                      <a:srgbClr val="000000"/>
                    </a:solidFill>
                    <a:latin typeface="Arial"/>
                  </a:rPr>
                  <a:t>f</a:t>
                </a:r>
                <a:endParaRPr lang="en-GB" sz="1350" kern="0" baseline="-25000" dirty="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26" name="Textfeld 33"/>
              <p:cNvSpPr txBox="1"/>
              <p:nvPr/>
            </p:nvSpPr>
            <p:spPr>
              <a:xfrm>
                <a:off x="7380312" y="4225954"/>
                <a:ext cx="432048" cy="400109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square" rtlCol="0">
                <a:spAutoFit/>
              </a:bodyPr>
              <a:lstStyle/>
              <a:p>
                <a:pPr defTabSz="6858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de-DE" sz="1350" kern="0" dirty="0">
                    <a:solidFill>
                      <a:srgbClr val="000000"/>
                    </a:solidFill>
                    <a:latin typeface="Arial"/>
                  </a:rPr>
                  <a:t>x</a:t>
                </a:r>
                <a:endParaRPr lang="en-GB" sz="1350" kern="0" dirty="0">
                  <a:solidFill>
                    <a:srgbClr val="000000"/>
                  </a:solidFill>
                  <a:latin typeface="Arial"/>
                </a:endParaRPr>
              </a:p>
            </p:txBody>
          </p:sp>
          <p:cxnSp>
            <p:nvCxnSpPr>
              <p:cNvPr id="27" name="Gerader Verbinder 34"/>
              <p:cNvCxnSpPr/>
              <p:nvPr/>
            </p:nvCxnSpPr>
            <p:spPr>
              <a:xfrm rot="5400000">
                <a:off x="7021110" y="4440248"/>
                <a:ext cx="144016" cy="0"/>
              </a:xfrm>
              <a:prstGeom prst="line">
                <a:avLst/>
              </a:prstGeom>
              <a:noFill/>
              <a:ln w="28575" cap="flat" cmpd="sng" algn="ctr">
                <a:solidFill>
                  <a:srgbClr val="000000"/>
                </a:solidFill>
                <a:prstDash val="solid"/>
              </a:ln>
              <a:effectLst/>
            </p:spPr>
          </p:cxnSp>
          <p:sp>
            <p:nvSpPr>
              <p:cNvPr id="28" name="Textfeld 35"/>
              <p:cNvSpPr txBox="1"/>
              <p:nvPr/>
            </p:nvSpPr>
            <p:spPr>
              <a:xfrm>
                <a:off x="6950267" y="4497167"/>
                <a:ext cx="432048" cy="307776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square" rtlCol="0">
                <a:spAutoFit/>
              </a:bodyPr>
              <a:lstStyle/>
              <a:p>
                <a:pPr defTabSz="6858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de-DE" sz="900" kern="0" dirty="0">
                    <a:solidFill>
                      <a:srgbClr val="000000"/>
                    </a:solidFill>
                    <a:latin typeface="Arial"/>
                  </a:rPr>
                  <a:t>1</a:t>
                </a:r>
                <a:endParaRPr lang="en-GB" sz="900" kern="0" dirty="0">
                  <a:solidFill>
                    <a:srgbClr val="000000"/>
                  </a:solidFill>
                  <a:latin typeface="Arial"/>
                </a:endParaRPr>
              </a:p>
            </p:txBody>
          </p:sp>
          <p:cxnSp>
            <p:nvCxnSpPr>
              <p:cNvPr id="29" name="Gerader Verbinder 38"/>
              <p:cNvCxnSpPr/>
              <p:nvPr/>
            </p:nvCxnSpPr>
            <p:spPr>
              <a:xfrm rot="5400000">
                <a:off x="6793223" y="4441128"/>
                <a:ext cx="144016" cy="0"/>
              </a:xfrm>
              <a:prstGeom prst="line">
                <a:avLst/>
              </a:prstGeom>
              <a:noFill/>
              <a:ln w="28575" cap="flat" cmpd="sng" algn="ctr">
                <a:solidFill>
                  <a:srgbClr val="000000"/>
                </a:solidFill>
                <a:prstDash val="solid"/>
              </a:ln>
              <a:effectLst/>
            </p:spPr>
          </p:cxnSp>
          <p:sp>
            <p:nvSpPr>
              <p:cNvPr id="30" name="Textfeld 39"/>
              <p:cNvSpPr txBox="1"/>
              <p:nvPr/>
            </p:nvSpPr>
            <p:spPr>
              <a:xfrm>
                <a:off x="6598628" y="4504714"/>
                <a:ext cx="535180" cy="492443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square" rtlCol="0">
                <a:spAutoFit/>
              </a:bodyPr>
              <a:lstStyle/>
              <a:p>
                <a:pPr defTabSz="6858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de-DE" sz="900" kern="0" dirty="0">
                    <a:solidFill>
                      <a:srgbClr val="000000"/>
                    </a:solidFill>
                    <a:latin typeface="Arial"/>
                  </a:rPr>
                  <a:t>0.85</a:t>
                </a:r>
                <a:endParaRPr lang="en-GB" sz="900" kern="0" dirty="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31" name="Freihandform 40"/>
              <p:cNvSpPr/>
              <p:nvPr/>
            </p:nvSpPr>
            <p:spPr>
              <a:xfrm>
                <a:off x="5653832" y="2884326"/>
                <a:ext cx="1426723" cy="1541861"/>
              </a:xfrm>
              <a:custGeom>
                <a:avLst/>
                <a:gdLst>
                  <a:gd name="connsiteX0" fmla="*/ 0 w 1426723"/>
                  <a:gd name="connsiteY0" fmla="*/ 1541861 h 1541861"/>
                  <a:gd name="connsiteX1" fmla="*/ 726332 w 1426723"/>
                  <a:gd name="connsiteY1" fmla="*/ 368056 h 1541861"/>
                  <a:gd name="connsiteX2" fmla="*/ 1154349 w 1426723"/>
                  <a:gd name="connsiteY2" fmla="*/ 4891 h 1541861"/>
                  <a:gd name="connsiteX3" fmla="*/ 1426723 w 1426723"/>
                  <a:gd name="connsiteY3" fmla="*/ 569095 h 15418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26723" h="1541861">
                    <a:moveTo>
                      <a:pt x="0" y="1541861"/>
                    </a:moveTo>
                    <a:cubicBezTo>
                      <a:pt x="266970" y="1083039"/>
                      <a:pt x="533941" y="624218"/>
                      <a:pt x="726332" y="368056"/>
                    </a:cubicBezTo>
                    <a:cubicBezTo>
                      <a:pt x="918723" y="111894"/>
                      <a:pt x="1037617" y="-28615"/>
                      <a:pt x="1154349" y="4891"/>
                    </a:cubicBezTo>
                    <a:cubicBezTo>
                      <a:pt x="1271081" y="38397"/>
                      <a:pt x="1348902" y="303746"/>
                      <a:pt x="1426723" y="569095"/>
                    </a:cubicBezTo>
                  </a:path>
                </a:pathLst>
              </a:custGeom>
              <a:noFill/>
              <a:ln w="28575" cap="flat" cmpd="sng" algn="ctr">
                <a:solidFill>
                  <a:srgbClr val="3F5A9A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6858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sz="1350" kern="0">
                  <a:solidFill>
                    <a:srgbClr val="FFFFFF"/>
                  </a:solidFill>
                  <a:latin typeface="Arial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6" name="Textfeld 43"/>
                  <p:cNvSpPr txBox="1"/>
                  <p:nvPr/>
                </p:nvSpPr>
                <p:spPr>
                  <a:xfrm>
                    <a:off x="7430759" y="3296417"/>
                    <a:ext cx="1461721" cy="85262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 defTabSz="685800"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14:m>
                      <m:oMath xmlns:m="http://schemas.openxmlformats.org/officeDocument/2006/math">
                        <m:f>
                          <m:fPr>
                            <m:ctrlPr>
                              <a:rPr lang="en-GB" sz="1500" i="1" kern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1500" i="1" kern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𝛿</m:t>
                            </m:r>
                            <m:r>
                              <a:rPr lang="en-GB" sz="1500" i="1" kern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∆</m:t>
                            </m:r>
                            <m:r>
                              <a:rPr lang="en-GB" sz="1500" i="1" kern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𝑝𝑓</m:t>
                            </m:r>
                          </m:num>
                          <m:den>
                            <m:r>
                              <a:rPr lang="en-GB" sz="1500" i="1" kern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𝛿</m:t>
                            </m:r>
                            <m:r>
                              <a:rPr lang="de-DE" sz="1500" i="1" kern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den>
                        </m:f>
                      </m:oMath>
                    </a14:m>
                    <a:r>
                      <a:rPr lang="en-GB" sz="1350" kern="0" dirty="0">
                        <a:solidFill>
                          <a:srgbClr val="000000"/>
                        </a:solidFill>
                        <a:latin typeface="Arial"/>
                      </a:rPr>
                      <a:t> = 0</a:t>
                    </a:r>
                  </a:p>
                  <a:p>
                    <a:pPr algn="ctr" defTabSz="685800"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r>
                      <a:rPr lang="en-GB" sz="1350" kern="0" dirty="0">
                        <a:solidFill>
                          <a:srgbClr val="000000"/>
                        </a:solidFill>
                        <a:latin typeface="Arial"/>
                      </a:rPr>
                      <a:t>at x ≈ 0.85</a:t>
                    </a:r>
                  </a:p>
                </p:txBody>
              </p:sp>
            </mc:Choice>
            <mc:Fallback xmlns="">
              <p:sp>
                <p:nvSpPr>
                  <p:cNvPr id="36" name="Textfeld 43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430759" y="3296417"/>
                    <a:ext cx="1461721" cy="852626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b="-9615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38" name="Textfeld 4"/>
            <p:cNvSpPr txBox="1"/>
            <p:nvPr/>
          </p:nvSpPr>
          <p:spPr>
            <a:xfrm>
              <a:off x="4856470" y="1402506"/>
              <a:ext cx="4287530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sz="1350" kern="0" dirty="0" err="1">
                  <a:solidFill>
                    <a:srgbClr val="000000"/>
                  </a:solidFill>
                  <a:latin typeface="Arial"/>
                </a:rPr>
                <a:t>Frict</a:t>
              </a:r>
              <a:r>
                <a:rPr lang="en-GB" sz="1350" kern="0" dirty="0">
                  <a:solidFill>
                    <a:srgbClr val="000000"/>
                  </a:solidFill>
                  <a:latin typeface="Arial"/>
                </a:rPr>
                <a:t>. press. drop versus </a:t>
              </a:r>
              <a:r>
                <a:rPr lang="en-GB" sz="1350" kern="0" dirty="0" err="1">
                  <a:solidFill>
                    <a:srgbClr val="000000"/>
                  </a:solidFill>
                  <a:latin typeface="Arial"/>
                </a:rPr>
                <a:t>vapor</a:t>
              </a:r>
              <a:r>
                <a:rPr lang="en-GB" sz="1350" kern="0" dirty="0">
                  <a:solidFill>
                    <a:srgbClr val="000000"/>
                  </a:solidFill>
                  <a:latin typeface="Arial"/>
                </a:rPr>
                <a:t> quality</a:t>
              </a:r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1650793" y="2605278"/>
            <a:ext cx="2487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GB" sz="900" dirty="0">
                <a:solidFill>
                  <a:srgbClr val="080808"/>
                </a:solidFill>
                <a:latin typeface="Arial"/>
              </a:rPr>
              <a:t>0</a:t>
            </a:r>
            <a:endParaRPr lang="en-US" sz="900" dirty="0">
              <a:solidFill>
                <a:srgbClr val="080808"/>
              </a:solidFill>
              <a:latin typeface="Arial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272711" y="3356764"/>
            <a:ext cx="2487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GB" sz="900" dirty="0">
                <a:solidFill>
                  <a:srgbClr val="080808"/>
                </a:solidFill>
                <a:latin typeface="Arial"/>
              </a:rPr>
              <a:t>0</a:t>
            </a:r>
            <a:endParaRPr lang="en-US" sz="900" dirty="0">
              <a:solidFill>
                <a:srgbClr val="080808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190731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1"/>
          <p:cNvSpPr txBox="1">
            <a:spLocks/>
          </p:cNvSpPr>
          <p:nvPr/>
        </p:nvSpPr>
        <p:spPr>
          <a:xfrm>
            <a:off x="1435893" y="176351"/>
            <a:ext cx="6436852" cy="421481"/>
          </a:xfrm>
          <a:prstGeom prst="rect">
            <a:avLst/>
          </a:prstGeom>
        </p:spPr>
        <p:txBody>
          <a:bodyPr vert="horz" lIns="34290" rIns="3429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/>
            <a:r>
              <a:rPr lang="en-US" sz="1800" b="1" dirty="0">
                <a:solidFill>
                  <a:srgbClr val="0B0B61"/>
                </a:solidFill>
                <a:latin typeface="Arial"/>
              </a:rPr>
              <a:t>Flow pattern map I</a:t>
            </a: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583983" y="4767263"/>
            <a:ext cx="2171700" cy="273844"/>
          </a:xfrm>
          <a:prstGeom prst="rect">
            <a:avLst/>
          </a:prstGeom>
        </p:spPr>
        <p:txBody>
          <a:bodyPr/>
          <a:lstStyle/>
          <a:p>
            <a:pPr defTabSz="685800"/>
            <a:r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t>T. Koettig - CERN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655501" y="4767263"/>
            <a:ext cx="1600200" cy="273844"/>
          </a:xfrm>
          <a:prstGeom prst="rect">
            <a:avLst/>
          </a:prstGeom>
        </p:spPr>
        <p:txBody>
          <a:bodyPr/>
          <a:lstStyle/>
          <a:p>
            <a:fld id="{559C3BE2-95F0-4931-A736-418222227EC8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30-Jan-24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17918391-D411-FE40-AAD7-861AE5233E0E}" type="slidenum"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pPr defTabSz="685800"/>
              <a:t>14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pic>
        <p:nvPicPr>
          <p:cNvPr id="20" name="Grafik 4"/>
          <p:cNvPicPr>
            <a:picLocks noChangeAspect="1"/>
          </p:cNvPicPr>
          <p:nvPr/>
        </p:nvPicPr>
        <p:blipFill rotWithShape="1">
          <a:blip r:embed="rId2">
            <a:lum bright="-20000" contrast="40000"/>
          </a:blip>
          <a:srcRect b="3026"/>
          <a:stretch/>
        </p:blipFill>
        <p:spPr>
          <a:xfrm>
            <a:off x="1277634" y="833299"/>
            <a:ext cx="2106234" cy="2926583"/>
          </a:xfrm>
          <a:prstGeom prst="rect">
            <a:avLst/>
          </a:prstGeom>
        </p:spPr>
      </p:pic>
      <p:sp>
        <p:nvSpPr>
          <p:cNvPr id="22" name="Textfeld 6"/>
          <p:cNvSpPr txBox="1"/>
          <p:nvPr/>
        </p:nvSpPr>
        <p:spPr>
          <a:xfrm>
            <a:off x="1365491" y="3855567"/>
            <a:ext cx="189021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750" b="1" kern="0" dirty="0">
                <a:solidFill>
                  <a:srgbClr val="000000"/>
                </a:solidFill>
                <a:latin typeface="Arial"/>
              </a:rPr>
              <a:t>Fig.: </a:t>
            </a:r>
            <a:r>
              <a:rPr lang="de-DE" sz="750" b="1" kern="0" dirty="0" err="1">
                <a:solidFill>
                  <a:srgbClr val="000000"/>
                </a:solidFill>
                <a:latin typeface="Arial"/>
              </a:rPr>
              <a:t>Flow</a:t>
            </a:r>
            <a:r>
              <a:rPr lang="de-DE" sz="750" b="1" kern="0" dirty="0">
                <a:solidFill>
                  <a:srgbClr val="000000"/>
                </a:solidFill>
                <a:latin typeface="Arial"/>
              </a:rPr>
              <a:t> </a:t>
            </a:r>
            <a:r>
              <a:rPr lang="de-DE" sz="750" b="1" kern="0" dirty="0" err="1">
                <a:solidFill>
                  <a:srgbClr val="000000"/>
                </a:solidFill>
                <a:latin typeface="Arial"/>
              </a:rPr>
              <a:t>pattern</a:t>
            </a:r>
            <a:r>
              <a:rPr lang="de-DE" sz="750" b="1" kern="0" dirty="0">
                <a:solidFill>
                  <a:srgbClr val="000000"/>
                </a:solidFill>
                <a:latin typeface="Arial"/>
              </a:rPr>
              <a:t> </a:t>
            </a:r>
            <a:r>
              <a:rPr lang="de-DE" sz="750" b="1" kern="0" dirty="0" err="1">
                <a:solidFill>
                  <a:srgbClr val="000000"/>
                </a:solidFill>
                <a:latin typeface="Arial"/>
              </a:rPr>
              <a:t>for</a:t>
            </a:r>
            <a:r>
              <a:rPr lang="de-DE" sz="750" b="1" kern="0" dirty="0">
                <a:solidFill>
                  <a:srgbClr val="000000"/>
                </a:solidFill>
                <a:latin typeface="Arial"/>
              </a:rPr>
              <a:t> horizontal </a:t>
            </a:r>
            <a:r>
              <a:rPr lang="de-DE" sz="750" b="1" kern="0" dirty="0" err="1">
                <a:solidFill>
                  <a:srgbClr val="000000"/>
                </a:solidFill>
                <a:latin typeface="Arial"/>
              </a:rPr>
              <a:t>flow</a:t>
            </a:r>
            <a:endParaRPr lang="de-DE" sz="750" b="1" kern="0" dirty="0">
              <a:solidFill>
                <a:srgbClr val="000000"/>
              </a:solidFill>
              <a:latin typeface="Arial"/>
            </a:endParaRPr>
          </a:p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750" b="1" i="1" kern="0" dirty="0">
                <a:solidFill>
                  <a:srgbClr val="000000"/>
                </a:solidFill>
                <a:latin typeface="Arial"/>
              </a:rPr>
              <a:t>VDI </a:t>
            </a:r>
            <a:r>
              <a:rPr lang="de-DE" sz="750" b="1" i="1" kern="0" dirty="0" err="1">
                <a:solidFill>
                  <a:srgbClr val="000000"/>
                </a:solidFill>
                <a:latin typeface="Arial"/>
              </a:rPr>
              <a:t>Heat</a:t>
            </a:r>
            <a:r>
              <a:rPr lang="de-DE" sz="750" b="1" i="1" kern="0" dirty="0">
                <a:solidFill>
                  <a:srgbClr val="000000"/>
                </a:solidFill>
                <a:latin typeface="Arial"/>
              </a:rPr>
              <a:t> Atlas</a:t>
            </a:r>
          </a:p>
        </p:txBody>
      </p:sp>
      <p:sp>
        <p:nvSpPr>
          <p:cNvPr id="23" name="Textfeld 7"/>
          <p:cNvSpPr txBox="1"/>
          <p:nvPr/>
        </p:nvSpPr>
        <p:spPr>
          <a:xfrm>
            <a:off x="4063658" y="4005609"/>
            <a:ext cx="329436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750" b="1" kern="0" dirty="0">
                <a:solidFill>
                  <a:srgbClr val="000000"/>
                </a:solidFill>
                <a:latin typeface="Arial"/>
              </a:rPr>
              <a:t>Fig.: </a:t>
            </a:r>
            <a:r>
              <a:rPr lang="de-DE" sz="750" b="1" kern="0" dirty="0" err="1">
                <a:solidFill>
                  <a:srgbClr val="000000"/>
                </a:solidFill>
                <a:latin typeface="Arial"/>
              </a:rPr>
              <a:t>Flow</a:t>
            </a:r>
            <a:r>
              <a:rPr lang="de-DE" sz="750" b="1" kern="0" dirty="0">
                <a:solidFill>
                  <a:srgbClr val="000000"/>
                </a:solidFill>
                <a:latin typeface="Arial"/>
              </a:rPr>
              <a:t> </a:t>
            </a:r>
            <a:r>
              <a:rPr lang="de-DE" sz="750" b="1" kern="0" dirty="0" err="1">
                <a:solidFill>
                  <a:srgbClr val="000000"/>
                </a:solidFill>
                <a:latin typeface="Arial"/>
              </a:rPr>
              <a:t>pattern</a:t>
            </a:r>
            <a:r>
              <a:rPr lang="de-DE" sz="750" b="1" kern="0" dirty="0">
                <a:solidFill>
                  <a:srgbClr val="000000"/>
                </a:solidFill>
                <a:latin typeface="Arial"/>
              </a:rPr>
              <a:t> </a:t>
            </a:r>
            <a:r>
              <a:rPr lang="de-DE" sz="750" b="1" kern="0" dirty="0" err="1">
                <a:solidFill>
                  <a:srgbClr val="000000"/>
                </a:solidFill>
                <a:latin typeface="Arial"/>
              </a:rPr>
              <a:t>map</a:t>
            </a:r>
            <a:r>
              <a:rPr lang="de-DE" sz="750" b="1" kern="0" dirty="0">
                <a:solidFill>
                  <a:srgbClr val="000000"/>
                </a:solidFill>
                <a:latin typeface="Arial"/>
              </a:rPr>
              <a:t> </a:t>
            </a:r>
            <a:r>
              <a:rPr lang="de-DE" sz="750" b="1" kern="0" dirty="0" err="1">
                <a:solidFill>
                  <a:srgbClr val="000000"/>
                </a:solidFill>
                <a:latin typeface="Arial"/>
              </a:rPr>
              <a:t>according</a:t>
            </a:r>
            <a:r>
              <a:rPr lang="de-DE" sz="750" b="1" kern="0" dirty="0">
                <a:solidFill>
                  <a:srgbClr val="000000"/>
                </a:solidFill>
                <a:latin typeface="Arial"/>
              </a:rPr>
              <a:t> </a:t>
            </a:r>
            <a:r>
              <a:rPr lang="de-DE" sz="750" b="1" kern="0" dirty="0" err="1">
                <a:solidFill>
                  <a:srgbClr val="000000"/>
                </a:solidFill>
                <a:latin typeface="Arial"/>
              </a:rPr>
              <a:t>to</a:t>
            </a:r>
            <a:r>
              <a:rPr lang="de-DE" sz="750" b="1" kern="0" dirty="0">
                <a:solidFill>
                  <a:srgbClr val="000000"/>
                </a:solidFill>
                <a:latin typeface="Arial"/>
              </a:rPr>
              <a:t> </a:t>
            </a:r>
            <a:r>
              <a:rPr lang="de-DE" sz="750" b="1" kern="0" dirty="0" err="1">
                <a:solidFill>
                  <a:srgbClr val="000000"/>
                </a:solidFill>
                <a:latin typeface="Arial"/>
              </a:rPr>
              <a:t>Taitel</a:t>
            </a:r>
            <a:r>
              <a:rPr lang="de-DE" sz="750" b="1" kern="0" dirty="0">
                <a:solidFill>
                  <a:srgbClr val="000000"/>
                </a:solidFill>
                <a:latin typeface="Arial"/>
              </a:rPr>
              <a:t> </a:t>
            </a:r>
            <a:r>
              <a:rPr lang="de-DE" sz="750" b="1" kern="0" dirty="0" err="1">
                <a:solidFill>
                  <a:srgbClr val="000000"/>
                </a:solidFill>
                <a:latin typeface="Arial"/>
              </a:rPr>
              <a:t>and</a:t>
            </a:r>
            <a:r>
              <a:rPr lang="de-DE" sz="750" b="1" kern="0" dirty="0">
                <a:solidFill>
                  <a:srgbClr val="000000"/>
                </a:solidFill>
                <a:latin typeface="Arial"/>
              </a:rPr>
              <a:t> </a:t>
            </a:r>
            <a:r>
              <a:rPr lang="de-DE" sz="750" b="1" kern="0" dirty="0" err="1">
                <a:solidFill>
                  <a:srgbClr val="000000"/>
                </a:solidFill>
                <a:latin typeface="Arial"/>
              </a:rPr>
              <a:t>Dukler</a:t>
            </a:r>
            <a:endParaRPr lang="de-DE" sz="750" b="1" kern="0" dirty="0">
              <a:solidFill>
                <a:srgbClr val="000000"/>
              </a:solidFill>
              <a:latin typeface="Arial"/>
            </a:endParaRPr>
          </a:p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750" b="1" i="1" kern="0" dirty="0">
                <a:solidFill>
                  <a:srgbClr val="000000"/>
                </a:solidFill>
                <a:latin typeface="Arial"/>
              </a:rPr>
              <a:t>VDI </a:t>
            </a:r>
            <a:r>
              <a:rPr lang="de-DE" sz="750" b="1" i="1" kern="0" dirty="0" err="1">
                <a:solidFill>
                  <a:srgbClr val="000000"/>
                </a:solidFill>
                <a:latin typeface="Arial"/>
              </a:rPr>
              <a:t>Heat</a:t>
            </a:r>
            <a:r>
              <a:rPr lang="de-DE" sz="750" b="1" i="1" kern="0" dirty="0">
                <a:solidFill>
                  <a:srgbClr val="000000"/>
                </a:solidFill>
                <a:latin typeface="Arial"/>
              </a:rPr>
              <a:t> Atlas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342595" y="4407588"/>
            <a:ext cx="6688049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sz="825" dirty="0">
                <a:solidFill>
                  <a:srgbClr val="4D4D4D">
                    <a:lumMod val="50000"/>
                  </a:srgbClr>
                </a:solidFill>
                <a:latin typeface="Arial"/>
              </a:rPr>
              <a:t>Source: H. Kirsch, </a:t>
            </a:r>
            <a:r>
              <a:rPr lang="en-GB" sz="825" dirty="0">
                <a:solidFill>
                  <a:srgbClr val="4D4D4D">
                    <a:lumMod val="50000"/>
                  </a:srgbClr>
                </a:solidFill>
                <a:latin typeface="Arial"/>
              </a:rPr>
              <a:t>Cooling Circuit Design for the Large-scale Liquid Argon Detectors in the ICARUS Experiment, CERN-THESIS-2016-438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ED56E55-DA0A-DBF2-1E6F-104A790E32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1603" y="587937"/>
            <a:ext cx="5591628" cy="3616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104336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1"/>
          <p:cNvSpPr txBox="1">
            <a:spLocks/>
          </p:cNvSpPr>
          <p:nvPr/>
        </p:nvSpPr>
        <p:spPr>
          <a:xfrm>
            <a:off x="1084667" y="127353"/>
            <a:ext cx="6436852" cy="421481"/>
          </a:xfrm>
          <a:prstGeom prst="rect">
            <a:avLst/>
          </a:prstGeom>
        </p:spPr>
        <p:txBody>
          <a:bodyPr vert="horz" lIns="34290" rIns="3429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/>
            <a:r>
              <a:rPr lang="en-US" sz="1800" b="1" dirty="0">
                <a:solidFill>
                  <a:srgbClr val="0B0B61"/>
                </a:solidFill>
                <a:latin typeface="Arial"/>
              </a:rPr>
              <a:t>Flow pattern map II</a:t>
            </a: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583983" y="4767263"/>
            <a:ext cx="2171700" cy="273844"/>
          </a:xfrm>
          <a:prstGeom prst="rect">
            <a:avLst/>
          </a:prstGeom>
        </p:spPr>
        <p:txBody>
          <a:bodyPr/>
          <a:lstStyle/>
          <a:p>
            <a:pPr defTabSz="685800"/>
            <a:r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t>T. Koettig - CERN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655501" y="4767263"/>
            <a:ext cx="1600200" cy="273844"/>
          </a:xfrm>
          <a:prstGeom prst="rect">
            <a:avLst/>
          </a:prstGeom>
        </p:spPr>
        <p:txBody>
          <a:bodyPr/>
          <a:lstStyle/>
          <a:p>
            <a:fld id="{13340F1A-0BD7-4FAE-9732-9623D5F07DC7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30-Jan-24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17918391-D411-FE40-AAD7-861AE5233E0E}" type="slidenum"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pPr defTabSz="685800"/>
              <a:t>15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0" name="Textfeld 6"/>
          <p:cNvSpPr txBox="1"/>
          <p:nvPr/>
        </p:nvSpPr>
        <p:spPr>
          <a:xfrm>
            <a:off x="1385646" y="4191930"/>
            <a:ext cx="189021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750" b="1" kern="0" dirty="0">
                <a:solidFill>
                  <a:srgbClr val="000000"/>
                </a:solidFill>
                <a:latin typeface="Arial"/>
              </a:rPr>
              <a:t>Fig.: </a:t>
            </a:r>
            <a:r>
              <a:rPr lang="de-DE" sz="750" b="1" kern="0" dirty="0" err="1">
                <a:solidFill>
                  <a:srgbClr val="000000"/>
                </a:solidFill>
                <a:latin typeface="Arial"/>
              </a:rPr>
              <a:t>Flow</a:t>
            </a:r>
            <a:r>
              <a:rPr lang="de-DE" sz="750" b="1" kern="0" dirty="0">
                <a:solidFill>
                  <a:srgbClr val="000000"/>
                </a:solidFill>
                <a:latin typeface="Arial"/>
              </a:rPr>
              <a:t> </a:t>
            </a:r>
            <a:r>
              <a:rPr lang="de-DE" sz="750" b="1" kern="0" dirty="0" err="1">
                <a:solidFill>
                  <a:srgbClr val="000000"/>
                </a:solidFill>
                <a:latin typeface="Arial"/>
              </a:rPr>
              <a:t>pattern</a:t>
            </a:r>
            <a:r>
              <a:rPr lang="de-DE" sz="750" b="1" kern="0" dirty="0">
                <a:solidFill>
                  <a:srgbClr val="000000"/>
                </a:solidFill>
                <a:latin typeface="Arial"/>
              </a:rPr>
              <a:t> </a:t>
            </a:r>
            <a:r>
              <a:rPr lang="de-DE" sz="750" b="1" kern="0" dirty="0" err="1">
                <a:solidFill>
                  <a:srgbClr val="000000"/>
                </a:solidFill>
                <a:latin typeface="Arial"/>
              </a:rPr>
              <a:t>for</a:t>
            </a:r>
            <a:r>
              <a:rPr lang="de-DE" sz="750" b="1" kern="0" dirty="0">
                <a:solidFill>
                  <a:srgbClr val="000000"/>
                </a:solidFill>
                <a:latin typeface="Arial"/>
              </a:rPr>
              <a:t> </a:t>
            </a:r>
            <a:r>
              <a:rPr lang="de-DE" sz="750" b="1" kern="0" dirty="0" err="1">
                <a:solidFill>
                  <a:srgbClr val="000000"/>
                </a:solidFill>
                <a:latin typeface="Arial"/>
              </a:rPr>
              <a:t>vertical</a:t>
            </a:r>
            <a:r>
              <a:rPr lang="de-DE" sz="750" b="1" kern="0" dirty="0">
                <a:solidFill>
                  <a:srgbClr val="000000"/>
                </a:solidFill>
                <a:latin typeface="Arial"/>
              </a:rPr>
              <a:t> </a:t>
            </a:r>
            <a:r>
              <a:rPr lang="de-DE" sz="750" b="1" kern="0" dirty="0" err="1">
                <a:solidFill>
                  <a:srgbClr val="000000"/>
                </a:solidFill>
                <a:latin typeface="Arial"/>
              </a:rPr>
              <a:t>flow</a:t>
            </a:r>
            <a:endParaRPr lang="de-DE" sz="750" b="1" kern="0" dirty="0">
              <a:solidFill>
                <a:srgbClr val="000000"/>
              </a:solidFill>
              <a:latin typeface="Arial"/>
            </a:endParaRPr>
          </a:p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750" b="1" i="1" kern="0" dirty="0">
                <a:solidFill>
                  <a:srgbClr val="000000"/>
                </a:solidFill>
                <a:latin typeface="Arial"/>
              </a:rPr>
              <a:t>VDI </a:t>
            </a:r>
            <a:r>
              <a:rPr lang="de-DE" sz="750" b="1" i="1" kern="0" dirty="0" err="1">
                <a:solidFill>
                  <a:srgbClr val="000000"/>
                </a:solidFill>
                <a:latin typeface="Arial"/>
              </a:rPr>
              <a:t>Heat</a:t>
            </a:r>
            <a:r>
              <a:rPr lang="de-DE" sz="750" b="1" i="1" kern="0" dirty="0">
                <a:solidFill>
                  <a:srgbClr val="000000"/>
                </a:solidFill>
                <a:latin typeface="Arial"/>
              </a:rPr>
              <a:t> Atlas</a:t>
            </a:r>
          </a:p>
        </p:txBody>
      </p:sp>
      <p:sp>
        <p:nvSpPr>
          <p:cNvPr id="11" name="Textfeld 7"/>
          <p:cNvSpPr txBox="1"/>
          <p:nvPr/>
        </p:nvSpPr>
        <p:spPr>
          <a:xfrm>
            <a:off x="4013066" y="4215884"/>
            <a:ext cx="369128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750" b="1" kern="0" dirty="0">
                <a:solidFill>
                  <a:srgbClr val="000000"/>
                </a:solidFill>
                <a:latin typeface="Arial"/>
              </a:rPr>
              <a:t>Fig.: </a:t>
            </a:r>
            <a:r>
              <a:rPr lang="de-DE" sz="750" b="1" kern="0" dirty="0" err="1">
                <a:solidFill>
                  <a:srgbClr val="000000"/>
                </a:solidFill>
                <a:latin typeface="Arial"/>
              </a:rPr>
              <a:t>Flow</a:t>
            </a:r>
            <a:r>
              <a:rPr lang="de-DE" sz="750" b="1" kern="0" dirty="0">
                <a:solidFill>
                  <a:srgbClr val="000000"/>
                </a:solidFill>
                <a:latin typeface="Arial"/>
              </a:rPr>
              <a:t> </a:t>
            </a:r>
            <a:r>
              <a:rPr lang="de-DE" sz="750" b="1" kern="0" dirty="0" err="1">
                <a:solidFill>
                  <a:srgbClr val="000000"/>
                </a:solidFill>
                <a:latin typeface="Arial"/>
              </a:rPr>
              <a:t>pattern</a:t>
            </a:r>
            <a:r>
              <a:rPr lang="de-DE" sz="750" b="1" kern="0" dirty="0">
                <a:solidFill>
                  <a:srgbClr val="000000"/>
                </a:solidFill>
                <a:latin typeface="Arial"/>
              </a:rPr>
              <a:t> </a:t>
            </a:r>
            <a:r>
              <a:rPr lang="de-DE" sz="750" b="1" kern="0" dirty="0" err="1">
                <a:solidFill>
                  <a:srgbClr val="000000"/>
                </a:solidFill>
                <a:latin typeface="Arial"/>
              </a:rPr>
              <a:t>map</a:t>
            </a:r>
            <a:r>
              <a:rPr lang="de-DE" sz="750" b="1" kern="0" dirty="0">
                <a:solidFill>
                  <a:srgbClr val="000000"/>
                </a:solidFill>
                <a:latin typeface="Arial"/>
              </a:rPr>
              <a:t> </a:t>
            </a:r>
            <a:r>
              <a:rPr lang="de-DE" sz="750" b="1" kern="0" dirty="0" err="1">
                <a:solidFill>
                  <a:srgbClr val="000000"/>
                </a:solidFill>
                <a:latin typeface="Arial"/>
              </a:rPr>
              <a:t>according</a:t>
            </a:r>
            <a:r>
              <a:rPr lang="de-DE" sz="750" b="1" kern="0" dirty="0">
                <a:solidFill>
                  <a:srgbClr val="000000"/>
                </a:solidFill>
                <a:latin typeface="Arial"/>
              </a:rPr>
              <a:t> </a:t>
            </a:r>
            <a:r>
              <a:rPr lang="de-DE" sz="750" b="1" kern="0" dirty="0" err="1">
                <a:solidFill>
                  <a:srgbClr val="000000"/>
                </a:solidFill>
                <a:latin typeface="Arial"/>
              </a:rPr>
              <a:t>to</a:t>
            </a:r>
            <a:r>
              <a:rPr lang="de-DE" sz="750" b="1" kern="0" dirty="0">
                <a:solidFill>
                  <a:srgbClr val="000000"/>
                </a:solidFill>
                <a:latin typeface="Arial"/>
              </a:rPr>
              <a:t> Hewitt </a:t>
            </a:r>
            <a:r>
              <a:rPr lang="de-DE" sz="750" b="1" kern="0" dirty="0" err="1">
                <a:solidFill>
                  <a:srgbClr val="000000"/>
                </a:solidFill>
                <a:latin typeface="Arial"/>
              </a:rPr>
              <a:t>and</a:t>
            </a:r>
            <a:r>
              <a:rPr lang="de-DE" sz="750" b="1" kern="0" dirty="0">
                <a:solidFill>
                  <a:srgbClr val="000000"/>
                </a:solidFill>
                <a:latin typeface="Arial"/>
              </a:rPr>
              <a:t> Roberts</a:t>
            </a:r>
          </a:p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750" b="1" i="1" kern="0" dirty="0">
                <a:solidFill>
                  <a:srgbClr val="000000"/>
                </a:solidFill>
                <a:latin typeface="Arial"/>
              </a:rPr>
              <a:t>VDI </a:t>
            </a:r>
            <a:r>
              <a:rPr lang="de-DE" sz="750" b="1" i="1" kern="0" dirty="0" err="1">
                <a:solidFill>
                  <a:srgbClr val="000000"/>
                </a:solidFill>
                <a:latin typeface="Arial"/>
              </a:rPr>
              <a:t>Heat</a:t>
            </a:r>
            <a:r>
              <a:rPr lang="de-DE" sz="750" b="1" i="1" kern="0" dirty="0">
                <a:solidFill>
                  <a:srgbClr val="000000"/>
                </a:solidFill>
                <a:latin typeface="Arial"/>
              </a:rPr>
              <a:t> Atlas</a:t>
            </a:r>
          </a:p>
        </p:txBody>
      </p:sp>
      <p:pic>
        <p:nvPicPr>
          <p:cNvPr id="12" name="Grafik 2"/>
          <p:cNvPicPr>
            <a:picLocks noChangeAspect="1"/>
          </p:cNvPicPr>
          <p:nvPr/>
        </p:nvPicPr>
        <p:blipFill>
          <a:blip r:embed="rId2">
            <a:lum bright="-20000" contrast="40000"/>
          </a:blip>
          <a:stretch>
            <a:fillRect/>
          </a:stretch>
        </p:blipFill>
        <p:spPr>
          <a:xfrm rot="5400000">
            <a:off x="1299799" y="1436148"/>
            <a:ext cx="1866569" cy="197753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0AA6F44-8849-BBB4-BD25-0B0E18A06F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9573" y="387091"/>
            <a:ext cx="5483832" cy="3829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2246756"/>
      </p:ext>
    </p:extLst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1"/>
          <p:cNvSpPr txBox="1">
            <a:spLocks/>
          </p:cNvSpPr>
          <p:nvPr/>
        </p:nvSpPr>
        <p:spPr>
          <a:xfrm>
            <a:off x="1435893" y="176351"/>
            <a:ext cx="6436852" cy="421481"/>
          </a:xfrm>
          <a:prstGeom prst="rect">
            <a:avLst/>
          </a:prstGeom>
        </p:spPr>
        <p:txBody>
          <a:bodyPr vert="horz" lIns="34290" rIns="3429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/>
            <a:r>
              <a:rPr lang="en-US" sz="1800" b="1" dirty="0">
                <a:solidFill>
                  <a:srgbClr val="0B0B61"/>
                </a:solidFill>
                <a:latin typeface="Arial"/>
              </a:rPr>
              <a:t>Flow pattern map III</a:t>
            </a: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583983" y="4767263"/>
            <a:ext cx="2171700" cy="273844"/>
          </a:xfrm>
          <a:prstGeom prst="rect">
            <a:avLst/>
          </a:prstGeom>
        </p:spPr>
        <p:txBody>
          <a:bodyPr/>
          <a:lstStyle/>
          <a:p>
            <a:pPr defTabSz="685800"/>
            <a:r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t>T. Koettig - CERN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655501" y="4767263"/>
            <a:ext cx="1600200" cy="273844"/>
          </a:xfrm>
          <a:prstGeom prst="rect">
            <a:avLst/>
          </a:prstGeom>
        </p:spPr>
        <p:txBody>
          <a:bodyPr/>
          <a:lstStyle/>
          <a:p>
            <a:fld id="{D03ED208-2335-4DD3-B840-4A9F26612321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30-Jan-24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17918391-D411-FE40-AAD7-861AE5233E0E}" type="slidenum"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pPr defTabSz="685800"/>
              <a:t>16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0337" y="1179778"/>
            <a:ext cx="4558637" cy="3005537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1165027" y="1620148"/>
            <a:ext cx="2239277" cy="2147882"/>
            <a:chOff x="29369" y="3188242"/>
            <a:chExt cx="2985702" cy="2863842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9369" y="3188242"/>
              <a:ext cx="2613597" cy="2284090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128954" y="5744308"/>
              <a:ext cx="2734081" cy="307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/>
              <a:r>
                <a:rPr lang="en-US" sz="900" dirty="0">
                  <a:solidFill>
                    <a:srgbClr val="4D4D4D">
                      <a:lumMod val="50000"/>
                    </a:srgbClr>
                  </a:solidFill>
                  <a:latin typeface="Arial"/>
                </a:rPr>
                <a:t>From: VDI </a:t>
              </a:r>
              <a:r>
                <a:rPr lang="en-US" sz="900" dirty="0" err="1">
                  <a:solidFill>
                    <a:srgbClr val="4D4D4D">
                      <a:lumMod val="50000"/>
                    </a:srgbClr>
                  </a:solidFill>
                  <a:latin typeface="Arial"/>
                </a:rPr>
                <a:t>Waermeatlas</a:t>
              </a:r>
              <a:r>
                <a:rPr lang="en-US" sz="900" dirty="0">
                  <a:solidFill>
                    <a:srgbClr val="4D4D4D">
                      <a:lumMod val="50000"/>
                    </a:srgbClr>
                  </a:solidFill>
                  <a:latin typeface="Arial"/>
                </a:rPr>
                <a:t> Hbb4, 2006</a:t>
              </a:r>
              <a:endParaRPr lang="en-GB" sz="900" dirty="0">
                <a:solidFill>
                  <a:srgbClr val="4D4D4D">
                    <a:lumMod val="50000"/>
                  </a:srgbClr>
                </a:solidFill>
                <a:latin typeface="Arial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052842" y="3275111"/>
              <a:ext cx="962229" cy="2123658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defTabSz="685800"/>
              <a:r>
                <a:rPr lang="en-US" sz="1050" b="1" dirty="0">
                  <a:solidFill>
                    <a:srgbClr val="4D4D4D">
                      <a:lumMod val="50000"/>
                    </a:srgbClr>
                  </a:solidFill>
                  <a:latin typeface="Arial"/>
                </a:rPr>
                <a:t>S</a:t>
              </a:r>
              <a:r>
                <a:rPr lang="en-US" sz="1050" dirty="0">
                  <a:solidFill>
                    <a:srgbClr val="4D4D4D">
                      <a:lumMod val="50000"/>
                    </a:srgbClr>
                  </a:solidFill>
                  <a:latin typeface="Arial"/>
                </a:rPr>
                <a:t> =&gt; </a:t>
              </a:r>
              <a:r>
                <a:rPr lang="en-US" sz="1050" b="1" dirty="0">
                  <a:solidFill>
                    <a:srgbClr val="4D4D4D">
                      <a:lumMod val="50000"/>
                    </a:srgbClr>
                  </a:solidFill>
                  <a:latin typeface="Arial"/>
                </a:rPr>
                <a:t>SW</a:t>
              </a:r>
            </a:p>
            <a:p>
              <a:pPr defTabSz="685800"/>
              <a:endParaRPr lang="en-US" sz="1050" dirty="0">
                <a:solidFill>
                  <a:srgbClr val="4D4D4D">
                    <a:lumMod val="50000"/>
                  </a:srgbClr>
                </a:solidFill>
                <a:latin typeface="Arial"/>
              </a:endParaRPr>
            </a:p>
            <a:p>
              <a:pPr defTabSz="685800"/>
              <a:endParaRPr lang="en-US" sz="825" dirty="0">
                <a:solidFill>
                  <a:srgbClr val="4D4D4D">
                    <a:lumMod val="50000"/>
                  </a:srgbClr>
                </a:solidFill>
                <a:latin typeface="Arial"/>
              </a:endParaRPr>
            </a:p>
            <a:p>
              <a:pPr defTabSz="685800"/>
              <a:r>
                <a:rPr lang="en-US" sz="1050" b="1" dirty="0" err="1">
                  <a:solidFill>
                    <a:srgbClr val="4D4D4D">
                      <a:lumMod val="50000"/>
                    </a:srgbClr>
                  </a:solidFill>
                  <a:latin typeface="Arial"/>
                </a:rPr>
                <a:t>I</a:t>
              </a:r>
              <a:r>
                <a:rPr lang="en-US" sz="1050" dirty="0" err="1">
                  <a:solidFill>
                    <a:srgbClr val="4D4D4D">
                      <a:lumMod val="50000"/>
                    </a:srgbClr>
                  </a:solidFill>
                  <a:latin typeface="Arial"/>
                </a:rPr>
                <a:t>ntermitt</a:t>
              </a:r>
              <a:r>
                <a:rPr lang="en-US" sz="1050" dirty="0">
                  <a:solidFill>
                    <a:srgbClr val="4D4D4D">
                      <a:lumMod val="50000"/>
                    </a:srgbClr>
                  </a:solidFill>
                  <a:latin typeface="Arial"/>
                </a:rPr>
                <a:t>.</a:t>
              </a:r>
            </a:p>
            <a:p>
              <a:pPr defTabSz="685800"/>
              <a:endParaRPr lang="en-US" sz="600" dirty="0">
                <a:solidFill>
                  <a:srgbClr val="4D4D4D">
                    <a:lumMod val="50000"/>
                  </a:srgbClr>
                </a:solidFill>
                <a:latin typeface="Arial"/>
              </a:endParaRPr>
            </a:p>
            <a:p>
              <a:pPr defTabSz="685800"/>
              <a:endParaRPr lang="en-US" sz="1200" dirty="0">
                <a:solidFill>
                  <a:srgbClr val="4D4D4D">
                    <a:lumMod val="50000"/>
                  </a:srgbClr>
                </a:solidFill>
                <a:latin typeface="Arial"/>
              </a:endParaRPr>
            </a:p>
            <a:p>
              <a:pPr defTabSz="685800"/>
              <a:r>
                <a:rPr lang="en-US" sz="1050" b="1" dirty="0">
                  <a:solidFill>
                    <a:srgbClr val="4D4D4D">
                      <a:lumMod val="50000"/>
                    </a:srgbClr>
                  </a:solidFill>
                  <a:latin typeface="Arial"/>
                </a:rPr>
                <a:t>A</a:t>
              </a:r>
              <a:r>
                <a:rPr lang="en-US" sz="1050" dirty="0">
                  <a:solidFill>
                    <a:srgbClr val="4D4D4D">
                      <a:lumMod val="50000"/>
                    </a:srgbClr>
                  </a:solidFill>
                  <a:latin typeface="Arial"/>
                </a:rPr>
                <a:t>nnular</a:t>
              </a:r>
            </a:p>
            <a:p>
              <a:pPr defTabSz="685800"/>
              <a:endParaRPr lang="en-US" sz="450" dirty="0">
                <a:solidFill>
                  <a:srgbClr val="4D4D4D">
                    <a:lumMod val="50000"/>
                  </a:srgbClr>
                </a:solidFill>
                <a:latin typeface="Arial"/>
              </a:endParaRPr>
            </a:p>
            <a:p>
              <a:pPr defTabSz="685800"/>
              <a:r>
                <a:rPr lang="en-US" sz="1050" dirty="0">
                  <a:solidFill>
                    <a:srgbClr val="4D4D4D">
                      <a:lumMod val="50000"/>
                    </a:srgbClr>
                  </a:solidFill>
                  <a:latin typeface="Arial"/>
                </a:rPr>
                <a:t>Dry-out </a:t>
              </a:r>
            </a:p>
            <a:p>
              <a:pPr defTabSz="685800"/>
              <a:endParaRPr lang="en-US" sz="375" dirty="0">
                <a:solidFill>
                  <a:srgbClr val="4D4D4D">
                    <a:lumMod val="50000"/>
                  </a:srgbClr>
                </a:solidFill>
                <a:latin typeface="Arial"/>
              </a:endParaRPr>
            </a:p>
            <a:p>
              <a:pPr defTabSz="685800"/>
              <a:r>
                <a:rPr lang="en-US" sz="1050" b="1" dirty="0">
                  <a:solidFill>
                    <a:srgbClr val="4D4D4D">
                      <a:lumMod val="50000"/>
                    </a:srgbClr>
                  </a:solidFill>
                  <a:latin typeface="Arial"/>
                </a:rPr>
                <a:t>M</a:t>
              </a:r>
              <a:r>
                <a:rPr lang="en-US" sz="1050" dirty="0">
                  <a:solidFill>
                    <a:srgbClr val="4D4D4D">
                      <a:lumMod val="50000"/>
                    </a:srgbClr>
                  </a:solidFill>
                  <a:latin typeface="Arial"/>
                </a:rPr>
                <a:t>ist</a:t>
              </a:r>
              <a:endParaRPr lang="en-GB" sz="1050" dirty="0">
                <a:solidFill>
                  <a:srgbClr val="4D4D4D">
                    <a:lumMod val="50000"/>
                  </a:srgbClr>
                </a:solidFill>
                <a:latin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08254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1"/>
          <p:cNvSpPr txBox="1">
            <a:spLocks/>
          </p:cNvSpPr>
          <p:nvPr/>
        </p:nvSpPr>
        <p:spPr>
          <a:xfrm>
            <a:off x="1435893" y="176351"/>
            <a:ext cx="6436852" cy="421481"/>
          </a:xfrm>
          <a:prstGeom prst="rect">
            <a:avLst/>
          </a:prstGeom>
        </p:spPr>
        <p:txBody>
          <a:bodyPr vert="horz" lIns="34290" rIns="3429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/>
            <a:r>
              <a:rPr lang="en-US" sz="1800" b="1" dirty="0">
                <a:solidFill>
                  <a:srgbClr val="0B0B61"/>
                </a:solidFill>
                <a:latin typeface="Arial"/>
              </a:rPr>
              <a:t>Experimental Set-up</a:t>
            </a: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583983" y="4767263"/>
            <a:ext cx="2171700" cy="273844"/>
          </a:xfrm>
          <a:prstGeom prst="rect">
            <a:avLst/>
          </a:prstGeom>
        </p:spPr>
        <p:txBody>
          <a:bodyPr/>
          <a:lstStyle/>
          <a:p>
            <a:pPr defTabSz="685800"/>
            <a:r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t>T. Koettig - CERN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655501" y="4767263"/>
            <a:ext cx="1600200" cy="273844"/>
          </a:xfrm>
          <a:prstGeom prst="rect">
            <a:avLst/>
          </a:prstGeom>
        </p:spPr>
        <p:txBody>
          <a:bodyPr/>
          <a:lstStyle/>
          <a:p>
            <a:fld id="{CE62BF8A-4177-4E94-810D-41745EFC2C2E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30-Jan-24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17918391-D411-FE40-AAD7-861AE5233E0E}" type="slidenum"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pPr defTabSz="685800"/>
              <a:t>17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grpSp>
        <p:nvGrpSpPr>
          <p:cNvPr id="202" name="Group 201"/>
          <p:cNvGrpSpPr/>
          <p:nvPr/>
        </p:nvGrpSpPr>
        <p:grpSpPr>
          <a:xfrm>
            <a:off x="2581630" y="2248683"/>
            <a:ext cx="3039834" cy="2386731"/>
            <a:chOff x="5920099" y="3150857"/>
            <a:chExt cx="2896811" cy="2422031"/>
          </a:xfrm>
        </p:grpSpPr>
        <p:grpSp>
          <p:nvGrpSpPr>
            <p:cNvPr id="13" name="Gruppieren 17"/>
            <p:cNvGrpSpPr/>
            <p:nvPr/>
          </p:nvGrpSpPr>
          <p:grpSpPr>
            <a:xfrm>
              <a:off x="5920099" y="3150857"/>
              <a:ext cx="2896811" cy="2422031"/>
              <a:chOff x="2350491" y="3884179"/>
              <a:chExt cx="2896811" cy="2422031"/>
            </a:xfrm>
          </p:grpSpPr>
          <p:grpSp>
            <p:nvGrpSpPr>
              <p:cNvPr id="14" name="Gruppieren 11"/>
              <p:cNvGrpSpPr/>
              <p:nvPr/>
            </p:nvGrpSpPr>
            <p:grpSpPr>
              <a:xfrm>
                <a:off x="2802516" y="4978081"/>
                <a:ext cx="945609" cy="579654"/>
                <a:chOff x="1038619" y="4978081"/>
                <a:chExt cx="945609" cy="579654"/>
              </a:xfrm>
            </p:grpSpPr>
            <p:grpSp>
              <p:nvGrpSpPr>
                <p:cNvPr id="31" name="Gruppieren 9"/>
                <p:cNvGrpSpPr/>
                <p:nvPr/>
              </p:nvGrpSpPr>
              <p:grpSpPr>
                <a:xfrm>
                  <a:off x="1052294" y="5014130"/>
                  <a:ext cx="931934" cy="512641"/>
                  <a:chOff x="1052294" y="5014130"/>
                  <a:chExt cx="931934" cy="512641"/>
                </a:xfrm>
              </p:grpSpPr>
              <p:cxnSp>
                <p:nvCxnSpPr>
                  <p:cNvPr id="37" name="Gerader Verbinder 148"/>
                  <p:cNvCxnSpPr>
                    <a:endCxn id="33" idx="2"/>
                  </p:cNvCxnSpPr>
                  <p:nvPr/>
                </p:nvCxnSpPr>
                <p:spPr>
                  <a:xfrm flipV="1">
                    <a:off x="1052294" y="5115459"/>
                    <a:ext cx="480851" cy="3580"/>
                  </a:xfrm>
                  <a:prstGeom prst="line">
                    <a:avLst/>
                  </a:prstGeom>
                  <a:noFill/>
                  <a:ln w="28575" cap="flat" cmpd="sng" algn="ctr">
                    <a:solidFill>
                      <a:srgbClr val="009682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38" name="Gerader Verbinder 151"/>
                  <p:cNvCxnSpPr/>
                  <p:nvPr/>
                </p:nvCxnSpPr>
                <p:spPr>
                  <a:xfrm>
                    <a:off x="1291829" y="5526625"/>
                    <a:ext cx="692399" cy="146"/>
                  </a:xfrm>
                  <a:prstGeom prst="line">
                    <a:avLst/>
                  </a:prstGeom>
                  <a:noFill/>
                  <a:ln w="28575" cap="flat" cmpd="sng" algn="ctr">
                    <a:solidFill>
                      <a:srgbClr val="009682"/>
                    </a:solidFill>
                    <a:prstDash val="sysDash"/>
                    <a:headEnd type="none" w="med" len="med"/>
                    <a:tailEnd type="arrow" w="med" len="med"/>
                  </a:ln>
                  <a:effectLst/>
                </p:spPr>
              </p:cxnSp>
              <p:cxnSp>
                <p:nvCxnSpPr>
                  <p:cNvPr id="39" name="Gerader Verbinder 152"/>
                  <p:cNvCxnSpPr/>
                  <p:nvPr/>
                </p:nvCxnSpPr>
                <p:spPr>
                  <a:xfrm>
                    <a:off x="1563682" y="5014130"/>
                    <a:ext cx="0" cy="109597"/>
                  </a:xfrm>
                  <a:prstGeom prst="line">
                    <a:avLst/>
                  </a:prstGeom>
                  <a:noFill/>
                  <a:ln w="28575" cap="flat" cmpd="sng" algn="ctr">
                    <a:solidFill>
                      <a:srgbClr val="009682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41" name="Gerader Verbinder 157"/>
                  <p:cNvCxnSpPr/>
                  <p:nvPr/>
                </p:nvCxnSpPr>
                <p:spPr>
                  <a:xfrm>
                    <a:off x="1301991" y="5119031"/>
                    <a:ext cx="0" cy="396000"/>
                  </a:xfrm>
                  <a:prstGeom prst="line">
                    <a:avLst/>
                  </a:prstGeom>
                  <a:noFill/>
                  <a:ln w="28575" cap="flat" cmpd="sng" algn="ctr">
                    <a:solidFill>
                      <a:srgbClr val="009682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32" name="Ellipse 161"/>
                <p:cNvSpPr/>
                <p:nvPr/>
              </p:nvSpPr>
              <p:spPr>
                <a:xfrm>
                  <a:off x="1531928" y="4978081"/>
                  <a:ext cx="63507" cy="62221"/>
                </a:xfrm>
                <a:prstGeom prst="ellipse">
                  <a:avLst/>
                </a:prstGeom>
                <a:solidFill>
                  <a:srgbClr val="009682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685800">
                    <a:defRPr/>
                  </a:pPr>
                  <a:endParaRPr lang="en-GB" sz="1350">
                    <a:solidFill>
                      <a:srgbClr val="FFFFFF"/>
                    </a:solidFill>
                    <a:latin typeface="Arial"/>
                  </a:endParaRPr>
                </a:p>
              </p:txBody>
            </p:sp>
            <p:sp>
              <p:nvSpPr>
                <p:cNvPr id="33" name="Ellipse 162"/>
                <p:cNvSpPr/>
                <p:nvPr/>
              </p:nvSpPr>
              <p:spPr>
                <a:xfrm>
                  <a:off x="1533145" y="5084349"/>
                  <a:ext cx="63507" cy="62221"/>
                </a:xfrm>
                <a:prstGeom prst="ellipse">
                  <a:avLst/>
                </a:prstGeom>
                <a:solidFill>
                  <a:srgbClr val="009682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685800">
                    <a:defRPr/>
                  </a:pPr>
                  <a:endParaRPr lang="en-GB" sz="1350">
                    <a:solidFill>
                      <a:srgbClr val="FFFFFF"/>
                    </a:solidFill>
                    <a:latin typeface="Arial"/>
                  </a:endParaRPr>
                </a:p>
              </p:txBody>
            </p:sp>
            <p:sp>
              <p:nvSpPr>
                <p:cNvPr id="34" name="Ellipse 163"/>
                <p:cNvSpPr/>
                <p:nvPr/>
              </p:nvSpPr>
              <p:spPr>
                <a:xfrm>
                  <a:off x="1038619" y="5093628"/>
                  <a:ext cx="63507" cy="62221"/>
                </a:xfrm>
                <a:prstGeom prst="ellipse">
                  <a:avLst/>
                </a:prstGeom>
                <a:solidFill>
                  <a:srgbClr val="009682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685800">
                    <a:defRPr/>
                  </a:pPr>
                  <a:endParaRPr lang="en-GB" sz="1350">
                    <a:solidFill>
                      <a:srgbClr val="FFFFFF"/>
                    </a:solidFill>
                    <a:latin typeface="Arial"/>
                  </a:endParaRPr>
                </a:p>
              </p:txBody>
            </p:sp>
            <p:sp>
              <p:nvSpPr>
                <p:cNvPr id="35" name="Ellipse 164"/>
                <p:cNvSpPr/>
                <p:nvPr/>
              </p:nvSpPr>
              <p:spPr>
                <a:xfrm>
                  <a:off x="1273049" y="5092616"/>
                  <a:ext cx="63507" cy="62221"/>
                </a:xfrm>
                <a:prstGeom prst="ellipse">
                  <a:avLst/>
                </a:prstGeom>
                <a:solidFill>
                  <a:srgbClr val="009682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685800">
                    <a:defRPr/>
                  </a:pPr>
                  <a:endParaRPr lang="en-GB" sz="1350">
                    <a:solidFill>
                      <a:srgbClr val="FFFFFF"/>
                    </a:solidFill>
                    <a:latin typeface="Arial"/>
                  </a:endParaRPr>
                </a:p>
              </p:txBody>
            </p:sp>
            <p:sp>
              <p:nvSpPr>
                <p:cNvPr id="36" name="Ellipse 165"/>
                <p:cNvSpPr/>
                <p:nvPr/>
              </p:nvSpPr>
              <p:spPr>
                <a:xfrm>
                  <a:off x="1272240" y="5495514"/>
                  <a:ext cx="63507" cy="62221"/>
                </a:xfrm>
                <a:prstGeom prst="ellipse">
                  <a:avLst/>
                </a:prstGeom>
                <a:solidFill>
                  <a:srgbClr val="009682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685800">
                    <a:defRPr/>
                  </a:pPr>
                  <a:endParaRPr lang="en-GB" sz="1350">
                    <a:solidFill>
                      <a:srgbClr val="FFFFFF"/>
                    </a:solidFill>
                    <a:latin typeface="Arial"/>
                  </a:endParaRPr>
                </a:p>
              </p:txBody>
            </p:sp>
          </p:grpSp>
          <p:grpSp>
            <p:nvGrpSpPr>
              <p:cNvPr id="15" name="Gruppieren 2"/>
              <p:cNvGrpSpPr/>
              <p:nvPr/>
            </p:nvGrpSpPr>
            <p:grpSpPr>
              <a:xfrm>
                <a:off x="2350491" y="3884179"/>
                <a:ext cx="2896811" cy="2422031"/>
                <a:chOff x="587301" y="3890068"/>
                <a:chExt cx="2896811" cy="2422031"/>
              </a:xfrm>
            </p:grpSpPr>
            <p:cxnSp>
              <p:nvCxnSpPr>
                <p:cNvPr id="16" name="Gerade Verbindung mit Pfeil 137"/>
                <p:cNvCxnSpPr/>
                <p:nvPr/>
              </p:nvCxnSpPr>
              <p:spPr>
                <a:xfrm flipV="1">
                  <a:off x="968829" y="4144736"/>
                  <a:ext cx="12254" cy="2085521"/>
                </a:xfrm>
                <a:prstGeom prst="straightConnector1">
                  <a:avLst/>
                </a:prstGeom>
                <a:noFill/>
                <a:ln w="28575" cap="flat" cmpd="sng" algn="ctr">
                  <a:solidFill>
                    <a:srgbClr val="000000"/>
                  </a:solidFill>
                  <a:prstDash val="solid"/>
                  <a:tailEnd type="triangle"/>
                </a:ln>
                <a:effectLst/>
              </p:spPr>
            </p:cxnSp>
            <p:sp>
              <p:nvSpPr>
                <p:cNvPr id="18" name="Textfeld 139"/>
                <p:cNvSpPr txBox="1"/>
                <p:nvPr/>
              </p:nvSpPr>
              <p:spPr>
                <a:xfrm>
                  <a:off x="587301" y="3890068"/>
                  <a:ext cx="576064" cy="304520"/>
                </a:xfrm>
                <a:prstGeom prst="rect">
                  <a:avLst/>
                </a:prstGeom>
                <a:noFill/>
                <a:ln w="28575">
                  <a:noFill/>
                </a:ln>
              </p:spPr>
              <p:txBody>
                <a:bodyPr wrap="square" rtlCol="0">
                  <a:spAutoFit/>
                </a:bodyPr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pPr algn="ctr" defTabSz="685800">
                    <a:defRPr/>
                  </a:pPr>
                  <a:r>
                    <a:rPr lang="de-DE" sz="1350" i="1" dirty="0">
                      <a:solidFill>
                        <a:srgbClr val="000000"/>
                      </a:solidFill>
                    </a:rPr>
                    <a:t>p</a:t>
                  </a:r>
                  <a:endParaRPr lang="en-GB" sz="1350" baseline="-250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" name="Textfeld 140"/>
                <p:cNvSpPr txBox="1"/>
                <p:nvPr/>
              </p:nvSpPr>
              <p:spPr>
                <a:xfrm>
                  <a:off x="3052064" y="6007579"/>
                  <a:ext cx="432048" cy="304520"/>
                </a:xfrm>
                <a:prstGeom prst="rect">
                  <a:avLst/>
                </a:prstGeom>
                <a:noFill/>
                <a:ln w="28575">
                  <a:noFill/>
                </a:ln>
              </p:spPr>
              <p:txBody>
                <a:bodyPr wrap="square" rtlCol="0">
                  <a:spAutoFit/>
                </a:bodyPr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pPr algn="ctr" defTabSz="685800">
                    <a:defRPr/>
                  </a:pPr>
                  <a:r>
                    <a:rPr lang="de-DE" sz="1350" i="1" dirty="0">
                      <a:solidFill>
                        <a:srgbClr val="000000"/>
                      </a:solidFill>
                    </a:rPr>
                    <a:t>h</a:t>
                  </a:r>
                  <a:endParaRPr lang="en-GB" sz="1350" i="1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0" name="Freihandform 146"/>
                <p:cNvSpPr/>
                <p:nvPr/>
              </p:nvSpPr>
              <p:spPr>
                <a:xfrm>
                  <a:off x="979597" y="4576212"/>
                  <a:ext cx="2027374" cy="1644184"/>
                </a:xfrm>
                <a:custGeom>
                  <a:avLst/>
                  <a:gdLst>
                    <a:gd name="connsiteX0" fmla="*/ 0 w 1745658"/>
                    <a:gd name="connsiteY0" fmla="*/ 1640555 h 1644184"/>
                    <a:gd name="connsiteX1" fmla="*/ 587829 w 1745658"/>
                    <a:gd name="connsiteY1" fmla="*/ 290727 h 1644184"/>
                    <a:gd name="connsiteX2" fmla="*/ 1222829 w 1745658"/>
                    <a:gd name="connsiteY2" fmla="*/ 441 h 1644184"/>
                    <a:gd name="connsiteX3" fmla="*/ 1745343 w 1745658"/>
                    <a:gd name="connsiteY3" fmla="*/ 316127 h 1644184"/>
                    <a:gd name="connsiteX4" fmla="*/ 1299029 w 1745658"/>
                    <a:gd name="connsiteY4" fmla="*/ 1644184 h 16441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45658" h="1644184">
                      <a:moveTo>
                        <a:pt x="0" y="1640555"/>
                      </a:moveTo>
                      <a:cubicBezTo>
                        <a:pt x="192012" y="1102317"/>
                        <a:pt x="384024" y="564079"/>
                        <a:pt x="587829" y="290727"/>
                      </a:cubicBezTo>
                      <a:cubicBezTo>
                        <a:pt x="791634" y="17375"/>
                        <a:pt x="1029910" y="-3792"/>
                        <a:pt x="1222829" y="441"/>
                      </a:cubicBezTo>
                      <a:cubicBezTo>
                        <a:pt x="1415748" y="4674"/>
                        <a:pt x="1732643" y="42170"/>
                        <a:pt x="1745343" y="316127"/>
                      </a:cubicBezTo>
                      <a:cubicBezTo>
                        <a:pt x="1758043" y="590084"/>
                        <a:pt x="1383696" y="1432517"/>
                        <a:pt x="1299029" y="1644184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3F5A9A"/>
                  </a:solidFill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685800">
                    <a:defRPr/>
                  </a:pPr>
                  <a:endParaRPr lang="en-GB" sz="1350">
                    <a:solidFill>
                      <a:srgbClr val="FFFFFF"/>
                    </a:solidFill>
                    <a:latin typeface="Arial"/>
                  </a:endParaRPr>
                </a:p>
              </p:txBody>
            </p:sp>
            <p:cxnSp>
              <p:nvCxnSpPr>
                <p:cNvPr id="21" name="Gerade Verbindung mit Pfeil 138"/>
                <p:cNvCxnSpPr/>
                <p:nvPr/>
              </p:nvCxnSpPr>
              <p:spPr>
                <a:xfrm>
                  <a:off x="954314" y="6219372"/>
                  <a:ext cx="2180772" cy="3628"/>
                </a:xfrm>
                <a:prstGeom prst="straightConnector1">
                  <a:avLst/>
                </a:prstGeom>
                <a:noFill/>
                <a:ln w="28575" cap="flat" cmpd="sng" algn="ctr">
                  <a:solidFill>
                    <a:srgbClr val="000000"/>
                  </a:solidFill>
                  <a:prstDash val="solid"/>
                  <a:tailEnd type="triangle"/>
                </a:ln>
                <a:effectLst/>
              </p:spPr>
            </p:cxnSp>
            <p:sp>
              <p:nvSpPr>
                <p:cNvPr id="22" name="Textfeld 166"/>
                <p:cNvSpPr txBox="1"/>
                <p:nvPr/>
              </p:nvSpPr>
              <p:spPr>
                <a:xfrm>
                  <a:off x="1473409" y="4749554"/>
                  <a:ext cx="166350" cy="25767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pPr algn="ctr" defTabSz="685800">
                    <a:defRPr/>
                  </a:pPr>
                  <a:r>
                    <a:rPr lang="de-DE" sz="1050" dirty="0">
                      <a:solidFill>
                        <a:srgbClr val="000000"/>
                      </a:solidFill>
                    </a:rPr>
                    <a:t>1</a:t>
                  </a:r>
                </a:p>
              </p:txBody>
            </p:sp>
            <p:sp>
              <p:nvSpPr>
                <p:cNvPr id="23" name="Textfeld 167"/>
                <p:cNvSpPr txBox="1"/>
                <p:nvPr/>
              </p:nvSpPr>
              <p:spPr>
                <a:xfrm>
                  <a:off x="1567435" y="5009591"/>
                  <a:ext cx="180000" cy="25767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pPr algn="ctr" defTabSz="685800">
                    <a:defRPr/>
                  </a:pPr>
                  <a:r>
                    <a:rPr lang="de-DE" sz="1050" dirty="0">
                      <a:solidFill>
                        <a:srgbClr val="000000"/>
                      </a:solidFill>
                    </a:rPr>
                    <a:t>2</a:t>
                  </a:r>
                </a:p>
              </p:txBody>
            </p:sp>
            <p:sp>
              <p:nvSpPr>
                <p:cNvPr id="24" name="Textfeld 168"/>
                <p:cNvSpPr txBox="1"/>
                <p:nvPr/>
              </p:nvSpPr>
              <p:spPr>
                <a:xfrm>
                  <a:off x="978003" y="4901868"/>
                  <a:ext cx="180000" cy="25767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pPr algn="ctr" defTabSz="685800">
                    <a:defRPr/>
                  </a:pPr>
                  <a:r>
                    <a:rPr lang="de-DE" sz="1050" dirty="0">
                      <a:solidFill>
                        <a:srgbClr val="000000"/>
                      </a:solidFill>
                    </a:rPr>
                    <a:t>3</a:t>
                  </a:r>
                </a:p>
              </p:txBody>
            </p:sp>
            <p:sp>
              <p:nvSpPr>
                <p:cNvPr id="25" name="Textfeld 169"/>
                <p:cNvSpPr txBox="1"/>
                <p:nvPr/>
              </p:nvSpPr>
              <p:spPr>
                <a:xfrm>
                  <a:off x="1209326" y="4903442"/>
                  <a:ext cx="180000" cy="25767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pPr algn="ctr" defTabSz="685800">
                    <a:defRPr/>
                  </a:pPr>
                  <a:r>
                    <a:rPr lang="de-DE" sz="1050" dirty="0">
                      <a:solidFill>
                        <a:srgbClr val="000000"/>
                      </a:solidFill>
                    </a:rPr>
                    <a:t>4</a:t>
                  </a:r>
                </a:p>
              </p:txBody>
            </p:sp>
            <p:sp>
              <p:nvSpPr>
                <p:cNvPr id="26" name="Textfeld 170"/>
                <p:cNvSpPr txBox="1"/>
                <p:nvPr/>
              </p:nvSpPr>
              <p:spPr>
                <a:xfrm>
                  <a:off x="1224810" y="5513889"/>
                  <a:ext cx="180000" cy="25767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pPr algn="ctr" defTabSz="685800">
                    <a:defRPr/>
                  </a:pPr>
                  <a:r>
                    <a:rPr lang="de-DE" sz="1050" dirty="0">
                      <a:solidFill>
                        <a:srgbClr val="000000"/>
                      </a:solidFill>
                    </a:rPr>
                    <a:t>5</a:t>
                  </a:r>
                </a:p>
              </p:txBody>
            </p:sp>
            <p:sp>
              <p:nvSpPr>
                <p:cNvPr id="27" name="Textfeld 171"/>
                <p:cNvSpPr txBox="1"/>
                <p:nvPr/>
              </p:nvSpPr>
              <p:spPr>
                <a:xfrm>
                  <a:off x="1874331" y="5510989"/>
                  <a:ext cx="180000" cy="25767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pPr algn="ctr" defTabSz="685800">
                    <a:defRPr/>
                  </a:pPr>
                  <a:r>
                    <a:rPr lang="de-DE" sz="1050" dirty="0">
                      <a:solidFill>
                        <a:srgbClr val="000000"/>
                      </a:solidFill>
                    </a:rPr>
                    <a:t>6</a:t>
                  </a:r>
                </a:p>
              </p:txBody>
            </p:sp>
            <p:sp>
              <p:nvSpPr>
                <p:cNvPr id="28" name="Textfeld 172"/>
                <p:cNvSpPr txBox="1"/>
                <p:nvPr/>
              </p:nvSpPr>
              <p:spPr>
                <a:xfrm>
                  <a:off x="1053794" y="4353878"/>
                  <a:ext cx="697975" cy="25767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pPr algn="ctr" defTabSz="685800">
                    <a:defRPr/>
                  </a:pPr>
                  <a:r>
                    <a:rPr lang="de-DE" sz="1050" dirty="0">
                      <a:solidFill>
                        <a:srgbClr val="C00000"/>
                      </a:solidFill>
                    </a:rPr>
                    <a:t>EH 1</a:t>
                  </a:r>
                </a:p>
              </p:txBody>
            </p:sp>
            <p:sp>
              <p:nvSpPr>
                <p:cNvPr id="29" name="Textfeld 173"/>
                <p:cNvSpPr txBox="1"/>
                <p:nvPr/>
              </p:nvSpPr>
              <p:spPr>
                <a:xfrm>
                  <a:off x="1690790" y="4735767"/>
                  <a:ext cx="713925" cy="25767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pPr algn="ctr" defTabSz="685800">
                    <a:defRPr/>
                  </a:pPr>
                  <a:r>
                    <a:rPr lang="de-DE" sz="1050" dirty="0">
                      <a:solidFill>
                        <a:srgbClr val="C00000"/>
                      </a:solidFill>
                    </a:rPr>
                    <a:t>EH 2</a:t>
                  </a:r>
                </a:p>
              </p:txBody>
            </p:sp>
            <p:cxnSp>
              <p:nvCxnSpPr>
                <p:cNvPr id="30" name="Gerade Verbindung mit Pfeil 175"/>
                <p:cNvCxnSpPr/>
                <p:nvPr/>
              </p:nvCxnSpPr>
              <p:spPr>
                <a:xfrm flipH="1">
                  <a:off x="1168816" y="4581920"/>
                  <a:ext cx="162824" cy="514556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rgbClr val="C00000"/>
                  </a:solidFill>
                  <a:prstDash val="solid"/>
                  <a:tailEnd type="triangle"/>
                </a:ln>
                <a:effectLst/>
              </p:spPr>
            </p:cxnSp>
          </p:grpSp>
        </p:grpSp>
        <p:sp>
          <p:nvSpPr>
            <p:cNvPr id="43" name="Textfeld 173"/>
            <p:cNvSpPr txBox="1"/>
            <p:nvPr/>
          </p:nvSpPr>
          <p:spPr>
            <a:xfrm>
              <a:off x="7346699" y="4653861"/>
              <a:ext cx="367034" cy="4216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 defTabSz="685800">
                <a:defRPr/>
              </a:pPr>
              <a:r>
                <a:rPr lang="de-DE" sz="1050" dirty="0">
                  <a:solidFill>
                    <a:srgbClr val="C00000"/>
                  </a:solidFill>
                </a:rPr>
                <a:t>Test</a:t>
              </a:r>
            </a:p>
          </p:txBody>
        </p:sp>
        <p:cxnSp>
          <p:nvCxnSpPr>
            <p:cNvPr id="44" name="Gerade Verbindung mit Pfeil 175"/>
            <p:cNvCxnSpPr/>
            <p:nvPr/>
          </p:nvCxnSpPr>
          <p:spPr>
            <a:xfrm flipH="1">
              <a:off x="7007669" y="4235142"/>
              <a:ext cx="162824" cy="514556"/>
            </a:xfrm>
            <a:prstGeom prst="straightConnector1">
              <a:avLst/>
            </a:prstGeom>
            <a:noFill/>
            <a:ln w="12700" cap="flat" cmpd="sng" algn="ctr">
              <a:solidFill>
                <a:srgbClr val="C00000"/>
              </a:solidFill>
              <a:prstDash val="solid"/>
              <a:tailEnd type="triangle"/>
            </a:ln>
            <a:effectLst/>
          </p:spPr>
        </p:cxnSp>
        <p:sp>
          <p:nvSpPr>
            <p:cNvPr id="45" name="Ellipse 161"/>
            <p:cNvSpPr/>
            <p:nvPr/>
          </p:nvSpPr>
          <p:spPr>
            <a:xfrm>
              <a:off x="7311946" y="4758355"/>
              <a:ext cx="63507" cy="62221"/>
            </a:xfrm>
            <a:prstGeom prst="ellipse">
              <a:avLst/>
            </a:pr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85800">
                <a:defRPr/>
              </a:pPr>
              <a:endParaRPr lang="en-GB" sz="1350">
                <a:solidFill>
                  <a:srgbClr val="FFFFFF"/>
                </a:solidFill>
                <a:latin typeface="Arial"/>
              </a:endParaRPr>
            </a:p>
          </p:txBody>
        </p:sp>
      </p:grpSp>
      <p:graphicFrame>
        <p:nvGraphicFramePr>
          <p:cNvPr id="136" name="Table 135"/>
          <p:cNvGraphicFramePr>
            <a:graphicFrameLocks noGrp="1"/>
          </p:cNvGraphicFramePr>
          <p:nvPr/>
        </p:nvGraphicFramePr>
        <p:xfrm>
          <a:off x="5661079" y="2884821"/>
          <a:ext cx="2279084" cy="13906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490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00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8130">
                <a:tc gridSpan="2"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rgbClr val="0B0B61"/>
                          </a:solidFill>
                        </a:rPr>
                        <a:t>Test conditions d</a:t>
                      </a:r>
                      <a:r>
                        <a:rPr lang="en-GB" sz="1100" b="1" baseline="-25000" dirty="0">
                          <a:solidFill>
                            <a:srgbClr val="0B0B61"/>
                          </a:solidFill>
                        </a:rPr>
                        <a:t>i</a:t>
                      </a:r>
                      <a:r>
                        <a:rPr lang="en-GB" sz="1100" b="1" dirty="0">
                          <a:solidFill>
                            <a:srgbClr val="0B0B61"/>
                          </a:solidFill>
                        </a:rPr>
                        <a:t>=6 mm</a:t>
                      </a:r>
                      <a:endParaRPr lang="en-US" sz="1100" b="1" dirty="0">
                        <a:solidFill>
                          <a:srgbClr val="0B0B61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GB" sz="1100" dirty="0">
                          <a:solidFill>
                            <a:srgbClr val="0B0B61"/>
                          </a:solidFill>
                        </a:rPr>
                        <a:t>Pressure (bar abs.</a:t>
                      </a:r>
                      <a:r>
                        <a:rPr lang="en-US" sz="1100" dirty="0">
                          <a:solidFill>
                            <a:srgbClr val="0B0B61"/>
                          </a:solidFill>
                        </a:rPr>
                        <a:t>)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solidFill>
                            <a:srgbClr val="0B0B61"/>
                          </a:solidFill>
                        </a:rPr>
                        <a:t>2.8</a:t>
                      </a:r>
                      <a:endParaRPr lang="en-US" sz="1100" dirty="0">
                        <a:solidFill>
                          <a:srgbClr val="0B0B61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GB" sz="1100" dirty="0">
                          <a:solidFill>
                            <a:srgbClr val="0B0B61"/>
                          </a:solidFill>
                        </a:rPr>
                        <a:t>Internal</a:t>
                      </a:r>
                      <a:r>
                        <a:rPr lang="en-GB" sz="1100" baseline="0" dirty="0">
                          <a:solidFill>
                            <a:srgbClr val="0B0B61"/>
                          </a:solidFill>
                        </a:rPr>
                        <a:t> d</a:t>
                      </a:r>
                      <a:r>
                        <a:rPr lang="en-GB" sz="1100" dirty="0">
                          <a:solidFill>
                            <a:srgbClr val="0B0B61"/>
                          </a:solidFill>
                        </a:rPr>
                        <a:t>iameter (mm)</a:t>
                      </a:r>
                      <a:endParaRPr lang="en-US" sz="1100" dirty="0">
                        <a:solidFill>
                          <a:srgbClr val="0B0B61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solidFill>
                            <a:srgbClr val="0B0B61"/>
                          </a:solidFill>
                        </a:rPr>
                        <a:t>6.0</a:t>
                      </a:r>
                      <a:endParaRPr lang="en-US" sz="1100" dirty="0">
                        <a:solidFill>
                          <a:srgbClr val="0B0B61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GB" sz="1100" dirty="0">
                          <a:solidFill>
                            <a:srgbClr val="0B0B61"/>
                          </a:solidFill>
                        </a:rPr>
                        <a:t>Mass flow (g/s)</a:t>
                      </a:r>
                      <a:endParaRPr lang="en-US" sz="1100" dirty="0">
                        <a:solidFill>
                          <a:srgbClr val="0B0B61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solidFill>
                            <a:srgbClr val="0B0B61"/>
                          </a:solidFill>
                        </a:rPr>
                        <a:t>0.6 – 2.0</a:t>
                      </a:r>
                      <a:endParaRPr lang="en-US" sz="1100" dirty="0">
                        <a:solidFill>
                          <a:srgbClr val="0B0B61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GB" sz="1100" dirty="0">
                          <a:solidFill>
                            <a:srgbClr val="0B0B61"/>
                          </a:solidFill>
                        </a:rPr>
                        <a:t>Mass velocity (kg/m</a:t>
                      </a:r>
                      <a:r>
                        <a:rPr lang="en-GB" sz="1100" baseline="30000" dirty="0">
                          <a:solidFill>
                            <a:srgbClr val="0B0B61"/>
                          </a:solidFill>
                        </a:rPr>
                        <a:t>2</a:t>
                      </a:r>
                      <a:r>
                        <a:rPr lang="en-GB" sz="1100" dirty="0">
                          <a:solidFill>
                            <a:srgbClr val="0B0B61"/>
                          </a:solidFill>
                        </a:rPr>
                        <a:t>s)</a:t>
                      </a:r>
                      <a:endParaRPr lang="en-US" sz="1100" dirty="0">
                        <a:solidFill>
                          <a:srgbClr val="0B0B61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solidFill>
                            <a:srgbClr val="0B0B61"/>
                          </a:solidFill>
                        </a:rPr>
                        <a:t>22</a:t>
                      </a:r>
                      <a:r>
                        <a:rPr lang="en-GB" sz="1100" baseline="0" dirty="0">
                          <a:solidFill>
                            <a:srgbClr val="0B0B61"/>
                          </a:solidFill>
                        </a:rPr>
                        <a:t> - 72</a:t>
                      </a:r>
                      <a:endParaRPr lang="en-US" sz="1100" dirty="0">
                        <a:solidFill>
                          <a:srgbClr val="0B0B61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pSp>
        <p:nvGrpSpPr>
          <p:cNvPr id="153" name="Group 152"/>
          <p:cNvGrpSpPr/>
          <p:nvPr/>
        </p:nvGrpSpPr>
        <p:grpSpPr>
          <a:xfrm>
            <a:off x="6445380" y="1042931"/>
            <a:ext cx="326948" cy="576764"/>
            <a:chOff x="5148064" y="1196752"/>
            <a:chExt cx="435931" cy="769018"/>
          </a:xfrm>
        </p:grpSpPr>
        <p:sp>
          <p:nvSpPr>
            <p:cNvPr id="154" name="Ellipse 101"/>
            <p:cNvSpPr/>
            <p:nvPr/>
          </p:nvSpPr>
          <p:spPr>
            <a:xfrm>
              <a:off x="5172883" y="1196752"/>
              <a:ext cx="370890" cy="360040"/>
            </a:xfrm>
            <a:prstGeom prst="ellips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350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55" name="Textfeld 102"/>
            <p:cNvSpPr txBox="1"/>
            <p:nvPr/>
          </p:nvSpPr>
          <p:spPr>
            <a:xfrm>
              <a:off x="5148064" y="1222883"/>
              <a:ext cx="435931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de-DE" sz="1050" kern="0" dirty="0">
                  <a:solidFill>
                    <a:srgbClr val="000000"/>
                  </a:solidFill>
                  <a:latin typeface="Arial"/>
                </a:rPr>
                <a:t>TT</a:t>
              </a:r>
              <a:endParaRPr lang="en-GB" sz="1050" kern="0" dirty="0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156" name="Gerader Verbinder 106"/>
            <p:cNvCxnSpPr>
              <a:stCxn id="154" idx="4"/>
            </p:cNvCxnSpPr>
            <p:nvPr/>
          </p:nvCxnSpPr>
          <p:spPr>
            <a:xfrm flipH="1">
              <a:off x="5357973" y="1556792"/>
              <a:ext cx="355" cy="408978"/>
            </a:xfrm>
            <a:prstGeom prst="lin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</p:cxnSp>
      </p:grpSp>
      <p:sp>
        <p:nvSpPr>
          <p:cNvPr id="157" name="Abgerundetes Rechteck 4"/>
          <p:cNvSpPr/>
          <p:nvPr/>
        </p:nvSpPr>
        <p:spPr>
          <a:xfrm>
            <a:off x="1274793" y="1741811"/>
            <a:ext cx="540060" cy="864096"/>
          </a:xfrm>
          <a:prstGeom prst="roundRect">
            <a:avLst/>
          </a:prstGeom>
          <a:noFill/>
          <a:ln w="38100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en-GB" sz="1350" kern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58" name="Rechteck 5"/>
          <p:cNvSpPr/>
          <p:nvPr/>
        </p:nvSpPr>
        <p:spPr>
          <a:xfrm>
            <a:off x="2300907" y="1471781"/>
            <a:ext cx="540060" cy="270030"/>
          </a:xfrm>
          <a:prstGeom prst="rect">
            <a:avLst/>
          </a:prstGeom>
          <a:noFill/>
          <a:ln w="38100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en-GB" sz="1350" kern="0">
              <a:solidFill>
                <a:srgbClr val="FFFFFF"/>
              </a:solidFill>
              <a:latin typeface="Arial"/>
            </a:endParaRPr>
          </a:p>
        </p:txBody>
      </p:sp>
      <p:grpSp>
        <p:nvGrpSpPr>
          <p:cNvPr id="159" name="Gruppieren 8"/>
          <p:cNvGrpSpPr/>
          <p:nvPr/>
        </p:nvGrpSpPr>
        <p:grpSpPr>
          <a:xfrm>
            <a:off x="4156604" y="1535284"/>
            <a:ext cx="254328" cy="152522"/>
            <a:chOff x="3851920" y="1988840"/>
            <a:chExt cx="1440160" cy="720081"/>
          </a:xfrm>
        </p:grpSpPr>
        <p:sp>
          <p:nvSpPr>
            <p:cNvPr id="160" name="Gleichschenkliges Dreieck 6"/>
            <p:cNvSpPr/>
            <p:nvPr/>
          </p:nvSpPr>
          <p:spPr>
            <a:xfrm rot="5400000">
              <a:off x="3851920" y="1988840"/>
              <a:ext cx="720080" cy="720080"/>
            </a:xfrm>
            <a:prstGeom prst="triangl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350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61" name="Gleichschenkliges Dreieck 7"/>
            <p:cNvSpPr/>
            <p:nvPr/>
          </p:nvSpPr>
          <p:spPr>
            <a:xfrm rot="16200000" flipH="1">
              <a:off x="4572000" y="1988841"/>
              <a:ext cx="720080" cy="720080"/>
            </a:xfrm>
            <a:prstGeom prst="triangl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350" kern="0">
                <a:solidFill>
                  <a:srgbClr val="FFFFFF"/>
                </a:solidFill>
                <a:latin typeface="Arial"/>
              </a:endParaRPr>
            </a:p>
          </p:txBody>
        </p:sp>
      </p:grpSp>
      <p:cxnSp>
        <p:nvCxnSpPr>
          <p:cNvPr id="162" name="Gerader Verbinder 25"/>
          <p:cNvCxnSpPr/>
          <p:nvPr/>
        </p:nvCxnSpPr>
        <p:spPr>
          <a:xfrm>
            <a:off x="2422544" y="1201751"/>
            <a:ext cx="0" cy="432048"/>
          </a:xfrm>
          <a:prstGeom prst="line">
            <a:avLst/>
          </a:prstGeom>
          <a:noFill/>
          <a:ln w="38100" cap="flat" cmpd="sng" algn="ctr">
            <a:solidFill>
              <a:srgbClr val="3F5A9A"/>
            </a:solidFill>
            <a:prstDash val="solid"/>
          </a:ln>
          <a:effectLst/>
        </p:spPr>
      </p:cxnSp>
      <p:cxnSp>
        <p:nvCxnSpPr>
          <p:cNvPr id="163" name="Gerader Verbinder 26"/>
          <p:cNvCxnSpPr/>
          <p:nvPr/>
        </p:nvCxnSpPr>
        <p:spPr>
          <a:xfrm>
            <a:off x="2733449" y="1201751"/>
            <a:ext cx="0" cy="432048"/>
          </a:xfrm>
          <a:prstGeom prst="line">
            <a:avLst/>
          </a:prstGeom>
          <a:noFill/>
          <a:ln w="38100" cap="flat" cmpd="sng" algn="ctr">
            <a:solidFill>
              <a:srgbClr val="3F5A9A"/>
            </a:solidFill>
            <a:prstDash val="solid"/>
          </a:ln>
          <a:effectLst/>
        </p:spPr>
      </p:cxnSp>
      <p:cxnSp>
        <p:nvCxnSpPr>
          <p:cNvPr id="164" name="Gerader Verbinder 29"/>
          <p:cNvCxnSpPr/>
          <p:nvPr/>
        </p:nvCxnSpPr>
        <p:spPr>
          <a:xfrm flipH="1">
            <a:off x="2411158" y="1522419"/>
            <a:ext cx="177296" cy="103259"/>
          </a:xfrm>
          <a:prstGeom prst="line">
            <a:avLst/>
          </a:prstGeom>
          <a:noFill/>
          <a:ln w="38100" cap="flat" cmpd="sng" algn="ctr">
            <a:solidFill>
              <a:srgbClr val="3F5A9A"/>
            </a:solidFill>
            <a:prstDash val="solid"/>
          </a:ln>
          <a:effectLst/>
        </p:spPr>
      </p:cxnSp>
      <p:cxnSp>
        <p:nvCxnSpPr>
          <p:cNvPr id="165" name="Gerader Verbinder 32"/>
          <p:cNvCxnSpPr/>
          <p:nvPr/>
        </p:nvCxnSpPr>
        <p:spPr>
          <a:xfrm>
            <a:off x="2570918" y="1520470"/>
            <a:ext cx="173399" cy="101312"/>
          </a:xfrm>
          <a:prstGeom prst="line">
            <a:avLst/>
          </a:prstGeom>
          <a:noFill/>
          <a:ln w="38100" cap="flat" cmpd="sng" algn="ctr">
            <a:solidFill>
              <a:srgbClr val="3F5A9A"/>
            </a:solidFill>
            <a:prstDash val="solid"/>
          </a:ln>
          <a:effectLst/>
        </p:spPr>
      </p:cxnSp>
      <p:cxnSp>
        <p:nvCxnSpPr>
          <p:cNvPr id="166" name="Gerader Verbinder 50"/>
          <p:cNvCxnSpPr/>
          <p:nvPr/>
        </p:nvCxnSpPr>
        <p:spPr>
          <a:xfrm flipV="1">
            <a:off x="1548000" y="1593000"/>
            <a:ext cx="0" cy="837000"/>
          </a:xfrm>
          <a:prstGeom prst="line">
            <a:avLst/>
          </a:prstGeom>
          <a:noFill/>
          <a:ln w="38100" cap="flat" cmpd="sng" algn="ctr">
            <a:solidFill>
              <a:srgbClr val="DE6F00"/>
            </a:solidFill>
            <a:prstDash val="solid"/>
          </a:ln>
          <a:effectLst/>
        </p:spPr>
      </p:cxnSp>
      <p:cxnSp>
        <p:nvCxnSpPr>
          <p:cNvPr id="167" name="Gerader Verbinder 52"/>
          <p:cNvCxnSpPr>
            <a:endCxn id="311" idx="3"/>
          </p:cNvCxnSpPr>
          <p:nvPr/>
        </p:nvCxnSpPr>
        <p:spPr>
          <a:xfrm flipH="1" flipV="1">
            <a:off x="2023402" y="1603870"/>
            <a:ext cx="287152" cy="2558"/>
          </a:xfrm>
          <a:prstGeom prst="line">
            <a:avLst/>
          </a:prstGeom>
          <a:noFill/>
          <a:ln w="38100" cap="flat" cmpd="sng" algn="ctr">
            <a:solidFill>
              <a:srgbClr val="DE6F00"/>
            </a:solidFill>
            <a:prstDash val="solid"/>
          </a:ln>
          <a:effectLst/>
        </p:spPr>
      </p:cxnSp>
      <p:cxnSp>
        <p:nvCxnSpPr>
          <p:cNvPr id="168" name="Gerader Verbinder 61"/>
          <p:cNvCxnSpPr/>
          <p:nvPr/>
        </p:nvCxnSpPr>
        <p:spPr>
          <a:xfrm flipH="1" flipV="1">
            <a:off x="2843684" y="1608986"/>
            <a:ext cx="1304100" cy="0"/>
          </a:xfrm>
          <a:prstGeom prst="line">
            <a:avLst/>
          </a:prstGeom>
          <a:noFill/>
          <a:ln w="38100" cap="flat" cmpd="sng" algn="ctr">
            <a:solidFill>
              <a:srgbClr val="DE6F00"/>
            </a:solidFill>
            <a:prstDash val="solid"/>
          </a:ln>
          <a:effectLst/>
        </p:spPr>
      </p:cxnSp>
      <p:cxnSp>
        <p:nvCxnSpPr>
          <p:cNvPr id="169" name="Gerader Verbinder 63"/>
          <p:cNvCxnSpPr/>
          <p:nvPr/>
        </p:nvCxnSpPr>
        <p:spPr>
          <a:xfrm flipH="1" flipV="1">
            <a:off x="4426409" y="1608986"/>
            <a:ext cx="972000" cy="0"/>
          </a:xfrm>
          <a:prstGeom prst="line">
            <a:avLst/>
          </a:prstGeom>
          <a:noFill/>
          <a:ln w="38100" cap="flat" cmpd="sng" algn="ctr">
            <a:solidFill>
              <a:srgbClr val="DE6F00"/>
            </a:solidFill>
            <a:prstDash val="solid"/>
          </a:ln>
          <a:effectLst/>
        </p:spPr>
      </p:cxnSp>
      <p:cxnSp>
        <p:nvCxnSpPr>
          <p:cNvPr id="170" name="Gerader Verbinder 73"/>
          <p:cNvCxnSpPr/>
          <p:nvPr/>
        </p:nvCxnSpPr>
        <p:spPr>
          <a:xfrm flipH="1" flipV="1">
            <a:off x="6457249" y="1610223"/>
            <a:ext cx="1026000" cy="0"/>
          </a:xfrm>
          <a:prstGeom prst="line">
            <a:avLst/>
          </a:prstGeom>
          <a:noFill/>
          <a:ln w="38100" cap="flat" cmpd="sng" algn="ctr">
            <a:solidFill>
              <a:srgbClr val="DE6F00"/>
            </a:solidFill>
            <a:prstDash val="solid"/>
            <a:headEnd type="none" w="med" len="med"/>
            <a:tailEnd type="none" w="med" len="med"/>
          </a:ln>
          <a:effectLst/>
        </p:spPr>
      </p:cxnSp>
      <p:grpSp>
        <p:nvGrpSpPr>
          <p:cNvPr id="171" name="Gruppieren 75"/>
          <p:cNvGrpSpPr/>
          <p:nvPr/>
        </p:nvGrpSpPr>
        <p:grpSpPr>
          <a:xfrm flipV="1">
            <a:off x="6732241" y="1463114"/>
            <a:ext cx="269243" cy="108012"/>
            <a:chOff x="6012160" y="1844824"/>
            <a:chExt cx="728464" cy="513844"/>
          </a:xfrm>
        </p:grpSpPr>
        <p:cxnSp>
          <p:nvCxnSpPr>
            <p:cNvPr id="172" name="Gerader Verbinder 76"/>
            <p:cNvCxnSpPr/>
            <p:nvPr/>
          </p:nvCxnSpPr>
          <p:spPr>
            <a:xfrm flipV="1">
              <a:off x="6012160" y="1844824"/>
              <a:ext cx="144016" cy="144016"/>
            </a:xfrm>
            <a:prstGeom prst="line">
              <a:avLst/>
            </a:prstGeom>
            <a:noFill/>
            <a:ln w="38100" cap="flat" cmpd="sng" algn="ctr">
              <a:solidFill>
                <a:srgbClr val="C00000"/>
              </a:solidFill>
              <a:prstDash val="solid"/>
            </a:ln>
            <a:effectLst/>
          </p:spPr>
        </p:cxnSp>
        <p:cxnSp>
          <p:nvCxnSpPr>
            <p:cNvPr id="173" name="Gerader Verbinder 77"/>
            <p:cNvCxnSpPr/>
            <p:nvPr/>
          </p:nvCxnSpPr>
          <p:spPr>
            <a:xfrm flipV="1">
              <a:off x="6244970" y="1844824"/>
              <a:ext cx="144016" cy="144016"/>
            </a:xfrm>
            <a:prstGeom prst="line">
              <a:avLst/>
            </a:prstGeom>
            <a:noFill/>
            <a:ln w="38100" cap="flat" cmpd="sng" algn="ctr">
              <a:solidFill>
                <a:srgbClr val="C00000"/>
              </a:solidFill>
              <a:prstDash val="solid"/>
            </a:ln>
            <a:effectLst/>
          </p:spPr>
        </p:cxnSp>
        <p:cxnSp>
          <p:nvCxnSpPr>
            <p:cNvPr id="174" name="Gerader Verbinder 78"/>
            <p:cNvCxnSpPr/>
            <p:nvPr/>
          </p:nvCxnSpPr>
          <p:spPr>
            <a:xfrm flipV="1">
              <a:off x="6477762" y="1844824"/>
              <a:ext cx="144016" cy="144016"/>
            </a:xfrm>
            <a:prstGeom prst="line">
              <a:avLst/>
            </a:prstGeom>
            <a:noFill/>
            <a:ln w="38100" cap="flat" cmpd="sng" algn="ctr">
              <a:solidFill>
                <a:srgbClr val="C00000"/>
              </a:solidFill>
              <a:prstDash val="solid"/>
            </a:ln>
            <a:effectLst/>
          </p:spPr>
        </p:cxnSp>
        <p:cxnSp>
          <p:nvCxnSpPr>
            <p:cNvPr id="175" name="Gerader Verbinder 79"/>
            <p:cNvCxnSpPr/>
            <p:nvPr/>
          </p:nvCxnSpPr>
          <p:spPr>
            <a:xfrm flipH="1" flipV="1">
              <a:off x="6596608" y="1844824"/>
              <a:ext cx="144016" cy="144016"/>
            </a:xfrm>
            <a:prstGeom prst="line">
              <a:avLst/>
            </a:prstGeom>
            <a:noFill/>
            <a:ln w="38100" cap="flat" cmpd="sng" algn="ctr">
              <a:solidFill>
                <a:srgbClr val="C00000"/>
              </a:solidFill>
              <a:prstDash val="solid"/>
            </a:ln>
            <a:effectLst/>
          </p:spPr>
        </p:cxnSp>
        <p:cxnSp>
          <p:nvCxnSpPr>
            <p:cNvPr id="176" name="Gerader Verbinder 80"/>
            <p:cNvCxnSpPr/>
            <p:nvPr/>
          </p:nvCxnSpPr>
          <p:spPr>
            <a:xfrm flipH="1" flipV="1">
              <a:off x="6363816" y="1844824"/>
              <a:ext cx="144016" cy="144016"/>
            </a:xfrm>
            <a:prstGeom prst="line">
              <a:avLst/>
            </a:prstGeom>
            <a:noFill/>
            <a:ln w="38100" cap="flat" cmpd="sng" algn="ctr">
              <a:solidFill>
                <a:srgbClr val="C00000"/>
              </a:solidFill>
              <a:prstDash val="solid"/>
            </a:ln>
            <a:effectLst/>
          </p:spPr>
        </p:cxnSp>
        <p:cxnSp>
          <p:nvCxnSpPr>
            <p:cNvPr id="177" name="Gerader Verbinder 81"/>
            <p:cNvCxnSpPr/>
            <p:nvPr/>
          </p:nvCxnSpPr>
          <p:spPr>
            <a:xfrm flipH="1" flipV="1">
              <a:off x="6128565" y="1844824"/>
              <a:ext cx="144016" cy="144016"/>
            </a:xfrm>
            <a:prstGeom prst="line">
              <a:avLst/>
            </a:prstGeom>
            <a:noFill/>
            <a:ln w="38100" cap="flat" cmpd="sng" algn="ctr">
              <a:solidFill>
                <a:srgbClr val="C00000"/>
              </a:solidFill>
              <a:prstDash val="solid"/>
            </a:ln>
            <a:effectLst/>
          </p:spPr>
        </p:cxnSp>
        <p:cxnSp>
          <p:nvCxnSpPr>
            <p:cNvPr id="178" name="Gerader Verbinder 82"/>
            <p:cNvCxnSpPr/>
            <p:nvPr/>
          </p:nvCxnSpPr>
          <p:spPr>
            <a:xfrm>
              <a:off x="6021244" y="1967645"/>
              <a:ext cx="1079" cy="391023"/>
            </a:xfrm>
            <a:prstGeom prst="line">
              <a:avLst/>
            </a:prstGeom>
            <a:noFill/>
            <a:ln w="38100" cap="flat" cmpd="sng" algn="ctr">
              <a:solidFill>
                <a:srgbClr val="C00000"/>
              </a:solidFill>
              <a:prstDash val="solid"/>
            </a:ln>
            <a:effectLst/>
          </p:spPr>
        </p:cxnSp>
        <p:cxnSp>
          <p:nvCxnSpPr>
            <p:cNvPr id="179" name="Gerader Verbinder 83"/>
            <p:cNvCxnSpPr/>
            <p:nvPr/>
          </p:nvCxnSpPr>
          <p:spPr>
            <a:xfrm>
              <a:off x="6736818" y="1977737"/>
              <a:ext cx="3097" cy="374875"/>
            </a:xfrm>
            <a:prstGeom prst="line">
              <a:avLst/>
            </a:prstGeom>
            <a:noFill/>
            <a:ln w="38100" cap="flat" cmpd="sng" algn="ctr">
              <a:solidFill>
                <a:srgbClr val="C00000"/>
              </a:solidFill>
              <a:prstDash val="solid"/>
            </a:ln>
            <a:effectLst/>
          </p:spPr>
        </p:cxnSp>
      </p:grpSp>
      <p:cxnSp>
        <p:nvCxnSpPr>
          <p:cNvPr id="180" name="Gerader Verbinder 86"/>
          <p:cNvCxnSpPr/>
          <p:nvPr/>
        </p:nvCxnSpPr>
        <p:spPr>
          <a:xfrm flipH="1">
            <a:off x="5389796" y="1611539"/>
            <a:ext cx="1080119" cy="0"/>
          </a:xfrm>
          <a:prstGeom prst="line">
            <a:avLst/>
          </a:prstGeom>
          <a:noFill/>
          <a:ln w="76200" cap="flat" cmpd="sng" algn="ctr">
            <a:solidFill>
              <a:srgbClr val="DE6F00"/>
            </a:solidFill>
            <a:prstDash val="solid"/>
          </a:ln>
          <a:effectLst/>
        </p:spPr>
      </p:cxnSp>
      <p:sp>
        <p:nvSpPr>
          <p:cNvPr id="181" name="Textfeld 92"/>
          <p:cNvSpPr txBox="1"/>
          <p:nvPr/>
        </p:nvSpPr>
        <p:spPr>
          <a:xfrm>
            <a:off x="1120219" y="2627841"/>
            <a:ext cx="9232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200" kern="0" dirty="0">
                <a:solidFill>
                  <a:srgbClr val="000000"/>
                </a:solidFill>
                <a:latin typeface="Arial"/>
              </a:rPr>
              <a:t>LN</a:t>
            </a:r>
            <a:r>
              <a:rPr lang="de-DE" sz="1200" kern="0" baseline="-25000" dirty="0">
                <a:solidFill>
                  <a:srgbClr val="000000"/>
                </a:solidFill>
                <a:latin typeface="Arial"/>
              </a:rPr>
              <a:t>2</a:t>
            </a:r>
            <a:r>
              <a:rPr lang="de-DE" sz="1200" kern="0" dirty="0">
                <a:solidFill>
                  <a:srgbClr val="000000"/>
                </a:solidFill>
                <a:latin typeface="Arial"/>
              </a:rPr>
              <a:t> Dewar</a:t>
            </a:r>
          </a:p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200" kern="0" dirty="0">
                <a:solidFill>
                  <a:srgbClr val="000000"/>
                </a:solidFill>
                <a:latin typeface="Arial"/>
              </a:rPr>
              <a:t>4 bar</a:t>
            </a:r>
            <a:endParaRPr lang="en-GB" sz="1200" kern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2" name="Textfeld 95"/>
          <p:cNvSpPr txBox="1"/>
          <p:nvPr/>
        </p:nvSpPr>
        <p:spPr>
          <a:xfrm>
            <a:off x="2139336" y="1797953"/>
            <a:ext cx="864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200" kern="0" dirty="0">
                <a:solidFill>
                  <a:srgbClr val="000000"/>
                </a:solidFill>
                <a:latin typeface="Arial"/>
              </a:rPr>
              <a:t>P</a:t>
            </a:r>
            <a:r>
              <a:rPr lang="de-DE" sz="1200" kern="0" dirty="0" err="1">
                <a:solidFill>
                  <a:srgbClr val="000000"/>
                </a:solidFill>
                <a:latin typeface="Arial"/>
              </a:rPr>
              <a:t>recooler</a:t>
            </a:r>
            <a:endParaRPr lang="en-GB" sz="1200" kern="0" dirty="0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83" name="Group 182"/>
          <p:cNvGrpSpPr/>
          <p:nvPr/>
        </p:nvGrpSpPr>
        <p:grpSpPr>
          <a:xfrm>
            <a:off x="2871028" y="1266412"/>
            <a:ext cx="786251" cy="313382"/>
            <a:chOff x="2799703" y="1517629"/>
            <a:chExt cx="1048334" cy="417842"/>
          </a:xfrm>
        </p:grpSpPr>
        <p:grpSp>
          <p:nvGrpSpPr>
            <p:cNvPr id="184" name="Gruppieren 23"/>
            <p:cNvGrpSpPr/>
            <p:nvPr/>
          </p:nvGrpSpPr>
          <p:grpSpPr>
            <a:xfrm flipV="1">
              <a:off x="3132889" y="1791455"/>
              <a:ext cx="358991" cy="144016"/>
              <a:chOff x="6012160" y="1844824"/>
              <a:chExt cx="728464" cy="513844"/>
            </a:xfrm>
          </p:grpSpPr>
          <p:cxnSp>
            <p:nvCxnSpPr>
              <p:cNvPr id="186" name="Gerader Verbinder 10"/>
              <p:cNvCxnSpPr/>
              <p:nvPr/>
            </p:nvCxnSpPr>
            <p:spPr>
              <a:xfrm flipV="1">
                <a:off x="6012160" y="1844824"/>
                <a:ext cx="144016" cy="144016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187" name="Gerader Verbinder 12"/>
              <p:cNvCxnSpPr/>
              <p:nvPr/>
            </p:nvCxnSpPr>
            <p:spPr>
              <a:xfrm flipV="1">
                <a:off x="6244970" y="1844824"/>
                <a:ext cx="144016" cy="144016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188" name="Gerader Verbinder 13"/>
              <p:cNvCxnSpPr/>
              <p:nvPr/>
            </p:nvCxnSpPr>
            <p:spPr>
              <a:xfrm flipV="1">
                <a:off x="6477762" y="1844824"/>
                <a:ext cx="144016" cy="144016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189" name="Gerader Verbinder 14"/>
              <p:cNvCxnSpPr/>
              <p:nvPr/>
            </p:nvCxnSpPr>
            <p:spPr>
              <a:xfrm flipH="1" flipV="1">
                <a:off x="6596608" y="1844824"/>
                <a:ext cx="144016" cy="144016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190" name="Gerader Verbinder 15"/>
              <p:cNvCxnSpPr/>
              <p:nvPr/>
            </p:nvCxnSpPr>
            <p:spPr>
              <a:xfrm flipH="1" flipV="1">
                <a:off x="6363816" y="1844824"/>
                <a:ext cx="144016" cy="144016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191" name="Gerader Verbinder 16"/>
              <p:cNvCxnSpPr/>
              <p:nvPr/>
            </p:nvCxnSpPr>
            <p:spPr>
              <a:xfrm flipH="1" flipV="1">
                <a:off x="6128565" y="1844824"/>
                <a:ext cx="144016" cy="144016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192" name="Gerader Verbinder 18"/>
              <p:cNvCxnSpPr/>
              <p:nvPr/>
            </p:nvCxnSpPr>
            <p:spPr>
              <a:xfrm>
                <a:off x="6021244" y="1967645"/>
                <a:ext cx="1079" cy="391023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193" name="Gerader Verbinder 20"/>
              <p:cNvCxnSpPr/>
              <p:nvPr/>
            </p:nvCxnSpPr>
            <p:spPr>
              <a:xfrm>
                <a:off x="6736818" y="1977737"/>
                <a:ext cx="3097" cy="374875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</p:grpSp>
        <p:sp>
          <p:nvSpPr>
            <p:cNvPr id="185" name="Textfeld 96"/>
            <p:cNvSpPr txBox="1"/>
            <p:nvPr/>
          </p:nvSpPr>
          <p:spPr>
            <a:xfrm>
              <a:off x="2799703" y="1517629"/>
              <a:ext cx="1048334" cy="369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de-DE" sz="1200" kern="0" dirty="0">
                  <a:solidFill>
                    <a:srgbClr val="C00000"/>
                  </a:solidFill>
                  <a:latin typeface="Arial"/>
                </a:rPr>
                <a:t>EH 1</a:t>
              </a:r>
              <a:endParaRPr lang="en-GB" sz="1200" kern="0" dirty="0">
                <a:solidFill>
                  <a:srgbClr val="C00000"/>
                </a:solidFill>
                <a:latin typeface="Arial"/>
              </a:endParaRPr>
            </a:p>
          </p:txBody>
        </p:sp>
      </p:grpSp>
      <p:grpSp>
        <p:nvGrpSpPr>
          <p:cNvPr id="194" name="Group 193"/>
          <p:cNvGrpSpPr/>
          <p:nvPr/>
        </p:nvGrpSpPr>
        <p:grpSpPr>
          <a:xfrm>
            <a:off x="4357857" y="1272833"/>
            <a:ext cx="786251" cy="306960"/>
            <a:chOff x="4243746" y="1697111"/>
            <a:chExt cx="1048334" cy="409280"/>
          </a:xfrm>
        </p:grpSpPr>
        <p:grpSp>
          <p:nvGrpSpPr>
            <p:cNvPr id="195" name="Gruppieren 64"/>
            <p:cNvGrpSpPr/>
            <p:nvPr/>
          </p:nvGrpSpPr>
          <p:grpSpPr>
            <a:xfrm flipV="1">
              <a:off x="4596673" y="1962375"/>
              <a:ext cx="358991" cy="144016"/>
              <a:chOff x="6012160" y="1844824"/>
              <a:chExt cx="728464" cy="513844"/>
            </a:xfrm>
          </p:grpSpPr>
          <p:cxnSp>
            <p:nvCxnSpPr>
              <p:cNvPr id="197" name="Gerader Verbinder 65"/>
              <p:cNvCxnSpPr/>
              <p:nvPr/>
            </p:nvCxnSpPr>
            <p:spPr>
              <a:xfrm flipV="1">
                <a:off x="6012160" y="1844824"/>
                <a:ext cx="144016" cy="144016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198" name="Gerader Verbinder 66"/>
              <p:cNvCxnSpPr/>
              <p:nvPr/>
            </p:nvCxnSpPr>
            <p:spPr>
              <a:xfrm flipV="1">
                <a:off x="6244970" y="1844824"/>
                <a:ext cx="144016" cy="144016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199" name="Gerader Verbinder 67"/>
              <p:cNvCxnSpPr/>
              <p:nvPr/>
            </p:nvCxnSpPr>
            <p:spPr>
              <a:xfrm flipV="1">
                <a:off x="6477762" y="1844824"/>
                <a:ext cx="144016" cy="144016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200" name="Gerader Verbinder 68"/>
              <p:cNvCxnSpPr/>
              <p:nvPr/>
            </p:nvCxnSpPr>
            <p:spPr>
              <a:xfrm flipH="1" flipV="1">
                <a:off x="6596608" y="1844824"/>
                <a:ext cx="144016" cy="144016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201" name="Gerader Verbinder 69"/>
              <p:cNvCxnSpPr/>
              <p:nvPr/>
            </p:nvCxnSpPr>
            <p:spPr>
              <a:xfrm flipH="1" flipV="1">
                <a:off x="6363816" y="1844824"/>
                <a:ext cx="144016" cy="144016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246" name="Gerader Verbinder 70"/>
              <p:cNvCxnSpPr/>
              <p:nvPr/>
            </p:nvCxnSpPr>
            <p:spPr>
              <a:xfrm flipH="1" flipV="1">
                <a:off x="6128565" y="1844824"/>
                <a:ext cx="144016" cy="144016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259" name="Gerader Verbinder 71"/>
              <p:cNvCxnSpPr/>
              <p:nvPr/>
            </p:nvCxnSpPr>
            <p:spPr>
              <a:xfrm>
                <a:off x="6021244" y="1967645"/>
                <a:ext cx="1079" cy="391023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260" name="Gerader Verbinder 72"/>
              <p:cNvCxnSpPr/>
              <p:nvPr/>
            </p:nvCxnSpPr>
            <p:spPr>
              <a:xfrm>
                <a:off x="6736818" y="1977737"/>
                <a:ext cx="3097" cy="374875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</p:grpSp>
        <p:sp>
          <p:nvSpPr>
            <p:cNvPr id="196" name="Textfeld 97"/>
            <p:cNvSpPr txBox="1"/>
            <p:nvPr/>
          </p:nvSpPr>
          <p:spPr>
            <a:xfrm>
              <a:off x="4243746" y="1697111"/>
              <a:ext cx="104833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de-DE" sz="1200" kern="0" dirty="0">
                  <a:solidFill>
                    <a:srgbClr val="C00000"/>
                  </a:solidFill>
                  <a:latin typeface="Arial"/>
                </a:rPr>
                <a:t>EH 2</a:t>
              </a:r>
              <a:endParaRPr lang="en-GB" sz="1200" kern="0" dirty="0">
                <a:solidFill>
                  <a:srgbClr val="C00000"/>
                </a:solidFill>
                <a:latin typeface="Arial"/>
              </a:endParaRPr>
            </a:p>
          </p:txBody>
        </p:sp>
      </p:grpSp>
      <p:sp>
        <p:nvSpPr>
          <p:cNvPr id="261" name="Textfeld 98"/>
          <p:cNvSpPr txBox="1"/>
          <p:nvPr/>
        </p:nvSpPr>
        <p:spPr>
          <a:xfrm>
            <a:off x="6478391" y="1258539"/>
            <a:ext cx="7862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200" kern="0" dirty="0">
                <a:solidFill>
                  <a:srgbClr val="C00000"/>
                </a:solidFill>
                <a:latin typeface="Arial"/>
              </a:rPr>
              <a:t>EH 3</a:t>
            </a:r>
            <a:endParaRPr lang="en-GB" sz="1200" kern="0" dirty="0">
              <a:solidFill>
                <a:srgbClr val="C00000"/>
              </a:solidFill>
              <a:latin typeface="Arial"/>
            </a:endParaRPr>
          </a:p>
        </p:txBody>
      </p:sp>
      <p:sp>
        <p:nvSpPr>
          <p:cNvPr id="262" name="Textfeld 99"/>
          <p:cNvSpPr txBox="1"/>
          <p:nvPr/>
        </p:nvSpPr>
        <p:spPr>
          <a:xfrm>
            <a:off x="3685493" y="1764238"/>
            <a:ext cx="13371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200" kern="0" dirty="0">
                <a:solidFill>
                  <a:srgbClr val="000000"/>
                </a:solidFill>
                <a:latin typeface="Arial"/>
              </a:rPr>
              <a:t>Joule-Thomson </a:t>
            </a:r>
            <a:r>
              <a:rPr lang="de-DE" sz="1200" kern="0" dirty="0" err="1">
                <a:solidFill>
                  <a:srgbClr val="000000"/>
                </a:solidFill>
                <a:latin typeface="Arial"/>
              </a:rPr>
              <a:t>expansion</a:t>
            </a:r>
            <a:endParaRPr lang="en-GB" sz="1200" kern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3" name="Textfeld 100"/>
          <p:cNvSpPr txBox="1"/>
          <p:nvPr/>
        </p:nvSpPr>
        <p:spPr>
          <a:xfrm>
            <a:off x="5181940" y="1642282"/>
            <a:ext cx="14950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200" kern="0" dirty="0">
                <a:solidFill>
                  <a:srgbClr val="080808"/>
                </a:solidFill>
                <a:latin typeface="Arial"/>
              </a:rPr>
              <a:t>Sample</a:t>
            </a:r>
            <a:endParaRPr lang="en-GB" sz="1200" kern="0" dirty="0">
              <a:solidFill>
                <a:srgbClr val="080808"/>
              </a:solidFill>
              <a:latin typeface="Arial"/>
            </a:endParaRPr>
          </a:p>
        </p:txBody>
      </p:sp>
      <p:sp>
        <p:nvSpPr>
          <p:cNvPr id="274" name="Ellipse 103"/>
          <p:cNvSpPr/>
          <p:nvPr/>
        </p:nvSpPr>
        <p:spPr>
          <a:xfrm>
            <a:off x="7141694" y="1025754"/>
            <a:ext cx="278168" cy="270030"/>
          </a:xfrm>
          <a:prstGeom prst="ellipse">
            <a:avLst/>
          </a:prstGeom>
          <a:noFill/>
          <a:ln w="38100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en-GB" sz="1350" kern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88" name="Textfeld 104"/>
          <p:cNvSpPr txBox="1"/>
          <p:nvPr/>
        </p:nvSpPr>
        <p:spPr>
          <a:xfrm>
            <a:off x="7123081" y="1045352"/>
            <a:ext cx="32694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050" kern="0" dirty="0">
                <a:solidFill>
                  <a:srgbClr val="000000"/>
                </a:solidFill>
                <a:latin typeface="Arial"/>
              </a:rPr>
              <a:t>FT</a:t>
            </a:r>
            <a:endParaRPr lang="en-GB" sz="1050" kern="0" dirty="0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93" name="Group 292"/>
          <p:cNvGrpSpPr/>
          <p:nvPr/>
        </p:nvGrpSpPr>
        <p:grpSpPr>
          <a:xfrm>
            <a:off x="5004049" y="1025754"/>
            <a:ext cx="326948" cy="576764"/>
            <a:chOff x="5148064" y="1196752"/>
            <a:chExt cx="435931" cy="769018"/>
          </a:xfrm>
        </p:grpSpPr>
        <p:sp>
          <p:nvSpPr>
            <p:cNvPr id="294" name="Ellipse 101"/>
            <p:cNvSpPr/>
            <p:nvPr/>
          </p:nvSpPr>
          <p:spPr>
            <a:xfrm>
              <a:off x="5172883" y="1196752"/>
              <a:ext cx="370890" cy="360040"/>
            </a:xfrm>
            <a:prstGeom prst="ellips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350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96" name="Textfeld 102"/>
            <p:cNvSpPr txBox="1"/>
            <p:nvPr/>
          </p:nvSpPr>
          <p:spPr>
            <a:xfrm>
              <a:off x="5148064" y="1222883"/>
              <a:ext cx="435931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de-DE" sz="1050" kern="0" dirty="0">
                  <a:solidFill>
                    <a:srgbClr val="000000"/>
                  </a:solidFill>
                  <a:latin typeface="Arial"/>
                </a:rPr>
                <a:t>PT</a:t>
              </a:r>
              <a:endParaRPr lang="en-GB" sz="1050" kern="0" dirty="0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298" name="Gerader Verbinder 106"/>
            <p:cNvCxnSpPr>
              <a:stCxn id="294" idx="4"/>
            </p:cNvCxnSpPr>
            <p:nvPr/>
          </p:nvCxnSpPr>
          <p:spPr>
            <a:xfrm flipH="1">
              <a:off x="5357973" y="1556792"/>
              <a:ext cx="355" cy="408978"/>
            </a:xfrm>
            <a:prstGeom prst="lin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</p:cxnSp>
      </p:grpSp>
      <p:cxnSp>
        <p:nvCxnSpPr>
          <p:cNvPr id="304" name="Gerader Verbinder 110"/>
          <p:cNvCxnSpPr/>
          <p:nvPr/>
        </p:nvCxnSpPr>
        <p:spPr>
          <a:xfrm flipH="1">
            <a:off x="7281649" y="1291596"/>
            <a:ext cx="266" cy="306734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</a:ln>
          <a:effectLst/>
        </p:spPr>
      </p:cxnSp>
      <p:grpSp>
        <p:nvGrpSpPr>
          <p:cNvPr id="308" name="Gruppieren 115"/>
          <p:cNvGrpSpPr/>
          <p:nvPr/>
        </p:nvGrpSpPr>
        <p:grpSpPr>
          <a:xfrm>
            <a:off x="1886511" y="1551898"/>
            <a:ext cx="136890" cy="103943"/>
            <a:chOff x="3851920" y="1988840"/>
            <a:chExt cx="1440160" cy="720081"/>
          </a:xfrm>
        </p:grpSpPr>
        <p:sp>
          <p:nvSpPr>
            <p:cNvPr id="309" name="Gleichschenkliges Dreieck 116"/>
            <p:cNvSpPr/>
            <p:nvPr/>
          </p:nvSpPr>
          <p:spPr>
            <a:xfrm rot="5400000">
              <a:off x="3851920" y="1988840"/>
              <a:ext cx="720080" cy="720080"/>
            </a:xfrm>
            <a:prstGeom prst="triangl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350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311" name="Gleichschenkliges Dreieck 117"/>
            <p:cNvSpPr/>
            <p:nvPr/>
          </p:nvSpPr>
          <p:spPr>
            <a:xfrm rot="16200000" flipH="1">
              <a:off x="4572000" y="1988841"/>
              <a:ext cx="720080" cy="720080"/>
            </a:xfrm>
            <a:prstGeom prst="triangl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350" kern="0">
                <a:solidFill>
                  <a:srgbClr val="FFFFFF"/>
                </a:solidFill>
                <a:latin typeface="Arial"/>
              </a:endParaRPr>
            </a:p>
          </p:txBody>
        </p:sp>
      </p:grpSp>
      <p:sp>
        <p:nvSpPr>
          <p:cNvPr id="312" name="Flussdiagramm: Verzögerung 118"/>
          <p:cNvSpPr/>
          <p:nvPr/>
        </p:nvSpPr>
        <p:spPr>
          <a:xfrm rot="16200000">
            <a:off x="1924849" y="1421696"/>
            <a:ext cx="57186" cy="65416"/>
          </a:xfrm>
          <a:prstGeom prst="flowChartDelay">
            <a:avLst/>
          </a:prstGeom>
          <a:noFill/>
          <a:ln w="38100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en-GB" sz="1350" kern="0">
              <a:solidFill>
                <a:srgbClr val="FFFFFF"/>
              </a:solidFill>
              <a:latin typeface="Arial"/>
            </a:endParaRPr>
          </a:p>
        </p:txBody>
      </p:sp>
      <p:cxnSp>
        <p:nvCxnSpPr>
          <p:cNvPr id="315" name="Gerader Verbinder 119"/>
          <p:cNvCxnSpPr>
            <a:endCxn id="311" idx="0"/>
          </p:cNvCxnSpPr>
          <p:nvPr/>
        </p:nvCxnSpPr>
        <p:spPr>
          <a:xfrm>
            <a:off x="1954310" y="1487759"/>
            <a:ext cx="647" cy="116111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</a:ln>
          <a:effectLst/>
        </p:spPr>
      </p:cxnSp>
      <p:grpSp>
        <p:nvGrpSpPr>
          <p:cNvPr id="317" name="Gruppieren 124"/>
          <p:cNvGrpSpPr/>
          <p:nvPr/>
        </p:nvGrpSpPr>
        <p:grpSpPr>
          <a:xfrm>
            <a:off x="7485100" y="1547863"/>
            <a:ext cx="136890" cy="103943"/>
            <a:chOff x="3851920" y="1988840"/>
            <a:chExt cx="1440160" cy="720081"/>
          </a:xfrm>
        </p:grpSpPr>
        <p:sp>
          <p:nvSpPr>
            <p:cNvPr id="318" name="Gleichschenkliges Dreieck 125"/>
            <p:cNvSpPr/>
            <p:nvPr/>
          </p:nvSpPr>
          <p:spPr>
            <a:xfrm rot="5400000">
              <a:off x="3851920" y="1988840"/>
              <a:ext cx="720080" cy="720080"/>
            </a:xfrm>
            <a:prstGeom prst="triangl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350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319" name="Gleichschenkliges Dreieck 126"/>
            <p:cNvSpPr/>
            <p:nvPr/>
          </p:nvSpPr>
          <p:spPr>
            <a:xfrm rot="16200000" flipH="1">
              <a:off x="4572000" y="1988841"/>
              <a:ext cx="720080" cy="720080"/>
            </a:xfrm>
            <a:prstGeom prst="triangl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350" kern="0">
                <a:solidFill>
                  <a:srgbClr val="FFFFFF"/>
                </a:solidFill>
                <a:latin typeface="Arial"/>
              </a:endParaRPr>
            </a:p>
          </p:txBody>
        </p:sp>
      </p:grpSp>
      <p:sp>
        <p:nvSpPr>
          <p:cNvPr id="320" name="Flussdiagramm: Verzögerung 127"/>
          <p:cNvSpPr/>
          <p:nvPr/>
        </p:nvSpPr>
        <p:spPr>
          <a:xfrm rot="16200000">
            <a:off x="7523438" y="1417661"/>
            <a:ext cx="57186" cy="65416"/>
          </a:xfrm>
          <a:prstGeom prst="flowChartDelay">
            <a:avLst/>
          </a:prstGeom>
          <a:noFill/>
          <a:ln w="38100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en-GB" sz="1350" kern="0">
              <a:solidFill>
                <a:srgbClr val="FFFFFF"/>
              </a:solidFill>
              <a:latin typeface="Arial"/>
            </a:endParaRPr>
          </a:p>
        </p:txBody>
      </p:sp>
      <p:cxnSp>
        <p:nvCxnSpPr>
          <p:cNvPr id="321" name="Gerader Verbinder 128"/>
          <p:cNvCxnSpPr>
            <a:endCxn id="319" idx="0"/>
          </p:cNvCxnSpPr>
          <p:nvPr/>
        </p:nvCxnSpPr>
        <p:spPr>
          <a:xfrm>
            <a:off x="7552899" y="1483724"/>
            <a:ext cx="647" cy="116111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</a:ln>
          <a:effectLst/>
        </p:spPr>
      </p:cxnSp>
      <p:sp>
        <p:nvSpPr>
          <p:cNvPr id="322" name="Textfeld 131"/>
          <p:cNvSpPr txBox="1"/>
          <p:nvPr/>
        </p:nvSpPr>
        <p:spPr>
          <a:xfrm>
            <a:off x="1985958" y="2393318"/>
            <a:ext cx="23660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350" kern="0" dirty="0">
                <a:solidFill>
                  <a:srgbClr val="000000"/>
                </a:solidFill>
                <a:latin typeface="Arial"/>
              </a:rPr>
              <a:t>1</a:t>
            </a:r>
          </a:p>
        </p:txBody>
      </p:sp>
      <p:sp>
        <p:nvSpPr>
          <p:cNvPr id="323" name="Textfeld 132"/>
          <p:cNvSpPr txBox="1"/>
          <p:nvPr/>
        </p:nvSpPr>
        <p:spPr>
          <a:xfrm flipH="1">
            <a:off x="2144072" y="1563374"/>
            <a:ext cx="14520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350" kern="0" dirty="0">
                <a:solidFill>
                  <a:srgbClr val="000000"/>
                </a:solidFill>
                <a:latin typeface="Arial"/>
              </a:rPr>
              <a:t>2</a:t>
            </a:r>
          </a:p>
        </p:txBody>
      </p:sp>
      <p:sp>
        <p:nvSpPr>
          <p:cNvPr id="324" name="Textfeld 133"/>
          <p:cNvSpPr txBox="1"/>
          <p:nvPr/>
        </p:nvSpPr>
        <p:spPr>
          <a:xfrm flipH="1">
            <a:off x="2848796" y="1559590"/>
            <a:ext cx="14520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350" kern="0" dirty="0">
                <a:solidFill>
                  <a:srgbClr val="000000"/>
                </a:solidFill>
                <a:latin typeface="Arial"/>
              </a:rPr>
              <a:t>3</a:t>
            </a:r>
          </a:p>
        </p:txBody>
      </p:sp>
      <p:sp>
        <p:nvSpPr>
          <p:cNvPr id="325" name="Textfeld 134"/>
          <p:cNvSpPr txBox="1"/>
          <p:nvPr/>
        </p:nvSpPr>
        <p:spPr>
          <a:xfrm flipH="1">
            <a:off x="3695700" y="1561016"/>
            <a:ext cx="14520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350" kern="0" dirty="0">
                <a:solidFill>
                  <a:srgbClr val="000000"/>
                </a:solidFill>
                <a:latin typeface="Arial"/>
              </a:rPr>
              <a:t>4</a:t>
            </a:r>
          </a:p>
        </p:txBody>
      </p:sp>
      <p:sp>
        <p:nvSpPr>
          <p:cNvPr id="326" name="Textfeld 135"/>
          <p:cNvSpPr txBox="1"/>
          <p:nvPr/>
        </p:nvSpPr>
        <p:spPr>
          <a:xfrm flipH="1">
            <a:off x="4442251" y="1568478"/>
            <a:ext cx="14520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350" kern="0" dirty="0">
                <a:solidFill>
                  <a:srgbClr val="000000"/>
                </a:solidFill>
                <a:latin typeface="Arial"/>
              </a:rPr>
              <a:t>5</a:t>
            </a:r>
          </a:p>
        </p:txBody>
      </p:sp>
      <p:sp>
        <p:nvSpPr>
          <p:cNvPr id="327" name="Textfeld 136"/>
          <p:cNvSpPr txBox="1"/>
          <p:nvPr/>
        </p:nvSpPr>
        <p:spPr>
          <a:xfrm flipH="1">
            <a:off x="4871003" y="1569235"/>
            <a:ext cx="14520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350" kern="0" dirty="0">
                <a:solidFill>
                  <a:srgbClr val="000000"/>
                </a:solidFill>
                <a:latin typeface="Arial"/>
              </a:rPr>
              <a:t>6</a:t>
            </a:r>
          </a:p>
        </p:txBody>
      </p:sp>
      <p:grpSp>
        <p:nvGrpSpPr>
          <p:cNvPr id="328" name="Group 327"/>
          <p:cNvGrpSpPr/>
          <p:nvPr/>
        </p:nvGrpSpPr>
        <p:grpSpPr>
          <a:xfrm>
            <a:off x="3759565" y="1031710"/>
            <a:ext cx="326948" cy="576764"/>
            <a:chOff x="5148064" y="1196752"/>
            <a:chExt cx="435931" cy="769018"/>
          </a:xfrm>
        </p:grpSpPr>
        <p:sp>
          <p:nvSpPr>
            <p:cNvPr id="329" name="Ellipse 101"/>
            <p:cNvSpPr/>
            <p:nvPr/>
          </p:nvSpPr>
          <p:spPr>
            <a:xfrm>
              <a:off x="5172883" y="1196752"/>
              <a:ext cx="370890" cy="360040"/>
            </a:xfrm>
            <a:prstGeom prst="ellips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350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330" name="Textfeld 102"/>
            <p:cNvSpPr txBox="1"/>
            <p:nvPr/>
          </p:nvSpPr>
          <p:spPr>
            <a:xfrm>
              <a:off x="5148064" y="1222883"/>
              <a:ext cx="435931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de-DE" sz="1050" kern="0" dirty="0">
                  <a:solidFill>
                    <a:srgbClr val="000000"/>
                  </a:solidFill>
                  <a:latin typeface="Arial"/>
                </a:rPr>
                <a:t>PT</a:t>
              </a:r>
              <a:endParaRPr lang="en-GB" sz="1050" kern="0" dirty="0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331" name="Gerader Verbinder 106"/>
            <p:cNvCxnSpPr>
              <a:stCxn id="329" idx="4"/>
            </p:cNvCxnSpPr>
            <p:nvPr/>
          </p:nvCxnSpPr>
          <p:spPr>
            <a:xfrm flipH="1">
              <a:off x="5357973" y="1556792"/>
              <a:ext cx="355" cy="408978"/>
            </a:xfrm>
            <a:prstGeom prst="lin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</p:cxnSp>
      </p:grpSp>
      <p:cxnSp>
        <p:nvCxnSpPr>
          <p:cNvPr id="332" name="Gerader Verbinder 73"/>
          <p:cNvCxnSpPr/>
          <p:nvPr/>
        </p:nvCxnSpPr>
        <p:spPr>
          <a:xfrm flipH="1">
            <a:off x="7628400" y="1608986"/>
            <a:ext cx="177687" cy="0"/>
          </a:xfrm>
          <a:prstGeom prst="line">
            <a:avLst/>
          </a:prstGeom>
          <a:noFill/>
          <a:ln w="38100" cap="flat" cmpd="sng" algn="ctr">
            <a:solidFill>
              <a:srgbClr val="DE6F00"/>
            </a:solidFill>
            <a:prstDash val="solid"/>
            <a:headEnd type="arrow" w="med" len="med"/>
            <a:tailEnd type="none" w="med" len="med"/>
          </a:ln>
          <a:effectLst/>
        </p:spPr>
      </p:cxnSp>
      <p:sp>
        <p:nvSpPr>
          <p:cNvPr id="333" name="Oval 332"/>
          <p:cNvSpPr/>
          <p:nvPr/>
        </p:nvSpPr>
        <p:spPr>
          <a:xfrm>
            <a:off x="1326932" y="2051868"/>
            <a:ext cx="432000" cy="432000"/>
          </a:xfrm>
          <a:prstGeom prst="ellipse">
            <a:avLst/>
          </a:prstGeom>
          <a:noFill/>
          <a:ln w="19050">
            <a:solidFill>
              <a:srgbClr val="08080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US" sz="1350">
              <a:solidFill>
                <a:prstClr val="white"/>
              </a:solidFill>
              <a:latin typeface="Arial"/>
            </a:endParaRPr>
          </a:p>
        </p:txBody>
      </p:sp>
      <p:cxnSp>
        <p:nvCxnSpPr>
          <p:cNvPr id="334" name="Straight Connector 333"/>
          <p:cNvCxnSpPr/>
          <p:nvPr/>
        </p:nvCxnSpPr>
        <p:spPr>
          <a:xfrm flipV="1">
            <a:off x="1507220" y="1748190"/>
            <a:ext cx="0" cy="297000"/>
          </a:xfrm>
          <a:prstGeom prst="line">
            <a:avLst/>
          </a:prstGeom>
          <a:ln w="12700">
            <a:solidFill>
              <a:srgbClr val="08080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5" name="Straight Connector 334"/>
          <p:cNvCxnSpPr/>
          <p:nvPr/>
        </p:nvCxnSpPr>
        <p:spPr>
          <a:xfrm flipV="1">
            <a:off x="1588220" y="1748190"/>
            <a:ext cx="0" cy="297000"/>
          </a:xfrm>
          <a:prstGeom prst="line">
            <a:avLst/>
          </a:prstGeom>
          <a:ln w="12700">
            <a:solidFill>
              <a:srgbClr val="08080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36" name="Group 335"/>
          <p:cNvGrpSpPr/>
          <p:nvPr/>
        </p:nvGrpSpPr>
        <p:grpSpPr>
          <a:xfrm>
            <a:off x="3431599" y="1030453"/>
            <a:ext cx="326948" cy="576764"/>
            <a:chOff x="5148064" y="1196752"/>
            <a:chExt cx="435931" cy="769018"/>
          </a:xfrm>
        </p:grpSpPr>
        <p:sp>
          <p:nvSpPr>
            <p:cNvPr id="337" name="Ellipse 101"/>
            <p:cNvSpPr/>
            <p:nvPr/>
          </p:nvSpPr>
          <p:spPr>
            <a:xfrm>
              <a:off x="5172883" y="1196752"/>
              <a:ext cx="370890" cy="360040"/>
            </a:xfrm>
            <a:prstGeom prst="ellips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350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338" name="Textfeld 102"/>
            <p:cNvSpPr txBox="1"/>
            <p:nvPr/>
          </p:nvSpPr>
          <p:spPr>
            <a:xfrm>
              <a:off x="5148064" y="1222883"/>
              <a:ext cx="435931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de-DE" sz="1050" kern="0" dirty="0">
                  <a:solidFill>
                    <a:srgbClr val="000000"/>
                  </a:solidFill>
                  <a:latin typeface="Arial"/>
                </a:rPr>
                <a:t>TT</a:t>
              </a:r>
              <a:endParaRPr lang="en-GB" sz="1050" kern="0" dirty="0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339" name="Gerader Verbinder 106"/>
            <p:cNvCxnSpPr>
              <a:stCxn id="337" idx="4"/>
            </p:cNvCxnSpPr>
            <p:nvPr/>
          </p:nvCxnSpPr>
          <p:spPr>
            <a:xfrm flipH="1">
              <a:off x="5357973" y="1556792"/>
              <a:ext cx="355" cy="408978"/>
            </a:xfrm>
            <a:prstGeom prst="lin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</p:cxnSp>
      </p:grpSp>
      <p:sp>
        <p:nvSpPr>
          <p:cNvPr id="340" name="Rectangle 339"/>
          <p:cNvSpPr/>
          <p:nvPr/>
        </p:nvSpPr>
        <p:spPr>
          <a:xfrm>
            <a:off x="3003703" y="653753"/>
            <a:ext cx="4074761" cy="1620110"/>
          </a:xfrm>
          <a:prstGeom prst="rect">
            <a:avLst/>
          </a:prstGeom>
          <a:noFill/>
          <a:ln w="15875">
            <a:solidFill>
              <a:schemeClr val="accent2">
                <a:lumMod val="50000"/>
              </a:schemeClr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US" sz="1350">
              <a:solidFill>
                <a:prstClr val="white"/>
              </a:solidFill>
              <a:latin typeface="Arial"/>
            </a:endParaRPr>
          </a:p>
        </p:txBody>
      </p:sp>
      <p:sp>
        <p:nvSpPr>
          <p:cNvPr id="341" name="TextBox 340"/>
          <p:cNvSpPr txBox="1"/>
          <p:nvPr/>
        </p:nvSpPr>
        <p:spPr>
          <a:xfrm>
            <a:off x="5330997" y="2065565"/>
            <a:ext cx="184217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GB" sz="1050" dirty="0">
                <a:solidFill>
                  <a:srgbClr val="080808"/>
                </a:solidFill>
                <a:latin typeface="Arial"/>
              </a:rPr>
              <a:t>Cryostat with thermal shield</a:t>
            </a:r>
            <a:endParaRPr lang="en-US" sz="1050" dirty="0">
              <a:solidFill>
                <a:srgbClr val="080808"/>
              </a:solidFill>
              <a:latin typeface="Arial"/>
            </a:endParaRPr>
          </a:p>
        </p:txBody>
      </p:sp>
      <p:cxnSp>
        <p:nvCxnSpPr>
          <p:cNvPr id="342" name="Gerader Verbinder 52"/>
          <p:cNvCxnSpPr/>
          <p:nvPr/>
        </p:nvCxnSpPr>
        <p:spPr>
          <a:xfrm flipH="1" flipV="1">
            <a:off x="1539318" y="1591883"/>
            <a:ext cx="326248" cy="0"/>
          </a:xfrm>
          <a:prstGeom prst="line">
            <a:avLst/>
          </a:prstGeom>
          <a:noFill/>
          <a:ln w="38100" cap="flat" cmpd="sng" algn="ctr">
            <a:solidFill>
              <a:srgbClr val="DE6F00"/>
            </a:solidFill>
            <a:prstDash val="solid"/>
          </a:ln>
          <a:effectLst/>
        </p:spPr>
      </p:cxnSp>
      <p:cxnSp>
        <p:nvCxnSpPr>
          <p:cNvPr id="343" name="Straight Arrow Connector 342"/>
          <p:cNvCxnSpPr/>
          <p:nvPr/>
        </p:nvCxnSpPr>
        <p:spPr>
          <a:xfrm>
            <a:off x="5514428" y="1433466"/>
            <a:ext cx="185573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4" name="Straight Arrow Connector 343"/>
          <p:cNvCxnSpPr/>
          <p:nvPr/>
        </p:nvCxnSpPr>
        <p:spPr>
          <a:xfrm flipV="1">
            <a:off x="5929486" y="1295784"/>
            <a:ext cx="0" cy="18858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5" name="Straight Arrow Connector 344"/>
          <p:cNvCxnSpPr/>
          <p:nvPr/>
        </p:nvCxnSpPr>
        <p:spPr>
          <a:xfrm flipV="1">
            <a:off x="6265175" y="1299178"/>
            <a:ext cx="0" cy="188581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>
            <a:stCxn id="333" idx="2"/>
            <a:endCxn id="333" idx="6"/>
          </p:cNvCxnSpPr>
          <p:nvPr/>
        </p:nvCxnSpPr>
        <p:spPr>
          <a:xfrm>
            <a:off x="1326932" y="2267868"/>
            <a:ext cx="43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6" name="TextBox 345"/>
          <p:cNvSpPr txBox="1"/>
          <p:nvPr/>
        </p:nvSpPr>
        <p:spPr>
          <a:xfrm>
            <a:off x="2313549" y="744473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5800"/>
            <a:r>
              <a:rPr lang="en-GB" sz="1200" dirty="0">
                <a:solidFill>
                  <a:srgbClr val="0055A0"/>
                </a:solidFill>
                <a:latin typeface="Arial"/>
              </a:rPr>
              <a:t>LN</a:t>
            </a:r>
            <a:r>
              <a:rPr lang="en-GB" sz="1200" baseline="-25000" dirty="0">
                <a:solidFill>
                  <a:srgbClr val="0055A0"/>
                </a:solidFill>
                <a:latin typeface="Arial"/>
              </a:rPr>
              <a:t>2</a:t>
            </a:r>
            <a:endParaRPr lang="en-GB" sz="1200" dirty="0">
              <a:solidFill>
                <a:srgbClr val="0055A0"/>
              </a:solidFill>
              <a:latin typeface="Arial"/>
            </a:endParaRPr>
          </a:p>
          <a:p>
            <a:pPr algn="ctr" defTabSz="685800"/>
            <a:r>
              <a:rPr lang="en-GB" sz="1200" dirty="0">
                <a:solidFill>
                  <a:srgbClr val="0055A0"/>
                </a:solidFill>
                <a:latin typeface="Arial"/>
              </a:rPr>
              <a:t>1 bar</a:t>
            </a:r>
            <a:endParaRPr lang="en-US" sz="1200" dirty="0">
              <a:solidFill>
                <a:srgbClr val="0055A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840176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1"/>
          <p:cNvSpPr txBox="1">
            <a:spLocks/>
          </p:cNvSpPr>
          <p:nvPr/>
        </p:nvSpPr>
        <p:spPr>
          <a:xfrm>
            <a:off x="1435893" y="176351"/>
            <a:ext cx="6436852" cy="421481"/>
          </a:xfrm>
          <a:prstGeom prst="rect">
            <a:avLst/>
          </a:prstGeom>
        </p:spPr>
        <p:txBody>
          <a:bodyPr vert="horz" lIns="34290" rIns="3429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/>
            <a:r>
              <a:rPr lang="en-US" sz="1800" b="1" dirty="0">
                <a:solidFill>
                  <a:srgbClr val="0B0B61"/>
                </a:solidFill>
                <a:latin typeface="Arial"/>
              </a:rPr>
              <a:t>Experimental Set-up</a:t>
            </a: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583983" y="4767263"/>
            <a:ext cx="2171700" cy="273844"/>
          </a:xfrm>
          <a:prstGeom prst="rect">
            <a:avLst/>
          </a:prstGeom>
        </p:spPr>
        <p:txBody>
          <a:bodyPr/>
          <a:lstStyle/>
          <a:p>
            <a:pPr defTabSz="685800"/>
            <a:r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t>T. Koettig - CERN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655501" y="4767263"/>
            <a:ext cx="1600200" cy="273844"/>
          </a:xfrm>
          <a:prstGeom prst="rect">
            <a:avLst/>
          </a:prstGeom>
        </p:spPr>
        <p:txBody>
          <a:bodyPr/>
          <a:lstStyle/>
          <a:p>
            <a:fld id="{AC404BBB-5984-44DC-B272-63BB5CE938C1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30-Jan-24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17918391-D411-FE40-AAD7-861AE5233E0E}" type="slidenum"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pPr defTabSz="685800"/>
              <a:t>18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grpSp>
        <p:nvGrpSpPr>
          <p:cNvPr id="202" name="Group 201"/>
          <p:cNvGrpSpPr/>
          <p:nvPr/>
        </p:nvGrpSpPr>
        <p:grpSpPr>
          <a:xfrm>
            <a:off x="2581630" y="2248683"/>
            <a:ext cx="3039834" cy="2386731"/>
            <a:chOff x="5920099" y="3150857"/>
            <a:chExt cx="2896811" cy="2422031"/>
          </a:xfrm>
        </p:grpSpPr>
        <p:grpSp>
          <p:nvGrpSpPr>
            <p:cNvPr id="13" name="Gruppieren 17"/>
            <p:cNvGrpSpPr/>
            <p:nvPr/>
          </p:nvGrpSpPr>
          <p:grpSpPr>
            <a:xfrm>
              <a:off x="5920099" y="3150857"/>
              <a:ext cx="2896811" cy="2422031"/>
              <a:chOff x="2350491" y="3884179"/>
              <a:chExt cx="2896811" cy="2422031"/>
            </a:xfrm>
          </p:grpSpPr>
          <p:grpSp>
            <p:nvGrpSpPr>
              <p:cNvPr id="14" name="Gruppieren 11"/>
              <p:cNvGrpSpPr/>
              <p:nvPr/>
            </p:nvGrpSpPr>
            <p:grpSpPr>
              <a:xfrm>
                <a:off x="2802516" y="4978081"/>
                <a:ext cx="945609" cy="579654"/>
                <a:chOff x="1038619" y="4978081"/>
                <a:chExt cx="945609" cy="579654"/>
              </a:xfrm>
            </p:grpSpPr>
            <p:grpSp>
              <p:nvGrpSpPr>
                <p:cNvPr id="31" name="Gruppieren 9"/>
                <p:cNvGrpSpPr/>
                <p:nvPr/>
              </p:nvGrpSpPr>
              <p:grpSpPr>
                <a:xfrm>
                  <a:off x="1052294" y="5014130"/>
                  <a:ext cx="931934" cy="512641"/>
                  <a:chOff x="1052294" y="5014130"/>
                  <a:chExt cx="931934" cy="512641"/>
                </a:xfrm>
              </p:grpSpPr>
              <p:cxnSp>
                <p:nvCxnSpPr>
                  <p:cNvPr id="37" name="Gerader Verbinder 148"/>
                  <p:cNvCxnSpPr>
                    <a:endCxn id="33" idx="2"/>
                  </p:cNvCxnSpPr>
                  <p:nvPr/>
                </p:nvCxnSpPr>
                <p:spPr>
                  <a:xfrm flipV="1">
                    <a:off x="1052294" y="5115459"/>
                    <a:ext cx="480851" cy="3580"/>
                  </a:xfrm>
                  <a:prstGeom prst="line">
                    <a:avLst/>
                  </a:prstGeom>
                  <a:noFill/>
                  <a:ln w="28575" cap="flat" cmpd="sng" algn="ctr">
                    <a:solidFill>
                      <a:srgbClr val="009682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38" name="Gerader Verbinder 151"/>
                  <p:cNvCxnSpPr/>
                  <p:nvPr/>
                </p:nvCxnSpPr>
                <p:spPr>
                  <a:xfrm>
                    <a:off x="1291829" y="5526625"/>
                    <a:ext cx="692399" cy="146"/>
                  </a:xfrm>
                  <a:prstGeom prst="line">
                    <a:avLst/>
                  </a:prstGeom>
                  <a:noFill/>
                  <a:ln w="28575" cap="flat" cmpd="sng" algn="ctr">
                    <a:solidFill>
                      <a:srgbClr val="009682"/>
                    </a:solidFill>
                    <a:prstDash val="sysDash"/>
                    <a:headEnd type="none" w="med" len="med"/>
                    <a:tailEnd type="arrow" w="med" len="med"/>
                  </a:ln>
                  <a:effectLst/>
                </p:spPr>
              </p:cxnSp>
              <p:cxnSp>
                <p:nvCxnSpPr>
                  <p:cNvPr id="39" name="Gerader Verbinder 152"/>
                  <p:cNvCxnSpPr/>
                  <p:nvPr/>
                </p:nvCxnSpPr>
                <p:spPr>
                  <a:xfrm>
                    <a:off x="1563682" y="5014130"/>
                    <a:ext cx="0" cy="109597"/>
                  </a:xfrm>
                  <a:prstGeom prst="line">
                    <a:avLst/>
                  </a:prstGeom>
                  <a:noFill/>
                  <a:ln w="28575" cap="flat" cmpd="sng" algn="ctr">
                    <a:solidFill>
                      <a:srgbClr val="009682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41" name="Gerader Verbinder 157"/>
                  <p:cNvCxnSpPr/>
                  <p:nvPr/>
                </p:nvCxnSpPr>
                <p:spPr>
                  <a:xfrm>
                    <a:off x="1301991" y="5119031"/>
                    <a:ext cx="0" cy="396000"/>
                  </a:xfrm>
                  <a:prstGeom prst="line">
                    <a:avLst/>
                  </a:prstGeom>
                  <a:noFill/>
                  <a:ln w="28575" cap="flat" cmpd="sng" algn="ctr">
                    <a:solidFill>
                      <a:srgbClr val="009682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32" name="Ellipse 161"/>
                <p:cNvSpPr/>
                <p:nvPr/>
              </p:nvSpPr>
              <p:spPr>
                <a:xfrm>
                  <a:off x="1531928" y="4978081"/>
                  <a:ext cx="63507" cy="62221"/>
                </a:xfrm>
                <a:prstGeom prst="ellipse">
                  <a:avLst/>
                </a:prstGeom>
                <a:solidFill>
                  <a:srgbClr val="009682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685800">
                    <a:defRPr/>
                  </a:pPr>
                  <a:endParaRPr lang="en-GB" sz="1350">
                    <a:solidFill>
                      <a:srgbClr val="FFFFFF"/>
                    </a:solidFill>
                    <a:latin typeface="Arial"/>
                  </a:endParaRPr>
                </a:p>
              </p:txBody>
            </p:sp>
            <p:sp>
              <p:nvSpPr>
                <p:cNvPr id="33" name="Ellipse 162"/>
                <p:cNvSpPr/>
                <p:nvPr/>
              </p:nvSpPr>
              <p:spPr>
                <a:xfrm>
                  <a:off x="1533145" y="5084349"/>
                  <a:ext cx="63507" cy="62221"/>
                </a:xfrm>
                <a:prstGeom prst="ellipse">
                  <a:avLst/>
                </a:prstGeom>
                <a:solidFill>
                  <a:srgbClr val="009682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685800">
                    <a:defRPr/>
                  </a:pPr>
                  <a:endParaRPr lang="en-GB" sz="1350">
                    <a:solidFill>
                      <a:srgbClr val="FFFFFF"/>
                    </a:solidFill>
                    <a:latin typeface="Arial"/>
                  </a:endParaRPr>
                </a:p>
              </p:txBody>
            </p:sp>
            <p:sp>
              <p:nvSpPr>
                <p:cNvPr id="34" name="Ellipse 163"/>
                <p:cNvSpPr/>
                <p:nvPr/>
              </p:nvSpPr>
              <p:spPr>
                <a:xfrm>
                  <a:off x="1038619" y="5093628"/>
                  <a:ext cx="63507" cy="62221"/>
                </a:xfrm>
                <a:prstGeom prst="ellipse">
                  <a:avLst/>
                </a:prstGeom>
                <a:solidFill>
                  <a:srgbClr val="009682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685800">
                    <a:defRPr/>
                  </a:pPr>
                  <a:endParaRPr lang="en-GB" sz="1350">
                    <a:solidFill>
                      <a:srgbClr val="FFFFFF"/>
                    </a:solidFill>
                    <a:latin typeface="Arial"/>
                  </a:endParaRPr>
                </a:p>
              </p:txBody>
            </p:sp>
            <p:sp>
              <p:nvSpPr>
                <p:cNvPr id="35" name="Ellipse 164"/>
                <p:cNvSpPr/>
                <p:nvPr/>
              </p:nvSpPr>
              <p:spPr>
                <a:xfrm>
                  <a:off x="1273049" y="5092616"/>
                  <a:ext cx="63507" cy="62221"/>
                </a:xfrm>
                <a:prstGeom prst="ellipse">
                  <a:avLst/>
                </a:prstGeom>
                <a:solidFill>
                  <a:srgbClr val="009682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685800">
                    <a:defRPr/>
                  </a:pPr>
                  <a:endParaRPr lang="en-GB" sz="1350">
                    <a:solidFill>
                      <a:srgbClr val="FFFFFF"/>
                    </a:solidFill>
                    <a:latin typeface="Arial"/>
                  </a:endParaRPr>
                </a:p>
              </p:txBody>
            </p:sp>
            <p:sp>
              <p:nvSpPr>
                <p:cNvPr id="36" name="Ellipse 165"/>
                <p:cNvSpPr/>
                <p:nvPr/>
              </p:nvSpPr>
              <p:spPr>
                <a:xfrm>
                  <a:off x="1272240" y="5495514"/>
                  <a:ext cx="63507" cy="62221"/>
                </a:xfrm>
                <a:prstGeom prst="ellipse">
                  <a:avLst/>
                </a:prstGeom>
                <a:solidFill>
                  <a:srgbClr val="009682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685800">
                    <a:defRPr/>
                  </a:pPr>
                  <a:endParaRPr lang="en-GB" sz="1350">
                    <a:solidFill>
                      <a:srgbClr val="FFFFFF"/>
                    </a:solidFill>
                    <a:latin typeface="Arial"/>
                  </a:endParaRPr>
                </a:p>
              </p:txBody>
            </p:sp>
          </p:grpSp>
          <p:grpSp>
            <p:nvGrpSpPr>
              <p:cNvPr id="15" name="Gruppieren 2"/>
              <p:cNvGrpSpPr/>
              <p:nvPr/>
            </p:nvGrpSpPr>
            <p:grpSpPr>
              <a:xfrm>
                <a:off x="2350491" y="3884179"/>
                <a:ext cx="2896811" cy="2422031"/>
                <a:chOff x="587301" y="3890068"/>
                <a:chExt cx="2896811" cy="2422031"/>
              </a:xfrm>
            </p:grpSpPr>
            <p:cxnSp>
              <p:nvCxnSpPr>
                <p:cNvPr id="16" name="Gerade Verbindung mit Pfeil 137"/>
                <p:cNvCxnSpPr/>
                <p:nvPr/>
              </p:nvCxnSpPr>
              <p:spPr>
                <a:xfrm flipV="1">
                  <a:off x="968829" y="4144736"/>
                  <a:ext cx="12254" cy="2085521"/>
                </a:xfrm>
                <a:prstGeom prst="straightConnector1">
                  <a:avLst/>
                </a:prstGeom>
                <a:noFill/>
                <a:ln w="28575" cap="flat" cmpd="sng" algn="ctr">
                  <a:solidFill>
                    <a:srgbClr val="000000"/>
                  </a:solidFill>
                  <a:prstDash val="solid"/>
                  <a:tailEnd type="triangle"/>
                </a:ln>
                <a:effectLst/>
              </p:spPr>
            </p:cxnSp>
            <p:sp>
              <p:nvSpPr>
                <p:cNvPr id="18" name="Textfeld 139"/>
                <p:cNvSpPr txBox="1"/>
                <p:nvPr/>
              </p:nvSpPr>
              <p:spPr>
                <a:xfrm>
                  <a:off x="587301" y="3890068"/>
                  <a:ext cx="576064" cy="304520"/>
                </a:xfrm>
                <a:prstGeom prst="rect">
                  <a:avLst/>
                </a:prstGeom>
                <a:noFill/>
                <a:ln w="28575">
                  <a:noFill/>
                </a:ln>
              </p:spPr>
              <p:txBody>
                <a:bodyPr wrap="square" rtlCol="0">
                  <a:spAutoFit/>
                </a:bodyPr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pPr algn="ctr" defTabSz="685800">
                    <a:defRPr/>
                  </a:pPr>
                  <a:r>
                    <a:rPr lang="de-DE" sz="1350" i="1" dirty="0">
                      <a:solidFill>
                        <a:srgbClr val="000000"/>
                      </a:solidFill>
                    </a:rPr>
                    <a:t>p</a:t>
                  </a:r>
                  <a:endParaRPr lang="en-GB" sz="1350" baseline="-250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" name="Textfeld 140"/>
                <p:cNvSpPr txBox="1"/>
                <p:nvPr/>
              </p:nvSpPr>
              <p:spPr>
                <a:xfrm>
                  <a:off x="3052064" y="6007579"/>
                  <a:ext cx="432048" cy="304520"/>
                </a:xfrm>
                <a:prstGeom prst="rect">
                  <a:avLst/>
                </a:prstGeom>
                <a:noFill/>
                <a:ln w="28575">
                  <a:noFill/>
                </a:ln>
              </p:spPr>
              <p:txBody>
                <a:bodyPr wrap="square" rtlCol="0">
                  <a:spAutoFit/>
                </a:bodyPr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pPr algn="ctr" defTabSz="685800">
                    <a:defRPr/>
                  </a:pPr>
                  <a:r>
                    <a:rPr lang="de-DE" sz="1350" i="1" dirty="0">
                      <a:solidFill>
                        <a:srgbClr val="000000"/>
                      </a:solidFill>
                    </a:rPr>
                    <a:t>h</a:t>
                  </a:r>
                  <a:endParaRPr lang="en-GB" sz="1350" i="1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0" name="Freihandform 146"/>
                <p:cNvSpPr/>
                <p:nvPr/>
              </p:nvSpPr>
              <p:spPr>
                <a:xfrm>
                  <a:off x="979597" y="4576212"/>
                  <a:ext cx="2027374" cy="1644184"/>
                </a:xfrm>
                <a:custGeom>
                  <a:avLst/>
                  <a:gdLst>
                    <a:gd name="connsiteX0" fmla="*/ 0 w 1745658"/>
                    <a:gd name="connsiteY0" fmla="*/ 1640555 h 1644184"/>
                    <a:gd name="connsiteX1" fmla="*/ 587829 w 1745658"/>
                    <a:gd name="connsiteY1" fmla="*/ 290727 h 1644184"/>
                    <a:gd name="connsiteX2" fmla="*/ 1222829 w 1745658"/>
                    <a:gd name="connsiteY2" fmla="*/ 441 h 1644184"/>
                    <a:gd name="connsiteX3" fmla="*/ 1745343 w 1745658"/>
                    <a:gd name="connsiteY3" fmla="*/ 316127 h 1644184"/>
                    <a:gd name="connsiteX4" fmla="*/ 1299029 w 1745658"/>
                    <a:gd name="connsiteY4" fmla="*/ 1644184 h 16441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45658" h="1644184">
                      <a:moveTo>
                        <a:pt x="0" y="1640555"/>
                      </a:moveTo>
                      <a:cubicBezTo>
                        <a:pt x="192012" y="1102317"/>
                        <a:pt x="384024" y="564079"/>
                        <a:pt x="587829" y="290727"/>
                      </a:cubicBezTo>
                      <a:cubicBezTo>
                        <a:pt x="791634" y="17375"/>
                        <a:pt x="1029910" y="-3792"/>
                        <a:pt x="1222829" y="441"/>
                      </a:cubicBezTo>
                      <a:cubicBezTo>
                        <a:pt x="1415748" y="4674"/>
                        <a:pt x="1732643" y="42170"/>
                        <a:pt x="1745343" y="316127"/>
                      </a:cubicBezTo>
                      <a:cubicBezTo>
                        <a:pt x="1758043" y="590084"/>
                        <a:pt x="1383696" y="1432517"/>
                        <a:pt x="1299029" y="1644184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3F5A9A"/>
                  </a:solidFill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685800">
                    <a:defRPr/>
                  </a:pPr>
                  <a:endParaRPr lang="en-GB" sz="1350">
                    <a:solidFill>
                      <a:srgbClr val="FFFFFF"/>
                    </a:solidFill>
                    <a:latin typeface="Arial"/>
                  </a:endParaRPr>
                </a:p>
              </p:txBody>
            </p:sp>
            <p:cxnSp>
              <p:nvCxnSpPr>
                <p:cNvPr id="21" name="Gerade Verbindung mit Pfeil 138"/>
                <p:cNvCxnSpPr/>
                <p:nvPr/>
              </p:nvCxnSpPr>
              <p:spPr>
                <a:xfrm>
                  <a:off x="954314" y="6219372"/>
                  <a:ext cx="2180772" cy="3628"/>
                </a:xfrm>
                <a:prstGeom prst="straightConnector1">
                  <a:avLst/>
                </a:prstGeom>
                <a:noFill/>
                <a:ln w="28575" cap="flat" cmpd="sng" algn="ctr">
                  <a:solidFill>
                    <a:srgbClr val="000000"/>
                  </a:solidFill>
                  <a:prstDash val="solid"/>
                  <a:tailEnd type="triangle"/>
                </a:ln>
                <a:effectLst/>
              </p:spPr>
            </p:cxnSp>
            <p:sp>
              <p:nvSpPr>
                <p:cNvPr id="22" name="Textfeld 166"/>
                <p:cNvSpPr txBox="1"/>
                <p:nvPr/>
              </p:nvSpPr>
              <p:spPr>
                <a:xfrm>
                  <a:off x="1473409" y="4749554"/>
                  <a:ext cx="166350" cy="25767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pPr algn="ctr" defTabSz="685800">
                    <a:defRPr/>
                  </a:pPr>
                  <a:r>
                    <a:rPr lang="de-DE" sz="1050" dirty="0">
                      <a:solidFill>
                        <a:srgbClr val="000000"/>
                      </a:solidFill>
                    </a:rPr>
                    <a:t>1</a:t>
                  </a:r>
                </a:p>
              </p:txBody>
            </p:sp>
            <p:sp>
              <p:nvSpPr>
                <p:cNvPr id="23" name="Textfeld 167"/>
                <p:cNvSpPr txBox="1"/>
                <p:nvPr/>
              </p:nvSpPr>
              <p:spPr>
                <a:xfrm>
                  <a:off x="1567435" y="5009591"/>
                  <a:ext cx="180000" cy="25767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pPr algn="ctr" defTabSz="685800">
                    <a:defRPr/>
                  </a:pPr>
                  <a:r>
                    <a:rPr lang="de-DE" sz="1050" dirty="0">
                      <a:solidFill>
                        <a:srgbClr val="000000"/>
                      </a:solidFill>
                    </a:rPr>
                    <a:t>2</a:t>
                  </a:r>
                </a:p>
              </p:txBody>
            </p:sp>
            <p:sp>
              <p:nvSpPr>
                <p:cNvPr id="24" name="Textfeld 168"/>
                <p:cNvSpPr txBox="1"/>
                <p:nvPr/>
              </p:nvSpPr>
              <p:spPr>
                <a:xfrm>
                  <a:off x="978003" y="4901868"/>
                  <a:ext cx="180000" cy="25767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pPr algn="ctr" defTabSz="685800">
                    <a:defRPr/>
                  </a:pPr>
                  <a:r>
                    <a:rPr lang="de-DE" sz="1050" dirty="0">
                      <a:solidFill>
                        <a:srgbClr val="000000"/>
                      </a:solidFill>
                    </a:rPr>
                    <a:t>3</a:t>
                  </a:r>
                </a:p>
              </p:txBody>
            </p:sp>
            <p:sp>
              <p:nvSpPr>
                <p:cNvPr id="25" name="Textfeld 169"/>
                <p:cNvSpPr txBox="1"/>
                <p:nvPr/>
              </p:nvSpPr>
              <p:spPr>
                <a:xfrm>
                  <a:off x="1209326" y="4903442"/>
                  <a:ext cx="180000" cy="25767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pPr algn="ctr" defTabSz="685800">
                    <a:defRPr/>
                  </a:pPr>
                  <a:r>
                    <a:rPr lang="de-DE" sz="1050" dirty="0">
                      <a:solidFill>
                        <a:srgbClr val="000000"/>
                      </a:solidFill>
                    </a:rPr>
                    <a:t>4</a:t>
                  </a:r>
                </a:p>
              </p:txBody>
            </p:sp>
            <p:sp>
              <p:nvSpPr>
                <p:cNvPr id="26" name="Textfeld 170"/>
                <p:cNvSpPr txBox="1"/>
                <p:nvPr/>
              </p:nvSpPr>
              <p:spPr>
                <a:xfrm>
                  <a:off x="1224810" y="5513889"/>
                  <a:ext cx="180000" cy="25767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pPr algn="ctr" defTabSz="685800">
                    <a:defRPr/>
                  </a:pPr>
                  <a:r>
                    <a:rPr lang="de-DE" sz="1050" dirty="0">
                      <a:solidFill>
                        <a:srgbClr val="000000"/>
                      </a:solidFill>
                    </a:rPr>
                    <a:t>5</a:t>
                  </a:r>
                </a:p>
              </p:txBody>
            </p:sp>
            <p:sp>
              <p:nvSpPr>
                <p:cNvPr id="27" name="Textfeld 171"/>
                <p:cNvSpPr txBox="1"/>
                <p:nvPr/>
              </p:nvSpPr>
              <p:spPr>
                <a:xfrm>
                  <a:off x="1874331" y="5510989"/>
                  <a:ext cx="180000" cy="25767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pPr algn="ctr" defTabSz="685800">
                    <a:defRPr/>
                  </a:pPr>
                  <a:r>
                    <a:rPr lang="de-DE" sz="1050" dirty="0">
                      <a:solidFill>
                        <a:srgbClr val="000000"/>
                      </a:solidFill>
                    </a:rPr>
                    <a:t>6</a:t>
                  </a:r>
                </a:p>
              </p:txBody>
            </p:sp>
            <p:sp>
              <p:nvSpPr>
                <p:cNvPr id="28" name="Textfeld 172"/>
                <p:cNvSpPr txBox="1"/>
                <p:nvPr/>
              </p:nvSpPr>
              <p:spPr>
                <a:xfrm>
                  <a:off x="1053794" y="4353878"/>
                  <a:ext cx="697975" cy="25767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pPr algn="ctr" defTabSz="685800">
                    <a:defRPr/>
                  </a:pPr>
                  <a:r>
                    <a:rPr lang="de-DE" sz="1050" dirty="0">
                      <a:solidFill>
                        <a:srgbClr val="C00000"/>
                      </a:solidFill>
                    </a:rPr>
                    <a:t>EH 1</a:t>
                  </a:r>
                </a:p>
              </p:txBody>
            </p:sp>
            <p:sp>
              <p:nvSpPr>
                <p:cNvPr id="29" name="Textfeld 173"/>
                <p:cNvSpPr txBox="1"/>
                <p:nvPr/>
              </p:nvSpPr>
              <p:spPr>
                <a:xfrm>
                  <a:off x="1690790" y="4735767"/>
                  <a:ext cx="713925" cy="25767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pPr algn="ctr" defTabSz="685800">
                    <a:defRPr/>
                  </a:pPr>
                  <a:r>
                    <a:rPr lang="de-DE" sz="1050" dirty="0">
                      <a:solidFill>
                        <a:srgbClr val="C00000"/>
                      </a:solidFill>
                    </a:rPr>
                    <a:t>EH 2</a:t>
                  </a:r>
                </a:p>
              </p:txBody>
            </p:sp>
            <p:cxnSp>
              <p:nvCxnSpPr>
                <p:cNvPr id="30" name="Gerade Verbindung mit Pfeil 175"/>
                <p:cNvCxnSpPr/>
                <p:nvPr/>
              </p:nvCxnSpPr>
              <p:spPr>
                <a:xfrm flipH="1">
                  <a:off x="1168816" y="4581920"/>
                  <a:ext cx="162824" cy="514556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rgbClr val="C00000"/>
                  </a:solidFill>
                  <a:prstDash val="solid"/>
                  <a:tailEnd type="triangle"/>
                </a:ln>
                <a:effectLst/>
              </p:spPr>
            </p:cxnSp>
          </p:grpSp>
        </p:grpSp>
        <p:sp>
          <p:nvSpPr>
            <p:cNvPr id="43" name="Textfeld 173"/>
            <p:cNvSpPr txBox="1"/>
            <p:nvPr/>
          </p:nvSpPr>
          <p:spPr>
            <a:xfrm>
              <a:off x="7346699" y="4653861"/>
              <a:ext cx="367034" cy="4216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 defTabSz="685800">
                <a:defRPr/>
              </a:pPr>
              <a:r>
                <a:rPr lang="de-DE" sz="1050" dirty="0">
                  <a:solidFill>
                    <a:srgbClr val="C00000"/>
                  </a:solidFill>
                </a:rPr>
                <a:t>Test</a:t>
              </a:r>
            </a:p>
          </p:txBody>
        </p:sp>
        <p:cxnSp>
          <p:nvCxnSpPr>
            <p:cNvPr id="44" name="Gerade Verbindung mit Pfeil 175"/>
            <p:cNvCxnSpPr/>
            <p:nvPr/>
          </p:nvCxnSpPr>
          <p:spPr>
            <a:xfrm flipH="1">
              <a:off x="7007669" y="4235142"/>
              <a:ext cx="162824" cy="514556"/>
            </a:xfrm>
            <a:prstGeom prst="straightConnector1">
              <a:avLst/>
            </a:prstGeom>
            <a:noFill/>
            <a:ln w="12700" cap="flat" cmpd="sng" algn="ctr">
              <a:solidFill>
                <a:srgbClr val="C00000"/>
              </a:solidFill>
              <a:prstDash val="solid"/>
              <a:tailEnd type="triangle"/>
            </a:ln>
            <a:effectLst/>
          </p:spPr>
        </p:cxnSp>
        <p:sp>
          <p:nvSpPr>
            <p:cNvPr id="45" name="Ellipse 161"/>
            <p:cNvSpPr/>
            <p:nvPr/>
          </p:nvSpPr>
          <p:spPr>
            <a:xfrm>
              <a:off x="7311946" y="4758355"/>
              <a:ext cx="63507" cy="62221"/>
            </a:xfrm>
            <a:prstGeom prst="ellipse">
              <a:avLst/>
            </a:pr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85800">
                <a:defRPr/>
              </a:pPr>
              <a:endParaRPr lang="en-GB" sz="1350">
                <a:solidFill>
                  <a:srgbClr val="FFFFFF"/>
                </a:solidFill>
                <a:latin typeface="Arial"/>
              </a:endParaRPr>
            </a:p>
          </p:txBody>
        </p:sp>
      </p:grpSp>
      <p:grpSp>
        <p:nvGrpSpPr>
          <p:cNvPr id="289" name="Group 288"/>
          <p:cNvGrpSpPr/>
          <p:nvPr/>
        </p:nvGrpSpPr>
        <p:grpSpPr>
          <a:xfrm>
            <a:off x="6445380" y="1042931"/>
            <a:ext cx="326948" cy="576764"/>
            <a:chOff x="5148064" y="1196752"/>
            <a:chExt cx="435931" cy="769018"/>
          </a:xfrm>
        </p:grpSpPr>
        <p:sp>
          <p:nvSpPr>
            <p:cNvPr id="290" name="Ellipse 101"/>
            <p:cNvSpPr/>
            <p:nvPr/>
          </p:nvSpPr>
          <p:spPr>
            <a:xfrm>
              <a:off x="5172883" y="1196752"/>
              <a:ext cx="370890" cy="360040"/>
            </a:xfrm>
            <a:prstGeom prst="ellips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350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91" name="Textfeld 102"/>
            <p:cNvSpPr txBox="1"/>
            <p:nvPr/>
          </p:nvSpPr>
          <p:spPr>
            <a:xfrm>
              <a:off x="5148064" y="1222883"/>
              <a:ext cx="435931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de-DE" sz="1050" kern="0" dirty="0">
                  <a:solidFill>
                    <a:srgbClr val="000000"/>
                  </a:solidFill>
                  <a:latin typeface="Arial"/>
                </a:rPr>
                <a:t>TT</a:t>
              </a:r>
              <a:endParaRPr lang="en-GB" sz="1050" kern="0" dirty="0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292" name="Gerader Verbinder 106"/>
            <p:cNvCxnSpPr>
              <a:stCxn id="290" idx="4"/>
            </p:cNvCxnSpPr>
            <p:nvPr/>
          </p:nvCxnSpPr>
          <p:spPr>
            <a:xfrm flipH="1">
              <a:off x="5357973" y="1556792"/>
              <a:ext cx="355" cy="408978"/>
            </a:xfrm>
            <a:prstGeom prst="lin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</p:cxnSp>
      </p:grpSp>
      <p:sp>
        <p:nvSpPr>
          <p:cNvPr id="203" name="Abgerundetes Rechteck 4"/>
          <p:cNvSpPr/>
          <p:nvPr/>
        </p:nvSpPr>
        <p:spPr>
          <a:xfrm>
            <a:off x="1274793" y="1741811"/>
            <a:ext cx="540060" cy="864096"/>
          </a:xfrm>
          <a:prstGeom prst="roundRect">
            <a:avLst/>
          </a:prstGeom>
          <a:noFill/>
          <a:ln w="38100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en-GB" sz="1350" kern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04" name="Rechteck 5"/>
          <p:cNvSpPr/>
          <p:nvPr/>
        </p:nvSpPr>
        <p:spPr>
          <a:xfrm>
            <a:off x="2300907" y="1471781"/>
            <a:ext cx="540060" cy="270030"/>
          </a:xfrm>
          <a:prstGeom prst="rect">
            <a:avLst/>
          </a:prstGeom>
          <a:noFill/>
          <a:ln w="38100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en-GB" sz="1350" kern="0">
              <a:solidFill>
                <a:srgbClr val="FFFFFF"/>
              </a:solidFill>
              <a:latin typeface="Arial"/>
            </a:endParaRPr>
          </a:p>
        </p:txBody>
      </p:sp>
      <p:grpSp>
        <p:nvGrpSpPr>
          <p:cNvPr id="205" name="Gruppieren 8"/>
          <p:cNvGrpSpPr/>
          <p:nvPr/>
        </p:nvGrpSpPr>
        <p:grpSpPr>
          <a:xfrm>
            <a:off x="4156604" y="1535284"/>
            <a:ext cx="254328" cy="152522"/>
            <a:chOff x="3851920" y="1988840"/>
            <a:chExt cx="1440160" cy="720081"/>
          </a:xfrm>
        </p:grpSpPr>
        <p:sp>
          <p:nvSpPr>
            <p:cNvPr id="206" name="Gleichschenkliges Dreieck 6"/>
            <p:cNvSpPr/>
            <p:nvPr/>
          </p:nvSpPr>
          <p:spPr>
            <a:xfrm rot="5400000">
              <a:off x="3851920" y="1988840"/>
              <a:ext cx="720080" cy="720080"/>
            </a:xfrm>
            <a:prstGeom prst="triangl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350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07" name="Gleichschenkliges Dreieck 7"/>
            <p:cNvSpPr/>
            <p:nvPr/>
          </p:nvSpPr>
          <p:spPr>
            <a:xfrm rot="16200000" flipH="1">
              <a:off x="4572000" y="1988841"/>
              <a:ext cx="720080" cy="720080"/>
            </a:xfrm>
            <a:prstGeom prst="triangl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350" kern="0">
                <a:solidFill>
                  <a:srgbClr val="FFFFFF"/>
                </a:solidFill>
                <a:latin typeface="Arial"/>
              </a:endParaRPr>
            </a:p>
          </p:txBody>
        </p:sp>
      </p:grpSp>
      <p:cxnSp>
        <p:nvCxnSpPr>
          <p:cNvPr id="217" name="Gerader Verbinder 25"/>
          <p:cNvCxnSpPr/>
          <p:nvPr/>
        </p:nvCxnSpPr>
        <p:spPr>
          <a:xfrm>
            <a:off x="2422544" y="1201751"/>
            <a:ext cx="0" cy="432048"/>
          </a:xfrm>
          <a:prstGeom prst="line">
            <a:avLst/>
          </a:prstGeom>
          <a:noFill/>
          <a:ln w="38100" cap="flat" cmpd="sng" algn="ctr">
            <a:solidFill>
              <a:srgbClr val="3F5A9A"/>
            </a:solidFill>
            <a:prstDash val="solid"/>
          </a:ln>
          <a:effectLst/>
        </p:spPr>
      </p:cxnSp>
      <p:cxnSp>
        <p:nvCxnSpPr>
          <p:cNvPr id="218" name="Gerader Verbinder 26"/>
          <p:cNvCxnSpPr/>
          <p:nvPr/>
        </p:nvCxnSpPr>
        <p:spPr>
          <a:xfrm>
            <a:off x="2733449" y="1201751"/>
            <a:ext cx="0" cy="432048"/>
          </a:xfrm>
          <a:prstGeom prst="line">
            <a:avLst/>
          </a:prstGeom>
          <a:noFill/>
          <a:ln w="38100" cap="flat" cmpd="sng" algn="ctr">
            <a:solidFill>
              <a:srgbClr val="3F5A9A"/>
            </a:solidFill>
            <a:prstDash val="solid"/>
          </a:ln>
          <a:effectLst/>
        </p:spPr>
      </p:cxnSp>
      <p:cxnSp>
        <p:nvCxnSpPr>
          <p:cNvPr id="219" name="Gerader Verbinder 29"/>
          <p:cNvCxnSpPr/>
          <p:nvPr/>
        </p:nvCxnSpPr>
        <p:spPr>
          <a:xfrm flipH="1">
            <a:off x="2411158" y="1522419"/>
            <a:ext cx="177296" cy="103259"/>
          </a:xfrm>
          <a:prstGeom prst="line">
            <a:avLst/>
          </a:prstGeom>
          <a:noFill/>
          <a:ln w="38100" cap="flat" cmpd="sng" algn="ctr">
            <a:solidFill>
              <a:srgbClr val="3F5A9A"/>
            </a:solidFill>
            <a:prstDash val="solid"/>
          </a:ln>
          <a:effectLst/>
        </p:spPr>
      </p:cxnSp>
      <p:cxnSp>
        <p:nvCxnSpPr>
          <p:cNvPr id="220" name="Gerader Verbinder 32"/>
          <p:cNvCxnSpPr/>
          <p:nvPr/>
        </p:nvCxnSpPr>
        <p:spPr>
          <a:xfrm>
            <a:off x="2570918" y="1520470"/>
            <a:ext cx="173399" cy="101312"/>
          </a:xfrm>
          <a:prstGeom prst="line">
            <a:avLst/>
          </a:prstGeom>
          <a:noFill/>
          <a:ln w="38100" cap="flat" cmpd="sng" algn="ctr">
            <a:solidFill>
              <a:srgbClr val="3F5A9A"/>
            </a:solidFill>
            <a:prstDash val="solid"/>
          </a:ln>
          <a:effectLst/>
        </p:spPr>
      </p:cxnSp>
      <p:cxnSp>
        <p:nvCxnSpPr>
          <p:cNvPr id="221" name="Gerader Verbinder 50"/>
          <p:cNvCxnSpPr/>
          <p:nvPr/>
        </p:nvCxnSpPr>
        <p:spPr>
          <a:xfrm flipV="1">
            <a:off x="1548000" y="1593000"/>
            <a:ext cx="0" cy="837000"/>
          </a:xfrm>
          <a:prstGeom prst="line">
            <a:avLst/>
          </a:prstGeom>
          <a:noFill/>
          <a:ln w="38100" cap="flat" cmpd="sng" algn="ctr">
            <a:solidFill>
              <a:srgbClr val="DE6F00"/>
            </a:solidFill>
            <a:prstDash val="solid"/>
          </a:ln>
          <a:effectLst/>
        </p:spPr>
      </p:cxnSp>
      <p:cxnSp>
        <p:nvCxnSpPr>
          <p:cNvPr id="222" name="Gerader Verbinder 52"/>
          <p:cNvCxnSpPr>
            <a:endCxn id="265" idx="3"/>
          </p:cNvCxnSpPr>
          <p:nvPr/>
        </p:nvCxnSpPr>
        <p:spPr>
          <a:xfrm flipH="1" flipV="1">
            <a:off x="2023402" y="1603870"/>
            <a:ext cx="287152" cy="2558"/>
          </a:xfrm>
          <a:prstGeom prst="line">
            <a:avLst/>
          </a:prstGeom>
          <a:noFill/>
          <a:ln w="38100" cap="flat" cmpd="sng" algn="ctr">
            <a:solidFill>
              <a:srgbClr val="DE6F00"/>
            </a:solidFill>
            <a:prstDash val="solid"/>
          </a:ln>
          <a:effectLst/>
        </p:spPr>
      </p:cxnSp>
      <p:cxnSp>
        <p:nvCxnSpPr>
          <p:cNvPr id="223" name="Gerader Verbinder 61"/>
          <p:cNvCxnSpPr/>
          <p:nvPr/>
        </p:nvCxnSpPr>
        <p:spPr>
          <a:xfrm flipH="1" flipV="1">
            <a:off x="2843684" y="1608986"/>
            <a:ext cx="1304100" cy="0"/>
          </a:xfrm>
          <a:prstGeom prst="line">
            <a:avLst/>
          </a:prstGeom>
          <a:noFill/>
          <a:ln w="38100" cap="flat" cmpd="sng" algn="ctr">
            <a:solidFill>
              <a:srgbClr val="DE6F00"/>
            </a:solidFill>
            <a:prstDash val="solid"/>
          </a:ln>
          <a:effectLst/>
        </p:spPr>
      </p:cxnSp>
      <p:cxnSp>
        <p:nvCxnSpPr>
          <p:cNvPr id="224" name="Gerader Verbinder 63"/>
          <p:cNvCxnSpPr/>
          <p:nvPr/>
        </p:nvCxnSpPr>
        <p:spPr>
          <a:xfrm flipH="1" flipV="1">
            <a:off x="4426409" y="1608986"/>
            <a:ext cx="972000" cy="0"/>
          </a:xfrm>
          <a:prstGeom prst="line">
            <a:avLst/>
          </a:prstGeom>
          <a:noFill/>
          <a:ln w="38100" cap="flat" cmpd="sng" algn="ctr">
            <a:solidFill>
              <a:srgbClr val="DE6F00"/>
            </a:solidFill>
            <a:prstDash val="solid"/>
          </a:ln>
          <a:effectLst/>
        </p:spPr>
      </p:cxnSp>
      <p:cxnSp>
        <p:nvCxnSpPr>
          <p:cNvPr id="234" name="Gerader Verbinder 73"/>
          <p:cNvCxnSpPr/>
          <p:nvPr/>
        </p:nvCxnSpPr>
        <p:spPr>
          <a:xfrm flipH="1" flipV="1">
            <a:off x="6457249" y="1610223"/>
            <a:ext cx="1026000" cy="0"/>
          </a:xfrm>
          <a:prstGeom prst="line">
            <a:avLst/>
          </a:prstGeom>
          <a:noFill/>
          <a:ln w="38100" cap="flat" cmpd="sng" algn="ctr">
            <a:solidFill>
              <a:srgbClr val="DE6F00"/>
            </a:solidFill>
            <a:prstDash val="solid"/>
            <a:headEnd type="none" w="med" len="med"/>
            <a:tailEnd type="none" w="med" len="med"/>
          </a:ln>
          <a:effectLst/>
        </p:spPr>
      </p:cxnSp>
      <p:grpSp>
        <p:nvGrpSpPr>
          <p:cNvPr id="235" name="Gruppieren 75"/>
          <p:cNvGrpSpPr/>
          <p:nvPr/>
        </p:nvGrpSpPr>
        <p:grpSpPr>
          <a:xfrm flipV="1">
            <a:off x="6732241" y="1463114"/>
            <a:ext cx="269243" cy="108012"/>
            <a:chOff x="6012160" y="1844824"/>
            <a:chExt cx="728464" cy="513844"/>
          </a:xfrm>
        </p:grpSpPr>
        <p:cxnSp>
          <p:nvCxnSpPr>
            <p:cNvPr id="236" name="Gerader Verbinder 76"/>
            <p:cNvCxnSpPr/>
            <p:nvPr/>
          </p:nvCxnSpPr>
          <p:spPr>
            <a:xfrm flipV="1">
              <a:off x="6012160" y="1844824"/>
              <a:ext cx="144016" cy="144016"/>
            </a:xfrm>
            <a:prstGeom prst="line">
              <a:avLst/>
            </a:prstGeom>
            <a:noFill/>
            <a:ln w="38100" cap="flat" cmpd="sng" algn="ctr">
              <a:solidFill>
                <a:srgbClr val="C00000"/>
              </a:solidFill>
              <a:prstDash val="solid"/>
            </a:ln>
            <a:effectLst/>
          </p:spPr>
        </p:cxnSp>
        <p:cxnSp>
          <p:nvCxnSpPr>
            <p:cNvPr id="237" name="Gerader Verbinder 77"/>
            <p:cNvCxnSpPr/>
            <p:nvPr/>
          </p:nvCxnSpPr>
          <p:spPr>
            <a:xfrm flipV="1">
              <a:off x="6244970" y="1844824"/>
              <a:ext cx="144016" cy="144016"/>
            </a:xfrm>
            <a:prstGeom prst="line">
              <a:avLst/>
            </a:prstGeom>
            <a:noFill/>
            <a:ln w="38100" cap="flat" cmpd="sng" algn="ctr">
              <a:solidFill>
                <a:srgbClr val="C00000"/>
              </a:solidFill>
              <a:prstDash val="solid"/>
            </a:ln>
            <a:effectLst/>
          </p:spPr>
        </p:cxnSp>
        <p:cxnSp>
          <p:nvCxnSpPr>
            <p:cNvPr id="238" name="Gerader Verbinder 78"/>
            <p:cNvCxnSpPr/>
            <p:nvPr/>
          </p:nvCxnSpPr>
          <p:spPr>
            <a:xfrm flipV="1">
              <a:off x="6477762" y="1844824"/>
              <a:ext cx="144016" cy="144016"/>
            </a:xfrm>
            <a:prstGeom prst="line">
              <a:avLst/>
            </a:prstGeom>
            <a:noFill/>
            <a:ln w="38100" cap="flat" cmpd="sng" algn="ctr">
              <a:solidFill>
                <a:srgbClr val="C00000"/>
              </a:solidFill>
              <a:prstDash val="solid"/>
            </a:ln>
            <a:effectLst/>
          </p:spPr>
        </p:cxnSp>
        <p:cxnSp>
          <p:nvCxnSpPr>
            <p:cNvPr id="239" name="Gerader Verbinder 79"/>
            <p:cNvCxnSpPr/>
            <p:nvPr/>
          </p:nvCxnSpPr>
          <p:spPr>
            <a:xfrm flipH="1" flipV="1">
              <a:off x="6596608" y="1844824"/>
              <a:ext cx="144016" cy="144016"/>
            </a:xfrm>
            <a:prstGeom prst="line">
              <a:avLst/>
            </a:prstGeom>
            <a:noFill/>
            <a:ln w="38100" cap="flat" cmpd="sng" algn="ctr">
              <a:solidFill>
                <a:srgbClr val="C00000"/>
              </a:solidFill>
              <a:prstDash val="solid"/>
            </a:ln>
            <a:effectLst/>
          </p:spPr>
        </p:cxnSp>
        <p:cxnSp>
          <p:nvCxnSpPr>
            <p:cNvPr id="240" name="Gerader Verbinder 80"/>
            <p:cNvCxnSpPr/>
            <p:nvPr/>
          </p:nvCxnSpPr>
          <p:spPr>
            <a:xfrm flipH="1" flipV="1">
              <a:off x="6363816" y="1844824"/>
              <a:ext cx="144016" cy="144016"/>
            </a:xfrm>
            <a:prstGeom prst="line">
              <a:avLst/>
            </a:prstGeom>
            <a:noFill/>
            <a:ln w="38100" cap="flat" cmpd="sng" algn="ctr">
              <a:solidFill>
                <a:srgbClr val="C00000"/>
              </a:solidFill>
              <a:prstDash val="solid"/>
            </a:ln>
            <a:effectLst/>
          </p:spPr>
        </p:cxnSp>
        <p:cxnSp>
          <p:nvCxnSpPr>
            <p:cNvPr id="241" name="Gerader Verbinder 81"/>
            <p:cNvCxnSpPr/>
            <p:nvPr/>
          </p:nvCxnSpPr>
          <p:spPr>
            <a:xfrm flipH="1" flipV="1">
              <a:off x="6128565" y="1844824"/>
              <a:ext cx="144016" cy="144016"/>
            </a:xfrm>
            <a:prstGeom prst="line">
              <a:avLst/>
            </a:prstGeom>
            <a:noFill/>
            <a:ln w="38100" cap="flat" cmpd="sng" algn="ctr">
              <a:solidFill>
                <a:srgbClr val="C00000"/>
              </a:solidFill>
              <a:prstDash val="solid"/>
            </a:ln>
            <a:effectLst/>
          </p:spPr>
        </p:cxnSp>
        <p:cxnSp>
          <p:nvCxnSpPr>
            <p:cNvPr id="242" name="Gerader Verbinder 82"/>
            <p:cNvCxnSpPr/>
            <p:nvPr/>
          </p:nvCxnSpPr>
          <p:spPr>
            <a:xfrm>
              <a:off x="6021244" y="1967645"/>
              <a:ext cx="1079" cy="391023"/>
            </a:xfrm>
            <a:prstGeom prst="line">
              <a:avLst/>
            </a:prstGeom>
            <a:noFill/>
            <a:ln w="38100" cap="flat" cmpd="sng" algn="ctr">
              <a:solidFill>
                <a:srgbClr val="C00000"/>
              </a:solidFill>
              <a:prstDash val="solid"/>
            </a:ln>
            <a:effectLst/>
          </p:spPr>
        </p:cxnSp>
        <p:cxnSp>
          <p:nvCxnSpPr>
            <p:cNvPr id="243" name="Gerader Verbinder 83"/>
            <p:cNvCxnSpPr/>
            <p:nvPr/>
          </p:nvCxnSpPr>
          <p:spPr>
            <a:xfrm>
              <a:off x="6736818" y="1977737"/>
              <a:ext cx="3097" cy="374875"/>
            </a:xfrm>
            <a:prstGeom prst="line">
              <a:avLst/>
            </a:prstGeom>
            <a:noFill/>
            <a:ln w="38100" cap="flat" cmpd="sng" algn="ctr">
              <a:solidFill>
                <a:srgbClr val="C00000"/>
              </a:solidFill>
              <a:prstDash val="solid"/>
            </a:ln>
            <a:effectLst/>
          </p:spPr>
        </p:cxnSp>
      </p:grpSp>
      <p:cxnSp>
        <p:nvCxnSpPr>
          <p:cNvPr id="244" name="Gerader Verbinder 86"/>
          <p:cNvCxnSpPr/>
          <p:nvPr/>
        </p:nvCxnSpPr>
        <p:spPr>
          <a:xfrm flipH="1">
            <a:off x="5389796" y="1611539"/>
            <a:ext cx="1080119" cy="0"/>
          </a:xfrm>
          <a:prstGeom prst="line">
            <a:avLst/>
          </a:prstGeom>
          <a:noFill/>
          <a:ln w="76200" cap="flat" cmpd="sng" algn="ctr">
            <a:solidFill>
              <a:srgbClr val="DE6F00"/>
            </a:solidFill>
            <a:prstDash val="solid"/>
          </a:ln>
          <a:effectLst/>
        </p:spPr>
      </p:cxnSp>
      <p:sp>
        <p:nvSpPr>
          <p:cNvPr id="245" name="Textfeld 92"/>
          <p:cNvSpPr txBox="1"/>
          <p:nvPr/>
        </p:nvSpPr>
        <p:spPr>
          <a:xfrm>
            <a:off x="1120219" y="2627841"/>
            <a:ext cx="9232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200" kern="0" dirty="0">
                <a:solidFill>
                  <a:srgbClr val="000000"/>
                </a:solidFill>
                <a:latin typeface="Arial"/>
              </a:rPr>
              <a:t>LN</a:t>
            </a:r>
            <a:r>
              <a:rPr lang="de-DE" sz="1200" kern="0" baseline="-25000" dirty="0">
                <a:solidFill>
                  <a:srgbClr val="000000"/>
                </a:solidFill>
                <a:latin typeface="Arial"/>
              </a:rPr>
              <a:t>2</a:t>
            </a:r>
            <a:r>
              <a:rPr lang="de-DE" sz="1200" kern="0" dirty="0">
                <a:solidFill>
                  <a:srgbClr val="000000"/>
                </a:solidFill>
                <a:latin typeface="Arial"/>
              </a:rPr>
              <a:t> Dewar</a:t>
            </a:r>
          </a:p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200" kern="0" dirty="0">
                <a:solidFill>
                  <a:srgbClr val="000000"/>
                </a:solidFill>
                <a:latin typeface="Arial"/>
              </a:rPr>
              <a:t>4 bar</a:t>
            </a:r>
            <a:endParaRPr lang="en-GB" sz="1200" kern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7" name="Textfeld 95"/>
          <p:cNvSpPr txBox="1"/>
          <p:nvPr/>
        </p:nvSpPr>
        <p:spPr>
          <a:xfrm>
            <a:off x="2139336" y="1797953"/>
            <a:ext cx="864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200" kern="0" dirty="0">
                <a:solidFill>
                  <a:srgbClr val="000000"/>
                </a:solidFill>
                <a:latin typeface="Arial"/>
              </a:rPr>
              <a:t>P</a:t>
            </a:r>
            <a:r>
              <a:rPr lang="de-DE" sz="1200" kern="0" dirty="0" err="1">
                <a:solidFill>
                  <a:srgbClr val="000000"/>
                </a:solidFill>
                <a:latin typeface="Arial"/>
              </a:rPr>
              <a:t>recooler</a:t>
            </a:r>
            <a:endParaRPr lang="en-GB" sz="1200" kern="0" dirty="0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86" name="Group 285"/>
          <p:cNvGrpSpPr/>
          <p:nvPr/>
        </p:nvGrpSpPr>
        <p:grpSpPr>
          <a:xfrm>
            <a:off x="2871028" y="1266412"/>
            <a:ext cx="786251" cy="313382"/>
            <a:chOff x="2799703" y="1517629"/>
            <a:chExt cx="1048334" cy="417842"/>
          </a:xfrm>
        </p:grpSpPr>
        <p:grpSp>
          <p:nvGrpSpPr>
            <p:cNvPr id="208" name="Gruppieren 23"/>
            <p:cNvGrpSpPr/>
            <p:nvPr/>
          </p:nvGrpSpPr>
          <p:grpSpPr>
            <a:xfrm flipV="1">
              <a:off x="3132889" y="1791455"/>
              <a:ext cx="358991" cy="144016"/>
              <a:chOff x="6012160" y="1844824"/>
              <a:chExt cx="728464" cy="513844"/>
            </a:xfrm>
          </p:grpSpPr>
          <p:cxnSp>
            <p:nvCxnSpPr>
              <p:cNvPr id="209" name="Gerader Verbinder 10"/>
              <p:cNvCxnSpPr/>
              <p:nvPr/>
            </p:nvCxnSpPr>
            <p:spPr>
              <a:xfrm flipV="1">
                <a:off x="6012160" y="1844824"/>
                <a:ext cx="144016" cy="144016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210" name="Gerader Verbinder 12"/>
              <p:cNvCxnSpPr/>
              <p:nvPr/>
            </p:nvCxnSpPr>
            <p:spPr>
              <a:xfrm flipV="1">
                <a:off x="6244970" y="1844824"/>
                <a:ext cx="144016" cy="144016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211" name="Gerader Verbinder 13"/>
              <p:cNvCxnSpPr/>
              <p:nvPr/>
            </p:nvCxnSpPr>
            <p:spPr>
              <a:xfrm flipV="1">
                <a:off x="6477762" y="1844824"/>
                <a:ext cx="144016" cy="144016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212" name="Gerader Verbinder 14"/>
              <p:cNvCxnSpPr/>
              <p:nvPr/>
            </p:nvCxnSpPr>
            <p:spPr>
              <a:xfrm flipH="1" flipV="1">
                <a:off x="6596608" y="1844824"/>
                <a:ext cx="144016" cy="144016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213" name="Gerader Verbinder 15"/>
              <p:cNvCxnSpPr/>
              <p:nvPr/>
            </p:nvCxnSpPr>
            <p:spPr>
              <a:xfrm flipH="1" flipV="1">
                <a:off x="6363816" y="1844824"/>
                <a:ext cx="144016" cy="144016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214" name="Gerader Verbinder 16"/>
              <p:cNvCxnSpPr/>
              <p:nvPr/>
            </p:nvCxnSpPr>
            <p:spPr>
              <a:xfrm flipH="1" flipV="1">
                <a:off x="6128565" y="1844824"/>
                <a:ext cx="144016" cy="144016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215" name="Gerader Verbinder 18"/>
              <p:cNvCxnSpPr/>
              <p:nvPr/>
            </p:nvCxnSpPr>
            <p:spPr>
              <a:xfrm>
                <a:off x="6021244" y="1967645"/>
                <a:ext cx="1079" cy="391023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216" name="Gerader Verbinder 20"/>
              <p:cNvCxnSpPr/>
              <p:nvPr/>
            </p:nvCxnSpPr>
            <p:spPr>
              <a:xfrm>
                <a:off x="6736818" y="1977737"/>
                <a:ext cx="3097" cy="374875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</p:grpSp>
        <p:sp>
          <p:nvSpPr>
            <p:cNvPr id="248" name="Textfeld 96"/>
            <p:cNvSpPr txBox="1"/>
            <p:nvPr/>
          </p:nvSpPr>
          <p:spPr>
            <a:xfrm>
              <a:off x="2799703" y="1517629"/>
              <a:ext cx="1048334" cy="369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de-DE" sz="1200" kern="0" dirty="0">
                  <a:solidFill>
                    <a:srgbClr val="C00000"/>
                  </a:solidFill>
                  <a:latin typeface="Arial"/>
                </a:rPr>
                <a:t>EH 1</a:t>
              </a:r>
              <a:endParaRPr lang="en-GB" sz="1200" kern="0" dirty="0">
                <a:solidFill>
                  <a:srgbClr val="C00000"/>
                </a:solidFill>
                <a:latin typeface="Arial"/>
              </a:endParaRPr>
            </a:p>
          </p:txBody>
        </p:sp>
      </p:grpSp>
      <p:grpSp>
        <p:nvGrpSpPr>
          <p:cNvPr id="306" name="Group 305"/>
          <p:cNvGrpSpPr/>
          <p:nvPr/>
        </p:nvGrpSpPr>
        <p:grpSpPr>
          <a:xfrm>
            <a:off x="4357857" y="1272833"/>
            <a:ext cx="786251" cy="306960"/>
            <a:chOff x="4243746" y="1697111"/>
            <a:chExt cx="1048334" cy="409280"/>
          </a:xfrm>
        </p:grpSpPr>
        <p:grpSp>
          <p:nvGrpSpPr>
            <p:cNvPr id="225" name="Gruppieren 64"/>
            <p:cNvGrpSpPr/>
            <p:nvPr/>
          </p:nvGrpSpPr>
          <p:grpSpPr>
            <a:xfrm flipV="1">
              <a:off x="4596673" y="1962375"/>
              <a:ext cx="358991" cy="144016"/>
              <a:chOff x="6012160" y="1844824"/>
              <a:chExt cx="728464" cy="513844"/>
            </a:xfrm>
          </p:grpSpPr>
          <p:cxnSp>
            <p:nvCxnSpPr>
              <p:cNvPr id="226" name="Gerader Verbinder 65"/>
              <p:cNvCxnSpPr/>
              <p:nvPr/>
            </p:nvCxnSpPr>
            <p:spPr>
              <a:xfrm flipV="1">
                <a:off x="6012160" y="1844824"/>
                <a:ext cx="144016" cy="144016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227" name="Gerader Verbinder 66"/>
              <p:cNvCxnSpPr/>
              <p:nvPr/>
            </p:nvCxnSpPr>
            <p:spPr>
              <a:xfrm flipV="1">
                <a:off x="6244970" y="1844824"/>
                <a:ext cx="144016" cy="144016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228" name="Gerader Verbinder 67"/>
              <p:cNvCxnSpPr/>
              <p:nvPr/>
            </p:nvCxnSpPr>
            <p:spPr>
              <a:xfrm flipV="1">
                <a:off x="6477762" y="1844824"/>
                <a:ext cx="144016" cy="144016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229" name="Gerader Verbinder 68"/>
              <p:cNvCxnSpPr/>
              <p:nvPr/>
            </p:nvCxnSpPr>
            <p:spPr>
              <a:xfrm flipH="1" flipV="1">
                <a:off x="6596608" y="1844824"/>
                <a:ext cx="144016" cy="144016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230" name="Gerader Verbinder 69"/>
              <p:cNvCxnSpPr/>
              <p:nvPr/>
            </p:nvCxnSpPr>
            <p:spPr>
              <a:xfrm flipH="1" flipV="1">
                <a:off x="6363816" y="1844824"/>
                <a:ext cx="144016" cy="144016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231" name="Gerader Verbinder 70"/>
              <p:cNvCxnSpPr/>
              <p:nvPr/>
            </p:nvCxnSpPr>
            <p:spPr>
              <a:xfrm flipH="1" flipV="1">
                <a:off x="6128565" y="1844824"/>
                <a:ext cx="144016" cy="144016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232" name="Gerader Verbinder 71"/>
              <p:cNvCxnSpPr/>
              <p:nvPr/>
            </p:nvCxnSpPr>
            <p:spPr>
              <a:xfrm>
                <a:off x="6021244" y="1967645"/>
                <a:ext cx="1079" cy="391023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233" name="Gerader Verbinder 72"/>
              <p:cNvCxnSpPr/>
              <p:nvPr/>
            </p:nvCxnSpPr>
            <p:spPr>
              <a:xfrm>
                <a:off x="6736818" y="1977737"/>
                <a:ext cx="3097" cy="374875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</p:grpSp>
        <p:sp>
          <p:nvSpPr>
            <p:cNvPr id="249" name="Textfeld 97"/>
            <p:cNvSpPr txBox="1"/>
            <p:nvPr/>
          </p:nvSpPr>
          <p:spPr>
            <a:xfrm>
              <a:off x="4243746" y="1697111"/>
              <a:ext cx="104833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de-DE" sz="1200" kern="0" dirty="0">
                  <a:solidFill>
                    <a:srgbClr val="C00000"/>
                  </a:solidFill>
                  <a:latin typeface="Arial"/>
                </a:rPr>
                <a:t>EH 2</a:t>
              </a:r>
              <a:endParaRPr lang="en-GB" sz="1200" kern="0" dirty="0">
                <a:solidFill>
                  <a:srgbClr val="C00000"/>
                </a:solidFill>
                <a:latin typeface="Arial"/>
              </a:endParaRPr>
            </a:p>
          </p:txBody>
        </p:sp>
      </p:grpSp>
      <p:sp>
        <p:nvSpPr>
          <p:cNvPr id="250" name="Textfeld 98"/>
          <p:cNvSpPr txBox="1"/>
          <p:nvPr/>
        </p:nvSpPr>
        <p:spPr>
          <a:xfrm>
            <a:off x="6478391" y="1258539"/>
            <a:ext cx="7862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200" kern="0" dirty="0">
                <a:solidFill>
                  <a:srgbClr val="C00000"/>
                </a:solidFill>
                <a:latin typeface="Arial"/>
              </a:rPr>
              <a:t>EH 3</a:t>
            </a:r>
            <a:endParaRPr lang="en-GB" sz="1200" kern="0" dirty="0">
              <a:solidFill>
                <a:srgbClr val="C00000"/>
              </a:solidFill>
              <a:latin typeface="Arial"/>
            </a:endParaRPr>
          </a:p>
        </p:txBody>
      </p:sp>
      <p:sp>
        <p:nvSpPr>
          <p:cNvPr id="251" name="Textfeld 99"/>
          <p:cNvSpPr txBox="1"/>
          <p:nvPr/>
        </p:nvSpPr>
        <p:spPr>
          <a:xfrm>
            <a:off x="3685493" y="1764238"/>
            <a:ext cx="1401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200" kern="0" dirty="0">
                <a:solidFill>
                  <a:srgbClr val="000000"/>
                </a:solidFill>
                <a:latin typeface="Arial"/>
              </a:rPr>
              <a:t>Joule-Thomson </a:t>
            </a:r>
            <a:r>
              <a:rPr lang="de-DE" sz="1200" kern="0" dirty="0" err="1">
                <a:solidFill>
                  <a:srgbClr val="000000"/>
                </a:solidFill>
                <a:latin typeface="Arial"/>
              </a:rPr>
              <a:t>expansion</a:t>
            </a:r>
            <a:endParaRPr lang="en-GB" sz="1200" kern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2" name="Textfeld 100"/>
          <p:cNvSpPr txBox="1"/>
          <p:nvPr/>
        </p:nvSpPr>
        <p:spPr>
          <a:xfrm>
            <a:off x="5181940" y="1642282"/>
            <a:ext cx="14950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200" kern="0" dirty="0">
                <a:solidFill>
                  <a:srgbClr val="080808"/>
                </a:solidFill>
                <a:latin typeface="Arial"/>
              </a:rPr>
              <a:t>Sample</a:t>
            </a:r>
            <a:endParaRPr lang="en-GB" sz="1200" kern="0" dirty="0">
              <a:solidFill>
                <a:srgbClr val="080808"/>
              </a:solidFill>
              <a:latin typeface="Arial"/>
            </a:endParaRPr>
          </a:p>
        </p:txBody>
      </p:sp>
      <p:sp>
        <p:nvSpPr>
          <p:cNvPr id="255" name="Ellipse 103"/>
          <p:cNvSpPr/>
          <p:nvPr/>
        </p:nvSpPr>
        <p:spPr>
          <a:xfrm>
            <a:off x="7141694" y="1025754"/>
            <a:ext cx="278168" cy="270030"/>
          </a:xfrm>
          <a:prstGeom prst="ellipse">
            <a:avLst/>
          </a:prstGeom>
          <a:noFill/>
          <a:ln w="38100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en-GB" sz="1350" kern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56" name="Textfeld 104"/>
          <p:cNvSpPr txBox="1"/>
          <p:nvPr/>
        </p:nvSpPr>
        <p:spPr>
          <a:xfrm>
            <a:off x="7123081" y="1045352"/>
            <a:ext cx="32694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050" kern="0" dirty="0">
                <a:solidFill>
                  <a:srgbClr val="000000"/>
                </a:solidFill>
                <a:latin typeface="Arial"/>
              </a:rPr>
              <a:t>FT</a:t>
            </a:r>
            <a:endParaRPr lang="en-GB" sz="1050" kern="0" dirty="0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81" name="Group 280"/>
          <p:cNvGrpSpPr/>
          <p:nvPr/>
        </p:nvGrpSpPr>
        <p:grpSpPr>
          <a:xfrm>
            <a:off x="5004049" y="1025754"/>
            <a:ext cx="326948" cy="576764"/>
            <a:chOff x="5148064" y="1196752"/>
            <a:chExt cx="435931" cy="769018"/>
          </a:xfrm>
        </p:grpSpPr>
        <p:sp>
          <p:nvSpPr>
            <p:cNvPr id="253" name="Ellipse 101"/>
            <p:cNvSpPr/>
            <p:nvPr/>
          </p:nvSpPr>
          <p:spPr>
            <a:xfrm>
              <a:off x="5172883" y="1196752"/>
              <a:ext cx="370890" cy="360040"/>
            </a:xfrm>
            <a:prstGeom prst="ellips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350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54" name="Textfeld 102"/>
            <p:cNvSpPr txBox="1"/>
            <p:nvPr/>
          </p:nvSpPr>
          <p:spPr>
            <a:xfrm>
              <a:off x="5148064" y="1222883"/>
              <a:ext cx="435931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de-DE" sz="1050" kern="0" dirty="0">
                  <a:solidFill>
                    <a:srgbClr val="000000"/>
                  </a:solidFill>
                  <a:latin typeface="Arial"/>
                </a:rPr>
                <a:t>PT</a:t>
              </a:r>
              <a:endParaRPr lang="en-GB" sz="1050" kern="0" dirty="0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257" name="Gerader Verbinder 106"/>
            <p:cNvCxnSpPr>
              <a:stCxn id="253" idx="4"/>
            </p:cNvCxnSpPr>
            <p:nvPr/>
          </p:nvCxnSpPr>
          <p:spPr>
            <a:xfrm flipH="1">
              <a:off x="5357973" y="1556792"/>
              <a:ext cx="355" cy="408978"/>
            </a:xfrm>
            <a:prstGeom prst="lin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</p:cxnSp>
      </p:grpSp>
      <p:cxnSp>
        <p:nvCxnSpPr>
          <p:cNvPr id="258" name="Gerader Verbinder 110"/>
          <p:cNvCxnSpPr/>
          <p:nvPr/>
        </p:nvCxnSpPr>
        <p:spPr>
          <a:xfrm flipH="1">
            <a:off x="7281649" y="1291596"/>
            <a:ext cx="266" cy="306734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</a:ln>
          <a:effectLst/>
        </p:spPr>
      </p:cxnSp>
      <p:grpSp>
        <p:nvGrpSpPr>
          <p:cNvPr id="263" name="Gruppieren 115"/>
          <p:cNvGrpSpPr/>
          <p:nvPr/>
        </p:nvGrpSpPr>
        <p:grpSpPr>
          <a:xfrm>
            <a:off x="1886511" y="1551898"/>
            <a:ext cx="136890" cy="103943"/>
            <a:chOff x="3851920" y="1988840"/>
            <a:chExt cx="1440160" cy="720081"/>
          </a:xfrm>
        </p:grpSpPr>
        <p:sp>
          <p:nvSpPr>
            <p:cNvPr id="264" name="Gleichschenkliges Dreieck 116"/>
            <p:cNvSpPr/>
            <p:nvPr/>
          </p:nvSpPr>
          <p:spPr>
            <a:xfrm rot="5400000">
              <a:off x="3851920" y="1988840"/>
              <a:ext cx="720080" cy="720080"/>
            </a:xfrm>
            <a:prstGeom prst="triangl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350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65" name="Gleichschenkliges Dreieck 117"/>
            <p:cNvSpPr/>
            <p:nvPr/>
          </p:nvSpPr>
          <p:spPr>
            <a:xfrm rot="16200000" flipH="1">
              <a:off x="4572000" y="1988841"/>
              <a:ext cx="720080" cy="720080"/>
            </a:xfrm>
            <a:prstGeom prst="triangl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350" kern="0">
                <a:solidFill>
                  <a:srgbClr val="FFFFFF"/>
                </a:solidFill>
                <a:latin typeface="Arial"/>
              </a:endParaRPr>
            </a:p>
          </p:txBody>
        </p:sp>
      </p:grpSp>
      <p:sp>
        <p:nvSpPr>
          <p:cNvPr id="266" name="Flussdiagramm: Verzögerung 118"/>
          <p:cNvSpPr/>
          <p:nvPr/>
        </p:nvSpPr>
        <p:spPr>
          <a:xfrm rot="16200000">
            <a:off x="1924849" y="1421696"/>
            <a:ext cx="57186" cy="65416"/>
          </a:xfrm>
          <a:prstGeom prst="flowChartDelay">
            <a:avLst/>
          </a:prstGeom>
          <a:noFill/>
          <a:ln w="38100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en-GB" sz="1350" kern="0">
              <a:solidFill>
                <a:srgbClr val="FFFFFF"/>
              </a:solidFill>
              <a:latin typeface="Arial"/>
            </a:endParaRPr>
          </a:p>
        </p:txBody>
      </p:sp>
      <p:cxnSp>
        <p:nvCxnSpPr>
          <p:cNvPr id="267" name="Gerader Verbinder 119"/>
          <p:cNvCxnSpPr>
            <a:endCxn id="265" idx="0"/>
          </p:cNvCxnSpPr>
          <p:nvPr/>
        </p:nvCxnSpPr>
        <p:spPr>
          <a:xfrm>
            <a:off x="1954310" y="1487759"/>
            <a:ext cx="647" cy="116111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</a:ln>
          <a:effectLst/>
        </p:spPr>
      </p:cxnSp>
      <p:grpSp>
        <p:nvGrpSpPr>
          <p:cNvPr id="268" name="Gruppieren 124"/>
          <p:cNvGrpSpPr/>
          <p:nvPr/>
        </p:nvGrpSpPr>
        <p:grpSpPr>
          <a:xfrm>
            <a:off x="7485100" y="1547863"/>
            <a:ext cx="136890" cy="103943"/>
            <a:chOff x="3851920" y="1988840"/>
            <a:chExt cx="1440160" cy="720081"/>
          </a:xfrm>
        </p:grpSpPr>
        <p:sp>
          <p:nvSpPr>
            <p:cNvPr id="269" name="Gleichschenkliges Dreieck 125"/>
            <p:cNvSpPr/>
            <p:nvPr/>
          </p:nvSpPr>
          <p:spPr>
            <a:xfrm rot="5400000">
              <a:off x="3851920" y="1988840"/>
              <a:ext cx="720080" cy="720080"/>
            </a:xfrm>
            <a:prstGeom prst="triangl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350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70" name="Gleichschenkliges Dreieck 126"/>
            <p:cNvSpPr/>
            <p:nvPr/>
          </p:nvSpPr>
          <p:spPr>
            <a:xfrm rot="16200000" flipH="1">
              <a:off x="4572000" y="1988841"/>
              <a:ext cx="720080" cy="720080"/>
            </a:xfrm>
            <a:prstGeom prst="triangl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350" kern="0">
                <a:solidFill>
                  <a:srgbClr val="FFFFFF"/>
                </a:solidFill>
                <a:latin typeface="Arial"/>
              </a:endParaRPr>
            </a:p>
          </p:txBody>
        </p:sp>
      </p:grpSp>
      <p:sp>
        <p:nvSpPr>
          <p:cNvPr id="271" name="Flussdiagramm: Verzögerung 127"/>
          <p:cNvSpPr/>
          <p:nvPr/>
        </p:nvSpPr>
        <p:spPr>
          <a:xfrm rot="16200000">
            <a:off x="7523438" y="1417661"/>
            <a:ext cx="57186" cy="65416"/>
          </a:xfrm>
          <a:prstGeom prst="flowChartDelay">
            <a:avLst/>
          </a:prstGeom>
          <a:noFill/>
          <a:ln w="38100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en-GB" sz="1350" kern="0">
              <a:solidFill>
                <a:srgbClr val="FFFFFF"/>
              </a:solidFill>
              <a:latin typeface="Arial"/>
            </a:endParaRPr>
          </a:p>
        </p:txBody>
      </p:sp>
      <p:cxnSp>
        <p:nvCxnSpPr>
          <p:cNvPr id="272" name="Gerader Verbinder 128"/>
          <p:cNvCxnSpPr>
            <a:endCxn id="270" idx="0"/>
          </p:cNvCxnSpPr>
          <p:nvPr/>
        </p:nvCxnSpPr>
        <p:spPr>
          <a:xfrm>
            <a:off x="7552899" y="1483724"/>
            <a:ext cx="647" cy="116111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</a:ln>
          <a:effectLst/>
        </p:spPr>
      </p:cxnSp>
      <p:sp>
        <p:nvSpPr>
          <p:cNvPr id="275" name="Textfeld 131"/>
          <p:cNvSpPr txBox="1"/>
          <p:nvPr/>
        </p:nvSpPr>
        <p:spPr>
          <a:xfrm>
            <a:off x="1985958" y="2393318"/>
            <a:ext cx="23660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350" kern="0" dirty="0">
                <a:solidFill>
                  <a:srgbClr val="000000"/>
                </a:solidFill>
                <a:latin typeface="Arial"/>
              </a:rPr>
              <a:t>1</a:t>
            </a:r>
          </a:p>
        </p:txBody>
      </p:sp>
      <p:sp>
        <p:nvSpPr>
          <p:cNvPr id="276" name="Textfeld 132"/>
          <p:cNvSpPr txBox="1"/>
          <p:nvPr/>
        </p:nvSpPr>
        <p:spPr>
          <a:xfrm flipH="1">
            <a:off x="2144072" y="1563374"/>
            <a:ext cx="14520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350" kern="0" dirty="0">
                <a:solidFill>
                  <a:srgbClr val="000000"/>
                </a:solidFill>
                <a:latin typeface="Arial"/>
              </a:rPr>
              <a:t>2</a:t>
            </a:r>
          </a:p>
        </p:txBody>
      </p:sp>
      <p:sp>
        <p:nvSpPr>
          <p:cNvPr id="277" name="Textfeld 133"/>
          <p:cNvSpPr txBox="1"/>
          <p:nvPr/>
        </p:nvSpPr>
        <p:spPr>
          <a:xfrm flipH="1">
            <a:off x="2848796" y="1559590"/>
            <a:ext cx="14520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350" kern="0" dirty="0">
                <a:solidFill>
                  <a:srgbClr val="000000"/>
                </a:solidFill>
                <a:latin typeface="Arial"/>
              </a:rPr>
              <a:t>3</a:t>
            </a:r>
          </a:p>
        </p:txBody>
      </p:sp>
      <p:sp>
        <p:nvSpPr>
          <p:cNvPr id="278" name="Textfeld 134"/>
          <p:cNvSpPr txBox="1"/>
          <p:nvPr/>
        </p:nvSpPr>
        <p:spPr>
          <a:xfrm flipH="1">
            <a:off x="3695700" y="1561016"/>
            <a:ext cx="14520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350" kern="0" dirty="0">
                <a:solidFill>
                  <a:srgbClr val="000000"/>
                </a:solidFill>
                <a:latin typeface="Arial"/>
              </a:rPr>
              <a:t>4</a:t>
            </a:r>
          </a:p>
        </p:txBody>
      </p:sp>
      <p:sp>
        <p:nvSpPr>
          <p:cNvPr id="279" name="Textfeld 135"/>
          <p:cNvSpPr txBox="1"/>
          <p:nvPr/>
        </p:nvSpPr>
        <p:spPr>
          <a:xfrm flipH="1">
            <a:off x="4442251" y="1568478"/>
            <a:ext cx="14520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350" kern="0" dirty="0">
                <a:solidFill>
                  <a:srgbClr val="000000"/>
                </a:solidFill>
                <a:latin typeface="Arial"/>
              </a:rPr>
              <a:t>5</a:t>
            </a:r>
          </a:p>
        </p:txBody>
      </p:sp>
      <p:sp>
        <p:nvSpPr>
          <p:cNvPr id="280" name="Textfeld 136"/>
          <p:cNvSpPr txBox="1"/>
          <p:nvPr/>
        </p:nvSpPr>
        <p:spPr>
          <a:xfrm flipH="1">
            <a:off x="4871003" y="1569235"/>
            <a:ext cx="14520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350" kern="0" dirty="0">
                <a:solidFill>
                  <a:srgbClr val="000000"/>
                </a:solidFill>
                <a:latin typeface="Arial"/>
              </a:rPr>
              <a:t>6</a:t>
            </a:r>
          </a:p>
        </p:txBody>
      </p:sp>
      <p:grpSp>
        <p:nvGrpSpPr>
          <p:cNvPr id="282" name="Group 281"/>
          <p:cNvGrpSpPr/>
          <p:nvPr/>
        </p:nvGrpSpPr>
        <p:grpSpPr>
          <a:xfrm>
            <a:off x="3759565" y="1031710"/>
            <a:ext cx="326948" cy="576764"/>
            <a:chOff x="5148064" y="1196752"/>
            <a:chExt cx="435931" cy="769018"/>
          </a:xfrm>
        </p:grpSpPr>
        <p:sp>
          <p:nvSpPr>
            <p:cNvPr id="283" name="Ellipse 101"/>
            <p:cNvSpPr/>
            <p:nvPr/>
          </p:nvSpPr>
          <p:spPr>
            <a:xfrm>
              <a:off x="5172883" y="1196752"/>
              <a:ext cx="370890" cy="360040"/>
            </a:xfrm>
            <a:prstGeom prst="ellips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350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84" name="Textfeld 102"/>
            <p:cNvSpPr txBox="1"/>
            <p:nvPr/>
          </p:nvSpPr>
          <p:spPr>
            <a:xfrm>
              <a:off x="5148064" y="1222883"/>
              <a:ext cx="435931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de-DE" sz="1050" kern="0" dirty="0">
                  <a:solidFill>
                    <a:srgbClr val="000000"/>
                  </a:solidFill>
                  <a:latin typeface="Arial"/>
                </a:rPr>
                <a:t>PT</a:t>
              </a:r>
              <a:endParaRPr lang="en-GB" sz="1050" kern="0" dirty="0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285" name="Gerader Verbinder 106"/>
            <p:cNvCxnSpPr>
              <a:stCxn id="283" idx="4"/>
            </p:cNvCxnSpPr>
            <p:nvPr/>
          </p:nvCxnSpPr>
          <p:spPr>
            <a:xfrm flipH="1">
              <a:off x="5357973" y="1556792"/>
              <a:ext cx="355" cy="408978"/>
            </a:xfrm>
            <a:prstGeom prst="lin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</p:cxnSp>
      </p:grpSp>
      <p:cxnSp>
        <p:nvCxnSpPr>
          <p:cNvPr id="287" name="Gerader Verbinder 73"/>
          <p:cNvCxnSpPr/>
          <p:nvPr/>
        </p:nvCxnSpPr>
        <p:spPr>
          <a:xfrm flipH="1">
            <a:off x="7628400" y="1608986"/>
            <a:ext cx="177687" cy="0"/>
          </a:xfrm>
          <a:prstGeom prst="line">
            <a:avLst/>
          </a:prstGeom>
          <a:noFill/>
          <a:ln w="38100" cap="flat" cmpd="sng" algn="ctr">
            <a:solidFill>
              <a:srgbClr val="DE6F00"/>
            </a:solidFill>
            <a:prstDash val="solid"/>
            <a:headEnd type="arrow" w="med" len="med"/>
            <a:tailEnd type="none" w="med" len="med"/>
          </a:ln>
          <a:effectLst/>
        </p:spPr>
      </p:cxnSp>
      <p:sp>
        <p:nvSpPr>
          <p:cNvPr id="295" name="Oval 294"/>
          <p:cNvSpPr/>
          <p:nvPr/>
        </p:nvSpPr>
        <p:spPr>
          <a:xfrm>
            <a:off x="1326932" y="2051868"/>
            <a:ext cx="432000" cy="432000"/>
          </a:xfrm>
          <a:prstGeom prst="ellipse">
            <a:avLst/>
          </a:prstGeom>
          <a:noFill/>
          <a:ln w="19050">
            <a:solidFill>
              <a:srgbClr val="08080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US" sz="1350">
              <a:solidFill>
                <a:prstClr val="white"/>
              </a:solidFill>
              <a:latin typeface="Arial"/>
            </a:endParaRPr>
          </a:p>
        </p:txBody>
      </p:sp>
      <p:cxnSp>
        <p:nvCxnSpPr>
          <p:cNvPr id="297" name="Straight Connector 296"/>
          <p:cNvCxnSpPr/>
          <p:nvPr/>
        </p:nvCxnSpPr>
        <p:spPr>
          <a:xfrm flipV="1">
            <a:off x="1507220" y="1748190"/>
            <a:ext cx="0" cy="297000"/>
          </a:xfrm>
          <a:prstGeom prst="line">
            <a:avLst/>
          </a:prstGeom>
          <a:ln w="12700">
            <a:solidFill>
              <a:srgbClr val="08080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9" name="Straight Connector 298"/>
          <p:cNvCxnSpPr/>
          <p:nvPr/>
        </p:nvCxnSpPr>
        <p:spPr>
          <a:xfrm flipV="1">
            <a:off x="1588220" y="1748190"/>
            <a:ext cx="0" cy="297000"/>
          </a:xfrm>
          <a:prstGeom prst="line">
            <a:avLst/>
          </a:prstGeom>
          <a:ln w="12700">
            <a:solidFill>
              <a:srgbClr val="08080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00" name="Group 299"/>
          <p:cNvGrpSpPr/>
          <p:nvPr/>
        </p:nvGrpSpPr>
        <p:grpSpPr>
          <a:xfrm>
            <a:off x="3431599" y="1030453"/>
            <a:ext cx="326948" cy="576764"/>
            <a:chOff x="5148064" y="1196752"/>
            <a:chExt cx="435931" cy="769018"/>
          </a:xfrm>
        </p:grpSpPr>
        <p:sp>
          <p:nvSpPr>
            <p:cNvPr id="301" name="Ellipse 101"/>
            <p:cNvSpPr/>
            <p:nvPr/>
          </p:nvSpPr>
          <p:spPr>
            <a:xfrm>
              <a:off x="5172883" y="1196752"/>
              <a:ext cx="370890" cy="360040"/>
            </a:xfrm>
            <a:prstGeom prst="ellips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350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302" name="Textfeld 102"/>
            <p:cNvSpPr txBox="1"/>
            <p:nvPr/>
          </p:nvSpPr>
          <p:spPr>
            <a:xfrm>
              <a:off x="5148064" y="1222883"/>
              <a:ext cx="435931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de-DE" sz="1050" kern="0" dirty="0">
                  <a:solidFill>
                    <a:srgbClr val="000000"/>
                  </a:solidFill>
                  <a:latin typeface="Arial"/>
                </a:rPr>
                <a:t>TT</a:t>
              </a:r>
              <a:endParaRPr lang="en-GB" sz="1050" kern="0" dirty="0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303" name="Gerader Verbinder 106"/>
            <p:cNvCxnSpPr>
              <a:stCxn id="301" idx="4"/>
            </p:cNvCxnSpPr>
            <p:nvPr/>
          </p:nvCxnSpPr>
          <p:spPr>
            <a:xfrm flipH="1">
              <a:off x="5357973" y="1556792"/>
              <a:ext cx="355" cy="408978"/>
            </a:xfrm>
            <a:prstGeom prst="lin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</p:cxnSp>
      </p:grpSp>
      <p:sp>
        <p:nvSpPr>
          <p:cNvPr id="305" name="Rectangle 304"/>
          <p:cNvSpPr/>
          <p:nvPr/>
        </p:nvSpPr>
        <p:spPr>
          <a:xfrm>
            <a:off x="3003703" y="653753"/>
            <a:ext cx="4074761" cy="1620110"/>
          </a:xfrm>
          <a:prstGeom prst="rect">
            <a:avLst/>
          </a:prstGeom>
          <a:noFill/>
          <a:ln w="15875">
            <a:solidFill>
              <a:schemeClr val="accent2">
                <a:lumMod val="50000"/>
              </a:schemeClr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US" sz="1350">
              <a:solidFill>
                <a:prstClr val="white"/>
              </a:solidFill>
              <a:latin typeface="Arial"/>
            </a:endParaRPr>
          </a:p>
        </p:txBody>
      </p:sp>
      <p:sp>
        <p:nvSpPr>
          <p:cNvPr id="307" name="TextBox 306"/>
          <p:cNvSpPr txBox="1"/>
          <p:nvPr/>
        </p:nvSpPr>
        <p:spPr>
          <a:xfrm>
            <a:off x="5330997" y="2065565"/>
            <a:ext cx="184217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GB" sz="1050" dirty="0">
                <a:solidFill>
                  <a:srgbClr val="080808"/>
                </a:solidFill>
                <a:latin typeface="Arial"/>
              </a:rPr>
              <a:t>Cryostat with thermal shield</a:t>
            </a:r>
            <a:endParaRPr lang="en-US" sz="1050" dirty="0">
              <a:solidFill>
                <a:srgbClr val="080808"/>
              </a:solidFill>
              <a:latin typeface="Arial"/>
            </a:endParaRPr>
          </a:p>
        </p:txBody>
      </p:sp>
      <p:cxnSp>
        <p:nvCxnSpPr>
          <p:cNvPr id="310" name="Gerader Verbinder 52"/>
          <p:cNvCxnSpPr/>
          <p:nvPr/>
        </p:nvCxnSpPr>
        <p:spPr>
          <a:xfrm flipH="1" flipV="1">
            <a:off x="1539318" y="1591883"/>
            <a:ext cx="326248" cy="0"/>
          </a:xfrm>
          <a:prstGeom prst="line">
            <a:avLst/>
          </a:prstGeom>
          <a:noFill/>
          <a:ln w="38100" cap="flat" cmpd="sng" algn="ctr">
            <a:solidFill>
              <a:srgbClr val="DE6F00"/>
            </a:solidFill>
            <a:prstDash val="solid"/>
          </a:ln>
          <a:effectLst/>
        </p:spPr>
      </p:cxnSp>
      <p:cxnSp>
        <p:nvCxnSpPr>
          <p:cNvPr id="313" name="Straight Arrow Connector 312"/>
          <p:cNvCxnSpPr/>
          <p:nvPr/>
        </p:nvCxnSpPr>
        <p:spPr>
          <a:xfrm>
            <a:off x="5514428" y="1433466"/>
            <a:ext cx="185573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4" name="Straight Arrow Connector 313"/>
          <p:cNvCxnSpPr/>
          <p:nvPr/>
        </p:nvCxnSpPr>
        <p:spPr>
          <a:xfrm flipV="1">
            <a:off x="5929486" y="1295784"/>
            <a:ext cx="0" cy="18858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6" name="Straight Arrow Connector 315"/>
          <p:cNvCxnSpPr/>
          <p:nvPr/>
        </p:nvCxnSpPr>
        <p:spPr>
          <a:xfrm flipV="1">
            <a:off x="6265175" y="1299178"/>
            <a:ext cx="0" cy="188581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3272" r="11740" b="3703"/>
          <a:stretch/>
        </p:blipFill>
        <p:spPr>
          <a:xfrm>
            <a:off x="6053648" y="1699516"/>
            <a:ext cx="1906241" cy="2930870"/>
          </a:xfrm>
          <a:prstGeom prst="rect">
            <a:avLst/>
          </a:prstGeom>
        </p:spPr>
      </p:pic>
      <p:cxnSp>
        <p:nvCxnSpPr>
          <p:cNvPr id="134" name="Straight Connector 133"/>
          <p:cNvCxnSpPr/>
          <p:nvPr/>
        </p:nvCxnSpPr>
        <p:spPr>
          <a:xfrm>
            <a:off x="1326932" y="2267868"/>
            <a:ext cx="43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5" name="TextBox 134"/>
          <p:cNvSpPr txBox="1"/>
          <p:nvPr/>
        </p:nvSpPr>
        <p:spPr>
          <a:xfrm>
            <a:off x="2313549" y="744473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5800"/>
            <a:r>
              <a:rPr lang="en-GB" sz="1200" dirty="0">
                <a:solidFill>
                  <a:srgbClr val="0055A0"/>
                </a:solidFill>
                <a:latin typeface="Arial"/>
              </a:rPr>
              <a:t>LN</a:t>
            </a:r>
            <a:r>
              <a:rPr lang="en-GB" sz="1200" baseline="-25000" dirty="0">
                <a:solidFill>
                  <a:srgbClr val="0055A0"/>
                </a:solidFill>
                <a:latin typeface="Arial"/>
              </a:rPr>
              <a:t>2</a:t>
            </a:r>
            <a:endParaRPr lang="en-GB" sz="1200" dirty="0">
              <a:solidFill>
                <a:srgbClr val="0055A0"/>
              </a:solidFill>
              <a:latin typeface="Arial"/>
            </a:endParaRPr>
          </a:p>
          <a:p>
            <a:pPr algn="ctr" defTabSz="685800"/>
            <a:r>
              <a:rPr lang="en-GB" sz="1200" dirty="0">
                <a:solidFill>
                  <a:srgbClr val="0055A0"/>
                </a:solidFill>
                <a:latin typeface="Arial"/>
              </a:rPr>
              <a:t>1 bar</a:t>
            </a:r>
            <a:endParaRPr lang="en-US" sz="1200" dirty="0">
              <a:solidFill>
                <a:srgbClr val="0055A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27404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1"/>
          <p:cNvSpPr txBox="1">
            <a:spLocks/>
          </p:cNvSpPr>
          <p:nvPr/>
        </p:nvSpPr>
        <p:spPr>
          <a:xfrm>
            <a:off x="3779422" y="95590"/>
            <a:ext cx="5185405" cy="421481"/>
          </a:xfrm>
          <a:prstGeom prst="rect">
            <a:avLst/>
          </a:prstGeom>
        </p:spPr>
        <p:txBody>
          <a:bodyPr vert="horz" lIns="34290" rIns="3429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/>
            <a:r>
              <a:rPr lang="en-US" sz="1800" b="1" dirty="0">
                <a:solidFill>
                  <a:srgbClr val="0B0B61"/>
                </a:solidFill>
                <a:latin typeface="Arial"/>
              </a:rPr>
              <a:t>Results – Horizontal Orientation</a:t>
            </a: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583983" y="4767263"/>
            <a:ext cx="2171700" cy="273844"/>
          </a:xfrm>
          <a:prstGeom prst="rect">
            <a:avLst/>
          </a:prstGeom>
        </p:spPr>
        <p:txBody>
          <a:bodyPr/>
          <a:lstStyle/>
          <a:p>
            <a:pPr defTabSz="685800"/>
            <a:r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t>T. Koettig - CERN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655501" y="4767263"/>
            <a:ext cx="1600200" cy="273844"/>
          </a:xfrm>
          <a:prstGeom prst="rect">
            <a:avLst/>
          </a:prstGeom>
        </p:spPr>
        <p:txBody>
          <a:bodyPr/>
          <a:lstStyle/>
          <a:p>
            <a:fld id="{AA982A90-9A47-4D83-822C-781F19AC282A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30-Jan-24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17918391-D411-FE40-AAD7-861AE5233E0E}" type="slidenum"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pPr defTabSz="685800"/>
              <a:t>19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11020" r="11790" b="12142"/>
          <a:stretch/>
        </p:blipFill>
        <p:spPr>
          <a:xfrm>
            <a:off x="-140266" y="686556"/>
            <a:ext cx="2754858" cy="201652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518039" y="4389377"/>
            <a:ext cx="25953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US" sz="600" dirty="0">
                <a:solidFill>
                  <a:srgbClr val="4D4D4D">
                    <a:lumMod val="50000"/>
                  </a:srgbClr>
                </a:solidFill>
                <a:latin typeface="Arial"/>
              </a:rPr>
              <a:t>Source: H. Kirsch, </a:t>
            </a:r>
            <a:r>
              <a:rPr lang="en-GB" sz="600" dirty="0">
                <a:solidFill>
                  <a:srgbClr val="4D4D4D">
                    <a:lumMod val="50000"/>
                  </a:srgbClr>
                </a:solidFill>
                <a:latin typeface="Arial"/>
              </a:rPr>
              <a:t>Cooling Circuit Design for the Large-scale Liquid Argon Detectors in the ICARUS Experiment, CERN-THESIS-2016-438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95D74F9-BA18-0884-914B-34E52CBA2F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4592" y="552222"/>
            <a:ext cx="6438732" cy="3904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1908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4F3C00-F646-92B3-C0BF-49DD2195F6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09776" y="579239"/>
            <a:ext cx="6858000" cy="1790700"/>
          </a:xfrm>
        </p:spPr>
        <p:txBody>
          <a:bodyPr>
            <a:normAutofit/>
          </a:bodyPr>
          <a:lstStyle/>
          <a:p>
            <a:r>
              <a:rPr lang="en-US" dirty="0"/>
              <a:t>LHCb detector upgrade </a:t>
            </a:r>
            <a:br>
              <a:rPr lang="en-US" dirty="0"/>
            </a:br>
            <a:r>
              <a:rPr lang="en-US" dirty="0"/>
              <a:t>Cryogenics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D7D12C0-6D28-01A6-29DB-3BC5DAA1EC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70332" y="3322439"/>
            <a:ext cx="6858000" cy="1241822"/>
          </a:xfrm>
        </p:spPr>
        <p:txBody>
          <a:bodyPr>
            <a:normAutofit/>
          </a:bodyPr>
          <a:lstStyle/>
          <a:p>
            <a:r>
              <a:rPr lang="en-US" sz="1600" dirty="0"/>
              <a:t>T. Koettig, C. Fabre, J. Bremer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FF706E-3848-CE24-2200-AB85C9DFC3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B9F40-384D-4B4A-9AD9-38550FDDFC0C}" type="datetime1">
              <a:rPr lang="en-US" smtClean="0"/>
              <a:t>30-Jan-24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09A6DE-E82F-00F9-8511-BF93F86A3F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T. Koettig - CERN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C89093-685A-DCE4-EC7E-08C384303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FA7EC-D5EE-429E-B1D3-8A958E983A4A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46593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B0B61"/>
                </a:solidFill>
              </a:rPr>
              <a:t>Results – Horizontal Orientation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A4AB8-AF78-4BBC-82EC-8CABF6E88393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30-Jan-24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r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t>T. Koettig - CERN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17918391-D411-FE40-AAD7-861AE5233E0E}" type="slidenum"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pPr defTabSz="685800"/>
              <a:t>20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18039" y="4389377"/>
            <a:ext cx="25953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US" sz="600" dirty="0">
                <a:solidFill>
                  <a:srgbClr val="4D4D4D">
                    <a:lumMod val="50000"/>
                  </a:srgbClr>
                </a:solidFill>
                <a:latin typeface="Arial"/>
              </a:rPr>
              <a:t>Source: H. Kirsch, </a:t>
            </a:r>
            <a:r>
              <a:rPr lang="en-GB" sz="600" dirty="0">
                <a:solidFill>
                  <a:srgbClr val="4D4D4D">
                    <a:lumMod val="50000"/>
                  </a:srgbClr>
                </a:solidFill>
                <a:latin typeface="Arial"/>
              </a:rPr>
              <a:t>Cooling Circuit Design for the Large-scale Liquid Argon Detectors in the ICARUS Experiment, CERN-THESIS-2016-438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98E3CBD-DA0A-D7C4-BCC0-F0314C4594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2238" y="611364"/>
            <a:ext cx="6660197" cy="3920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477118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B0B61"/>
                </a:solidFill>
              </a:rPr>
              <a:t>Results – Horizontal Orientation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B8B17-C154-4085-8B29-3E9A7EE7093A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30-Jan-24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r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t>T. Koettig - CERN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17918391-D411-FE40-AAD7-861AE5233E0E}" type="slidenum"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pPr defTabSz="685800"/>
              <a:t>21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18039" y="4389377"/>
            <a:ext cx="25953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US" sz="600" dirty="0">
                <a:solidFill>
                  <a:srgbClr val="4D4D4D">
                    <a:lumMod val="50000"/>
                  </a:srgbClr>
                </a:solidFill>
                <a:latin typeface="Arial"/>
              </a:rPr>
              <a:t>Source: H. Kirsch, </a:t>
            </a:r>
            <a:r>
              <a:rPr lang="en-GB" sz="600" dirty="0">
                <a:solidFill>
                  <a:srgbClr val="4D4D4D">
                    <a:lumMod val="50000"/>
                  </a:srgbClr>
                </a:solidFill>
                <a:latin typeface="Arial"/>
              </a:rPr>
              <a:t>Cooling Circuit Design for the Large-scale Liquid Argon Detectors in the ICARUS Experiment, CERN-THESIS-2016-438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426A0AD-6120-B934-3F04-2AE7D8273F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4906" y="481994"/>
            <a:ext cx="6465256" cy="4045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894176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1"/>
          <p:cNvSpPr txBox="1">
            <a:spLocks/>
          </p:cNvSpPr>
          <p:nvPr/>
        </p:nvSpPr>
        <p:spPr>
          <a:xfrm>
            <a:off x="1435893" y="176351"/>
            <a:ext cx="6436852" cy="421481"/>
          </a:xfrm>
          <a:prstGeom prst="rect">
            <a:avLst/>
          </a:prstGeom>
        </p:spPr>
        <p:txBody>
          <a:bodyPr vert="horz" lIns="34290" rIns="3429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/>
            <a:r>
              <a:rPr lang="en-US" sz="1800" b="1" dirty="0">
                <a:solidFill>
                  <a:srgbClr val="0B0B61"/>
                </a:solidFill>
                <a:latin typeface="Arial"/>
              </a:rPr>
              <a:t>Results – Horizontal Orientation</a:t>
            </a: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583983" y="4767263"/>
            <a:ext cx="2171700" cy="273844"/>
          </a:xfrm>
          <a:prstGeom prst="rect">
            <a:avLst/>
          </a:prstGeom>
        </p:spPr>
        <p:txBody>
          <a:bodyPr/>
          <a:lstStyle/>
          <a:p>
            <a:pPr defTabSz="685800"/>
            <a:r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t>T. Koettig - CERN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655501" y="4767263"/>
            <a:ext cx="1600200" cy="273844"/>
          </a:xfrm>
          <a:prstGeom prst="rect">
            <a:avLst/>
          </a:prstGeom>
        </p:spPr>
        <p:txBody>
          <a:bodyPr/>
          <a:lstStyle/>
          <a:p>
            <a:fld id="{EF340926-66F4-41FC-B8D6-12D32377DB31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30-Jan-24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17918391-D411-FE40-AAD7-861AE5233E0E}" type="slidenum"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pPr defTabSz="685800"/>
              <a:t>22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18039" y="4389377"/>
            <a:ext cx="25953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US" sz="600" dirty="0">
                <a:solidFill>
                  <a:srgbClr val="4D4D4D">
                    <a:lumMod val="50000"/>
                  </a:srgbClr>
                </a:solidFill>
                <a:latin typeface="Arial"/>
              </a:rPr>
              <a:t>Source: H. Kirsch, </a:t>
            </a:r>
            <a:r>
              <a:rPr lang="en-GB" sz="600" dirty="0">
                <a:solidFill>
                  <a:srgbClr val="4D4D4D">
                    <a:lumMod val="50000"/>
                  </a:srgbClr>
                </a:solidFill>
                <a:latin typeface="Arial"/>
              </a:rPr>
              <a:t>Cooling Circuit Design for the Large-scale Liquid Argon Detectors in the ICARUS Experiment, CERN-THESIS-2016-438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9322459-DB3D-46FF-A349-402DF0DA86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5892" y="476710"/>
            <a:ext cx="6749483" cy="4189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442560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1"/>
          <p:cNvSpPr txBox="1">
            <a:spLocks/>
          </p:cNvSpPr>
          <p:nvPr/>
        </p:nvSpPr>
        <p:spPr>
          <a:xfrm>
            <a:off x="4409001" y="1564815"/>
            <a:ext cx="3346682" cy="421481"/>
          </a:xfrm>
          <a:prstGeom prst="rect">
            <a:avLst/>
          </a:prstGeom>
        </p:spPr>
        <p:txBody>
          <a:bodyPr vert="horz" lIns="34290" rIns="3429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/>
            <a:r>
              <a:rPr lang="en-US" sz="1800" b="1" dirty="0">
                <a:solidFill>
                  <a:srgbClr val="0B0B61"/>
                </a:solidFill>
                <a:latin typeface="Arial"/>
              </a:rPr>
              <a:t>Vertical Upward Orientation</a:t>
            </a: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583983" y="4767263"/>
            <a:ext cx="2171700" cy="273844"/>
          </a:xfrm>
          <a:prstGeom prst="rect">
            <a:avLst/>
          </a:prstGeom>
        </p:spPr>
        <p:txBody>
          <a:bodyPr/>
          <a:lstStyle/>
          <a:p>
            <a:pPr defTabSz="685800"/>
            <a:r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t>T. Koettig - CERN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655501" y="4767263"/>
            <a:ext cx="1600200" cy="273844"/>
          </a:xfrm>
          <a:prstGeom prst="rect">
            <a:avLst/>
          </a:prstGeom>
        </p:spPr>
        <p:txBody>
          <a:bodyPr/>
          <a:lstStyle/>
          <a:p>
            <a:fld id="{2A1FE03A-2B19-4E0F-95D7-6B17770FDCA5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30-Jan-24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17918391-D411-FE40-AAD7-861AE5233E0E}" type="slidenum"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pPr defTabSz="685800"/>
              <a:t>23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1434" y="1106297"/>
            <a:ext cx="1906689" cy="2930906"/>
          </a:xfrm>
          <a:prstGeom prst="rect">
            <a:avLst/>
          </a:prstGeom>
        </p:spPr>
      </p:pic>
      <p:sp>
        <p:nvSpPr>
          <p:cNvPr id="6" name="Down Arrow 5"/>
          <p:cNvSpPr/>
          <p:nvPr/>
        </p:nvSpPr>
        <p:spPr>
          <a:xfrm flipV="1">
            <a:off x="2627027" y="1851384"/>
            <a:ext cx="78698" cy="966866"/>
          </a:xfrm>
          <a:prstGeom prst="downArrow">
            <a:avLst/>
          </a:prstGeom>
          <a:solidFill>
            <a:srgbClr val="DE6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8319584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1"/>
          <p:cNvSpPr txBox="1">
            <a:spLocks/>
          </p:cNvSpPr>
          <p:nvPr/>
        </p:nvSpPr>
        <p:spPr>
          <a:xfrm>
            <a:off x="1435893" y="176351"/>
            <a:ext cx="6436852" cy="421481"/>
          </a:xfrm>
          <a:prstGeom prst="rect">
            <a:avLst/>
          </a:prstGeom>
        </p:spPr>
        <p:txBody>
          <a:bodyPr vert="horz" lIns="34290" rIns="3429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/>
            <a:r>
              <a:rPr lang="en-US" sz="1800" b="1" dirty="0">
                <a:solidFill>
                  <a:srgbClr val="0B0B61"/>
                </a:solidFill>
                <a:latin typeface="Arial"/>
              </a:rPr>
              <a:t>Results – Vertical Upward Orientation</a:t>
            </a: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583983" y="4767263"/>
            <a:ext cx="2171700" cy="273844"/>
          </a:xfrm>
          <a:prstGeom prst="rect">
            <a:avLst/>
          </a:prstGeom>
        </p:spPr>
        <p:txBody>
          <a:bodyPr/>
          <a:lstStyle/>
          <a:p>
            <a:pPr defTabSz="685800"/>
            <a:r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t>T. Koettig - CERN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655501" y="4767263"/>
            <a:ext cx="1600200" cy="273844"/>
          </a:xfrm>
          <a:prstGeom prst="rect">
            <a:avLst/>
          </a:prstGeom>
        </p:spPr>
        <p:txBody>
          <a:bodyPr/>
          <a:lstStyle/>
          <a:p>
            <a:fld id="{A7EDB0B9-DA72-4E0C-9003-54B0B0824178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30-Jan-24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17918391-D411-FE40-AAD7-861AE5233E0E}" type="slidenum"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pPr defTabSz="685800"/>
              <a:t>24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0705" y="652072"/>
            <a:ext cx="6502040" cy="392960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095427" y="3771900"/>
            <a:ext cx="211307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GB" sz="1050" dirty="0">
                <a:solidFill>
                  <a:srgbClr val="080808"/>
                </a:solidFill>
                <a:latin typeface="Arial"/>
              </a:rPr>
              <a:t>Flow is always in chaotic regime</a:t>
            </a:r>
            <a:endParaRPr lang="en-US" sz="1050" dirty="0">
              <a:solidFill>
                <a:srgbClr val="080808"/>
              </a:solidFill>
              <a:latin typeface="Arial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472003" y="652072"/>
            <a:ext cx="1528997" cy="378314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Arial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465" t="1126" r="699" b="-1126"/>
          <a:stretch/>
        </p:blipFill>
        <p:spPr bwMode="auto">
          <a:xfrm>
            <a:off x="6623568" y="843196"/>
            <a:ext cx="1165936" cy="3473494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0" name="TextBox 9"/>
          <p:cNvSpPr txBox="1"/>
          <p:nvPr/>
        </p:nvSpPr>
        <p:spPr>
          <a:xfrm>
            <a:off x="5518039" y="4389377"/>
            <a:ext cx="25953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US" sz="600" dirty="0">
                <a:solidFill>
                  <a:srgbClr val="4D4D4D">
                    <a:lumMod val="50000"/>
                  </a:srgbClr>
                </a:solidFill>
                <a:latin typeface="Arial"/>
              </a:rPr>
              <a:t>Source: H. Kirsch, </a:t>
            </a:r>
            <a:r>
              <a:rPr lang="en-GB" sz="600" dirty="0">
                <a:solidFill>
                  <a:srgbClr val="4D4D4D">
                    <a:lumMod val="50000"/>
                  </a:srgbClr>
                </a:solidFill>
                <a:latin typeface="Arial"/>
              </a:rPr>
              <a:t>Cooling Circuit Design for the Large-scale Liquid Argon Detectors in the ICARUS Experiment, CERN-THESIS-2016-438</a:t>
            </a:r>
          </a:p>
        </p:txBody>
      </p:sp>
    </p:spTree>
    <p:extLst>
      <p:ext uri="{BB962C8B-B14F-4D97-AF65-F5344CB8AC3E}">
        <p14:creationId xmlns:p14="http://schemas.microsoft.com/office/powerpoint/2010/main" val="269737480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1"/>
          <p:cNvSpPr txBox="1">
            <a:spLocks/>
          </p:cNvSpPr>
          <p:nvPr/>
        </p:nvSpPr>
        <p:spPr>
          <a:xfrm>
            <a:off x="4409001" y="1653859"/>
            <a:ext cx="3346682" cy="421481"/>
          </a:xfrm>
          <a:prstGeom prst="rect">
            <a:avLst/>
          </a:prstGeom>
        </p:spPr>
        <p:txBody>
          <a:bodyPr vert="horz" lIns="34290" rIns="34290" anchor="ctr">
            <a:normAutofit fontScale="92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/>
            <a:r>
              <a:rPr lang="en-US" sz="1800" b="1" dirty="0">
                <a:solidFill>
                  <a:srgbClr val="0B0B61"/>
                </a:solidFill>
                <a:latin typeface="Arial"/>
              </a:rPr>
              <a:t>Vertical Downward Orientation</a:t>
            </a: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583983" y="4767263"/>
            <a:ext cx="2171700" cy="273844"/>
          </a:xfrm>
          <a:prstGeom prst="rect">
            <a:avLst/>
          </a:prstGeom>
        </p:spPr>
        <p:txBody>
          <a:bodyPr/>
          <a:lstStyle/>
          <a:p>
            <a:pPr defTabSz="685800"/>
            <a:r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t>T. Koettig - CERN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655501" y="4767263"/>
            <a:ext cx="1600200" cy="273844"/>
          </a:xfrm>
          <a:prstGeom prst="rect">
            <a:avLst/>
          </a:prstGeom>
        </p:spPr>
        <p:txBody>
          <a:bodyPr/>
          <a:lstStyle/>
          <a:p>
            <a:fld id="{F5D21D3F-3D57-40F3-BB60-891510B514C5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30-Jan-24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17918391-D411-FE40-AAD7-861AE5233E0E}" type="slidenum"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pPr defTabSz="685800"/>
              <a:t>25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1434" y="1106297"/>
            <a:ext cx="1906689" cy="2930906"/>
          </a:xfrm>
          <a:prstGeom prst="rect">
            <a:avLst/>
          </a:prstGeom>
        </p:spPr>
      </p:pic>
      <p:sp>
        <p:nvSpPr>
          <p:cNvPr id="6" name="Down Arrow 5"/>
          <p:cNvSpPr/>
          <p:nvPr/>
        </p:nvSpPr>
        <p:spPr>
          <a:xfrm flipH="1">
            <a:off x="3020519" y="1864599"/>
            <a:ext cx="73077" cy="953651"/>
          </a:xfrm>
          <a:prstGeom prst="downArrow">
            <a:avLst/>
          </a:prstGeom>
          <a:solidFill>
            <a:srgbClr val="DE6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2499878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1"/>
          <p:cNvSpPr txBox="1">
            <a:spLocks/>
          </p:cNvSpPr>
          <p:nvPr/>
        </p:nvSpPr>
        <p:spPr>
          <a:xfrm>
            <a:off x="1435893" y="176351"/>
            <a:ext cx="6436852" cy="421481"/>
          </a:xfrm>
          <a:prstGeom prst="rect">
            <a:avLst/>
          </a:prstGeom>
        </p:spPr>
        <p:txBody>
          <a:bodyPr vert="horz" lIns="34290" rIns="3429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/>
            <a:r>
              <a:rPr lang="en-US" sz="1800" b="1" dirty="0">
                <a:solidFill>
                  <a:srgbClr val="0B0B61"/>
                </a:solidFill>
                <a:latin typeface="Arial"/>
              </a:rPr>
              <a:t>Results – Vertical Downward Orientation</a:t>
            </a: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583983" y="4767263"/>
            <a:ext cx="2171700" cy="273844"/>
          </a:xfrm>
          <a:prstGeom prst="rect">
            <a:avLst/>
          </a:prstGeom>
        </p:spPr>
        <p:txBody>
          <a:bodyPr/>
          <a:lstStyle/>
          <a:p>
            <a:pPr defTabSz="685800"/>
            <a:r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t>T. Koettig - CERN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655501" y="4767263"/>
            <a:ext cx="1600200" cy="273844"/>
          </a:xfrm>
          <a:prstGeom prst="rect">
            <a:avLst/>
          </a:prstGeom>
        </p:spPr>
        <p:txBody>
          <a:bodyPr/>
          <a:lstStyle/>
          <a:p>
            <a:fld id="{6AFD600B-210D-48CF-8CB9-C31669E57D49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30-Jan-24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17918391-D411-FE40-AAD7-861AE5233E0E}" type="slidenum"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pPr defTabSz="685800"/>
              <a:t>26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pic>
        <p:nvPicPr>
          <p:cNvPr id="8" name="Picture 7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5894" y="554290"/>
            <a:ext cx="6435008" cy="4082235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6488866" y="652072"/>
            <a:ext cx="1512134" cy="378314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Arial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465" t="1126" r="699" b="-1126"/>
          <a:stretch/>
        </p:blipFill>
        <p:spPr bwMode="auto">
          <a:xfrm>
            <a:off x="6623568" y="843196"/>
            <a:ext cx="1165936" cy="3473494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0" name="TextBox 9"/>
          <p:cNvSpPr txBox="1"/>
          <p:nvPr/>
        </p:nvSpPr>
        <p:spPr>
          <a:xfrm>
            <a:off x="5518039" y="4389377"/>
            <a:ext cx="25953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US" sz="600" dirty="0">
                <a:solidFill>
                  <a:srgbClr val="4D4D4D">
                    <a:lumMod val="50000"/>
                  </a:srgbClr>
                </a:solidFill>
                <a:latin typeface="Arial"/>
              </a:rPr>
              <a:t>Source: H. Kirsch, </a:t>
            </a:r>
            <a:r>
              <a:rPr lang="en-GB" sz="600" dirty="0">
                <a:solidFill>
                  <a:srgbClr val="4D4D4D">
                    <a:lumMod val="50000"/>
                  </a:srgbClr>
                </a:solidFill>
                <a:latin typeface="Arial"/>
              </a:rPr>
              <a:t>Cooling Circuit Design for the Large-scale Liquid Argon Detectors in the ICARUS Experiment, CERN-THESIS-2016-438</a:t>
            </a:r>
          </a:p>
        </p:txBody>
      </p:sp>
    </p:spTree>
    <p:extLst>
      <p:ext uri="{BB962C8B-B14F-4D97-AF65-F5344CB8AC3E}">
        <p14:creationId xmlns:p14="http://schemas.microsoft.com/office/powerpoint/2010/main" val="358546831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2060"/>
                </a:solidFill>
              </a:rPr>
              <a:t>Verification of the set-up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B8F2F-F8F3-4C0F-88FC-FBEDEFF39DED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30-Jan-24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r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t>T. Koettig - CERN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17918391-D411-FE40-AAD7-861AE5233E0E}" type="slidenum"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pPr defTabSz="685800"/>
              <a:t>27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64501" y="1239927"/>
            <a:ext cx="6571030" cy="1685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57175" indent="-257175" defTabSz="6858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1500" dirty="0">
                <a:solidFill>
                  <a:srgbClr val="002060"/>
                </a:solidFill>
                <a:latin typeface="Arial"/>
              </a:rPr>
              <a:t>Enter the two-phase range from the liquid phase (subcooled)</a:t>
            </a:r>
          </a:p>
          <a:p>
            <a:pPr marL="257175" indent="-257175" defTabSz="6858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1500" dirty="0">
                <a:solidFill>
                  <a:srgbClr val="002060"/>
                </a:solidFill>
                <a:latin typeface="Arial"/>
              </a:rPr>
              <a:t>Monitor the change in pressure drop</a:t>
            </a:r>
          </a:p>
          <a:p>
            <a:pPr marL="257175" indent="-257175" defTabSz="6858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1500" dirty="0">
                <a:solidFill>
                  <a:srgbClr val="002060"/>
                </a:solidFill>
                <a:latin typeface="Arial"/>
              </a:rPr>
              <a:t>Monitor the temperature behaviour single phase to saturation conditions</a:t>
            </a:r>
          </a:p>
          <a:p>
            <a:pPr marL="214313" indent="-214313" defTabSz="685800">
              <a:buFont typeface="Arial" panose="020B0604020202020204" pitchFamily="34" charset="0"/>
              <a:buChar char="•"/>
            </a:pPr>
            <a:endParaRPr lang="en-GB" sz="1350" dirty="0">
              <a:solidFill>
                <a:srgbClr val="0055A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3756287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1"/>
          <p:cNvSpPr txBox="1">
            <a:spLocks/>
          </p:cNvSpPr>
          <p:nvPr/>
        </p:nvSpPr>
        <p:spPr>
          <a:xfrm>
            <a:off x="1435893" y="176351"/>
            <a:ext cx="6436852" cy="421481"/>
          </a:xfrm>
          <a:prstGeom prst="rect">
            <a:avLst/>
          </a:prstGeom>
        </p:spPr>
        <p:txBody>
          <a:bodyPr vert="horz" lIns="34290" rIns="3429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/>
            <a:r>
              <a:rPr lang="en-US" sz="1800" b="1" dirty="0">
                <a:solidFill>
                  <a:srgbClr val="0B0B61"/>
                </a:solidFill>
                <a:latin typeface="Arial"/>
              </a:rPr>
              <a:t>Results – Verification Test</a:t>
            </a: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583983" y="4767263"/>
            <a:ext cx="2171700" cy="273844"/>
          </a:xfrm>
          <a:prstGeom prst="rect">
            <a:avLst/>
          </a:prstGeom>
        </p:spPr>
        <p:txBody>
          <a:bodyPr/>
          <a:lstStyle/>
          <a:p>
            <a:pPr defTabSz="685800"/>
            <a:r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t>T. Koettig - CERN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655501" y="4767263"/>
            <a:ext cx="1600200" cy="273844"/>
          </a:xfrm>
          <a:prstGeom prst="rect">
            <a:avLst/>
          </a:prstGeom>
        </p:spPr>
        <p:txBody>
          <a:bodyPr/>
          <a:lstStyle/>
          <a:p>
            <a:fld id="{C15321A7-E5A9-47D0-B5A2-831FF45D9134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30-Jan-24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17918391-D411-FE40-AAD7-861AE5233E0E}" type="slidenum"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pPr defTabSz="685800"/>
              <a:t>28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320673" y="597832"/>
            <a:ext cx="6674227" cy="3987267"/>
            <a:chOff x="236898" y="797109"/>
            <a:chExt cx="8898969" cy="5316356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6898" y="797109"/>
              <a:ext cx="8669386" cy="5316356"/>
            </a:xfrm>
            <a:prstGeom prst="rect">
              <a:avLst/>
            </a:prstGeom>
            <a:noFill/>
          </p:spPr>
        </p:pic>
        <p:sp>
          <p:nvSpPr>
            <p:cNvPr id="5" name="TextBox 4"/>
            <p:cNvSpPr txBox="1"/>
            <p:nvPr/>
          </p:nvSpPr>
          <p:spPr>
            <a:xfrm>
              <a:off x="6847719" y="5650952"/>
              <a:ext cx="2288148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pPr defTabSz="685800"/>
              <a:r>
                <a:rPr lang="en-GB" sz="1200" dirty="0">
                  <a:solidFill>
                    <a:srgbClr val="080808"/>
                  </a:solidFill>
                  <a:latin typeface="Arial"/>
                </a:rPr>
                <a:t>Temperature inlet        </a:t>
              </a:r>
              <a:endParaRPr lang="en-US" sz="1200" dirty="0">
                <a:solidFill>
                  <a:srgbClr val="080808"/>
                </a:solidFill>
                <a:latin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6417844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583983" y="4767263"/>
            <a:ext cx="2171700" cy="273844"/>
          </a:xfrm>
          <a:prstGeom prst="rect">
            <a:avLst/>
          </a:prstGeom>
        </p:spPr>
        <p:txBody>
          <a:bodyPr/>
          <a:lstStyle/>
          <a:p>
            <a:pPr defTabSz="685800"/>
            <a:r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t>T. Koettig - CERN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1655501" y="4767263"/>
            <a:ext cx="1600200" cy="273844"/>
          </a:xfrm>
          <a:prstGeom prst="rect">
            <a:avLst/>
          </a:prstGeom>
        </p:spPr>
        <p:txBody>
          <a:bodyPr/>
          <a:lstStyle/>
          <a:p>
            <a:fld id="{C1A54A81-A47B-4557-84EB-3B9FEE452344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30-Jan-24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435894" y="174529"/>
            <a:ext cx="6179698" cy="421481"/>
          </a:xfrm>
          <a:prstGeom prst="rect">
            <a:avLst/>
          </a:prstGeom>
        </p:spPr>
        <p:txBody>
          <a:bodyPr vert="horz" lIns="34290" rIns="3429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/>
            <a:r>
              <a:rPr lang="en-GB" sz="1800" dirty="0">
                <a:solidFill>
                  <a:srgbClr val="0B0B61"/>
                </a:solidFill>
                <a:latin typeface="Arial"/>
              </a:rPr>
              <a:t>Summary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17918391-D411-FE40-AAD7-861AE5233E0E}" type="slidenum"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pPr defTabSz="685800"/>
              <a:t>29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35894" y="949594"/>
            <a:ext cx="6441437" cy="34278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 defTabSz="685800">
              <a:buFont typeface="Arial" panose="020B0604020202020204" pitchFamily="34" charset="0"/>
              <a:buChar char="•"/>
            </a:pPr>
            <a:r>
              <a:rPr lang="en-GB" sz="1275" dirty="0">
                <a:solidFill>
                  <a:srgbClr val="0B0B61"/>
                </a:solidFill>
                <a:latin typeface="Arial"/>
              </a:rPr>
              <a:t>Two phase flow is special, remember the cooling effect by </a:t>
            </a:r>
            <a:r>
              <a:rPr lang="el-GR" sz="1275" dirty="0">
                <a:solidFill>
                  <a:srgbClr val="0B0B61"/>
                </a:solidFill>
                <a:latin typeface="Arial"/>
              </a:rPr>
              <a:t>Δ</a:t>
            </a:r>
            <a:r>
              <a:rPr lang="en-GB" sz="1275" dirty="0">
                <a:solidFill>
                  <a:srgbClr val="0B0B61"/>
                </a:solidFill>
                <a:latin typeface="Arial"/>
              </a:rPr>
              <a:t>p(G) or </a:t>
            </a:r>
            <a:r>
              <a:rPr lang="el-GR" sz="1275" dirty="0">
                <a:solidFill>
                  <a:srgbClr val="0B0B61"/>
                </a:solidFill>
                <a:latin typeface="Arial"/>
              </a:rPr>
              <a:t>Δ</a:t>
            </a:r>
            <a:r>
              <a:rPr lang="en-GB" sz="1275" dirty="0">
                <a:solidFill>
                  <a:srgbClr val="0B0B61"/>
                </a:solidFill>
                <a:latin typeface="Arial"/>
              </a:rPr>
              <a:t>p(q)!</a:t>
            </a:r>
          </a:p>
          <a:p>
            <a:pPr marL="214313" indent="-214313" defTabSz="685800">
              <a:buFont typeface="Arial" panose="020B0604020202020204" pitchFamily="34" charset="0"/>
              <a:buChar char="•"/>
            </a:pPr>
            <a:endParaRPr lang="en-GB" sz="1275" dirty="0">
              <a:solidFill>
                <a:srgbClr val="0B0B61"/>
              </a:solidFill>
              <a:latin typeface="Arial"/>
            </a:endParaRPr>
          </a:p>
          <a:p>
            <a:pPr marL="214313" indent="-214313" defTabSz="685800">
              <a:buFont typeface="Arial" panose="020B0604020202020204" pitchFamily="34" charset="0"/>
              <a:buChar char="•"/>
            </a:pPr>
            <a:r>
              <a:rPr lang="en-GB" sz="1275" dirty="0">
                <a:solidFill>
                  <a:srgbClr val="0B0B61"/>
                </a:solidFill>
                <a:latin typeface="Arial"/>
              </a:rPr>
              <a:t>Pressure drop at x~0.5-0.85 can be much higher than in gas or liquid phase</a:t>
            </a:r>
            <a:endParaRPr lang="en-US" sz="1275" dirty="0">
              <a:solidFill>
                <a:srgbClr val="0B0B61"/>
              </a:solidFill>
              <a:latin typeface="Arial"/>
            </a:endParaRPr>
          </a:p>
          <a:p>
            <a:pPr defTabSz="685800"/>
            <a:endParaRPr lang="en-GB" sz="1275" dirty="0">
              <a:solidFill>
                <a:srgbClr val="0B0B61"/>
              </a:solidFill>
              <a:latin typeface="Arial"/>
            </a:endParaRPr>
          </a:p>
          <a:p>
            <a:pPr marL="214313" indent="-214313" defTabSz="685800">
              <a:buFont typeface="Arial" panose="020B0604020202020204" pitchFamily="34" charset="0"/>
              <a:buChar char="•"/>
            </a:pPr>
            <a:r>
              <a:rPr lang="en-GB" sz="1275" dirty="0">
                <a:solidFill>
                  <a:srgbClr val="0B0B61"/>
                </a:solidFill>
                <a:latin typeface="Arial"/>
              </a:rPr>
              <a:t>Deviation in vertical upward orientation of the models for small </a:t>
            </a:r>
            <a:r>
              <a:rPr lang="en-GB" sz="1275" dirty="0" err="1">
                <a:solidFill>
                  <a:srgbClr val="0B0B61"/>
                </a:solidFill>
                <a:latin typeface="Arial"/>
              </a:rPr>
              <a:t>vapor</a:t>
            </a:r>
            <a:r>
              <a:rPr lang="en-GB" sz="1275" dirty="0">
                <a:solidFill>
                  <a:srgbClr val="0B0B61"/>
                </a:solidFill>
                <a:latin typeface="Arial"/>
              </a:rPr>
              <a:t> quality</a:t>
            </a:r>
          </a:p>
          <a:p>
            <a:pPr marL="214313" indent="-214313" defTabSz="685800">
              <a:buFont typeface="Arial" panose="020B0604020202020204" pitchFamily="34" charset="0"/>
              <a:buChar char="•"/>
            </a:pPr>
            <a:endParaRPr lang="en-GB" sz="1275" dirty="0">
              <a:solidFill>
                <a:srgbClr val="0B0B61"/>
              </a:solidFill>
              <a:latin typeface="Arial"/>
            </a:endParaRPr>
          </a:p>
          <a:p>
            <a:pPr marL="214313" indent="-214313" defTabSz="685800">
              <a:buFont typeface="Arial" panose="020B0604020202020204" pitchFamily="34" charset="0"/>
              <a:buChar char="•"/>
            </a:pPr>
            <a:r>
              <a:rPr lang="en-GB" sz="1275" dirty="0">
                <a:solidFill>
                  <a:srgbClr val="C00000"/>
                </a:solidFill>
                <a:latin typeface="Arial"/>
              </a:rPr>
              <a:t>Models fail</a:t>
            </a:r>
            <a:r>
              <a:rPr lang="en-GB" sz="1275" dirty="0">
                <a:solidFill>
                  <a:srgbClr val="0B0B61"/>
                </a:solidFill>
                <a:latin typeface="Arial"/>
              </a:rPr>
              <a:t> to predict pressure drop for </a:t>
            </a:r>
            <a:r>
              <a:rPr lang="en-GB" sz="1275" dirty="0">
                <a:solidFill>
                  <a:srgbClr val="C00000"/>
                </a:solidFill>
                <a:latin typeface="Arial"/>
              </a:rPr>
              <a:t>vertical downward </a:t>
            </a:r>
            <a:r>
              <a:rPr lang="en-GB" sz="1275" dirty="0">
                <a:solidFill>
                  <a:srgbClr val="0B0B61"/>
                </a:solidFill>
                <a:latin typeface="Arial"/>
              </a:rPr>
              <a:t>direction</a:t>
            </a:r>
          </a:p>
          <a:p>
            <a:pPr marL="214313" indent="-214313" defTabSz="685800">
              <a:buFont typeface="Arial" panose="020B0604020202020204" pitchFamily="34" charset="0"/>
              <a:buChar char="•"/>
            </a:pPr>
            <a:endParaRPr lang="en-GB" sz="1275" dirty="0">
              <a:solidFill>
                <a:srgbClr val="0B0B61"/>
              </a:solidFill>
              <a:latin typeface="Arial"/>
            </a:endParaRPr>
          </a:p>
          <a:p>
            <a:pPr marL="214313" indent="-214313" defTabSz="685800">
              <a:buFont typeface="Arial" panose="020B0604020202020204" pitchFamily="34" charset="0"/>
              <a:buChar char="•"/>
            </a:pPr>
            <a:r>
              <a:rPr lang="en-GB" sz="1275" dirty="0">
                <a:solidFill>
                  <a:srgbClr val="0B0B61"/>
                </a:solidFill>
                <a:latin typeface="Arial"/>
              </a:rPr>
              <a:t>First bubbles create buoyancy effect that overcomes gravitational influence</a:t>
            </a:r>
          </a:p>
          <a:p>
            <a:pPr marL="214313" indent="-214313" defTabSz="685800">
              <a:buFont typeface="Arial" panose="020B0604020202020204" pitchFamily="34" charset="0"/>
              <a:buChar char="•"/>
            </a:pPr>
            <a:endParaRPr lang="en-GB" sz="1275" dirty="0">
              <a:solidFill>
                <a:srgbClr val="0B0B61"/>
              </a:solidFill>
              <a:latin typeface="Arial"/>
            </a:endParaRPr>
          </a:p>
          <a:p>
            <a:pPr marL="214313" indent="-214313" defTabSz="685800">
              <a:buFont typeface="Arial" panose="020B0604020202020204" pitchFamily="34" charset="0"/>
              <a:buChar char="•"/>
            </a:pPr>
            <a:r>
              <a:rPr lang="en-US" sz="1275" dirty="0">
                <a:solidFill>
                  <a:srgbClr val="0B0B61"/>
                </a:solidFill>
                <a:latin typeface="Arial"/>
              </a:rPr>
              <a:t>Consider the dry out and the sudden decrease in heat transfer for x&gt;~ 0.7</a:t>
            </a:r>
            <a:endParaRPr lang="en-GB" sz="1275" dirty="0">
              <a:solidFill>
                <a:srgbClr val="0B0B61"/>
              </a:solidFill>
              <a:latin typeface="Arial"/>
            </a:endParaRPr>
          </a:p>
          <a:p>
            <a:pPr marL="214313" indent="-214313" defTabSz="685800">
              <a:buFont typeface="Arial" panose="020B0604020202020204" pitchFamily="34" charset="0"/>
              <a:buChar char="•"/>
            </a:pPr>
            <a:endParaRPr lang="en-GB" sz="1275" dirty="0">
              <a:solidFill>
                <a:srgbClr val="0B0B61"/>
              </a:solidFill>
              <a:latin typeface="Arial"/>
            </a:endParaRPr>
          </a:p>
          <a:p>
            <a:pPr marL="214313" indent="-214313" defTabSz="685800">
              <a:buFont typeface="Arial" panose="020B0604020202020204" pitchFamily="34" charset="0"/>
              <a:buChar char="•"/>
            </a:pPr>
            <a:r>
              <a:rPr lang="en-GB" sz="1275" dirty="0">
                <a:solidFill>
                  <a:srgbClr val="0B0B61"/>
                </a:solidFill>
                <a:latin typeface="Arial"/>
              </a:rPr>
              <a:t>Design for sufficient flow speed to avoid phase separation =&gt; syphons/instabilities</a:t>
            </a:r>
          </a:p>
          <a:p>
            <a:pPr marL="214313" indent="-214313" defTabSz="685800">
              <a:buFont typeface="Arial" panose="020B0604020202020204" pitchFamily="34" charset="0"/>
              <a:buChar char="•"/>
            </a:pPr>
            <a:endParaRPr lang="en-US" sz="1275" dirty="0">
              <a:solidFill>
                <a:srgbClr val="0B0B61"/>
              </a:solidFill>
              <a:latin typeface="Arial"/>
            </a:endParaRPr>
          </a:p>
          <a:p>
            <a:pPr marL="214313" indent="-214313" defTabSz="685800">
              <a:buFont typeface="Arial" panose="020B0604020202020204" pitchFamily="34" charset="0"/>
              <a:buChar char="•"/>
            </a:pPr>
            <a:r>
              <a:rPr lang="en-US" sz="1275" dirty="0">
                <a:solidFill>
                  <a:srgbClr val="0B0B61"/>
                </a:solidFill>
                <a:latin typeface="Arial"/>
              </a:rPr>
              <a:t>Parallel channels =&gt; tuning of the inlet restriction to 100 % pressure drop of the heated section</a:t>
            </a:r>
            <a:endParaRPr lang="en-GB" sz="1275" dirty="0">
              <a:solidFill>
                <a:srgbClr val="0B0B61"/>
              </a:solidFill>
              <a:latin typeface="Arial"/>
            </a:endParaRPr>
          </a:p>
          <a:p>
            <a:pPr marL="214313" indent="-214313" defTabSz="685800">
              <a:buFont typeface="Arial" panose="020B0604020202020204" pitchFamily="34" charset="0"/>
              <a:buChar char="•"/>
            </a:pPr>
            <a:endParaRPr lang="en-GB" sz="1275" dirty="0">
              <a:solidFill>
                <a:srgbClr val="0B0B61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138316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0545AE-E127-5822-26E4-10123782C7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8714" y="0"/>
            <a:ext cx="6858000" cy="672135"/>
          </a:xfrm>
        </p:spPr>
        <p:txBody>
          <a:bodyPr>
            <a:noAutofit/>
          </a:bodyPr>
          <a:lstStyle/>
          <a:p>
            <a:pPr algn="l"/>
            <a:r>
              <a:rPr lang="en-US" sz="3200" dirty="0"/>
              <a:t>Content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BA2B1F9-56CB-C0EC-C1BD-940F90B714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49384" y="1108898"/>
            <a:ext cx="6858000" cy="2251976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dirty="0"/>
              <a:t>Part 1</a:t>
            </a:r>
          </a:p>
          <a:p>
            <a:pPr marL="628650" lvl="1" indent="-285750" algn="l">
              <a:buFont typeface="Arial" panose="020B0604020202020204" pitchFamily="34" charset="0"/>
              <a:buChar char="•"/>
            </a:pPr>
            <a:r>
              <a:rPr lang="en-US" dirty="0"/>
              <a:t>General PID of Proximity cryogenics</a:t>
            </a:r>
          </a:p>
          <a:p>
            <a:pPr marL="628650" lvl="1" indent="-285750" algn="l">
              <a:buFont typeface="Arial" panose="020B0604020202020204" pitchFamily="34" charset="0"/>
              <a:buChar char="•"/>
            </a:pPr>
            <a:r>
              <a:rPr lang="en-US" dirty="0"/>
              <a:t>Points for discussion – agenda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Part 2</a:t>
            </a:r>
          </a:p>
          <a:p>
            <a:pPr marL="628650" lvl="1" indent="-285750" algn="l">
              <a:buFont typeface="Arial" panose="020B0604020202020204" pitchFamily="34" charset="0"/>
              <a:buChar char="•"/>
            </a:pPr>
            <a:r>
              <a:rPr lang="en-US" dirty="0"/>
              <a:t>Cryolab R&amp;D support options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Part 3</a:t>
            </a:r>
          </a:p>
          <a:p>
            <a:pPr marL="628650" lvl="1" indent="-285750" algn="l">
              <a:buFont typeface="Arial" panose="020B0604020202020204" pitchFamily="34" charset="0"/>
              <a:buChar char="•"/>
            </a:pPr>
            <a:r>
              <a:rPr lang="en-US" dirty="0"/>
              <a:t>Knowledge database and existing experience</a:t>
            </a:r>
          </a:p>
          <a:p>
            <a:pPr algn="l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EABD20-4DA2-E1C0-51CB-59484C959F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AD7EF-8C19-4D3A-92B2-3521D265D9AB}" type="datetime1">
              <a:rPr lang="en-US" smtClean="0"/>
              <a:t>30-Jan-24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55884D-E761-1066-39AD-D4E7547A8F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T. Koettig - CERN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D5536E-4C08-1F00-346C-829F77EC4F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FA7EC-D5EE-429E-B1D3-8A958E983A4A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233719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7AFD53-1D4F-3285-94CC-749566A5B2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9111" y="2059185"/>
            <a:ext cx="4914143" cy="519702"/>
          </a:xfrm>
        </p:spPr>
        <p:txBody>
          <a:bodyPr/>
          <a:lstStyle/>
          <a:p>
            <a:pPr marL="27432" indent="0">
              <a:buNone/>
            </a:pPr>
            <a:r>
              <a:rPr lang="en-US" dirty="0"/>
              <a:t>Thank you for your attention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05190C-C746-34C7-08B4-0A34E69AF7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8271A-D2F0-40BD-BDF6-8E84E7266DF7}" type="datetime1">
              <a:rPr lang="en-US" smtClean="0"/>
              <a:t>30-Jan-24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13BCE0-ED7B-D75E-CA1E-A011DA8EFB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Koettig -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03FED1-AEE9-6D88-1C4A-73B7D78B67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513250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1"/>
          <p:cNvSpPr txBox="1">
            <a:spLocks/>
          </p:cNvSpPr>
          <p:nvPr/>
        </p:nvSpPr>
        <p:spPr>
          <a:xfrm>
            <a:off x="1435893" y="176351"/>
            <a:ext cx="6436852" cy="421481"/>
          </a:xfrm>
          <a:prstGeom prst="rect">
            <a:avLst/>
          </a:prstGeom>
        </p:spPr>
        <p:txBody>
          <a:bodyPr vert="horz" lIns="34290" rIns="3429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/>
            <a:r>
              <a:rPr lang="en-US" sz="1800" b="1" dirty="0">
                <a:solidFill>
                  <a:srgbClr val="0B0B61"/>
                </a:solidFill>
                <a:latin typeface="Arial"/>
              </a:rPr>
              <a:t>Two-phase flow pressure drop</a:t>
            </a: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583983" y="4767263"/>
            <a:ext cx="2171700" cy="273844"/>
          </a:xfrm>
          <a:prstGeom prst="rect">
            <a:avLst/>
          </a:prstGeom>
        </p:spPr>
        <p:txBody>
          <a:bodyPr/>
          <a:lstStyle/>
          <a:p>
            <a:pPr defTabSz="685800"/>
            <a:r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t>T. Koettig - CERN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655501" y="4767263"/>
            <a:ext cx="1600200" cy="273844"/>
          </a:xfrm>
          <a:prstGeom prst="rect">
            <a:avLst/>
          </a:prstGeom>
        </p:spPr>
        <p:txBody>
          <a:bodyPr/>
          <a:lstStyle/>
          <a:p>
            <a:fld id="{8E3A5168-7405-4301-B3A5-FCAA2B959DAC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30-Jan-24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17918391-D411-FE40-AAD7-861AE5233E0E}" type="slidenum"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pPr defTabSz="685800"/>
              <a:t>31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1" name="Inhaltsplatzhalter 2"/>
              <p:cNvSpPr txBox="1">
                <a:spLocks/>
              </p:cNvSpPr>
              <p:nvPr/>
            </p:nvSpPr>
            <p:spPr bwMode="auto">
              <a:xfrm>
                <a:off x="1437085" y="898923"/>
                <a:ext cx="6267450" cy="23749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>
                <a:lvl1pPr marL="314325" indent="-3143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2"/>
                  </a:buBlip>
                  <a:defRPr sz="20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90575" indent="-3143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3"/>
                  </a:buBlip>
                  <a:defRPr>
                    <a:solidFill>
                      <a:schemeClr val="tx1"/>
                    </a:solidFill>
                    <a:latin typeface="+mn-lt"/>
                  </a:defRPr>
                </a:lvl2pPr>
                <a:lvl3pPr marL="1209675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3pPr>
                <a:lvl4pPr marL="1657350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4pPr>
                <a:lvl5pPr marL="2095500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235744" indent="-235744" defTabSz="685800">
                  <a:buFont typeface="Arial" panose="020B0604020202020204" pitchFamily="34" charset="0"/>
                  <a:buChar char="•"/>
                  <a:defRPr/>
                </a:pPr>
                <a:r>
                  <a:rPr lang="de-DE" sz="1350" kern="0" dirty="0">
                    <a:solidFill>
                      <a:srgbClr val="000000"/>
                    </a:solidFill>
                    <a:latin typeface="Arial"/>
                  </a:rPr>
                  <a:t>The total </a:t>
                </a:r>
                <a:r>
                  <a:rPr lang="de-DE" sz="1350" kern="0" dirty="0" err="1">
                    <a:solidFill>
                      <a:srgbClr val="000000"/>
                    </a:solidFill>
                    <a:latin typeface="Arial"/>
                  </a:rPr>
                  <a:t>pressure</a:t>
                </a:r>
                <a:r>
                  <a:rPr lang="de-DE" sz="1350" kern="0" dirty="0">
                    <a:solidFill>
                      <a:srgbClr val="000000"/>
                    </a:solidFill>
                    <a:latin typeface="Arial"/>
                  </a:rPr>
                  <a:t> </a:t>
                </a:r>
                <a:r>
                  <a:rPr lang="de-DE" sz="1350" kern="0" dirty="0" err="1">
                    <a:solidFill>
                      <a:srgbClr val="000000"/>
                    </a:solidFill>
                    <a:latin typeface="Arial"/>
                  </a:rPr>
                  <a:t>drop</a:t>
                </a:r>
                <a:r>
                  <a:rPr lang="de-DE" sz="1350" kern="0" dirty="0">
                    <a:solidFill>
                      <a:srgbClr val="000000"/>
                    </a:solidFill>
                    <a:latin typeface="Arial"/>
                  </a:rPr>
                  <a:t> in </a:t>
                </a:r>
                <a:r>
                  <a:rPr lang="de-DE" sz="1350" kern="0" dirty="0" err="1">
                    <a:solidFill>
                      <a:srgbClr val="000000"/>
                    </a:solidFill>
                    <a:latin typeface="Arial"/>
                  </a:rPr>
                  <a:t>two</a:t>
                </a:r>
                <a:r>
                  <a:rPr lang="de-DE" sz="1350" kern="0" dirty="0">
                    <a:solidFill>
                      <a:srgbClr val="000000"/>
                    </a:solidFill>
                    <a:latin typeface="Arial"/>
                  </a:rPr>
                  <a:t>-phase </a:t>
                </a:r>
                <a:r>
                  <a:rPr lang="de-DE" sz="1350" kern="0" dirty="0" err="1">
                    <a:solidFill>
                      <a:srgbClr val="000000"/>
                    </a:solidFill>
                    <a:latin typeface="Arial"/>
                  </a:rPr>
                  <a:t>flow</a:t>
                </a:r>
                <a:r>
                  <a:rPr lang="de-DE" sz="1350" kern="0" dirty="0">
                    <a:solidFill>
                      <a:srgbClr val="000000"/>
                    </a:solidFill>
                    <a:latin typeface="Arial"/>
                  </a:rPr>
                  <a:t> </a:t>
                </a:r>
                <a:r>
                  <a:rPr lang="de-DE" sz="1350" kern="0" dirty="0" err="1">
                    <a:solidFill>
                      <a:srgbClr val="000000"/>
                    </a:solidFill>
                    <a:latin typeface="Arial"/>
                  </a:rPr>
                  <a:t>is</a:t>
                </a:r>
                <a:r>
                  <a:rPr lang="de-DE" sz="1350" kern="0" dirty="0">
                    <a:solidFill>
                      <a:srgbClr val="000000"/>
                    </a:solidFill>
                    <a:latin typeface="Arial"/>
                  </a:rPr>
                  <a:t> </a:t>
                </a:r>
                <a:r>
                  <a:rPr lang="de-DE" sz="1350" kern="0" dirty="0" err="1">
                    <a:solidFill>
                      <a:srgbClr val="000000"/>
                    </a:solidFill>
                    <a:latin typeface="Arial"/>
                  </a:rPr>
                  <a:t>the</a:t>
                </a:r>
                <a:r>
                  <a:rPr lang="de-DE" sz="1350" kern="0" dirty="0">
                    <a:solidFill>
                      <a:srgbClr val="000000"/>
                    </a:solidFill>
                    <a:latin typeface="Arial"/>
                  </a:rPr>
                  <a:t> </a:t>
                </a:r>
                <a:r>
                  <a:rPr lang="de-DE" sz="1350" kern="0" dirty="0" err="1">
                    <a:solidFill>
                      <a:srgbClr val="000000"/>
                    </a:solidFill>
                    <a:latin typeface="Arial"/>
                  </a:rPr>
                  <a:t>sum</a:t>
                </a:r>
                <a:r>
                  <a:rPr lang="de-DE" sz="1350" kern="0" dirty="0">
                    <a:solidFill>
                      <a:srgbClr val="000000"/>
                    </a:solidFill>
                    <a:latin typeface="Arial"/>
                  </a:rPr>
                  <a:t> </a:t>
                </a:r>
                <a:r>
                  <a:rPr lang="de-DE" sz="1350" kern="0" dirty="0" err="1">
                    <a:solidFill>
                      <a:srgbClr val="000000"/>
                    </a:solidFill>
                    <a:latin typeface="Arial"/>
                  </a:rPr>
                  <a:t>of</a:t>
                </a:r>
                <a:r>
                  <a:rPr lang="de-DE" sz="1350" kern="0" dirty="0">
                    <a:solidFill>
                      <a:srgbClr val="000000"/>
                    </a:solidFill>
                    <a:latin typeface="Arial"/>
                  </a:rPr>
                  <a:t> </a:t>
                </a:r>
                <a:r>
                  <a:rPr lang="de-DE" sz="1350" kern="0" dirty="0" err="1">
                    <a:solidFill>
                      <a:srgbClr val="000000"/>
                    </a:solidFill>
                    <a:latin typeface="Arial"/>
                  </a:rPr>
                  <a:t>the</a:t>
                </a:r>
                <a:r>
                  <a:rPr lang="de-DE" sz="1350" kern="0" dirty="0">
                    <a:solidFill>
                      <a:srgbClr val="000000"/>
                    </a:solidFill>
                    <a:latin typeface="Arial"/>
                  </a:rPr>
                  <a:t> </a:t>
                </a:r>
                <a:r>
                  <a:rPr lang="de-DE" sz="1350" kern="0" dirty="0" err="1">
                    <a:solidFill>
                      <a:srgbClr val="3F5A9A"/>
                    </a:solidFill>
                    <a:latin typeface="Arial"/>
                  </a:rPr>
                  <a:t>gravitational</a:t>
                </a:r>
                <a:r>
                  <a:rPr lang="de-DE" sz="1350" kern="0" dirty="0">
                    <a:solidFill>
                      <a:srgbClr val="000000"/>
                    </a:solidFill>
                    <a:latin typeface="Arial"/>
                  </a:rPr>
                  <a:t>, </a:t>
                </a:r>
                <a:r>
                  <a:rPr lang="de-DE" sz="1350" kern="0" dirty="0" err="1">
                    <a:solidFill>
                      <a:srgbClr val="009682"/>
                    </a:solidFill>
                    <a:latin typeface="Arial"/>
                  </a:rPr>
                  <a:t>frictional</a:t>
                </a:r>
                <a:r>
                  <a:rPr lang="de-DE" sz="1350" kern="0" dirty="0">
                    <a:solidFill>
                      <a:srgbClr val="000000"/>
                    </a:solidFill>
                    <a:latin typeface="Arial"/>
                  </a:rPr>
                  <a:t> </a:t>
                </a:r>
                <a:r>
                  <a:rPr lang="de-DE" sz="1350" kern="0" dirty="0" err="1">
                    <a:solidFill>
                      <a:srgbClr val="000000"/>
                    </a:solidFill>
                    <a:latin typeface="Arial"/>
                  </a:rPr>
                  <a:t>and</a:t>
                </a:r>
                <a:r>
                  <a:rPr lang="de-DE" sz="1350" kern="0" dirty="0">
                    <a:solidFill>
                      <a:srgbClr val="000000"/>
                    </a:solidFill>
                    <a:latin typeface="Arial"/>
                  </a:rPr>
                  <a:t> </a:t>
                </a:r>
                <a:r>
                  <a:rPr lang="de-DE" sz="1350" kern="0" dirty="0" err="1">
                    <a:solidFill>
                      <a:srgbClr val="9900CC"/>
                    </a:solidFill>
                    <a:latin typeface="Arial"/>
                  </a:rPr>
                  <a:t>momentum</a:t>
                </a:r>
                <a:r>
                  <a:rPr lang="de-DE" sz="1350" kern="0" dirty="0">
                    <a:solidFill>
                      <a:srgbClr val="000000"/>
                    </a:solidFill>
                    <a:latin typeface="Arial"/>
                  </a:rPr>
                  <a:t> </a:t>
                </a:r>
                <a:r>
                  <a:rPr lang="de-DE" sz="1350" kern="0" dirty="0" err="1">
                    <a:solidFill>
                      <a:srgbClr val="000000"/>
                    </a:solidFill>
                    <a:latin typeface="Arial"/>
                  </a:rPr>
                  <a:t>pressure</a:t>
                </a:r>
                <a:r>
                  <a:rPr lang="de-DE" sz="1350" kern="0" dirty="0">
                    <a:solidFill>
                      <a:srgbClr val="000000"/>
                    </a:solidFill>
                    <a:latin typeface="Arial"/>
                  </a:rPr>
                  <a:t> </a:t>
                </a:r>
                <a:r>
                  <a:rPr lang="de-DE" sz="1350" kern="0" dirty="0" err="1">
                    <a:solidFill>
                      <a:srgbClr val="000000"/>
                    </a:solidFill>
                    <a:latin typeface="Arial"/>
                  </a:rPr>
                  <a:t>drop</a:t>
                </a:r>
                <a:r>
                  <a:rPr lang="de-DE" sz="1350" kern="0" dirty="0">
                    <a:solidFill>
                      <a:srgbClr val="000000"/>
                    </a:solidFill>
                    <a:latin typeface="Arial"/>
                  </a:rPr>
                  <a:t>.</a:t>
                </a:r>
              </a:p>
              <a:p>
                <a:pPr marL="0" indent="0" defTabSz="685800">
                  <a:buNone/>
                  <a:defRPr/>
                </a:pPr>
                <a:endParaRPr lang="de-DE" sz="675" kern="0" dirty="0">
                  <a:solidFill>
                    <a:srgbClr val="000000"/>
                  </a:solidFill>
                  <a:latin typeface="Arial"/>
                </a:endParaRPr>
              </a:p>
              <a:p>
                <a:pPr marL="0" indent="0" defTabSz="685800"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350" i="1" ker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de-DE" sz="1350" i="1" ker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</m:t>
                      </m:r>
                      <m:r>
                        <a:rPr lang="de-DE" sz="1350" i="1" ker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=∆</m:t>
                      </m:r>
                      <m:sSub>
                        <m:sSubPr>
                          <m:ctrlPr>
                            <a:rPr lang="de-DE" sz="1350" i="1" kern="0">
                              <a:solidFill>
                                <a:srgbClr val="3F5A9A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350" i="1" kern="0">
                              <a:solidFill>
                                <a:srgbClr val="3F5A9A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de-DE" sz="1350" i="1" kern="0">
                              <a:solidFill>
                                <a:srgbClr val="3F5A9A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  <m:r>
                        <a:rPr lang="de-DE" sz="1350" i="1" ker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de-DE" sz="1350" i="1" kern="0">
                          <a:solidFill>
                            <a:srgbClr val="00968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sSub>
                        <m:sSubPr>
                          <m:ctrlPr>
                            <a:rPr lang="de-DE" sz="1350" i="1" kern="0">
                              <a:solidFill>
                                <a:srgbClr val="00968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350" i="1" kern="0">
                              <a:solidFill>
                                <a:srgbClr val="00968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de-DE" sz="1350" i="1" kern="0">
                              <a:solidFill>
                                <a:srgbClr val="00968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r>
                        <a:rPr lang="de-DE" sz="1350" i="1" ker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de-DE" sz="1350" i="1" ker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sSub>
                        <m:sSubPr>
                          <m:ctrlPr>
                            <a:rPr lang="de-DE" sz="1350" i="1" ker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350" i="1" ker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de-DE" sz="1350" i="1" ker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𝑚𝑜𝑚</m:t>
                          </m:r>
                        </m:sub>
                      </m:sSub>
                    </m:oMath>
                  </m:oMathPara>
                </a14:m>
                <a:endParaRPr lang="de-DE" sz="1350" kern="0" dirty="0">
                  <a:solidFill>
                    <a:srgbClr val="7030A0"/>
                  </a:solidFill>
                  <a:latin typeface="Arial"/>
                  <a:ea typeface="Cambria Math" panose="02040503050406030204" pitchFamily="18" charset="0"/>
                </a:endParaRPr>
              </a:p>
              <a:p>
                <a:pPr marL="0" indent="0" defTabSz="685800">
                  <a:buNone/>
                  <a:defRPr/>
                </a:pPr>
                <a:endParaRPr lang="de-DE" sz="1350" kern="0" dirty="0">
                  <a:solidFill>
                    <a:srgbClr val="000000"/>
                  </a:solidFill>
                  <a:latin typeface="Arial"/>
                </a:endParaRPr>
              </a:p>
              <a:p>
                <a:pPr marL="592931" lvl="1" indent="-235744" defTabSz="685800">
                  <a:buFont typeface="Arial" panose="020B0604020202020204" pitchFamily="34" charset="0"/>
                  <a:buChar char="•"/>
                  <a:defRPr/>
                </a:pPr>
                <a:r>
                  <a:rPr lang="de-DE" sz="1200" kern="0" dirty="0" err="1">
                    <a:solidFill>
                      <a:srgbClr val="3F5A9A"/>
                    </a:solidFill>
                    <a:latin typeface="Arial"/>
                  </a:rPr>
                  <a:t>gravitational</a:t>
                </a:r>
                <a:r>
                  <a:rPr lang="de-DE" sz="1200" kern="0" dirty="0">
                    <a:solidFill>
                      <a:srgbClr val="3F5A9A"/>
                    </a:solidFill>
                    <a:latin typeface="Arial"/>
                  </a:rPr>
                  <a:t> </a:t>
                </a:r>
                <a:r>
                  <a:rPr lang="de-DE" sz="1200" kern="0" dirty="0" err="1">
                    <a:solidFill>
                      <a:srgbClr val="3F5A9A"/>
                    </a:solidFill>
                    <a:latin typeface="Arial"/>
                  </a:rPr>
                  <a:t>pressure</a:t>
                </a:r>
                <a:r>
                  <a:rPr lang="de-DE" sz="1200" kern="0" dirty="0">
                    <a:solidFill>
                      <a:srgbClr val="3F5A9A"/>
                    </a:solidFill>
                    <a:latin typeface="Arial"/>
                  </a:rPr>
                  <a:t> </a:t>
                </a:r>
                <a:r>
                  <a:rPr lang="de-DE" sz="1200" kern="0" dirty="0" err="1">
                    <a:solidFill>
                      <a:srgbClr val="3F5A9A"/>
                    </a:solidFill>
                    <a:latin typeface="Arial"/>
                  </a:rPr>
                  <a:t>drop</a:t>
                </a:r>
                <a:r>
                  <a:rPr lang="de-DE" sz="1200" kern="0" dirty="0">
                    <a:solidFill>
                      <a:srgbClr val="3F5A9A"/>
                    </a:solidFill>
                    <a:latin typeface="Arial"/>
                  </a:rPr>
                  <a:t>: </a:t>
                </a:r>
                <a14:m>
                  <m:oMath xmlns:m="http://schemas.openxmlformats.org/officeDocument/2006/math">
                    <m:r>
                      <a:rPr lang="de-DE" sz="1200" i="1" kern="0">
                        <a:solidFill>
                          <a:srgbClr val="3F5A9A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sSub>
                      <m:sSubPr>
                        <m:ctrlPr>
                          <a:rPr lang="de-DE" sz="1200" i="1" kern="0">
                            <a:solidFill>
                              <a:srgbClr val="3F5A9A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200" i="1" kern="0">
                            <a:solidFill>
                              <a:srgbClr val="3F5A9A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de-DE" sz="1200" i="1" kern="0">
                            <a:solidFill>
                              <a:srgbClr val="3F5A9A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𝑔</m:t>
                        </m:r>
                      </m:sub>
                    </m:sSub>
                    <m:r>
                      <a:rPr lang="de-DE" sz="1200" i="1" kern="0">
                        <a:solidFill>
                          <a:srgbClr val="3F5A9A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de-DE" sz="1200" i="1" kern="0">
                            <a:solidFill>
                              <a:srgbClr val="3F5A9A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200" i="1" kern="0">
                            <a:solidFill>
                              <a:srgbClr val="3F5A9A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de-DE" sz="1200" i="1" kern="0">
                            <a:solidFill>
                              <a:srgbClr val="3F5A9A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de-DE" sz="1200" i="1" kern="0">
                            <a:solidFill>
                              <a:srgbClr val="3F5A9A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𝑝h</m:t>
                        </m:r>
                      </m:sub>
                    </m:sSub>
                    <m:r>
                      <a:rPr lang="de-DE" sz="1200" i="1" kern="0">
                        <a:solidFill>
                          <a:srgbClr val="3F5A9A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de-DE" sz="1200" i="1" kern="0">
                        <a:solidFill>
                          <a:srgbClr val="3F5A9A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𝑔</m:t>
                    </m:r>
                    <m:r>
                      <a:rPr lang="de-DE" sz="1200" i="1" kern="0">
                        <a:solidFill>
                          <a:srgbClr val="3F5A9A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func>
                      <m:funcPr>
                        <m:ctrlPr>
                          <a:rPr lang="de-DE" sz="1200" i="1" kern="0">
                            <a:solidFill>
                              <a:srgbClr val="3F5A9A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de-DE" sz="1200" kern="0">
                            <a:solidFill>
                              <a:srgbClr val="3F5A9A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d>
                          <m:dPr>
                            <m:ctrlPr>
                              <a:rPr lang="de-DE" sz="1200" i="1" kern="0">
                                <a:solidFill>
                                  <a:srgbClr val="3F5A9A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de-DE" sz="1200" i="1" kern="0">
                                <a:solidFill>
                                  <a:srgbClr val="3F5A9A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𝜑</m:t>
                            </m:r>
                          </m:e>
                        </m:d>
                      </m:e>
                    </m:func>
                    <m:r>
                      <a:rPr lang="de-DE" sz="1200" i="1" kern="0">
                        <a:solidFill>
                          <a:srgbClr val="3F5A9A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de-DE" sz="1200" i="1" kern="0">
                        <a:solidFill>
                          <a:srgbClr val="3F5A9A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𝐿</m:t>
                    </m:r>
                  </m:oMath>
                </a14:m>
                <a:endParaRPr lang="de-DE" sz="1200" kern="0" dirty="0">
                  <a:solidFill>
                    <a:srgbClr val="3F5A9A"/>
                  </a:solidFill>
                  <a:latin typeface="Arial"/>
                  <a:ea typeface="Cambria Math" panose="02040503050406030204" pitchFamily="18" charset="0"/>
                </a:endParaRPr>
              </a:p>
              <a:p>
                <a:pPr marL="357188" lvl="1" indent="0" defTabSz="685800">
                  <a:buNone/>
                  <a:defRPr/>
                </a:pPr>
                <a:endParaRPr lang="de-DE" sz="1200" kern="0" dirty="0">
                  <a:solidFill>
                    <a:srgbClr val="000000"/>
                  </a:solidFill>
                  <a:latin typeface="Arial"/>
                </a:endParaRPr>
              </a:p>
              <a:p>
                <a:pPr marL="592931" lvl="1" indent="-235744" defTabSz="685800">
                  <a:buFont typeface="Arial" panose="020B0604020202020204" pitchFamily="34" charset="0"/>
                  <a:buChar char="•"/>
                  <a:defRPr/>
                </a:pPr>
                <a:r>
                  <a:rPr lang="de-DE" sz="1200" kern="0" dirty="0" err="1">
                    <a:solidFill>
                      <a:srgbClr val="009682"/>
                    </a:solidFill>
                    <a:latin typeface="Arial"/>
                  </a:rPr>
                  <a:t>frictional</a:t>
                </a:r>
                <a:r>
                  <a:rPr lang="de-DE" sz="1200" kern="0" dirty="0">
                    <a:solidFill>
                      <a:srgbClr val="009682"/>
                    </a:solidFill>
                    <a:latin typeface="Arial"/>
                  </a:rPr>
                  <a:t> </a:t>
                </a:r>
                <a:r>
                  <a:rPr lang="de-DE" sz="1200" kern="0" dirty="0" err="1">
                    <a:solidFill>
                      <a:srgbClr val="009682"/>
                    </a:solidFill>
                    <a:latin typeface="Arial"/>
                  </a:rPr>
                  <a:t>pressure</a:t>
                </a:r>
                <a:r>
                  <a:rPr lang="de-DE" sz="1200" kern="0" dirty="0">
                    <a:solidFill>
                      <a:srgbClr val="009682"/>
                    </a:solidFill>
                    <a:latin typeface="Arial"/>
                  </a:rPr>
                  <a:t> </a:t>
                </a:r>
                <a:r>
                  <a:rPr lang="de-DE" sz="1200" kern="0" dirty="0" err="1">
                    <a:solidFill>
                      <a:srgbClr val="009682"/>
                    </a:solidFill>
                    <a:latin typeface="Arial"/>
                  </a:rPr>
                  <a:t>drop</a:t>
                </a:r>
                <a:r>
                  <a:rPr lang="de-DE" sz="1200" kern="0" dirty="0">
                    <a:solidFill>
                      <a:srgbClr val="009682"/>
                    </a:solidFill>
                    <a:latin typeface="Arial"/>
                  </a:rPr>
                  <a:t>: </a:t>
                </a:r>
                <a14:m>
                  <m:oMath xmlns:m="http://schemas.openxmlformats.org/officeDocument/2006/math">
                    <m:r>
                      <a:rPr lang="de-DE" sz="1200" i="1" kern="0">
                        <a:solidFill>
                          <a:srgbClr val="00968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sSub>
                      <m:sSubPr>
                        <m:ctrlPr>
                          <a:rPr lang="de-DE" sz="1200" i="1" kern="0">
                            <a:solidFill>
                              <a:srgbClr val="00968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200" i="1" kern="0">
                            <a:solidFill>
                              <a:srgbClr val="00968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de-DE" sz="1200" i="1" kern="0">
                            <a:solidFill>
                              <a:srgbClr val="00968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de-DE" sz="1200" i="1" kern="0">
                        <a:solidFill>
                          <a:srgbClr val="00968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de-DE" sz="1200" i="1" kern="0">
                            <a:solidFill>
                              <a:srgbClr val="00968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de-DE" sz="1200" i="1" kern="0">
                                <a:solidFill>
                                  <a:srgbClr val="00968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1200" i="1" kern="0">
                                <a:solidFill>
                                  <a:srgbClr val="00968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Φ</m:t>
                            </m:r>
                          </m:e>
                          <m:sub>
                            <m:r>
                              <a:rPr lang="de-DE" sz="1200" i="1" kern="0">
                                <a:solidFill>
                                  <a:srgbClr val="00968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𝑙</m:t>
                            </m:r>
                          </m:sub>
                        </m:sSub>
                      </m:e>
                      <m:sup>
                        <m:r>
                          <a:rPr lang="de-DE" sz="1200" i="1" kern="0">
                            <a:solidFill>
                              <a:srgbClr val="00968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lang="de-DE" sz="1200" i="1" kern="0">
                            <a:solidFill>
                              <a:srgbClr val="00968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200" i="1" kern="0">
                            <a:solidFill>
                              <a:srgbClr val="00968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∙∆</m:t>
                        </m:r>
                        <m:sSub>
                          <m:sSubPr>
                            <m:ctrlPr>
                              <a:rPr lang="de-DE" sz="1200" i="1" kern="0">
                                <a:solidFill>
                                  <a:srgbClr val="00968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1200" i="1" kern="0">
                                <a:solidFill>
                                  <a:srgbClr val="00968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de-DE" sz="1200" i="1" kern="0">
                                <a:solidFill>
                                  <a:srgbClr val="00968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</m:t>
                            </m:r>
                          </m:sub>
                        </m:sSub>
                      </m:e>
                      <m:sub>
                        <m:r>
                          <a:rPr lang="de-DE" sz="1200" i="1" kern="0">
                            <a:solidFill>
                              <a:srgbClr val="00968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𝑙</m:t>
                        </m:r>
                      </m:sub>
                    </m:sSub>
                  </m:oMath>
                </a14:m>
                <a:endParaRPr lang="de-DE" sz="1200" kern="0" dirty="0">
                  <a:solidFill>
                    <a:srgbClr val="009682"/>
                  </a:solidFill>
                  <a:latin typeface="Arial"/>
                </a:endParaRPr>
              </a:p>
              <a:p>
                <a:pPr marL="592931" lvl="1" indent="-235744" defTabSz="685800">
                  <a:buFont typeface="Arial" panose="020B0604020202020204" pitchFamily="34" charset="0"/>
                  <a:buChar char="•"/>
                  <a:defRPr/>
                </a:pPr>
                <a:r>
                  <a:rPr lang="de-DE" sz="1200" kern="0" dirty="0" err="1">
                    <a:solidFill>
                      <a:srgbClr val="7030A0"/>
                    </a:solidFill>
                    <a:latin typeface="Arial"/>
                  </a:rPr>
                  <a:t>momentum</a:t>
                </a:r>
                <a:r>
                  <a:rPr lang="de-DE" sz="1200" kern="0" dirty="0">
                    <a:solidFill>
                      <a:srgbClr val="7030A0"/>
                    </a:solidFill>
                    <a:latin typeface="Arial"/>
                  </a:rPr>
                  <a:t> </a:t>
                </a:r>
                <a:r>
                  <a:rPr lang="de-DE" sz="1200" kern="0" dirty="0" err="1">
                    <a:solidFill>
                      <a:srgbClr val="7030A0"/>
                    </a:solidFill>
                    <a:latin typeface="Arial"/>
                  </a:rPr>
                  <a:t>pressure</a:t>
                </a:r>
                <a:r>
                  <a:rPr lang="de-DE" sz="1200" kern="0" dirty="0">
                    <a:solidFill>
                      <a:srgbClr val="7030A0"/>
                    </a:solidFill>
                    <a:latin typeface="Arial"/>
                  </a:rPr>
                  <a:t> </a:t>
                </a:r>
                <a:r>
                  <a:rPr lang="de-DE" sz="1200" kern="0" dirty="0" err="1">
                    <a:solidFill>
                      <a:srgbClr val="7030A0"/>
                    </a:solidFill>
                    <a:latin typeface="Arial"/>
                  </a:rPr>
                  <a:t>drop</a:t>
                </a:r>
                <a:r>
                  <a:rPr lang="de-DE" sz="1200" kern="0" dirty="0">
                    <a:solidFill>
                      <a:srgbClr val="7030A0"/>
                    </a:solidFill>
                    <a:latin typeface="Arial"/>
                  </a:rPr>
                  <a:t>: </a:t>
                </a:r>
                <a14:m>
                  <m:oMath xmlns:m="http://schemas.openxmlformats.org/officeDocument/2006/math">
                    <m:r>
                      <a:rPr lang="de-DE" sz="1200" i="1" kern="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sSub>
                      <m:sSubPr>
                        <m:ctrlPr>
                          <a:rPr lang="de-DE" sz="1200" i="1" ker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200" i="1" ker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de-DE" sz="1200" i="1" ker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𝑚𝑜𝑚</m:t>
                        </m:r>
                      </m:sub>
                    </m:sSub>
                    <m:r>
                      <a:rPr lang="en-GB" sz="1200" i="1" ker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de-DE" sz="1200" i="1" ker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1200" i="1" ker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p>
                        <m:r>
                          <a:rPr lang="en-GB" sz="1200" i="1" ker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begChr m:val="{"/>
                        <m:endChr m:val="}"/>
                        <m:ctrlPr>
                          <a:rPr lang="de-DE" sz="1200" i="1" ker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de-DE" sz="1200" i="1" ker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d>
                              <m:dPr>
                                <m:begChr m:val="["/>
                                <m:endChr m:val="]"/>
                                <m:ctrlPr>
                                  <a:rPr lang="de-DE" sz="1200" i="1" ker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de-DE" sz="1200" i="1" kern="0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p>
                                      <m:sSupPr>
                                        <m:ctrlPr>
                                          <a:rPr lang="de-DE" sz="1200" i="1" kern="0">
                                            <a:solidFill>
                                              <a:srgbClr val="7030A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GB" sz="1200" i="1" kern="0">
                                            <a:solidFill>
                                              <a:srgbClr val="7030A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(1−</m:t>
                                        </m:r>
                                        <m:r>
                                          <a:rPr lang="en-GB" sz="1200" i="1" kern="0">
                                            <a:solidFill>
                                              <a:srgbClr val="7030A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  <m:r>
                                          <a:rPr lang="en-GB" sz="1200" i="1" kern="0">
                                            <a:solidFill>
                                              <a:srgbClr val="7030A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)</m:t>
                                        </m:r>
                                      </m:e>
                                      <m:sup>
                                        <m:r>
                                          <a:rPr lang="en-GB" sz="1200" i="1" kern="0">
                                            <a:solidFill>
                                              <a:srgbClr val="7030A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num>
                                  <m:den>
                                    <m:d>
                                      <m:dPr>
                                        <m:ctrlPr>
                                          <a:rPr lang="de-DE" sz="1200" i="1" kern="0">
                                            <a:solidFill>
                                              <a:srgbClr val="7030A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GB" sz="1200" i="1" kern="0">
                                            <a:solidFill>
                                              <a:srgbClr val="7030A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1−</m:t>
                                        </m:r>
                                        <m:r>
                                          <a:rPr lang="en-GB" sz="1200" i="1" kern="0">
                                            <a:solidFill>
                                              <a:srgbClr val="7030A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𝜀</m:t>
                                        </m:r>
                                      </m:e>
                                    </m:d>
                                    <m:r>
                                      <a:rPr lang="en-GB" sz="1200" i="1" kern="0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∙</m:t>
                                    </m:r>
                                    <m:sSub>
                                      <m:sSubPr>
                                        <m:ctrlPr>
                                          <a:rPr lang="de-DE" sz="1200" i="1" kern="0">
                                            <a:solidFill>
                                              <a:srgbClr val="7030A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1200" i="1" kern="0">
                                            <a:solidFill>
                                              <a:srgbClr val="7030A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𝜌</m:t>
                                        </m:r>
                                      </m:e>
                                      <m:sub>
                                        <m:r>
                                          <a:rPr lang="en-GB" sz="1200" i="1" kern="0">
                                            <a:solidFill>
                                              <a:srgbClr val="7030A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𝑙</m:t>
                                        </m:r>
                                      </m:sub>
                                    </m:sSub>
                                  </m:den>
                                </m:f>
                                <m:r>
                                  <a:rPr lang="en-GB" sz="1200" i="1" ker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f>
                                  <m:fPr>
                                    <m:ctrlPr>
                                      <a:rPr lang="de-DE" sz="1200" i="1" kern="0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p>
                                      <m:sSupPr>
                                        <m:ctrlPr>
                                          <a:rPr lang="de-DE" sz="1200" i="1" kern="0">
                                            <a:solidFill>
                                              <a:srgbClr val="7030A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GB" sz="1200" i="1" kern="0">
                                            <a:solidFill>
                                              <a:srgbClr val="7030A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e>
                                      <m:sup>
                                        <m:r>
                                          <a:rPr lang="en-GB" sz="1200" i="1" kern="0">
                                            <a:solidFill>
                                              <a:srgbClr val="7030A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num>
                                  <m:den>
                                    <m:r>
                                      <a:rPr lang="en-GB" sz="1200" i="1" kern="0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𝜀</m:t>
                                    </m:r>
                                    <m:r>
                                      <a:rPr lang="en-GB" sz="1200" i="1" kern="0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∙</m:t>
                                    </m:r>
                                    <m:sSub>
                                      <m:sSubPr>
                                        <m:ctrlPr>
                                          <a:rPr lang="de-DE" sz="1200" i="1" kern="0">
                                            <a:solidFill>
                                              <a:srgbClr val="7030A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1200" i="1" kern="0">
                                            <a:solidFill>
                                              <a:srgbClr val="7030A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𝜌</m:t>
                                        </m:r>
                                      </m:e>
                                      <m:sub>
                                        <m:r>
                                          <a:rPr lang="en-GB" sz="1200" i="1" kern="0">
                                            <a:solidFill>
                                              <a:srgbClr val="7030A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𝑣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</m:d>
                          </m:e>
                          <m:sub>
                            <m:r>
                              <a:rPr lang="de-DE" sz="1200" i="1" ker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𝑜𝑢𝑡</m:t>
                            </m:r>
                          </m:sub>
                        </m:sSub>
                        <m:r>
                          <a:rPr lang="en-GB" sz="1200" i="1" ker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de-DE" sz="1200" i="1" ker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d>
                              <m:dPr>
                                <m:begChr m:val="["/>
                                <m:endChr m:val="]"/>
                                <m:ctrlPr>
                                  <a:rPr lang="de-DE" sz="1200" i="1" ker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de-DE" sz="1200" i="1" kern="0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p>
                                      <m:sSupPr>
                                        <m:ctrlPr>
                                          <a:rPr lang="de-DE" sz="1200" i="1" kern="0">
                                            <a:solidFill>
                                              <a:srgbClr val="7030A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GB" sz="1200" i="1" kern="0">
                                            <a:solidFill>
                                              <a:srgbClr val="7030A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(1−</m:t>
                                        </m:r>
                                        <m:r>
                                          <a:rPr lang="en-GB" sz="1200" i="1" kern="0">
                                            <a:solidFill>
                                              <a:srgbClr val="7030A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  <m:r>
                                          <a:rPr lang="en-GB" sz="1200" i="1" kern="0">
                                            <a:solidFill>
                                              <a:srgbClr val="7030A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)</m:t>
                                        </m:r>
                                      </m:e>
                                      <m:sup>
                                        <m:r>
                                          <a:rPr lang="en-GB" sz="1200" i="1" kern="0">
                                            <a:solidFill>
                                              <a:srgbClr val="7030A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num>
                                  <m:den>
                                    <m:d>
                                      <m:dPr>
                                        <m:ctrlPr>
                                          <a:rPr lang="de-DE" sz="1200" i="1" kern="0">
                                            <a:solidFill>
                                              <a:srgbClr val="7030A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GB" sz="1200" i="1" kern="0">
                                            <a:solidFill>
                                              <a:srgbClr val="7030A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1−</m:t>
                                        </m:r>
                                        <m:r>
                                          <a:rPr lang="en-GB" sz="1200" i="1" kern="0">
                                            <a:solidFill>
                                              <a:srgbClr val="7030A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𝜀</m:t>
                                        </m:r>
                                      </m:e>
                                    </m:d>
                                    <m:r>
                                      <a:rPr lang="en-GB" sz="1200" i="1" kern="0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∙</m:t>
                                    </m:r>
                                    <m:sSub>
                                      <m:sSubPr>
                                        <m:ctrlPr>
                                          <a:rPr lang="de-DE" sz="1200" i="1" kern="0">
                                            <a:solidFill>
                                              <a:srgbClr val="7030A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1200" i="1" kern="0">
                                            <a:solidFill>
                                              <a:srgbClr val="7030A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𝜌</m:t>
                                        </m:r>
                                      </m:e>
                                      <m:sub>
                                        <m:r>
                                          <a:rPr lang="en-GB" sz="1200" i="1" kern="0">
                                            <a:solidFill>
                                              <a:srgbClr val="7030A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𝑙</m:t>
                                        </m:r>
                                      </m:sub>
                                    </m:sSub>
                                  </m:den>
                                </m:f>
                                <m:r>
                                  <a:rPr lang="en-GB" sz="1200" i="1" ker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f>
                                  <m:fPr>
                                    <m:ctrlPr>
                                      <a:rPr lang="de-DE" sz="1200" i="1" kern="0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p>
                                      <m:sSupPr>
                                        <m:ctrlPr>
                                          <a:rPr lang="de-DE" sz="1200" i="1" kern="0">
                                            <a:solidFill>
                                              <a:srgbClr val="7030A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GB" sz="1200" i="1" kern="0">
                                            <a:solidFill>
                                              <a:srgbClr val="7030A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e>
                                      <m:sup>
                                        <m:r>
                                          <a:rPr lang="en-GB" sz="1200" i="1" kern="0">
                                            <a:solidFill>
                                              <a:srgbClr val="7030A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num>
                                  <m:den>
                                    <m:r>
                                      <a:rPr lang="en-GB" sz="1200" i="1" kern="0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𝜀</m:t>
                                    </m:r>
                                    <m:r>
                                      <a:rPr lang="en-GB" sz="1200" i="1" kern="0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∙</m:t>
                                    </m:r>
                                    <m:sSub>
                                      <m:sSubPr>
                                        <m:ctrlPr>
                                          <a:rPr lang="de-DE" sz="1200" i="1" kern="0">
                                            <a:solidFill>
                                              <a:srgbClr val="7030A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1200" i="1" kern="0">
                                            <a:solidFill>
                                              <a:srgbClr val="7030A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𝜌</m:t>
                                        </m:r>
                                      </m:e>
                                      <m:sub>
                                        <m:r>
                                          <a:rPr lang="en-GB" sz="1200" i="1" kern="0">
                                            <a:solidFill>
                                              <a:srgbClr val="7030A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𝑣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</m:d>
                          </m:e>
                          <m:sub>
                            <m:r>
                              <a:rPr lang="de-DE" sz="1200" i="1" ker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𝑖𝑛</m:t>
                            </m:r>
                          </m:sub>
                        </m:sSub>
                      </m:e>
                    </m:d>
                  </m:oMath>
                </a14:m>
                <a:endParaRPr lang="de-DE" sz="1200" kern="0" dirty="0">
                  <a:solidFill>
                    <a:srgbClr val="7030A0"/>
                  </a:solidFill>
                  <a:latin typeface="Arial"/>
                </a:endParaRPr>
              </a:p>
              <a:p>
                <a:pPr marL="592931" lvl="1" indent="-235744" defTabSz="685800">
                  <a:defRPr/>
                </a:pPr>
                <a:endParaRPr lang="de-DE" sz="1200" kern="0" dirty="0">
                  <a:solidFill>
                    <a:srgbClr val="7030A0"/>
                  </a:solidFill>
                  <a:latin typeface="Arial"/>
                </a:endParaRPr>
              </a:p>
              <a:p>
                <a:pPr marL="357188" lvl="1" indent="0" defTabSz="685800">
                  <a:buNone/>
                  <a:defRPr/>
                </a:pPr>
                <a:endParaRPr lang="de-DE" sz="1200" kern="0" dirty="0">
                  <a:solidFill>
                    <a:srgbClr val="7030A0"/>
                  </a:solidFill>
                  <a:latin typeface="Arial"/>
                </a:endParaRPr>
              </a:p>
            </p:txBody>
          </p:sp>
        </mc:Choice>
        <mc:Fallback xmlns="">
          <p:sp>
            <p:nvSpPr>
              <p:cNvPr id="91" name="Inhaltsplatzhalt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37085" y="898923"/>
                <a:ext cx="6267450" cy="2374906"/>
              </a:xfrm>
              <a:prstGeom prst="rect">
                <a:avLst/>
              </a:prstGeom>
              <a:blipFill>
                <a:blip r:embed="rId6"/>
                <a:stretch>
                  <a:fillRect l="-1556" t="-2308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2" name="Rechteck 4"/>
          <p:cNvSpPr/>
          <p:nvPr/>
        </p:nvSpPr>
        <p:spPr>
          <a:xfrm>
            <a:off x="4347714" y="1971107"/>
            <a:ext cx="333287" cy="198437"/>
          </a:xfrm>
          <a:prstGeom prst="rect">
            <a:avLst/>
          </a:prstGeom>
          <a:noFill/>
          <a:ln w="19050" cap="flat" cmpd="sng" algn="ctr">
            <a:solidFill>
              <a:srgbClr val="A01E28"/>
            </a:solidFill>
            <a:prstDash val="solid"/>
          </a:ln>
          <a:effectLst/>
        </p:spPr>
        <p:txBody>
          <a:bodyPr rtlCol="0"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350" kern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93" name="Rechteck 5"/>
          <p:cNvSpPr/>
          <p:nvPr/>
        </p:nvSpPr>
        <p:spPr>
          <a:xfrm>
            <a:off x="5009844" y="2929484"/>
            <a:ext cx="90834" cy="99918"/>
          </a:xfrm>
          <a:prstGeom prst="rect">
            <a:avLst/>
          </a:prstGeom>
          <a:noFill/>
          <a:ln w="19050" cap="flat" cmpd="sng" algn="ctr">
            <a:solidFill>
              <a:srgbClr val="A01E28"/>
            </a:solidFill>
            <a:prstDash val="solid"/>
          </a:ln>
          <a:effectLst/>
        </p:spPr>
        <p:txBody>
          <a:bodyPr rtlCol="0"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350" kern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94" name="Rechteck 6"/>
          <p:cNvSpPr/>
          <p:nvPr/>
        </p:nvSpPr>
        <p:spPr>
          <a:xfrm>
            <a:off x="6332697" y="2929484"/>
            <a:ext cx="90834" cy="99918"/>
          </a:xfrm>
          <a:prstGeom prst="rect">
            <a:avLst/>
          </a:prstGeom>
          <a:noFill/>
          <a:ln w="19050" cap="flat" cmpd="sng" algn="ctr">
            <a:solidFill>
              <a:srgbClr val="A01E28"/>
            </a:solidFill>
            <a:prstDash val="solid"/>
          </a:ln>
          <a:effectLst/>
        </p:spPr>
        <p:txBody>
          <a:bodyPr rtlCol="0"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350" kern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95" name="Rechteck 7"/>
          <p:cNvSpPr/>
          <p:nvPr/>
        </p:nvSpPr>
        <p:spPr>
          <a:xfrm>
            <a:off x="5432354" y="2930241"/>
            <a:ext cx="90834" cy="99918"/>
          </a:xfrm>
          <a:prstGeom prst="rect">
            <a:avLst/>
          </a:prstGeom>
          <a:noFill/>
          <a:ln w="19050" cap="flat" cmpd="sng" algn="ctr">
            <a:solidFill>
              <a:srgbClr val="A01E28"/>
            </a:solidFill>
            <a:prstDash val="solid"/>
          </a:ln>
          <a:effectLst/>
        </p:spPr>
        <p:txBody>
          <a:bodyPr rtlCol="0"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350" kern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96" name="Rechteck 8"/>
          <p:cNvSpPr/>
          <p:nvPr/>
        </p:nvSpPr>
        <p:spPr>
          <a:xfrm>
            <a:off x="6767222" y="2928354"/>
            <a:ext cx="90834" cy="99918"/>
          </a:xfrm>
          <a:prstGeom prst="rect">
            <a:avLst/>
          </a:prstGeom>
          <a:noFill/>
          <a:ln w="19050" cap="flat" cmpd="sng" algn="ctr">
            <a:solidFill>
              <a:srgbClr val="A01E28"/>
            </a:solidFill>
            <a:prstDash val="solid"/>
          </a:ln>
          <a:effectLst/>
        </p:spPr>
        <p:txBody>
          <a:bodyPr rtlCol="0"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350" kern="0">
              <a:solidFill>
                <a:srgbClr val="FFFFFF"/>
              </a:solidFill>
              <a:latin typeface="Arial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7" name="Inhaltsplatzhalter 2"/>
              <p:cNvSpPr txBox="1">
                <a:spLocks/>
              </p:cNvSpPr>
              <p:nvPr/>
            </p:nvSpPr>
            <p:spPr bwMode="auto">
              <a:xfrm>
                <a:off x="1433420" y="3213201"/>
                <a:ext cx="6267450" cy="13356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>
                <a:lvl1pPr marL="314325" indent="-3143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2"/>
                  </a:buBlip>
                  <a:defRPr sz="20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90575" indent="-3143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3"/>
                  </a:buBlip>
                  <a:defRPr>
                    <a:solidFill>
                      <a:schemeClr val="tx1"/>
                    </a:solidFill>
                    <a:latin typeface="+mn-lt"/>
                  </a:defRPr>
                </a:lvl2pPr>
                <a:lvl3pPr marL="1209675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3pPr>
                <a:lvl4pPr marL="1657350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4pPr>
                <a:lvl5pPr marL="2095500" indent="-27622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5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235744" indent="-235744" defTabSz="685800">
                  <a:buFont typeface="Arial" panose="020B0604020202020204" pitchFamily="34" charset="0"/>
                  <a:buChar char="•"/>
                  <a:defRPr/>
                </a:pPr>
                <a:r>
                  <a:rPr lang="de-DE" sz="1350" kern="0" dirty="0">
                    <a:solidFill>
                      <a:srgbClr val="000000"/>
                    </a:solidFill>
                    <a:latin typeface="Arial"/>
                  </a:rPr>
                  <a:t>The </a:t>
                </a:r>
                <a:r>
                  <a:rPr lang="de-DE" sz="1350" kern="0" dirty="0" err="1">
                    <a:solidFill>
                      <a:srgbClr val="A01E28"/>
                    </a:solidFill>
                    <a:latin typeface="Arial"/>
                  </a:rPr>
                  <a:t>void</a:t>
                </a:r>
                <a:r>
                  <a:rPr lang="de-DE" sz="1350" kern="0" dirty="0">
                    <a:solidFill>
                      <a:srgbClr val="A01E28"/>
                    </a:solidFill>
                    <a:latin typeface="Arial"/>
                  </a:rPr>
                  <a:t> </a:t>
                </a:r>
                <a:r>
                  <a:rPr lang="de-DE" sz="1350" kern="0" dirty="0" err="1">
                    <a:solidFill>
                      <a:srgbClr val="A01E28"/>
                    </a:solidFill>
                    <a:latin typeface="Arial"/>
                  </a:rPr>
                  <a:t>fraction</a:t>
                </a:r>
                <a:r>
                  <a:rPr lang="de-DE" sz="1350" kern="0" dirty="0">
                    <a:solidFill>
                      <a:srgbClr val="000000"/>
                    </a:solidFill>
                    <a:latin typeface="Arial"/>
                  </a:rPr>
                  <a:t> </a:t>
                </a:r>
                <a:r>
                  <a:rPr lang="de-DE" sz="1350" kern="0" dirty="0" err="1">
                    <a:solidFill>
                      <a:srgbClr val="000000"/>
                    </a:solidFill>
                    <a:latin typeface="Arial"/>
                  </a:rPr>
                  <a:t>is</a:t>
                </a:r>
                <a:r>
                  <a:rPr lang="de-DE" sz="1350" kern="0" dirty="0">
                    <a:solidFill>
                      <a:srgbClr val="000000"/>
                    </a:solidFill>
                    <a:latin typeface="Arial"/>
                  </a:rPr>
                  <a:t> </a:t>
                </a:r>
                <a:r>
                  <a:rPr lang="de-DE" sz="1350" kern="0" dirty="0" err="1">
                    <a:solidFill>
                      <a:srgbClr val="000000"/>
                    </a:solidFill>
                    <a:latin typeface="Arial"/>
                  </a:rPr>
                  <a:t>the</a:t>
                </a:r>
                <a:r>
                  <a:rPr lang="de-DE" sz="1350" kern="0" dirty="0">
                    <a:solidFill>
                      <a:srgbClr val="000000"/>
                    </a:solidFill>
                    <a:latin typeface="Arial"/>
                  </a:rPr>
                  <a:t> </a:t>
                </a:r>
                <a:r>
                  <a:rPr lang="de-DE" sz="1350" kern="0" dirty="0" err="1">
                    <a:solidFill>
                      <a:srgbClr val="000000"/>
                    </a:solidFill>
                    <a:latin typeface="Arial"/>
                  </a:rPr>
                  <a:t>ratio</a:t>
                </a:r>
                <a:r>
                  <a:rPr lang="de-DE" sz="1350" kern="0" dirty="0">
                    <a:solidFill>
                      <a:srgbClr val="000000"/>
                    </a:solidFill>
                    <a:latin typeface="Arial"/>
                  </a:rPr>
                  <a:t> </a:t>
                </a:r>
                <a:r>
                  <a:rPr lang="de-DE" sz="1350" kern="0" dirty="0" err="1">
                    <a:solidFill>
                      <a:srgbClr val="000000"/>
                    </a:solidFill>
                    <a:latin typeface="Arial"/>
                  </a:rPr>
                  <a:t>of</a:t>
                </a:r>
                <a:r>
                  <a:rPr lang="de-DE" sz="1350" kern="0" dirty="0">
                    <a:solidFill>
                      <a:srgbClr val="000000"/>
                    </a:solidFill>
                    <a:latin typeface="Arial"/>
                  </a:rPr>
                  <a:t> </a:t>
                </a:r>
                <a:r>
                  <a:rPr lang="de-DE" sz="1350" kern="0" dirty="0" err="1">
                    <a:solidFill>
                      <a:srgbClr val="000000"/>
                    </a:solidFill>
                    <a:latin typeface="Arial"/>
                  </a:rPr>
                  <a:t>the</a:t>
                </a:r>
                <a:r>
                  <a:rPr lang="de-DE" sz="1350" kern="0" dirty="0">
                    <a:solidFill>
                      <a:srgbClr val="000000"/>
                    </a:solidFill>
                    <a:latin typeface="Arial"/>
                  </a:rPr>
                  <a:t> </a:t>
                </a:r>
                <a:r>
                  <a:rPr lang="de-DE" sz="1350" kern="0" dirty="0" err="1">
                    <a:solidFill>
                      <a:srgbClr val="000000"/>
                    </a:solidFill>
                    <a:latin typeface="Arial"/>
                  </a:rPr>
                  <a:t>area</a:t>
                </a:r>
                <a:r>
                  <a:rPr lang="de-DE" sz="1350" kern="0" dirty="0">
                    <a:solidFill>
                      <a:srgbClr val="000000"/>
                    </a:solidFill>
                    <a:latin typeface="Arial"/>
                  </a:rPr>
                  <a:t> </a:t>
                </a:r>
                <a:r>
                  <a:rPr lang="de-DE" sz="1350" kern="0" dirty="0" err="1">
                    <a:solidFill>
                      <a:srgbClr val="000000"/>
                    </a:solidFill>
                    <a:latin typeface="Arial"/>
                  </a:rPr>
                  <a:t>of</a:t>
                </a:r>
                <a:r>
                  <a:rPr lang="de-DE" sz="1350" kern="0" dirty="0">
                    <a:solidFill>
                      <a:srgbClr val="000000"/>
                    </a:solidFill>
                    <a:latin typeface="Arial"/>
                  </a:rPr>
                  <a:t> </a:t>
                </a:r>
                <a:r>
                  <a:rPr lang="de-DE" sz="1350" kern="0" dirty="0" err="1">
                    <a:solidFill>
                      <a:srgbClr val="000000"/>
                    </a:solidFill>
                    <a:latin typeface="Arial"/>
                  </a:rPr>
                  <a:t>the</a:t>
                </a:r>
                <a:r>
                  <a:rPr lang="de-DE" sz="1350" kern="0" dirty="0">
                    <a:solidFill>
                      <a:srgbClr val="000000"/>
                    </a:solidFill>
                    <a:latin typeface="Arial"/>
                  </a:rPr>
                  <a:t> </a:t>
                </a:r>
                <a:r>
                  <a:rPr lang="de-DE" sz="1350" kern="0" dirty="0" err="1">
                    <a:solidFill>
                      <a:srgbClr val="000000"/>
                    </a:solidFill>
                    <a:latin typeface="Arial"/>
                  </a:rPr>
                  <a:t>pipe</a:t>
                </a:r>
                <a:r>
                  <a:rPr lang="de-DE" sz="1350" kern="0" dirty="0">
                    <a:solidFill>
                      <a:srgbClr val="000000"/>
                    </a:solidFill>
                    <a:latin typeface="Arial"/>
                  </a:rPr>
                  <a:t> </a:t>
                </a:r>
                <a:r>
                  <a:rPr lang="de-DE" sz="1350" kern="0" dirty="0" err="1">
                    <a:solidFill>
                      <a:srgbClr val="000000"/>
                    </a:solidFill>
                    <a:latin typeface="Arial"/>
                  </a:rPr>
                  <a:t>cross-section</a:t>
                </a:r>
                <a:r>
                  <a:rPr lang="de-DE" sz="1350" kern="0" dirty="0">
                    <a:solidFill>
                      <a:srgbClr val="000000"/>
                    </a:solidFill>
                    <a:latin typeface="Arial"/>
                  </a:rPr>
                  <a:t> </a:t>
                </a:r>
                <a:r>
                  <a:rPr lang="de-DE" sz="1350" kern="0" dirty="0" err="1">
                    <a:solidFill>
                      <a:srgbClr val="000000"/>
                    </a:solidFill>
                    <a:latin typeface="Arial"/>
                  </a:rPr>
                  <a:t>that</a:t>
                </a:r>
                <a:r>
                  <a:rPr lang="de-DE" sz="1350" kern="0" dirty="0">
                    <a:solidFill>
                      <a:srgbClr val="000000"/>
                    </a:solidFill>
                    <a:latin typeface="Arial"/>
                  </a:rPr>
                  <a:t> </a:t>
                </a:r>
                <a:r>
                  <a:rPr lang="de-DE" sz="1350" kern="0" dirty="0" err="1">
                    <a:solidFill>
                      <a:srgbClr val="000000"/>
                    </a:solidFill>
                    <a:latin typeface="Arial"/>
                  </a:rPr>
                  <a:t>is</a:t>
                </a:r>
                <a:r>
                  <a:rPr lang="de-DE" sz="1350" kern="0" dirty="0">
                    <a:solidFill>
                      <a:srgbClr val="000000"/>
                    </a:solidFill>
                    <a:latin typeface="Arial"/>
                  </a:rPr>
                  <a:t> </a:t>
                </a:r>
                <a:r>
                  <a:rPr lang="de-DE" sz="1350" kern="0" dirty="0" err="1">
                    <a:solidFill>
                      <a:srgbClr val="000000"/>
                    </a:solidFill>
                    <a:latin typeface="Arial"/>
                  </a:rPr>
                  <a:t>occupied</a:t>
                </a:r>
                <a:r>
                  <a:rPr lang="de-DE" sz="1350" kern="0" dirty="0">
                    <a:solidFill>
                      <a:srgbClr val="000000"/>
                    </a:solidFill>
                    <a:latin typeface="Arial"/>
                  </a:rPr>
                  <a:t> </a:t>
                </a:r>
                <a:r>
                  <a:rPr lang="de-DE" sz="1350" kern="0" dirty="0" err="1">
                    <a:solidFill>
                      <a:srgbClr val="000000"/>
                    </a:solidFill>
                    <a:latin typeface="Arial"/>
                  </a:rPr>
                  <a:t>by</a:t>
                </a:r>
                <a:r>
                  <a:rPr lang="de-DE" sz="1350" kern="0" dirty="0">
                    <a:solidFill>
                      <a:srgbClr val="000000"/>
                    </a:solidFill>
                    <a:latin typeface="Arial"/>
                  </a:rPr>
                  <a:t> </a:t>
                </a:r>
                <a:r>
                  <a:rPr lang="de-DE" sz="1350" kern="0" dirty="0" err="1">
                    <a:solidFill>
                      <a:srgbClr val="000000"/>
                    </a:solidFill>
                    <a:latin typeface="Arial"/>
                  </a:rPr>
                  <a:t>the</a:t>
                </a:r>
                <a:r>
                  <a:rPr lang="de-DE" sz="1350" kern="0" dirty="0">
                    <a:solidFill>
                      <a:srgbClr val="000000"/>
                    </a:solidFill>
                    <a:latin typeface="Arial"/>
                  </a:rPr>
                  <a:t> </a:t>
                </a:r>
                <a:r>
                  <a:rPr lang="de-DE" sz="1350" kern="0" dirty="0" err="1">
                    <a:solidFill>
                      <a:srgbClr val="000000"/>
                    </a:solidFill>
                    <a:latin typeface="Arial"/>
                  </a:rPr>
                  <a:t>vapor</a:t>
                </a:r>
                <a:r>
                  <a:rPr lang="de-DE" sz="1350" kern="0" dirty="0">
                    <a:solidFill>
                      <a:srgbClr val="000000"/>
                    </a:solidFill>
                    <a:latin typeface="Arial"/>
                  </a:rPr>
                  <a:t> </a:t>
                </a:r>
                <a:r>
                  <a:rPr lang="de-DE" sz="1350" kern="0" dirty="0" err="1">
                    <a:solidFill>
                      <a:srgbClr val="000000"/>
                    </a:solidFill>
                    <a:latin typeface="Arial"/>
                  </a:rPr>
                  <a:t>phase</a:t>
                </a:r>
                <a:r>
                  <a:rPr lang="de-DE" sz="1350" kern="0" dirty="0">
                    <a:solidFill>
                      <a:srgbClr val="000000"/>
                    </a:solidFill>
                    <a:latin typeface="Arial"/>
                  </a:rPr>
                  <a:t> </a:t>
                </a:r>
                <a:r>
                  <a:rPr lang="de-DE" sz="1350" kern="0" dirty="0" err="1">
                    <a:solidFill>
                      <a:srgbClr val="000000"/>
                    </a:solidFill>
                    <a:latin typeface="Arial"/>
                  </a:rPr>
                  <a:t>to</a:t>
                </a:r>
                <a:r>
                  <a:rPr lang="de-DE" sz="1350" kern="0" dirty="0">
                    <a:solidFill>
                      <a:srgbClr val="000000"/>
                    </a:solidFill>
                    <a:latin typeface="Arial"/>
                  </a:rPr>
                  <a:t> </a:t>
                </a:r>
                <a:r>
                  <a:rPr lang="de-DE" sz="1350" kern="0" dirty="0" err="1">
                    <a:solidFill>
                      <a:srgbClr val="000000"/>
                    </a:solidFill>
                    <a:latin typeface="Arial"/>
                  </a:rPr>
                  <a:t>the</a:t>
                </a:r>
                <a:r>
                  <a:rPr lang="de-DE" sz="1350" kern="0" dirty="0">
                    <a:solidFill>
                      <a:srgbClr val="000000"/>
                    </a:solidFill>
                    <a:latin typeface="Arial"/>
                  </a:rPr>
                  <a:t> total </a:t>
                </a:r>
                <a:r>
                  <a:rPr lang="de-DE" sz="1350" kern="0" dirty="0" err="1">
                    <a:solidFill>
                      <a:srgbClr val="000000"/>
                    </a:solidFill>
                    <a:latin typeface="Arial"/>
                  </a:rPr>
                  <a:t>cross-section</a:t>
                </a:r>
                <a:r>
                  <a:rPr lang="de-DE" sz="1350" kern="0" dirty="0">
                    <a:solidFill>
                      <a:srgbClr val="000000"/>
                    </a:solidFill>
                    <a:latin typeface="Arial"/>
                  </a:rPr>
                  <a:t>.</a:t>
                </a:r>
                <a:r>
                  <a:rPr lang="de-DE" sz="1350" kern="0" dirty="0">
                    <a:solidFill>
                      <a:srgbClr val="A01E28"/>
                    </a:solidFill>
                    <a:latin typeface="Arial"/>
                  </a:rPr>
                  <a:t> </a:t>
                </a:r>
                <a:endParaRPr lang="de-DE" sz="675" kern="0" dirty="0">
                  <a:solidFill>
                    <a:srgbClr val="000000"/>
                  </a:solidFill>
                  <a:latin typeface="Arial"/>
                </a:endParaRPr>
              </a:p>
              <a:p>
                <a:pPr marL="0" indent="0" algn="ctr" defTabSz="685800">
                  <a:buNone/>
                  <a:defRPr/>
                </a:pPr>
                <a14:m>
                  <m:oMath xmlns:m="http://schemas.openxmlformats.org/officeDocument/2006/math">
                    <m:r>
                      <a:rPr lang="de-DE" sz="1350" i="1" ker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  <m:r>
                      <a:rPr lang="de-DE" sz="1350" i="1" ker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de-DE" sz="1350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de-DE" sz="1350" i="1" ker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1350" i="1" ker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de-DE" sz="1350" i="1" ker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𝑣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de-DE" sz="1350" i="1" ker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1350" i="1" ker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de-DE" sz="1350" i="1" ker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𝑣</m:t>
                            </m:r>
                          </m:sub>
                        </m:sSub>
                        <m:r>
                          <a:rPr lang="de-DE" sz="1350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de-DE" sz="1350" i="1" ker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1350" i="1" ker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de-DE" sz="1350" i="1" ker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𝑙</m:t>
                            </m:r>
                          </m:sub>
                        </m:sSub>
                      </m:den>
                    </m:f>
                    <m:r>
                      <a:rPr lang="de-DE" sz="1200" i="1" ker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de-DE" sz="1200" i="1" ker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r>
                      <a:rPr lang="de-DE" sz="1200" i="1" ker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de-DE" sz="1200" i="1" ker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de-DE" sz="1200" i="1" ker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de-DE" sz="1200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GB" sz="1200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𝑙</m:t>
                        </m:r>
                      </m:sub>
                    </m:sSub>
                  </m:oMath>
                </a14:m>
                <a:r>
                  <a:rPr lang="de-DE" sz="1200" kern="0" dirty="0">
                    <a:solidFill>
                      <a:srgbClr val="000000"/>
                    </a:solidFill>
                    <a:latin typeface="Arial"/>
                  </a:rPr>
                  <a:t>(p,T),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1200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de-DE" sz="1200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</m:sSub>
                  </m:oMath>
                </a14:m>
                <a:r>
                  <a:rPr lang="de-DE" sz="1200" kern="0" dirty="0">
                    <a:solidFill>
                      <a:srgbClr val="000000"/>
                    </a:solidFill>
                    <a:latin typeface="Arial"/>
                  </a:rPr>
                  <a:t>(p,T), S)</a:t>
                </a:r>
              </a:p>
              <a:p>
                <a:pPr marL="0" indent="0" algn="ctr" defTabSz="685800">
                  <a:buNone/>
                  <a:defRPr/>
                </a:pPr>
                <a:r>
                  <a:rPr lang="de-DE" sz="1200" kern="0" dirty="0" err="1">
                    <a:solidFill>
                      <a:srgbClr val="000000"/>
                    </a:solidFill>
                    <a:latin typeface="Arial"/>
                  </a:rPr>
                  <a:t>slip</a:t>
                </a:r>
                <a:r>
                  <a:rPr lang="de-DE" sz="1200" kern="0" dirty="0">
                    <a:solidFill>
                      <a:srgbClr val="000000"/>
                    </a:solidFill>
                    <a:latin typeface="Arial"/>
                  </a:rPr>
                  <a:t> </a:t>
                </a:r>
                <a:r>
                  <a:rPr lang="de-DE" sz="1200" kern="0" dirty="0" err="1">
                    <a:solidFill>
                      <a:srgbClr val="000000"/>
                    </a:solidFill>
                    <a:latin typeface="Arial"/>
                  </a:rPr>
                  <a:t>ratio</a:t>
                </a:r>
                <a:r>
                  <a:rPr lang="de-DE" sz="1200" kern="0" dirty="0">
                    <a:solidFill>
                      <a:srgbClr val="000000"/>
                    </a:solidFill>
                    <a:latin typeface="Arial"/>
                  </a:rPr>
                  <a:t>: </a:t>
                </a:r>
                <a14:m>
                  <m:oMath xmlns:m="http://schemas.openxmlformats.org/officeDocument/2006/math">
                    <m:r>
                      <a:rPr lang="de-DE" sz="1200" i="1" ker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𝑆</m:t>
                    </m:r>
                    <m:r>
                      <a:rPr lang="de-DE" sz="1200" i="1" ker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de-DE" sz="1200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de-DE" sz="1200" i="1" ker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1200" i="1" ker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de-DE" sz="1200" i="1" ker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de-DE" sz="1200" i="1" ker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1200" i="1" ker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de-DE" sz="1200" i="1" ker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𝑙</m:t>
                            </m:r>
                          </m:sub>
                        </m:sSub>
                      </m:den>
                    </m:f>
                  </m:oMath>
                </a14:m>
                <a:endParaRPr lang="de-DE" sz="1200" kern="0" dirty="0">
                  <a:solidFill>
                    <a:srgbClr val="000000"/>
                  </a:solidFill>
                  <a:latin typeface="Arial"/>
                </a:endParaRPr>
              </a:p>
            </p:txBody>
          </p:sp>
        </mc:Choice>
        <mc:Fallback xmlns="">
          <p:sp>
            <p:nvSpPr>
              <p:cNvPr id="97" name="Inhaltsplatzhalt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33420" y="3213201"/>
                <a:ext cx="6267450" cy="1335614"/>
              </a:xfrm>
              <a:prstGeom prst="rect">
                <a:avLst/>
              </a:prstGeom>
              <a:blipFill>
                <a:blip r:embed="rId7"/>
                <a:stretch>
                  <a:fillRect l="-1556" t="-4110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8" name="Textfeld 10"/>
              <p:cNvSpPr txBox="1"/>
              <p:nvPr/>
            </p:nvSpPr>
            <p:spPr>
              <a:xfrm>
                <a:off x="5933593" y="1872866"/>
                <a:ext cx="1890210" cy="291298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square" rtlCol="0">
                <a:spAutoFit/>
              </a:bodyPr>
              <a:lstStyle/>
              <a:p>
                <a:pPr defTabSz="6858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de-DE" sz="1200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200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de-DE" sz="1200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de-DE" sz="1200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𝑝h</m:t>
                        </m:r>
                      </m:sub>
                    </m:sSub>
                    <m:r>
                      <a:rPr lang="de-DE" sz="1200" i="1" ker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de-DE" sz="1200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200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(1−</m:t>
                        </m:r>
                        <m:r>
                          <a:rPr lang="de-DE" sz="1200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  <m:r>
                          <a:rPr lang="de-DE" sz="1200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)∙</m:t>
                        </m:r>
                        <m:r>
                          <a:rPr lang="de-DE" sz="1200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de-DE" sz="1200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𝑙</m:t>
                        </m:r>
                      </m:sub>
                    </m:sSub>
                  </m:oMath>
                </a14:m>
                <a:r>
                  <a:rPr lang="de-DE" sz="1200" kern="0" dirty="0">
                    <a:solidFill>
                      <a:srgbClr val="000000"/>
                    </a:solidFill>
                    <a:latin typeface="Arial"/>
                  </a:rPr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1200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200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  <m:r>
                          <a:rPr lang="de-DE" sz="1200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de-DE" sz="1200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de-DE" sz="1200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</m:sSub>
                  </m:oMath>
                </a14:m>
                <a:endParaRPr lang="de-DE" sz="1200" kern="0" dirty="0">
                  <a:solidFill>
                    <a:srgbClr val="000000"/>
                  </a:solidFill>
                  <a:latin typeface="Arial"/>
                </a:endParaRPr>
              </a:p>
            </p:txBody>
          </p:sp>
        </mc:Choice>
        <mc:Fallback xmlns="">
          <p:sp>
            <p:nvSpPr>
              <p:cNvPr id="98" name="Textfeld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33593" y="1872866"/>
                <a:ext cx="1890210" cy="291298"/>
              </a:xfrm>
              <a:prstGeom prst="rect">
                <a:avLst/>
              </a:prstGeom>
              <a:blipFill>
                <a:blip r:embed="rId8"/>
                <a:stretch>
                  <a:fillRect t="-2083" b="-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9" name="Rechteck 11"/>
          <p:cNvSpPr/>
          <p:nvPr/>
        </p:nvSpPr>
        <p:spPr>
          <a:xfrm>
            <a:off x="6801928" y="1947944"/>
            <a:ext cx="118442" cy="124812"/>
          </a:xfrm>
          <a:prstGeom prst="rect">
            <a:avLst/>
          </a:prstGeom>
          <a:noFill/>
          <a:ln w="19050" cap="flat" cmpd="sng" algn="ctr">
            <a:solidFill>
              <a:srgbClr val="A01E28"/>
            </a:solidFill>
            <a:prstDash val="solid"/>
          </a:ln>
          <a:effectLst/>
        </p:spPr>
        <p:txBody>
          <a:bodyPr rtlCol="0"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350" kern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0" name="Rechteck 12"/>
          <p:cNvSpPr/>
          <p:nvPr/>
        </p:nvSpPr>
        <p:spPr>
          <a:xfrm>
            <a:off x="7280927" y="1953698"/>
            <a:ext cx="108012" cy="114821"/>
          </a:xfrm>
          <a:prstGeom prst="rect">
            <a:avLst/>
          </a:prstGeom>
          <a:noFill/>
          <a:ln w="19050" cap="flat" cmpd="sng" algn="ctr">
            <a:solidFill>
              <a:srgbClr val="A01E28"/>
            </a:solidFill>
            <a:prstDash val="solid"/>
          </a:ln>
          <a:effectLst/>
        </p:spPr>
        <p:txBody>
          <a:bodyPr rtlCol="0"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350" kern="0">
              <a:solidFill>
                <a:srgbClr val="FFFFFF"/>
              </a:solidFill>
              <a:latin typeface="Arial"/>
            </a:endParaRPr>
          </a:p>
        </p:txBody>
      </p:sp>
      <p:cxnSp>
        <p:nvCxnSpPr>
          <p:cNvPr id="101" name="Gerader Verbinder 29"/>
          <p:cNvCxnSpPr/>
          <p:nvPr/>
        </p:nvCxnSpPr>
        <p:spPr>
          <a:xfrm flipV="1">
            <a:off x="4514934" y="1842994"/>
            <a:ext cx="0" cy="119787"/>
          </a:xfrm>
          <a:prstGeom prst="line">
            <a:avLst/>
          </a:prstGeom>
          <a:noFill/>
          <a:ln w="12700" cap="flat" cmpd="sng" algn="ctr">
            <a:solidFill>
              <a:srgbClr val="3F5A9A"/>
            </a:solidFill>
            <a:prstDash val="solid"/>
          </a:ln>
          <a:effectLst/>
        </p:spPr>
      </p:cxnSp>
      <p:cxnSp>
        <p:nvCxnSpPr>
          <p:cNvPr id="186" name="Gerader Verbinder 30"/>
          <p:cNvCxnSpPr/>
          <p:nvPr/>
        </p:nvCxnSpPr>
        <p:spPr>
          <a:xfrm flipH="1" flipV="1">
            <a:off x="4514934" y="1846698"/>
            <a:ext cx="1623240" cy="1088"/>
          </a:xfrm>
          <a:prstGeom prst="line">
            <a:avLst/>
          </a:prstGeom>
          <a:noFill/>
          <a:ln w="12700" cap="flat" cmpd="sng" algn="ctr">
            <a:solidFill>
              <a:srgbClr val="3F5A9A"/>
            </a:solidFill>
            <a:prstDash val="solid"/>
          </a:ln>
          <a:effectLst/>
        </p:spPr>
      </p:cxnSp>
      <p:cxnSp>
        <p:nvCxnSpPr>
          <p:cNvPr id="187" name="Gerader Verbinder 32"/>
          <p:cNvCxnSpPr/>
          <p:nvPr/>
        </p:nvCxnSpPr>
        <p:spPr>
          <a:xfrm>
            <a:off x="6138174" y="1842994"/>
            <a:ext cx="0" cy="145432"/>
          </a:xfrm>
          <a:prstGeom prst="line">
            <a:avLst/>
          </a:prstGeom>
          <a:noFill/>
          <a:ln w="12700" cap="flat" cmpd="sng" algn="ctr">
            <a:solidFill>
              <a:srgbClr val="3F5A9A"/>
            </a:solidFill>
            <a:prstDash val="solid"/>
            <a:headEnd type="none" w="med" len="med"/>
            <a:tailEnd type="arrow" w="med" len="med"/>
          </a:ln>
          <a:effectLst/>
        </p:spPr>
      </p:cxnSp>
      <p:cxnSp>
        <p:nvCxnSpPr>
          <p:cNvPr id="188" name="Gerade Verbindung mit Pfeil 40"/>
          <p:cNvCxnSpPr/>
          <p:nvPr/>
        </p:nvCxnSpPr>
        <p:spPr>
          <a:xfrm>
            <a:off x="5868144" y="4138681"/>
            <a:ext cx="588044" cy="0"/>
          </a:xfrm>
          <a:prstGeom prst="straightConnector1">
            <a:avLst/>
          </a:prstGeom>
          <a:noFill/>
          <a:ln w="12700" cap="flat" cmpd="sng" algn="ctr">
            <a:solidFill>
              <a:srgbClr val="000000"/>
            </a:solidFill>
            <a:prstDash val="solid"/>
            <a:tailEnd type="triangle"/>
          </a:ln>
          <a:effectLst/>
        </p:spPr>
      </p:cxnSp>
      <p:sp>
        <p:nvSpPr>
          <p:cNvPr id="4" name="TextBox 3"/>
          <p:cNvSpPr txBox="1"/>
          <p:nvPr/>
        </p:nvSpPr>
        <p:spPr>
          <a:xfrm>
            <a:off x="1342595" y="4407588"/>
            <a:ext cx="6688049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sz="825" dirty="0">
                <a:solidFill>
                  <a:srgbClr val="4D4D4D">
                    <a:lumMod val="50000"/>
                  </a:srgbClr>
                </a:solidFill>
                <a:latin typeface="Arial"/>
              </a:rPr>
              <a:t>Source: H. Kirsch, </a:t>
            </a:r>
            <a:r>
              <a:rPr lang="en-GB" sz="825" dirty="0">
                <a:solidFill>
                  <a:srgbClr val="4D4D4D">
                    <a:lumMod val="50000"/>
                  </a:srgbClr>
                </a:solidFill>
                <a:latin typeface="Arial"/>
              </a:rPr>
              <a:t>Cooling Circuit Design for the Large-scale Liquid Argon Detectors in the ICARUS Experiment, CERN-THESIS-2016-438</a:t>
            </a:r>
          </a:p>
        </p:txBody>
      </p:sp>
    </p:spTree>
    <p:extLst>
      <p:ext uri="{BB962C8B-B14F-4D97-AF65-F5344CB8AC3E}">
        <p14:creationId xmlns:p14="http://schemas.microsoft.com/office/powerpoint/2010/main" val="162193556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1"/>
          <p:cNvSpPr txBox="1">
            <a:spLocks/>
          </p:cNvSpPr>
          <p:nvPr/>
        </p:nvSpPr>
        <p:spPr>
          <a:xfrm>
            <a:off x="1435893" y="176351"/>
            <a:ext cx="6436852" cy="421481"/>
          </a:xfrm>
          <a:prstGeom prst="rect">
            <a:avLst/>
          </a:prstGeom>
        </p:spPr>
        <p:txBody>
          <a:bodyPr vert="horz" lIns="34290" rIns="3429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/>
            <a:r>
              <a:rPr lang="en-US" sz="1800" b="1" dirty="0">
                <a:solidFill>
                  <a:srgbClr val="0B0B61"/>
                </a:solidFill>
                <a:latin typeface="Arial"/>
              </a:rPr>
              <a:t>Experimental Set-up</a:t>
            </a: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583983" y="4767263"/>
            <a:ext cx="2171700" cy="273844"/>
          </a:xfrm>
          <a:prstGeom prst="rect">
            <a:avLst/>
          </a:prstGeom>
        </p:spPr>
        <p:txBody>
          <a:bodyPr/>
          <a:lstStyle/>
          <a:p>
            <a:pPr defTabSz="685800"/>
            <a:r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t>T. Koettig - CERN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655501" y="4767263"/>
            <a:ext cx="1600200" cy="273844"/>
          </a:xfrm>
          <a:prstGeom prst="rect">
            <a:avLst/>
          </a:prstGeom>
        </p:spPr>
        <p:txBody>
          <a:bodyPr/>
          <a:lstStyle/>
          <a:p>
            <a:fld id="{960AD926-ACF8-42E0-8ED8-F788F2D6F758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30-Jan-24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17918391-D411-FE40-AAD7-861AE5233E0E}" type="slidenum"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pPr defTabSz="685800"/>
              <a:t>32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grpSp>
        <p:nvGrpSpPr>
          <p:cNvPr id="289" name="Group 288"/>
          <p:cNvGrpSpPr/>
          <p:nvPr/>
        </p:nvGrpSpPr>
        <p:grpSpPr>
          <a:xfrm>
            <a:off x="6445380" y="1042931"/>
            <a:ext cx="326948" cy="576764"/>
            <a:chOff x="5148064" y="1196752"/>
            <a:chExt cx="435931" cy="769018"/>
          </a:xfrm>
        </p:grpSpPr>
        <p:sp>
          <p:nvSpPr>
            <p:cNvPr id="290" name="Ellipse 101"/>
            <p:cNvSpPr/>
            <p:nvPr/>
          </p:nvSpPr>
          <p:spPr>
            <a:xfrm>
              <a:off x="5172883" y="1196752"/>
              <a:ext cx="370890" cy="360040"/>
            </a:xfrm>
            <a:prstGeom prst="ellips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350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91" name="Textfeld 102"/>
            <p:cNvSpPr txBox="1"/>
            <p:nvPr/>
          </p:nvSpPr>
          <p:spPr>
            <a:xfrm>
              <a:off x="5148064" y="1222883"/>
              <a:ext cx="435931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de-DE" sz="1050" kern="0" dirty="0">
                  <a:solidFill>
                    <a:srgbClr val="000000"/>
                  </a:solidFill>
                  <a:latin typeface="Arial"/>
                </a:rPr>
                <a:t>TT</a:t>
              </a:r>
              <a:endParaRPr lang="en-GB" sz="1050" kern="0" dirty="0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292" name="Gerader Verbinder 106"/>
            <p:cNvCxnSpPr>
              <a:stCxn id="290" idx="4"/>
            </p:cNvCxnSpPr>
            <p:nvPr/>
          </p:nvCxnSpPr>
          <p:spPr>
            <a:xfrm flipH="1">
              <a:off x="5357973" y="1556792"/>
              <a:ext cx="355" cy="408978"/>
            </a:xfrm>
            <a:prstGeom prst="lin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</p:cxnSp>
      </p:grpSp>
      <p:sp>
        <p:nvSpPr>
          <p:cNvPr id="203" name="Abgerundetes Rechteck 4"/>
          <p:cNvSpPr/>
          <p:nvPr/>
        </p:nvSpPr>
        <p:spPr>
          <a:xfrm>
            <a:off x="1274793" y="1741811"/>
            <a:ext cx="540060" cy="864096"/>
          </a:xfrm>
          <a:prstGeom prst="roundRect">
            <a:avLst/>
          </a:prstGeom>
          <a:noFill/>
          <a:ln w="38100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en-GB" sz="1350" kern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04" name="Rechteck 5"/>
          <p:cNvSpPr/>
          <p:nvPr/>
        </p:nvSpPr>
        <p:spPr>
          <a:xfrm>
            <a:off x="2300907" y="1471781"/>
            <a:ext cx="540060" cy="270030"/>
          </a:xfrm>
          <a:prstGeom prst="rect">
            <a:avLst/>
          </a:prstGeom>
          <a:noFill/>
          <a:ln w="38100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en-GB" sz="1350" kern="0">
              <a:solidFill>
                <a:srgbClr val="FFFFFF"/>
              </a:solidFill>
              <a:latin typeface="Arial"/>
            </a:endParaRPr>
          </a:p>
        </p:txBody>
      </p:sp>
      <p:grpSp>
        <p:nvGrpSpPr>
          <p:cNvPr id="205" name="Gruppieren 8"/>
          <p:cNvGrpSpPr/>
          <p:nvPr/>
        </p:nvGrpSpPr>
        <p:grpSpPr>
          <a:xfrm>
            <a:off x="4156604" y="1535284"/>
            <a:ext cx="254328" cy="152522"/>
            <a:chOff x="3851920" y="1988840"/>
            <a:chExt cx="1440160" cy="720081"/>
          </a:xfrm>
        </p:grpSpPr>
        <p:sp>
          <p:nvSpPr>
            <p:cNvPr id="206" name="Gleichschenkliges Dreieck 6"/>
            <p:cNvSpPr/>
            <p:nvPr/>
          </p:nvSpPr>
          <p:spPr>
            <a:xfrm rot="5400000">
              <a:off x="3851920" y="1988840"/>
              <a:ext cx="720080" cy="720080"/>
            </a:xfrm>
            <a:prstGeom prst="triangl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350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07" name="Gleichschenkliges Dreieck 7"/>
            <p:cNvSpPr/>
            <p:nvPr/>
          </p:nvSpPr>
          <p:spPr>
            <a:xfrm rot="16200000" flipH="1">
              <a:off x="4572000" y="1988841"/>
              <a:ext cx="720080" cy="720080"/>
            </a:xfrm>
            <a:prstGeom prst="triangl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350" kern="0">
                <a:solidFill>
                  <a:srgbClr val="FFFFFF"/>
                </a:solidFill>
                <a:latin typeface="Arial"/>
              </a:endParaRPr>
            </a:p>
          </p:txBody>
        </p:sp>
      </p:grpSp>
      <p:cxnSp>
        <p:nvCxnSpPr>
          <p:cNvPr id="217" name="Gerader Verbinder 25"/>
          <p:cNvCxnSpPr/>
          <p:nvPr/>
        </p:nvCxnSpPr>
        <p:spPr>
          <a:xfrm>
            <a:off x="2422544" y="1201751"/>
            <a:ext cx="0" cy="432048"/>
          </a:xfrm>
          <a:prstGeom prst="line">
            <a:avLst/>
          </a:prstGeom>
          <a:noFill/>
          <a:ln w="38100" cap="flat" cmpd="sng" algn="ctr">
            <a:solidFill>
              <a:srgbClr val="3F5A9A"/>
            </a:solidFill>
            <a:prstDash val="solid"/>
          </a:ln>
          <a:effectLst/>
        </p:spPr>
      </p:cxnSp>
      <p:cxnSp>
        <p:nvCxnSpPr>
          <p:cNvPr id="218" name="Gerader Verbinder 26"/>
          <p:cNvCxnSpPr/>
          <p:nvPr/>
        </p:nvCxnSpPr>
        <p:spPr>
          <a:xfrm>
            <a:off x="2733449" y="1201751"/>
            <a:ext cx="0" cy="432048"/>
          </a:xfrm>
          <a:prstGeom prst="line">
            <a:avLst/>
          </a:prstGeom>
          <a:noFill/>
          <a:ln w="38100" cap="flat" cmpd="sng" algn="ctr">
            <a:solidFill>
              <a:srgbClr val="3F5A9A"/>
            </a:solidFill>
            <a:prstDash val="solid"/>
          </a:ln>
          <a:effectLst/>
        </p:spPr>
      </p:cxnSp>
      <p:cxnSp>
        <p:nvCxnSpPr>
          <p:cNvPr id="219" name="Gerader Verbinder 29"/>
          <p:cNvCxnSpPr/>
          <p:nvPr/>
        </p:nvCxnSpPr>
        <p:spPr>
          <a:xfrm flipH="1">
            <a:off x="2411158" y="1522419"/>
            <a:ext cx="177296" cy="103259"/>
          </a:xfrm>
          <a:prstGeom prst="line">
            <a:avLst/>
          </a:prstGeom>
          <a:noFill/>
          <a:ln w="38100" cap="flat" cmpd="sng" algn="ctr">
            <a:solidFill>
              <a:srgbClr val="3F5A9A"/>
            </a:solidFill>
            <a:prstDash val="solid"/>
          </a:ln>
          <a:effectLst/>
        </p:spPr>
      </p:cxnSp>
      <p:cxnSp>
        <p:nvCxnSpPr>
          <p:cNvPr id="220" name="Gerader Verbinder 32"/>
          <p:cNvCxnSpPr/>
          <p:nvPr/>
        </p:nvCxnSpPr>
        <p:spPr>
          <a:xfrm>
            <a:off x="2570918" y="1520470"/>
            <a:ext cx="173399" cy="101312"/>
          </a:xfrm>
          <a:prstGeom prst="line">
            <a:avLst/>
          </a:prstGeom>
          <a:noFill/>
          <a:ln w="38100" cap="flat" cmpd="sng" algn="ctr">
            <a:solidFill>
              <a:srgbClr val="3F5A9A"/>
            </a:solidFill>
            <a:prstDash val="solid"/>
          </a:ln>
          <a:effectLst/>
        </p:spPr>
      </p:cxnSp>
      <p:cxnSp>
        <p:nvCxnSpPr>
          <p:cNvPr id="221" name="Gerader Verbinder 50"/>
          <p:cNvCxnSpPr/>
          <p:nvPr/>
        </p:nvCxnSpPr>
        <p:spPr>
          <a:xfrm flipV="1">
            <a:off x="1548000" y="1593000"/>
            <a:ext cx="0" cy="837000"/>
          </a:xfrm>
          <a:prstGeom prst="line">
            <a:avLst/>
          </a:prstGeom>
          <a:noFill/>
          <a:ln w="38100" cap="flat" cmpd="sng" algn="ctr">
            <a:solidFill>
              <a:srgbClr val="DE6F00"/>
            </a:solidFill>
            <a:prstDash val="solid"/>
          </a:ln>
          <a:effectLst/>
        </p:spPr>
      </p:cxnSp>
      <p:cxnSp>
        <p:nvCxnSpPr>
          <p:cNvPr id="222" name="Gerader Verbinder 52"/>
          <p:cNvCxnSpPr>
            <a:endCxn id="265" idx="3"/>
          </p:cNvCxnSpPr>
          <p:nvPr/>
        </p:nvCxnSpPr>
        <p:spPr>
          <a:xfrm flipH="1" flipV="1">
            <a:off x="2023402" y="1603870"/>
            <a:ext cx="287152" cy="2558"/>
          </a:xfrm>
          <a:prstGeom prst="line">
            <a:avLst/>
          </a:prstGeom>
          <a:noFill/>
          <a:ln w="38100" cap="flat" cmpd="sng" algn="ctr">
            <a:solidFill>
              <a:srgbClr val="DE6F00"/>
            </a:solidFill>
            <a:prstDash val="solid"/>
          </a:ln>
          <a:effectLst/>
        </p:spPr>
      </p:cxnSp>
      <p:cxnSp>
        <p:nvCxnSpPr>
          <p:cNvPr id="223" name="Gerader Verbinder 61"/>
          <p:cNvCxnSpPr/>
          <p:nvPr/>
        </p:nvCxnSpPr>
        <p:spPr>
          <a:xfrm flipH="1" flipV="1">
            <a:off x="2843684" y="1608986"/>
            <a:ext cx="1304100" cy="0"/>
          </a:xfrm>
          <a:prstGeom prst="line">
            <a:avLst/>
          </a:prstGeom>
          <a:noFill/>
          <a:ln w="38100" cap="flat" cmpd="sng" algn="ctr">
            <a:solidFill>
              <a:srgbClr val="DE6F00"/>
            </a:solidFill>
            <a:prstDash val="solid"/>
          </a:ln>
          <a:effectLst/>
        </p:spPr>
      </p:cxnSp>
      <p:cxnSp>
        <p:nvCxnSpPr>
          <p:cNvPr id="224" name="Gerader Verbinder 63"/>
          <p:cNvCxnSpPr/>
          <p:nvPr/>
        </p:nvCxnSpPr>
        <p:spPr>
          <a:xfrm flipH="1" flipV="1">
            <a:off x="4426409" y="1608986"/>
            <a:ext cx="972000" cy="0"/>
          </a:xfrm>
          <a:prstGeom prst="line">
            <a:avLst/>
          </a:prstGeom>
          <a:noFill/>
          <a:ln w="38100" cap="flat" cmpd="sng" algn="ctr">
            <a:solidFill>
              <a:srgbClr val="DE6F00"/>
            </a:solidFill>
            <a:prstDash val="solid"/>
          </a:ln>
          <a:effectLst/>
        </p:spPr>
      </p:cxnSp>
      <p:cxnSp>
        <p:nvCxnSpPr>
          <p:cNvPr id="234" name="Gerader Verbinder 73"/>
          <p:cNvCxnSpPr/>
          <p:nvPr/>
        </p:nvCxnSpPr>
        <p:spPr>
          <a:xfrm flipH="1" flipV="1">
            <a:off x="6457249" y="1610223"/>
            <a:ext cx="1026000" cy="0"/>
          </a:xfrm>
          <a:prstGeom prst="line">
            <a:avLst/>
          </a:prstGeom>
          <a:noFill/>
          <a:ln w="38100" cap="flat" cmpd="sng" algn="ctr">
            <a:solidFill>
              <a:srgbClr val="DE6F00"/>
            </a:solidFill>
            <a:prstDash val="solid"/>
            <a:headEnd type="none" w="med" len="med"/>
            <a:tailEnd type="none" w="med" len="med"/>
          </a:ln>
          <a:effectLst/>
        </p:spPr>
      </p:cxnSp>
      <p:grpSp>
        <p:nvGrpSpPr>
          <p:cNvPr id="235" name="Gruppieren 75"/>
          <p:cNvGrpSpPr/>
          <p:nvPr/>
        </p:nvGrpSpPr>
        <p:grpSpPr>
          <a:xfrm flipV="1">
            <a:off x="6732241" y="1463114"/>
            <a:ext cx="269243" cy="108012"/>
            <a:chOff x="6012160" y="1844824"/>
            <a:chExt cx="728464" cy="513844"/>
          </a:xfrm>
        </p:grpSpPr>
        <p:cxnSp>
          <p:nvCxnSpPr>
            <p:cNvPr id="236" name="Gerader Verbinder 76"/>
            <p:cNvCxnSpPr/>
            <p:nvPr/>
          </p:nvCxnSpPr>
          <p:spPr>
            <a:xfrm flipV="1">
              <a:off x="6012160" y="1844824"/>
              <a:ext cx="144016" cy="144016"/>
            </a:xfrm>
            <a:prstGeom prst="line">
              <a:avLst/>
            </a:prstGeom>
            <a:noFill/>
            <a:ln w="38100" cap="flat" cmpd="sng" algn="ctr">
              <a:solidFill>
                <a:srgbClr val="C00000"/>
              </a:solidFill>
              <a:prstDash val="solid"/>
            </a:ln>
            <a:effectLst/>
          </p:spPr>
        </p:cxnSp>
        <p:cxnSp>
          <p:nvCxnSpPr>
            <p:cNvPr id="237" name="Gerader Verbinder 77"/>
            <p:cNvCxnSpPr/>
            <p:nvPr/>
          </p:nvCxnSpPr>
          <p:spPr>
            <a:xfrm flipV="1">
              <a:off x="6244970" y="1844824"/>
              <a:ext cx="144016" cy="144016"/>
            </a:xfrm>
            <a:prstGeom prst="line">
              <a:avLst/>
            </a:prstGeom>
            <a:noFill/>
            <a:ln w="38100" cap="flat" cmpd="sng" algn="ctr">
              <a:solidFill>
                <a:srgbClr val="C00000"/>
              </a:solidFill>
              <a:prstDash val="solid"/>
            </a:ln>
            <a:effectLst/>
          </p:spPr>
        </p:cxnSp>
        <p:cxnSp>
          <p:nvCxnSpPr>
            <p:cNvPr id="238" name="Gerader Verbinder 78"/>
            <p:cNvCxnSpPr/>
            <p:nvPr/>
          </p:nvCxnSpPr>
          <p:spPr>
            <a:xfrm flipV="1">
              <a:off x="6477762" y="1844824"/>
              <a:ext cx="144016" cy="144016"/>
            </a:xfrm>
            <a:prstGeom prst="line">
              <a:avLst/>
            </a:prstGeom>
            <a:noFill/>
            <a:ln w="38100" cap="flat" cmpd="sng" algn="ctr">
              <a:solidFill>
                <a:srgbClr val="C00000"/>
              </a:solidFill>
              <a:prstDash val="solid"/>
            </a:ln>
            <a:effectLst/>
          </p:spPr>
        </p:cxnSp>
        <p:cxnSp>
          <p:nvCxnSpPr>
            <p:cNvPr id="239" name="Gerader Verbinder 79"/>
            <p:cNvCxnSpPr/>
            <p:nvPr/>
          </p:nvCxnSpPr>
          <p:spPr>
            <a:xfrm flipH="1" flipV="1">
              <a:off x="6596608" y="1844824"/>
              <a:ext cx="144016" cy="144016"/>
            </a:xfrm>
            <a:prstGeom prst="line">
              <a:avLst/>
            </a:prstGeom>
            <a:noFill/>
            <a:ln w="38100" cap="flat" cmpd="sng" algn="ctr">
              <a:solidFill>
                <a:srgbClr val="C00000"/>
              </a:solidFill>
              <a:prstDash val="solid"/>
            </a:ln>
            <a:effectLst/>
          </p:spPr>
        </p:cxnSp>
        <p:cxnSp>
          <p:nvCxnSpPr>
            <p:cNvPr id="240" name="Gerader Verbinder 80"/>
            <p:cNvCxnSpPr/>
            <p:nvPr/>
          </p:nvCxnSpPr>
          <p:spPr>
            <a:xfrm flipH="1" flipV="1">
              <a:off x="6363816" y="1844824"/>
              <a:ext cx="144016" cy="144016"/>
            </a:xfrm>
            <a:prstGeom prst="line">
              <a:avLst/>
            </a:prstGeom>
            <a:noFill/>
            <a:ln w="38100" cap="flat" cmpd="sng" algn="ctr">
              <a:solidFill>
                <a:srgbClr val="C00000"/>
              </a:solidFill>
              <a:prstDash val="solid"/>
            </a:ln>
            <a:effectLst/>
          </p:spPr>
        </p:cxnSp>
        <p:cxnSp>
          <p:nvCxnSpPr>
            <p:cNvPr id="241" name="Gerader Verbinder 81"/>
            <p:cNvCxnSpPr/>
            <p:nvPr/>
          </p:nvCxnSpPr>
          <p:spPr>
            <a:xfrm flipH="1" flipV="1">
              <a:off x="6128565" y="1844824"/>
              <a:ext cx="144016" cy="144016"/>
            </a:xfrm>
            <a:prstGeom prst="line">
              <a:avLst/>
            </a:prstGeom>
            <a:noFill/>
            <a:ln w="38100" cap="flat" cmpd="sng" algn="ctr">
              <a:solidFill>
                <a:srgbClr val="C00000"/>
              </a:solidFill>
              <a:prstDash val="solid"/>
            </a:ln>
            <a:effectLst/>
          </p:spPr>
        </p:cxnSp>
        <p:cxnSp>
          <p:nvCxnSpPr>
            <p:cNvPr id="242" name="Gerader Verbinder 82"/>
            <p:cNvCxnSpPr/>
            <p:nvPr/>
          </p:nvCxnSpPr>
          <p:spPr>
            <a:xfrm>
              <a:off x="6021244" y="1967645"/>
              <a:ext cx="1079" cy="391023"/>
            </a:xfrm>
            <a:prstGeom prst="line">
              <a:avLst/>
            </a:prstGeom>
            <a:noFill/>
            <a:ln w="38100" cap="flat" cmpd="sng" algn="ctr">
              <a:solidFill>
                <a:srgbClr val="C00000"/>
              </a:solidFill>
              <a:prstDash val="solid"/>
            </a:ln>
            <a:effectLst/>
          </p:spPr>
        </p:cxnSp>
        <p:cxnSp>
          <p:nvCxnSpPr>
            <p:cNvPr id="243" name="Gerader Verbinder 83"/>
            <p:cNvCxnSpPr/>
            <p:nvPr/>
          </p:nvCxnSpPr>
          <p:spPr>
            <a:xfrm>
              <a:off x="6736818" y="1977737"/>
              <a:ext cx="3097" cy="374875"/>
            </a:xfrm>
            <a:prstGeom prst="line">
              <a:avLst/>
            </a:prstGeom>
            <a:noFill/>
            <a:ln w="38100" cap="flat" cmpd="sng" algn="ctr">
              <a:solidFill>
                <a:srgbClr val="C00000"/>
              </a:solidFill>
              <a:prstDash val="solid"/>
            </a:ln>
            <a:effectLst/>
          </p:spPr>
        </p:cxnSp>
      </p:grpSp>
      <p:cxnSp>
        <p:nvCxnSpPr>
          <p:cNvPr id="244" name="Gerader Verbinder 86"/>
          <p:cNvCxnSpPr/>
          <p:nvPr/>
        </p:nvCxnSpPr>
        <p:spPr>
          <a:xfrm flipH="1">
            <a:off x="5389796" y="1611539"/>
            <a:ext cx="1080119" cy="0"/>
          </a:xfrm>
          <a:prstGeom prst="line">
            <a:avLst/>
          </a:prstGeom>
          <a:noFill/>
          <a:ln w="76200" cap="flat" cmpd="sng" algn="ctr">
            <a:solidFill>
              <a:srgbClr val="DE6F00"/>
            </a:solidFill>
            <a:prstDash val="solid"/>
          </a:ln>
          <a:effectLst/>
        </p:spPr>
      </p:cxnSp>
      <p:sp>
        <p:nvSpPr>
          <p:cNvPr id="245" name="Textfeld 92"/>
          <p:cNvSpPr txBox="1"/>
          <p:nvPr/>
        </p:nvSpPr>
        <p:spPr>
          <a:xfrm>
            <a:off x="1120219" y="2627841"/>
            <a:ext cx="9232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200" kern="0" dirty="0">
                <a:solidFill>
                  <a:srgbClr val="000000"/>
                </a:solidFill>
                <a:latin typeface="Arial"/>
              </a:rPr>
              <a:t>LN</a:t>
            </a:r>
            <a:r>
              <a:rPr lang="de-DE" sz="1200" kern="0" baseline="-25000" dirty="0">
                <a:solidFill>
                  <a:srgbClr val="000000"/>
                </a:solidFill>
                <a:latin typeface="Arial"/>
              </a:rPr>
              <a:t>2</a:t>
            </a:r>
            <a:r>
              <a:rPr lang="de-DE" sz="1200" kern="0" dirty="0">
                <a:solidFill>
                  <a:srgbClr val="000000"/>
                </a:solidFill>
                <a:latin typeface="Arial"/>
              </a:rPr>
              <a:t> Dewar</a:t>
            </a:r>
          </a:p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200" kern="0" dirty="0">
                <a:solidFill>
                  <a:srgbClr val="000000"/>
                </a:solidFill>
                <a:latin typeface="Arial"/>
              </a:rPr>
              <a:t>4 bar</a:t>
            </a:r>
            <a:endParaRPr lang="en-GB" sz="1200" kern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7" name="Textfeld 95"/>
          <p:cNvSpPr txBox="1"/>
          <p:nvPr/>
        </p:nvSpPr>
        <p:spPr>
          <a:xfrm>
            <a:off x="2139336" y="1797953"/>
            <a:ext cx="864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200" kern="0" dirty="0">
                <a:solidFill>
                  <a:srgbClr val="000000"/>
                </a:solidFill>
                <a:latin typeface="Arial"/>
              </a:rPr>
              <a:t>P</a:t>
            </a:r>
            <a:r>
              <a:rPr lang="de-DE" sz="1200" kern="0" dirty="0" err="1">
                <a:solidFill>
                  <a:srgbClr val="000000"/>
                </a:solidFill>
                <a:latin typeface="Arial"/>
              </a:rPr>
              <a:t>recooler</a:t>
            </a:r>
            <a:endParaRPr lang="en-GB" sz="1200" kern="0" dirty="0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86" name="Group 285"/>
          <p:cNvGrpSpPr/>
          <p:nvPr/>
        </p:nvGrpSpPr>
        <p:grpSpPr>
          <a:xfrm>
            <a:off x="2871028" y="1266412"/>
            <a:ext cx="786251" cy="313382"/>
            <a:chOff x="2799703" y="1517629"/>
            <a:chExt cx="1048334" cy="417842"/>
          </a:xfrm>
        </p:grpSpPr>
        <p:grpSp>
          <p:nvGrpSpPr>
            <p:cNvPr id="208" name="Gruppieren 23"/>
            <p:cNvGrpSpPr/>
            <p:nvPr/>
          </p:nvGrpSpPr>
          <p:grpSpPr>
            <a:xfrm flipV="1">
              <a:off x="3132889" y="1791455"/>
              <a:ext cx="358991" cy="144016"/>
              <a:chOff x="6012160" y="1844824"/>
              <a:chExt cx="728464" cy="513844"/>
            </a:xfrm>
          </p:grpSpPr>
          <p:cxnSp>
            <p:nvCxnSpPr>
              <p:cNvPr id="209" name="Gerader Verbinder 10"/>
              <p:cNvCxnSpPr/>
              <p:nvPr/>
            </p:nvCxnSpPr>
            <p:spPr>
              <a:xfrm flipV="1">
                <a:off x="6012160" y="1844824"/>
                <a:ext cx="144016" cy="144016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210" name="Gerader Verbinder 12"/>
              <p:cNvCxnSpPr/>
              <p:nvPr/>
            </p:nvCxnSpPr>
            <p:spPr>
              <a:xfrm flipV="1">
                <a:off x="6244970" y="1844824"/>
                <a:ext cx="144016" cy="144016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211" name="Gerader Verbinder 13"/>
              <p:cNvCxnSpPr/>
              <p:nvPr/>
            </p:nvCxnSpPr>
            <p:spPr>
              <a:xfrm flipV="1">
                <a:off x="6477762" y="1844824"/>
                <a:ext cx="144016" cy="144016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212" name="Gerader Verbinder 14"/>
              <p:cNvCxnSpPr/>
              <p:nvPr/>
            </p:nvCxnSpPr>
            <p:spPr>
              <a:xfrm flipH="1" flipV="1">
                <a:off x="6596608" y="1844824"/>
                <a:ext cx="144016" cy="144016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213" name="Gerader Verbinder 15"/>
              <p:cNvCxnSpPr/>
              <p:nvPr/>
            </p:nvCxnSpPr>
            <p:spPr>
              <a:xfrm flipH="1" flipV="1">
                <a:off x="6363816" y="1844824"/>
                <a:ext cx="144016" cy="144016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214" name="Gerader Verbinder 16"/>
              <p:cNvCxnSpPr/>
              <p:nvPr/>
            </p:nvCxnSpPr>
            <p:spPr>
              <a:xfrm flipH="1" flipV="1">
                <a:off x="6128565" y="1844824"/>
                <a:ext cx="144016" cy="144016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215" name="Gerader Verbinder 18"/>
              <p:cNvCxnSpPr/>
              <p:nvPr/>
            </p:nvCxnSpPr>
            <p:spPr>
              <a:xfrm>
                <a:off x="6021244" y="1967645"/>
                <a:ext cx="1079" cy="391023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216" name="Gerader Verbinder 20"/>
              <p:cNvCxnSpPr/>
              <p:nvPr/>
            </p:nvCxnSpPr>
            <p:spPr>
              <a:xfrm>
                <a:off x="6736818" y="1977737"/>
                <a:ext cx="3097" cy="374875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</p:grpSp>
        <p:sp>
          <p:nvSpPr>
            <p:cNvPr id="248" name="Textfeld 96"/>
            <p:cNvSpPr txBox="1"/>
            <p:nvPr/>
          </p:nvSpPr>
          <p:spPr>
            <a:xfrm>
              <a:off x="2799703" y="1517629"/>
              <a:ext cx="1048334" cy="369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de-DE" sz="1200" kern="0" dirty="0">
                  <a:solidFill>
                    <a:srgbClr val="C00000"/>
                  </a:solidFill>
                  <a:latin typeface="Arial"/>
                </a:rPr>
                <a:t>EH 1</a:t>
              </a:r>
              <a:endParaRPr lang="en-GB" sz="1200" kern="0" dirty="0">
                <a:solidFill>
                  <a:srgbClr val="C00000"/>
                </a:solidFill>
                <a:latin typeface="Arial"/>
              </a:endParaRPr>
            </a:p>
          </p:txBody>
        </p:sp>
      </p:grpSp>
      <p:grpSp>
        <p:nvGrpSpPr>
          <p:cNvPr id="306" name="Group 305"/>
          <p:cNvGrpSpPr/>
          <p:nvPr/>
        </p:nvGrpSpPr>
        <p:grpSpPr>
          <a:xfrm>
            <a:off x="4357857" y="1272833"/>
            <a:ext cx="786251" cy="306960"/>
            <a:chOff x="4243746" y="1697111"/>
            <a:chExt cx="1048334" cy="409280"/>
          </a:xfrm>
        </p:grpSpPr>
        <p:grpSp>
          <p:nvGrpSpPr>
            <p:cNvPr id="225" name="Gruppieren 64"/>
            <p:cNvGrpSpPr/>
            <p:nvPr/>
          </p:nvGrpSpPr>
          <p:grpSpPr>
            <a:xfrm flipV="1">
              <a:off x="4596673" y="1962375"/>
              <a:ext cx="358991" cy="144016"/>
              <a:chOff x="6012160" y="1844824"/>
              <a:chExt cx="728464" cy="513844"/>
            </a:xfrm>
          </p:grpSpPr>
          <p:cxnSp>
            <p:nvCxnSpPr>
              <p:cNvPr id="226" name="Gerader Verbinder 65"/>
              <p:cNvCxnSpPr/>
              <p:nvPr/>
            </p:nvCxnSpPr>
            <p:spPr>
              <a:xfrm flipV="1">
                <a:off x="6012160" y="1844824"/>
                <a:ext cx="144016" cy="144016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227" name="Gerader Verbinder 66"/>
              <p:cNvCxnSpPr/>
              <p:nvPr/>
            </p:nvCxnSpPr>
            <p:spPr>
              <a:xfrm flipV="1">
                <a:off x="6244970" y="1844824"/>
                <a:ext cx="144016" cy="144016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228" name="Gerader Verbinder 67"/>
              <p:cNvCxnSpPr/>
              <p:nvPr/>
            </p:nvCxnSpPr>
            <p:spPr>
              <a:xfrm flipV="1">
                <a:off x="6477762" y="1844824"/>
                <a:ext cx="144016" cy="144016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229" name="Gerader Verbinder 68"/>
              <p:cNvCxnSpPr/>
              <p:nvPr/>
            </p:nvCxnSpPr>
            <p:spPr>
              <a:xfrm flipH="1" flipV="1">
                <a:off x="6596608" y="1844824"/>
                <a:ext cx="144016" cy="144016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230" name="Gerader Verbinder 69"/>
              <p:cNvCxnSpPr/>
              <p:nvPr/>
            </p:nvCxnSpPr>
            <p:spPr>
              <a:xfrm flipH="1" flipV="1">
                <a:off x="6363816" y="1844824"/>
                <a:ext cx="144016" cy="144016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231" name="Gerader Verbinder 70"/>
              <p:cNvCxnSpPr/>
              <p:nvPr/>
            </p:nvCxnSpPr>
            <p:spPr>
              <a:xfrm flipH="1" flipV="1">
                <a:off x="6128565" y="1844824"/>
                <a:ext cx="144016" cy="144016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232" name="Gerader Verbinder 71"/>
              <p:cNvCxnSpPr/>
              <p:nvPr/>
            </p:nvCxnSpPr>
            <p:spPr>
              <a:xfrm>
                <a:off x="6021244" y="1967645"/>
                <a:ext cx="1079" cy="391023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  <p:cxnSp>
            <p:nvCxnSpPr>
              <p:cNvPr id="233" name="Gerader Verbinder 72"/>
              <p:cNvCxnSpPr/>
              <p:nvPr/>
            </p:nvCxnSpPr>
            <p:spPr>
              <a:xfrm>
                <a:off x="6736818" y="1977737"/>
                <a:ext cx="3097" cy="374875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</p:cxnSp>
        </p:grpSp>
        <p:sp>
          <p:nvSpPr>
            <p:cNvPr id="249" name="Textfeld 97"/>
            <p:cNvSpPr txBox="1"/>
            <p:nvPr/>
          </p:nvSpPr>
          <p:spPr>
            <a:xfrm>
              <a:off x="4243746" y="1697111"/>
              <a:ext cx="104833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de-DE" sz="1200" kern="0" dirty="0">
                  <a:solidFill>
                    <a:srgbClr val="C00000"/>
                  </a:solidFill>
                  <a:latin typeface="Arial"/>
                </a:rPr>
                <a:t>EH 2</a:t>
              </a:r>
              <a:endParaRPr lang="en-GB" sz="1200" kern="0" dirty="0">
                <a:solidFill>
                  <a:srgbClr val="C00000"/>
                </a:solidFill>
                <a:latin typeface="Arial"/>
              </a:endParaRPr>
            </a:p>
          </p:txBody>
        </p:sp>
      </p:grpSp>
      <p:sp>
        <p:nvSpPr>
          <p:cNvPr id="250" name="Textfeld 98"/>
          <p:cNvSpPr txBox="1"/>
          <p:nvPr/>
        </p:nvSpPr>
        <p:spPr>
          <a:xfrm>
            <a:off x="6478391" y="1258539"/>
            <a:ext cx="7862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200" kern="0" dirty="0">
                <a:solidFill>
                  <a:srgbClr val="C00000"/>
                </a:solidFill>
                <a:latin typeface="Arial"/>
              </a:rPr>
              <a:t>EH 3</a:t>
            </a:r>
            <a:endParaRPr lang="en-GB" sz="1200" kern="0" dirty="0">
              <a:solidFill>
                <a:srgbClr val="C00000"/>
              </a:solidFill>
              <a:latin typeface="Arial"/>
            </a:endParaRPr>
          </a:p>
        </p:txBody>
      </p:sp>
      <p:sp>
        <p:nvSpPr>
          <p:cNvPr id="251" name="Textfeld 99"/>
          <p:cNvSpPr txBox="1"/>
          <p:nvPr/>
        </p:nvSpPr>
        <p:spPr>
          <a:xfrm>
            <a:off x="3685493" y="1764238"/>
            <a:ext cx="121331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050" kern="0" dirty="0">
                <a:solidFill>
                  <a:srgbClr val="000000"/>
                </a:solidFill>
                <a:latin typeface="Arial"/>
              </a:rPr>
              <a:t>Joule-Thomson </a:t>
            </a:r>
            <a:r>
              <a:rPr lang="de-DE" sz="1050" kern="0" dirty="0" err="1">
                <a:solidFill>
                  <a:srgbClr val="000000"/>
                </a:solidFill>
                <a:latin typeface="Arial"/>
              </a:rPr>
              <a:t>expansion</a:t>
            </a:r>
            <a:endParaRPr lang="en-GB" sz="1050" kern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2" name="Textfeld 100"/>
          <p:cNvSpPr txBox="1"/>
          <p:nvPr/>
        </p:nvSpPr>
        <p:spPr>
          <a:xfrm>
            <a:off x="5181940" y="1642282"/>
            <a:ext cx="14950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200" kern="0" dirty="0">
                <a:solidFill>
                  <a:srgbClr val="080808"/>
                </a:solidFill>
                <a:latin typeface="Arial"/>
              </a:rPr>
              <a:t>Sample</a:t>
            </a:r>
            <a:endParaRPr lang="en-GB" sz="1200" kern="0" dirty="0">
              <a:solidFill>
                <a:srgbClr val="080808"/>
              </a:solidFill>
              <a:latin typeface="Arial"/>
            </a:endParaRPr>
          </a:p>
        </p:txBody>
      </p:sp>
      <p:sp>
        <p:nvSpPr>
          <p:cNvPr id="255" name="Ellipse 103"/>
          <p:cNvSpPr/>
          <p:nvPr/>
        </p:nvSpPr>
        <p:spPr>
          <a:xfrm>
            <a:off x="7141694" y="1025754"/>
            <a:ext cx="278168" cy="270030"/>
          </a:xfrm>
          <a:prstGeom prst="ellipse">
            <a:avLst/>
          </a:prstGeom>
          <a:noFill/>
          <a:ln w="38100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en-GB" sz="1350" kern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56" name="Textfeld 104"/>
          <p:cNvSpPr txBox="1"/>
          <p:nvPr/>
        </p:nvSpPr>
        <p:spPr>
          <a:xfrm>
            <a:off x="7123081" y="1045352"/>
            <a:ext cx="32694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050" kern="0" dirty="0">
                <a:solidFill>
                  <a:srgbClr val="000000"/>
                </a:solidFill>
                <a:latin typeface="Arial"/>
              </a:rPr>
              <a:t>FT</a:t>
            </a:r>
            <a:endParaRPr lang="en-GB" sz="1050" kern="0" dirty="0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81" name="Group 280"/>
          <p:cNvGrpSpPr/>
          <p:nvPr/>
        </p:nvGrpSpPr>
        <p:grpSpPr>
          <a:xfrm>
            <a:off x="5004049" y="1025754"/>
            <a:ext cx="326948" cy="576764"/>
            <a:chOff x="5148064" y="1196752"/>
            <a:chExt cx="435931" cy="769018"/>
          </a:xfrm>
        </p:grpSpPr>
        <p:sp>
          <p:nvSpPr>
            <p:cNvPr id="253" name="Ellipse 101"/>
            <p:cNvSpPr/>
            <p:nvPr/>
          </p:nvSpPr>
          <p:spPr>
            <a:xfrm>
              <a:off x="5172883" y="1196752"/>
              <a:ext cx="370890" cy="360040"/>
            </a:xfrm>
            <a:prstGeom prst="ellips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350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54" name="Textfeld 102"/>
            <p:cNvSpPr txBox="1"/>
            <p:nvPr/>
          </p:nvSpPr>
          <p:spPr>
            <a:xfrm>
              <a:off x="5148064" y="1222883"/>
              <a:ext cx="435931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de-DE" sz="1050" kern="0" dirty="0">
                  <a:solidFill>
                    <a:srgbClr val="000000"/>
                  </a:solidFill>
                  <a:latin typeface="Arial"/>
                </a:rPr>
                <a:t>PT</a:t>
              </a:r>
              <a:endParaRPr lang="en-GB" sz="1050" kern="0" dirty="0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257" name="Gerader Verbinder 106"/>
            <p:cNvCxnSpPr>
              <a:stCxn id="253" idx="4"/>
            </p:cNvCxnSpPr>
            <p:nvPr/>
          </p:nvCxnSpPr>
          <p:spPr>
            <a:xfrm flipH="1">
              <a:off x="5357973" y="1556792"/>
              <a:ext cx="355" cy="408978"/>
            </a:xfrm>
            <a:prstGeom prst="lin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</p:cxnSp>
      </p:grpSp>
      <p:cxnSp>
        <p:nvCxnSpPr>
          <p:cNvPr id="258" name="Gerader Verbinder 110"/>
          <p:cNvCxnSpPr/>
          <p:nvPr/>
        </p:nvCxnSpPr>
        <p:spPr>
          <a:xfrm flipH="1">
            <a:off x="7281649" y="1291596"/>
            <a:ext cx="266" cy="306734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</a:ln>
          <a:effectLst/>
        </p:spPr>
      </p:cxnSp>
      <p:grpSp>
        <p:nvGrpSpPr>
          <p:cNvPr id="263" name="Gruppieren 115"/>
          <p:cNvGrpSpPr/>
          <p:nvPr/>
        </p:nvGrpSpPr>
        <p:grpSpPr>
          <a:xfrm>
            <a:off x="1886511" y="1551898"/>
            <a:ext cx="136890" cy="103943"/>
            <a:chOff x="3851920" y="1988840"/>
            <a:chExt cx="1440160" cy="720081"/>
          </a:xfrm>
        </p:grpSpPr>
        <p:sp>
          <p:nvSpPr>
            <p:cNvPr id="264" name="Gleichschenkliges Dreieck 116"/>
            <p:cNvSpPr/>
            <p:nvPr/>
          </p:nvSpPr>
          <p:spPr>
            <a:xfrm rot="5400000">
              <a:off x="3851920" y="1988840"/>
              <a:ext cx="720080" cy="720080"/>
            </a:xfrm>
            <a:prstGeom prst="triangl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350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65" name="Gleichschenkliges Dreieck 117"/>
            <p:cNvSpPr/>
            <p:nvPr/>
          </p:nvSpPr>
          <p:spPr>
            <a:xfrm rot="16200000" flipH="1">
              <a:off x="4572000" y="1988841"/>
              <a:ext cx="720080" cy="720080"/>
            </a:xfrm>
            <a:prstGeom prst="triangl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350" kern="0">
                <a:solidFill>
                  <a:srgbClr val="FFFFFF"/>
                </a:solidFill>
                <a:latin typeface="Arial"/>
              </a:endParaRPr>
            </a:p>
          </p:txBody>
        </p:sp>
      </p:grpSp>
      <p:sp>
        <p:nvSpPr>
          <p:cNvPr id="266" name="Flussdiagramm: Verzögerung 118"/>
          <p:cNvSpPr/>
          <p:nvPr/>
        </p:nvSpPr>
        <p:spPr>
          <a:xfrm rot="16200000">
            <a:off x="1924849" y="1421696"/>
            <a:ext cx="57186" cy="65416"/>
          </a:xfrm>
          <a:prstGeom prst="flowChartDelay">
            <a:avLst/>
          </a:prstGeom>
          <a:noFill/>
          <a:ln w="38100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en-GB" sz="1350" kern="0">
              <a:solidFill>
                <a:srgbClr val="FFFFFF"/>
              </a:solidFill>
              <a:latin typeface="Arial"/>
            </a:endParaRPr>
          </a:p>
        </p:txBody>
      </p:sp>
      <p:cxnSp>
        <p:nvCxnSpPr>
          <p:cNvPr id="267" name="Gerader Verbinder 119"/>
          <p:cNvCxnSpPr>
            <a:endCxn id="265" idx="0"/>
          </p:cNvCxnSpPr>
          <p:nvPr/>
        </p:nvCxnSpPr>
        <p:spPr>
          <a:xfrm>
            <a:off x="1954310" y="1487759"/>
            <a:ext cx="647" cy="116111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</a:ln>
          <a:effectLst/>
        </p:spPr>
      </p:cxnSp>
      <p:grpSp>
        <p:nvGrpSpPr>
          <p:cNvPr id="268" name="Gruppieren 124"/>
          <p:cNvGrpSpPr/>
          <p:nvPr/>
        </p:nvGrpSpPr>
        <p:grpSpPr>
          <a:xfrm>
            <a:off x="7485100" y="1547863"/>
            <a:ext cx="136890" cy="103943"/>
            <a:chOff x="3851920" y="1988840"/>
            <a:chExt cx="1440160" cy="720081"/>
          </a:xfrm>
        </p:grpSpPr>
        <p:sp>
          <p:nvSpPr>
            <p:cNvPr id="269" name="Gleichschenkliges Dreieck 125"/>
            <p:cNvSpPr/>
            <p:nvPr/>
          </p:nvSpPr>
          <p:spPr>
            <a:xfrm rot="5400000">
              <a:off x="3851920" y="1988840"/>
              <a:ext cx="720080" cy="720080"/>
            </a:xfrm>
            <a:prstGeom prst="triangl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350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70" name="Gleichschenkliges Dreieck 126"/>
            <p:cNvSpPr/>
            <p:nvPr/>
          </p:nvSpPr>
          <p:spPr>
            <a:xfrm rot="16200000" flipH="1">
              <a:off x="4572000" y="1988841"/>
              <a:ext cx="720080" cy="720080"/>
            </a:xfrm>
            <a:prstGeom prst="triangl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350" kern="0">
                <a:solidFill>
                  <a:srgbClr val="FFFFFF"/>
                </a:solidFill>
                <a:latin typeface="Arial"/>
              </a:endParaRPr>
            </a:p>
          </p:txBody>
        </p:sp>
      </p:grpSp>
      <p:sp>
        <p:nvSpPr>
          <p:cNvPr id="271" name="Flussdiagramm: Verzögerung 127"/>
          <p:cNvSpPr/>
          <p:nvPr/>
        </p:nvSpPr>
        <p:spPr>
          <a:xfrm rot="16200000">
            <a:off x="7523438" y="1417661"/>
            <a:ext cx="57186" cy="65416"/>
          </a:xfrm>
          <a:prstGeom prst="flowChartDelay">
            <a:avLst/>
          </a:prstGeom>
          <a:noFill/>
          <a:ln w="38100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en-GB" sz="1350" kern="0">
              <a:solidFill>
                <a:srgbClr val="FFFFFF"/>
              </a:solidFill>
              <a:latin typeface="Arial"/>
            </a:endParaRPr>
          </a:p>
        </p:txBody>
      </p:sp>
      <p:cxnSp>
        <p:nvCxnSpPr>
          <p:cNvPr id="272" name="Gerader Verbinder 128"/>
          <p:cNvCxnSpPr>
            <a:endCxn id="270" idx="0"/>
          </p:cNvCxnSpPr>
          <p:nvPr/>
        </p:nvCxnSpPr>
        <p:spPr>
          <a:xfrm>
            <a:off x="7552899" y="1483724"/>
            <a:ext cx="647" cy="116111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</a:ln>
          <a:effectLst/>
        </p:spPr>
      </p:cxnSp>
      <p:sp>
        <p:nvSpPr>
          <p:cNvPr id="275" name="Textfeld 131"/>
          <p:cNvSpPr txBox="1"/>
          <p:nvPr/>
        </p:nvSpPr>
        <p:spPr>
          <a:xfrm>
            <a:off x="1985958" y="2393318"/>
            <a:ext cx="23660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350" kern="0" dirty="0">
                <a:solidFill>
                  <a:srgbClr val="000000"/>
                </a:solidFill>
                <a:latin typeface="Arial"/>
              </a:rPr>
              <a:t>1</a:t>
            </a:r>
          </a:p>
        </p:txBody>
      </p:sp>
      <p:sp>
        <p:nvSpPr>
          <p:cNvPr id="276" name="Textfeld 132"/>
          <p:cNvSpPr txBox="1"/>
          <p:nvPr/>
        </p:nvSpPr>
        <p:spPr>
          <a:xfrm flipH="1">
            <a:off x="2144072" y="1563374"/>
            <a:ext cx="14520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350" kern="0" dirty="0">
                <a:solidFill>
                  <a:srgbClr val="000000"/>
                </a:solidFill>
                <a:latin typeface="Arial"/>
              </a:rPr>
              <a:t>2</a:t>
            </a:r>
          </a:p>
        </p:txBody>
      </p:sp>
      <p:sp>
        <p:nvSpPr>
          <p:cNvPr id="277" name="Textfeld 133"/>
          <p:cNvSpPr txBox="1"/>
          <p:nvPr/>
        </p:nvSpPr>
        <p:spPr>
          <a:xfrm flipH="1">
            <a:off x="2848796" y="1559590"/>
            <a:ext cx="14520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350" kern="0" dirty="0">
                <a:solidFill>
                  <a:srgbClr val="000000"/>
                </a:solidFill>
                <a:latin typeface="Arial"/>
              </a:rPr>
              <a:t>3</a:t>
            </a:r>
          </a:p>
        </p:txBody>
      </p:sp>
      <p:sp>
        <p:nvSpPr>
          <p:cNvPr id="278" name="Textfeld 134"/>
          <p:cNvSpPr txBox="1"/>
          <p:nvPr/>
        </p:nvSpPr>
        <p:spPr>
          <a:xfrm flipH="1">
            <a:off x="3695700" y="1561016"/>
            <a:ext cx="14520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350" kern="0" dirty="0">
                <a:solidFill>
                  <a:srgbClr val="000000"/>
                </a:solidFill>
                <a:latin typeface="Arial"/>
              </a:rPr>
              <a:t>4</a:t>
            </a:r>
          </a:p>
        </p:txBody>
      </p:sp>
      <p:sp>
        <p:nvSpPr>
          <p:cNvPr id="279" name="Textfeld 135"/>
          <p:cNvSpPr txBox="1"/>
          <p:nvPr/>
        </p:nvSpPr>
        <p:spPr>
          <a:xfrm flipH="1">
            <a:off x="4442251" y="1568478"/>
            <a:ext cx="14520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350" kern="0" dirty="0">
                <a:solidFill>
                  <a:srgbClr val="000000"/>
                </a:solidFill>
                <a:latin typeface="Arial"/>
              </a:rPr>
              <a:t>5</a:t>
            </a:r>
          </a:p>
        </p:txBody>
      </p:sp>
      <p:sp>
        <p:nvSpPr>
          <p:cNvPr id="280" name="Textfeld 136"/>
          <p:cNvSpPr txBox="1"/>
          <p:nvPr/>
        </p:nvSpPr>
        <p:spPr>
          <a:xfrm flipH="1">
            <a:off x="4871003" y="1569235"/>
            <a:ext cx="14520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350" kern="0" dirty="0">
                <a:solidFill>
                  <a:srgbClr val="000000"/>
                </a:solidFill>
                <a:latin typeface="Arial"/>
              </a:rPr>
              <a:t>6</a:t>
            </a:r>
          </a:p>
        </p:txBody>
      </p:sp>
      <p:grpSp>
        <p:nvGrpSpPr>
          <p:cNvPr id="282" name="Group 281"/>
          <p:cNvGrpSpPr/>
          <p:nvPr/>
        </p:nvGrpSpPr>
        <p:grpSpPr>
          <a:xfrm>
            <a:off x="3759565" y="1031710"/>
            <a:ext cx="326948" cy="576764"/>
            <a:chOff x="5148064" y="1196752"/>
            <a:chExt cx="435931" cy="769018"/>
          </a:xfrm>
        </p:grpSpPr>
        <p:sp>
          <p:nvSpPr>
            <p:cNvPr id="283" name="Ellipse 101"/>
            <p:cNvSpPr/>
            <p:nvPr/>
          </p:nvSpPr>
          <p:spPr>
            <a:xfrm>
              <a:off x="5172883" y="1196752"/>
              <a:ext cx="370890" cy="360040"/>
            </a:xfrm>
            <a:prstGeom prst="ellips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350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84" name="Textfeld 102"/>
            <p:cNvSpPr txBox="1"/>
            <p:nvPr/>
          </p:nvSpPr>
          <p:spPr>
            <a:xfrm>
              <a:off x="5148064" y="1222883"/>
              <a:ext cx="435931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de-DE" sz="1050" kern="0" dirty="0">
                  <a:solidFill>
                    <a:srgbClr val="000000"/>
                  </a:solidFill>
                  <a:latin typeface="Arial"/>
                </a:rPr>
                <a:t>PT</a:t>
              </a:r>
              <a:endParaRPr lang="en-GB" sz="1050" kern="0" dirty="0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285" name="Gerader Verbinder 106"/>
            <p:cNvCxnSpPr>
              <a:stCxn id="283" idx="4"/>
            </p:cNvCxnSpPr>
            <p:nvPr/>
          </p:nvCxnSpPr>
          <p:spPr>
            <a:xfrm flipH="1">
              <a:off x="5357973" y="1556792"/>
              <a:ext cx="355" cy="408978"/>
            </a:xfrm>
            <a:prstGeom prst="lin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</p:cxnSp>
      </p:grpSp>
      <p:cxnSp>
        <p:nvCxnSpPr>
          <p:cNvPr id="287" name="Gerader Verbinder 73"/>
          <p:cNvCxnSpPr/>
          <p:nvPr/>
        </p:nvCxnSpPr>
        <p:spPr>
          <a:xfrm flipH="1">
            <a:off x="7628400" y="1608986"/>
            <a:ext cx="177687" cy="0"/>
          </a:xfrm>
          <a:prstGeom prst="line">
            <a:avLst/>
          </a:prstGeom>
          <a:noFill/>
          <a:ln w="38100" cap="flat" cmpd="sng" algn="ctr">
            <a:solidFill>
              <a:srgbClr val="DE6F00"/>
            </a:solidFill>
            <a:prstDash val="solid"/>
            <a:headEnd type="arrow" w="med" len="med"/>
            <a:tailEnd type="none" w="med" len="med"/>
          </a:ln>
          <a:effectLst/>
        </p:spPr>
      </p:cxnSp>
      <p:sp>
        <p:nvSpPr>
          <p:cNvPr id="295" name="Oval 294"/>
          <p:cNvSpPr/>
          <p:nvPr/>
        </p:nvSpPr>
        <p:spPr>
          <a:xfrm>
            <a:off x="1326932" y="2051868"/>
            <a:ext cx="432000" cy="432000"/>
          </a:xfrm>
          <a:prstGeom prst="ellipse">
            <a:avLst/>
          </a:prstGeom>
          <a:noFill/>
          <a:ln w="19050">
            <a:solidFill>
              <a:srgbClr val="08080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US" sz="1350">
              <a:solidFill>
                <a:prstClr val="white"/>
              </a:solidFill>
              <a:latin typeface="Arial"/>
            </a:endParaRPr>
          </a:p>
        </p:txBody>
      </p:sp>
      <p:cxnSp>
        <p:nvCxnSpPr>
          <p:cNvPr id="297" name="Straight Connector 296"/>
          <p:cNvCxnSpPr/>
          <p:nvPr/>
        </p:nvCxnSpPr>
        <p:spPr>
          <a:xfrm flipV="1">
            <a:off x="1507220" y="1748190"/>
            <a:ext cx="0" cy="297000"/>
          </a:xfrm>
          <a:prstGeom prst="line">
            <a:avLst/>
          </a:prstGeom>
          <a:ln w="12700">
            <a:solidFill>
              <a:srgbClr val="08080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9" name="Straight Connector 298"/>
          <p:cNvCxnSpPr/>
          <p:nvPr/>
        </p:nvCxnSpPr>
        <p:spPr>
          <a:xfrm flipV="1">
            <a:off x="1588220" y="1748190"/>
            <a:ext cx="0" cy="297000"/>
          </a:xfrm>
          <a:prstGeom prst="line">
            <a:avLst/>
          </a:prstGeom>
          <a:ln w="12700">
            <a:solidFill>
              <a:srgbClr val="08080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00" name="Group 299"/>
          <p:cNvGrpSpPr/>
          <p:nvPr/>
        </p:nvGrpSpPr>
        <p:grpSpPr>
          <a:xfrm>
            <a:off x="3431599" y="1030453"/>
            <a:ext cx="326948" cy="576764"/>
            <a:chOff x="5148064" y="1196752"/>
            <a:chExt cx="435931" cy="769018"/>
          </a:xfrm>
        </p:grpSpPr>
        <p:sp>
          <p:nvSpPr>
            <p:cNvPr id="301" name="Ellipse 101"/>
            <p:cNvSpPr/>
            <p:nvPr/>
          </p:nvSpPr>
          <p:spPr>
            <a:xfrm>
              <a:off x="5172883" y="1196752"/>
              <a:ext cx="370890" cy="360040"/>
            </a:xfrm>
            <a:prstGeom prst="ellips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350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302" name="Textfeld 102"/>
            <p:cNvSpPr txBox="1"/>
            <p:nvPr/>
          </p:nvSpPr>
          <p:spPr>
            <a:xfrm>
              <a:off x="5148064" y="1222883"/>
              <a:ext cx="435931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de-DE" sz="1050" kern="0" dirty="0">
                  <a:solidFill>
                    <a:srgbClr val="000000"/>
                  </a:solidFill>
                  <a:latin typeface="Arial"/>
                </a:rPr>
                <a:t>TT</a:t>
              </a:r>
              <a:endParaRPr lang="en-GB" sz="1050" kern="0" dirty="0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303" name="Gerader Verbinder 106"/>
            <p:cNvCxnSpPr>
              <a:stCxn id="301" idx="4"/>
            </p:cNvCxnSpPr>
            <p:nvPr/>
          </p:nvCxnSpPr>
          <p:spPr>
            <a:xfrm flipH="1">
              <a:off x="5357973" y="1556792"/>
              <a:ext cx="355" cy="408978"/>
            </a:xfrm>
            <a:prstGeom prst="lin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</a:ln>
            <a:effectLst/>
          </p:spPr>
        </p:cxnSp>
      </p:grpSp>
      <p:sp>
        <p:nvSpPr>
          <p:cNvPr id="305" name="Rectangle 304"/>
          <p:cNvSpPr/>
          <p:nvPr/>
        </p:nvSpPr>
        <p:spPr>
          <a:xfrm>
            <a:off x="3003703" y="653753"/>
            <a:ext cx="4074761" cy="1620110"/>
          </a:xfrm>
          <a:prstGeom prst="rect">
            <a:avLst/>
          </a:prstGeom>
          <a:noFill/>
          <a:ln w="15875">
            <a:solidFill>
              <a:schemeClr val="accent2">
                <a:lumMod val="50000"/>
              </a:schemeClr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US" sz="1350">
              <a:solidFill>
                <a:prstClr val="white"/>
              </a:solidFill>
              <a:latin typeface="Arial"/>
            </a:endParaRPr>
          </a:p>
        </p:txBody>
      </p:sp>
      <p:sp>
        <p:nvSpPr>
          <p:cNvPr id="307" name="TextBox 306"/>
          <p:cNvSpPr txBox="1"/>
          <p:nvPr/>
        </p:nvSpPr>
        <p:spPr>
          <a:xfrm>
            <a:off x="5330997" y="2065565"/>
            <a:ext cx="184217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GB" sz="1050" dirty="0">
                <a:solidFill>
                  <a:srgbClr val="080808"/>
                </a:solidFill>
                <a:latin typeface="Arial"/>
              </a:rPr>
              <a:t>Cryostat with thermal shield</a:t>
            </a:r>
            <a:endParaRPr lang="en-US" sz="1050" dirty="0">
              <a:solidFill>
                <a:srgbClr val="080808"/>
              </a:solidFill>
              <a:latin typeface="Arial"/>
            </a:endParaRPr>
          </a:p>
        </p:txBody>
      </p:sp>
      <p:cxnSp>
        <p:nvCxnSpPr>
          <p:cNvPr id="310" name="Gerader Verbinder 52"/>
          <p:cNvCxnSpPr/>
          <p:nvPr/>
        </p:nvCxnSpPr>
        <p:spPr>
          <a:xfrm flipH="1" flipV="1">
            <a:off x="1539318" y="1591883"/>
            <a:ext cx="326248" cy="0"/>
          </a:xfrm>
          <a:prstGeom prst="line">
            <a:avLst/>
          </a:prstGeom>
          <a:noFill/>
          <a:ln w="38100" cap="flat" cmpd="sng" algn="ctr">
            <a:solidFill>
              <a:srgbClr val="DE6F00"/>
            </a:solidFill>
            <a:prstDash val="solid"/>
          </a:ln>
          <a:effectLst/>
        </p:spPr>
      </p:cxnSp>
      <p:cxnSp>
        <p:nvCxnSpPr>
          <p:cNvPr id="313" name="Straight Arrow Connector 312"/>
          <p:cNvCxnSpPr/>
          <p:nvPr/>
        </p:nvCxnSpPr>
        <p:spPr>
          <a:xfrm>
            <a:off x="5514428" y="1433466"/>
            <a:ext cx="185573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4" name="Straight Arrow Connector 313"/>
          <p:cNvCxnSpPr/>
          <p:nvPr/>
        </p:nvCxnSpPr>
        <p:spPr>
          <a:xfrm flipV="1">
            <a:off x="5929486" y="1295784"/>
            <a:ext cx="0" cy="18858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6" name="Straight Arrow Connector 315"/>
          <p:cNvCxnSpPr/>
          <p:nvPr/>
        </p:nvCxnSpPr>
        <p:spPr>
          <a:xfrm flipV="1">
            <a:off x="6265175" y="1299178"/>
            <a:ext cx="0" cy="188581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661079" y="2884821"/>
          <a:ext cx="2279084" cy="13906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490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00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8130">
                <a:tc gridSpan="2"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rgbClr val="0B0B61"/>
                          </a:solidFill>
                        </a:rPr>
                        <a:t>Test conditions</a:t>
                      </a:r>
                      <a:endParaRPr lang="en-US" sz="1100" b="1" dirty="0">
                        <a:solidFill>
                          <a:srgbClr val="0B0B61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GB" sz="1100" dirty="0">
                          <a:solidFill>
                            <a:srgbClr val="0B0B61"/>
                          </a:solidFill>
                        </a:rPr>
                        <a:t>Pressure (bar abs.</a:t>
                      </a:r>
                      <a:r>
                        <a:rPr lang="en-US" sz="1100" dirty="0">
                          <a:solidFill>
                            <a:srgbClr val="0B0B61"/>
                          </a:solidFill>
                        </a:rPr>
                        <a:t>)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solidFill>
                            <a:srgbClr val="0B0B61"/>
                          </a:solidFill>
                        </a:rPr>
                        <a:t>2.8</a:t>
                      </a:r>
                      <a:endParaRPr lang="en-US" sz="1100" dirty="0">
                        <a:solidFill>
                          <a:srgbClr val="0B0B61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GB" sz="1100" dirty="0">
                          <a:solidFill>
                            <a:srgbClr val="0B0B61"/>
                          </a:solidFill>
                        </a:rPr>
                        <a:t>Internal</a:t>
                      </a:r>
                      <a:r>
                        <a:rPr lang="en-GB" sz="1100" baseline="0" dirty="0">
                          <a:solidFill>
                            <a:srgbClr val="0B0B61"/>
                          </a:solidFill>
                        </a:rPr>
                        <a:t> d</a:t>
                      </a:r>
                      <a:r>
                        <a:rPr lang="en-GB" sz="1100" dirty="0">
                          <a:solidFill>
                            <a:srgbClr val="0B0B61"/>
                          </a:solidFill>
                        </a:rPr>
                        <a:t>iameter (mm)</a:t>
                      </a:r>
                      <a:endParaRPr lang="en-US" sz="1100" dirty="0">
                        <a:solidFill>
                          <a:srgbClr val="0B0B61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solidFill>
                            <a:srgbClr val="0B0B61"/>
                          </a:solidFill>
                        </a:rPr>
                        <a:t>6.0</a:t>
                      </a:r>
                      <a:endParaRPr lang="en-US" sz="1100" dirty="0">
                        <a:solidFill>
                          <a:srgbClr val="0B0B61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GB" sz="1100" dirty="0">
                          <a:solidFill>
                            <a:srgbClr val="0B0B61"/>
                          </a:solidFill>
                        </a:rPr>
                        <a:t>Mass flow (g/s)</a:t>
                      </a:r>
                      <a:endParaRPr lang="en-US" sz="1100" dirty="0">
                        <a:solidFill>
                          <a:srgbClr val="0B0B61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solidFill>
                            <a:srgbClr val="0B0B61"/>
                          </a:solidFill>
                        </a:rPr>
                        <a:t>1.44</a:t>
                      </a:r>
                      <a:endParaRPr lang="en-US" sz="1100" dirty="0">
                        <a:solidFill>
                          <a:srgbClr val="0B0B61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GB" sz="1100" dirty="0">
                          <a:solidFill>
                            <a:srgbClr val="0B0B61"/>
                          </a:solidFill>
                        </a:rPr>
                        <a:t>Mass velocity (kg/m</a:t>
                      </a:r>
                      <a:r>
                        <a:rPr lang="en-GB" sz="1100" baseline="30000" dirty="0">
                          <a:solidFill>
                            <a:srgbClr val="0B0B61"/>
                          </a:solidFill>
                        </a:rPr>
                        <a:t>2</a:t>
                      </a:r>
                      <a:r>
                        <a:rPr lang="en-GB" sz="1100" dirty="0">
                          <a:solidFill>
                            <a:srgbClr val="0B0B61"/>
                          </a:solidFill>
                        </a:rPr>
                        <a:t>s)</a:t>
                      </a:r>
                      <a:endParaRPr lang="en-US" sz="1100" dirty="0">
                        <a:solidFill>
                          <a:srgbClr val="0B0B61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solidFill>
                            <a:srgbClr val="0B0B61"/>
                          </a:solidFill>
                        </a:rPr>
                        <a:t>51</a:t>
                      </a:r>
                      <a:endParaRPr lang="en-US" sz="1100" dirty="0">
                        <a:solidFill>
                          <a:srgbClr val="0B0B61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pSp>
        <p:nvGrpSpPr>
          <p:cNvPr id="11" name="Group 10"/>
          <p:cNvGrpSpPr/>
          <p:nvPr/>
        </p:nvGrpSpPr>
        <p:grpSpPr>
          <a:xfrm>
            <a:off x="2581630" y="2113572"/>
            <a:ext cx="3157076" cy="2501776"/>
            <a:chOff x="1918173" y="2998244"/>
            <a:chExt cx="4053112" cy="3161401"/>
          </a:xfrm>
        </p:grpSpPr>
        <p:grpSp>
          <p:nvGrpSpPr>
            <p:cNvPr id="31" name="Gruppieren 9"/>
            <p:cNvGrpSpPr/>
            <p:nvPr/>
          </p:nvGrpSpPr>
          <p:grpSpPr>
            <a:xfrm>
              <a:off x="2628001" y="4482871"/>
              <a:ext cx="657277" cy="701115"/>
              <a:chOff x="1187276" y="5014126"/>
              <a:chExt cx="469764" cy="533614"/>
            </a:xfrm>
          </p:grpSpPr>
          <p:cxnSp>
            <p:nvCxnSpPr>
              <p:cNvPr id="37" name="Gerader Verbinder 148"/>
              <p:cNvCxnSpPr/>
              <p:nvPr/>
            </p:nvCxnSpPr>
            <p:spPr>
              <a:xfrm flipV="1">
                <a:off x="1187276" y="5419781"/>
                <a:ext cx="463134" cy="0"/>
              </a:xfrm>
              <a:prstGeom prst="line">
                <a:avLst/>
              </a:prstGeom>
              <a:noFill/>
              <a:ln w="28575" cap="flat" cmpd="sng" algn="ctr">
                <a:solidFill>
                  <a:srgbClr val="009682"/>
                </a:solidFill>
                <a:prstDash val="solid"/>
              </a:ln>
              <a:effectLst/>
            </p:spPr>
          </p:cxnSp>
          <p:cxnSp>
            <p:nvCxnSpPr>
              <p:cNvPr id="38" name="Gerader Verbinder 151"/>
              <p:cNvCxnSpPr/>
              <p:nvPr/>
            </p:nvCxnSpPr>
            <p:spPr>
              <a:xfrm>
                <a:off x="1291829" y="5526625"/>
                <a:ext cx="257296" cy="146"/>
              </a:xfrm>
              <a:prstGeom prst="line">
                <a:avLst/>
              </a:prstGeom>
              <a:noFill/>
              <a:ln w="28575" cap="flat" cmpd="sng" algn="ctr">
                <a:solidFill>
                  <a:srgbClr val="009682"/>
                </a:solidFill>
                <a:prstDash val="sysDash"/>
                <a:headEnd type="none" w="med" len="med"/>
                <a:tailEnd type="arrow" w="med" len="med"/>
              </a:ln>
              <a:effectLst/>
            </p:spPr>
          </p:cxnSp>
          <p:cxnSp>
            <p:nvCxnSpPr>
              <p:cNvPr id="39" name="Gerader Verbinder 152"/>
              <p:cNvCxnSpPr/>
              <p:nvPr/>
            </p:nvCxnSpPr>
            <p:spPr>
              <a:xfrm>
                <a:off x="1657040" y="5014126"/>
                <a:ext cx="0" cy="410990"/>
              </a:xfrm>
              <a:prstGeom prst="line">
                <a:avLst/>
              </a:prstGeom>
              <a:noFill/>
              <a:ln w="28575" cap="flat" cmpd="sng" algn="ctr">
                <a:solidFill>
                  <a:srgbClr val="009682"/>
                </a:solidFill>
                <a:prstDash val="solid"/>
              </a:ln>
              <a:effectLst/>
            </p:spPr>
          </p:cxnSp>
          <p:cxnSp>
            <p:nvCxnSpPr>
              <p:cNvPr id="41" name="Gerader Verbinder 157"/>
              <p:cNvCxnSpPr/>
              <p:nvPr/>
            </p:nvCxnSpPr>
            <p:spPr>
              <a:xfrm>
                <a:off x="1279903" y="5410743"/>
                <a:ext cx="0" cy="136997"/>
              </a:xfrm>
              <a:prstGeom prst="line">
                <a:avLst/>
              </a:prstGeom>
              <a:noFill/>
              <a:ln w="28575" cap="flat" cmpd="sng" algn="ctr">
                <a:solidFill>
                  <a:srgbClr val="009682"/>
                </a:solidFill>
                <a:prstDash val="solid"/>
              </a:ln>
              <a:effectLst/>
            </p:spPr>
          </p:cxnSp>
        </p:grpSp>
        <p:sp>
          <p:nvSpPr>
            <p:cNvPr id="32" name="Ellipse 161"/>
            <p:cNvSpPr/>
            <p:nvPr/>
          </p:nvSpPr>
          <p:spPr>
            <a:xfrm>
              <a:off x="3240850" y="4435524"/>
              <a:ext cx="88857" cy="81752"/>
            </a:xfrm>
            <a:prstGeom prst="ellipse">
              <a:avLst/>
            </a:prstGeom>
            <a:solidFill>
              <a:srgbClr val="00968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85800">
                <a:defRPr/>
              </a:pPr>
              <a:endParaRPr lang="en-GB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33" name="Ellipse 162"/>
            <p:cNvSpPr/>
            <p:nvPr/>
          </p:nvSpPr>
          <p:spPr>
            <a:xfrm>
              <a:off x="3242553" y="4974988"/>
              <a:ext cx="88857" cy="81752"/>
            </a:xfrm>
            <a:prstGeom prst="ellipse">
              <a:avLst/>
            </a:prstGeom>
            <a:solidFill>
              <a:srgbClr val="00968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85800">
                <a:defRPr/>
              </a:pPr>
              <a:endParaRPr lang="en-GB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34" name="Ellipse 163"/>
            <p:cNvSpPr/>
            <p:nvPr/>
          </p:nvSpPr>
          <p:spPr>
            <a:xfrm>
              <a:off x="2709275" y="4985355"/>
              <a:ext cx="88857" cy="81752"/>
            </a:xfrm>
            <a:prstGeom prst="ellipse">
              <a:avLst/>
            </a:prstGeom>
            <a:solidFill>
              <a:srgbClr val="00968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85800">
                <a:defRPr/>
              </a:pPr>
              <a:endParaRPr lang="en-GB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35" name="Ellipse 164"/>
            <p:cNvSpPr/>
            <p:nvPr/>
          </p:nvSpPr>
          <p:spPr>
            <a:xfrm>
              <a:off x="2581239" y="4981994"/>
              <a:ext cx="88857" cy="81752"/>
            </a:xfrm>
            <a:prstGeom prst="ellipse">
              <a:avLst/>
            </a:prstGeom>
            <a:solidFill>
              <a:srgbClr val="00968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85800">
                <a:defRPr/>
              </a:pPr>
              <a:endParaRPr lang="en-GB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36" name="Ellipse 165"/>
            <p:cNvSpPr/>
            <p:nvPr/>
          </p:nvSpPr>
          <p:spPr>
            <a:xfrm>
              <a:off x="2710617" y="5115380"/>
              <a:ext cx="88857" cy="81752"/>
            </a:xfrm>
            <a:prstGeom prst="ellipse">
              <a:avLst/>
            </a:prstGeom>
            <a:solidFill>
              <a:srgbClr val="00968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85800">
                <a:defRPr/>
              </a:pPr>
              <a:endParaRPr lang="en-GB" sz="1350">
                <a:solidFill>
                  <a:srgbClr val="FFFFFF"/>
                </a:solidFill>
                <a:latin typeface="Arial"/>
              </a:endParaRPr>
            </a:p>
          </p:txBody>
        </p:sp>
        <p:grpSp>
          <p:nvGrpSpPr>
            <p:cNvPr id="15" name="Gruppieren 2"/>
            <p:cNvGrpSpPr/>
            <p:nvPr/>
          </p:nvGrpSpPr>
          <p:grpSpPr>
            <a:xfrm>
              <a:off x="1918173" y="2998244"/>
              <a:ext cx="4053112" cy="3161401"/>
              <a:chOff x="587301" y="3890068"/>
              <a:chExt cx="2896811" cy="2406119"/>
            </a:xfrm>
          </p:grpSpPr>
          <p:cxnSp>
            <p:nvCxnSpPr>
              <p:cNvPr id="16" name="Gerade Verbindung mit Pfeil 137"/>
              <p:cNvCxnSpPr/>
              <p:nvPr/>
            </p:nvCxnSpPr>
            <p:spPr>
              <a:xfrm flipV="1">
                <a:off x="968829" y="4144736"/>
                <a:ext cx="12254" cy="2085521"/>
              </a:xfrm>
              <a:prstGeom prst="straightConnector1">
                <a:avLst/>
              </a:prstGeom>
              <a:noFill/>
              <a:ln w="28575" cap="flat" cmpd="sng" algn="ctr">
                <a:solidFill>
                  <a:srgbClr val="000000"/>
                </a:solidFill>
                <a:prstDash val="solid"/>
                <a:tailEnd type="triangle"/>
              </a:ln>
              <a:effectLst/>
            </p:spPr>
          </p:cxnSp>
          <p:sp>
            <p:nvSpPr>
              <p:cNvPr id="18" name="Textfeld 139"/>
              <p:cNvSpPr txBox="1"/>
              <p:nvPr/>
            </p:nvSpPr>
            <p:spPr>
              <a:xfrm>
                <a:off x="587301" y="3890068"/>
                <a:ext cx="576064" cy="288608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square" rtlCol="0">
                <a:spAutoFit/>
              </a:bodyPr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algn="ctr" defTabSz="685800">
                  <a:defRPr/>
                </a:pPr>
                <a:r>
                  <a:rPr lang="de-DE" sz="1350" i="1" dirty="0">
                    <a:solidFill>
                      <a:srgbClr val="000000"/>
                    </a:solidFill>
                  </a:rPr>
                  <a:t>p</a:t>
                </a:r>
                <a:endParaRPr lang="en-GB" sz="1350" baseline="-250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" name="Textfeld 140"/>
              <p:cNvSpPr txBox="1"/>
              <p:nvPr/>
            </p:nvSpPr>
            <p:spPr>
              <a:xfrm>
                <a:off x="3052064" y="6007579"/>
                <a:ext cx="432048" cy="288608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square" rtlCol="0">
                <a:spAutoFit/>
              </a:bodyPr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algn="ctr" defTabSz="685800">
                  <a:defRPr/>
                </a:pPr>
                <a:r>
                  <a:rPr lang="de-DE" sz="1350" i="1" dirty="0">
                    <a:solidFill>
                      <a:srgbClr val="000000"/>
                    </a:solidFill>
                  </a:rPr>
                  <a:t>h</a:t>
                </a:r>
                <a:endParaRPr lang="en-GB" sz="1350" i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" name="Freihandform 146"/>
              <p:cNvSpPr/>
              <p:nvPr/>
            </p:nvSpPr>
            <p:spPr>
              <a:xfrm>
                <a:off x="979597" y="4576212"/>
                <a:ext cx="2027374" cy="1644184"/>
              </a:xfrm>
              <a:custGeom>
                <a:avLst/>
                <a:gdLst>
                  <a:gd name="connsiteX0" fmla="*/ 0 w 1745658"/>
                  <a:gd name="connsiteY0" fmla="*/ 1640555 h 1644184"/>
                  <a:gd name="connsiteX1" fmla="*/ 587829 w 1745658"/>
                  <a:gd name="connsiteY1" fmla="*/ 290727 h 1644184"/>
                  <a:gd name="connsiteX2" fmla="*/ 1222829 w 1745658"/>
                  <a:gd name="connsiteY2" fmla="*/ 441 h 1644184"/>
                  <a:gd name="connsiteX3" fmla="*/ 1745343 w 1745658"/>
                  <a:gd name="connsiteY3" fmla="*/ 316127 h 1644184"/>
                  <a:gd name="connsiteX4" fmla="*/ 1299029 w 1745658"/>
                  <a:gd name="connsiteY4" fmla="*/ 1644184 h 1644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45658" h="1644184">
                    <a:moveTo>
                      <a:pt x="0" y="1640555"/>
                    </a:moveTo>
                    <a:cubicBezTo>
                      <a:pt x="192012" y="1102317"/>
                      <a:pt x="384024" y="564079"/>
                      <a:pt x="587829" y="290727"/>
                    </a:cubicBezTo>
                    <a:cubicBezTo>
                      <a:pt x="791634" y="17375"/>
                      <a:pt x="1029910" y="-3792"/>
                      <a:pt x="1222829" y="441"/>
                    </a:cubicBezTo>
                    <a:cubicBezTo>
                      <a:pt x="1415748" y="4674"/>
                      <a:pt x="1732643" y="42170"/>
                      <a:pt x="1745343" y="316127"/>
                    </a:cubicBezTo>
                    <a:cubicBezTo>
                      <a:pt x="1758043" y="590084"/>
                      <a:pt x="1383696" y="1432517"/>
                      <a:pt x="1299029" y="1644184"/>
                    </a:cubicBezTo>
                  </a:path>
                </a:pathLst>
              </a:custGeom>
              <a:noFill/>
              <a:ln w="28575" cap="flat" cmpd="sng" algn="ctr">
                <a:solidFill>
                  <a:srgbClr val="3F5A9A"/>
                </a:solidFill>
                <a:prstDash val="solid"/>
              </a:ln>
              <a:effectLst/>
            </p:spPr>
            <p:txBody>
              <a:bodyPr rtlCol="0" anchor="ctr"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685800">
                  <a:defRPr/>
                </a:pPr>
                <a:endParaRPr lang="en-GB" sz="1350">
                  <a:solidFill>
                    <a:srgbClr val="FFFFFF"/>
                  </a:solidFill>
                  <a:latin typeface="Arial"/>
                </a:endParaRPr>
              </a:p>
            </p:txBody>
          </p:sp>
          <p:cxnSp>
            <p:nvCxnSpPr>
              <p:cNvPr id="21" name="Gerade Verbindung mit Pfeil 138"/>
              <p:cNvCxnSpPr/>
              <p:nvPr/>
            </p:nvCxnSpPr>
            <p:spPr>
              <a:xfrm>
                <a:off x="954314" y="6219372"/>
                <a:ext cx="2180772" cy="3628"/>
              </a:xfrm>
              <a:prstGeom prst="straightConnector1">
                <a:avLst/>
              </a:prstGeom>
              <a:noFill/>
              <a:ln w="28575" cap="flat" cmpd="sng" algn="ctr">
                <a:solidFill>
                  <a:srgbClr val="000000"/>
                </a:solidFill>
                <a:prstDash val="solid"/>
                <a:tailEnd type="triangle"/>
              </a:ln>
              <a:effectLst/>
            </p:spPr>
          </p:cxnSp>
          <p:sp>
            <p:nvSpPr>
              <p:cNvPr id="22" name="Textfeld 166"/>
              <p:cNvSpPr txBox="1"/>
              <p:nvPr/>
            </p:nvSpPr>
            <p:spPr>
              <a:xfrm>
                <a:off x="1473409" y="4749554"/>
                <a:ext cx="166350" cy="2442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algn="ctr" defTabSz="685800">
                  <a:defRPr/>
                </a:pPr>
                <a:r>
                  <a:rPr lang="de-DE" sz="1050" dirty="0">
                    <a:solidFill>
                      <a:srgbClr val="000000"/>
                    </a:solidFill>
                  </a:rPr>
                  <a:t>1</a:t>
                </a:r>
              </a:p>
            </p:txBody>
          </p:sp>
          <p:sp>
            <p:nvSpPr>
              <p:cNvPr id="23" name="Textfeld 167"/>
              <p:cNvSpPr txBox="1"/>
              <p:nvPr/>
            </p:nvSpPr>
            <p:spPr>
              <a:xfrm>
                <a:off x="1538141" y="5207846"/>
                <a:ext cx="180000" cy="2442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algn="ctr" defTabSz="685800">
                  <a:defRPr/>
                </a:pPr>
                <a:r>
                  <a:rPr lang="de-DE" sz="1050" dirty="0">
                    <a:solidFill>
                      <a:srgbClr val="000000"/>
                    </a:solidFill>
                  </a:rPr>
                  <a:t>2</a:t>
                </a:r>
              </a:p>
            </p:txBody>
          </p:sp>
          <p:sp>
            <p:nvSpPr>
              <p:cNvPr id="24" name="Textfeld 168"/>
              <p:cNvSpPr txBox="1"/>
              <p:nvPr/>
            </p:nvSpPr>
            <p:spPr>
              <a:xfrm>
                <a:off x="969870" y="5203212"/>
                <a:ext cx="180000" cy="2442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algn="ctr" defTabSz="685800">
                  <a:defRPr/>
                </a:pPr>
                <a:r>
                  <a:rPr lang="de-DE" sz="1050" dirty="0">
                    <a:solidFill>
                      <a:srgbClr val="000000"/>
                    </a:solidFill>
                  </a:rPr>
                  <a:t>3</a:t>
                </a:r>
              </a:p>
            </p:txBody>
          </p:sp>
          <p:sp>
            <p:nvSpPr>
              <p:cNvPr id="25" name="Textfeld 169"/>
              <p:cNvSpPr txBox="1"/>
              <p:nvPr/>
            </p:nvSpPr>
            <p:spPr>
              <a:xfrm>
                <a:off x="1097251" y="5203355"/>
                <a:ext cx="180000" cy="2442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algn="ctr" defTabSz="685800">
                  <a:defRPr/>
                </a:pPr>
                <a:r>
                  <a:rPr lang="de-DE" sz="1050" dirty="0">
                    <a:solidFill>
                      <a:srgbClr val="000000"/>
                    </a:solidFill>
                  </a:rPr>
                  <a:t>4</a:t>
                </a:r>
              </a:p>
            </p:txBody>
          </p:sp>
          <p:sp>
            <p:nvSpPr>
              <p:cNvPr id="26" name="Textfeld 170"/>
              <p:cNvSpPr txBox="1"/>
              <p:nvPr/>
            </p:nvSpPr>
            <p:spPr>
              <a:xfrm>
                <a:off x="1019095" y="5496953"/>
                <a:ext cx="180000" cy="2442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algn="ctr" defTabSz="685800">
                  <a:defRPr/>
                </a:pPr>
                <a:r>
                  <a:rPr lang="de-DE" sz="1050" dirty="0">
                    <a:solidFill>
                      <a:srgbClr val="000000"/>
                    </a:solidFill>
                  </a:rPr>
                  <a:t>5</a:t>
                </a:r>
              </a:p>
            </p:txBody>
          </p:sp>
          <p:sp>
            <p:nvSpPr>
              <p:cNvPr id="27" name="Textfeld 171"/>
              <p:cNvSpPr txBox="1"/>
              <p:nvPr/>
            </p:nvSpPr>
            <p:spPr>
              <a:xfrm>
                <a:off x="1352635" y="5510989"/>
                <a:ext cx="180000" cy="2442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algn="ctr" defTabSz="685800">
                  <a:defRPr/>
                </a:pPr>
                <a:r>
                  <a:rPr lang="de-DE" sz="1050" dirty="0">
                    <a:solidFill>
                      <a:srgbClr val="000000"/>
                    </a:solidFill>
                  </a:rPr>
                  <a:t>6</a:t>
                </a:r>
              </a:p>
            </p:txBody>
          </p:sp>
          <p:sp>
            <p:nvSpPr>
              <p:cNvPr id="28" name="Textfeld 172"/>
              <p:cNvSpPr txBox="1"/>
              <p:nvPr/>
            </p:nvSpPr>
            <p:spPr>
              <a:xfrm>
                <a:off x="1053794" y="4353878"/>
                <a:ext cx="697975" cy="2442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algn="ctr" defTabSz="685800">
                  <a:defRPr/>
                </a:pPr>
                <a:r>
                  <a:rPr lang="de-DE" sz="1050" dirty="0">
                    <a:solidFill>
                      <a:srgbClr val="C00000"/>
                    </a:solidFill>
                  </a:rPr>
                  <a:t>EH 1</a:t>
                </a:r>
              </a:p>
            </p:txBody>
          </p:sp>
          <p:sp>
            <p:nvSpPr>
              <p:cNvPr id="29" name="Textfeld 173"/>
              <p:cNvSpPr txBox="1"/>
              <p:nvPr/>
            </p:nvSpPr>
            <p:spPr>
              <a:xfrm>
                <a:off x="1465270" y="5861349"/>
                <a:ext cx="713925" cy="2442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algn="ctr" defTabSz="685800">
                  <a:defRPr/>
                </a:pPr>
                <a:r>
                  <a:rPr lang="de-DE" sz="1050" dirty="0">
                    <a:solidFill>
                      <a:srgbClr val="C00000"/>
                    </a:solidFill>
                  </a:rPr>
                  <a:t>EH 2</a:t>
                </a:r>
              </a:p>
            </p:txBody>
          </p:sp>
          <p:cxnSp>
            <p:nvCxnSpPr>
              <p:cNvPr id="30" name="Gerade Verbindung mit Pfeil 175"/>
              <p:cNvCxnSpPr/>
              <p:nvPr/>
            </p:nvCxnSpPr>
            <p:spPr>
              <a:xfrm flipH="1">
                <a:off x="1129556" y="4576212"/>
                <a:ext cx="158463" cy="781032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C00000"/>
                </a:solidFill>
                <a:prstDash val="solid"/>
                <a:tailEnd type="triangle"/>
              </a:ln>
              <a:effectLst/>
            </p:spPr>
          </p:cxnSp>
        </p:grpSp>
        <p:sp>
          <p:nvSpPr>
            <p:cNvPr id="43" name="Textfeld 173"/>
            <p:cNvSpPr txBox="1"/>
            <p:nvPr/>
          </p:nvSpPr>
          <p:spPr>
            <a:xfrm>
              <a:off x="3277758" y="5002261"/>
              <a:ext cx="513541" cy="5250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 defTabSz="685800">
                <a:defRPr/>
              </a:pPr>
              <a:r>
                <a:rPr lang="de-DE" sz="1050" dirty="0">
                  <a:solidFill>
                    <a:srgbClr val="C00000"/>
                  </a:solidFill>
                </a:rPr>
                <a:t>Test</a:t>
              </a:r>
            </a:p>
          </p:txBody>
        </p:sp>
        <p:cxnSp>
          <p:nvCxnSpPr>
            <p:cNvPr id="44" name="Gerade Verbindung mit Pfeil 175"/>
            <p:cNvCxnSpPr/>
            <p:nvPr/>
          </p:nvCxnSpPr>
          <p:spPr>
            <a:xfrm flipH="1" flipV="1">
              <a:off x="2916232" y="5233569"/>
              <a:ext cx="508841" cy="490171"/>
            </a:xfrm>
            <a:prstGeom prst="straightConnector1">
              <a:avLst/>
            </a:prstGeom>
            <a:noFill/>
            <a:ln w="12700" cap="flat" cmpd="sng" algn="ctr">
              <a:solidFill>
                <a:srgbClr val="C00000"/>
              </a:solidFill>
              <a:prstDash val="solid"/>
              <a:tailEnd type="triangle"/>
            </a:ln>
            <a:effectLst/>
          </p:spPr>
        </p:cxnSp>
        <p:sp>
          <p:nvSpPr>
            <p:cNvPr id="45" name="Ellipse 161"/>
            <p:cNvSpPr/>
            <p:nvPr/>
          </p:nvSpPr>
          <p:spPr>
            <a:xfrm>
              <a:off x="3157374" y="5115367"/>
              <a:ext cx="88857" cy="81752"/>
            </a:xfrm>
            <a:prstGeom prst="ellipse">
              <a:avLst/>
            </a:pr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85800">
                <a:defRPr/>
              </a:pPr>
              <a:endParaRPr lang="en-GB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40" name="Ellipse 161"/>
            <p:cNvSpPr/>
            <p:nvPr/>
          </p:nvSpPr>
          <p:spPr>
            <a:xfrm>
              <a:off x="2768996" y="5112627"/>
              <a:ext cx="88857" cy="81752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rgbClr val="FFC000"/>
              </a:solidFill>
              <a:prstDash val="solid"/>
            </a:ln>
            <a:effectLst/>
          </p:spPr>
          <p:txBody>
            <a:bodyPr rtlCol="0" anchor="ctr"/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85800">
                <a:defRPr/>
              </a:pPr>
              <a:endParaRPr lang="en-GB" sz="1350">
                <a:solidFill>
                  <a:srgbClr val="FFFFFF"/>
                </a:solidFill>
                <a:latin typeface="Arial"/>
              </a:endParaRPr>
            </a:p>
          </p:txBody>
        </p:sp>
      </p:grpSp>
      <p:cxnSp>
        <p:nvCxnSpPr>
          <p:cNvPr id="133" name="Straight Connector 132"/>
          <p:cNvCxnSpPr/>
          <p:nvPr/>
        </p:nvCxnSpPr>
        <p:spPr>
          <a:xfrm>
            <a:off x="1326932" y="2267868"/>
            <a:ext cx="43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2313549" y="744473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5800"/>
            <a:r>
              <a:rPr lang="en-GB" sz="1200" dirty="0">
                <a:solidFill>
                  <a:srgbClr val="0055A0"/>
                </a:solidFill>
                <a:latin typeface="Arial"/>
              </a:rPr>
              <a:t>LN</a:t>
            </a:r>
            <a:r>
              <a:rPr lang="en-GB" sz="1200" baseline="-25000" dirty="0">
                <a:solidFill>
                  <a:srgbClr val="0055A0"/>
                </a:solidFill>
                <a:latin typeface="Arial"/>
              </a:rPr>
              <a:t>2</a:t>
            </a:r>
            <a:endParaRPr lang="en-GB" sz="1200" dirty="0">
              <a:solidFill>
                <a:srgbClr val="0055A0"/>
              </a:solidFill>
              <a:latin typeface="Arial"/>
            </a:endParaRPr>
          </a:p>
          <a:p>
            <a:pPr algn="ctr" defTabSz="685800"/>
            <a:r>
              <a:rPr lang="en-GB" sz="1200" dirty="0">
                <a:solidFill>
                  <a:srgbClr val="0055A0"/>
                </a:solidFill>
                <a:latin typeface="Arial"/>
              </a:rPr>
              <a:t>1 bar</a:t>
            </a:r>
            <a:endParaRPr lang="en-US" sz="1200" dirty="0">
              <a:solidFill>
                <a:srgbClr val="0055A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8074730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B2621D7-2E27-ABB5-6B6E-D08CEC9B1C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Appendix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D8BFC4-6E77-F51B-140D-EC0BF2BD80F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21DC157-96D2-4E40-8329-39F48156BACD}" type="datetime1">
              <a:rPr lang="en-US" smtClean="0"/>
              <a:t>30-Jan-24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3B746B-3298-9F19-705E-265370B2C1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T. Koettig -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6492C8-319E-98C0-6FF6-F328E67000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33</a:t>
            </a:fld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63ADC33E-7FFA-8537-9435-1F6DD8765D8C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T</a:t>
            </a:r>
            <a:r>
              <a:rPr lang="en-US" sz="1400" dirty="0"/>
              <a:t>wo-phase flow CO</a:t>
            </a:r>
            <a:r>
              <a:rPr lang="en-US" sz="1400" baseline="-25000" dirty="0"/>
              <a:t>2</a:t>
            </a:r>
            <a:r>
              <a:rPr lang="en-US" sz="1400" dirty="0"/>
              <a:t> in mini-channels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945034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</a:t>
            </a:r>
            <a:r>
              <a:rPr lang="en-US" baseline="-25000" dirty="0"/>
              <a:t>2</a:t>
            </a:r>
            <a:r>
              <a:rPr lang="en-US" dirty="0"/>
              <a:t> two-phase flow in mini channels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335" y="821467"/>
            <a:ext cx="6170141" cy="3500566"/>
          </a:xfrm>
        </p:spPr>
        <p:txBody>
          <a:bodyPr>
            <a:normAutofit/>
          </a:bodyPr>
          <a:lstStyle/>
          <a:p>
            <a:r>
              <a:rPr lang="en-US" sz="1800" dirty="0"/>
              <a:t>Pressure drop and heat transfer study in a horizontal mini-channel as a function of:</a:t>
            </a:r>
          </a:p>
          <a:p>
            <a:endParaRPr lang="en-US" sz="1800" dirty="0"/>
          </a:p>
          <a:p>
            <a:pPr lvl="1"/>
            <a:r>
              <a:rPr lang="en-US" sz="1350" dirty="0"/>
              <a:t>	vapor quality</a:t>
            </a:r>
          </a:p>
          <a:p>
            <a:pPr lvl="1"/>
            <a:r>
              <a:rPr lang="en-US" sz="1350" dirty="0"/>
              <a:t>mass flux</a:t>
            </a:r>
          </a:p>
          <a:p>
            <a:pPr lvl="1"/>
            <a:r>
              <a:rPr lang="en-US" sz="1350" dirty="0"/>
              <a:t>	heat flux</a:t>
            </a:r>
          </a:p>
          <a:p>
            <a:pPr lvl="1"/>
            <a:r>
              <a:rPr lang="en-US" sz="1350" dirty="0"/>
              <a:t>	</a:t>
            </a:r>
            <a:r>
              <a:rPr lang="en-US" sz="1350" dirty="0" err="1"/>
              <a:t>p</a:t>
            </a:r>
            <a:r>
              <a:rPr lang="en-US" sz="1350" baseline="-25000" dirty="0" err="1"/>
              <a:t>sat</a:t>
            </a:r>
            <a:r>
              <a:rPr lang="en-US" sz="1350" baseline="-25000" dirty="0"/>
              <a:t> </a:t>
            </a:r>
            <a:r>
              <a:rPr lang="en-US" sz="1350" dirty="0"/>
              <a:t>and </a:t>
            </a:r>
            <a:r>
              <a:rPr lang="en-US" sz="1350" dirty="0" err="1"/>
              <a:t>T</a:t>
            </a:r>
            <a:r>
              <a:rPr lang="en-US" sz="1350" baseline="-25000" dirty="0" err="1"/>
              <a:t>sat</a:t>
            </a:r>
            <a:endParaRPr lang="en-US" sz="1350" baseline="-25000" dirty="0"/>
          </a:p>
          <a:p>
            <a:pPr marL="336042" lvl="1" indent="0">
              <a:buNone/>
            </a:pPr>
            <a:r>
              <a:rPr lang="en-US" sz="1200" dirty="0"/>
              <a:t>	</a:t>
            </a:r>
            <a:endParaRPr lang="en-GB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5C666-67AD-43DD-8936-276E01E919B2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30-Jan-24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r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t>T. Koettig - CERN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17918391-D411-FE40-AAD7-861AE5233E0E}" type="slidenum"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pPr defTabSz="685800"/>
              <a:t>34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813" y="1770694"/>
            <a:ext cx="3252209" cy="2241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961393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1"/>
          <p:cNvSpPr txBox="1">
            <a:spLocks/>
          </p:cNvSpPr>
          <p:nvPr/>
        </p:nvSpPr>
        <p:spPr>
          <a:xfrm>
            <a:off x="1435893" y="176351"/>
            <a:ext cx="6436852" cy="421481"/>
          </a:xfrm>
          <a:prstGeom prst="rect">
            <a:avLst/>
          </a:prstGeom>
        </p:spPr>
        <p:txBody>
          <a:bodyPr vert="horz" lIns="34290" rIns="3429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/>
            <a:r>
              <a:rPr lang="en-US" sz="1800" b="1" dirty="0">
                <a:solidFill>
                  <a:srgbClr val="0B0B61"/>
                </a:solidFill>
                <a:latin typeface="Arial"/>
              </a:rPr>
              <a:t>CO</a:t>
            </a:r>
            <a:r>
              <a:rPr lang="en-US" sz="1800" b="1" baseline="-25000" dirty="0">
                <a:solidFill>
                  <a:srgbClr val="0B0B61"/>
                </a:solidFill>
                <a:latin typeface="Arial"/>
              </a:rPr>
              <a:t>2</a:t>
            </a:r>
            <a:r>
              <a:rPr lang="en-US" sz="1800" b="1" dirty="0">
                <a:solidFill>
                  <a:srgbClr val="0B0B61"/>
                </a:solidFill>
                <a:latin typeface="Arial"/>
              </a:rPr>
              <a:t> two-phase flow - Pressure drop</a:t>
            </a: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583983" y="4767263"/>
            <a:ext cx="2171700" cy="273844"/>
          </a:xfrm>
          <a:prstGeom prst="rect">
            <a:avLst/>
          </a:prstGeom>
        </p:spPr>
        <p:txBody>
          <a:bodyPr/>
          <a:lstStyle/>
          <a:p>
            <a:pPr defTabSz="685800"/>
            <a:r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t>T. Koettig - CERN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655501" y="4767263"/>
            <a:ext cx="1600200" cy="273844"/>
          </a:xfrm>
          <a:prstGeom prst="rect">
            <a:avLst/>
          </a:prstGeom>
        </p:spPr>
        <p:txBody>
          <a:bodyPr/>
          <a:lstStyle/>
          <a:p>
            <a:fld id="{1A022A88-2829-4F79-911C-F27570C64400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30-Jan-24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17918391-D411-FE40-AAD7-861AE5233E0E}" type="slidenum"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pPr defTabSz="685800"/>
              <a:t>35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4614370" y="963260"/>
            <a:ext cx="3386630" cy="3134973"/>
            <a:chOff x="56494" y="1118867"/>
            <a:chExt cx="4515506" cy="4179964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494" y="1559169"/>
              <a:ext cx="4515506" cy="3739662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/>
                <p:cNvSpPr txBox="1"/>
                <p:nvPr/>
              </p:nvSpPr>
              <p:spPr>
                <a:xfrm>
                  <a:off x="1626847" y="1118867"/>
                  <a:ext cx="1675929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defTabSz="68580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l-GR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  <m:r>
                          <a:rPr lang="en-U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  <m:r>
                          <a:rPr lang="en-U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≠</m:t>
                        </m:r>
                        <m:r>
                          <m:rPr>
                            <m:nor/>
                          </m:rPr>
                          <a:rPr lang="en-US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fct</m:t>
                        </m:r>
                        <m:r>
                          <m:rPr>
                            <m:nor/>
                          </m:rPr>
                          <a:rPr lang="en-US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.</m:t>
                        </m:r>
                        <m:r>
                          <a:rPr lang="en-U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acc>
                          <m:accPr>
                            <m:chr m:val="̇"/>
                            <m:ctrlPr>
                              <a:rPr lang="en-US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𝑞</m:t>
                            </m:r>
                          </m:e>
                        </m:acc>
                        <m:r>
                          <a:rPr lang="en-U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GB" dirty="0">
                    <a:solidFill>
                      <a:srgbClr val="002060"/>
                    </a:solidFill>
                    <a:latin typeface="Arial"/>
                  </a:endParaRPr>
                </a:p>
              </p:txBody>
            </p:sp>
          </mc:Choice>
          <mc:Fallback xmlns="">
            <p:sp>
              <p:nvSpPr>
                <p:cNvPr id="13" name="TextBox 1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26847" y="1118867"/>
                  <a:ext cx="1675929" cy="369332"/>
                </a:xfrm>
                <a:prstGeom prst="rect">
                  <a:avLst/>
                </a:prstGeom>
                <a:blipFill>
                  <a:blip r:embed="rId3"/>
                  <a:stretch>
                    <a:fillRect l="-3398" r="-6311" b="-3777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4" name="Group 13"/>
          <p:cNvGrpSpPr/>
          <p:nvPr/>
        </p:nvGrpSpPr>
        <p:grpSpPr>
          <a:xfrm>
            <a:off x="1143000" y="963260"/>
            <a:ext cx="3382041" cy="3134973"/>
            <a:chOff x="4613834" y="1118867"/>
            <a:chExt cx="4509388" cy="4179964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613834" y="1562072"/>
              <a:ext cx="4509388" cy="3736759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/>
                <p:cNvSpPr txBox="1"/>
                <p:nvPr/>
              </p:nvSpPr>
              <p:spPr>
                <a:xfrm>
                  <a:off x="6033523" y="1118867"/>
                  <a:ext cx="1673707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defTabSz="68580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l-GR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  <m:r>
                          <a:rPr lang="en-U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  <m:r>
                          <a:rPr lang="en-U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 </m:t>
                        </m:r>
                        <m:r>
                          <m:rPr>
                            <m:nor/>
                          </m:rPr>
                          <a:rPr lang="en-US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fct</m:t>
                        </m:r>
                        <m:r>
                          <m:rPr>
                            <m:nor/>
                          </m:rPr>
                          <a:rPr lang="en-US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.</m:t>
                        </m:r>
                        <m:r>
                          <a:rPr lang="en-U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U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𝐺</m:t>
                        </m:r>
                        <m:r>
                          <a:rPr lang="en-U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GB" dirty="0">
                    <a:solidFill>
                      <a:srgbClr val="002060"/>
                    </a:solidFill>
                    <a:latin typeface="Arial"/>
                  </a:endParaRPr>
                </a:p>
              </p:txBody>
            </p:sp>
          </mc:Choice>
          <mc:Fallback xmlns="">
            <p:sp>
              <p:nvSpPr>
                <p:cNvPr id="16" name="TextBox 1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33523" y="1118867"/>
                  <a:ext cx="1673707" cy="369332"/>
                </a:xfrm>
                <a:prstGeom prst="rect">
                  <a:avLst/>
                </a:prstGeom>
                <a:blipFill>
                  <a:blip r:embed="rId5"/>
                  <a:stretch>
                    <a:fillRect l="-3398" r="-5825" b="-3777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18" name="Pictur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59993" y="4319829"/>
            <a:ext cx="5255213" cy="225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389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1"/>
          <p:cNvSpPr txBox="1">
            <a:spLocks/>
          </p:cNvSpPr>
          <p:nvPr/>
        </p:nvSpPr>
        <p:spPr>
          <a:xfrm>
            <a:off x="1435893" y="176351"/>
            <a:ext cx="6436852" cy="421481"/>
          </a:xfrm>
          <a:prstGeom prst="rect">
            <a:avLst/>
          </a:prstGeom>
        </p:spPr>
        <p:txBody>
          <a:bodyPr vert="horz" lIns="34290" rIns="3429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/>
            <a:r>
              <a:rPr lang="en-US" sz="1800" b="1" dirty="0">
                <a:solidFill>
                  <a:srgbClr val="0B0B61"/>
                </a:solidFill>
                <a:latin typeface="Arial"/>
              </a:rPr>
              <a:t>CO</a:t>
            </a:r>
            <a:r>
              <a:rPr lang="en-US" sz="1800" b="1" baseline="-25000" dirty="0">
                <a:solidFill>
                  <a:srgbClr val="0B0B61"/>
                </a:solidFill>
                <a:latin typeface="Arial"/>
              </a:rPr>
              <a:t>2</a:t>
            </a:r>
            <a:r>
              <a:rPr lang="en-US" sz="1800" b="1" dirty="0">
                <a:solidFill>
                  <a:srgbClr val="0B0B61"/>
                </a:solidFill>
                <a:latin typeface="Arial"/>
              </a:rPr>
              <a:t> two-phase flow - Pressure drop</a:t>
            </a: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583983" y="4767263"/>
            <a:ext cx="2171700" cy="273844"/>
          </a:xfrm>
          <a:prstGeom prst="rect">
            <a:avLst/>
          </a:prstGeom>
        </p:spPr>
        <p:txBody>
          <a:bodyPr/>
          <a:lstStyle/>
          <a:p>
            <a:pPr defTabSz="685800"/>
            <a:r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t>T. Koettig - CERN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655501" y="4767263"/>
            <a:ext cx="1600200" cy="273844"/>
          </a:xfrm>
          <a:prstGeom prst="rect">
            <a:avLst/>
          </a:prstGeom>
        </p:spPr>
        <p:txBody>
          <a:bodyPr/>
          <a:lstStyle/>
          <a:p>
            <a:fld id="{90A9A35A-B0FF-49BC-8687-360AC406C286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30-Jan-24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17918391-D411-FE40-AAD7-861AE5233E0E}" type="slidenum"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pPr defTabSz="685800"/>
              <a:t>36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2455601" y="755157"/>
                <a:ext cx="281205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defTabSz="6858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r>
                        <a:rPr lang="en-US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</m:t>
                      </m:r>
                      <m:r>
                        <m:rPr>
                          <m:nor/>
                        </m:rPr>
                        <a:rPr lang="en-US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= </m:t>
                      </m:r>
                      <m:r>
                        <m:rPr>
                          <m:nor/>
                        </m:rPr>
                        <a:rPr lang="en-US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fct</m:t>
                      </m:r>
                      <m:r>
                        <m:rPr>
                          <m:nor/>
                        </m:rPr>
                        <a:rPr lang="en-US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d>
                        <m:dPr>
                          <m:ctrlPr>
                            <a:rPr lang="en-US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  <m:r>
                            <a:rPr lang="en-US" i="1" baseline="-2500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𝑠𝑎𝑡</m:t>
                          </m:r>
                        </m:e>
                      </m:d>
                      <m:r>
                        <a:rPr lang="en-US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⇒ </m:t>
                      </m:r>
                      <m:r>
                        <m:rPr>
                          <m:sty m:val="p"/>
                        </m:rPr>
                        <a:rPr lang="en-US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fct</m:t>
                      </m:r>
                      <m:r>
                        <a:rPr lang="en-US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 (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𝑠𝑎𝑡</m:t>
                          </m:r>
                        </m:sub>
                      </m:sSub>
                      <m:r>
                        <a:rPr lang="en-US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 </m:t>
                      </m:r>
                    </m:oMath>
                  </m:oMathPara>
                </a14:m>
                <a:endParaRPr lang="en-GB" dirty="0">
                  <a:solidFill>
                    <a:srgbClr val="002060"/>
                  </a:solidFill>
                  <a:latin typeface="Arial"/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55601" y="755157"/>
                <a:ext cx="2812052" cy="276999"/>
              </a:xfrm>
              <a:prstGeom prst="rect">
                <a:avLst/>
              </a:prstGeom>
              <a:blipFill>
                <a:blip r:embed="rId2"/>
                <a:stretch>
                  <a:fillRect l="-1518" r="-651" b="-377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1357468"/>
            <a:ext cx="3484394" cy="288439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60397" y="4391922"/>
            <a:ext cx="3411603" cy="13820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54604" y="1647364"/>
            <a:ext cx="3446396" cy="230460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788279" y="4254875"/>
            <a:ext cx="3429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685800"/>
            <a:r>
              <a:rPr lang="en-GB" sz="900" dirty="0">
                <a:solidFill>
                  <a:srgbClr val="4D4D4D">
                    <a:lumMod val="50000"/>
                  </a:srgbClr>
                </a:solidFill>
                <a:latin typeface="Arial"/>
              </a:rPr>
              <a:t>From: D. Helmer, Investigation of Heat Transfer and Pressure Drop Phenomena of CO</a:t>
            </a:r>
            <a:r>
              <a:rPr lang="en-GB" sz="900" baseline="-25000" dirty="0">
                <a:solidFill>
                  <a:srgbClr val="4D4D4D">
                    <a:lumMod val="50000"/>
                  </a:srgbClr>
                </a:solidFill>
                <a:latin typeface="Arial"/>
              </a:rPr>
              <a:t>2</a:t>
            </a:r>
            <a:r>
              <a:rPr lang="en-GB" sz="900" dirty="0">
                <a:solidFill>
                  <a:srgbClr val="4D4D4D">
                    <a:lumMod val="50000"/>
                  </a:srgbClr>
                </a:solidFill>
                <a:latin typeface="Arial"/>
              </a:rPr>
              <a:t> in Two Phase Flow </a:t>
            </a:r>
          </a:p>
        </p:txBody>
      </p:sp>
      <p:sp>
        <p:nvSpPr>
          <p:cNvPr id="7" name="Rectangle 6"/>
          <p:cNvSpPr/>
          <p:nvPr/>
        </p:nvSpPr>
        <p:spPr>
          <a:xfrm>
            <a:off x="4681474" y="1636744"/>
            <a:ext cx="191125" cy="12002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00775" y="1598653"/>
            <a:ext cx="362600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sz="825" dirty="0">
                <a:solidFill>
                  <a:srgbClr val="4D4D4D">
                    <a:lumMod val="50000"/>
                  </a:srgbClr>
                </a:solidFill>
                <a:latin typeface="Arial"/>
              </a:rPr>
              <a:t>100</a:t>
            </a:r>
            <a:endParaRPr lang="en-GB" sz="825" dirty="0">
              <a:solidFill>
                <a:srgbClr val="4D4D4D">
                  <a:lumMod val="50000"/>
                </a:srgbClr>
              </a:solidFill>
              <a:latin typeface="Arial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681474" y="3240692"/>
            <a:ext cx="191125" cy="12002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Arial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634502" y="3225085"/>
            <a:ext cx="303288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sz="825" dirty="0">
                <a:solidFill>
                  <a:srgbClr val="4D4D4D">
                    <a:lumMod val="50000"/>
                  </a:srgbClr>
                </a:solidFill>
                <a:latin typeface="Arial"/>
              </a:rPr>
              <a:t>10</a:t>
            </a:r>
            <a:endParaRPr lang="en-GB" sz="825" dirty="0">
              <a:solidFill>
                <a:srgbClr val="4D4D4D">
                  <a:lumMod val="50000"/>
                </a:srgbClr>
              </a:solidFill>
              <a:latin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59476" y="1184395"/>
            <a:ext cx="261326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US" sz="1350" dirty="0">
                <a:solidFill>
                  <a:srgbClr val="FF0000"/>
                </a:solidFill>
                <a:latin typeface="Arial"/>
              </a:rPr>
              <a:t>Pressure drop and or heating two-phase flow is cooling!</a:t>
            </a:r>
            <a:endParaRPr lang="en-GB" sz="1350" dirty="0">
              <a:solidFill>
                <a:srgbClr val="FF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6235254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1"/>
          <p:cNvSpPr txBox="1">
            <a:spLocks/>
          </p:cNvSpPr>
          <p:nvPr/>
        </p:nvSpPr>
        <p:spPr>
          <a:xfrm>
            <a:off x="1435893" y="96716"/>
            <a:ext cx="6436852" cy="501116"/>
          </a:xfrm>
          <a:prstGeom prst="rect">
            <a:avLst/>
          </a:prstGeom>
        </p:spPr>
        <p:txBody>
          <a:bodyPr vert="horz" lIns="34290" rIns="34290" anchor="ctr">
            <a:normAutofit fontScale="92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/>
            <a:r>
              <a:rPr lang="en-US" sz="1800" b="1" dirty="0">
                <a:solidFill>
                  <a:srgbClr val="0B0B61"/>
                </a:solidFill>
                <a:latin typeface="Arial"/>
              </a:rPr>
              <a:t>CO</a:t>
            </a:r>
            <a:r>
              <a:rPr lang="en-US" sz="1800" b="1" baseline="-25000" dirty="0">
                <a:solidFill>
                  <a:srgbClr val="0B0B61"/>
                </a:solidFill>
                <a:latin typeface="Arial"/>
              </a:rPr>
              <a:t>2</a:t>
            </a:r>
            <a:r>
              <a:rPr lang="en-US" sz="1800" b="1" dirty="0">
                <a:solidFill>
                  <a:srgbClr val="0B0B61"/>
                </a:solidFill>
                <a:latin typeface="Arial"/>
              </a:rPr>
              <a:t> two-phase flow - Heat transfer (heat and mass flux dep.)</a:t>
            </a: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583983" y="4767263"/>
            <a:ext cx="2171700" cy="273844"/>
          </a:xfrm>
          <a:prstGeom prst="rect">
            <a:avLst/>
          </a:prstGeom>
        </p:spPr>
        <p:txBody>
          <a:bodyPr/>
          <a:lstStyle/>
          <a:p>
            <a:pPr defTabSz="685800"/>
            <a:r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t>T. Koettig - CERN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655501" y="4767263"/>
            <a:ext cx="1600200" cy="273844"/>
          </a:xfrm>
          <a:prstGeom prst="rect">
            <a:avLst/>
          </a:prstGeom>
        </p:spPr>
        <p:txBody>
          <a:bodyPr/>
          <a:lstStyle/>
          <a:p>
            <a:fld id="{03739923-19E1-45DC-BCA0-1EEC05921FA3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30-Jan-24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17918391-D411-FE40-AAD7-861AE5233E0E}" type="slidenum"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pPr defTabSz="685800"/>
              <a:t>37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82020" y="3971946"/>
            <a:ext cx="95891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sz="1350" dirty="0">
                <a:solidFill>
                  <a:prstClr val="white"/>
                </a:solidFill>
                <a:latin typeface="Arial"/>
              </a:rPr>
              <a:t>d=1.4 mm</a:t>
            </a:r>
            <a:endParaRPr lang="en-GB" sz="1350" dirty="0">
              <a:solidFill>
                <a:prstClr val="white"/>
              </a:solidFill>
              <a:latin typeface="Arial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7564" y="1256218"/>
            <a:ext cx="3383283" cy="282663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256218"/>
            <a:ext cx="3429000" cy="282663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9993" y="4319829"/>
            <a:ext cx="5255213" cy="22583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655501" y="905608"/>
            <a:ext cx="253146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sz="1350" dirty="0">
                <a:solidFill>
                  <a:srgbClr val="002060"/>
                </a:solidFill>
                <a:latin typeface="Arial"/>
              </a:rPr>
              <a:t>Mass flux dep. at </a:t>
            </a:r>
            <a:r>
              <a:rPr lang="en-US" sz="1350" b="1" dirty="0">
                <a:solidFill>
                  <a:srgbClr val="002060"/>
                </a:solidFill>
                <a:latin typeface="Arial"/>
              </a:rPr>
              <a:t>low</a:t>
            </a:r>
            <a:r>
              <a:rPr lang="en-US" sz="1350" dirty="0">
                <a:solidFill>
                  <a:srgbClr val="002060"/>
                </a:solidFill>
                <a:latin typeface="Arial"/>
              </a:rPr>
              <a:t> heat flux</a:t>
            </a:r>
            <a:endParaRPr lang="en-GB" sz="1350" dirty="0">
              <a:solidFill>
                <a:srgbClr val="002060"/>
              </a:solidFill>
              <a:latin typeface="Arial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58279" y="905608"/>
            <a:ext cx="260840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sz="1350" dirty="0">
                <a:solidFill>
                  <a:srgbClr val="002060"/>
                </a:solidFill>
                <a:latin typeface="Arial"/>
              </a:rPr>
              <a:t>Mass flux dep. at </a:t>
            </a:r>
            <a:r>
              <a:rPr lang="en-US" sz="1350" b="1" dirty="0">
                <a:solidFill>
                  <a:srgbClr val="002060"/>
                </a:solidFill>
                <a:latin typeface="Arial"/>
              </a:rPr>
              <a:t>high</a:t>
            </a:r>
            <a:r>
              <a:rPr lang="en-US" sz="1350" dirty="0">
                <a:solidFill>
                  <a:srgbClr val="002060"/>
                </a:solidFill>
                <a:latin typeface="Arial"/>
              </a:rPr>
              <a:t> heat flux</a:t>
            </a:r>
            <a:endParaRPr lang="en-GB" sz="1350" dirty="0">
              <a:solidFill>
                <a:srgbClr val="00206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1698628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1"/>
          <p:cNvSpPr txBox="1">
            <a:spLocks/>
          </p:cNvSpPr>
          <p:nvPr/>
        </p:nvSpPr>
        <p:spPr>
          <a:xfrm>
            <a:off x="1435893" y="176351"/>
            <a:ext cx="6436852" cy="421481"/>
          </a:xfrm>
          <a:prstGeom prst="rect">
            <a:avLst/>
          </a:prstGeom>
        </p:spPr>
        <p:txBody>
          <a:bodyPr vert="horz" lIns="34290" rIns="34290" anchor="ctr">
            <a:normAutofit fontScale="92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/>
            <a:r>
              <a:rPr lang="en-US" sz="1800" b="1" dirty="0">
                <a:solidFill>
                  <a:srgbClr val="0B0B61"/>
                </a:solidFill>
                <a:latin typeface="Arial"/>
              </a:rPr>
              <a:t>CO</a:t>
            </a:r>
            <a:r>
              <a:rPr lang="en-US" sz="1800" b="1" baseline="-25000" dirty="0">
                <a:solidFill>
                  <a:srgbClr val="0B0B61"/>
                </a:solidFill>
                <a:latin typeface="Arial"/>
              </a:rPr>
              <a:t>2</a:t>
            </a:r>
            <a:r>
              <a:rPr lang="en-US" sz="1800" b="1" dirty="0">
                <a:solidFill>
                  <a:srgbClr val="0B0B61"/>
                </a:solidFill>
                <a:latin typeface="Arial"/>
              </a:rPr>
              <a:t> two-phase flow - Heat transfer (temperature dependency)</a:t>
            </a: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583983" y="4767263"/>
            <a:ext cx="2171700" cy="273844"/>
          </a:xfrm>
          <a:prstGeom prst="rect">
            <a:avLst/>
          </a:prstGeom>
        </p:spPr>
        <p:txBody>
          <a:bodyPr/>
          <a:lstStyle/>
          <a:p>
            <a:pPr defTabSz="685800"/>
            <a:r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t>T. Koettig - CERN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655501" y="4767263"/>
            <a:ext cx="1600200" cy="273844"/>
          </a:xfrm>
          <a:prstGeom prst="rect">
            <a:avLst/>
          </a:prstGeom>
        </p:spPr>
        <p:txBody>
          <a:bodyPr/>
          <a:lstStyle/>
          <a:p>
            <a:fld id="{F506C3FB-5F77-4092-99CC-726427521814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30-Jan-24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17918391-D411-FE40-AAD7-861AE5233E0E}" type="slidenum"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pPr defTabSz="685800"/>
              <a:t>38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82020" y="3971946"/>
            <a:ext cx="95891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sz="1350" dirty="0">
                <a:solidFill>
                  <a:prstClr val="white"/>
                </a:solidFill>
                <a:latin typeface="Arial"/>
              </a:rPr>
              <a:t>d=1.4 mm</a:t>
            </a:r>
            <a:endParaRPr lang="en-GB" sz="1350" dirty="0">
              <a:solidFill>
                <a:prstClr val="white"/>
              </a:solidFill>
              <a:latin typeface="Arial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1214976"/>
            <a:ext cx="3252813" cy="271354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4318" y="1214976"/>
            <a:ext cx="3247904" cy="271354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9993" y="4319829"/>
            <a:ext cx="5255213" cy="22583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504608" y="905608"/>
            <a:ext cx="277197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sz="1350" dirty="0">
                <a:solidFill>
                  <a:srgbClr val="002060"/>
                </a:solidFill>
                <a:latin typeface="Arial"/>
              </a:rPr>
              <a:t>Temperature dep. at </a:t>
            </a:r>
            <a:r>
              <a:rPr lang="en-US" sz="1350" b="1" dirty="0">
                <a:solidFill>
                  <a:srgbClr val="002060"/>
                </a:solidFill>
                <a:latin typeface="Arial"/>
              </a:rPr>
              <a:t>low</a:t>
            </a:r>
            <a:r>
              <a:rPr lang="en-US" sz="1350" dirty="0">
                <a:solidFill>
                  <a:srgbClr val="002060"/>
                </a:solidFill>
                <a:latin typeface="Arial"/>
              </a:rPr>
              <a:t> heat flux</a:t>
            </a:r>
            <a:endParaRPr lang="en-GB" sz="1350" dirty="0">
              <a:solidFill>
                <a:srgbClr val="002060"/>
              </a:solidFill>
              <a:latin typeface="Arial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970357" y="905608"/>
            <a:ext cx="284892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sz="1350" dirty="0">
                <a:solidFill>
                  <a:srgbClr val="002060"/>
                </a:solidFill>
                <a:latin typeface="Arial"/>
              </a:rPr>
              <a:t>Temperature dep. at </a:t>
            </a:r>
            <a:r>
              <a:rPr lang="en-US" sz="1350" b="1" dirty="0">
                <a:solidFill>
                  <a:srgbClr val="002060"/>
                </a:solidFill>
                <a:latin typeface="Arial"/>
              </a:rPr>
              <a:t>high</a:t>
            </a:r>
            <a:r>
              <a:rPr lang="en-US" sz="1350" dirty="0">
                <a:solidFill>
                  <a:srgbClr val="002060"/>
                </a:solidFill>
                <a:latin typeface="Arial"/>
              </a:rPr>
              <a:t> heat flux</a:t>
            </a:r>
            <a:endParaRPr lang="en-GB" sz="1350" dirty="0">
              <a:solidFill>
                <a:srgbClr val="00206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4690348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0" y="4772025"/>
            <a:ext cx="2133600" cy="273050"/>
          </a:xfrm>
        </p:spPr>
        <p:txBody>
          <a:bodyPr/>
          <a:lstStyle/>
          <a:p>
            <a:fld id="{4CAADE15-2886-4E46-B333-211A6501E7B2}" type="datetime1">
              <a:rPr lang="en-US" smtClean="0"/>
              <a:t>30-Jan-24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6248400" y="4767263"/>
            <a:ext cx="2895600" cy="274637"/>
          </a:xfrm>
        </p:spPr>
        <p:txBody>
          <a:bodyPr/>
          <a:lstStyle/>
          <a:p>
            <a:r>
              <a:rPr lang="en-GB"/>
              <a:t>T. Koettig - CERN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294967295"/>
          </p:nvPr>
        </p:nvSpPr>
        <p:spPr>
          <a:xfrm>
            <a:off x="8642350" y="4767263"/>
            <a:ext cx="501650" cy="274637"/>
          </a:xfrm>
        </p:spPr>
        <p:txBody>
          <a:bodyPr/>
          <a:lstStyle/>
          <a:p>
            <a:fld id="{BCD55979-00CC-4874-A80E-0959E76EB92F}" type="slidenum">
              <a:rPr lang="en-GB" smtClean="0"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01192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DF6EBD3-3DD6-C98B-287C-2229B5AF2A83}"/>
              </a:ext>
            </a:extLst>
          </p:cNvPr>
          <p:cNvSpPr txBox="1"/>
          <p:nvPr/>
        </p:nvSpPr>
        <p:spPr>
          <a:xfrm>
            <a:off x="609811" y="197709"/>
            <a:ext cx="6976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PID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1C1B070-0E2A-C374-AD79-683D974A67E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19AC3DF-7070-4468-9EE2-E93CEFEFAE80}" type="datetime1">
              <a:rPr lang="en-US" smtClean="0"/>
              <a:t>30-Jan-24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A87E64-946C-7DE9-5F2D-869AA7B3CE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T. Koettig - CERN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1887D1C-3F61-AB00-C042-AC6753D5A6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3A5D879-2A32-D21D-277B-0F588281DFBC}"/>
              </a:ext>
            </a:extLst>
          </p:cNvPr>
          <p:cNvGrpSpPr/>
          <p:nvPr/>
        </p:nvGrpSpPr>
        <p:grpSpPr>
          <a:xfrm>
            <a:off x="1328983" y="0"/>
            <a:ext cx="7453787" cy="5143500"/>
            <a:chOff x="1328983" y="0"/>
            <a:chExt cx="7453787" cy="5143500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24174DE9-0FA6-427E-747E-63A63AF190F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28983" y="0"/>
              <a:ext cx="6486035" cy="5143500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9C4F4FF4-E41C-5FD0-E1A1-FCF0ADBEDA73}"/>
                </a:ext>
              </a:extLst>
            </p:cNvPr>
            <p:cNvSpPr txBox="1"/>
            <p:nvPr/>
          </p:nvSpPr>
          <p:spPr>
            <a:xfrm>
              <a:off x="1750979" y="970334"/>
              <a:ext cx="780983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dirty="0"/>
                <a:t>Surface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CC6BBC5A-A656-E7D1-5DEB-A17A32D625DE}"/>
                </a:ext>
              </a:extLst>
            </p:cNvPr>
            <p:cNvSpPr txBox="1"/>
            <p:nvPr/>
          </p:nvSpPr>
          <p:spPr>
            <a:xfrm>
              <a:off x="7857517" y="2247089"/>
              <a:ext cx="925253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dirty="0" err="1"/>
                <a:t>Cryoplant</a:t>
              </a:r>
              <a:endParaRPr lang="en-US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17491275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7C5E81-750D-A07B-6CC8-F4812FC6D23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8E19A09-8123-4E04-929F-4D0742CDE1F7}" type="datetime1">
              <a:rPr lang="en-US" smtClean="0"/>
              <a:t>30-Jan-24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50BB33B5-F361-4C81-31BD-0DD5D8802E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T. Koettig - CERN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C1DA1ED0-D926-77D1-0DB2-5684B6D18C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6EC36FE-B0FA-EC6E-3A40-3257060644E8}"/>
              </a:ext>
            </a:extLst>
          </p:cNvPr>
          <p:cNvGrpSpPr/>
          <p:nvPr/>
        </p:nvGrpSpPr>
        <p:grpSpPr>
          <a:xfrm>
            <a:off x="439296" y="6056"/>
            <a:ext cx="7260464" cy="5143500"/>
            <a:chOff x="439296" y="0"/>
            <a:chExt cx="7260464" cy="5143500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24174DE9-0FA6-427E-747E-63A63AF190F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39296" y="0"/>
              <a:ext cx="6486035" cy="5143500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9C4F4FF4-E41C-5FD0-E1A1-FCF0ADBEDA73}"/>
                </a:ext>
              </a:extLst>
            </p:cNvPr>
            <p:cNvSpPr txBox="1"/>
            <p:nvPr/>
          </p:nvSpPr>
          <p:spPr>
            <a:xfrm>
              <a:off x="1073255" y="974339"/>
              <a:ext cx="780983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dirty="0">
                  <a:solidFill>
                    <a:srgbClr val="002060"/>
                  </a:solidFill>
                </a:rPr>
                <a:t>Surface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CC6BBC5A-A656-E7D1-5DEB-A17A32D625DE}"/>
                </a:ext>
              </a:extLst>
            </p:cNvPr>
            <p:cNvSpPr txBox="1"/>
            <p:nvPr/>
          </p:nvSpPr>
          <p:spPr>
            <a:xfrm>
              <a:off x="6774507" y="2199205"/>
              <a:ext cx="925253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dirty="0" err="1">
                  <a:solidFill>
                    <a:srgbClr val="002060"/>
                  </a:solidFill>
                </a:rPr>
                <a:t>Cryoplant</a:t>
              </a:r>
              <a:endParaRPr lang="en-US" sz="1350" dirty="0">
                <a:solidFill>
                  <a:srgbClr val="002060"/>
                </a:solidFill>
              </a:endParaRP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B591574E-DE4D-1194-061F-5909C02CEAC2}"/>
                </a:ext>
              </a:extLst>
            </p:cNvPr>
            <p:cNvSpPr/>
            <p:nvPr/>
          </p:nvSpPr>
          <p:spPr>
            <a:xfrm>
              <a:off x="6505833" y="301708"/>
              <a:ext cx="1089716" cy="636373"/>
            </a:xfrm>
            <a:prstGeom prst="rect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350" dirty="0"/>
                <a:t>Test facility?</a:t>
              </a:r>
            </a:p>
          </p:txBody>
        </p: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1AE8AD15-1F23-C23F-0FE8-569226361527}"/>
                </a:ext>
              </a:extLst>
            </p:cNvPr>
            <p:cNvCxnSpPr/>
            <p:nvPr/>
          </p:nvCxnSpPr>
          <p:spPr>
            <a:xfrm>
              <a:off x="5955958" y="933264"/>
              <a:ext cx="494270" cy="0"/>
            </a:xfrm>
            <a:prstGeom prst="straightConnector1">
              <a:avLst/>
            </a:prstGeom>
            <a:ln w="12700">
              <a:solidFill>
                <a:srgbClr val="FF8D1B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8D347C8-A8C9-30BB-AB5F-4B61CAF228A0}"/>
                </a:ext>
              </a:extLst>
            </p:cNvPr>
            <p:cNvCxnSpPr/>
            <p:nvPr/>
          </p:nvCxnSpPr>
          <p:spPr>
            <a:xfrm>
              <a:off x="1297460" y="1569308"/>
              <a:ext cx="0" cy="3515498"/>
            </a:xfrm>
            <a:prstGeom prst="line">
              <a:avLst/>
            </a:prstGeom>
            <a:ln>
              <a:solidFill>
                <a:srgbClr val="0B387C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5E820459-C111-CC6E-5C3E-F8C375A4626A}"/>
                </a:ext>
              </a:extLst>
            </p:cNvPr>
            <p:cNvCxnSpPr>
              <a:cxnSpLocks/>
            </p:cNvCxnSpPr>
            <p:nvPr/>
          </p:nvCxnSpPr>
          <p:spPr>
            <a:xfrm>
              <a:off x="6323570" y="12357"/>
              <a:ext cx="0" cy="1071764"/>
            </a:xfrm>
            <a:prstGeom prst="line">
              <a:avLst/>
            </a:prstGeom>
            <a:ln>
              <a:solidFill>
                <a:srgbClr val="0B387C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D01D651-F6AA-A968-9D2E-AF1005E838C4}"/>
                </a:ext>
              </a:extLst>
            </p:cNvPr>
            <p:cNvSpPr txBox="1"/>
            <p:nvPr/>
          </p:nvSpPr>
          <p:spPr>
            <a:xfrm>
              <a:off x="536992" y="1353709"/>
              <a:ext cx="857927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dirty="0">
                  <a:solidFill>
                    <a:srgbClr val="002060"/>
                  </a:solidFill>
                </a:rPr>
                <a:t>Interface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4F51FD2-5D5C-50B3-B595-4E50073F2891}"/>
                </a:ext>
              </a:extLst>
            </p:cNvPr>
            <p:cNvSpPr txBox="1"/>
            <p:nvPr/>
          </p:nvSpPr>
          <p:spPr>
            <a:xfrm>
              <a:off x="766120" y="217787"/>
              <a:ext cx="69762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rgbClr val="002060"/>
                  </a:solidFill>
                </a:rPr>
                <a:t>PID</a:t>
              </a: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658745F8-1EA2-2138-E04C-5CE621E413A0}"/>
              </a:ext>
            </a:extLst>
          </p:cNvPr>
          <p:cNvSpPr txBox="1"/>
          <p:nvPr/>
        </p:nvSpPr>
        <p:spPr>
          <a:xfrm>
            <a:off x="4587624" y="3803851"/>
            <a:ext cx="4556376" cy="13388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rgbClr val="C00000"/>
                </a:solidFill>
              </a:rPr>
              <a:t>Questions: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srgbClr val="C00000"/>
                </a:solidFill>
              </a:rPr>
              <a:t>Operation modes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srgbClr val="C00000"/>
                </a:solidFill>
              </a:rPr>
              <a:t>Number of circuits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srgbClr val="C00000"/>
                </a:solidFill>
              </a:rPr>
              <a:t>Max. system pressure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srgbClr val="C00000"/>
                </a:solidFill>
              </a:rPr>
              <a:t>Operational pressure and temperature =&gt; n. slide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srgbClr val="C00000"/>
                </a:solidFill>
              </a:rPr>
              <a:t>Interface Proximity cryogenics vs. Detector cryogenics</a:t>
            </a:r>
          </a:p>
        </p:txBody>
      </p:sp>
    </p:spTree>
    <p:extLst>
      <p:ext uri="{BB962C8B-B14F-4D97-AF65-F5344CB8AC3E}">
        <p14:creationId xmlns:p14="http://schemas.microsoft.com/office/powerpoint/2010/main" val="32123718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>
            <a:extLst>
              <a:ext uri="{FF2B5EF4-FFF2-40B4-BE49-F238E27FC236}">
                <a16:creationId xmlns:a16="http://schemas.microsoft.com/office/drawing/2014/main" id="{96213370-7BE7-55AA-553D-7999D0BC9FEC}"/>
              </a:ext>
            </a:extLst>
          </p:cNvPr>
          <p:cNvGrpSpPr/>
          <p:nvPr/>
        </p:nvGrpSpPr>
        <p:grpSpPr>
          <a:xfrm>
            <a:off x="168839" y="748806"/>
            <a:ext cx="4571417" cy="3645887"/>
            <a:chOff x="491071" y="1149779"/>
            <a:chExt cx="6419644" cy="5151566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41B97CA1-D9A9-8063-7234-8674E45A879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91071" y="1149779"/>
              <a:ext cx="6419644" cy="5151566"/>
            </a:xfrm>
            <a:prstGeom prst="rect">
              <a:avLst/>
            </a:prstGeom>
          </p:spPr>
        </p:pic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336E5F3E-DF2D-A368-50AD-97B27F2A7891}"/>
                </a:ext>
              </a:extLst>
            </p:cNvPr>
            <p:cNvCxnSpPr/>
            <p:nvPr/>
          </p:nvCxnSpPr>
          <p:spPr>
            <a:xfrm flipV="1">
              <a:off x="3865036" y="5030952"/>
              <a:ext cx="0" cy="671208"/>
            </a:xfrm>
            <a:prstGeom prst="line">
              <a:avLst/>
            </a:prstGeom>
            <a:ln>
              <a:solidFill>
                <a:srgbClr val="FF8D1B"/>
              </a:solidFill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F98F31DE-66CF-902E-127F-60263C19C82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269588" y="3914725"/>
              <a:ext cx="0" cy="1787435"/>
            </a:xfrm>
            <a:prstGeom prst="line">
              <a:avLst/>
            </a:prstGeom>
            <a:ln>
              <a:solidFill>
                <a:srgbClr val="FF8D1B"/>
              </a:solidFill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B47EECD1-DCE7-5F33-A411-A3F7D0CB60BB}"/>
              </a:ext>
            </a:extLst>
          </p:cNvPr>
          <p:cNvSpPr txBox="1"/>
          <p:nvPr/>
        </p:nvSpPr>
        <p:spPr>
          <a:xfrm>
            <a:off x="4958417" y="1620300"/>
            <a:ext cx="399987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rgbClr val="002060"/>
                </a:solidFill>
              </a:rPr>
              <a:t>Temperature stability vs. time in the N</a:t>
            </a:r>
            <a:r>
              <a:rPr lang="en-US" sz="1350" baseline="-25000" dirty="0">
                <a:solidFill>
                  <a:srgbClr val="002060"/>
                </a:solidFill>
              </a:rPr>
              <a:t>2</a:t>
            </a:r>
            <a:r>
              <a:rPr lang="en-US" sz="1350" dirty="0">
                <a:solidFill>
                  <a:srgbClr val="002060"/>
                </a:solidFill>
              </a:rPr>
              <a:t> supply line</a:t>
            </a:r>
          </a:p>
          <a:p>
            <a:r>
              <a:rPr lang="en-US" sz="1350" dirty="0">
                <a:solidFill>
                  <a:srgbClr val="002060"/>
                </a:solidFill>
              </a:rPr>
              <a:t>Mass flow rate depending on:</a:t>
            </a:r>
          </a:p>
          <a:p>
            <a:pPr marL="671513" lvl="1" indent="-214313"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srgbClr val="002060"/>
                </a:solidFill>
              </a:rPr>
              <a:t>heat load, </a:t>
            </a:r>
          </a:p>
          <a:p>
            <a:pPr marL="671513" lvl="1" indent="-214313"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srgbClr val="002060"/>
                </a:solidFill>
              </a:rPr>
              <a:t>vapor quality x</a:t>
            </a:r>
          </a:p>
          <a:p>
            <a:pPr marL="671513" lvl="1" indent="-214313"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srgbClr val="002060"/>
                </a:solidFill>
              </a:rPr>
              <a:t>orientation dependency: </a:t>
            </a:r>
            <a:r>
              <a:rPr lang="en-US" sz="1350" dirty="0" err="1">
                <a:solidFill>
                  <a:srgbClr val="002060"/>
                </a:solidFill>
              </a:rPr>
              <a:t>dp</a:t>
            </a:r>
            <a:r>
              <a:rPr lang="en-US" sz="1350" dirty="0">
                <a:solidFill>
                  <a:srgbClr val="002060"/>
                </a:solidFill>
              </a:rPr>
              <a:t> as </a:t>
            </a:r>
            <a:r>
              <a:rPr lang="en-US" sz="1350" dirty="0" err="1">
                <a:solidFill>
                  <a:srgbClr val="002060"/>
                </a:solidFill>
              </a:rPr>
              <a:t>fct</a:t>
            </a:r>
            <a:r>
              <a:rPr lang="en-US" sz="1350" dirty="0">
                <a:solidFill>
                  <a:srgbClr val="002060"/>
                </a:solidFill>
              </a:rPr>
              <a:t>. (x)</a:t>
            </a:r>
          </a:p>
          <a:p>
            <a:pPr marL="671513" lvl="1" indent="-214313"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srgbClr val="002060"/>
                </a:solidFill>
              </a:rPr>
              <a:t>static height difference in circuits</a:t>
            </a:r>
          </a:p>
          <a:p>
            <a:r>
              <a:rPr lang="en-US" sz="1350" dirty="0">
                <a:solidFill>
                  <a:srgbClr val="002060"/>
                </a:solidFill>
              </a:rPr>
              <a:t>Cooldown and warm-up procedure</a:t>
            </a:r>
          </a:p>
          <a:p>
            <a:r>
              <a:rPr lang="en-US" sz="1350" dirty="0">
                <a:solidFill>
                  <a:srgbClr val="002060"/>
                </a:solidFill>
              </a:rPr>
              <a:t>…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7F81D49-E648-3A3B-292F-94040E0FD2BC}"/>
              </a:ext>
            </a:extLst>
          </p:cNvPr>
          <p:cNvSpPr txBox="1"/>
          <p:nvPr/>
        </p:nvSpPr>
        <p:spPr>
          <a:xfrm>
            <a:off x="593125" y="178168"/>
            <a:ext cx="575625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dirty="0">
                <a:solidFill>
                  <a:srgbClr val="002060"/>
                </a:solidFill>
              </a:rPr>
              <a:t>Two-phase flow nitrogen as a technical coolant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7D352ED-F600-BE79-951B-10F8EA43A0E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AD8709C-4288-4C82-82B6-AF63433B72CB}" type="datetime1">
              <a:rPr lang="en-US" smtClean="0"/>
              <a:t>30-Jan-24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FC4DB2B-9A31-ACAC-3A01-B58E8C9BDF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T. Koettig - CERN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253D17-7ED7-F3EF-59A5-F496B287EB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87081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789" y="1637611"/>
            <a:ext cx="8280000" cy="405000"/>
          </a:xfrm>
        </p:spPr>
        <p:txBody>
          <a:bodyPr>
            <a:noAutofit/>
          </a:bodyPr>
          <a:lstStyle/>
          <a:p>
            <a:r>
              <a:rPr lang="en-GB" sz="3300" dirty="0">
                <a:solidFill>
                  <a:schemeClr val="tx2"/>
                </a:solidFill>
              </a:rPr>
              <a:t>Testing options at 80 K in the Cryolab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FC3CF-8AA4-4C15-9735-EB8367CBCB18}" type="datetime1">
              <a:rPr lang="en-US" smtClean="0"/>
              <a:t>30-Jan-24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Koettig -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636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2000" y="250057"/>
            <a:ext cx="8280000" cy="405000"/>
          </a:xfrm>
        </p:spPr>
        <p:txBody>
          <a:bodyPr>
            <a:noAutofit/>
          </a:bodyPr>
          <a:lstStyle/>
          <a:p>
            <a:r>
              <a:rPr lang="en-GB" sz="2800" dirty="0">
                <a:solidFill>
                  <a:srgbClr val="002060"/>
                </a:solidFill>
              </a:rPr>
              <a:t>Cryolab LN</a:t>
            </a:r>
            <a:r>
              <a:rPr lang="en-GB" sz="2800" baseline="-25000" dirty="0">
                <a:solidFill>
                  <a:srgbClr val="002060"/>
                </a:solidFill>
              </a:rPr>
              <a:t>2</a:t>
            </a:r>
            <a:r>
              <a:rPr lang="en-GB" sz="2800" dirty="0">
                <a:solidFill>
                  <a:srgbClr val="002060"/>
                </a:solidFill>
              </a:rPr>
              <a:t> test infrastructure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4EC96-83C3-47B9-8629-D11DFF6814F6}" type="datetime1">
              <a:rPr lang="en-US" smtClean="0"/>
              <a:t>30-Jan-24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Koettig -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31134" y="1215728"/>
            <a:ext cx="6608123" cy="1154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2060"/>
                </a:solidFill>
              </a:rPr>
              <a:t>Two-phase nitrogen cooled sample environment in vacuum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2060"/>
                </a:solidFill>
              </a:rPr>
              <a:t>Pressure test at cold up to 5 bara for feedthroughs, interfaces etc.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2060"/>
                </a:solidFill>
              </a:rPr>
              <a:t>Leak test under the same conditions with He to vacuum</a:t>
            </a:r>
          </a:p>
        </p:txBody>
      </p:sp>
    </p:spTree>
    <p:extLst>
      <p:ext uri="{BB962C8B-B14F-4D97-AF65-F5344CB8AC3E}">
        <p14:creationId xmlns:p14="http://schemas.microsoft.com/office/powerpoint/2010/main" val="3393845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>
                <a:solidFill>
                  <a:srgbClr val="002060"/>
                </a:solidFill>
              </a:rPr>
              <a:t>Test stand features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90CE9-3787-40FB-A2D9-551AF88E565D}" type="datetime1">
              <a:rPr lang="en-US" smtClean="0"/>
              <a:t>30-Jan-24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Koettig -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8" name="Picture 7" descr="A machine in a room&#10;&#10;Description automatically generated">
            <a:extLst>
              <a:ext uri="{FF2B5EF4-FFF2-40B4-BE49-F238E27FC236}">
                <a16:creationId xmlns:a16="http://schemas.microsoft.com/office/drawing/2014/main" id="{44EBD77C-2E67-E2DE-015A-EFCCFA3A4DE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017213" y="1807089"/>
            <a:ext cx="2986619" cy="2239964"/>
          </a:xfrm>
          <a:prstGeom prst="rect">
            <a:avLst/>
          </a:prstGeom>
        </p:spPr>
      </p:pic>
      <p:pic>
        <p:nvPicPr>
          <p:cNvPr id="12" name="Picture 11" descr="A blue machine with pipes and tubes&#10;&#10;Description automatically generated with medium confidence">
            <a:extLst>
              <a:ext uri="{FF2B5EF4-FFF2-40B4-BE49-F238E27FC236}">
                <a16:creationId xmlns:a16="http://schemas.microsoft.com/office/drawing/2014/main" id="{234EA357-5FC8-1D9E-8745-755F2EB0951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465064" y="1811248"/>
            <a:ext cx="2986619" cy="2239964"/>
          </a:xfrm>
          <a:prstGeom prst="rect">
            <a:avLst/>
          </a:prstGeom>
        </p:spPr>
      </p:pic>
      <p:pic>
        <p:nvPicPr>
          <p:cNvPr id="14" name="Picture 13" descr="A machine in a room&#10;&#10;Description automatically generated">
            <a:extLst>
              <a:ext uri="{FF2B5EF4-FFF2-40B4-BE49-F238E27FC236}">
                <a16:creationId xmlns:a16="http://schemas.microsoft.com/office/drawing/2014/main" id="{06390ACD-A5AD-AC52-74FD-125F78A1CE30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69362" y="1807085"/>
            <a:ext cx="2986621" cy="2239966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607EFCD2-1783-6A8D-EC12-06FFEB7C88BF}"/>
              </a:ext>
            </a:extLst>
          </p:cNvPr>
          <p:cNvSpPr txBox="1"/>
          <p:nvPr/>
        </p:nvSpPr>
        <p:spPr>
          <a:xfrm>
            <a:off x="1174622" y="842800"/>
            <a:ext cx="197317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rgbClr val="002060"/>
                </a:solidFill>
              </a:rPr>
              <a:t>Sample environment at 80 K, actively cooled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C9A39E6C-18B8-A99C-9494-C6833B9853D2}"/>
              </a:ext>
            </a:extLst>
          </p:cNvPr>
          <p:cNvCxnSpPr/>
          <p:nvPr/>
        </p:nvCxnSpPr>
        <p:spPr>
          <a:xfrm flipH="1">
            <a:off x="2270557" y="1327547"/>
            <a:ext cx="120316" cy="106859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B8B5867F-2573-9F63-EB81-EF9B584A376C}"/>
              </a:ext>
            </a:extLst>
          </p:cNvPr>
          <p:cNvSpPr txBox="1"/>
          <p:nvPr/>
        </p:nvSpPr>
        <p:spPr>
          <a:xfrm>
            <a:off x="3461683" y="844542"/>
            <a:ext cx="197317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rgbClr val="002060"/>
                </a:solidFill>
              </a:rPr>
              <a:t>Thermal shield actively or passively cooled 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2D9126E6-1DA2-AAED-5B25-C63C8AA02ADB}"/>
              </a:ext>
            </a:extLst>
          </p:cNvPr>
          <p:cNvCxnSpPr/>
          <p:nvPr/>
        </p:nvCxnSpPr>
        <p:spPr>
          <a:xfrm flipH="1">
            <a:off x="4557619" y="1329289"/>
            <a:ext cx="120316" cy="106859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73B74718-9152-FB5D-0FAB-99C6C1AAB06D}"/>
              </a:ext>
            </a:extLst>
          </p:cNvPr>
          <p:cNvSpPr txBox="1"/>
          <p:nvPr/>
        </p:nvSpPr>
        <p:spPr>
          <a:xfrm>
            <a:off x="5773870" y="662598"/>
            <a:ext cx="1973179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rgbClr val="002060"/>
                </a:solidFill>
              </a:rPr>
              <a:t>Sample He leak test to vacuum up to 5 bara at cold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E3083A01-2680-6A79-4976-34FB6A01AAD8}"/>
              </a:ext>
            </a:extLst>
          </p:cNvPr>
          <p:cNvCxnSpPr>
            <a:cxnSpLocks/>
          </p:cNvCxnSpPr>
          <p:nvPr/>
        </p:nvCxnSpPr>
        <p:spPr>
          <a:xfrm>
            <a:off x="6974852" y="1129815"/>
            <a:ext cx="409127" cy="111292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2478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CERNCorporate16-9.potx</Template>
  <TotalTime>495</TotalTime>
  <Words>1538</Words>
  <Application>Microsoft Office PowerPoint</Application>
  <PresentationFormat>On-screen Show (16:9)</PresentationFormat>
  <Paragraphs>415</Paragraphs>
  <Slides>39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39</vt:i4>
      </vt:variant>
    </vt:vector>
  </HeadingPairs>
  <TitlesOfParts>
    <vt:vector size="45" baseType="lpstr">
      <vt:lpstr>Arial</vt:lpstr>
      <vt:lpstr>Calibri</vt:lpstr>
      <vt:lpstr>Cambria Math</vt:lpstr>
      <vt:lpstr>Optima</vt:lpstr>
      <vt:lpstr>CERNCorporate16-9</vt:lpstr>
      <vt:lpstr>CERN(4-3)</vt:lpstr>
      <vt:lpstr>PowerPoint Presentation</vt:lpstr>
      <vt:lpstr>LHCb detector upgrade  Cryogenics</vt:lpstr>
      <vt:lpstr>Content</vt:lpstr>
      <vt:lpstr>PowerPoint Presentation</vt:lpstr>
      <vt:lpstr>PowerPoint Presentation</vt:lpstr>
      <vt:lpstr>PowerPoint Presentation</vt:lpstr>
      <vt:lpstr>Testing options at 80 K in the Cryolab</vt:lpstr>
      <vt:lpstr>Cryolab LN2 test infrastructure</vt:lpstr>
      <vt:lpstr>Test stand features</vt:lpstr>
      <vt:lpstr>Full tests stand, LN2 supply at 78 K from 500 l Dewar</vt:lpstr>
      <vt:lpstr>Pressure Drop and Heat Transfer in Two-phase flow N2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Results – Horizontal Orientation</vt:lpstr>
      <vt:lpstr>Results – Horizontal Orientation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Verification of the set-up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Appendix</vt:lpstr>
      <vt:lpstr>CO2 two-phase flow in mini channels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Torsten Koettig</cp:lastModifiedBy>
  <cp:revision>40</cp:revision>
  <dcterms:created xsi:type="dcterms:W3CDTF">2012-11-30T11:04:26Z</dcterms:created>
  <dcterms:modified xsi:type="dcterms:W3CDTF">2024-01-30T12:37:27Z</dcterms:modified>
</cp:coreProperties>
</file>