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94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90" r:id="rId17"/>
    <p:sldId id="28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1" r:id="rId27"/>
    <p:sldId id="278" r:id="rId28"/>
    <p:sldId id="279" r:id="rId29"/>
    <p:sldId id="280" r:id="rId30"/>
    <p:sldId id="281" r:id="rId31"/>
    <p:sldId id="292" r:id="rId32"/>
    <p:sldId id="282" r:id="rId33"/>
    <p:sldId id="283" r:id="rId34"/>
    <p:sldId id="293" r:id="rId35"/>
    <p:sldId id="284" r:id="rId36"/>
    <p:sldId id="285" r:id="rId37"/>
    <p:sldId id="286" r:id="rId38"/>
  </p:sldIdLst>
  <p:sldSz cx="12192000" cy="6858000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4682"/>
  </p:normalViewPr>
  <p:slideViewPr>
    <p:cSldViewPr snapToGrid="0" snapToObjects="1">
      <p:cViewPr varScale="1">
        <p:scale>
          <a:sx n="111" d="100"/>
          <a:sy n="111" d="100"/>
        </p:scale>
        <p:origin x="736" y="19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2EC8106-8E06-7F4D-889D-9ED65B2A830E}" type="datetimeFigureOut">
              <a:rPr lang="de-DE"/>
              <a:t>16.04.24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8785A11-0699-2244-BB49-10C723424CCE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>
      <a:defRPr sz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Datumsbox unten links ist auf allen Folien etwas zu klein – kann man das für alle Folien einheitlich ändern?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86B5F6-11FB-A1DE-4D87-3412B9E8781F}" type="slidenum">
              <a:rPr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055DB0-EF16-57B2-8F85-308018164C2C}" type="slidenum">
              <a:rPr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B11413D-A29B-F2F0-1B4D-D8F707396F85}" type="slidenum">
              <a:rPr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D0EA8DA-B720-B0A8-5F7B-E4B32CF855BF}" type="slidenum">
              <a:rPr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1A27419B-4C2B-864F-D0DC-F7D92E4922EE}" type="slidenum">
              <a:rPr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37E098-2E9C-A413-D3EA-567F50AA385E}" type="slidenum">
              <a:rPr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4F88BF9D-F985-56F1-01EF-0EE7B1FFDDC2}" type="slidenum">
              <a:rPr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468F83-7A4C-02FA-43E2-C2E7D84ED039}" type="slidenum">
              <a:rPr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469BA1-AADF-D730-1E8A-DD666B41A867}" type="slidenum">
              <a:rPr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9468F83-7A4C-02FA-43E2-C2E7D84ED039}" type="slidenum">
              <a:rPr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7610C35D-84A6-3F71-4A1D-6110D58DA14E}" type="slidenum">
              <a:rPr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2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6C8768C-951F-F4AE-7308-1D405145F5ED}" type="slidenum">
              <a:rPr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Bild bitte durch lizenzfreies ersetzen, gerne ähnlich wie dieses aber weniger dunkel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C3C78726-3CF0-BC48-AEA8-C2FFF515EBE7}" type="slidenum">
              <a:rPr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Am besten einen der mogelt, zum Beispiel den hier: </a:t>
            </a:r>
            <a:r>
              <a:rPr lang="de-DE" sz="1200" b="0" i="0" u="none" strike="noStrike" cap="none" spc="0">
                <a:solidFill>
                  <a:schemeClr val="tx1"/>
                </a:solidFill>
                <a:latin typeface="Calibri"/>
                <a:ea typeface="Calibri"/>
                <a:cs typeface="Calibri"/>
              </a:rPr>
              <a:t>https://www.youtube.com/watch?v=uBRBSJzFmEs</a:t>
            </a: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64BF8B5-99C9-DB04-B55B-A79D853C6489}" type="slidenum">
              <a:rPr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Ggf. Weglassen, da vorgreifend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13ED243-E353-80B0-7230-56701B5DF890}" type="slidenum">
              <a:rPr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055DB0-EF16-57B2-8F85-308018164C2C}" type="slidenum">
              <a:rPr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055DB0-EF16-57B2-8F85-308018164C2C}" type="slidenum">
              <a:rPr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39735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055DB0-EF16-57B2-8F85-308018164C2C}" type="slidenum">
              <a:rPr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246691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F01937-890B-3139-7EAD-AF2FCC1C7FE6}" type="slidenum">
              <a:rPr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97F01937-890B-3139-7EAD-AF2FCC1C7FE6}" type="slidenum">
              <a:rPr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372985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53D7FE30-D018-E0E2-01D0-69EE8FE18196}" type="slidenum">
              <a:rPr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F3F796-9524-1CC0-C0C8-D273A621B4F8}" type="slidenum">
              <a:rPr/>
              <a:t>33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63F3F796-9524-1CC0-C0C8-D273A621B4F8}" type="slidenum">
              <a:rPr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341050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DB055DB0-EF16-57B2-8F85-308018164C2C}" type="slidenum">
              <a:rPr/>
              <a:t>35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36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r>
              <a:t>Oder Jarkowski Effekt (oder so ähnlich) statt strahlendruck – bei Jarkowski gibts es auch noch interessante Effekte, falls das Objekt rotiert und ungleichmäßig geformt ist (wie quasi alle kleineren Objekte), bei denen dann die Rotation mit/entgegen dem umlauf um die Sonne zur beschleunigung/abbremsung führt und solche Sachen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37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0303E41F-B2DC-8D55-0419-19D95A24A491}" type="slidenum">
              <a:rPr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BC45374E-E095-23ED-7261-9CDA074DA972}" type="slidenum">
              <a:rPr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8560C1AE-5E1D-B6F7-BF32-F5AE646C6B2E}" type="slidenum">
              <a:rPr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 bwMode="auto"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A865EED-1305-DBF5-0806-5B882F294B9E}" type="slidenum">
              <a:rPr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0" y="6464300"/>
            <a:ext cx="838200" cy="365125"/>
          </a:xfrm>
        </p:spPr>
        <p:txBody>
          <a:bodyPr/>
          <a:lstStyle/>
          <a:p>
            <a:pPr>
              <a:defRPr/>
            </a:pPr>
            <a:fld id="{BFE312D6-E4DD-E5DE-CC62-166A9FF3FE5A}" type="datetime1">
              <a:rPr lang="de-DE"/>
              <a:t>16.04.24</a:t>
            </a:fld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714920" y="13827"/>
            <a:ext cx="7117236" cy="790230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8AEC111D-B1D0-701E-A041-825BA645E148}" type="datetime1">
              <a:rPr lang="de-DE"/>
              <a:t>16.04.24</a:t>
            </a:fld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Zwei Inhalt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705493" y="13827"/>
            <a:ext cx="7126664" cy="790230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41F0DE-E6A1-CA9D-DE93-7497DD3555A8}" type="datetime1">
              <a:rPr lang="de-DE"/>
              <a:t>16.04.24</a:t>
            </a:fld>
            <a:endParaRPr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Vergleich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696067" y="0"/>
            <a:ext cx="7145518" cy="823912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5C61974-E021-24E6-940A-0D3575C48529}" type="datetime1">
              <a:rPr lang="de-DE"/>
              <a:t>16.04.24</a:t>
            </a:fld>
            <a:endParaRPr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Nur Tite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705493" y="13827"/>
            <a:ext cx="7126664" cy="790230"/>
          </a:xfrm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F8F46D2-CE80-9E02-CE3E-D519F2008945}" type="datetime1">
              <a:rPr lang="de-DE"/>
              <a:t>16.04.24</a:t>
            </a:fld>
            <a:endParaRPr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2C55CD7-D4D3-FC5D-1AEF-0A91D20FE335}" type="datetime1">
              <a:rPr lang="de-DE"/>
              <a:t>16.04.24</a:t>
            </a:fld>
            <a:endParaRPr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8"/>
          <a:stretch/>
        </p:blipFill>
        <p:spPr bwMode="auto">
          <a:xfrm>
            <a:off x="-6580" y="-1117"/>
            <a:ext cx="12205645" cy="6865675"/>
          </a:xfrm>
          <a:prstGeom prst="rect">
            <a:avLst/>
          </a:prstGeom>
        </p:spPr>
      </p:pic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2705493" y="8503"/>
            <a:ext cx="7126663" cy="7902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838200" y="1633120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 bwMode="auto">
          <a:xfrm>
            <a:off x="0" y="6484372"/>
            <a:ext cx="838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E2EFFE"/>
                </a:solidFill>
                <a:latin typeface="Meta Offc Pro"/>
              </a:defRPr>
            </a:lvl1pPr>
          </a:lstStyle>
          <a:p>
            <a:pPr>
              <a:defRPr/>
            </a:pPr>
            <a:fld id="{FE13CE1B-79E0-77AA-9BD9-F06FA16A9453}" type="datetime1">
              <a:rPr lang="de-DE"/>
              <a:t>16.04.24</a:t>
            </a:fld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136095" y="6468107"/>
            <a:ext cx="75523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222222"/>
                </a:solidFill>
                <a:latin typeface="Meta Offc Pro"/>
              </a:defRPr>
            </a:lvl1pPr>
          </a:lstStyle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11688416" y="6471132"/>
            <a:ext cx="5035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22222"/>
                </a:solidFill>
                <a:latin typeface="Meta Offc Pro"/>
              </a:defRPr>
            </a:lvl1pPr>
          </a:lstStyle>
          <a:p>
            <a:pPr>
              <a:defRPr/>
            </a:pPr>
            <a:fld id="{5CD8EBA0-AD7E-D34A-8632-35BA28F90D4C}" type="slidenum">
              <a:rPr lang="de-DE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/>
  <p:txStyles>
    <p:titleStyle>
      <a:lvl1pPr algn="ctr" defTabSz="914400">
        <a:lnSpc>
          <a:spcPct val="90000"/>
        </a:lnSpc>
        <a:spcBef>
          <a:spcPts val="0"/>
        </a:spcBef>
        <a:buNone/>
        <a:defRPr sz="4000">
          <a:solidFill>
            <a:srgbClr val="222222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rgbClr val="222222"/>
          </a:solidFill>
          <a:latin typeface="+mn-l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rgbClr val="222222"/>
          </a:solidFill>
          <a:latin typeface="+mn-l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rgbClr val="222222"/>
          </a:solidFill>
          <a:latin typeface="+mn-l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222222"/>
          </a:solidFill>
          <a:latin typeface="+mn-l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rgbClr val="222222"/>
          </a:solidFill>
          <a:latin typeface="+mn-l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1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0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1803.01678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reddit.com/user/svdh000/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Cartoon, Animierter Cartoon, Animation, Darstellung enthält.&#10;&#10;Automatisch generierte Beschreibung"/>
          <p:cNvPicPr>
            <a:picLocks noChangeAspect="1"/>
          </p:cNvPicPr>
          <p:nvPr/>
        </p:nvPicPr>
        <p:blipFill>
          <a:blip r:embed="rId3"/>
          <a:srcRect l="27677"/>
          <a:stretch/>
        </p:blipFill>
        <p:spPr bwMode="auto">
          <a:xfrm>
            <a:off x="-1" y="783963"/>
            <a:ext cx="4085949" cy="564954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Die Numerik Masterclass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Von Newton, unentdeckbaren Planeten bis hin zu Einstein und gekrümmten Räumen.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</a:t>
            </a:fld>
            <a:endParaRPr lang="de-DE"/>
          </a:p>
        </p:txBody>
      </p:sp>
      <p:pic>
        <p:nvPicPr>
          <p:cNvPr id="10" name="Grafik 9" descr="Ein Bild, das Screenshot, Kreis, Nacht, Licht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358690" y="1614948"/>
            <a:ext cx="4833310" cy="4833310"/>
          </a:xfrm>
          <a:prstGeom prst="rect">
            <a:avLst/>
          </a:prstGeom>
        </p:spPr>
      </p:pic>
      <p:sp>
        <p:nvSpPr>
          <p:cNvPr id="1833462587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0" y="6464299"/>
            <a:ext cx="838198" cy="365124"/>
          </a:xfrm>
        </p:spPr>
        <p:txBody>
          <a:bodyPr/>
          <a:lstStyle/>
          <a:p>
            <a:pPr>
              <a:defRPr/>
            </a:pPr>
            <a:fld id="{384D2B24-2C72-F50B-82D8-73E479C57839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376018" y="2340279"/>
            <a:ext cx="7117236" cy="790230"/>
          </a:xfrm>
        </p:spPr>
        <p:txBody>
          <a:bodyPr/>
          <a:lstStyle/>
          <a:p>
            <a:pPr>
              <a:defRPr/>
            </a:pPr>
            <a:r>
              <a:rPr lang="de-DE"/>
              <a:t>PAUSE (für die SuS)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10</a:t>
            </a:fld>
            <a:endParaRPr lang="de-DE"/>
          </a:p>
        </p:txBody>
      </p:sp>
      <p:pic>
        <p:nvPicPr>
          <p:cNvPr id="8" name="Grafik 7" descr="Kaffee mit einfarbiger Füllung"/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 bwMode="auto">
          <a:xfrm>
            <a:off x="4941794" y="3133535"/>
            <a:ext cx="2308411" cy="2308411"/>
          </a:xfrm>
          <a:prstGeom prst="rect">
            <a:avLst/>
          </a:prstGeom>
        </p:spPr>
      </p:pic>
      <p:sp>
        <p:nvSpPr>
          <p:cNvPr id="87274873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9E6F1D-6332-544F-9755-CE91DE2D26A5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und wie sie (nicht) funktioniert.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11</a:t>
            </a:fld>
            <a:endParaRPr lang="de-DE"/>
          </a:p>
        </p:txBody>
      </p:sp>
      <p:pic>
        <p:nvPicPr>
          <p:cNvPr id="8" name="Grafik 7" descr="Ein Bild, das Anime, Cartoon, Menschliches Gesicht, Kleidung enthält.&#10;&#10;Automatisch generierte Beschreibung"/>
          <p:cNvPicPr>
            <a:picLocks noChangeAspect="1"/>
          </p:cNvPicPr>
          <p:nvPr/>
        </p:nvPicPr>
        <p:blipFill>
          <a:blip r:embed="rId3"/>
          <a:srcRect t="15447" r="19090" b="3643"/>
          <a:stretch/>
        </p:blipFill>
        <p:spPr bwMode="auto">
          <a:xfrm>
            <a:off x="8269054" y="893774"/>
            <a:ext cx="4206222" cy="4206222"/>
          </a:xfrm>
          <a:prstGeom prst="ellipse">
            <a:avLst/>
          </a:prstGeom>
        </p:spPr>
      </p:pic>
      <p:pic>
        <p:nvPicPr>
          <p:cNvPr id="10" name="Grafik 9" descr="Ein Bild, das Im Haus, Uhr, Möbel, Schublade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-486007" y="1828801"/>
            <a:ext cx="4408954" cy="4408954"/>
          </a:xfrm>
          <a:prstGeom prst="ellipse">
            <a:avLst/>
          </a:prstGeom>
        </p:spPr>
      </p:pic>
      <p:sp>
        <p:nvSpPr>
          <p:cNvPr id="744858730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0" y="6464299"/>
            <a:ext cx="838198" cy="365124"/>
          </a:xfrm>
        </p:spPr>
        <p:txBody>
          <a:bodyPr/>
          <a:lstStyle/>
          <a:p>
            <a:pPr>
              <a:defRPr/>
            </a:pPr>
            <a:fld id="{6B9D6863-DC62-C130-155C-EA8293972DE1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Wissenschaftliche Modelle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12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>
            <a:off x="1011677" y="1147863"/>
            <a:ext cx="2806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Modellstufe I </a:t>
            </a:r>
            <a:r>
              <a:rPr lang="de-DE" sz="800"/>
              <a:t>(nach GROSSLIGHT et al. (1991))</a:t>
            </a:r>
            <a:endParaRPr/>
          </a:p>
        </p:txBody>
      </p:sp>
      <p:pic>
        <p:nvPicPr>
          <p:cNvPr id="1026" name="Picture 2" descr="undefine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011677" y="1517195"/>
            <a:ext cx="6517279" cy="4323502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 bwMode="auto">
          <a:xfrm>
            <a:off x="7646448" y="3107414"/>
            <a:ext cx="4252986" cy="1737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Typischerweise zur Unterhaltung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Kopie der Realität oder einer Handlung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Unterschied zwischen Realität und Modell nicht explizit zu benennen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sp>
        <p:nvSpPr>
          <p:cNvPr id="9" name="Textfeld 8"/>
          <p:cNvSpPr txBox="1"/>
          <p:nvPr/>
        </p:nvSpPr>
        <p:spPr bwMode="auto">
          <a:xfrm>
            <a:off x="1011677" y="5840697"/>
            <a:ext cx="363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Modell der Frankfurter Altstadt 1926</a:t>
            </a:r>
            <a:endParaRPr/>
          </a:p>
        </p:txBody>
      </p:sp>
      <p:sp>
        <p:nvSpPr>
          <p:cNvPr id="10626320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BAFE9D4-6D6A-F46D-4A10-35FCB4F430F3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Wissenschaftliche Modelle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13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>
            <a:off x="1011677" y="1147863"/>
            <a:ext cx="2864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Modellstufe II </a:t>
            </a:r>
            <a:r>
              <a:rPr lang="de-DE" sz="800"/>
              <a:t>(nach GROSSLIGHT et al. (1991))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5579530" y="2758918"/>
            <a:ext cx="504888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Typischerweise für Lehrzwecke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Modell dient bestimmten Zweck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Hinzufügen von Symbolen, Vereinfachungen usw.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Noch immer erkennbare Darstellung der Realität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1396210" y="1517195"/>
            <a:ext cx="2095500" cy="3644900"/>
          </a:xfrm>
          <a:prstGeom prst="rect">
            <a:avLst/>
          </a:prstGeom>
          <a:noFill/>
        </p:spPr>
      </p:pic>
      <p:sp>
        <p:nvSpPr>
          <p:cNvPr id="166494279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7677858-2AEE-C627-3C2F-485D24DD187D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Wissenschaftliche Modelle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14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>
            <a:off x="1011677" y="1147863"/>
            <a:ext cx="2922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Modellstufe III </a:t>
            </a:r>
            <a:r>
              <a:rPr lang="de-DE" sz="800"/>
              <a:t>(nach GROSSLIGHT et al. (1991))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5579529" y="2758917"/>
            <a:ext cx="5715343" cy="2012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/>
              <a:t>Typischerweise wissenschaftlich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repräsentiert Idee und kann getestet werden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wurde für bestimmten Zweck erstellt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kann angepasst oder erweitert werden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/>
              <a:t>erlaubt Vorhersagen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endParaRPr lang="de-DE"/>
          </a:p>
          <a:p>
            <a:pPr>
              <a:defRPr/>
            </a:pPr>
            <a:endParaRPr lang="de-DE"/>
          </a:p>
        </p:txBody>
      </p:sp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463383" y="1881920"/>
            <a:ext cx="4018862" cy="2631325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 bwMode="auto">
          <a:xfrm>
            <a:off x="617516" y="4508638"/>
            <a:ext cx="3233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Potentialtopf in einer Dimension</a:t>
            </a:r>
            <a:endParaRPr/>
          </a:p>
        </p:txBody>
      </p:sp>
      <p:sp>
        <p:nvSpPr>
          <p:cNvPr id="9" name="Textfeld 8"/>
          <p:cNvSpPr txBox="1"/>
          <p:nvPr/>
        </p:nvSpPr>
        <p:spPr bwMode="auto">
          <a:xfrm>
            <a:off x="617516" y="5480240"/>
            <a:ext cx="5911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Weitere Beispiele sind Zahlenmodelle, Formeln oder Axiome.</a:t>
            </a:r>
            <a:endParaRPr/>
          </a:p>
        </p:txBody>
      </p:sp>
      <p:sp>
        <p:nvSpPr>
          <p:cNvPr id="203234706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8B4C33C-43E1-A11E-3692-6CD7A6300DD0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Wissenschaftliche Modelle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15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>
            <a:off x="3093396" y="1127623"/>
            <a:ext cx="2287678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800"/>
              <a:t>Modellstufe I</a:t>
            </a:r>
            <a:endParaRPr/>
          </a:p>
          <a:p>
            <a:pPr>
              <a:defRPr/>
            </a:pPr>
            <a:endParaRPr lang="de-DE" sz="2800"/>
          </a:p>
          <a:p>
            <a:pPr>
              <a:defRPr/>
            </a:pPr>
            <a:endParaRPr lang="de-DE" sz="2800"/>
          </a:p>
          <a:p>
            <a:pPr>
              <a:defRPr/>
            </a:pPr>
            <a:endParaRPr lang="de-DE" sz="2800"/>
          </a:p>
          <a:p>
            <a:pPr>
              <a:defRPr/>
            </a:pPr>
            <a:r>
              <a:rPr lang="de-DE" sz="2800"/>
              <a:t>Modellstufe II</a:t>
            </a:r>
            <a:endParaRPr/>
          </a:p>
          <a:p>
            <a:pPr>
              <a:defRPr/>
            </a:pPr>
            <a:endParaRPr lang="de-DE" sz="2800"/>
          </a:p>
          <a:p>
            <a:pPr>
              <a:defRPr/>
            </a:pPr>
            <a:endParaRPr lang="de-DE" sz="2800"/>
          </a:p>
          <a:p>
            <a:pPr>
              <a:defRPr/>
            </a:pPr>
            <a:endParaRPr lang="de-DE" sz="2800"/>
          </a:p>
          <a:p>
            <a:pPr>
              <a:defRPr/>
            </a:pPr>
            <a:endParaRPr lang="de-DE" sz="2800"/>
          </a:p>
          <a:p>
            <a:pPr>
              <a:defRPr/>
            </a:pPr>
            <a:r>
              <a:rPr lang="de-DE" sz="2800"/>
              <a:t>Modellstufe III</a:t>
            </a:r>
            <a:endParaRPr/>
          </a:p>
          <a:p>
            <a:pPr>
              <a:defRPr/>
            </a:pPr>
            <a:endParaRPr lang="de-DE" sz="2800"/>
          </a:p>
        </p:txBody>
      </p:sp>
      <p:sp>
        <p:nvSpPr>
          <p:cNvPr id="10" name="Pfeil nach unten 9"/>
          <p:cNvSpPr/>
          <p:nvPr/>
        </p:nvSpPr>
        <p:spPr bwMode="auto">
          <a:xfrm>
            <a:off x="5906529" y="1220036"/>
            <a:ext cx="45719" cy="4377447"/>
          </a:xfrm>
          <a:prstGeom prst="downArrow">
            <a:avLst>
              <a:gd name="adj1" fmla="val 50000"/>
              <a:gd name="adj2" fmla="val 50000"/>
            </a:avLst>
          </a:prstGeom>
          <a:ln w="762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DE" sz="6000"/>
          </a:p>
        </p:txBody>
      </p:sp>
      <p:sp>
        <p:nvSpPr>
          <p:cNvPr id="11" name="Textfeld 10"/>
          <p:cNvSpPr txBox="1"/>
          <p:nvPr/>
        </p:nvSpPr>
        <p:spPr bwMode="auto">
          <a:xfrm>
            <a:off x="6021926" y="1220035"/>
            <a:ext cx="3773955" cy="3661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Greifbar, gut vorstellbar, unterhaltsam</a:t>
            </a:r>
            <a:endParaRPr/>
          </a:p>
        </p:txBody>
      </p:sp>
      <p:sp>
        <p:nvSpPr>
          <p:cNvPr id="12" name="Textfeld 11"/>
          <p:cNvSpPr txBox="1"/>
          <p:nvPr/>
        </p:nvSpPr>
        <p:spPr bwMode="auto">
          <a:xfrm>
            <a:off x="6021927" y="5228151"/>
            <a:ext cx="3511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Abstrakt, für Wissenschaft geeignet</a:t>
            </a:r>
            <a:endParaRPr/>
          </a:p>
        </p:txBody>
      </p:sp>
      <p:sp>
        <p:nvSpPr>
          <p:cNvPr id="532875410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7297C33-CB1D-C5EE-08CB-F55984B35B28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für gute Wissenschaft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16</a:t>
            </a:fld>
            <a:endParaRPr lang="de-DE"/>
          </a:p>
        </p:txBody>
      </p:sp>
      <p:pic>
        <p:nvPicPr>
          <p:cNvPr id="8" name="Grafik 7" descr="Ein Bild, das Screenshot, Person enthält.&#10;&#10;Automatisch generierte Beschreib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131442" y="903799"/>
            <a:ext cx="5133618" cy="265229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 bwMode="auto">
          <a:xfrm>
            <a:off x="3131442" y="3572361"/>
            <a:ext cx="476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Vorher</a:t>
            </a:r>
            <a:r>
              <a:rPr lang="de-DE"/>
              <a:t>sagen durch Modelle (Flat Earth vs. Globe)</a:t>
            </a:r>
            <a:endParaRPr/>
          </a:p>
        </p:txBody>
      </p:sp>
      <p:pic>
        <p:nvPicPr>
          <p:cNvPr id="14" name="Grafik 13" descr="Ein Bild, das Screenshot, 3D-Modellierung enthält.&#10;&#10;Automatisch generierte Beschreibung"/>
          <p:cNvPicPr>
            <a:picLocks noChangeAspect="1"/>
          </p:cNvPicPr>
          <p:nvPr/>
        </p:nvPicPr>
        <p:blipFill>
          <a:blip r:embed="rId4"/>
          <a:srcRect t="8507"/>
          <a:stretch/>
        </p:blipFill>
        <p:spPr bwMode="auto">
          <a:xfrm>
            <a:off x="3084579" y="3941693"/>
            <a:ext cx="5180481" cy="2426672"/>
          </a:xfrm>
          <a:prstGeom prst="rect">
            <a:avLst/>
          </a:prstGeom>
        </p:spPr>
      </p:pic>
      <p:sp>
        <p:nvSpPr>
          <p:cNvPr id="144155507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0414DB6-0670-62A5-52DC-6666050A833A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für gute Wissenschaft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17</a:t>
            </a:fld>
            <a:endParaRPr lang="de-DE"/>
          </a:p>
        </p:txBody>
      </p:sp>
      <p:pic>
        <p:nvPicPr>
          <p:cNvPr id="7" name="Flath earth experiment gone wrong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/>
        </p:blipFill>
        <p:spPr bwMode="auto">
          <a:xfrm>
            <a:off x="1100381" y="804058"/>
            <a:ext cx="9949912" cy="5596825"/>
          </a:xfrm>
          <a:prstGeom prst="rect">
            <a:avLst/>
          </a:prstGeom>
        </p:spPr>
      </p:pic>
      <p:sp>
        <p:nvSpPr>
          <p:cNvPr id="182529708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DEABE48-44D1-0317-EB84-2768AC7A45DD}" type="datetime1">
              <a:rPr lang="de-DE"/>
              <a:t>16.04.24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786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für gute Wissenschaft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18</a:t>
            </a:fld>
            <a:endParaRPr lang="de-DE"/>
          </a:p>
        </p:txBody>
      </p:sp>
      <p:pic>
        <p:nvPicPr>
          <p:cNvPr id="8" name="Grafik 7" descr="Ein Bild, das Screenshot, Person enthält.&#10;&#10;Automatisch generierte Beschreib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3437" y="828802"/>
            <a:ext cx="5133618" cy="265229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 bwMode="auto">
          <a:xfrm>
            <a:off x="573437" y="3497364"/>
            <a:ext cx="476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Vorher</a:t>
            </a:r>
            <a:r>
              <a:rPr lang="de-DE"/>
              <a:t>sagen durch Modelle (Flat Earth vs. Globe)</a:t>
            </a:r>
            <a:endParaRPr/>
          </a:p>
        </p:txBody>
      </p:sp>
      <p:pic>
        <p:nvPicPr>
          <p:cNvPr id="11" name="Grafik 10" descr="Ein Bild, das Screenshot, Gerät, Elektronisches Gerät, Multimedia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267521" y="828802"/>
            <a:ext cx="5596972" cy="2652296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 bwMode="auto">
          <a:xfrm>
            <a:off x="6267521" y="3481098"/>
            <a:ext cx="5300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Durchführung von Experiment zum Testen von Modell</a:t>
            </a:r>
            <a:endParaRPr/>
          </a:p>
        </p:txBody>
      </p:sp>
      <p:pic>
        <p:nvPicPr>
          <p:cNvPr id="14" name="Grafik 13" descr="Ein Bild, das Screenshot, 3D-Modellierung enthält.&#10;&#10;Automatisch generierte Beschreibung"/>
          <p:cNvPicPr>
            <a:picLocks noChangeAspect="1"/>
          </p:cNvPicPr>
          <p:nvPr/>
        </p:nvPicPr>
        <p:blipFill>
          <a:blip r:embed="rId5"/>
          <a:srcRect t="8507"/>
          <a:stretch/>
        </p:blipFill>
        <p:spPr bwMode="auto">
          <a:xfrm>
            <a:off x="526574" y="3866696"/>
            <a:ext cx="5180481" cy="2426672"/>
          </a:xfrm>
          <a:prstGeom prst="rect">
            <a:avLst/>
          </a:prstGeom>
        </p:spPr>
      </p:pic>
      <p:pic>
        <p:nvPicPr>
          <p:cNvPr id="16" name="Grafik 15" descr="Ein Bild, das Screenshot enthält.&#10;&#10;Automatisch generierte Beschreibung"/>
          <p:cNvPicPr>
            <a:picLocks noChangeAspect="1"/>
          </p:cNvPicPr>
          <p:nvPr/>
        </p:nvPicPr>
        <p:blipFill>
          <a:blip r:embed="rId6"/>
          <a:srcRect t="8285"/>
          <a:stretch/>
        </p:blipFill>
        <p:spPr bwMode="auto">
          <a:xfrm>
            <a:off x="6267521" y="3866696"/>
            <a:ext cx="5509447" cy="2432543"/>
          </a:xfrm>
          <a:prstGeom prst="rect">
            <a:avLst/>
          </a:prstGeom>
        </p:spPr>
      </p:pic>
      <p:sp>
        <p:nvSpPr>
          <p:cNvPr id="144155507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0414DB6-0670-62A5-52DC-6666050A833A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Vereinfacht also…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19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>
            <a:off x="2895050" y="3167390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800" b="1"/>
              <a:t>Modell</a:t>
            </a:r>
            <a:endParaRPr/>
          </a:p>
        </p:txBody>
      </p:sp>
      <p:sp>
        <p:nvSpPr>
          <p:cNvPr id="8" name="Textfeld 7"/>
          <p:cNvSpPr txBox="1"/>
          <p:nvPr/>
        </p:nvSpPr>
        <p:spPr bwMode="auto">
          <a:xfrm>
            <a:off x="7082269" y="1462504"/>
            <a:ext cx="19013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800" b="1"/>
              <a:t>Experiment</a:t>
            </a:r>
            <a:endParaRPr/>
          </a:p>
        </p:txBody>
      </p:sp>
      <p:sp>
        <p:nvSpPr>
          <p:cNvPr id="9" name="Textfeld 8"/>
          <p:cNvSpPr txBox="1"/>
          <p:nvPr/>
        </p:nvSpPr>
        <p:spPr bwMode="auto">
          <a:xfrm>
            <a:off x="7363981" y="4872277"/>
            <a:ext cx="13379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sz="2800" b="1"/>
              <a:t>Realität</a:t>
            </a:r>
            <a:endParaRPr/>
          </a:p>
        </p:txBody>
      </p:sp>
      <p:cxnSp>
        <p:nvCxnSpPr>
          <p:cNvPr id="12" name="Gerade Verbindung mit Pfeil 11"/>
          <p:cNvCxnSpPr>
            <a:cxnSpLocks/>
            <a:stCxn id="8" idx="1"/>
            <a:endCxn id="7" idx="3"/>
          </p:cNvCxnSpPr>
          <p:nvPr/>
        </p:nvCxnSpPr>
        <p:spPr bwMode="auto">
          <a:xfrm flipH="1">
            <a:off x="4136095" y="1724114"/>
            <a:ext cx="2946174" cy="1704886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feld 14"/>
          <p:cNvSpPr txBox="1"/>
          <p:nvPr/>
        </p:nvSpPr>
        <p:spPr bwMode="auto">
          <a:xfrm rot="19771536">
            <a:off x="4942528" y="2190743"/>
            <a:ext cx="1138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Überprüft</a:t>
            </a:r>
            <a:endParaRPr/>
          </a:p>
        </p:txBody>
      </p:sp>
      <p:cxnSp>
        <p:nvCxnSpPr>
          <p:cNvPr id="16" name="Gerade Verbindung mit Pfeil 15"/>
          <p:cNvCxnSpPr>
            <a:cxnSpLocks/>
            <a:stCxn id="7" idx="3"/>
            <a:endCxn id="9" idx="1"/>
          </p:cNvCxnSpPr>
          <p:nvPr/>
        </p:nvCxnSpPr>
        <p:spPr bwMode="auto">
          <a:xfrm>
            <a:off x="4136095" y="3429000"/>
            <a:ext cx="3227886" cy="170488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/>
          <p:cNvSpPr txBox="1"/>
          <p:nvPr/>
        </p:nvSpPr>
        <p:spPr bwMode="auto">
          <a:xfrm rot="1641445">
            <a:off x="4681017" y="3972804"/>
            <a:ext cx="230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Versuch von Erklärung</a:t>
            </a:r>
            <a:endParaRPr/>
          </a:p>
        </p:txBody>
      </p:sp>
      <p:cxnSp>
        <p:nvCxnSpPr>
          <p:cNvPr id="20" name="Gerade Verbindung mit Pfeil 19"/>
          <p:cNvCxnSpPr>
            <a:cxnSpLocks/>
            <a:stCxn id="9" idx="0"/>
            <a:endCxn id="8" idx="2"/>
          </p:cNvCxnSpPr>
          <p:nvPr/>
        </p:nvCxnSpPr>
        <p:spPr bwMode="auto">
          <a:xfrm flipV="1">
            <a:off x="8032946" y="1985724"/>
            <a:ext cx="0" cy="2886553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8032946" y="3321278"/>
            <a:ext cx="123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b="1"/>
              <a:t>Beeinflusst</a:t>
            </a:r>
            <a:endParaRPr/>
          </a:p>
        </p:txBody>
      </p:sp>
      <p:sp>
        <p:nvSpPr>
          <p:cNvPr id="84194319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4B8AE964-ED79-17FE-CC6B-BC5AA0387D8C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Ursprung</a:t>
            </a:r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 bwMode="auto">
          <a:xfrm>
            <a:off x="1354239" y="1253330"/>
            <a:ext cx="8874204" cy="2936705"/>
          </a:xfrm>
        </p:spPr>
        <p:txBody>
          <a:bodyPr/>
          <a:lstStyle/>
          <a:p>
            <a:pPr>
              <a:defRPr/>
            </a:pPr>
            <a:r>
              <a:rPr lang="de-DE" dirty="0"/>
              <a:t>Original ist aus einem außerschulischen Angebot des Forschungsinstituts Jülich</a:t>
            </a:r>
          </a:p>
          <a:p>
            <a:pPr>
              <a:defRPr/>
            </a:pPr>
            <a:r>
              <a:rPr lang="de-DE" dirty="0"/>
              <a:t>Zielgruppe: Physik-Interessierte </a:t>
            </a:r>
            <a:r>
              <a:rPr lang="de-DE" dirty="0" err="1"/>
              <a:t>Schüler:innen</a:t>
            </a:r>
            <a:r>
              <a:rPr lang="de-DE" dirty="0"/>
              <a:t> der Sek II</a:t>
            </a:r>
          </a:p>
          <a:p>
            <a:pPr>
              <a:defRPr/>
            </a:pPr>
            <a:r>
              <a:rPr lang="de-DE" dirty="0"/>
              <a:t>Eingebettet in intensiver Auseinandersetzung mit Physik</a:t>
            </a:r>
          </a:p>
          <a:p>
            <a:pPr>
              <a:defRPr/>
            </a:pPr>
            <a:r>
              <a:rPr lang="de-DE" dirty="0"/>
              <a:t>Paper (</a:t>
            </a:r>
            <a:r>
              <a:rPr lang="de-DE" dirty="0" err="1"/>
              <a:t>engl</a:t>
            </a:r>
            <a:r>
              <a:rPr lang="de-DE" dirty="0"/>
              <a:t>): </a:t>
            </a:r>
            <a:r>
              <a:rPr lang="de-DE" dirty="0">
                <a:hlinkClick r:id="rId3"/>
              </a:rPr>
              <a:t>https://arxiv.org/pdf/1803.01678.pdf</a:t>
            </a:r>
            <a:r>
              <a:rPr lang="de-DE" dirty="0"/>
              <a:t> (Hinweis: Code hat kleinen Bug mit Vektormultiplikation)</a:t>
            </a:r>
          </a:p>
          <a:p>
            <a:pPr>
              <a:defRPr/>
            </a:pP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Wer ist eigentlich Isaac Newton?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20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089728" y="1009552"/>
            <a:ext cx="3175000" cy="1079500"/>
          </a:xfrm>
          <a:prstGeom prst="rect">
            <a:avLst/>
          </a:prstGeom>
          <a:noFill/>
        </p:spPr>
      </p:pic>
      <p:pic>
        <p:nvPicPr>
          <p:cNvPr id="10" name="Grafik 9" descr="Ein Bild, das Anime, Kleidung, Cartoon, Fiktive Gestalt enthält.&#10;&#10;Automatisch generierte Beschreibung"/>
          <p:cNvPicPr>
            <a:picLocks noChangeAspect="1"/>
          </p:cNvPicPr>
          <p:nvPr/>
        </p:nvPicPr>
        <p:blipFill>
          <a:blip r:embed="rId4"/>
          <a:srcRect r="50610"/>
          <a:stretch/>
        </p:blipFill>
        <p:spPr bwMode="auto">
          <a:xfrm>
            <a:off x="-27710" y="759071"/>
            <a:ext cx="2800055" cy="5669280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 bwMode="auto">
          <a:xfrm>
            <a:off x="4136095" y="2728141"/>
            <a:ext cx="8055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  <a:defRPr/>
            </a:pPr>
            <a:r>
              <a:rPr lang="de-DE" sz="2800"/>
              <a:t>Lebte von 1642-1726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800"/>
              <a:t>Wirkte in England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800"/>
              <a:t>Studierter Physiker, Astronom und Mathematiker</a:t>
            </a:r>
            <a:endParaRPr/>
          </a:p>
          <a:p>
            <a:pPr marL="285750" indent="-285750">
              <a:buFont typeface="Arial"/>
              <a:buChar char="•"/>
              <a:defRPr/>
            </a:pPr>
            <a:r>
              <a:rPr lang="de-DE" sz="2800"/>
              <a:t>Legte Grundsteine für die klassische Mechanik</a:t>
            </a:r>
            <a:endParaRPr/>
          </a:p>
        </p:txBody>
      </p:sp>
      <p:sp>
        <p:nvSpPr>
          <p:cNvPr id="2144347349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3EB96F-D6A1-43C7-03DF-26E422FE39D1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141081492" name="Titel 1"/>
          <p:cNvSpPr>
            <a:spLocks noGrp="1"/>
          </p:cNvSpPr>
          <p:nvPr>
            <p:ph type="title"/>
          </p:nvPr>
        </p:nvSpPr>
        <p:spPr bwMode="auto">
          <a:xfrm>
            <a:off x="2714920" y="13826"/>
            <a:ext cx="7117236" cy="790230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r>
              <a:t>Und wer ist dieser Einstein?</a:t>
            </a:r>
          </a:p>
        </p:txBody>
      </p:sp>
      <p:sp>
        <p:nvSpPr>
          <p:cNvPr id="228180935" name="Inhaltsplatzhalter 2"/>
          <p:cNvSpPr>
            <a:spLocks noGrp="1"/>
          </p:cNvSpPr>
          <p:nvPr>
            <p:ph idx="1"/>
          </p:nvPr>
        </p:nvSpPr>
        <p:spPr bwMode="auto">
          <a:xfrm>
            <a:off x="3015245" y="1592704"/>
            <a:ext cx="9036221" cy="4122294"/>
          </a:xfrm>
        </p:spPr>
        <p:txBody>
          <a:bodyPr/>
          <a:lstStyle/>
          <a:p>
            <a:pPr>
              <a:defRPr/>
            </a:pPr>
            <a:r>
              <a:t>Lebte 1879-1955</a:t>
            </a:r>
          </a:p>
          <a:p>
            <a:pPr>
              <a:defRPr/>
            </a:pPr>
            <a:r>
              <a:t>Wuchs auf in Deutschland, wirkte überwiegend in der Schweiz und zuletzt in den USA</a:t>
            </a:r>
          </a:p>
          <a:p>
            <a:pPr>
              <a:defRPr/>
            </a:pPr>
            <a:r>
              <a:t>Einer der bekanntesten Physiker aller Zeiten</a:t>
            </a:r>
          </a:p>
          <a:p>
            <a:pPr>
              <a:defRPr/>
            </a:pPr>
            <a:r>
              <a:t>Bahnbrechend: </a:t>
            </a:r>
            <a:r>
              <a:rPr lang="de-DE"/>
              <a:t>A</a:t>
            </a:r>
            <a:r>
              <a:t>llgemeine und spezielle Relativitätstheorie</a:t>
            </a:r>
          </a:p>
          <a:p>
            <a:pPr>
              <a:defRPr/>
            </a:pPr>
            <a:r>
              <a:t>Berühmt für seine Gedankenexperimente</a:t>
            </a:r>
          </a:p>
        </p:txBody>
      </p:sp>
      <p:sp>
        <p:nvSpPr>
          <p:cNvPr id="957355675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1D4ADE5-BF1E-3DF4-8D86-132B374B4DAB}" type="datetime1">
              <a:rPr lang="de-DE"/>
              <a:t>16.04.24</a:t>
            </a:fld>
            <a:endParaRPr/>
          </a:p>
        </p:txBody>
      </p:sp>
      <p:sp>
        <p:nvSpPr>
          <p:cNvPr id="1189198454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53486679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C9E01E8-4FFF-71A0-5333-6A4F3B43E66F}" type="slidenum">
              <a:rPr lang="de-DE"/>
              <a:t>21</a:t>
            </a:fld>
            <a:endParaRPr lang="de-DE"/>
          </a:p>
        </p:txBody>
      </p:sp>
      <p:pic>
        <p:nvPicPr>
          <p:cNvPr id="1902106205" name="Grafik 1902106204"/>
          <p:cNvPicPr>
            <a:picLocks noChangeAspect="1"/>
          </p:cNvPicPr>
          <p:nvPr/>
        </p:nvPicPr>
        <p:blipFill>
          <a:blip r:embed="rId3"/>
          <a:srcRect l="10677" r="13245"/>
          <a:stretch/>
        </p:blipFill>
        <p:spPr bwMode="auto">
          <a:xfrm>
            <a:off x="153649" y="1207710"/>
            <a:ext cx="2627375" cy="459991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81407648" name="Titel 1"/>
          <p:cNvSpPr>
            <a:spLocks noGrp="1"/>
          </p:cNvSpPr>
          <p:nvPr>
            <p:ph type="title"/>
          </p:nvPr>
        </p:nvSpPr>
        <p:spPr bwMode="auto">
          <a:xfrm>
            <a:off x="2714920" y="13826"/>
            <a:ext cx="7117236" cy="790230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r>
              <a:t>Grundlagen der ART</a:t>
            </a:r>
          </a:p>
        </p:txBody>
      </p:sp>
      <p:sp>
        <p:nvSpPr>
          <p:cNvPr id="1315249954" name="Inhaltsplatzhalter 2"/>
          <p:cNvSpPr>
            <a:spLocks noGrp="1"/>
          </p:cNvSpPr>
          <p:nvPr>
            <p:ph idx="1"/>
          </p:nvPr>
        </p:nvSpPr>
        <p:spPr bwMode="auto">
          <a:xfrm>
            <a:off x="838198" y="1262703"/>
            <a:ext cx="10515600" cy="4351338"/>
          </a:xfrm>
        </p:spPr>
        <p:txBody>
          <a:bodyPr/>
          <a:lstStyle/>
          <a:p>
            <a:pPr>
              <a:defRPr/>
            </a:pPr>
            <a:r>
              <a:t>Wir haben das (starke) Äquivalenzprinzip erdacht!</a:t>
            </a:r>
          </a:p>
          <a:p>
            <a:pPr>
              <a:defRPr/>
            </a:pPr>
            <a:r>
              <a:t>Wir haben angenommen, dass Licht sich geradlinig ausbreitet, erwarten aber gekrümmte Lichtstrahlen in Anwesenheit von Masse...</a:t>
            </a:r>
          </a:p>
        </p:txBody>
      </p:sp>
      <p:sp>
        <p:nvSpPr>
          <p:cNvPr id="675518897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0352FD7-5C00-47A1-7AEF-E555EA39DC13}" type="datetime1">
              <a:rPr lang="de-DE"/>
              <a:t>16.04.24</a:t>
            </a:fld>
            <a:endParaRPr/>
          </a:p>
        </p:txBody>
      </p:sp>
      <p:sp>
        <p:nvSpPr>
          <p:cNvPr id="354326829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80775167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B80D687-B0D9-E8F9-6E6F-8F2EEFB34D51}" type="slidenum">
              <a:rPr lang="de-DE"/>
              <a:t>22</a:t>
            </a:fld>
            <a:endParaRPr lang="de-DE"/>
          </a:p>
        </p:txBody>
      </p:sp>
      <p:sp>
        <p:nvSpPr>
          <p:cNvPr id="958310141" name="Textfeld 958310140"/>
          <p:cNvSpPr txBox="1"/>
          <p:nvPr/>
        </p:nvSpPr>
        <p:spPr bwMode="auto">
          <a:xfrm>
            <a:off x="419099" y="5842654"/>
            <a:ext cx="11419970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800"/>
              <a:t>Hiermit können wir elegant und anschaulich die Orbits von Planeten erklären!</a:t>
            </a:r>
            <a:endParaRPr/>
          </a:p>
        </p:txBody>
      </p:sp>
      <p:pic>
        <p:nvPicPr>
          <p:cNvPr id="2" name="Grafik 1" descr="Ein Bild, das Screenshot, Design enthält.&#10;&#10;Automatisch generierte Beschreib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3190284" y="2701636"/>
            <a:ext cx="5811432" cy="3268930"/>
          </a:xfrm>
          <a:prstGeom prst="rect">
            <a:avLst/>
          </a:prstGeom>
        </p:spPr>
      </p:pic>
      <p:sp>
        <p:nvSpPr>
          <p:cNvPr id="3" name="Textfeld 2"/>
          <p:cNvSpPr txBox="1"/>
          <p:nvPr/>
        </p:nvSpPr>
        <p:spPr bwMode="auto">
          <a:xfrm>
            <a:off x="7912255" y="5654701"/>
            <a:ext cx="1003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>
                <a:solidFill>
                  <a:schemeClr val="bg1"/>
                </a:solidFill>
              </a:rPr>
              <a:t>Bild: ESA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06291932" name="Titel 1"/>
          <p:cNvSpPr>
            <a:spLocks noGrp="1"/>
          </p:cNvSpPr>
          <p:nvPr>
            <p:ph type="title"/>
          </p:nvPr>
        </p:nvSpPr>
        <p:spPr bwMode="auto">
          <a:xfrm>
            <a:off x="2714920" y="13826"/>
            <a:ext cx="7117236" cy="790230"/>
          </a:xfrm>
        </p:spPr>
        <p:txBody>
          <a:bodyPr/>
          <a:lstStyle>
            <a:lvl1pPr algn="ctr">
              <a:defRPr b="0"/>
            </a:lvl1pPr>
          </a:lstStyle>
          <a:p>
            <a:pPr>
              <a:defRPr/>
            </a:pPr>
            <a:r>
              <a:t>Mercury to the rescue</a:t>
            </a:r>
          </a:p>
        </p:txBody>
      </p:sp>
      <p:sp>
        <p:nvSpPr>
          <p:cNvPr id="861438388" name="Inhaltsplatzhalt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>
              <a:defRPr/>
            </a:pPr>
            <a:r>
              <a:t>Bekannt war bereits, dass die Merkurbahn Abweichungen aufweist</a:t>
            </a:r>
          </a:p>
        </p:txBody>
      </p:sp>
      <p:sp>
        <p:nvSpPr>
          <p:cNvPr id="131059989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9B4A6D0-B929-0F53-B405-CFD19489F5FC}" type="datetime1">
              <a:rPr lang="de-DE"/>
              <a:t>16.04.24</a:t>
            </a:fld>
            <a:endParaRPr/>
          </a:p>
        </p:txBody>
      </p:sp>
      <p:sp>
        <p:nvSpPr>
          <p:cNvPr id="253878026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2110423862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C1622757-4A18-1638-8AAA-EA5B470B85BC}" type="slidenum">
              <a:rPr lang="de-DE"/>
              <a:t>23</a:t>
            </a:fld>
            <a:endParaRPr lang="de-DE"/>
          </a:p>
        </p:txBody>
      </p:sp>
      <p:sp>
        <p:nvSpPr>
          <p:cNvPr id="1913954965" name="Textfeld 1913954964"/>
          <p:cNvSpPr txBox="1"/>
          <p:nvPr/>
        </p:nvSpPr>
        <p:spPr bwMode="auto">
          <a:xfrm>
            <a:off x="256312" y="3711802"/>
            <a:ext cx="5048098" cy="945239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de-DE" sz="2800"/>
              <a:t>U</a:t>
            </a:r>
            <a:r>
              <a:rPr sz="2800"/>
              <a:t>nbekannte Störung im Rahmen der Newtonschen Theorie</a:t>
            </a:r>
            <a:endParaRPr lang="de-DE" sz="2800"/>
          </a:p>
        </p:txBody>
      </p:sp>
      <p:sp>
        <p:nvSpPr>
          <p:cNvPr id="1762197151" name="Textfeld 1762197150"/>
          <p:cNvSpPr txBox="1"/>
          <p:nvPr/>
        </p:nvSpPr>
        <p:spPr bwMode="auto">
          <a:xfrm>
            <a:off x="5951675" y="3711804"/>
            <a:ext cx="5993475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800"/>
              <a:t>Effekt der Raumkrümmung durch Sonne</a:t>
            </a:r>
            <a:endParaRPr/>
          </a:p>
        </p:txBody>
      </p:sp>
      <p:cxnSp>
        <p:nvCxnSpPr>
          <p:cNvPr id="2" name="Gerade Verbindung 1"/>
          <p:cNvCxnSpPr>
            <a:cxnSpLocks/>
          </p:cNvCxnSpPr>
          <p:nvPr/>
        </p:nvCxnSpPr>
        <p:spPr bwMode="auto">
          <a:xfrm flipH="1">
            <a:off x="3722628" y="2435257"/>
            <a:ext cx="1777345" cy="1139072"/>
          </a:xfrm>
          <a:prstGeom prst="line">
            <a:avLst/>
          </a:prstGeom>
          <a:ln w="7619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Gerade Verbindung 2"/>
          <p:cNvCxnSpPr>
            <a:cxnSpLocks/>
          </p:cNvCxnSpPr>
          <p:nvPr/>
        </p:nvCxnSpPr>
        <p:spPr bwMode="auto">
          <a:xfrm>
            <a:off x="5706185" y="2435257"/>
            <a:ext cx="1954097" cy="1060515"/>
          </a:xfrm>
          <a:prstGeom prst="line">
            <a:avLst/>
          </a:prstGeom>
          <a:ln w="76199" cap="flat" cmpd="sng" algn="ctr">
            <a:solidFill>
              <a:schemeClr val="tx1"/>
            </a:solidFill>
            <a:prstDash val="solid"/>
            <a:miter lim="800000"/>
            <a:tailEnd type="arrow" len="med"/>
          </a:ln>
        </p:spPr>
        <p:style>
          <a:lnRef idx="1">
            <a:schemeClr val="accent1">
              <a:shade val="50000"/>
            </a:schemeClr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275248" name="Textfeld 19275247"/>
          <p:cNvSpPr txBox="1"/>
          <p:nvPr/>
        </p:nvSpPr>
        <p:spPr bwMode="auto">
          <a:xfrm>
            <a:off x="5195566" y="2831553"/>
            <a:ext cx="858850" cy="5185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2800"/>
              <a:t>oder</a:t>
            </a:r>
            <a:endParaRPr/>
          </a:p>
        </p:txBody>
      </p:sp>
      <p:sp>
        <p:nvSpPr>
          <p:cNvPr id="4" name="Textfeld 3"/>
          <p:cNvSpPr txBox="1"/>
          <p:nvPr/>
        </p:nvSpPr>
        <p:spPr bwMode="auto">
          <a:xfrm>
            <a:off x="2927965" y="5317218"/>
            <a:ext cx="5556440" cy="530594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lang="de-DE" sz="2800"/>
              <a:t>Dieser Frage gehen wir heute nach!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376018" y="2340279"/>
            <a:ext cx="7117236" cy="790230"/>
          </a:xfrm>
        </p:spPr>
        <p:txBody>
          <a:bodyPr/>
          <a:lstStyle/>
          <a:p>
            <a:pPr>
              <a:defRPr/>
            </a:pPr>
            <a:r>
              <a:rPr lang="de-DE"/>
              <a:t>PAUSE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24</a:t>
            </a:fld>
            <a:endParaRPr lang="de-DE"/>
          </a:p>
        </p:txBody>
      </p:sp>
      <p:pic>
        <p:nvPicPr>
          <p:cNvPr id="8" name="Grafik 7" descr="Kaffee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41794" y="3133535"/>
            <a:ext cx="2308411" cy="2308411"/>
          </a:xfrm>
          <a:prstGeom prst="rect">
            <a:avLst/>
          </a:prstGeom>
        </p:spPr>
      </p:pic>
      <p:sp>
        <p:nvSpPr>
          <p:cNvPr id="87274873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9E6F1D-6332-544F-9755-CE91DE2D26A5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erwartet euch?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838200" y="1633120"/>
            <a:ext cx="4721942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u="sng"/>
              <a:t>Teil 1 - Vormittag</a:t>
            </a:r>
            <a:endParaRPr/>
          </a:p>
          <a:p>
            <a:pPr>
              <a:defRPr/>
            </a:pPr>
            <a:r>
              <a:rPr lang="de-DE" strike="sngStrike"/>
              <a:t>Einführungsvortrag</a:t>
            </a:r>
            <a:endParaRPr strike="sngStrike"/>
          </a:p>
          <a:p>
            <a:pPr>
              <a:defRPr/>
            </a:pPr>
            <a:r>
              <a:rPr lang="de-DE"/>
              <a:t>Blitzkurs Python</a:t>
            </a:r>
            <a:endParaRPr/>
          </a:p>
          <a:p>
            <a:pPr>
              <a:defRPr/>
            </a:pPr>
            <a:r>
              <a:rPr lang="de-DE"/>
              <a:t>Warum eigentlich… Numerik?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25</a:t>
            </a:fld>
            <a:endParaRPr lang="de-DE"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de-DE" u="sng"/>
              <a:t>Teil 2 – Nachmittag</a:t>
            </a:r>
            <a:endParaRPr/>
          </a:p>
          <a:p>
            <a:pPr>
              <a:defRPr/>
            </a:pPr>
            <a:r>
              <a:rPr lang="de-DE"/>
              <a:t>Erste Simulation mit Python</a:t>
            </a:r>
            <a:endParaRPr/>
          </a:p>
          <a:p>
            <a:pPr>
              <a:defRPr/>
            </a:pPr>
            <a:r>
              <a:rPr lang="de-DE"/>
              <a:t>Vorhersage vs. Realität</a:t>
            </a:r>
            <a:endParaRPr/>
          </a:p>
          <a:p>
            <a:pPr>
              <a:defRPr/>
            </a:pPr>
            <a:r>
              <a:rPr lang="de-DE"/>
              <a:t>Und nun kommt Einstein!</a:t>
            </a:r>
            <a:endParaRPr/>
          </a:p>
        </p:txBody>
      </p:sp>
      <p:pic>
        <p:nvPicPr>
          <p:cNvPr id="11" name="Grafik 10" descr="Ein Bild, das Kunst enthält.&#10;&#10;Automatisch generierte Beschreibung mit mittlerer Zuverlässigkeit"/>
          <p:cNvPicPr>
            <a:picLocks noChangeAspect="1"/>
          </p:cNvPicPr>
          <p:nvPr/>
        </p:nvPicPr>
        <p:blipFill>
          <a:blip r:embed="rId3"/>
          <a:srcRect b="35436"/>
          <a:stretch/>
        </p:blipFill>
        <p:spPr bwMode="auto">
          <a:xfrm>
            <a:off x="2585007" y="3474437"/>
            <a:ext cx="4579410" cy="2956619"/>
          </a:xfrm>
          <a:prstGeom prst="rect">
            <a:avLst/>
          </a:prstGeom>
        </p:spPr>
      </p:pic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537381" y="800846"/>
            <a:ext cx="7117236" cy="790230"/>
          </a:xfrm>
        </p:spPr>
        <p:txBody>
          <a:bodyPr/>
          <a:lstStyle/>
          <a:p>
            <a:pPr>
              <a:defRPr/>
            </a:pPr>
            <a:r>
              <a:rPr lang="de-DE" dirty="0"/>
              <a:t>Internet:</a:t>
            </a:r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26</a:t>
            </a:fld>
            <a:endParaRPr lang="de-DE"/>
          </a:p>
        </p:txBody>
      </p:sp>
      <p:sp>
        <p:nvSpPr>
          <p:cNvPr id="87274873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9E6F1D-6332-544F-9755-CE91DE2D26A5}" type="datetime1">
              <a:rPr lang="de-DE"/>
              <a:t>16.04.24</a:t>
            </a:fld>
            <a:endParaRPr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9BB6EF4B-BD84-AC01-1BC0-E4E96A01B8A3}"/>
              </a:ext>
            </a:extLst>
          </p:cNvPr>
          <p:cNvSpPr txBox="1">
            <a:spLocks/>
          </p:cNvSpPr>
          <p:nvPr/>
        </p:nvSpPr>
        <p:spPr bwMode="auto">
          <a:xfrm>
            <a:off x="2537382" y="2423229"/>
            <a:ext cx="7117236" cy="14658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>
              <a:lnSpc>
                <a:spcPct val="90000"/>
              </a:lnSpc>
              <a:spcBef>
                <a:spcPts val="0"/>
              </a:spcBef>
              <a:buNone/>
              <a:defRPr sz="4000" b="0">
                <a:solidFill>
                  <a:srgbClr val="22222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de-DE" dirty="0"/>
              <a:t>H0 </a:t>
            </a:r>
            <a:r>
              <a:rPr lang="de-DE" dirty="0" err="1"/>
              <a:t>Gaeste</a:t>
            </a:r>
            <a:endParaRPr lang="de-DE" dirty="0"/>
          </a:p>
          <a:p>
            <a:pPr>
              <a:defRPr/>
            </a:pPr>
            <a:r>
              <a:rPr lang="de-DE" dirty="0"/>
              <a:t>PW: </a:t>
            </a:r>
            <a:r>
              <a:rPr lang="de-DE" b="0" i="0" dirty="0">
                <a:effectLst/>
                <a:latin typeface="UICTFontTextStyleBody"/>
              </a:rPr>
              <a:t>mPsLHx2TKJsS</a:t>
            </a:r>
            <a:endParaRPr lang="de-DE" dirty="0">
              <a:effectLst/>
              <a:latin typeface=".AppleSystemUIFont"/>
            </a:endParaRPr>
          </a:p>
          <a:p>
            <a:pPr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20467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Python Kurs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27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pic>
        <p:nvPicPr>
          <p:cNvPr id="10" name="Grafik 9" descr="Ein Bild, das Muster, nähen, Pixel, monochrom enthält.&#10;&#10;Automatisch generierte Beschreib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53061" y="969818"/>
            <a:ext cx="5123717" cy="5133685"/>
          </a:xfrm>
          <a:prstGeom prst="rect">
            <a:avLst/>
          </a:prstGeom>
        </p:spPr>
      </p:pic>
      <p:pic>
        <p:nvPicPr>
          <p:cNvPr id="13" name="Grafik 12" descr="Ein Bild, das Text, Schrift, Screenshot, Zahl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430981" y="1633054"/>
            <a:ext cx="7772400" cy="3591892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9A4F0AEE-8114-038C-F1B1-3445492CB3C4}"/>
              </a:ext>
            </a:extLst>
          </p:cNvPr>
          <p:cNvSpPr txBox="1"/>
          <p:nvPr/>
        </p:nvSpPr>
        <p:spPr>
          <a:xfrm>
            <a:off x="7231698" y="5500975"/>
            <a:ext cx="36343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b="1" dirty="0" err="1"/>
              <a:t>tinyurl.com</a:t>
            </a:r>
            <a:r>
              <a:rPr lang="de-DE" sz="2800" b="1" dirty="0"/>
              <a:t>/</a:t>
            </a:r>
            <a:r>
              <a:rPr lang="de-DE" sz="2800" b="1" dirty="0" err="1"/>
              <a:t>mrcwbubx</a:t>
            </a:r>
            <a:endParaRPr lang="de-DE" sz="2800" b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376018" y="2340279"/>
            <a:ext cx="7117236" cy="790230"/>
          </a:xfrm>
        </p:spPr>
        <p:txBody>
          <a:bodyPr/>
          <a:lstStyle/>
          <a:p>
            <a:pPr>
              <a:defRPr/>
            </a:pPr>
            <a:r>
              <a:rPr lang="de-DE"/>
              <a:t>PAUSE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28</a:t>
            </a:fld>
            <a:endParaRPr lang="de-DE"/>
          </a:p>
        </p:txBody>
      </p:sp>
      <p:pic>
        <p:nvPicPr>
          <p:cNvPr id="8" name="Grafik 7" descr="Kaffee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41794" y="3133535"/>
            <a:ext cx="2308411" cy="2308411"/>
          </a:xfrm>
          <a:prstGeom prst="rect">
            <a:avLst/>
          </a:prstGeom>
        </p:spPr>
      </p:pic>
      <p:sp>
        <p:nvSpPr>
          <p:cNvPr id="87274873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9E6F1D-6332-544F-9755-CE91DE2D26A5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erwartet euch?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838200" y="1633120"/>
            <a:ext cx="4721942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u="sng"/>
              <a:t>Teil 1 - Vormittag</a:t>
            </a:r>
            <a:endParaRPr/>
          </a:p>
          <a:p>
            <a:pPr>
              <a:defRPr/>
            </a:pPr>
            <a:r>
              <a:rPr lang="de-DE" strike="sngStrike"/>
              <a:t>Einführungsvortrag</a:t>
            </a:r>
            <a:endParaRPr strike="sngStrike"/>
          </a:p>
          <a:p>
            <a:pPr>
              <a:defRPr/>
            </a:pPr>
            <a:r>
              <a:rPr lang="de-DE" strike="sngStrike"/>
              <a:t>Blitzkurs Python</a:t>
            </a:r>
            <a:endParaRPr strike="sngStrike"/>
          </a:p>
          <a:p>
            <a:pPr>
              <a:defRPr/>
            </a:pPr>
            <a:r>
              <a:rPr lang="de-DE"/>
              <a:t>Warum eigentlich… Numerik?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29</a:t>
            </a:fld>
            <a:endParaRPr lang="de-DE"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de-DE" u="sng"/>
              <a:t>Teil 2 – Nachmittag</a:t>
            </a:r>
            <a:endParaRPr/>
          </a:p>
          <a:p>
            <a:pPr>
              <a:defRPr/>
            </a:pPr>
            <a:r>
              <a:rPr lang="de-DE"/>
              <a:t>Erste Simulation mit Python</a:t>
            </a:r>
            <a:endParaRPr/>
          </a:p>
          <a:p>
            <a:pPr>
              <a:defRPr/>
            </a:pPr>
            <a:r>
              <a:rPr lang="de-DE"/>
              <a:t>Vorhersage vs. Realität</a:t>
            </a:r>
            <a:endParaRPr/>
          </a:p>
          <a:p>
            <a:pPr>
              <a:defRPr/>
            </a:pPr>
            <a:r>
              <a:rPr lang="de-DE"/>
              <a:t>Und nun kommt Einstein!</a:t>
            </a:r>
            <a:endParaRPr/>
          </a:p>
        </p:txBody>
      </p:sp>
      <p:pic>
        <p:nvPicPr>
          <p:cNvPr id="11" name="Grafik 10" descr="Ein Bild, das Kunst enthält.&#10;&#10;Automatisch generierte Beschreibung mit mittlerer Zuverlässigkeit"/>
          <p:cNvPicPr>
            <a:picLocks noChangeAspect="1"/>
          </p:cNvPicPr>
          <p:nvPr/>
        </p:nvPicPr>
        <p:blipFill>
          <a:blip r:embed="rId3"/>
          <a:srcRect b="35436"/>
          <a:stretch/>
        </p:blipFill>
        <p:spPr bwMode="auto">
          <a:xfrm>
            <a:off x="2585007" y="3474437"/>
            <a:ext cx="4579410" cy="2956619"/>
          </a:xfrm>
          <a:prstGeom prst="rect">
            <a:avLst/>
          </a:prstGeom>
        </p:spPr>
      </p:pic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Ziele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 bwMode="auto">
          <a:xfrm>
            <a:off x="2318633" y="1253330"/>
            <a:ext cx="7909809" cy="4351338"/>
          </a:xfrm>
        </p:spPr>
        <p:txBody>
          <a:bodyPr/>
          <a:lstStyle/>
          <a:p>
            <a:pPr>
              <a:defRPr/>
            </a:pPr>
            <a:r>
              <a:rPr lang="de-DE" dirty="0"/>
              <a:t>Abgrenzung zu Schulunterricht</a:t>
            </a:r>
            <a:endParaRPr dirty="0"/>
          </a:p>
          <a:p>
            <a:pPr>
              <a:defRPr/>
            </a:pPr>
            <a:r>
              <a:rPr lang="de-DE" dirty="0"/>
              <a:t>Einblicke in die Arbeit der theoretischen Physik</a:t>
            </a:r>
            <a:endParaRPr dirty="0"/>
          </a:p>
          <a:p>
            <a:pPr>
              <a:defRPr/>
            </a:pPr>
            <a:r>
              <a:rPr lang="de-DE" dirty="0"/>
              <a:t>Verständnis für Modelle entwickeln</a:t>
            </a:r>
            <a:endParaRPr dirty="0"/>
          </a:p>
          <a:p>
            <a:pPr>
              <a:defRPr/>
            </a:pPr>
            <a:r>
              <a:rPr lang="de-DE" dirty="0"/>
              <a:t>Verständnis für Physik-Simulationen entwickeln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0980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Beispiel Wurfparabel</a:t>
            </a:r>
            <a:endParaRPr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1DDFAE4-B03C-B443-9480-98632FEAB252}" type="datetime1">
              <a:rPr lang="de-DE"/>
              <a:t>16.04.24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30</a:t>
            </a:fld>
            <a:endParaRPr lang="de-DE"/>
          </a:p>
        </p:txBody>
      </p:sp>
      <p:pic>
        <p:nvPicPr>
          <p:cNvPr id="6" name="IMG_1138_80197AA3-663A-449F-8A1F-E83444D43FF7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rcRect t="5714" b="33809"/>
          <a:stretch/>
        </p:blipFill>
        <p:spPr bwMode="auto">
          <a:xfrm>
            <a:off x="3714896" y="794321"/>
            <a:ext cx="5239099" cy="5632725"/>
          </a:xfrm>
          <a:prstGeom prst="rect">
            <a:avLst/>
          </a:prstGeom>
        </p:spPr>
      </p:pic>
      <p:pic>
        <p:nvPicPr>
          <p:cNvPr id="8" name="Grafik 7" descr="Ein Bild, das Zeichnung, Entwurf, Diagramm enthält.&#10;&#10;Automatisch generierte Beschreibung"/>
          <p:cNvPicPr>
            <a:picLocks noChangeAspect="1"/>
          </p:cNvPicPr>
          <p:nvPr/>
        </p:nvPicPr>
        <p:blipFill>
          <a:blip r:embed="rId6">
            <a:alphaModFix amt="70000"/>
          </a:blip>
          <a:stretch/>
        </p:blipFill>
        <p:spPr bwMode="auto">
          <a:xfrm rot="5400000">
            <a:off x="3919795" y="1604107"/>
            <a:ext cx="3800104" cy="42019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3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Wiederholung:</a:t>
            </a:r>
            <a:endParaRPr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1DDFAE4-B03C-B443-9480-98632FEAB252}" type="datetime1">
              <a:rPr lang="de-DE"/>
              <a:t>16.04.24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31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9730851A-61B8-F7FF-4DDE-15907FB44409}"/>
                  </a:ext>
                </a:extLst>
              </p:cNvPr>
              <p:cNvSpPr txBox="1"/>
              <p:nvPr/>
            </p:nvSpPr>
            <p:spPr bwMode="auto">
              <a:xfrm>
                <a:off x="1238491" y="1161405"/>
                <a:ext cx="9838481" cy="43513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>
                  <a:lnSpc>
                    <a:spcPct val="90000"/>
                  </a:lnSpc>
                  <a:spcBef>
                    <a:spcPts val="1000"/>
                  </a:spcBef>
                  <a:buFont typeface="Arial"/>
                  <a:buChar char="•"/>
                  <a:defRPr sz="28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4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20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rgbClr val="22222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  <a:p>
                <a:pPr marL="0" indent="0" algn="ctr">
                  <a:buNone/>
                  <a:defRPr/>
                </a:pPr>
                <a:r>
                  <a:rPr lang="de-DE" b="0" dirty="0"/>
                  <a:t>v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de-DE" dirty="0"/>
              </a:p>
              <a:p>
                <a:pPr marL="0" indent="0" algn="ctr">
                  <a:buNone/>
                  <a:defRPr/>
                </a:pPr>
                <a:r>
                  <a:rPr lang="de-DE" dirty="0"/>
                  <a:t>und</a:t>
                </a:r>
              </a:p>
              <a:p>
                <a:pPr marL="0" indent="0" algn="ctr">
                  <a:buNone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𝐹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de-DE" dirty="0"/>
              </a:p>
              <a:p>
                <a:pPr marL="0" indent="0" algn="ctr">
                  <a:buNone/>
                  <a:defRPr/>
                </a:pPr>
                <a:endParaRPr lang="de-DE" dirty="0"/>
              </a:p>
              <a:p>
                <a:pPr marL="0" indent="0">
                  <a:buNone/>
                  <a:defRPr/>
                </a:pPr>
                <a:r>
                  <a:rPr lang="de-DE" dirty="0"/>
                  <a:t>Bewusste Vermeidung von Ableitungen, dieser Zusammenhang kann aber ergänzt werden (falls Kurs Vorwissen hat).</a:t>
                </a:r>
              </a:p>
            </p:txBody>
          </p:sp>
        </mc:Choice>
        <mc:Fallback xmlns="">
          <p:sp>
            <p:nvSpPr>
              <p:cNvPr id="7" name="Inhaltsplatzhalter 2">
                <a:extLst>
                  <a:ext uri="{FF2B5EF4-FFF2-40B4-BE49-F238E27FC236}">
                    <a16:creationId xmlns:a16="http://schemas.microsoft.com/office/drawing/2014/main" id="{9730851A-61B8-F7FF-4DDE-15907FB444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238491" y="1161405"/>
                <a:ext cx="9838481" cy="4351338"/>
              </a:xfrm>
              <a:prstGeom prst="rect">
                <a:avLst/>
              </a:prstGeom>
              <a:blipFill>
                <a:blip r:embed="rId3"/>
                <a:stretch>
                  <a:fillRect l="-1289" t="-875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49FD8CAF-B32B-1F0C-6BC2-B5D68DE03370}"/>
              </a:ext>
            </a:extLst>
          </p:cNvPr>
          <p:cNvSpPr txBox="1"/>
          <p:nvPr/>
        </p:nvSpPr>
        <p:spPr bwMode="auto">
          <a:xfrm>
            <a:off x="3979622" y="2735561"/>
            <a:ext cx="4567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302578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Zwei Wege zur gleichen Lösung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DDCB01-AAAD-E645-A3BA-7B7EC2CA3F84}" type="datetime1">
              <a:rPr lang="de-DE"/>
              <a:t>16.04.24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32</a:t>
            </a:fld>
            <a:endParaRPr lang="de-DE"/>
          </a:p>
        </p:txBody>
      </p:sp>
      <p:pic>
        <p:nvPicPr>
          <p:cNvPr id="8" name="Grafik 7" descr="Ein Bild, das Licht enthält.&#10;&#10;Automatisch generierte Beschreibung mit geringer Zuverlässigkeit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8509264" y="1790793"/>
            <a:ext cx="3345805" cy="3320167"/>
          </a:xfrm>
          <a:prstGeom prst="rect">
            <a:avLst/>
          </a:prstGeom>
        </p:spPr>
      </p:pic>
      <p:sp>
        <p:nvSpPr>
          <p:cNvPr id="15" name="Inhaltsplatzhalter 2"/>
          <p:cNvSpPr txBox="1"/>
          <p:nvPr/>
        </p:nvSpPr>
        <p:spPr bwMode="auto">
          <a:xfrm>
            <a:off x="8623501" y="1253330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de-DE" u="sng"/>
              <a:t>Numerisches lösen</a:t>
            </a:r>
            <a:endParaRPr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419100" y="1253330"/>
            <a:ext cx="509451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de-DE" u="sng"/>
              <a:t>Geschlossenes lösen</a:t>
            </a:r>
            <a:endParaRPr/>
          </a:p>
        </p:txBody>
      </p:sp>
      <p:pic>
        <p:nvPicPr>
          <p:cNvPr id="12" name="Grafik 11" descr="Ein Bild, das Diagramm, Reihe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56217" y="1790793"/>
            <a:ext cx="2561937" cy="4003026"/>
          </a:xfrm>
          <a:prstGeom prst="rect">
            <a:avLst/>
          </a:prstGeom>
        </p:spPr>
      </p:pic>
      <p:sp>
        <p:nvSpPr>
          <p:cNvPr id="9" name="Inhaltsplatzhalter 2"/>
          <p:cNvSpPr txBox="1"/>
          <p:nvPr/>
        </p:nvSpPr>
        <p:spPr bwMode="auto">
          <a:xfrm>
            <a:off x="3729803" y="3071227"/>
            <a:ext cx="45673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  <a:defRPr/>
            </a:pPr>
            <a:r>
              <a:rPr lang="de-DE" dirty="0"/>
              <a:t>In diesem Beispiel sind beide</a:t>
            </a:r>
            <a:endParaRPr dirty="0"/>
          </a:p>
          <a:p>
            <a:pPr marL="0" indent="0" algn="ctr">
              <a:buFont typeface="Arial"/>
              <a:buNone/>
              <a:defRPr/>
            </a:pPr>
            <a:r>
              <a:rPr lang="de-DE" b="0" dirty="0"/>
              <a:t>Methoden gleichwertig!</a:t>
            </a:r>
            <a:endParaRPr dirty="0"/>
          </a:p>
          <a:p>
            <a:pPr marL="0" indent="0" algn="ctr">
              <a:buNone/>
              <a:defRPr/>
            </a:pPr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7680281" y="5378635"/>
            <a:ext cx="4319162" cy="3651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 bwMode="auto">
              <a:xfrm>
                <a:off x="27533" y="5813109"/>
                <a:ext cx="5216300" cy="6519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mc:AlternateContent>
                  <mc:Choice Requires="a14"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DE" i="1">
                              <a:latin typeface="Cambria Math"/>
                            </a:rPr>
                            <m:t>𝑓</m:t>
                          </m:r>
                          <m:r>
                            <a:rPr lang="de-DE" i="1">
                              <a:latin typeface="Cambria Math"/>
                            </a:rPr>
                            <m:t>: </m:t>
                          </m:r>
                          <m:r>
                            <a:rPr lang="de-DE" i="1">
                              <a:latin typeface="Cambria Math"/>
                            </a:rPr>
                            <m:t>𝑦</m:t>
                          </m:r>
                          <m:r>
                            <a:rPr lang="de-DE" b="0" i="1">
                              <a:latin typeface="Cambria Math"/>
                            </a:rPr>
                            <m:t>=−</m:t>
                          </m:r>
                          <m:f>
                            <m:fPr>
                              <m:ctrlPr>
                                <a:rPr lang="de-DE" b="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de-DE" b="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de-DE" b="0" i="1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de-DE" b="0" i="1">
                              <a:latin typeface="Cambria Math"/>
                              <a:ea typeface="Cambria Math"/>
                            </a:rPr>
                            <m:t>∙ </m:t>
                          </m:r>
                          <m:f>
                            <m:fPr>
                              <m:ctrlPr>
                                <a:rPr lang="de-DE" b="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Pr>
                            <m:num>
                              <m:r>
                                <a:rPr lang="de-DE" b="0" i="1">
                                  <a:latin typeface="Cambria Math"/>
                                  <a:ea typeface="Cambria Math"/>
                                </a:rPr>
                                <m:t>𝑔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de-DE" b="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DE" b="0" i="1">
                                          <a:latin typeface="Cambria Math" panose="02040503050406030204" pitchFamily="18" charset="0"/>
                                          <a:ea typeface="Cambria Math"/>
                                          <a:cs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b="0" i="1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  <m:r>
                                        <a:rPr lang="de-DE" i="1">
                                          <a:latin typeface="Cambria Math"/>
                                          <a:ea typeface="Cambria Math"/>
                                        </a:rPr>
                                        <m:t>∙</m:t>
                                      </m:r>
                                      <m:func>
                                        <m:funcPr>
                                          <m:ctrlPr>
                                            <a:rPr lang="de-DE" b="0" i="1">
                                              <a:latin typeface="Cambria Math" panose="02040503050406030204" pitchFamily="18" charset="0"/>
                                              <a:ea typeface="Cambria Math"/>
                                              <a:cs typeface="Cambria Math"/>
                                            </a:rPr>
                                          </m:ctrlPr>
                                        </m:funcPr>
                                        <m:fName>
                                          <m:r>
                                            <m:rPr>
                                              <m:sty m:val="p"/>
                                            </m:rPr>
                                            <a:rPr lang="de-DE" b="0" i="0">
                                              <a:latin typeface="Cambria Math"/>
                                              <a:ea typeface="Cambria Math"/>
                                            </a:rPr>
                                            <m:t>cos</m:t>
                                          </m:r>
                                        </m:fName>
                                        <m:e>
                                          <m:d>
                                            <m:dPr>
                                              <m:ctrlPr>
                                                <a:rPr lang="de-DE" b="0" i="1">
                                                  <a:latin typeface="Cambria Math" panose="02040503050406030204" pitchFamily="18" charset="0"/>
                                                  <a:ea typeface="Cambria Math"/>
                                                  <a:cs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de-DE" b="0" i="1">
                                                  <a:latin typeface="Cambria Math"/>
                                                  <a:ea typeface="Cambria Math"/>
                                                </a:rPr>
                                                <m:t>60°</m:t>
                                              </m:r>
                                            </m:e>
                                          </m:d>
                                        </m:e>
                                      </m:func>
                                    </m:e>
                                  </m:d>
                                </m:e>
                                <m:sup>
                                  <m:r>
                                    <a:rPr lang="de-DE" b="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p>
                            <m:sSupPr>
                              <m:ctrlPr>
                                <a:rPr lang="de-DE" b="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sSupPr>
                            <m:e>
                              <m:r>
                                <a:rPr lang="de-DE" b="0" i="1">
                                  <a:latin typeface="Cambria Math"/>
                                  <a:ea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b="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b="0" i="1">
                              <a:latin typeface="Cambria Math"/>
                              <a:ea typeface="Cambria Math"/>
                            </a:rPr>
                            <m:t>+</m:t>
                          </m:r>
                          <m:func>
                            <m:funcPr>
                              <m:ctrlPr>
                                <a:rPr lang="de-DE" b="0" i="1">
                                  <a:latin typeface="Cambria Math" panose="02040503050406030204" pitchFamily="18" charset="0"/>
                                  <a:ea typeface="Cambria Math"/>
                                  <a:cs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de-DE" b="0" i="0">
                                  <a:latin typeface="Cambria Math"/>
                                  <a:ea typeface="Cambria Math"/>
                                </a:rPr>
                                <m:t>tan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de-DE" b="0" i="1">
                                      <a:latin typeface="Cambria Math" panose="02040503050406030204" pitchFamily="18" charset="0"/>
                                      <a:ea typeface="Cambria Math"/>
                                      <a:cs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de-DE" b="0" i="1">
                                      <a:latin typeface="Cambria Math"/>
                                      <a:ea typeface="Cambria Math"/>
                                    </a:rPr>
                                    <m:t>60°</m:t>
                                  </m:r>
                                </m:e>
                              </m:d>
                            </m:e>
                          </m:func>
                          <m:r>
                            <a:rPr lang="de-DE" b="0" i="1"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de-DE" b="0" i="1">
                              <a:latin typeface="Cambria Math"/>
                              <a:ea typeface="Cambria Math"/>
                            </a:rPr>
                            <m:t>𝑥</m:t>
                          </m:r>
                          <m:r>
                            <a:rPr lang="de-DE" b="0" i="1">
                              <a:latin typeface="Cambria Math"/>
                              <a:ea typeface="Cambria Math"/>
                            </a:rPr>
                            <m:t>+0</m:t>
                          </m:r>
                        </m:oMath>
                      </m:oMathPara>
                    </a14:m>
                  </mc:Choice>
                  <mc:Fallback xmlns="" xmlns:w="http://schemas.openxmlformats.org/wordprocessingml/2006/main" xmlns:m="http://schemas.openxmlformats.org/officeDocument/2006/math"/>
                </mc:AlternateContent>
                <a:endParaRPr lang="de-DE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533" y="5813109"/>
                <a:ext cx="5216300" cy="6519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Zwei Wege zur gleichen Lösung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DDCB01-AAAD-E645-A3BA-7B7EC2CA3F84}" type="datetime1">
              <a:rPr lang="de-DE"/>
              <a:t>16.04.24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33</a:t>
            </a:fld>
            <a:endParaRPr lang="de-DE"/>
          </a:p>
        </p:txBody>
      </p:sp>
      <p:pic>
        <p:nvPicPr>
          <p:cNvPr id="2050" name="Picture 2" descr="CDN media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6817591" y="976828"/>
            <a:ext cx="5207000" cy="5118100"/>
          </a:xfrm>
          <a:prstGeom prst="rect">
            <a:avLst/>
          </a:prstGeom>
          <a:noFill/>
        </p:spPr>
      </p:pic>
      <p:sp>
        <p:nvSpPr>
          <p:cNvPr id="3" name="Textfeld 2"/>
          <p:cNvSpPr txBox="1"/>
          <p:nvPr/>
        </p:nvSpPr>
        <p:spPr bwMode="auto">
          <a:xfrm>
            <a:off x="10446137" y="6083032"/>
            <a:ext cx="1745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Reddit: </a:t>
            </a:r>
            <a:r>
              <a:rPr lang="de-DE" u="sng">
                <a:hlinkClick r:id="rId4" tooltip="https://www.reddit.com/user/svdh000/"/>
              </a:rPr>
              <a:t>svdh000</a:t>
            </a:r>
            <a:r>
              <a:rPr lang="de-DE"/>
              <a:t> </a:t>
            </a:r>
            <a:endParaRPr/>
          </a:p>
        </p:txBody>
      </p:sp>
      <p:sp>
        <p:nvSpPr>
          <p:cNvPr id="13" name="Textfeld 12"/>
          <p:cNvSpPr txBox="1"/>
          <p:nvPr/>
        </p:nvSpPr>
        <p:spPr bwMode="auto">
          <a:xfrm>
            <a:off x="419100" y="2828835"/>
            <a:ext cx="6123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Geschlossene Formel für ein Sternensystem mit drei Sonnen</a:t>
            </a:r>
            <a:endParaRPr/>
          </a:p>
          <a:p>
            <a:pPr>
              <a:defRPr/>
            </a:pPr>
            <a:r>
              <a:rPr lang="de-DE"/>
              <a:t>hat keine geschlossene Formel als Lösung!</a:t>
            </a:r>
            <a:endParaRPr/>
          </a:p>
          <a:p>
            <a:pPr>
              <a:defRPr/>
            </a:pPr>
            <a:endParaRPr lang="de-DE"/>
          </a:p>
          <a:p>
            <a:pPr>
              <a:defRPr/>
            </a:pPr>
            <a:r>
              <a:rPr lang="de-DE"/>
              <a:t>Hier ist nur eine numerische Simulation (sogar einfach) möglich.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 dirty="0"/>
              <a:t>In der Teilchenphysik</a:t>
            </a:r>
            <a:endParaRPr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DDDCB01-AAAD-E645-A3BA-7B7EC2CA3F84}" type="datetime1">
              <a:rPr lang="de-DE"/>
              <a:t>16.04.24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34</a:t>
            </a:fld>
            <a:endParaRPr lang="de-DE"/>
          </a:p>
        </p:txBody>
      </p:sp>
      <p:sp>
        <p:nvSpPr>
          <p:cNvPr id="3" name="Textfeld 2"/>
          <p:cNvSpPr txBox="1"/>
          <p:nvPr/>
        </p:nvSpPr>
        <p:spPr bwMode="auto">
          <a:xfrm>
            <a:off x="8638814" y="6115040"/>
            <a:ext cx="367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 dirty="0"/>
              <a:t>http://</a:t>
            </a:r>
            <a:r>
              <a:rPr lang="de-DE" dirty="0" err="1"/>
              <a:t>www.dorfuchs.de</a:t>
            </a:r>
            <a:r>
              <a:rPr lang="de-DE" dirty="0"/>
              <a:t>/</a:t>
            </a:r>
            <a:r>
              <a:rPr lang="de-DE" dirty="0" err="1"/>
              <a:t>pi-wuerfeln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 bwMode="auto">
              <a:xfrm>
                <a:off x="10329" y="996185"/>
                <a:ext cx="6659647" cy="58370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defRPr/>
                </a:pPr>
                <a:r>
                  <a:rPr lang="de-DE" sz="2800" dirty="0"/>
                  <a:t>Typischerweise „Monte-Carlo“ Simulationen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de-DE" sz="2800" dirty="0"/>
                  <a:t>Es werden zufällige Zahlen als Basis für die Berechnungen gewählt.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  <a:defRPr/>
                </a:pPr>
                <a:r>
                  <a:rPr lang="de-DE" sz="2800" dirty="0"/>
                  <a:t>Gutes Beispiel: „Pi Würfeln“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𝐾𝑟𝑒𝑖𝑠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800" b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𝑄𝑢𝑎𝑑𝑟𝑎𝑡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p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DE" sz="2800" b="0" dirty="0"/>
              </a:p>
              <a:p>
                <a:pPr>
                  <a:defRPr/>
                </a:pPr>
                <a:r>
                  <a:rPr lang="de-DE" sz="2800" dirty="0"/>
                  <a:t>Mit </a:t>
                </a:r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=1:</m:t>
                    </m:r>
                  </m:oMath>
                </a14:m>
                <a:endParaRPr lang="de-DE" sz="2800" b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𝐾𝑟𝑒𝑖𝑠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de-DE" sz="2800" b="0" dirty="0"/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𝑄𝑢𝑎𝑑𝑟𝑎𝑡</m:t>
                          </m:r>
                        </m:sub>
                      </m:sSub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de-DE" sz="2800" b="0" dirty="0"/>
              </a:p>
              <a:p>
                <a:pPr>
                  <a:defRPr/>
                </a:pPr>
                <a:r>
                  <a:rPr lang="de-DE" sz="2800" dirty="0"/>
                  <a:t>Hier ein viertel Quadrat, also:</a:t>
                </a:r>
              </a:p>
              <a:p>
                <a:pPr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𝑉𝑖𝑒𝑟𝑡𝑒𝑙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𝐾𝑟𝑒𝑖𝑠</m:t>
                              </m:r>
                            </m:sub>
                          </m:sSub>
                          <m:r>
                            <a:rPr lang="de-DE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𝑄𝑢𝑎𝑑𝑟𝑎𝑡</m:t>
                              </m:r>
                            </m:sub>
                          </m:sSub>
                        </m:den>
                      </m:f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de-DE" sz="2800" b="0" dirty="0"/>
              </a:p>
              <a:p>
                <a:pPr>
                  <a:defRPr/>
                </a:pPr>
                <a:r>
                  <a:rPr lang="de-DE" sz="2800" dirty="0"/>
                  <a:t>   </a:t>
                </a:r>
                <a:endParaRPr sz="2800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329" y="996185"/>
                <a:ext cx="6659647" cy="5837047"/>
              </a:xfrm>
              <a:prstGeom prst="rect">
                <a:avLst/>
              </a:prstGeom>
              <a:blipFill>
                <a:blip r:embed="rId3"/>
                <a:stretch>
                  <a:fillRect l="-1901" t="-1085" r="-7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CFE6DDC5-27E5-A015-97F4-2041D6A2B9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4193" y="2131343"/>
            <a:ext cx="5813224" cy="383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283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2376018" y="2340279"/>
            <a:ext cx="7117236" cy="790230"/>
          </a:xfrm>
        </p:spPr>
        <p:txBody>
          <a:bodyPr/>
          <a:lstStyle/>
          <a:p>
            <a:pPr>
              <a:defRPr/>
            </a:pPr>
            <a:r>
              <a:rPr lang="de-DE"/>
              <a:t>PAUSE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35</a:t>
            </a:fld>
            <a:endParaRPr lang="de-DE"/>
          </a:p>
        </p:txBody>
      </p:sp>
      <p:pic>
        <p:nvPicPr>
          <p:cNvPr id="8" name="Grafik 7" descr="Kaffee mit einfarbiger Füll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941794" y="3133535"/>
            <a:ext cx="2308411" cy="2308411"/>
          </a:xfrm>
          <a:prstGeom prst="rect">
            <a:avLst/>
          </a:prstGeom>
        </p:spPr>
      </p:pic>
      <p:sp>
        <p:nvSpPr>
          <p:cNvPr id="872748733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F9E6F1D-6332-544F-9755-CE91DE2D26A5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Was erwartet euch?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838200" y="1633120"/>
            <a:ext cx="4721942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u="sng"/>
              <a:t>Teil 1 - Vormittag</a:t>
            </a:r>
            <a:endParaRPr/>
          </a:p>
          <a:p>
            <a:pPr>
              <a:defRPr/>
            </a:pPr>
            <a:r>
              <a:rPr lang="de-DE" strike="sngStrike"/>
              <a:t>Einführungsvortrag</a:t>
            </a:r>
            <a:endParaRPr strike="sngStrike"/>
          </a:p>
          <a:p>
            <a:pPr>
              <a:defRPr/>
            </a:pPr>
            <a:r>
              <a:rPr lang="de-DE" strike="sngStrike"/>
              <a:t>Blitzkurs Python</a:t>
            </a:r>
            <a:endParaRPr strike="sngStrike"/>
          </a:p>
          <a:p>
            <a:pPr>
              <a:defRPr/>
            </a:pPr>
            <a:r>
              <a:rPr lang="de-DE" strike="sngStrike"/>
              <a:t>Warum eigentlich… Numerik?</a:t>
            </a:r>
            <a:endParaRPr strike="sngStrik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36</a:t>
            </a:fld>
            <a:endParaRPr lang="de-DE"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de-DE" u="sng"/>
              <a:t>Teil 2 – Nachmittag</a:t>
            </a:r>
            <a:endParaRPr/>
          </a:p>
          <a:p>
            <a:pPr>
              <a:defRPr/>
            </a:pPr>
            <a:r>
              <a:rPr lang="de-DE"/>
              <a:t>Erste Simulation mit Python</a:t>
            </a:r>
            <a:endParaRPr/>
          </a:p>
          <a:p>
            <a:pPr>
              <a:defRPr/>
            </a:pPr>
            <a:r>
              <a:rPr lang="de-DE"/>
              <a:t>Vorhersage vs. Realität</a:t>
            </a:r>
            <a:endParaRPr/>
          </a:p>
          <a:p>
            <a:pPr>
              <a:defRPr/>
            </a:pPr>
            <a:r>
              <a:rPr lang="de-DE"/>
              <a:t>Und nun kommt Einstein!</a:t>
            </a:r>
            <a:endParaRPr/>
          </a:p>
        </p:txBody>
      </p:sp>
      <p:pic>
        <p:nvPicPr>
          <p:cNvPr id="11" name="Grafik 10" descr="Ein Bild, das Kunst enthält.&#10;&#10;Automatisch generierte Beschreibung mit mittlerer Zuverlässigkeit"/>
          <p:cNvPicPr>
            <a:picLocks noChangeAspect="1"/>
          </p:cNvPicPr>
          <p:nvPr/>
        </p:nvPicPr>
        <p:blipFill>
          <a:blip r:embed="rId3"/>
          <a:srcRect b="35436"/>
          <a:stretch/>
        </p:blipFill>
        <p:spPr bwMode="auto">
          <a:xfrm>
            <a:off x="2585007" y="3474437"/>
            <a:ext cx="4579410" cy="2956619"/>
          </a:xfrm>
          <a:prstGeom prst="rect">
            <a:avLst/>
          </a:prstGeom>
        </p:spPr>
      </p:pic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Ausblick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37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 bwMode="auto">
          <a:xfrm>
            <a:off x="1030147" y="1253330"/>
            <a:ext cx="10440364" cy="537896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 dirty="0"/>
              <a:t>Möglicherweise anstelle der ART einen Kometen simulieren?</a:t>
            </a:r>
            <a:endParaRPr dirty="0"/>
          </a:p>
          <a:p>
            <a:pPr lvl="1">
              <a:defRPr/>
            </a:pPr>
            <a:r>
              <a:rPr lang="de-DE" dirty="0"/>
              <a:t>Nur numerische Lösung möglich, Strahlendruck der Sonne als zweite Kraft</a:t>
            </a:r>
            <a:endParaRPr dirty="0"/>
          </a:p>
          <a:p>
            <a:pPr>
              <a:defRPr/>
            </a:pPr>
            <a:r>
              <a:rPr lang="de-DE" dirty="0"/>
              <a:t>Godot anstelle von Python?</a:t>
            </a:r>
            <a:endParaRPr dirty="0"/>
          </a:p>
          <a:p>
            <a:pPr lvl="1">
              <a:defRPr/>
            </a:pPr>
            <a:r>
              <a:rPr lang="de-DE" dirty="0"/>
              <a:t>.</a:t>
            </a:r>
            <a:r>
              <a:rPr lang="de-DE" dirty="0" err="1"/>
              <a:t>gt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ist im Prinzip Python Code. Weniger Abstrakt, da Game Engine</a:t>
            </a:r>
            <a:endParaRPr dirty="0"/>
          </a:p>
          <a:p>
            <a:pPr>
              <a:defRPr/>
            </a:pPr>
            <a:r>
              <a:rPr lang="de-DE" dirty="0"/>
              <a:t>Online-Angebot anstelle von </a:t>
            </a:r>
            <a:r>
              <a:rPr lang="de-DE" dirty="0" err="1"/>
              <a:t>Vpython</a:t>
            </a:r>
            <a:r>
              <a:rPr lang="de-DE" dirty="0"/>
              <a:t> fähigen Rechnern?</a:t>
            </a:r>
            <a:endParaRPr dirty="0"/>
          </a:p>
          <a:p>
            <a:pPr lvl="1">
              <a:defRPr/>
            </a:pPr>
            <a:r>
              <a:rPr lang="de-DE" dirty="0"/>
              <a:t>Theoretisch sind Rechner kein Problem, in der Praxis oft Probleme mit Admin-Rechten und Verfügbarkeit an Schulen.</a:t>
            </a:r>
            <a:endParaRPr dirty="0"/>
          </a:p>
          <a:p>
            <a:pPr lvl="1">
              <a:defRPr/>
            </a:pPr>
            <a:r>
              <a:rPr lang="de-DE" dirty="0"/>
              <a:t>Risiko von Änderungen oder Konflikten in den Packages, </a:t>
            </a:r>
            <a:r>
              <a:rPr lang="de-DE" dirty="0" err="1"/>
              <a:t>Script</a:t>
            </a:r>
            <a:r>
              <a:rPr lang="de-DE" dirty="0"/>
              <a:t> der heute funktioniert, kann auf anderen Rechnern möglicherweise nicht funktionieren.</a:t>
            </a:r>
            <a:endParaRPr dirty="0"/>
          </a:p>
          <a:p>
            <a:pPr lvl="1">
              <a:defRPr/>
            </a:pPr>
            <a:endParaRPr lang="de-DE" dirty="0"/>
          </a:p>
          <a:p>
            <a:pPr lvl="1">
              <a:defRPr/>
            </a:pP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Herausforderungen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4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 bwMode="auto">
          <a:xfrm>
            <a:off x="1030147" y="1253330"/>
            <a:ext cx="9198295" cy="4351338"/>
          </a:xfrm>
        </p:spPr>
        <p:txBody>
          <a:bodyPr/>
          <a:lstStyle/>
          <a:p>
            <a:pPr>
              <a:defRPr/>
            </a:pPr>
            <a:r>
              <a:rPr lang="de-DE" dirty="0"/>
              <a:t>Python und Programmieren (und IT)</a:t>
            </a:r>
            <a:endParaRPr dirty="0"/>
          </a:p>
          <a:p>
            <a:pPr>
              <a:defRPr/>
            </a:pPr>
            <a:r>
              <a:rPr lang="de-DE" dirty="0"/>
              <a:t>Mathematik</a:t>
            </a:r>
            <a:endParaRPr dirty="0"/>
          </a:p>
          <a:p>
            <a:pPr>
              <a:defRPr/>
            </a:pPr>
            <a:r>
              <a:rPr lang="de-DE" dirty="0"/>
              <a:t>Vorkenntnisse bei bundesweiten heterogenen Gruppen</a:t>
            </a:r>
            <a:endParaRPr dirty="0"/>
          </a:p>
          <a:p>
            <a:pPr>
              <a:defRPr/>
            </a:pPr>
            <a:r>
              <a:rPr lang="de-DE" dirty="0"/>
              <a:t>Allgemeine Relativitätstheorie</a:t>
            </a:r>
          </a:p>
          <a:p>
            <a:pPr>
              <a:defRPr/>
            </a:pPr>
            <a:r>
              <a:rPr lang="de-DE" dirty="0"/>
              <a:t>Infrastruktur in Schulen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Notwendige Infrastruktur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5</a:t>
            </a:fld>
            <a:endParaRPr lang="de-DE"/>
          </a:p>
        </p:txBody>
      </p:sp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 bwMode="auto">
          <a:xfrm>
            <a:off x="488373" y="1253330"/>
            <a:ext cx="10193482" cy="4351338"/>
          </a:xfrm>
        </p:spPr>
        <p:txBody>
          <a:bodyPr/>
          <a:lstStyle/>
          <a:p>
            <a:pPr>
              <a:defRPr/>
            </a:pPr>
            <a:r>
              <a:rPr lang="de-DE" dirty="0"/>
              <a:t>Raum mit </a:t>
            </a:r>
            <a:r>
              <a:rPr lang="de-DE" dirty="0" err="1"/>
              <a:t>Beamer</a:t>
            </a:r>
            <a:r>
              <a:rPr lang="de-DE" dirty="0"/>
              <a:t> (Für Präsentationen)</a:t>
            </a:r>
            <a:endParaRPr dirty="0"/>
          </a:p>
          <a:p>
            <a:pPr>
              <a:defRPr/>
            </a:pPr>
            <a:r>
              <a:rPr lang="de-DE" dirty="0"/>
              <a:t>Mindestens ein Laptop für je zwei Teilnehmende…</a:t>
            </a:r>
            <a:endParaRPr dirty="0"/>
          </a:p>
          <a:p>
            <a:pPr lvl="1">
              <a:defRPr/>
            </a:pPr>
            <a:r>
              <a:rPr lang="de-DE" dirty="0"/>
              <a:t>… mit Python, </a:t>
            </a:r>
            <a:r>
              <a:rPr lang="de-DE" dirty="0" err="1"/>
              <a:t>Vpython</a:t>
            </a:r>
            <a:r>
              <a:rPr lang="de-DE" dirty="0"/>
              <a:t> und Material vorinstalliert, </a:t>
            </a:r>
            <a:r>
              <a:rPr lang="de-DE" b="1" u="sng" dirty="0"/>
              <a:t>oder</a:t>
            </a:r>
            <a:r>
              <a:rPr lang="de-DE" dirty="0"/>
              <a:t>…</a:t>
            </a:r>
            <a:endParaRPr dirty="0"/>
          </a:p>
          <a:p>
            <a:pPr lvl="1">
              <a:defRPr/>
            </a:pPr>
            <a:r>
              <a:rPr lang="de-DE" dirty="0"/>
              <a:t>… mit Internet und Adminrechten.</a:t>
            </a:r>
            <a:endParaRPr dirty="0"/>
          </a:p>
          <a:p>
            <a:pPr lvl="1">
              <a:defRPr/>
            </a:pPr>
            <a:r>
              <a:rPr lang="de-DE" dirty="0"/>
              <a:t>Ein Tablet oder ein Smartphone reichen nicht aus!</a:t>
            </a:r>
            <a:endParaRPr dirty="0"/>
          </a:p>
          <a:p>
            <a:pPr>
              <a:defRPr/>
            </a:pPr>
            <a:r>
              <a:rPr lang="de-DE" dirty="0"/>
              <a:t>Optional </a:t>
            </a:r>
            <a:r>
              <a:rPr lang="de-DE" b="1" dirty="0"/>
              <a:t>zusätzlich</a:t>
            </a:r>
            <a:r>
              <a:rPr lang="de-DE" dirty="0"/>
              <a:t>, falls kein Internet auf den Laptops vorhanden ist, ein Smartphone oder Tablet mit Internetzugang.</a:t>
            </a:r>
            <a:endParaRPr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Wie läuft die Masterclass ab?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838200" y="1633120"/>
            <a:ext cx="4721942" cy="4351338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 u="sng"/>
              <a:t>Teil 1 – Vormittag (etwa 3h)</a:t>
            </a:r>
            <a:endParaRPr/>
          </a:p>
          <a:p>
            <a:pPr>
              <a:defRPr/>
            </a:pPr>
            <a:r>
              <a:rPr lang="de-DE"/>
              <a:t>Einführungsvortrag</a:t>
            </a:r>
            <a:endParaRPr/>
          </a:p>
          <a:p>
            <a:pPr>
              <a:defRPr/>
            </a:pPr>
            <a:r>
              <a:rPr lang="de-DE"/>
              <a:t>Blitzkurs Python</a:t>
            </a:r>
            <a:endParaRPr/>
          </a:p>
          <a:p>
            <a:pPr>
              <a:defRPr/>
            </a:pPr>
            <a:r>
              <a:rPr lang="de-DE"/>
              <a:t>Warum eigentlich… Numerik?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6</a:t>
            </a:fld>
            <a:endParaRPr lang="de-DE"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6273539" y="1633120"/>
            <a:ext cx="47219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22222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de-DE" u="sng"/>
              <a:t>Teil 2 – Nachmittag (etwa 3h)</a:t>
            </a:r>
            <a:endParaRPr/>
          </a:p>
          <a:p>
            <a:pPr>
              <a:defRPr/>
            </a:pPr>
            <a:r>
              <a:rPr lang="de-DE"/>
              <a:t>Erste Simulation mit Python</a:t>
            </a:r>
            <a:endParaRPr/>
          </a:p>
          <a:p>
            <a:pPr>
              <a:defRPr/>
            </a:pPr>
            <a:r>
              <a:rPr lang="de-DE"/>
              <a:t>Vorhersage vs. Realität</a:t>
            </a:r>
            <a:endParaRPr/>
          </a:p>
          <a:p>
            <a:pPr>
              <a:defRPr/>
            </a:pPr>
            <a:r>
              <a:rPr lang="de-DE"/>
              <a:t>Und nun kommt Einstein!</a:t>
            </a:r>
            <a:endParaRPr/>
          </a:p>
        </p:txBody>
      </p:sp>
      <p:pic>
        <p:nvPicPr>
          <p:cNvPr id="11" name="Grafik 10" descr="Ein Bild, das Kunst enthält.&#10;&#10;Automatisch generierte Beschreibung mit mittlerer Zuverlässigkeit"/>
          <p:cNvPicPr>
            <a:picLocks noChangeAspect="1"/>
          </p:cNvPicPr>
          <p:nvPr/>
        </p:nvPicPr>
        <p:blipFill>
          <a:blip r:embed="rId3"/>
          <a:srcRect b="35436"/>
          <a:stretch/>
        </p:blipFill>
        <p:spPr bwMode="auto">
          <a:xfrm>
            <a:off x="2585007" y="3474437"/>
            <a:ext cx="4579410" cy="2956619"/>
          </a:xfrm>
          <a:prstGeom prst="rect">
            <a:avLst/>
          </a:prstGeom>
        </p:spPr>
      </p:pic>
      <p:sp>
        <p:nvSpPr>
          <p:cNvPr id="2036187252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22EA08F-7D45-BA45-775F-03FBA3B36A2F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 r="30418"/>
          <a:stretch/>
        </p:blipFill>
        <p:spPr bwMode="auto">
          <a:xfrm>
            <a:off x="0" y="854711"/>
            <a:ext cx="3147809" cy="3087897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7853849" y="2386940"/>
            <a:ext cx="4338151" cy="398910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Das Standardmodell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Das Zentrum der Teilchenphysik.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7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 bwMode="auto">
          <a:xfrm rot="16199998">
            <a:off x="10647603" y="4919903"/>
            <a:ext cx="27194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de-DE"/>
              <a:t>Grafiken: Weltmaschine.de</a:t>
            </a:r>
            <a:endParaRPr/>
          </a:p>
        </p:txBody>
      </p:sp>
      <p:sp>
        <p:nvSpPr>
          <p:cNvPr id="125249369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0" y="6464299"/>
            <a:ext cx="838198" cy="365124"/>
          </a:xfrm>
        </p:spPr>
        <p:txBody>
          <a:bodyPr/>
          <a:lstStyle/>
          <a:p>
            <a:pPr>
              <a:defRPr/>
            </a:pPr>
            <a:fld id="{E8C08516-E2A3-13C4-6B51-2CC51C73D08F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Teilchen Persönlichkeitstest!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8</a:t>
            </a:fld>
            <a:endParaRPr lang="de-DE"/>
          </a:p>
        </p:txBody>
      </p:sp>
      <p:pic>
        <p:nvPicPr>
          <p:cNvPr id="8" name="Grafik 7" descr="Ein Bild, das Muster, Quadrat, Pixel enthält.&#10;&#10;Automatisch generierte Beschreibu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00078" y="1101312"/>
            <a:ext cx="5029686" cy="5069541"/>
          </a:xfrm>
          <a:prstGeom prst="rect">
            <a:avLst/>
          </a:prstGeom>
        </p:spPr>
      </p:pic>
      <p:pic>
        <p:nvPicPr>
          <p:cNvPr id="10" name="Grafik 9" descr="Ein Bild, das Screenshot, Text, Kreis, Grafiken enthält.&#10;&#10;Automatisch generierte Beschreibu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096000" y="1078153"/>
            <a:ext cx="4914900" cy="5092700"/>
          </a:xfrm>
          <a:prstGeom prst="rect">
            <a:avLst/>
          </a:prstGeom>
        </p:spPr>
      </p:pic>
      <p:sp>
        <p:nvSpPr>
          <p:cNvPr id="650582267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333D98A-CD23-35FE-B470-32C5C3DCCA6C}" type="datetime1">
              <a:rPr lang="de-DE"/>
              <a:t>16.04.24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Wechselwirkungen im Überblick</a:t>
            </a:r>
            <a:endParaRPr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Forschungszentrum Jülich - Universität Münster</a:t>
            </a: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5CD8EBA0-AD7E-D34A-8632-35BA28F90D4C}" type="slidenum">
              <a:rPr lang="de-DE"/>
              <a:t>9</a:t>
            </a:fld>
            <a:endParaRPr lang="de-DE"/>
          </a:p>
        </p:txBody>
      </p:sp>
      <p:sp>
        <p:nvSpPr>
          <p:cNvPr id="7" name="Inhaltsplatzhalter 2"/>
          <p:cNvSpPr txBox="1"/>
          <p:nvPr/>
        </p:nvSpPr>
        <p:spPr bwMode="auto">
          <a:xfrm>
            <a:off x="1492176" y="4056162"/>
            <a:ext cx="3627180" cy="657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Clr>
                <a:srgbClr val="CDC400"/>
              </a:buClr>
              <a:buFont typeface="Arial"/>
              <a:buChar char="•"/>
              <a:defRPr sz="2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1800"/>
              <a:t>Schwache Wechselwirkung</a:t>
            </a:r>
            <a:endParaRPr sz="180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12416" y="1082335"/>
            <a:ext cx="900000" cy="900000"/>
          </a:xfrm>
          <a:prstGeom prst="rect">
            <a:avLst/>
          </a:prstGeom>
        </p:spPr>
      </p:pic>
      <p:sp>
        <p:nvSpPr>
          <p:cNvPr id="9" name="Inhaltsplatzhalter 2"/>
          <p:cNvSpPr txBox="1"/>
          <p:nvPr/>
        </p:nvSpPr>
        <p:spPr bwMode="auto">
          <a:xfrm>
            <a:off x="1492176" y="2716738"/>
            <a:ext cx="3909164" cy="657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Clr>
                <a:srgbClr val="CDC301"/>
              </a:buClr>
              <a:buFont typeface="Arial"/>
              <a:buChar char="•"/>
              <a:defRPr sz="2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1800"/>
              <a:t>Starke Wechselwirkung</a:t>
            </a:r>
            <a:endParaRPr sz="1800"/>
          </a:p>
          <a:p>
            <a:pPr>
              <a:defRPr/>
            </a:pPr>
            <a:endParaRPr lang="de-DE" sz="1800"/>
          </a:p>
        </p:txBody>
      </p:sp>
      <p:sp>
        <p:nvSpPr>
          <p:cNvPr id="10" name="Inhaltsplatzhalter 2"/>
          <p:cNvSpPr txBox="1"/>
          <p:nvPr/>
        </p:nvSpPr>
        <p:spPr bwMode="auto">
          <a:xfrm>
            <a:off x="1492176" y="1392450"/>
            <a:ext cx="3909164" cy="657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Clr>
                <a:srgbClr val="CDC301"/>
              </a:buClr>
              <a:buFont typeface="Arial"/>
              <a:buChar char="•"/>
              <a:defRPr sz="2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rgbClr val="003477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de-DE" sz="1800"/>
              <a:t>Elektromagnetische Wechselwirkung</a:t>
            </a:r>
            <a:endParaRPr sz="180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22876" y="3870808"/>
            <a:ext cx="900000" cy="90000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12416" y="2474494"/>
            <a:ext cx="900000" cy="900000"/>
          </a:xfrm>
          <a:prstGeom prst="rect">
            <a:avLst/>
          </a:prstGeom>
        </p:spPr>
      </p:pic>
      <p:sp>
        <p:nvSpPr>
          <p:cNvPr id="13" name="Rechteck 12"/>
          <p:cNvSpPr/>
          <p:nvPr/>
        </p:nvSpPr>
        <p:spPr bwMode="auto">
          <a:xfrm>
            <a:off x="103751" y="4801170"/>
            <a:ext cx="176731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de-DE" sz="1100"/>
              <a:t>©Netzwerk Teilchenwelt</a:t>
            </a:r>
            <a:endParaRPr/>
          </a:p>
        </p:txBody>
      </p:sp>
      <p:sp>
        <p:nvSpPr>
          <p:cNvPr id="1607820428" name="Datumsplatzhalt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3B3598-5D68-3ECD-7FAE-E922432663E6}" type="datetime1">
              <a:rPr lang="de-DE"/>
              <a:t>16.04.24</a:t>
            </a:fld>
            <a:endParaRPr/>
          </a:p>
        </p:txBody>
      </p:sp>
      <p:sp>
        <p:nvSpPr>
          <p:cNvPr id="3" name="Rechteck 2"/>
          <p:cNvSpPr/>
          <p:nvPr/>
        </p:nvSpPr>
        <p:spPr bwMode="auto">
          <a:xfrm>
            <a:off x="103751" y="925033"/>
            <a:ext cx="5297589" cy="4327451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4" name="Inhaltsplatzhalter 2"/>
          <p:cNvSpPr>
            <a:spLocks noGrp="1"/>
          </p:cNvSpPr>
          <p:nvPr>
            <p:ph idx="1"/>
          </p:nvPr>
        </p:nvSpPr>
        <p:spPr bwMode="auto">
          <a:xfrm>
            <a:off x="5850321" y="3045616"/>
            <a:ext cx="5838095" cy="93734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de-DE"/>
              <a:t>Wechselwirkungen werden als Überleitung zur Gravitation genutzt. 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1383</Words>
  <Application>Microsoft Macintosh PowerPoint</Application>
  <DocSecurity>0</DocSecurity>
  <PresentationFormat>Breitbild</PresentationFormat>
  <Paragraphs>345</Paragraphs>
  <Slides>37</Slides>
  <Notes>37</Notes>
  <HiddenSlides>1</HiddenSlides>
  <MMClips>2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44" baseType="lpstr">
      <vt:lpstr>.AppleSystemUIFont</vt:lpstr>
      <vt:lpstr>Arial</vt:lpstr>
      <vt:lpstr>Calibri</vt:lpstr>
      <vt:lpstr>Cambria Math</vt:lpstr>
      <vt:lpstr>Meta Offc Pro</vt:lpstr>
      <vt:lpstr>UICTFontTextStyleBody</vt:lpstr>
      <vt:lpstr>Office</vt:lpstr>
      <vt:lpstr>Die Numerik Masterclass</vt:lpstr>
      <vt:lpstr>Ursprung</vt:lpstr>
      <vt:lpstr>Ziele</vt:lpstr>
      <vt:lpstr>Herausforderungen</vt:lpstr>
      <vt:lpstr>Notwendige Infrastruktur</vt:lpstr>
      <vt:lpstr>Wie läuft die Masterclass ab?</vt:lpstr>
      <vt:lpstr>Das Standardmodell</vt:lpstr>
      <vt:lpstr>Teilchen Persönlichkeitstest!</vt:lpstr>
      <vt:lpstr>Wechselwirkungen im Überblick</vt:lpstr>
      <vt:lpstr>PAUSE (für die SuS)</vt:lpstr>
      <vt:lpstr>Forschung</vt:lpstr>
      <vt:lpstr>Wissenschaftliche Modelle</vt:lpstr>
      <vt:lpstr>Wissenschaftliche Modelle</vt:lpstr>
      <vt:lpstr>Wissenschaftliche Modelle</vt:lpstr>
      <vt:lpstr>Wissenschaftliche Modelle</vt:lpstr>
      <vt:lpstr>Beispiel für gute Wissenschaft</vt:lpstr>
      <vt:lpstr>Beispiel für gute Wissenschaft</vt:lpstr>
      <vt:lpstr>Beispiel für gute Wissenschaft</vt:lpstr>
      <vt:lpstr>Vereinfacht also…</vt:lpstr>
      <vt:lpstr>Wer ist eigentlich Isaac Newton?</vt:lpstr>
      <vt:lpstr>Und wer ist dieser Einstein?</vt:lpstr>
      <vt:lpstr>Grundlagen der ART</vt:lpstr>
      <vt:lpstr>Mercury to the rescue</vt:lpstr>
      <vt:lpstr>PAUSE</vt:lpstr>
      <vt:lpstr>Was erwartet euch?</vt:lpstr>
      <vt:lpstr>Internet:</vt:lpstr>
      <vt:lpstr>Python Kurs</vt:lpstr>
      <vt:lpstr>PAUSE</vt:lpstr>
      <vt:lpstr>Was erwartet euch?</vt:lpstr>
      <vt:lpstr>Beispiel Wurfparabel</vt:lpstr>
      <vt:lpstr>Wiederholung:</vt:lpstr>
      <vt:lpstr>Zwei Wege zur gleichen Lösung</vt:lpstr>
      <vt:lpstr>Zwei Wege zur gleichen Lösung</vt:lpstr>
      <vt:lpstr>In der Teilchenphysik</vt:lpstr>
      <vt:lpstr>PAUSE</vt:lpstr>
      <vt:lpstr>Was erwartet euch?</vt:lpstr>
      <vt:lpstr>Ausblick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Hadronen-Therapie-Masterclass</dc:title>
  <dc:subject/>
  <dc:creator>David Rainer Wolfgang Borgelt</dc:creator>
  <cp:keywords/>
  <dc:description/>
  <cp:lastModifiedBy>David Borgelt</cp:lastModifiedBy>
  <cp:revision>52</cp:revision>
  <dcterms:created xsi:type="dcterms:W3CDTF">2023-10-23T12:54:25Z</dcterms:created>
  <dcterms:modified xsi:type="dcterms:W3CDTF">2024-04-16T09:33:40Z</dcterms:modified>
  <cp:category/>
  <dc:identifier/>
  <cp:contentStatus/>
  <dc:language/>
  <cp:version/>
</cp:coreProperties>
</file>