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743"/>
    <a:srgbClr val="133271"/>
    <a:srgbClr val="222222"/>
    <a:srgbClr val="E2EFFE"/>
    <a:srgbClr val="B6B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08"/>
    <p:restoredTop sz="96327"/>
  </p:normalViewPr>
  <p:slideViewPr>
    <p:cSldViewPr snapToGrid="0" snapToObjects="1">
      <p:cViewPr varScale="1">
        <p:scale>
          <a:sx n="92" d="100"/>
          <a:sy n="92" d="100"/>
        </p:scale>
        <p:origin x="11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C8106-8E06-7F4D-889D-9ED65B2A830E}" type="datetimeFigureOut">
              <a:rPr lang="de-DE" smtClean="0"/>
              <a:t>16.04.24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85A11-0699-2244-BB49-10C723424C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86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Vektorpfeil hinzufügen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85A11-0699-2244-BB49-10C723424CC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493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02DA3-1BC2-7347-A062-2A05EC424C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14FDFCE-16EA-6A44-B7D0-2725FB3BC8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2994EB-71E0-E845-A863-4BBE6313B1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64300"/>
            <a:ext cx="838200" cy="365125"/>
          </a:xfrm>
        </p:spPr>
        <p:txBody>
          <a:bodyPr/>
          <a:lstStyle/>
          <a:p>
            <a:fld id="{990211CF-51C1-4246-9520-C031B0938CBE}" type="datetime1">
              <a:rPr lang="de-DE" smtClean="0"/>
              <a:t>16.04.24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819E76-CB2D-AC4D-8C7B-9B5C246C6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6B6AC9-72D3-3042-9106-C9F00DE8F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696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56AE2-09EA-0148-9D3F-72DC510A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4921" y="13827"/>
            <a:ext cx="7117236" cy="790231"/>
          </a:xfrm>
        </p:spPr>
        <p:txBody>
          <a:bodyPr/>
          <a:lstStyle>
            <a:lvl1pPr algn="ctr">
              <a:defRPr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753AB5-0DA4-164C-82D1-8A77EF5C5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61C95F-858C-7A4C-B0D1-3153074C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B34DC3-A702-5341-933F-1D69D354D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BFC1A8-F578-954D-B5AE-28A3F3B37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628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EA4B5F-5A76-7140-9C1C-8DF7BD040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493" y="13827"/>
            <a:ext cx="7126664" cy="790231"/>
          </a:xfr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587E63-23F9-234E-9087-B965026DDA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DF67F7-B939-634C-ABD7-B91DF8D4B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4CCB2E-2EBE-4A4C-9A88-EB3CD5A05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609D-4C4F-A54C-B4FF-BB98EC46EC3B}" type="datetime1">
              <a:rPr lang="de-DE" smtClean="0"/>
              <a:t>16.04.24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C3726FB-7967-7041-8053-C9503BFF8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CEDD094-D8D7-654E-8D45-72A7B9457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92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879363-7E85-0240-9B0A-8430DFC61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6067" y="0"/>
            <a:ext cx="7145518" cy="823912"/>
          </a:xfr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179F35-2FF3-4242-AC98-7489ADF68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51BE27-41FA-F040-B7F5-57A44BE49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3B47316-495D-CC46-ACDE-22C2D248CF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AB374DA-A755-ED4D-BE07-EA878DFAB0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E143A07-9382-FD4A-9E07-7F328DF45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562FF-584E-7A4F-882F-DFB43DB077E9}" type="datetime1">
              <a:rPr lang="de-DE" smtClean="0"/>
              <a:t>16.04.24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9D4A973-8C7F-2349-B413-6E6724596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8A2804F-A0F9-8F45-BDD7-52AB3B23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67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0B633-1429-F744-8D27-52C21E0AB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493" y="13827"/>
            <a:ext cx="7126664" cy="790231"/>
          </a:xfr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4C34CEB-9DE0-9D4E-B217-6F8C27A2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FAE4-B03C-B443-9480-98632FEAB252}" type="datetime1">
              <a:rPr lang="de-DE" smtClean="0"/>
              <a:t>16.04.24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95BB81-8365-3A4B-9B86-623C217A1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3E803DD-E2EF-AB44-A046-D9224CAA4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00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002F1CE-2267-284F-A700-DBA0642D5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C8F1-702F-E041-BF73-256E1C72E6A5}" type="datetime1">
              <a:rPr lang="de-DE" smtClean="0"/>
              <a:t>16.04.24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12254CB-A165-B847-8999-323239B51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C546873-78CB-5843-A078-2D945A735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29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D528848D-CDD5-C745-B84D-FDC79F17B50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-6580" y="-1117"/>
            <a:ext cx="12205646" cy="6865675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6CD378C-40E9-CA41-902E-C25F8CC7F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493" y="8503"/>
            <a:ext cx="7126663" cy="7902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EA615C-45CB-3F4E-8868-09A56F255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331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D43B8C-A6A3-1143-BA8E-14AF3F3D70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4372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2EFFE"/>
                </a:solidFill>
                <a:latin typeface="Meta Offc Pro" panose="020B0504030101020102" pitchFamily="34" charset="0"/>
              </a:defRPr>
            </a:lvl1pPr>
          </a:lstStyle>
          <a:p>
            <a:fld id="{8094DC3E-D696-C042-896A-FC9BC2946765}" type="datetime1">
              <a:rPr lang="de-DE" smtClean="0"/>
              <a:t>16.04.24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D9C535-53C9-324A-BECF-52C8F9DBC9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6095" y="6468107"/>
            <a:ext cx="7552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222222"/>
                </a:solidFill>
                <a:latin typeface="Meta Offc Pro" panose="020B0504030101020102" pitchFamily="34" charset="0"/>
              </a:defRPr>
            </a:lvl1pPr>
          </a:lstStyle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189172-D9CA-0548-90B3-43AE3A53FE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8416" y="6471132"/>
            <a:ext cx="5035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22222"/>
                </a:solidFill>
                <a:latin typeface="Meta Offc Pro" panose="020B0504030101020102" pitchFamily="34" charset="0"/>
              </a:defRPr>
            </a:lvl1pPr>
          </a:lstStyle>
          <a:p>
            <a:fld id="{5CD8EBA0-AD7E-D34A-8632-35BA28F90D4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07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2222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2222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2222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2222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2222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2222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ddit.com/user/svdh000/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248D1D-7C1B-9AA0-7536-CDDA1F469F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Die Numerik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D3E6C26-E69D-C36D-FBB8-760D8BCB37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Los geht es mit der Simulation.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A21E1C-F589-A8FD-FC32-2CE09DFF6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11CF-51C1-4246-9520-C031B0938CBE}" type="datetime1">
              <a:rPr lang="de-DE" smtClean="0"/>
              <a:t>16.04.24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66D8F0-9F9F-5F87-DBC8-9FB2C0277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F61DD1-7C0A-775E-41C2-10C225B7F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</a:t>
            </a:fld>
            <a:endParaRPr lang="de-DE"/>
          </a:p>
        </p:txBody>
      </p:sp>
      <p:pic>
        <p:nvPicPr>
          <p:cNvPr id="10" name="Grafik 9" descr="Ein Bild, das Screenshot, Kreis, Nacht, Licht enthält.&#10;&#10;Automatisch generierte Beschreibung">
            <a:extLst>
              <a:ext uri="{FF2B5EF4-FFF2-40B4-BE49-F238E27FC236}">
                <a16:creationId xmlns:a16="http://schemas.microsoft.com/office/drawing/2014/main" id="{1EDE5989-B145-7DFE-93BE-1E841FD67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690" y="1614948"/>
            <a:ext cx="4833310" cy="4833310"/>
          </a:xfrm>
          <a:prstGeom prst="rect">
            <a:avLst/>
          </a:prstGeom>
        </p:spPr>
      </p:pic>
      <p:pic>
        <p:nvPicPr>
          <p:cNvPr id="9" name="Grafik 8" descr="Ein Bild, das computer, Cartoon, Kleidung, Computer enthält.&#10;&#10;Automatisch generierte Beschreibung">
            <a:extLst>
              <a:ext uri="{FF2B5EF4-FFF2-40B4-BE49-F238E27FC236}">
                <a16:creationId xmlns:a16="http://schemas.microsoft.com/office/drawing/2014/main" id="{BBECE740-FF7C-6DE5-6517-3F7DC3013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11875" y="2612571"/>
            <a:ext cx="3819451" cy="382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09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10</a:t>
            </a:fld>
            <a:endParaRPr lang="de-DE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F076826-1512-182B-D327-246BE9019F4E}"/>
              </a:ext>
            </a:extLst>
          </p:cNvPr>
          <p:cNvSpPr/>
          <p:nvPr/>
        </p:nvSpPr>
        <p:spPr>
          <a:xfrm>
            <a:off x="2714921" y="5083631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D9E40A95-1DEE-51D9-C29F-5E4746F7345B}"/>
              </a:ext>
            </a:extLst>
          </p:cNvPr>
          <p:cNvCxnSpPr/>
          <p:nvPr/>
        </p:nvCxnSpPr>
        <p:spPr>
          <a:xfrm>
            <a:off x="729343" y="5812971"/>
            <a:ext cx="8795657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4BD85A7-DC3A-46AD-BA1D-A9D1D4124E55}"/>
              </a:ext>
            </a:extLst>
          </p:cNvPr>
          <p:cNvCxnSpPr/>
          <p:nvPr/>
        </p:nvCxnSpPr>
        <p:spPr>
          <a:xfrm flipV="1">
            <a:off x="3057821" y="4191000"/>
            <a:ext cx="578008" cy="12355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8C981CA-B4C9-9B99-6931-278149BB3235}"/>
                  </a:ext>
                </a:extLst>
              </p:cNvPr>
              <p:cNvSpPr txBox="1"/>
              <p:nvPr/>
            </p:nvSpPr>
            <p:spPr>
              <a:xfrm>
                <a:off x="3400721" y="4517001"/>
                <a:ext cx="1128129" cy="566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=2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8C981CA-B4C9-9B99-6931-278149BB3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721" y="4517001"/>
                <a:ext cx="1128129" cy="566630"/>
              </a:xfrm>
              <a:prstGeom prst="rect">
                <a:avLst/>
              </a:prstGeom>
              <a:blipFill>
                <a:blip r:embed="rId2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Bogen 13">
            <a:extLst>
              <a:ext uri="{FF2B5EF4-FFF2-40B4-BE49-F238E27FC236}">
                <a16:creationId xmlns:a16="http://schemas.microsoft.com/office/drawing/2014/main" id="{EDB88FE3-203B-C0EF-31CD-2A0D77B2BF0E}"/>
              </a:ext>
            </a:extLst>
          </p:cNvPr>
          <p:cNvSpPr/>
          <p:nvPr/>
        </p:nvSpPr>
        <p:spPr>
          <a:xfrm>
            <a:off x="1850572" y="4931236"/>
            <a:ext cx="2056923" cy="1719433"/>
          </a:xfrm>
          <a:prstGeom prst="arc">
            <a:avLst>
              <a:gd name="adj1" fmla="val 17797864"/>
              <a:gd name="adj2" fmla="val 0"/>
            </a:avLst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6D59F2A5-8DDB-AB5B-D35D-6905A4FCF074}"/>
                  </a:ext>
                </a:extLst>
              </p:cNvPr>
              <p:cNvSpPr txBox="1"/>
              <p:nvPr/>
            </p:nvSpPr>
            <p:spPr>
              <a:xfrm>
                <a:off x="3792699" y="5285405"/>
                <a:ext cx="11271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=60°</m:t>
                      </m:r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6D59F2A5-8DDB-AB5B-D35D-6905A4FCF0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2699" y="5285405"/>
                <a:ext cx="112716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B1742D26-C549-2526-BCD5-851908725287}"/>
                  </a:ext>
                </a:extLst>
              </p:cNvPr>
              <p:cNvSpPr txBox="1"/>
              <p:nvPr/>
            </p:nvSpPr>
            <p:spPr>
              <a:xfrm>
                <a:off x="449671" y="881425"/>
                <a:ext cx="5216300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de-DE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60°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60°</m:t>
                              </m:r>
                            </m:e>
                          </m:d>
                        </m:e>
                      </m:func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B1742D26-C549-2526-BCD5-8519087252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71" y="881425"/>
                <a:ext cx="5216300" cy="6519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201C61C4-CCD4-DCA4-50F4-D80A07AC462E}"/>
                  </a:ext>
                </a:extLst>
              </p:cNvPr>
              <p:cNvSpPr txBox="1"/>
              <p:nvPr/>
            </p:nvSpPr>
            <p:spPr>
              <a:xfrm>
                <a:off x="1621972" y="5400099"/>
                <a:ext cx="10486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=0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201C61C4-CCD4-DCA4-50F4-D80A07AC46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1972" y="5400099"/>
                <a:ext cx="1048620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>
            <a:extLst>
              <a:ext uri="{FF2B5EF4-FFF2-40B4-BE49-F238E27FC236}">
                <a16:creationId xmlns:a16="http://schemas.microsoft.com/office/drawing/2014/main" id="{80B6C8D2-00BB-41B0-9D26-664EEE6292F2}"/>
              </a:ext>
            </a:extLst>
          </p:cNvPr>
          <p:cNvSpPr txBox="1"/>
          <p:nvPr/>
        </p:nvSpPr>
        <p:spPr>
          <a:xfrm>
            <a:off x="273814" y="1989420"/>
            <a:ext cx="38622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Vorteile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„Geschlossene“ Formel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Jeder Punkt auf der Parabel exakt bestimmbar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Sehr einfach händisch zu berechnen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Eignet sich hervorragend für die Schule </a:t>
            </a:r>
          </a:p>
        </p:txBody>
      </p:sp>
      <p:pic>
        <p:nvPicPr>
          <p:cNvPr id="17" name="Grafik 16" descr="Ein Bild, das Diagramm, Reihe enthält.&#10;&#10;Automatisch generierte Beschreibung">
            <a:extLst>
              <a:ext uri="{FF2B5EF4-FFF2-40B4-BE49-F238E27FC236}">
                <a16:creationId xmlns:a16="http://schemas.microsoft.com/office/drawing/2014/main" id="{E7DF8AA4-7117-D904-65C0-81F6CE579E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3344" y="1045028"/>
            <a:ext cx="2844800" cy="444500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E011E3F9-9DBF-E98E-93B7-8CE7382D7A04}"/>
              </a:ext>
            </a:extLst>
          </p:cNvPr>
          <p:cNvSpPr txBox="1"/>
          <p:nvPr/>
        </p:nvSpPr>
        <p:spPr>
          <a:xfrm>
            <a:off x="4275676" y="2042285"/>
            <a:ext cx="40736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Nachteile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Kann jeweils nur einen Sprung modellieren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Sehr mathematisiertes Modell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Weitere Parameter verkomplizieren das Modell stark</a:t>
            </a:r>
          </a:p>
        </p:txBody>
      </p:sp>
    </p:spTree>
    <p:extLst>
      <p:ext uri="{BB962C8B-B14F-4D97-AF65-F5344CB8AC3E}">
        <p14:creationId xmlns:p14="http://schemas.microsoft.com/office/powerpoint/2010/main" val="4132215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11</a:t>
            </a:fld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493B97A-B761-91FB-C9FD-26CB0DC794A7}"/>
              </a:ext>
            </a:extLst>
          </p:cNvPr>
          <p:cNvSpPr txBox="1">
            <a:spLocks/>
          </p:cNvSpPr>
          <p:nvPr/>
        </p:nvSpPr>
        <p:spPr>
          <a:xfrm>
            <a:off x="838199" y="1253331"/>
            <a:ext cx="103414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Numerisches lösen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Hier: Schrittweise neu berechnen</a:t>
            </a:r>
          </a:p>
        </p:txBody>
      </p:sp>
      <p:pic>
        <p:nvPicPr>
          <p:cNvPr id="8" name="Grafik 7" descr="Ein Bild, das Lich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FBBE4C1D-8B45-AB3C-C5F3-645BEF90B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150627"/>
            <a:ext cx="4303817" cy="427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29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12</a:t>
            </a:fld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493B97A-B761-91FB-C9FD-26CB0DC794A7}"/>
              </a:ext>
            </a:extLst>
          </p:cNvPr>
          <p:cNvSpPr txBox="1">
            <a:spLocks/>
          </p:cNvSpPr>
          <p:nvPr/>
        </p:nvSpPr>
        <p:spPr>
          <a:xfrm>
            <a:off x="838199" y="1253331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Numerisches lösen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Hier: Schrittweise neu berechnen</a:t>
            </a:r>
          </a:p>
        </p:txBody>
      </p:sp>
      <p:pic>
        <p:nvPicPr>
          <p:cNvPr id="8" name="Grafik 7" descr="Ein Bild, das Lich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FBBE4C1D-8B45-AB3C-C5F3-645BEF90B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150627"/>
            <a:ext cx="4303817" cy="4270838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06199E1-5BDC-1D70-643D-A2B7A61B1A31}"/>
              </a:ext>
            </a:extLst>
          </p:cNvPr>
          <p:cNvSpPr txBox="1">
            <a:spLocks/>
          </p:cNvSpPr>
          <p:nvPr/>
        </p:nvSpPr>
        <p:spPr>
          <a:xfrm>
            <a:off x="5475037" y="2315596"/>
            <a:ext cx="103414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Was brauchen wir?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Start</a:t>
            </a:r>
            <a:r>
              <a:rPr lang="de-DE" b="1" dirty="0"/>
              <a:t>vektor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Startposition als </a:t>
            </a:r>
            <a:r>
              <a:rPr lang="de-DE" b="1" dirty="0"/>
              <a:t>Vektor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4675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13</a:t>
            </a:fld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493B97A-B761-91FB-C9FD-26CB0DC794A7}"/>
              </a:ext>
            </a:extLst>
          </p:cNvPr>
          <p:cNvSpPr txBox="1">
            <a:spLocks/>
          </p:cNvSpPr>
          <p:nvPr/>
        </p:nvSpPr>
        <p:spPr>
          <a:xfrm>
            <a:off x="838199" y="1253331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Numerisches lösen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Hier: Schrittweise neu berechnen</a:t>
            </a:r>
          </a:p>
        </p:txBody>
      </p:sp>
      <p:pic>
        <p:nvPicPr>
          <p:cNvPr id="8" name="Grafik 7" descr="Ein Bild, das Lich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FBBE4C1D-8B45-AB3C-C5F3-645BEF90B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150627"/>
            <a:ext cx="4303817" cy="4270838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06199E1-5BDC-1D70-643D-A2B7A61B1A31}"/>
              </a:ext>
            </a:extLst>
          </p:cNvPr>
          <p:cNvSpPr txBox="1">
            <a:spLocks/>
          </p:cNvSpPr>
          <p:nvPr/>
        </p:nvSpPr>
        <p:spPr>
          <a:xfrm>
            <a:off x="5475037" y="2315596"/>
            <a:ext cx="103414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Was brauchen wir?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Start</a:t>
            </a:r>
            <a:r>
              <a:rPr lang="de-DE" b="1" dirty="0"/>
              <a:t>vektor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Startposition als </a:t>
            </a:r>
            <a:r>
              <a:rPr lang="de-DE" b="1" dirty="0"/>
              <a:t>Vektor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07B3AFD-F7CB-13CC-ADCA-F4582126C847}"/>
              </a:ext>
            </a:extLst>
          </p:cNvPr>
          <p:cNvSpPr/>
          <p:nvPr/>
        </p:nvSpPr>
        <p:spPr>
          <a:xfrm>
            <a:off x="5795158" y="5399325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F895ED84-2EBD-C0AD-6DC7-1E40FBB56B07}"/>
              </a:ext>
            </a:extLst>
          </p:cNvPr>
          <p:cNvCxnSpPr>
            <a:cxnSpLocks/>
          </p:cNvCxnSpPr>
          <p:nvPr/>
        </p:nvCxnSpPr>
        <p:spPr>
          <a:xfrm flipV="1">
            <a:off x="6138058" y="4103914"/>
            <a:ext cx="1232313" cy="163831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503F72B-C24E-AB58-8B5C-78E341B356EE}"/>
              </a:ext>
            </a:extLst>
          </p:cNvPr>
          <p:cNvCxnSpPr>
            <a:cxnSpLocks/>
          </p:cNvCxnSpPr>
          <p:nvPr/>
        </p:nvCxnSpPr>
        <p:spPr>
          <a:xfrm>
            <a:off x="6138058" y="5725034"/>
            <a:ext cx="1232313" cy="343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779B9C79-9D3E-C39E-EAAA-DB7ABF184492}"/>
              </a:ext>
            </a:extLst>
          </p:cNvPr>
          <p:cNvCxnSpPr>
            <a:cxnSpLocks/>
          </p:cNvCxnSpPr>
          <p:nvPr/>
        </p:nvCxnSpPr>
        <p:spPr>
          <a:xfrm flipV="1">
            <a:off x="7370371" y="4103914"/>
            <a:ext cx="0" cy="165550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44190762-7F6D-1FAC-4B41-981A394007F6}"/>
              </a:ext>
            </a:extLst>
          </p:cNvPr>
          <p:cNvSpPr txBox="1"/>
          <p:nvPr/>
        </p:nvSpPr>
        <p:spPr>
          <a:xfrm>
            <a:off x="7370371" y="4729808"/>
            <a:ext cx="3055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Geschwindigkeit in Y-Richtung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5196950-03C4-9A21-9FA8-0172E85C4A5A}"/>
              </a:ext>
            </a:extLst>
          </p:cNvPr>
          <p:cNvSpPr txBox="1"/>
          <p:nvPr/>
        </p:nvSpPr>
        <p:spPr>
          <a:xfrm>
            <a:off x="6480958" y="5896292"/>
            <a:ext cx="3055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C000"/>
                </a:solidFill>
              </a:rPr>
              <a:t>Geschwindigkeit in X-Richtung</a:t>
            </a:r>
          </a:p>
        </p:txBody>
      </p:sp>
    </p:spTree>
    <p:extLst>
      <p:ext uri="{BB962C8B-B14F-4D97-AF65-F5344CB8AC3E}">
        <p14:creationId xmlns:p14="http://schemas.microsoft.com/office/powerpoint/2010/main" val="2161665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14</a:t>
            </a:fld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493B97A-B761-91FB-C9FD-26CB0DC794A7}"/>
              </a:ext>
            </a:extLst>
          </p:cNvPr>
          <p:cNvSpPr txBox="1">
            <a:spLocks/>
          </p:cNvSpPr>
          <p:nvPr/>
        </p:nvSpPr>
        <p:spPr>
          <a:xfrm>
            <a:off x="838199" y="1253331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Numerisches lösen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Hier: Schrittweise neu berechnen</a:t>
            </a:r>
          </a:p>
        </p:txBody>
      </p:sp>
      <p:pic>
        <p:nvPicPr>
          <p:cNvPr id="8" name="Grafik 7" descr="Ein Bild, das Lich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FBBE4C1D-8B45-AB3C-C5F3-645BEF90B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150627"/>
            <a:ext cx="4303817" cy="4270838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06199E1-5BDC-1D70-643D-A2B7A61B1A31}"/>
              </a:ext>
            </a:extLst>
          </p:cNvPr>
          <p:cNvSpPr txBox="1">
            <a:spLocks/>
          </p:cNvSpPr>
          <p:nvPr/>
        </p:nvSpPr>
        <p:spPr>
          <a:xfrm>
            <a:off x="5475037" y="2315596"/>
            <a:ext cx="103414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Was brauchen wir?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Start</a:t>
            </a:r>
            <a:r>
              <a:rPr lang="de-DE" b="1" dirty="0"/>
              <a:t>vektor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Startposition als </a:t>
            </a:r>
            <a:r>
              <a:rPr lang="de-DE" b="1" dirty="0"/>
              <a:t>Vektor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07B3AFD-F7CB-13CC-ADCA-F4582126C847}"/>
              </a:ext>
            </a:extLst>
          </p:cNvPr>
          <p:cNvSpPr/>
          <p:nvPr/>
        </p:nvSpPr>
        <p:spPr>
          <a:xfrm>
            <a:off x="5795158" y="5399325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F895ED84-2EBD-C0AD-6DC7-1E40FBB56B07}"/>
              </a:ext>
            </a:extLst>
          </p:cNvPr>
          <p:cNvCxnSpPr>
            <a:cxnSpLocks/>
          </p:cNvCxnSpPr>
          <p:nvPr/>
        </p:nvCxnSpPr>
        <p:spPr>
          <a:xfrm flipV="1">
            <a:off x="6138058" y="4103914"/>
            <a:ext cx="1232313" cy="163831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503F72B-C24E-AB58-8B5C-78E341B356EE}"/>
              </a:ext>
            </a:extLst>
          </p:cNvPr>
          <p:cNvCxnSpPr>
            <a:cxnSpLocks/>
          </p:cNvCxnSpPr>
          <p:nvPr/>
        </p:nvCxnSpPr>
        <p:spPr>
          <a:xfrm>
            <a:off x="6138058" y="5725034"/>
            <a:ext cx="1232313" cy="343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779B9C79-9D3E-C39E-EAAA-DB7ABF184492}"/>
              </a:ext>
            </a:extLst>
          </p:cNvPr>
          <p:cNvCxnSpPr>
            <a:cxnSpLocks/>
          </p:cNvCxnSpPr>
          <p:nvPr/>
        </p:nvCxnSpPr>
        <p:spPr>
          <a:xfrm flipV="1">
            <a:off x="7370371" y="4103914"/>
            <a:ext cx="0" cy="165550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4190762-7F6D-1FAC-4B41-981A394007F6}"/>
                  </a:ext>
                </a:extLst>
              </p:cNvPr>
              <p:cNvSpPr txBox="1"/>
              <p:nvPr/>
            </p:nvSpPr>
            <p:spPr>
              <a:xfrm>
                <a:off x="7370371" y="4729808"/>
                <a:ext cx="1316322" cy="5706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  <m:f>
                        <m:fPr>
                          <m:ctrlP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num>
                        <m:den>
                          <m: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de-DE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4190762-7F6D-1FAC-4B41-981A39400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371" y="4729808"/>
                <a:ext cx="1316322" cy="5706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A5196950-03C4-9A21-9FA8-0172E85C4A5A}"/>
                  </a:ext>
                </a:extLst>
              </p:cNvPr>
              <p:cNvSpPr txBox="1"/>
              <p:nvPr/>
            </p:nvSpPr>
            <p:spPr>
              <a:xfrm>
                <a:off x="6361215" y="5819832"/>
                <a:ext cx="1313115" cy="5706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de-DE" b="1" i="1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1" i="1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f>
                        <m:fPr>
                          <m:ctrlP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num>
                        <m:den>
                          <m: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de-DE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A5196950-03C4-9A21-9FA8-0172E85C4A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1215" y="5819832"/>
                <a:ext cx="1313115" cy="5706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2708DF28-0456-480D-857D-F2CE732E455F}"/>
                  </a:ext>
                </a:extLst>
              </p:cNvPr>
              <p:cNvSpPr txBox="1"/>
              <p:nvPr/>
            </p:nvSpPr>
            <p:spPr>
              <a:xfrm>
                <a:off x="10244674" y="4576215"/>
                <a:ext cx="1259832" cy="823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de-DE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e>
                              <m:r>
                                <a:rPr lang="de-DE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30</m:t>
                              </m:r>
                            </m:e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2708DF28-0456-480D-857D-F2CE732E4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4674" y="4576215"/>
                <a:ext cx="1259832" cy="823110"/>
              </a:xfrm>
              <a:prstGeom prst="rect">
                <a:avLst/>
              </a:prstGeom>
              <a:blipFill>
                <a:blip r:embed="rId5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Pfeil nach rechts 12">
            <a:extLst>
              <a:ext uri="{FF2B5EF4-FFF2-40B4-BE49-F238E27FC236}">
                <a16:creationId xmlns:a16="http://schemas.microsoft.com/office/drawing/2014/main" id="{8E1E0C7C-860F-E40C-3A07-415B09146599}"/>
              </a:ext>
            </a:extLst>
          </p:cNvPr>
          <p:cNvSpPr/>
          <p:nvPr/>
        </p:nvSpPr>
        <p:spPr>
          <a:xfrm>
            <a:off x="8836531" y="4678640"/>
            <a:ext cx="1358706" cy="673004"/>
          </a:xfrm>
          <a:prstGeom prst="rightArrow">
            <a:avLst>
              <a:gd name="adj1" fmla="val 27355"/>
              <a:gd name="adj2" fmla="val 5000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374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15</a:t>
            </a:fld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493B97A-B761-91FB-C9FD-26CB0DC794A7}"/>
              </a:ext>
            </a:extLst>
          </p:cNvPr>
          <p:cNvSpPr txBox="1">
            <a:spLocks/>
          </p:cNvSpPr>
          <p:nvPr/>
        </p:nvSpPr>
        <p:spPr>
          <a:xfrm>
            <a:off x="838199" y="1253331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Numerisches lösen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Hier: Schrittweise neu berechnen</a:t>
            </a:r>
          </a:p>
        </p:txBody>
      </p:sp>
      <p:pic>
        <p:nvPicPr>
          <p:cNvPr id="8" name="Grafik 7" descr="Ein Bild, das Lich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FBBE4C1D-8B45-AB3C-C5F3-645BEF90B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150627"/>
            <a:ext cx="4303817" cy="4270838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06199E1-5BDC-1D70-643D-A2B7A61B1A31}"/>
              </a:ext>
            </a:extLst>
          </p:cNvPr>
          <p:cNvSpPr txBox="1">
            <a:spLocks/>
          </p:cNvSpPr>
          <p:nvPr/>
        </p:nvSpPr>
        <p:spPr>
          <a:xfrm>
            <a:off x="5475037" y="2315596"/>
            <a:ext cx="103414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Was brauchen wir?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Start</a:t>
            </a:r>
            <a:r>
              <a:rPr lang="de-DE" b="1" dirty="0"/>
              <a:t>vektor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Startposition als </a:t>
            </a:r>
            <a:r>
              <a:rPr lang="de-DE" b="1" dirty="0"/>
              <a:t>Vektor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07B3AFD-F7CB-13CC-ADCA-F4582126C847}"/>
              </a:ext>
            </a:extLst>
          </p:cNvPr>
          <p:cNvSpPr/>
          <p:nvPr/>
        </p:nvSpPr>
        <p:spPr>
          <a:xfrm>
            <a:off x="5795158" y="5399325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F895ED84-2EBD-C0AD-6DC7-1E40FBB56B07}"/>
              </a:ext>
            </a:extLst>
          </p:cNvPr>
          <p:cNvCxnSpPr>
            <a:cxnSpLocks/>
          </p:cNvCxnSpPr>
          <p:nvPr/>
        </p:nvCxnSpPr>
        <p:spPr>
          <a:xfrm flipV="1">
            <a:off x="6138058" y="4103914"/>
            <a:ext cx="1232313" cy="163831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503F72B-C24E-AB58-8B5C-78E341B356EE}"/>
              </a:ext>
            </a:extLst>
          </p:cNvPr>
          <p:cNvCxnSpPr>
            <a:cxnSpLocks/>
          </p:cNvCxnSpPr>
          <p:nvPr/>
        </p:nvCxnSpPr>
        <p:spPr>
          <a:xfrm>
            <a:off x="6138058" y="5725034"/>
            <a:ext cx="1232313" cy="343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779B9C79-9D3E-C39E-EAAA-DB7ABF184492}"/>
              </a:ext>
            </a:extLst>
          </p:cNvPr>
          <p:cNvCxnSpPr>
            <a:cxnSpLocks/>
          </p:cNvCxnSpPr>
          <p:nvPr/>
        </p:nvCxnSpPr>
        <p:spPr>
          <a:xfrm flipV="1">
            <a:off x="7370371" y="4103914"/>
            <a:ext cx="0" cy="165550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4190762-7F6D-1FAC-4B41-981A394007F6}"/>
                  </a:ext>
                </a:extLst>
              </p:cNvPr>
              <p:cNvSpPr txBox="1"/>
              <p:nvPr/>
            </p:nvSpPr>
            <p:spPr>
              <a:xfrm>
                <a:off x="7370371" y="4729808"/>
                <a:ext cx="1316322" cy="5706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  <m:f>
                        <m:fPr>
                          <m:ctrlP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num>
                        <m:den>
                          <m:r>
                            <a:rPr lang="de-DE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de-DE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4190762-7F6D-1FAC-4B41-981A39400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371" y="4729808"/>
                <a:ext cx="1316322" cy="5706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A5196950-03C4-9A21-9FA8-0172E85C4A5A}"/>
                  </a:ext>
                </a:extLst>
              </p:cNvPr>
              <p:cNvSpPr txBox="1"/>
              <p:nvPr/>
            </p:nvSpPr>
            <p:spPr>
              <a:xfrm>
                <a:off x="6361215" y="5819832"/>
                <a:ext cx="1313115" cy="5706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de-DE" b="1" i="1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1" i="1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f>
                        <m:fPr>
                          <m:ctrlP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num>
                        <m:den>
                          <m:r>
                            <a:rPr lang="de-DE" b="1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de-DE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A5196950-03C4-9A21-9FA8-0172E85C4A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1215" y="5819832"/>
                <a:ext cx="1313115" cy="5706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2708DF28-0456-480D-857D-F2CE732E455F}"/>
                  </a:ext>
                </a:extLst>
              </p:cNvPr>
              <p:cNvSpPr txBox="1"/>
              <p:nvPr/>
            </p:nvSpPr>
            <p:spPr>
              <a:xfrm>
                <a:off x="10015836" y="2605890"/>
                <a:ext cx="1259832" cy="823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de-DE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e>
                              <m:r>
                                <a:rPr lang="de-DE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30</m:t>
                              </m:r>
                            </m:e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2708DF28-0456-480D-857D-F2CE732E4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5836" y="2605890"/>
                <a:ext cx="1259832" cy="823110"/>
              </a:xfrm>
              <a:prstGeom prst="rect">
                <a:avLst/>
              </a:prstGeom>
              <a:blipFill>
                <a:blip r:embed="rId5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14">
            <a:extLst>
              <a:ext uri="{FF2B5EF4-FFF2-40B4-BE49-F238E27FC236}">
                <a16:creationId xmlns:a16="http://schemas.microsoft.com/office/drawing/2014/main" id="{59E99281-774D-296A-4F0E-ECB1C783EC11}"/>
              </a:ext>
            </a:extLst>
          </p:cNvPr>
          <p:cNvSpPr txBox="1"/>
          <p:nvPr/>
        </p:nvSpPr>
        <p:spPr>
          <a:xfrm>
            <a:off x="9187543" y="4306599"/>
            <a:ext cx="2779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Startposition wie ein Punkt: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FABDB5DE-6D5C-1B97-3CD4-FD6C476F1DDB}"/>
                  </a:ext>
                </a:extLst>
              </p:cNvPr>
              <p:cNvSpPr txBox="1"/>
              <p:nvPr/>
            </p:nvSpPr>
            <p:spPr>
              <a:xfrm>
                <a:off x="10080629" y="4887432"/>
                <a:ext cx="1532856" cy="8249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𝑠𝑡𝑎𝑟𝑡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FABDB5DE-6D5C-1B97-3CD4-FD6C476F1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0629" y="4887432"/>
                <a:ext cx="1532856" cy="824906"/>
              </a:xfrm>
              <a:prstGeom prst="rect">
                <a:avLst/>
              </a:prstGeom>
              <a:blipFill>
                <a:blip r:embed="rId6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9218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16</a:t>
            </a:fld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493B97A-B761-91FB-C9FD-26CB0DC794A7}"/>
              </a:ext>
            </a:extLst>
          </p:cNvPr>
          <p:cNvSpPr txBox="1">
            <a:spLocks/>
          </p:cNvSpPr>
          <p:nvPr/>
        </p:nvSpPr>
        <p:spPr>
          <a:xfrm>
            <a:off x="838199" y="1253331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Numerisches lösen</a:t>
            </a:r>
          </a:p>
        </p:txBody>
      </p:sp>
      <p:pic>
        <p:nvPicPr>
          <p:cNvPr id="8" name="Grafik 7" descr="Ein Bild, das Lich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FBBE4C1D-8B45-AB3C-C5F3-645BEF90B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2150627"/>
            <a:ext cx="4303817" cy="42708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FABDB5DE-6D5C-1B97-3CD4-FD6C476F1DDB}"/>
                  </a:ext>
                </a:extLst>
              </p:cNvPr>
              <p:cNvSpPr txBox="1"/>
              <p:nvPr/>
            </p:nvSpPr>
            <p:spPr>
              <a:xfrm>
                <a:off x="8287180" y="717280"/>
                <a:ext cx="1532856" cy="8249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𝑠𝑡𝑎𝑟𝑡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FABDB5DE-6D5C-1B97-3CD4-FD6C476F1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7180" y="717280"/>
                <a:ext cx="1532856" cy="824906"/>
              </a:xfrm>
              <a:prstGeom prst="rect">
                <a:avLst/>
              </a:prstGeom>
              <a:blipFill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Grafik 17">
            <a:extLst>
              <a:ext uri="{FF2B5EF4-FFF2-40B4-BE49-F238E27FC236}">
                <a16:creationId xmlns:a16="http://schemas.microsoft.com/office/drawing/2014/main" id="{F81387F1-62AA-0892-BD43-590DBEFA09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2800" y="2615034"/>
            <a:ext cx="3670300" cy="3048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7018C7DF-F1E9-07E8-4C19-8E1D22FE07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2800" y="3760539"/>
            <a:ext cx="3149600" cy="342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F6D2D6F0-AE41-18AE-16A6-D14540E0F95E}"/>
                  </a:ext>
                </a:extLst>
              </p:cNvPr>
              <p:cNvSpPr txBox="1"/>
              <p:nvPr/>
            </p:nvSpPr>
            <p:spPr>
              <a:xfrm>
                <a:off x="6887412" y="3520434"/>
                <a:ext cx="1259832" cy="823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de-DE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e>
                              <m:r>
                                <a:rPr lang="de-DE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30</m:t>
                              </m:r>
                            </m:e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F6D2D6F0-AE41-18AE-16A6-D14540E0F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412" y="3520434"/>
                <a:ext cx="1259832" cy="823110"/>
              </a:xfrm>
              <a:prstGeom prst="rect">
                <a:avLst/>
              </a:prstGeom>
              <a:blipFill>
                <a:blip r:embed="rId7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F3ED098F-7DB5-BA12-6871-385CD7B16A1F}"/>
                  </a:ext>
                </a:extLst>
              </p:cNvPr>
              <p:cNvSpPr txBox="1"/>
              <p:nvPr/>
            </p:nvSpPr>
            <p:spPr>
              <a:xfrm>
                <a:off x="6887412" y="2333317"/>
                <a:ext cx="1622560" cy="8249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de-DE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de-DE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−9,81</m:t>
                              </m:r>
                            </m:e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F3ED098F-7DB5-BA12-6871-385CD7B16A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412" y="2333317"/>
                <a:ext cx="1622560" cy="824906"/>
              </a:xfrm>
              <a:prstGeom prst="rect">
                <a:avLst/>
              </a:prstGeom>
              <a:blipFill>
                <a:blip r:embed="rId8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Grafik 25">
            <a:extLst>
              <a:ext uri="{FF2B5EF4-FFF2-40B4-BE49-F238E27FC236}">
                <a16:creationId xmlns:a16="http://schemas.microsoft.com/office/drawing/2014/main" id="{A007486B-FBE0-2D7A-A945-7A15F86160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6000" y="1506300"/>
            <a:ext cx="6007100" cy="355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1E3E4BB0-0A5A-3FC6-1A10-CF65321FD053}"/>
                  </a:ext>
                </a:extLst>
              </p:cNvPr>
              <p:cNvSpPr txBox="1"/>
              <p:nvPr/>
            </p:nvSpPr>
            <p:spPr>
              <a:xfrm>
                <a:off x="8399249" y="4742116"/>
                <a:ext cx="16270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∙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1E3E4BB0-0A5A-3FC6-1A10-CF65321FD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9249" y="4742116"/>
                <a:ext cx="1627048" cy="369332"/>
              </a:xfrm>
              <a:prstGeom prst="rect">
                <a:avLst/>
              </a:prstGeom>
              <a:blipFill>
                <a:blip r:embed="rId10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1591CAB7-9579-9897-10CC-E26C8B7598C6}"/>
                  </a:ext>
                </a:extLst>
              </p:cNvPr>
              <p:cNvSpPr txBox="1"/>
              <p:nvPr/>
            </p:nvSpPr>
            <p:spPr>
              <a:xfrm>
                <a:off x="8399249" y="5641162"/>
                <a:ext cx="162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∙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1591CAB7-9579-9897-10CC-E26C8B759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9249" y="5641162"/>
                <a:ext cx="1621982" cy="369332"/>
              </a:xfrm>
              <a:prstGeom prst="rect">
                <a:avLst/>
              </a:prstGeom>
              <a:blipFill>
                <a:blip r:embed="rId11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Grafik 31">
            <a:extLst>
              <a:ext uri="{FF2B5EF4-FFF2-40B4-BE49-F238E27FC236}">
                <a16:creationId xmlns:a16="http://schemas.microsoft.com/office/drawing/2014/main" id="{8C5EB8D8-8416-D88D-F208-BD19B62D29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72553" y="5137162"/>
            <a:ext cx="61595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818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17</a:t>
            </a:fld>
            <a:endParaRPr lang="de-DE"/>
          </a:p>
        </p:txBody>
      </p:sp>
      <p:pic>
        <p:nvPicPr>
          <p:cNvPr id="8" name="Grafik 7" descr="Ein Bild, das Lich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FBBE4C1D-8B45-AB3C-C5F3-645BEF90B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55" y="1781295"/>
            <a:ext cx="3345805" cy="3320167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EFDCE98-4BDA-A765-F255-ECE50AEC8313}"/>
              </a:ext>
            </a:extLst>
          </p:cNvPr>
          <p:cNvSpPr txBox="1"/>
          <p:nvPr/>
        </p:nvSpPr>
        <p:spPr>
          <a:xfrm>
            <a:off x="3864678" y="2738950"/>
            <a:ext cx="38622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Vorteile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Einfache Gesetze reichen aus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Simulation der Physik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Einfach zu erweitern (z.B. mehr Sprünge oder eine Dämpfung)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3A2C085-A26C-6D29-9D47-DA583AC8F71C}"/>
              </a:ext>
            </a:extLst>
          </p:cNvPr>
          <p:cNvSpPr txBox="1"/>
          <p:nvPr/>
        </p:nvSpPr>
        <p:spPr>
          <a:xfrm>
            <a:off x="7866541" y="2728914"/>
            <a:ext cx="40736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Nachteile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Keine geschlossene Formel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Händisch aufwändig zu berechnen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Programmierung notwendig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020F50F-5961-386A-9A36-36A0A447D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819" y="1259083"/>
            <a:ext cx="6159500" cy="520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1CE981FE-EADC-0330-FD11-AA7D29A4A70D}"/>
                  </a:ext>
                </a:extLst>
              </p:cNvPr>
              <p:cNvSpPr txBox="1"/>
              <p:nvPr/>
            </p:nvSpPr>
            <p:spPr>
              <a:xfrm>
                <a:off x="8446751" y="880737"/>
                <a:ext cx="16270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∙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1CE981FE-EADC-0330-FD11-AA7D29A4A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751" y="880737"/>
                <a:ext cx="1627048" cy="369332"/>
              </a:xfrm>
              <a:prstGeom prst="rect">
                <a:avLst/>
              </a:prstGeom>
              <a:blipFill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2B3E7176-C9FD-4BE6-9384-76B3EFD8A4A4}"/>
                  </a:ext>
                </a:extLst>
              </p:cNvPr>
              <p:cNvSpPr txBox="1"/>
              <p:nvPr/>
            </p:nvSpPr>
            <p:spPr>
              <a:xfrm>
                <a:off x="8446751" y="1779783"/>
                <a:ext cx="162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∙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2B3E7176-C9FD-4BE6-9384-76B3EFD8A4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751" y="1779783"/>
                <a:ext cx="1621982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25B1C57A-5E18-41A5-0D88-88CB4A941D82}"/>
              </a:ext>
            </a:extLst>
          </p:cNvPr>
          <p:cNvSpPr txBox="1">
            <a:spLocks/>
          </p:cNvSpPr>
          <p:nvPr/>
        </p:nvSpPr>
        <p:spPr>
          <a:xfrm>
            <a:off x="251792" y="1243833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Numerisches lösen</a:t>
            </a:r>
          </a:p>
        </p:txBody>
      </p:sp>
    </p:spTree>
    <p:extLst>
      <p:ext uri="{BB962C8B-B14F-4D97-AF65-F5344CB8AC3E}">
        <p14:creationId xmlns:p14="http://schemas.microsoft.com/office/powerpoint/2010/main" val="1726421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18</a:t>
            </a:fld>
            <a:endParaRPr lang="de-DE"/>
          </a:p>
        </p:txBody>
      </p:sp>
      <p:pic>
        <p:nvPicPr>
          <p:cNvPr id="8" name="Grafik 7" descr="Ein Bild, das Lich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FBBE4C1D-8B45-AB3C-C5F3-645BEF90B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555" y="1787768"/>
            <a:ext cx="3345805" cy="3320167"/>
          </a:xfrm>
          <a:prstGeom prst="rect">
            <a:avLst/>
          </a:prstGeom>
        </p:spPr>
      </p:pic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25B1C57A-5E18-41A5-0D88-88CB4A941D82}"/>
              </a:ext>
            </a:extLst>
          </p:cNvPr>
          <p:cNvSpPr txBox="1">
            <a:spLocks/>
          </p:cNvSpPr>
          <p:nvPr/>
        </p:nvSpPr>
        <p:spPr>
          <a:xfrm>
            <a:off x="6874792" y="1250306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Numerisches lösen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9226495-E61B-32AC-BCBD-83DFDFCF9E22}"/>
              </a:ext>
            </a:extLst>
          </p:cNvPr>
          <p:cNvSpPr txBox="1">
            <a:spLocks/>
          </p:cNvSpPr>
          <p:nvPr/>
        </p:nvSpPr>
        <p:spPr>
          <a:xfrm>
            <a:off x="2085640" y="1250306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Geschlossenes lösen</a:t>
            </a:r>
          </a:p>
        </p:txBody>
      </p:sp>
      <p:pic>
        <p:nvPicPr>
          <p:cNvPr id="12" name="Grafik 11" descr="Ein Bild, das Diagramm, Reihe enthält.&#10;&#10;Automatisch generierte Beschreibung">
            <a:extLst>
              <a:ext uri="{FF2B5EF4-FFF2-40B4-BE49-F238E27FC236}">
                <a16:creationId xmlns:a16="http://schemas.microsoft.com/office/drawing/2014/main" id="{F9D87BC2-73AE-F5DB-0881-E30E759B0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926" y="1790793"/>
            <a:ext cx="28448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73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19</a:t>
            </a:fld>
            <a:endParaRPr lang="de-DE"/>
          </a:p>
        </p:txBody>
      </p:sp>
      <p:pic>
        <p:nvPicPr>
          <p:cNvPr id="8" name="Grafik 7" descr="Ein Bild, das Licht enthält.&#10;&#10;Automatisch generierte Beschreibung mit geringer Zuverlässigkeit">
            <a:extLst>
              <a:ext uri="{FF2B5EF4-FFF2-40B4-BE49-F238E27FC236}">
                <a16:creationId xmlns:a16="http://schemas.microsoft.com/office/drawing/2014/main" id="{FBBE4C1D-8B45-AB3C-C5F3-645BEF90B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264" y="1790793"/>
            <a:ext cx="3345805" cy="3320167"/>
          </a:xfrm>
          <a:prstGeom prst="rect">
            <a:avLst/>
          </a:prstGeom>
        </p:spPr>
      </p:pic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25B1C57A-5E18-41A5-0D88-88CB4A941D82}"/>
              </a:ext>
            </a:extLst>
          </p:cNvPr>
          <p:cNvSpPr txBox="1">
            <a:spLocks/>
          </p:cNvSpPr>
          <p:nvPr/>
        </p:nvSpPr>
        <p:spPr>
          <a:xfrm>
            <a:off x="8623501" y="1253331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Numerisches lösen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9226495-E61B-32AC-BCBD-83DFDFCF9E22}"/>
              </a:ext>
            </a:extLst>
          </p:cNvPr>
          <p:cNvSpPr txBox="1">
            <a:spLocks/>
          </p:cNvSpPr>
          <p:nvPr/>
        </p:nvSpPr>
        <p:spPr>
          <a:xfrm>
            <a:off x="419100" y="1253331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Geschlossenes lösen</a:t>
            </a:r>
          </a:p>
        </p:txBody>
      </p:sp>
      <p:pic>
        <p:nvPicPr>
          <p:cNvPr id="12" name="Grafik 11" descr="Ein Bild, das Diagramm, Reihe enthält.&#10;&#10;Automatisch generierte Beschreibung">
            <a:extLst>
              <a:ext uri="{FF2B5EF4-FFF2-40B4-BE49-F238E27FC236}">
                <a16:creationId xmlns:a16="http://schemas.microsoft.com/office/drawing/2014/main" id="{F9D87BC2-73AE-F5DB-0881-E30E759B0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17" y="1790793"/>
            <a:ext cx="2561937" cy="4003026"/>
          </a:xfrm>
          <a:prstGeom prst="rect">
            <a:avLst/>
          </a:prstGeom>
        </p:spPr>
      </p:pic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5510604-93B9-DA81-0B17-F4A6AFF0EDFD}"/>
              </a:ext>
            </a:extLst>
          </p:cNvPr>
          <p:cNvSpPr txBox="1">
            <a:spLocks/>
          </p:cNvSpPr>
          <p:nvPr/>
        </p:nvSpPr>
        <p:spPr>
          <a:xfrm>
            <a:off x="3729803" y="3071227"/>
            <a:ext cx="45673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dirty="0"/>
              <a:t>In diesem Beispiel sind beide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b="0" dirty="0"/>
              <a:t>Methoden gleichwertig!</a:t>
            </a:r>
          </a:p>
          <a:p>
            <a:pPr marL="0" indent="0" algn="ctr">
              <a:buNone/>
            </a:pP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1C11795-DE3A-2D02-4E1D-C5147F61E3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281" y="5378635"/>
            <a:ext cx="4319162" cy="365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0E986806-CEC6-E34A-ACA0-265694C1D7EC}"/>
                  </a:ext>
                </a:extLst>
              </p:cNvPr>
              <p:cNvSpPr txBox="1"/>
              <p:nvPr/>
            </p:nvSpPr>
            <p:spPr>
              <a:xfrm>
                <a:off x="27533" y="5813109"/>
                <a:ext cx="5216300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de-DE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60°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60°</m:t>
                              </m:r>
                            </m:e>
                          </m:d>
                        </m:e>
                      </m:func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0E986806-CEC6-E34A-ACA0-265694C1D7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3" y="5813109"/>
                <a:ext cx="5216300" cy="6519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0327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erwartet euch?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62737E-83A9-6678-001A-358E7C2E6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3120"/>
            <a:ext cx="5170714" cy="4351338"/>
          </a:xfrm>
        </p:spPr>
        <p:txBody>
          <a:bodyPr/>
          <a:lstStyle/>
          <a:p>
            <a:pPr marL="0" indent="0">
              <a:buNone/>
            </a:pPr>
            <a:r>
              <a:rPr lang="de-DE" u="sng" strike="sngStrike" dirty="0"/>
              <a:t>Teil 1 - Vormittag</a:t>
            </a:r>
          </a:p>
          <a:p>
            <a:r>
              <a:rPr lang="de-DE" strike="sngStrike" dirty="0"/>
              <a:t>Einführungsvortrag</a:t>
            </a:r>
          </a:p>
          <a:p>
            <a:r>
              <a:rPr lang="de-DE" strike="sngStrike" dirty="0"/>
              <a:t>Blitzkurs Python</a:t>
            </a:r>
          </a:p>
          <a:p>
            <a:r>
              <a:rPr lang="de-DE" b="1" dirty="0"/>
              <a:t>Warum eigentlich… Numerik?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CAC3FC0-0C71-2D6D-CD0D-7E8027D992B3}"/>
              </a:ext>
            </a:extLst>
          </p:cNvPr>
          <p:cNvSpPr txBox="1">
            <a:spLocks/>
          </p:cNvSpPr>
          <p:nvPr/>
        </p:nvSpPr>
        <p:spPr>
          <a:xfrm>
            <a:off x="6273539" y="1633120"/>
            <a:ext cx="47219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Teil 2 – Nachmittag</a:t>
            </a:r>
          </a:p>
          <a:p>
            <a:r>
              <a:rPr lang="de-DE" dirty="0"/>
              <a:t>Erste Simulation mit Python</a:t>
            </a:r>
          </a:p>
          <a:p>
            <a:r>
              <a:rPr lang="de-DE" dirty="0"/>
              <a:t>Vorhersage vs. Realität</a:t>
            </a:r>
          </a:p>
          <a:p>
            <a:r>
              <a:rPr lang="de-DE" dirty="0"/>
              <a:t>Und nun kommt Einstein!</a:t>
            </a:r>
          </a:p>
        </p:txBody>
      </p:sp>
      <p:pic>
        <p:nvPicPr>
          <p:cNvPr id="11" name="Grafik 10" descr="Ein Bild, das Kunst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FDB36BFC-9652-A7EF-4EE0-367F33A232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436"/>
          <a:stretch/>
        </p:blipFill>
        <p:spPr>
          <a:xfrm>
            <a:off x="2585007" y="3474437"/>
            <a:ext cx="4579410" cy="295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2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20</a:t>
            </a:fld>
            <a:endParaRPr lang="de-DE"/>
          </a:p>
        </p:txBody>
      </p:sp>
      <p:pic>
        <p:nvPicPr>
          <p:cNvPr id="2050" name="Picture 2" descr="CDN media">
            <a:extLst>
              <a:ext uri="{FF2B5EF4-FFF2-40B4-BE49-F238E27FC236}">
                <a16:creationId xmlns:a16="http://schemas.microsoft.com/office/drawing/2014/main" id="{8CEF59A9-BEEF-3785-8660-378EF99BA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591" y="976828"/>
            <a:ext cx="5207000" cy="511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7E53ADFE-7457-4A1A-1DF6-904E1B2B947E}"/>
              </a:ext>
            </a:extLst>
          </p:cNvPr>
          <p:cNvSpPr txBox="1"/>
          <p:nvPr/>
        </p:nvSpPr>
        <p:spPr>
          <a:xfrm>
            <a:off x="10446137" y="6083032"/>
            <a:ext cx="1745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Reddit: </a:t>
            </a:r>
            <a:r>
              <a:rPr lang="de-DE" dirty="0">
                <a:hlinkClick r:id="rId3"/>
              </a:rPr>
              <a:t>svdh000</a:t>
            </a:r>
            <a:r>
              <a:rPr lang="de-DE" dirty="0"/>
              <a:t>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4389D84-136C-8382-952B-B77C1C9BE933}"/>
              </a:ext>
            </a:extLst>
          </p:cNvPr>
          <p:cNvSpPr txBox="1"/>
          <p:nvPr/>
        </p:nvSpPr>
        <p:spPr>
          <a:xfrm>
            <a:off x="419100" y="2828835"/>
            <a:ext cx="61235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Geschlossene Formel für ein Sternensystem mit drei Sonnen</a:t>
            </a:r>
          </a:p>
          <a:p>
            <a:r>
              <a:rPr lang="de-DE" dirty="0"/>
              <a:t>hat keine geschlossene Formel als Lösung!</a:t>
            </a:r>
          </a:p>
          <a:p>
            <a:endParaRPr lang="de-DE" dirty="0"/>
          </a:p>
          <a:p>
            <a:r>
              <a:rPr lang="de-DE" dirty="0"/>
              <a:t>Hier ist nur eine numerische Simulation (sogar einfach) möglich.</a:t>
            </a:r>
          </a:p>
        </p:txBody>
      </p:sp>
    </p:spTree>
    <p:extLst>
      <p:ext uri="{BB962C8B-B14F-4D97-AF65-F5344CB8AC3E}">
        <p14:creationId xmlns:p14="http://schemas.microsoft.com/office/powerpoint/2010/main" val="3227227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</a:t>
            </a:fld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493B97A-B761-91FB-C9FD-26CB0DC794A7}"/>
              </a:ext>
            </a:extLst>
          </p:cNvPr>
          <p:cNvSpPr txBox="1">
            <a:spLocks/>
          </p:cNvSpPr>
          <p:nvPr/>
        </p:nvSpPr>
        <p:spPr>
          <a:xfrm>
            <a:off x="838199" y="1253331"/>
            <a:ext cx="103414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Wir wollen nun einen springenden Ball beobachten und analysieren.</a:t>
            </a:r>
          </a:p>
        </p:txBody>
      </p:sp>
      <p:pic>
        <p:nvPicPr>
          <p:cNvPr id="14" name="Grafik 13" descr="Ein Bild, das Ball, Mond enthält.&#10;&#10;Automatisch generierte Beschreibung">
            <a:extLst>
              <a:ext uri="{FF2B5EF4-FFF2-40B4-BE49-F238E27FC236}">
                <a16:creationId xmlns:a16="http://schemas.microsoft.com/office/drawing/2014/main" id="{07D4517D-552A-D087-86C3-135EC2527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650" y="1756488"/>
            <a:ext cx="4584700" cy="427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790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7DFEE7-75DD-6C2B-8716-A33B376C0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Wurfparabel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845C878-2EDA-44F0-CA7C-8886F36E8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FAE4-B03C-B443-9480-98632FEAB252}" type="datetime1">
              <a:rPr lang="de-DE" smtClean="0"/>
              <a:t>16.04.24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83A5D8-7048-592F-3013-07F277CB2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FECC6A9-D08D-9D84-B9B5-8F281CAE0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</a:t>
            </a:fld>
            <a:endParaRPr lang="de-DE"/>
          </a:p>
        </p:txBody>
      </p:sp>
      <p:pic>
        <p:nvPicPr>
          <p:cNvPr id="6" name="IMG_1138_80197AA3-663A-449F-8A1F-E83444D43FF7.mp4">
            <a:hlinkClick r:id="" action="ppaction://media"/>
            <a:extLst>
              <a:ext uri="{FF2B5EF4-FFF2-40B4-BE49-F238E27FC236}">
                <a16:creationId xmlns:a16="http://schemas.microsoft.com/office/drawing/2014/main" id="{FCD6BC9D-C5C0-073B-72F0-2129D78D9C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5714" b="33809"/>
          <a:stretch/>
        </p:blipFill>
        <p:spPr>
          <a:xfrm>
            <a:off x="3714896" y="794321"/>
            <a:ext cx="5239099" cy="563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457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7DFEE7-75DD-6C2B-8716-A33B376C0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Wurfparabel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845C878-2EDA-44F0-CA7C-8886F36E8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FAE4-B03C-B443-9480-98632FEAB252}" type="datetime1">
              <a:rPr lang="de-DE" smtClean="0"/>
              <a:t>16.04.24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83A5D8-7048-592F-3013-07F277CB2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FECC6A9-D08D-9D84-B9B5-8F281CAE0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5</a:t>
            </a:fld>
            <a:endParaRPr lang="de-DE"/>
          </a:p>
        </p:txBody>
      </p:sp>
      <p:pic>
        <p:nvPicPr>
          <p:cNvPr id="6" name="IMG_1138_80197AA3-663A-449F-8A1F-E83444D43FF7.mp4">
            <a:hlinkClick r:id="" action="ppaction://media"/>
            <a:extLst>
              <a:ext uri="{FF2B5EF4-FFF2-40B4-BE49-F238E27FC236}">
                <a16:creationId xmlns:a16="http://schemas.microsoft.com/office/drawing/2014/main" id="{FCD6BC9D-C5C0-073B-72F0-2129D78D9C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5714" b="33809"/>
          <a:stretch/>
        </p:blipFill>
        <p:spPr>
          <a:xfrm>
            <a:off x="3714896" y="794321"/>
            <a:ext cx="5239099" cy="5632725"/>
          </a:xfrm>
          <a:prstGeom prst="rect">
            <a:avLst/>
          </a:prstGeom>
        </p:spPr>
      </p:pic>
      <p:pic>
        <p:nvPicPr>
          <p:cNvPr id="8" name="Grafik 7" descr="Ein Bild, das Zeichnung, Entwurf, Diagramm enthält.&#10;&#10;Automatisch generierte Beschreibung">
            <a:extLst>
              <a:ext uri="{FF2B5EF4-FFF2-40B4-BE49-F238E27FC236}">
                <a16:creationId xmlns:a16="http://schemas.microsoft.com/office/drawing/2014/main" id="{E6923FA1-ED43-CFA7-7972-ADC422CDBD4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70000"/>
          </a:blip>
          <a:stretch>
            <a:fillRect/>
          </a:stretch>
        </p:blipFill>
        <p:spPr>
          <a:xfrm rot="5400000">
            <a:off x="3919796" y="1604107"/>
            <a:ext cx="3800104" cy="420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87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6</a:t>
            </a:fld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493B97A-B761-91FB-C9FD-26CB0DC794A7}"/>
              </a:ext>
            </a:extLst>
          </p:cNvPr>
          <p:cNvSpPr txBox="1">
            <a:spLocks/>
          </p:cNvSpPr>
          <p:nvPr/>
        </p:nvSpPr>
        <p:spPr>
          <a:xfrm>
            <a:off x="838199" y="1253331"/>
            <a:ext cx="103414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So lernt ihr es in der Schule:</a:t>
            </a:r>
          </a:p>
        </p:txBody>
      </p:sp>
      <p:pic>
        <p:nvPicPr>
          <p:cNvPr id="7" name="Grafik 6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8F14F5AB-B890-D46E-C339-340D9EB44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8" y="2100682"/>
            <a:ext cx="11783916" cy="304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75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7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Inhaltsplatzhalter 2">
                <a:extLst>
                  <a:ext uri="{FF2B5EF4-FFF2-40B4-BE49-F238E27FC236}">
                    <a16:creationId xmlns:a16="http://schemas.microsoft.com/office/drawing/2014/main" id="{B493B97A-B761-91FB-C9FD-26CB0DC794A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36095" y="4072144"/>
                <a:ext cx="1034143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de-DE" dirty="0"/>
                  <a:t>Was brauchen wir?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de-DE" dirty="0"/>
                  <a:t>Anfangsgeschwindigkeit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de-DE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de-DE" dirty="0"/>
                  <a:t>Abwurfwinkel zu Beginn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de-DE" b="0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de-DE" dirty="0"/>
                  <a:t>Anfangshöhe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de-DE" b="0" dirty="0"/>
              </a:p>
              <a:p>
                <a:pPr marL="0" indent="0">
                  <a:buNone/>
                </a:pPr>
                <a:endParaRPr lang="de-DE" dirty="0"/>
              </a:p>
            </p:txBody>
          </p:sp>
        </mc:Choice>
        <mc:Fallback xmlns="">
          <p:sp>
            <p:nvSpPr>
              <p:cNvPr id="12" name="Inhaltsplatzhalter 2">
                <a:extLst>
                  <a:ext uri="{FF2B5EF4-FFF2-40B4-BE49-F238E27FC236}">
                    <a16:creationId xmlns:a16="http://schemas.microsoft.com/office/drawing/2014/main" id="{B493B97A-B761-91FB-C9FD-26CB0DC794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6095" y="4072144"/>
                <a:ext cx="10341430" cy="4351338"/>
              </a:xfrm>
              <a:prstGeom prst="rect">
                <a:avLst/>
              </a:prstGeom>
              <a:blipFill>
                <a:blip r:embed="rId2"/>
                <a:stretch>
                  <a:fillRect l="-1227" t="-23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8F14F5AB-B890-D46E-C339-340D9EB44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042" y="917434"/>
            <a:ext cx="11783916" cy="304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34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8</a:t>
            </a:fld>
            <a:endParaRPr lang="de-DE"/>
          </a:p>
        </p:txBody>
      </p:sp>
      <p:pic>
        <p:nvPicPr>
          <p:cNvPr id="7" name="Grafik 6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8F14F5AB-B890-D46E-C339-340D9EB44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42" y="917434"/>
            <a:ext cx="11783916" cy="304133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1F076826-1512-182B-D327-246BE9019F4E}"/>
              </a:ext>
            </a:extLst>
          </p:cNvPr>
          <p:cNvSpPr/>
          <p:nvPr/>
        </p:nvSpPr>
        <p:spPr>
          <a:xfrm>
            <a:off x="2714921" y="5083631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D9E40A95-1DEE-51D9-C29F-5E4746F7345B}"/>
              </a:ext>
            </a:extLst>
          </p:cNvPr>
          <p:cNvCxnSpPr/>
          <p:nvPr/>
        </p:nvCxnSpPr>
        <p:spPr>
          <a:xfrm>
            <a:off x="729343" y="5812971"/>
            <a:ext cx="8795657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4BD85A7-DC3A-46AD-BA1D-A9D1D4124E55}"/>
              </a:ext>
            </a:extLst>
          </p:cNvPr>
          <p:cNvCxnSpPr/>
          <p:nvPr/>
        </p:nvCxnSpPr>
        <p:spPr>
          <a:xfrm flipV="1">
            <a:off x="3057821" y="4191000"/>
            <a:ext cx="578008" cy="12355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8C981CA-B4C9-9B99-6931-278149BB3235}"/>
                  </a:ext>
                </a:extLst>
              </p:cNvPr>
              <p:cNvSpPr txBox="1"/>
              <p:nvPr/>
            </p:nvSpPr>
            <p:spPr>
              <a:xfrm>
                <a:off x="3400721" y="4517001"/>
                <a:ext cx="1128129" cy="566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=2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8C981CA-B4C9-9B99-6931-278149BB3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721" y="4517001"/>
                <a:ext cx="1128129" cy="566630"/>
              </a:xfrm>
              <a:prstGeom prst="rect">
                <a:avLst/>
              </a:prstGeom>
              <a:blipFill>
                <a:blip r:embed="rId3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Bogen 13">
            <a:extLst>
              <a:ext uri="{FF2B5EF4-FFF2-40B4-BE49-F238E27FC236}">
                <a16:creationId xmlns:a16="http://schemas.microsoft.com/office/drawing/2014/main" id="{EDB88FE3-203B-C0EF-31CD-2A0D77B2BF0E}"/>
              </a:ext>
            </a:extLst>
          </p:cNvPr>
          <p:cNvSpPr/>
          <p:nvPr/>
        </p:nvSpPr>
        <p:spPr>
          <a:xfrm>
            <a:off x="1850572" y="4931236"/>
            <a:ext cx="2056923" cy="1719433"/>
          </a:xfrm>
          <a:prstGeom prst="arc">
            <a:avLst>
              <a:gd name="adj1" fmla="val 17797864"/>
              <a:gd name="adj2" fmla="val 0"/>
            </a:avLst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6D59F2A5-8DDB-AB5B-D35D-6905A4FCF074}"/>
                  </a:ext>
                </a:extLst>
              </p:cNvPr>
              <p:cNvSpPr txBox="1"/>
              <p:nvPr/>
            </p:nvSpPr>
            <p:spPr>
              <a:xfrm>
                <a:off x="3792699" y="5285405"/>
                <a:ext cx="11271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=60°</m:t>
                      </m:r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6D59F2A5-8DDB-AB5B-D35D-6905A4FCF0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2699" y="5285405"/>
                <a:ext cx="112716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58E774BA-EF82-E294-6DC3-21890F3A0F59}"/>
                  </a:ext>
                </a:extLst>
              </p:cNvPr>
              <p:cNvSpPr txBox="1"/>
              <p:nvPr/>
            </p:nvSpPr>
            <p:spPr>
              <a:xfrm>
                <a:off x="1621972" y="5400099"/>
                <a:ext cx="10486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=0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58E774BA-EF82-E294-6DC3-21890F3A0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1972" y="5400099"/>
                <a:ext cx="1048620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125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Wege zur gleichen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16.04.24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9</a:t>
            </a:fld>
            <a:endParaRPr lang="de-DE"/>
          </a:p>
        </p:txBody>
      </p:sp>
      <p:pic>
        <p:nvPicPr>
          <p:cNvPr id="7" name="Grafik 6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8F14F5AB-B890-D46E-C339-340D9EB44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42" y="917434"/>
            <a:ext cx="11783916" cy="304133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1F076826-1512-182B-D327-246BE9019F4E}"/>
              </a:ext>
            </a:extLst>
          </p:cNvPr>
          <p:cNvSpPr/>
          <p:nvPr/>
        </p:nvSpPr>
        <p:spPr>
          <a:xfrm>
            <a:off x="2714921" y="5083631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D9E40A95-1DEE-51D9-C29F-5E4746F7345B}"/>
              </a:ext>
            </a:extLst>
          </p:cNvPr>
          <p:cNvCxnSpPr/>
          <p:nvPr/>
        </p:nvCxnSpPr>
        <p:spPr>
          <a:xfrm>
            <a:off x="729343" y="5812971"/>
            <a:ext cx="8795657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4BD85A7-DC3A-46AD-BA1D-A9D1D4124E55}"/>
              </a:ext>
            </a:extLst>
          </p:cNvPr>
          <p:cNvCxnSpPr/>
          <p:nvPr/>
        </p:nvCxnSpPr>
        <p:spPr>
          <a:xfrm flipV="1">
            <a:off x="3057821" y="4191000"/>
            <a:ext cx="578008" cy="12355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8C981CA-B4C9-9B99-6931-278149BB3235}"/>
                  </a:ext>
                </a:extLst>
              </p:cNvPr>
              <p:cNvSpPr txBox="1"/>
              <p:nvPr/>
            </p:nvSpPr>
            <p:spPr>
              <a:xfrm>
                <a:off x="3400721" y="4517001"/>
                <a:ext cx="1128129" cy="566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=2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8C981CA-B4C9-9B99-6931-278149BB3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721" y="4517001"/>
                <a:ext cx="1128129" cy="566630"/>
              </a:xfrm>
              <a:prstGeom prst="rect">
                <a:avLst/>
              </a:prstGeom>
              <a:blipFill>
                <a:blip r:embed="rId3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Bogen 13">
            <a:extLst>
              <a:ext uri="{FF2B5EF4-FFF2-40B4-BE49-F238E27FC236}">
                <a16:creationId xmlns:a16="http://schemas.microsoft.com/office/drawing/2014/main" id="{EDB88FE3-203B-C0EF-31CD-2A0D77B2BF0E}"/>
              </a:ext>
            </a:extLst>
          </p:cNvPr>
          <p:cNvSpPr/>
          <p:nvPr/>
        </p:nvSpPr>
        <p:spPr>
          <a:xfrm>
            <a:off x="1850572" y="4931236"/>
            <a:ext cx="2056923" cy="1719433"/>
          </a:xfrm>
          <a:prstGeom prst="arc">
            <a:avLst>
              <a:gd name="adj1" fmla="val 17797864"/>
              <a:gd name="adj2" fmla="val 0"/>
            </a:avLst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6D59F2A5-8DDB-AB5B-D35D-6905A4FCF074}"/>
                  </a:ext>
                </a:extLst>
              </p:cNvPr>
              <p:cNvSpPr txBox="1"/>
              <p:nvPr/>
            </p:nvSpPr>
            <p:spPr>
              <a:xfrm>
                <a:off x="3792699" y="5285405"/>
                <a:ext cx="11271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=60°</m:t>
                      </m:r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6D59F2A5-8DDB-AB5B-D35D-6905A4FCF0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2699" y="5285405"/>
                <a:ext cx="112716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B1742D26-C549-2526-BCD5-851908725287}"/>
                  </a:ext>
                </a:extLst>
              </p:cNvPr>
              <p:cNvSpPr txBox="1"/>
              <p:nvPr/>
            </p:nvSpPr>
            <p:spPr>
              <a:xfrm>
                <a:off x="5304105" y="4624627"/>
                <a:ext cx="5216300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de-DE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60°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60°</m:t>
                              </m:r>
                            </m:e>
                          </m:d>
                        </m:e>
                      </m:func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B1742D26-C549-2526-BCD5-8519087252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4105" y="4624627"/>
                <a:ext cx="5216300" cy="6519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201C61C4-CCD4-DCA4-50F4-D80A07AC462E}"/>
                  </a:ext>
                </a:extLst>
              </p:cNvPr>
              <p:cNvSpPr txBox="1"/>
              <p:nvPr/>
            </p:nvSpPr>
            <p:spPr>
              <a:xfrm>
                <a:off x="1621972" y="5400099"/>
                <a:ext cx="10486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=0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201C61C4-CCD4-DCA4-50F4-D80A07AC46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1972" y="5400099"/>
                <a:ext cx="1048620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796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6655241C-DC3C-D549-BC8D-600F82506775}" vid="{8207C1C5-D7AA-F64A-AE79-28B75132CA29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649</Words>
  <Application>Microsoft Macintosh PowerPoint</Application>
  <PresentationFormat>Breitbild</PresentationFormat>
  <Paragraphs>178</Paragraphs>
  <Slides>20</Slides>
  <Notes>1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 Math</vt:lpstr>
      <vt:lpstr>Meta Offc Pro</vt:lpstr>
      <vt:lpstr>Office</vt:lpstr>
      <vt:lpstr>Die Numerik Masterclass</vt:lpstr>
      <vt:lpstr>Was erwartet euch?</vt:lpstr>
      <vt:lpstr>Zwei Wege zur gleichen Lösung</vt:lpstr>
      <vt:lpstr>Beispiel Wurfparabel</vt:lpstr>
      <vt:lpstr>Beispiel Wurfparabel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  <vt:lpstr>Zwei Wege zur gleichen Lösung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Hadronen-Therapie-Masterclass</dc:title>
  <dc:creator>David Rainer Wolfgang Borgelt</dc:creator>
  <cp:lastModifiedBy>David Borgelt</cp:lastModifiedBy>
  <cp:revision>39</cp:revision>
  <dcterms:created xsi:type="dcterms:W3CDTF">2023-10-23T12:54:25Z</dcterms:created>
  <dcterms:modified xsi:type="dcterms:W3CDTF">2024-04-16T13:10:19Z</dcterms:modified>
</cp:coreProperties>
</file>