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3" r:id="rId21"/>
    <p:sldId id="276" r:id="rId22"/>
    <p:sldId id="282" r:id="rId23"/>
    <p:sldId id="277" r:id="rId24"/>
    <p:sldId id="279" r:id="rId25"/>
    <p:sldId id="280" r:id="rId26"/>
    <p:sldId id="281" r:id="rId27"/>
    <p:sldId id="278" r:id="rId28"/>
    <p:sldId id="283" r:id="rId29"/>
    <p:sldId id="284" r:id="rId30"/>
    <p:sldId id="285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C743"/>
    <a:srgbClr val="133271"/>
    <a:srgbClr val="222222"/>
    <a:srgbClr val="E2EFFE"/>
    <a:srgbClr val="B6B7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53"/>
    <p:restoredTop sz="96327"/>
  </p:normalViewPr>
  <p:slideViewPr>
    <p:cSldViewPr snapToGrid="0" snapToObjects="1">
      <p:cViewPr varScale="1">
        <p:scale>
          <a:sx n="131" d="100"/>
          <a:sy n="131" d="100"/>
        </p:scale>
        <p:origin x="4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C8106-8E06-7F4D-889D-9ED65B2A830E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85A11-0699-2244-BB49-10C723424C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886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E02DA3-1BC2-7347-A062-2A05EC424C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14FDFCE-16EA-6A44-B7D0-2725FB3BC8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2994EB-71E0-E845-A863-4BBE6313B1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64300"/>
            <a:ext cx="838200" cy="365125"/>
          </a:xfrm>
        </p:spPr>
        <p:txBody>
          <a:bodyPr/>
          <a:lstStyle/>
          <a:p>
            <a:fld id="{990211CF-51C1-4246-9520-C031B0938CBE}" type="datetime1">
              <a:rPr lang="de-DE" smtClean="0"/>
              <a:t>07.05.24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819E76-CB2D-AC4D-8C7B-9B5C246C6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6B6AC9-72D3-3042-9106-C9F00DE8F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9696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C56AE2-09EA-0148-9D3F-72DC510A8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4921" y="13827"/>
            <a:ext cx="7117236" cy="790231"/>
          </a:xfrm>
        </p:spPr>
        <p:txBody>
          <a:bodyPr/>
          <a:lstStyle>
            <a:lvl1pPr algn="ctr">
              <a:defRPr b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753AB5-0DA4-164C-82D1-8A77EF5C5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061C95F-858C-7A4C-B0D1-3153074C6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B34DC3-A702-5341-933F-1D69D354D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BFC1A8-F578-954D-B5AE-28A3F3B37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6281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EA4B5F-5A76-7140-9C1C-8DF7BD040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493" y="13827"/>
            <a:ext cx="7126664" cy="790231"/>
          </a:xfr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587E63-23F9-234E-9087-B965026DDA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4DF67F7-B939-634C-ABD7-B91DF8D4B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F4CCB2E-2EBE-4A4C-9A88-EB3CD5A05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609D-4C4F-A54C-B4FF-BB98EC46EC3B}" type="datetime1">
              <a:rPr lang="de-DE" smtClean="0"/>
              <a:t>07.05.24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C3726FB-7967-7041-8053-C9503BFF8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CEDD094-D8D7-654E-8D45-72A7B9457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92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879363-7E85-0240-9B0A-8430DFC61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6067" y="0"/>
            <a:ext cx="7145518" cy="823912"/>
          </a:xfr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179F35-2FF3-4242-AC98-7489ADF68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051BE27-41FA-F040-B7F5-57A44BE49C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3B47316-495D-CC46-ACDE-22C2D248CF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AB374DA-A755-ED4D-BE07-EA878DFAB0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E143A07-9382-FD4A-9E07-7F328DF45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562FF-584E-7A4F-882F-DFB43DB077E9}" type="datetime1">
              <a:rPr lang="de-DE" smtClean="0"/>
              <a:t>07.05.24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9D4A973-8C7F-2349-B413-6E6724596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8A2804F-A0F9-8F45-BDD7-52AB3B235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967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D0B633-1429-F744-8D27-52C21E0AB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493" y="13827"/>
            <a:ext cx="7126664" cy="790231"/>
          </a:xfrm>
        </p:spPr>
        <p:txBody>
          <a:bodyPr/>
          <a:lstStyle>
            <a:lvl1pPr>
              <a:defRPr b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4C34CEB-9DE0-9D4E-B217-6F8C27A22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FAE4-B03C-B443-9480-98632FEAB252}" type="datetime1">
              <a:rPr lang="de-DE" smtClean="0"/>
              <a:t>07.05.24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195BB81-8365-3A4B-9B86-623C217A1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3E803DD-E2EF-AB44-A046-D9224CAA4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000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002F1CE-2267-284F-A700-DBA0642D5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C8F1-702F-E041-BF73-256E1C72E6A5}" type="datetime1">
              <a:rPr lang="de-DE" smtClean="0"/>
              <a:t>07.05.24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12254CB-A165-B847-8999-323239B51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C546873-78CB-5843-A078-2D945A735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629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D528848D-CDD5-C745-B84D-FDC79F17B506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/>
          <a:stretch/>
        </p:blipFill>
        <p:spPr>
          <a:xfrm>
            <a:off x="-6580" y="-1117"/>
            <a:ext cx="12205646" cy="6865675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6CD378C-40E9-CA41-902E-C25F8CC7F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493" y="8503"/>
            <a:ext cx="7126663" cy="7902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EA615C-45CB-3F4E-8868-09A56F2550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63312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D43B8C-A6A3-1143-BA8E-14AF3F3D70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4372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E2EFFE"/>
                </a:solidFill>
                <a:latin typeface="Meta Offc Pro" panose="020B0504030101020102" pitchFamily="34" charset="0"/>
              </a:defRPr>
            </a:lvl1pPr>
          </a:lstStyle>
          <a:p>
            <a:fld id="{8094DC3E-D696-C042-896A-FC9BC2946765}" type="datetime1">
              <a:rPr lang="de-DE" smtClean="0"/>
              <a:t>07.05.24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D9C535-53C9-324A-BECF-52C8F9DBC9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6095" y="6468107"/>
            <a:ext cx="7552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222222"/>
                </a:solidFill>
                <a:latin typeface="Meta Offc Pro" panose="020B0504030101020102" pitchFamily="34" charset="0"/>
              </a:defRPr>
            </a:lvl1pPr>
          </a:lstStyle>
          <a:p>
            <a:r>
              <a:rPr lang="de-DE" dirty="0"/>
              <a:t>Forschungszentrum Jülich - Universität Münster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189172-D9CA-0548-90B3-43AE3A53FE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8416" y="6471132"/>
            <a:ext cx="5035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22222"/>
                </a:solidFill>
                <a:latin typeface="Meta Offc Pro" panose="020B0504030101020102" pitchFamily="34" charset="0"/>
              </a:defRPr>
            </a:lvl1pPr>
          </a:lstStyle>
          <a:p>
            <a:fld id="{5CD8EBA0-AD7E-D34A-8632-35BA28F90D4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907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2222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2222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2222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2222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2222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2222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tinyurl.com/5cdrzstf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0.png"/><Relationship Id="rId7" Type="http://schemas.openxmlformats.org/officeDocument/2006/relationships/image" Target="../media/image3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3.png"/><Relationship Id="rId4" Type="http://schemas.openxmlformats.org/officeDocument/2006/relationships/image" Target="../media/image28.png"/><Relationship Id="rId9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0.png"/><Relationship Id="rId7" Type="http://schemas.openxmlformats.org/officeDocument/2006/relationships/image" Target="../media/image3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3.png"/><Relationship Id="rId4" Type="http://schemas.openxmlformats.org/officeDocument/2006/relationships/image" Target="../media/image28.png"/><Relationship Id="rId9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bootstrap.pypa.io/get-pip.py%20-o%20get-pip.py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248D1D-7C1B-9AA0-7536-CDDA1F469F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Die Numerik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D3E6C26-E69D-C36D-FBB8-760D8BCB37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Los geht es mit der Simulation.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A21E1C-F589-A8FD-FC32-2CE09DFF6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11CF-51C1-4246-9520-C031B0938CBE}" type="datetime1">
              <a:rPr lang="de-DE" smtClean="0"/>
              <a:t>07.05.24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66D8F0-9F9F-5F87-DBC8-9FB2C0277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F61DD1-7C0A-775E-41C2-10C225B7F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</a:t>
            </a:fld>
            <a:endParaRPr lang="de-DE"/>
          </a:p>
        </p:txBody>
      </p:sp>
      <p:pic>
        <p:nvPicPr>
          <p:cNvPr id="10" name="Grafik 9" descr="Ein Bild, das Screenshot, Kreis, Nacht, Licht enthält.&#10;&#10;Automatisch generierte Beschreibung">
            <a:extLst>
              <a:ext uri="{FF2B5EF4-FFF2-40B4-BE49-F238E27FC236}">
                <a16:creationId xmlns:a16="http://schemas.microsoft.com/office/drawing/2014/main" id="{1EDE5989-B145-7DFE-93BE-1E841FD67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690" y="1614948"/>
            <a:ext cx="4833310" cy="4833310"/>
          </a:xfrm>
          <a:prstGeom prst="rect">
            <a:avLst/>
          </a:prstGeom>
        </p:spPr>
      </p:pic>
      <p:pic>
        <p:nvPicPr>
          <p:cNvPr id="9" name="Grafik 8" descr="Ein Bild, das computer, Cartoon, Kleidung, Computer enthält.&#10;&#10;Automatisch generierte Beschreibung">
            <a:extLst>
              <a:ext uri="{FF2B5EF4-FFF2-40B4-BE49-F238E27FC236}">
                <a16:creationId xmlns:a16="http://schemas.microsoft.com/office/drawing/2014/main" id="{BBECE740-FF7C-6DE5-6517-3F7DC3013C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11875" y="2612571"/>
            <a:ext cx="3819451" cy="382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096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0966BC-4B3A-6F6D-17A7-F4B33C7D9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Programmieren (5)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D3986A-C9B2-F0E2-1A2F-C81313BB1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E3F369-BAB6-CD39-288B-265D8BC3C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16E15E-F7D4-B309-84CD-0A4FA3013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10</a:t>
            </a:fld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4ED7A28-D0AC-D1FB-F0D3-88423882D15C}"/>
              </a:ext>
            </a:extLst>
          </p:cNvPr>
          <p:cNvSpPr txBox="1"/>
          <p:nvPr/>
        </p:nvSpPr>
        <p:spPr>
          <a:xfrm>
            <a:off x="5457684" y="804058"/>
            <a:ext cx="1276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/>
              <a:t>Debugging!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AA6A73E-29ED-CC0F-3C47-1123FC42E786}"/>
              </a:ext>
            </a:extLst>
          </p:cNvPr>
          <p:cNvSpPr txBox="1"/>
          <p:nvPr/>
        </p:nvSpPr>
        <p:spPr>
          <a:xfrm>
            <a:off x="3907971" y="1173390"/>
            <a:ext cx="3853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4.	Print() für Debugging nutzen!</a:t>
            </a:r>
          </a:p>
        </p:txBody>
      </p:sp>
      <p:pic>
        <p:nvPicPr>
          <p:cNvPr id="8" name="Grafik 7" descr="Ein Bild, das Text, Screenshot, Schrift enthält.&#10;&#10;Automatisch generierte Beschreibung">
            <a:extLst>
              <a:ext uri="{FF2B5EF4-FFF2-40B4-BE49-F238E27FC236}">
                <a16:creationId xmlns:a16="http://schemas.microsoft.com/office/drawing/2014/main" id="{AE0405A0-19AF-DEAD-C3B3-F807EC271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3900" y="1587500"/>
            <a:ext cx="7658100" cy="1841500"/>
          </a:xfrm>
          <a:prstGeom prst="rect">
            <a:avLst/>
          </a:prstGeom>
        </p:spPr>
      </p:pic>
      <p:sp>
        <p:nvSpPr>
          <p:cNvPr id="10" name="Pfeil nach rechts 9">
            <a:extLst>
              <a:ext uri="{FF2B5EF4-FFF2-40B4-BE49-F238E27FC236}">
                <a16:creationId xmlns:a16="http://schemas.microsoft.com/office/drawing/2014/main" id="{D570CCBF-7CF7-B4EF-CBFD-4DE157D07177}"/>
              </a:ext>
            </a:extLst>
          </p:cNvPr>
          <p:cNvSpPr/>
          <p:nvPr/>
        </p:nvSpPr>
        <p:spPr>
          <a:xfrm>
            <a:off x="2714921" y="2388885"/>
            <a:ext cx="1905000" cy="1077686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 descr="Ein Bild, das Text, Screenshot, Schrift enthält.&#10;&#10;Automatisch generierte Beschreibung">
            <a:extLst>
              <a:ext uri="{FF2B5EF4-FFF2-40B4-BE49-F238E27FC236}">
                <a16:creationId xmlns:a16="http://schemas.microsoft.com/office/drawing/2014/main" id="{3FFB00F4-F00D-9E0C-7D0E-CC970EFC43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900" y="3473896"/>
            <a:ext cx="4574879" cy="2240566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74F9B8B1-398F-587F-3A16-04A66D73874A}"/>
              </a:ext>
            </a:extLst>
          </p:cNvPr>
          <p:cNvSpPr txBox="1"/>
          <p:nvPr/>
        </p:nvSpPr>
        <p:spPr>
          <a:xfrm>
            <a:off x="4533900" y="5714462"/>
            <a:ext cx="6082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So kannst du überprüfen, ob Werte in dem Programm passen.</a:t>
            </a:r>
          </a:p>
        </p:txBody>
      </p:sp>
    </p:spTree>
    <p:extLst>
      <p:ext uri="{BB962C8B-B14F-4D97-AF65-F5344CB8AC3E}">
        <p14:creationId xmlns:p14="http://schemas.microsoft.com/office/powerpoint/2010/main" val="3420185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0966BC-4B3A-6F6D-17A7-F4B33C7D9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Programmieren (6)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D3986A-C9B2-F0E2-1A2F-C81313BB1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E3F369-BAB6-CD39-288B-265D8BC3C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16E15E-F7D4-B309-84CD-0A4FA3013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11</a:t>
            </a:fld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4ED7A28-D0AC-D1FB-F0D3-88423882D15C}"/>
              </a:ext>
            </a:extLst>
          </p:cNvPr>
          <p:cNvSpPr txBox="1"/>
          <p:nvPr/>
        </p:nvSpPr>
        <p:spPr>
          <a:xfrm>
            <a:off x="5457684" y="804058"/>
            <a:ext cx="1276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/>
              <a:t>Debugging!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AA6A73E-29ED-CC0F-3C47-1123FC42E786}"/>
              </a:ext>
            </a:extLst>
          </p:cNvPr>
          <p:cNvSpPr txBox="1"/>
          <p:nvPr/>
        </p:nvSpPr>
        <p:spPr>
          <a:xfrm>
            <a:off x="4074722" y="1317290"/>
            <a:ext cx="3960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>
                <a:highlight>
                  <a:srgbClr val="FF0000"/>
                </a:highlight>
              </a:rPr>
              <a:t>Wenn keine Lösung direkt erkennbar ist:</a:t>
            </a:r>
          </a:p>
          <a:p>
            <a:pPr algn="ctr"/>
            <a:r>
              <a:rPr lang="de-DE" dirty="0">
                <a:highlight>
                  <a:srgbClr val="FF0000"/>
                </a:highlight>
              </a:rPr>
              <a:t>Um Hilfe fragen!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551EA87-AA5C-B7D2-C688-9E8C736117FC}"/>
              </a:ext>
            </a:extLst>
          </p:cNvPr>
          <p:cNvSpPr txBox="1"/>
          <p:nvPr/>
        </p:nvSpPr>
        <p:spPr>
          <a:xfrm>
            <a:off x="3777631" y="2107521"/>
            <a:ext cx="499181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Übrigens: </a:t>
            </a:r>
            <a:r>
              <a:rPr lang="de-DE" dirty="0" err="1"/>
              <a:t>ChatGPT</a:t>
            </a:r>
            <a:r>
              <a:rPr lang="de-DE" dirty="0"/>
              <a:t> ist hier ausgesprochen hilfreich!</a:t>
            </a:r>
          </a:p>
          <a:p>
            <a:pPr algn="ctr"/>
            <a:r>
              <a:rPr lang="de-DE" dirty="0"/>
              <a:t>Versuche:</a:t>
            </a:r>
          </a:p>
          <a:p>
            <a:r>
              <a:rPr lang="de-DE" i="1" dirty="0"/>
              <a:t>„Ich habe einen Fehler in meinem Python Code:</a:t>
            </a:r>
          </a:p>
          <a:p>
            <a:r>
              <a:rPr lang="de-DE" i="1" dirty="0"/>
              <a:t>„&lt;&lt;FEHLER EINFÜGEN&gt;&gt;“</a:t>
            </a:r>
          </a:p>
          <a:p>
            <a:r>
              <a:rPr lang="de-DE" i="1" dirty="0"/>
              <a:t>Dies ist mein Code:</a:t>
            </a:r>
          </a:p>
          <a:p>
            <a:r>
              <a:rPr lang="de-DE" i="1" dirty="0"/>
              <a:t>„&lt;&lt; CODE EINFÜGEN &gt;&gt;“</a:t>
            </a:r>
          </a:p>
          <a:p>
            <a:r>
              <a:rPr lang="de-DE" i="1" dirty="0"/>
              <a:t>Kannst du mir helfen?“</a:t>
            </a:r>
          </a:p>
        </p:txBody>
      </p:sp>
    </p:spTree>
    <p:extLst>
      <p:ext uri="{BB962C8B-B14F-4D97-AF65-F5344CB8AC3E}">
        <p14:creationId xmlns:p14="http://schemas.microsoft.com/office/powerpoint/2010/main" val="2829908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A70BA0-2AB8-A65B-B216-01EB8E4467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BITTE BEI PROBLEMEN FRAGEN!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86E693-52D4-58A6-11AF-891A08CEB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11CF-51C1-4246-9520-C031B0938CBE}" type="datetime1">
              <a:rPr lang="de-DE" smtClean="0"/>
              <a:t>07.05.24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BC2C7C-8D2A-BE00-108C-24F33BF38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10CBEC-00BA-8686-C6F1-5C4A0E2D7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12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B713DA7-6F8C-7963-5673-56686CC3F166}"/>
              </a:ext>
            </a:extLst>
          </p:cNvPr>
          <p:cNvSpPr txBox="1"/>
          <p:nvPr/>
        </p:nvSpPr>
        <p:spPr>
          <a:xfrm>
            <a:off x="3900046" y="3557874"/>
            <a:ext cx="439190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/>
              <a:t>Hier sind die </a:t>
            </a:r>
            <a:r>
              <a:rPr lang="de-DE" sz="2800" b="1" dirty="0" err="1"/>
              <a:t>Scripte</a:t>
            </a:r>
            <a:r>
              <a:rPr lang="de-DE" sz="2800" b="1" dirty="0"/>
              <a:t>:</a:t>
            </a:r>
          </a:p>
          <a:p>
            <a:r>
              <a:rPr lang="de-DE" sz="2800" b="1" dirty="0">
                <a:hlinkClick r:id="rId2"/>
              </a:rPr>
              <a:t>https://tinyurl.com/5cdrzstf</a:t>
            </a:r>
            <a:endParaRPr lang="de-DE" sz="2800" b="1" dirty="0"/>
          </a:p>
          <a:p>
            <a:r>
              <a:rPr lang="de-DE" sz="2800" b="1" dirty="0"/>
              <a:t>Netzwerk</a:t>
            </a:r>
          </a:p>
        </p:txBody>
      </p:sp>
    </p:spTree>
    <p:extLst>
      <p:ext uri="{BB962C8B-B14F-4D97-AF65-F5344CB8AC3E}">
        <p14:creationId xmlns:p14="http://schemas.microsoft.com/office/powerpoint/2010/main" val="1567992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Los geht’s!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/>
              <a:t>Workflow:</a:t>
            </a:r>
          </a:p>
          <a:p>
            <a:r>
              <a:rPr lang="de-DE" dirty="0"/>
              <a:t>Öffnet die Dateien entlang ihrer Nummerierung.</a:t>
            </a:r>
          </a:p>
          <a:p>
            <a:r>
              <a:rPr lang="de-DE" dirty="0"/>
              <a:t>In den Kommentaren steht alles, was ihr benötigt.</a:t>
            </a:r>
          </a:p>
          <a:p>
            <a:r>
              <a:rPr lang="de-DE" b="1" dirty="0"/>
              <a:t>Lest unbedingt die Kommentare!</a:t>
            </a:r>
          </a:p>
          <a:p>
            <a:r>
              <a:rPr lang="de-DE" dirty="0"/>
              <a:t>In den Codes befinden sich Aufgaben, löst diese!</a:t>
            </a:r>
          </a:p>
          <a:p>
            <a:r>
              <a:rPr lang="de-DE" dirty="0"/>
              <a:t>Ihr dürft das Internet zur Hilfe nehmen.</a:t>
            </a:r>
          </a:p>
          <a:p>
            <a:r>
              <a:rPr lang="de-DE" dirty="0"/>
              <a:t>Jede Datei hat eine zugehörige Lösung. In dieser steht die Lösung vollständig erklärt. </a:t>
            </a:r>
            <a:r>
              <a:rPr lang="de-DE" b="1" dirty="0"/>
              <a:t>Lest auch hier den Code aufmerksam!</a:t>
            </a:r>
          </a:p>
          <a:p>
            <a:r>
              <a:rPr lang="de-DE" b="1" dirty="0"/>
              <a:t>Arbeitet bis ihr Simulation_04.py abgeschlossen habt.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726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F1FBF-040D-8E2D-B2C0-45AB44D004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Gratulation!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8096B7-3FB9-D213-2E92-78DAB6155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Ihr habt eure erste Physik Simulation geschrieben!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741DDEA-1644-E7B7-4331-AC35DBA3D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11CF-51C1-4246-9520-C031B0938CBE}" type="datetime1">
              <a:rPr lang="de-DE" smtClean="0"/>
              <a:t>07.05.24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EF76E5-DD65-FB9E-A43E-74CF2E540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9BD6A6-BBAA-9931-4F62-61C3FA3E3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14</a:t>
            </a:fld>
            <a:endParaRPr lang="de-DE"/>
          </a:p>
        </p:txBody>
      </p:sp>
      <p:pic>
        <p:nvPicPr>
          <p:cNvPr id="8" name="Grafik 7" descr="Ein Bild, das Anime, Menschliches Gesicht, Kleidung, Cartoon enthält.&#10;&#10;Automatisch generierte Beschreibung">
            <a:extLst>
              <a:ext uri="{FF2B5EF4-FFF2-40B4-BE49-F238E27FC236}">
                <a16:creationId xmlns:a16="http://schemas.microsoft.com/office/drawing/2014/main" id="{2F6AD1EA-E0B3-C6A1-CF01-C41D5B61AA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87719">
            <a:off x="9092376" y="875899"/>
            <a:ext cx="3543134" cy="3543134"/>
          </a:xfrm>
          <a:prstGeom prst="teardrop">
            <a:avLst/>
          </a:prstGeom>
        </p:spPr>
      </p:pic>
      <p:pic>
        <p:nvPicPr>
          <p:cNvPr id="10" name="Grafik 9" descr="Ein Bild, das Ball, Kreis, Kugel, Ei enthält.&#10;&#10;Automatisch generierte Beschreibung">
            <a:extLst>
              <a:ext uri="{FF2B5EF4-FFF2-40B4-BE49-F238E27FC236}">
                <a16:creationId xmlns:a16="http://schemas.microsoft.com/office/drawing/2014/main" id="{4B2B6E68-AB7A-C0C1-F1C3-9C24FF57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86" y="3778670"/>
            <a:ext cx="2579606" cy="2339866"/>
          </a:xfrm>
          <a:prstGeom prst="ellipse">
            <a:avLst/>
          </a:prstGeom>
        </p:spPr>
      </p:pic>
      <p:pic>
        <p:nvPicPr>
          <p:cNvPr id="12" name="Grafik 11" descr="Ein Bild, das Kreis, Astronomisches Objekt, Kugel, Mond enthält.&#10;&#10;Automatisch generierte Beschreibung">
            <a:extLst>
              <a:ext uri="{FF2B5EF4-FFF2-40B4-BE49-F238E27FC236}">
                <a16:creationId xmlns:a16="http://schemas.microsoft.com/office/drawing/2014/main" id="{E17B2B05-1494-4144-A515-5DB49100E6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86" y="853656"/>
            <a:ext cx="3712594" cy="3076149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124902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Wichtige Meilensteine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b="1" dirty="0"/>
              <a:t>1. Ihr könnt Himmelskörper zeichnen!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15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B7D73D2-0A79-6C9D-6356-53F65C2C6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921" y="2300102"/>
            <a:ext cx="68072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398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Wichtige Meilensteine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b="1" dirty="0"/>
              <a:t>2. Ihr könnt die Körper bewegen lassen!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16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1B21ECB-A418-EBA7-66B3-5B9F0487A4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300" y="2210295"/>
            <a:ext cx="3581400" cy="228600"/>
          </a:xfrm>
          <a:prstGeom prst="rect">
            <a:avLst/>
          </a:prstGeom>
        </p:spPr>
      </p:pic>
      <p:pic>
        <p:nvPicPr>
          <p:cNvPr id="11" name="Grafik 10" descr="Ein Bild, das Text, Screenshot, Schrift enthält.&#10;&#10;Automatisch generierte Beschreibung">
            <a:extLst>
              <a:ext uri="{FF2B5EF4-FFF2-40B4-BE49-F238E27FC236}">
                <a16:creationId xmlns:a16="http://schemas.microsoft.com/office/drawing/2014/main" id="{5E16E597-4617-60A7-EE7E-D97FFAC00A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900" y="2856289"/>
            <a:ext cx="59182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266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Wichtige Meilensteine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571" y="1633120"/>
            <a:ext cx="11361845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b="1" dirty="0"/>
              <a:t>3. Ihr könnt zwischen Zeit in der Simulation und Simulations-Geschwindigkeit unterscheiden!</a:t>
            </a:r>
          </a:p>
          <a:p>
            <a:pPr marL="0" indent="0" algn="ctr">
              <a:buNone/>
            </a:pPr>
            <a:endParaRPr lang="de-DE" b="1" dirty="0"/>
          </a:p>
          <a:p>
            <a:r>
              <a:rPr lang="de-DE" dirty="0"/>
              <a:t>Sowohl mit </a:t>
            </a:r>
            <a:r>
              <a:rPr lang="de-DE" b="1" dirty="0"/>
              <a:t>rate() </a:t>
            </a:r>
            <a:r>
              <a:rPr lang="de-DE" dirty="0"/>
              <a:t>und </a:t>
            </a:r>
            <a:r>
              <a:rPr lang="de-DE" b="1" dirty="0"/>
              <a:t>Zeitschritten</a:t>
            </a:r>
            <a:r>
              <a:rPr lang="de-DE" dirty="0"/>
              <a:t> verlaufen die Bewegungen schneller</a:t>
            </a:r>
          </a:p>
          <a:p>
            <a:r>
              <a:rPr lang="de-DE" b="1" dirty="0"/>
              <a:t>rate() </a:t>
            </a:r>
            <a:r>
              <a:rPr lang="de-DE" dirty="0"/>
              <a:t>legt die Framerate fest. (Anzahl an Aktualisierungen pro Sekunde)</a:t>
            </a:r>
          </a:p>
          <a:p>
            <a:r>
              <a:rPr lang="de-DE" b="1" dirty="0"/>
              <a:t>Zeitschritt </a:t>
            </a:r>
            <a:r>
              <a:rPr lang="de-DE" dirty="0"/>
              <a:t>legt die Zeitintervalle zwischen zwei Berechnungen vor</a:t>
            </a:r>
            <a:endParaRPr lang="de-DE" b="1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17981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Wichtige Meilensteine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571" y="1633120"/>
            <a:ext cx="11361845" cy="8705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b="1" dirty="0"/>
              <a:t>3. Ihr könnt zwischen Zeit in der Simulation und Simulations-Geschwindigkeit unterscheiden!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18</a:t>
            </a:fld>
            <a:endParaRPr lang="de-DE"/>
          </a:p>
        </p:txBody>
      </p:sp>
      <p:pic>
        <p:nvPicPr>
          <p:cNvPr id="8" name="Grafik 7" descr="Ein Bild, das Ball, Kugel, Kreis enthält.&#10;&#10;Automatisch generierte Beschreibung">
            <a:extLst>
              <a:ext uri="{FF2B5EF4-FFF2-40B4-BE49-F238E27FC236}">
                <a16:creationId xmlns:a16="http://schemas.microsoft.com/office/drawing/2014/main" id="{F8E70530-D8C4-89E5-0CF7-D47AB71B2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2503714"/>
            <a:ext cx="3619500" cy="32004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1007B183-C296-AB0A-969E-8BECB66E2B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450" y="5814843"/>
            <a:ext cx="2336800" cy="2794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58124915-7E69-7145-F684-4C7FDF1722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3650" y="6110970"/>
            <a:ext cx="1930400" cy="292100"/>
          </a:xfrm>
          <a:prstGeom prst="rect">
            <a:avLst/>
          </a:prstGeom>
        </p:spPr>
      </p:pic>
      <p:pic>
        <p:nvPicPr>
          <p:cNvPr id="9" name="Grafik 8" descr="Ein Bild, das Ball, Kugel, Kreis enthält.&#10;&#10;Automatisch generierte Beschreibung">
            <a:extLst>
              <a:ext uri="{FF2B5EF4-FFF2-40B4-BE49-F238E27FC236}">
                <a16:creationId xmlns:a16="http://schemas.microsoft.com/office/drawing/2014/main" id="{63F58B2F-A69E-B7BF-5B7B-8CA40E18D6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1129" y="2503713"/>
            <a:ext cx="3518608" cy="319873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252FFB6-BD51-8170-95A9-1DFAA994B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033" y="5814843"/>
            <a:ext cx="2336800" cy="27940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5746DC73-DE46-7632-2B3A-B8D167C7A5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5233" y="6110970"/>
            <a:ext cx="1930400" cy="292100"/>
          </a:xfrm>
          <a:prstGeom prst="rect">
            <a:avLst/>
          </a:prstGeom>
        </p:spPr>
      </p:pic>
      <p:pic>
        <p:nvPicPr>
          <p:cNvPr id="18" name="Grafik 17" descr="Ein Bild, das Ball, Kugel, Kreis enthält.&#10;&#10;Automatisch generierte Beschreibung">
            <a:extLst>
              <a:ext uri="{FF2B5EF4-FFF2-40B4-BE49-F238E27FC236}">
                <a16:creationId xmlns:a16="http://schemas.microsoft.com/office/drawing/2014/main" id="{47F452C0-2806-CE8F-73FB-7940EFA10F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42266" y="2503713"/>
            <a:ext cx="3261702" cy="3198735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93770F7F-CAF6-844E-E6D7-9A2B8658E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3616" y="5767485"/>
            <a:ext cx="2336800" cy="279400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5C5BFF78-5F3A-4555-02D3-4AC02FC8C3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86816" y="6088667"/>
            <a:ext cx="19685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7979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Wichtige Meilensteine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571" y="1633120"/>
            <a:ext cx="11361845" cy="8705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b="1" dirty="0"/>
              <a:t>3. Ihr könnt zwischen Zeit in der Simulation und Simulations-Geschwindigkeit unterscheiden!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19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252FFB6-BD51-8170-95A9-1DFAA994B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2033" y="5814843"/>
            <a:ext cx="2336800" cy="279400"/>
          </a:xfrm>
          <a:prstGeom prst="rect">
            <a:avLst/>
          </a:prstGeom>
        </p:spPr>
      </p:pic>
      <p:pic>
        <p:nvPicPr>
          <p:cNvPr id="25" name="Grafik 24" descr="Ein Bild, das Ball, Kugel enthält.&#10;&#10;Automatisch generierte Beschreibung">
            <a:extLst>
              <a:ext uri="{FF2B5EF4-FFF2-40B4-BE49-F238E27FC236}">
                <a16:creationId xmlns:a16="http://schemas.microsoft.com/office/drawing/2014/main" id="{83A8FB85-CB1E-14E9-1E4F-0FACA25C7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8783" y="2437423"/>
            <a:ext cx="3543300" cy="33274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1F57EAA1-EA16-0E23-E8E5-DAB5CF5303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0631" y="6133111"/>
            <a:ext cx="21590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662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3F6CE-8118-A8CC-DC06-1774C8A1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erwartet euch?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62737E-83A9-6678-001A-358E7C2E6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3120"/>
            <a:ext cx="4721942" cy="4351338"/>
          </a:xfrm>
        </p:spPr>
        <p:txBody>
          <a:bodyPr/>
          <a:lstStyle/>
          <a:p>
            <a:pPr marL="0" indent="0">
              <a:buNone/>
            </a:pPr>
            <a:r>
              <a:rPr lang="de-DE" u="sng" strike="sngStrike" dirty="0"/>
              <a:t>Teil 1 - Vormittag</a:t>
            </a:r>
          </a:p>
          <a:p>
            <a:r>
              <a:rPr lang="de-DE" strike="sngStrike" dirty="0"/>
              <a:t>Einführungsvortrag</a:t>
            </a:r>
          </a:p>
          <a:p>
            <a:r>
              <a:rPr lang="de-DE" strike="sngStrike" dirty="0"/>
              <a:t>Blitzkurs Python</a:t>
            </a:r>
          </a:p>
          <a:p>
            <a:r>
              <a:rPr lang="de-DE" strike="sngStrike" dirty="0"/>
              <a:t>Warum eigentlich… Numerik?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8F47B9-8604-1562-90EC-E68DFBAF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11A952-952C-14C1-847F-C2A6E8CC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31942-3650-7612-0223-B011AC45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2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5CAC3FC0-0C71-2D6D-CD0D-7E8027D992B3}"/>
              </a:ext>
            </a:extLst>
          </p:cNvPr>
          <p:cNvSpPr txBox="1">
            <a:spLocks/>
          </p:cNvSpPr>
          <p:nvPr/>
        </p:nvSpPr>
        <p:spPr>
          <a:xfrm>
            <a:off x="6273539" y="1633120"/>
            <a:ext cx="47219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u="sng" dirty="0"/>
              <a:t>Teil 2 – Nachmittag</a:t>
            </a:r>
          </a:p>
          <a:p>
            <a:r>
              <a:rPr lang="de-DE" dirty="0"/>
              <a:t>Erste Simulation mit Python</a:t>
            </a:r>
          </a:p>
          <a:p>
            <a:r>
              <a:rPr lang="de-DE" dirty="0"/>
              <a:t>Vorhersage vs. Realität</a:t>
            </a:r>
          </a:p>
          <a:p>
            <a:r>
              <a:rPr lang="de-DE" dirty="0"/>
              <a:t>Und nun kommt Einstein!</a:t>
            </a:r>
          </a:p>
        </p:txBody>
      </p:sp>
      <p:pic>
        <p:nvPicPr>
          <p:cNvPr id="11" name="Grafik 10" descr="Ein Bild, das Kunst enthält.&#10;&#10;Automatisch generierte Beschreibung mit mittlerer Zuverlässigkeit">
            <a:extLst>
              <a:ext uri="{FF2B5EF4-FFF2-40B4-BE49-F238E27FC236}">
                <a16:creationId xmlns:a16="http://schemas.microsoft.com/office/drawing/2014/main" id="{FDB36BFC-9652-A7EF-4EE0-367F33A232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436"/>
          <a:stretch/>
        </p:blipFill>
        <p:spPr>
          <a:xfrm>
            <a:off x="2585007" y="3474437"/>
            <a:ext cx="4579410" cy="295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23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Wichtige Meilensteine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571" y="1633120"/>
            <a:ext cx="11361845" cy="8705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b="1" dirty="0"/>
              <a:t>3. Ihr könnt zwischen Zeit in der Simulation und Simulations-Geschwindigkeit unterscheiden!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20</a:t>
            </a:fld>
            <a:endParaRPr lang="de-DE"/>
          </a:p>
        </p:txBody>
      </p:sp>
      <p:pic>
        <p:nvPicPr>
          <p:cNvPr id="8" name="Grafik 7" descr="Ein Bild, das Ball, Kugel, Kreis enthält.&#10;&#10;Automatisch generierte Beschreibung">
            <a:extLst>
              <a:ext uri="{FF2B5EF4-FFF2-40B4-BE49-F238E27FC236}">
                <a16:creationId xmlns:a16="http://schemas.microsoft.com/office/drawing/2014/main" id="{F8E70530-D8C4-89E5-0CF7-D47AB71B2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2503714"/>
            <a:ext cx="3619500" cy="32004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1007B183-C296-AB0A-969E-8BECB66E2B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450" y="5814843"/>
            <a:ext cx="2336800" cy="279400"/>
          </a:xfrm>
          <a:prstGeom prst="rect">
            <a:avLst/>
          </a:prstGeom>
        </p:spPr>
      </p:pic>
      <p:pic>
        <p:nvPicPr>
          <p:cNvPr id="13" name="Grafik 12" descr="Ein Bild, das Ball, Kugel, Kreis, Tennisball enthält.&#10;&#10;Automatisch generierte Beschreibung">
            <a:extLst>
              <a:ext uri="{FF2B5EF4-FFF2-40B4-BE49-F238E27FC236}">
                <a16:creationId xmlns:a16="http://schemas.microsoft.com/office/drawing/2014/main" id="{8F93EF4F-14D0-A1DA-09D9-A9CA021272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1243" y="2491014"/>
            <a:ext cx="3492500" cy="3213100"/>
          </a:xfrm>
          <a:prstGeom prst="rect">
            <a:avLst/>
          </a:prstGeom>
        </p:spPr>
      </p:pic>
      <p:pic>
        <p:nvPicPr>
          <p:cNvPr id="15" name="Grafik 14" descr="Ein Bild, das Kreis, Ball, Astronomie, Kunst enthält.&#10;&#10;Automatisch generierte Beschreibung">
            <a:extLst>
              <a:ext uri="{FF2B5EF4-FFF2-40B4-BE49-F238E27FC236}">
                <a16:creationId xmlns:a16="http://schemas.microsoft.com/office/drawing/2014/main" id="{5E255857-A82F-2B78-8EE7-7D5CA34AC1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3272" y="2506838"/>
            <a:ext cx="3407198" cy="319727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EC59D77-51F8-CF16-D021-1BDCA93BB9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8793" y="5819410"/>
            <a:ext cx="2057400" cy="266700"/>
          </a:xfrm>
          <a:prstGeom prst="rect">
            <a:avLst/>
          </a:prstGeom>
        </p:spPr>
      </p:pic>
      <p:pic>
        <p:nvPicPr>
          <p:cNvPr id="19" name="Grafik 18" descr="Ein Bild, das Schrift, Screenshot, Text, Uhr enthält.&#10;&#10;Automatisch generierte Beschreibung">
            <a:extLst>
              <a:ext uri="{FF2B5EF4-FFF2-40B4-BE49-F238E27FC236}">
                <a16:creationId xmlns:a16="http://schemas.microsoft.com/office/drawing/2014/main" id="{4C0F0770-2DD1-5FE8-CA88-63F3410861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71707" y="5762410"/>
            <a:ext cx="2120900" cy="3175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58124915-7E69-7145-F684-4C7FDF1722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63650" y="6110970"/>
            <a:ext cx="1930400" cy="29210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2752FABB-A6E8-45BD-50FA-89304F24067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97950" y="6105394"/>
            <a:ext cx="1676400" cy="279400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3B86AC9C-F0EA-EB57-20C7-CBD01163BAF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31193" y="6105394"/>
            <a:ext cx="17526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8849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Wichtige Meilensteine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571" y="1633120"/>
            <a:ext cx="11361845" cy="8705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b="1" dirty="0"/>
              <a:t>3. Ihr könnt zwischen Zeit in der Simulation und Simulations-Geschwindigkeit unterscheiden!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21</a:t>
            </a:fld>
            <a:endParaRPr lang="de-DE"/>
          </a:p>
        </p:txBody>
      </p:sp>
      <p:pic>
        <p:nvPicPr>
          <p:cNvPr id="8" name="Grafik 7" descr="Ein Bild, das Ball, Kugel, Kreis enthält.&#10;&#10;Automatisch generierte Beschreibung">
            <a:extLst>
              <a:ext uri="{FF2B5EF4-FFF2-40B4-BE49-F238E27FC236}">
                <a16:creationId xmlns:a16="http://schemas.microsoft.com/office/drawing/2014/main" id="{F8E70530-D8C4-89E5-0CF7-D47AB71B2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2503714"/>
            <a:ext cx="3619500" cy="32004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1007B183-C296-AB0A-969E-8BECB66E2B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450" y="5814843"/>
            <a:ext cx="2336800" cy="279400"/>
          </a:xfrm>
          <a:prstGeom prst="rect">
            <a:avLst/>
          </a:prstGeom>
        </p:spPr>
      </p:pic>
      <p:pic>
        <p:nvPicPr>
          <p:cNvPr id="13" name="Grafik 12" descr="Ein Bild, das Ball, Kugel, Kreis, Tennisball enthält.&#10;&#10;Automatisch generierte Beschreibung">
            <a:extLst>
              <a:ext uri="{FF2B5EF4-FFF2-40B4-BE49-F238E27FC236}">
                <a16:creationId xmlns:a16="http://schemas.microsoft.com/office/drawing/2014/main" id="{8F93EF4F-14D0-A1DA-09D9-A9CA021272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1243" y="2491014"/>
            <a:ext cx="3492500" cy="3213100"/>
          </a:xfrm>
          <a:prstGeom prst="rect">
            <a:avLst/>
          </a:prstGeom>
        </p:spPr>
      </p:pic>
      <p:pic>
        <p:nvPicPr>
          <p:cNvPr id="15" name="Grafik 14" descr="Ein Bild, das Kreis, Ball, Astronomie, Kunst enthält.&#10;&#10;Automatisch generierte Beschreibung">
            <a:extLst>
              <a:ext uri="{FF2B5EF4-FFF2-40B4-BE49-F238E27FC236}">
                <a16:creationId xmlns:a16="http://schemas.microsoft.com/office/drawing/2014/main" id="{5E255857-A82F-2B78-8EE7-7D5CA34AC1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3272" y="2506838"/>
            <a:ext cx="3407198" cy="319727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EC59D77-51F8-CF16-D021-1BDCA93BB9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8793" y="5819410"/>
            <a:ext cx="2057400" cy="266700"/>
          </a:xfrm>
          <a:prstGeom prst="rect">
            <a:avLst/>
          </a:prstGeom>
        </p:spPr>
      </p:pic>
      <p:pic>
        <p:nvPicPr>
          <p:cNvPr id="19" name="Grafik 18" descr="Ein Bild, das Schrift, Screenshot, Text, Uhr enthält.&#10;&#10;Automatisch generierte Beschreibung">
            <a:extLst>
              <a:ext uri="{FF2B5EF4-FFF2-40B4-BE49-F238E27FC236}">
                <a16:creationId xmlns:a16="http://schemas.microsoft.com/office/drawing/2014/main" id="{4C0F0770-2DD1-5FE8-CA88-63F3410861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71707" y="5762410"/>
            <a:ext cx="2120900" cy="3175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58124915-7E69-7145-F684-4C7FDF1722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63650" y="6110970"/>
            <a:ext cx="1930400" cy="29210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2752FABB-A6E8-45BD-50FA-89304F24067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97950" y="6105394"/>
            <a:ext cx="1676400" cy="279400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3B86AC9C-F0EA-EB57-20C7-CBD01163BAF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31193" y="6105394"/>
            <a:ext cx="1752600" cy="279400"/>
          </a:xfrm>
          <a:prstGeom prst="rect">
            <a:avLst/>
          </a:prstGeom>
        </p:spPr>
      </p:pic>
      <p:pic>
        <p:nvPicPr>
          <p:cNvPr id="7" name="Grafik 6" descr="Ein Bild, das Ball, Kugel, Kreis enthält.&#10;&#10;Automatisch generierte Beschreibung">
            <a:extLst>
              <a:ext uri="{FF2B5EF4-FFF2-40B4-BE49-F238E27FC236}">
                <a16:creationId xmlns:a16="http://schemas.microsoft.com/office/drawing/2014/main" id="{90268A0B-1030-AB3D-D36C-988A5C4222A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8926470" y="2679648"/>
            <a:ext cx="1581002" cy="1397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7466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Wichtige Meilensteine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571" y="1633120"/>
            <a:ext cx="11361845" cy="8705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b="1" dirty="0"/>
              <a:t>Das werdet ihr in Aufgabe 6 auch noch einmal etwas vertiefen!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22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252FFB6-BD51-8170-95A9-1DFAA994B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2033" y="5814843"/>
            <a:ext cx="2336800" cy="279400"/>
          </a:xfrm>
          <a:prstGeom prst="rect">
            <a:avLst/>
          </a:prstGeom>
        </p:spPr>
      </p:pic>
      <p:pic>
        <p:nvPicPr>
          <p:cNvPr id="25" name="Grafik 24" descr="Ein Bild, das Ball, Kugel enthält.&#10;&#10;Automatisch generierte Beschreibung">
            <a:extLst>
              <a:ext uri="{FF2B5EF4-FFF2-40B4-BE49-F238E27FC236}">
                <a16:creationId xmlns:a16="http://schemas.microsoft.com/office/drawing/2014/main" id="{83A8FB85-CB1E-14E9-1E4F-0FACA25C7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8783" y="2437423"/>
            <a:ext cx="3543300" cy="33274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1F57EAA1-EA16-0E23-E8E5-DAB5CF5303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0631" y="6133111"/>
            <a:ext cx="21590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317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 geht’s!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371" y="1633120"/>
            <a:ext cx="1164771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Können wir mit simple_04.py schon erste Vorhersagen treffen?</a:t>
            </a:r>
          </a:p>
          <a:p>
            <a:pPr marL="0" indent="0">
              <a:buNone/>
            </a:pPr>
            <a:r>
              <a:rPr lang="de-DE" dirty="0"/>
              <a:t>Wir haben bisher nur die Massen von Merkur und Sonne, sowie die Anfangsposition und Geschwindigkeit im Perihel vom Merkur festgelegt.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56309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Ein Bild, das Text, Screenshot, Schrift enthält.&#10;&#10;Automatisch generierte Beschreibung">
            <a:extLst>
              <a:ext uri="{FF2B5EF4-FFF2-40B4-BE49-F238E27FC236}">
                <a16:creationId xmlns:a16="http://schemas.microsoft.com/office/drawing/2014/main" id="{DC58AF9B-A24C-7616-5ECB-B83124DAE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21" y="3875481"/>
            <a:ext cx="2769508" cy="235893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 geht’s!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371" y="1633120"/>
            <a:ext cx="1164771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Können wir mit simple_04.py schon erste Vorhersagen treffen?</a:t>
            </a:r>
          </a:p>
          <a:p>
            <a:pPr marL="0" indent="0">
              <a:buNone/>
            </a:pPr>
            <a:r>
              <a:rPr lang="de-DE" dirty="0"/>
              <a:t>Wir haben bisher nur die Massen von Merkur und Sonne, sowie die Anfangsposition und Geschwindigkeit im Perihel vom Merkur festgelegt.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24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F6449A6-71C1-271E-18EB-B865647B2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007" y="3194050"/>
            <a:ext cx="7251700" cy="46990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02984D0-A8A0-B56D-5530-5316E3F00F21}"/>
              </a:ext>
            </a:extLst>
          </p:cNvPr>
          <p:cNvSpPr txBox="1"/>
          <p:nvPr/>
        </p:nvSpPr>
        <p:spPr>
          <a:xfrm>
            <a:off x="2460171" y="4101268"/>
            <a:ext cx="6687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Können wir die maximale Distanz des Merkurs korrekt vorhersagen?</a:t>
            </a:r>
          </a:p>
        </p:txBody>
      </p:sp>
    </p:spTree>
    <p:extLst>
      <p:ext uri="{BB962C8B-B14F-4D97-AF65-F5344CB8AC3E}">
        <p14:creationId xmlns:p14="http://schemas.microsoft.com/office/powerpoint/2010/main" val="1969166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2673C541-70BA-26F4-6D49-1C2AF3FA2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2139" y="2936259"/>
            <a:ext cx="3949700" cy="2882900"/>
          </a:xfrm>
          <a:prstGeom prst="rect">
            <a:avLst/>
          </a:prstGeom>
        </p:spPr>
      </p:pic>
      <p:pic>
        <p:nvPicPr>
          <p:cNvPr id="11" name="Grafik 10" descr="Ein Bild, das Text, Screenshot, Schrift enthält.&#10;&#10;Automatisch generierte Beschreibung">
            <a:extLst>
              <a:ext uri="{FF2B5EF4-FFF2-40B4-BE49-F238E27FC236}">
                <a16:creationId xmlns:a16="http://schemas.microsoft.com/office/drawing/2014/main" id="{DC58AF9B-A24C-7616-5ECB-B83124DAEE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47" y="3875481"/>
            <a:ext cx="2769508" cy="235893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 geht’s!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371" y="1633120"/>
            <a:ext cx="1164771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Können wir mit simple_04.py schon erste Vorhersagen treffen?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25</a:t>
            </a:fld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02984D0-A8A0-B56D-5530-5316E3F00F21}"/>
              </a:ext>
            </a:extLst>
          </p:cNvPr>
          <p:cNvSpPr txBox="1"/>
          <p:nvPr/>
        </p:nvSpPr>
        <p:spPr>
          <a:xfrm>
            <a:off x="1789261" y="2121997"/>
            <a:ext cx="6687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Können wir die maximale Distanz des Merkurs korrekt vorhersagen?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6967338-17E1-DC0E-17B1-EF8C5AC86E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371" y="2939609"/>
            <a:ext cx="6117772" cy="39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7463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2673C541-70BA-26F4-6D49-1C2AF3FA2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2139" y="2936259"/>
            <a:ext cx="3949700" cy="2882900"/>
          </a:xfrm>
          <a:prstGeom prst="rect">
            <a:avLst/>
          </a:prstGeom>
        </p:spPr>
      </p:pic>
      <p:pic>
        <p:nvPicPr>
          <p:cNvPr id="11" name="Grafik 10" descr="Ein Bild, das Text, Screenshot, Schrift enthält.&#10;&#10;Automatisch generierte Beschreibung">
            <a:extLst>
              <a:ext uri="{FF2B5EF4-FFF2-40B4-BE49-F238E27FC236}">
                <a16:creationId xmlns:a16="http://schemas.microsoft.com/office/drawing/2014/main" id="{DC58AF9B-A24C-7616-5ECB-B83124DAEE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47" y="3875481"/>
            <a:ext cx="2769508" cy="235893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 geht’s!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371" y="1633120"/>
            <a:ext cx="1164771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Können wir mit simple_04.py schon erste Vorhersagen treffen?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26</a:t>
            </a:fld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02984D0-A8A0-B56D-5530-5316E3F00F21}"/>
              </a:ext>
            </a:extLst>
          </p:cNvPr>
          <p:cNvSpPr txBox="1"/>
          <p:nvPr/>
        </p:nvSpPr>
        <p:spPr>
          <a:xfrm>
            <a:off x="1789261" y="2121997"/>
            <a:ext cx="6687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Können wir die maximale Distanz des Merkurs korrekt vorhersagen?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6967338-17E1-DC0E-17B1-EF8C5AC86E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371" y="2939609"/>
            <a:ext cx="6117772" cy="396423"/>
          </a:xfrm>
          <a:prstGeom prst="rect">
            <a:avLst/>
          </a:prstGeom>
        </p:spPr>
      </p:pic>
      <p:pic>
        <p:nvPicPr>
          <p:cNvPr id="1026" name="Picture 2" descr="Not Bad Meme PNG - PNG All | PNG All">
            <a:extLst>
              <a:ext uri="{FF2B5EF4-FFF2-40B4-BE49-F238E27FC236}">
                <a16:creationId xmlns:a16="http://schemas.microsoft.com/office/drawing/2014/main" id="{3BDA97DB-0618-DDCF-98DE-53DF0015D8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5297" y="3319250"/>
            <a:ext cx="3063532" cy="3063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0387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 geht’s!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/>
              <a:t>Workflow:</a:t>
            </a:r>
          </a:p>
          <a:p>
            <a:r>
              <a:rPr lang="de-DE" dirty="0"/>
              <a:t>Macht mit Simulation_05.py weiter.</a:t>
            </a:r>
          </a:p>
          <a:p>
            <a:r>
              <a:rPr lang="de-DE" dirty="0"/>
              <a:t>In den Kommentaren steht alles, was ihr benötigt.</a:t>
            </a:r>
          </a:p>
          <a:p>
            <a:r>
              <a:rPr lang="de-DE" b="1" dirty="0"/>
              <a:t>Lest unbedingt die Kommentare!</a:t>
            </a:r>
          </a:p>
          <a:p>
            <a:r>
              <a:rPr lang="de-DE" dirty="0"/>
              <a:t>In den Codes befinden sich Aufgaben, löst diese!</a:t>
            </a:r>
          </a:p>
          <a:p>
            <a:r>
              <a:rPr lang="de-DE" dirty="0"/>
              <a:t>Ihr dürft das Internet zur Hilfe nehmen.</a:t>
            </a:r>
          </a:p>
          <a:p>
            <a:r>
              <a:rPr lang="de-DE" dirty="0"/>
              <a:t>Jede Datei hat eine zugehörige Lösung. In dieser steht die Lösung vollständig erklärt. </a:t>
            </a:r>
            <a:r>
              <a:rPr lang="de-DE" b="1" dirty="0"/>
              <a:t>Lest auch hier den Code aufmerksam!</a:t>
            </a:r>
          </a:p>
          <a:p>
            <a:r>
              <a:rPr lang="de-DE" b="1" dirty="0"/>
              <a:t>Arbeitet bis ihr Simulation _05.py abgeschlossen habt.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85392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Wichtiger Meilenstein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b="1" dirty="0"/>
              <a:t>Ihr könnt nun anhand eurer Simulation gute Vorhersagen über Planetenbewegungen  ableiten!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28</a:t>
            </a:fld>
            <a:endParaRPr lang="de-DE"/>
          </a:p>
        </p:txBody>
      </p:sp>
      <p:pic>
        <p:nvPicPr>
          <p:cNvPr id="9" name="Grafik 8" descr="Ein Bild, das Anime, Menschliches Gesicht, Kleidung, Cartoon enthält.&#10;&#10;Automatisch generierte Beschreibung">
            <a:extLst>
              <a:ext uri="{FF2B5EF4-FFF2-40B4-BE49-F238E27FC236}">
                <a16:creationId xmlns:a16="http://schemas.microsoft.com/office/drawing/2014/main" id="{A14B4218-5AF2-D714-C23F-4B8139A377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6291" y="2541320"/>
            <a:ext cx="3794496" cy="379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8787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Wichtiger Meilenstein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13192"/>
            <a:ext cx="10515600" cy="44605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DE" b="1" dirty="0"/>
              <a:t>ABER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29</a:t>
            </a:fld>
            <a:endParaRPr lang="de-DE"/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04D201CF-9A3F-5EA0-6924-BB1EDD629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1524000"/>
            <a:ext cx="4381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00FC9E7-4B73-0F16-8A94-7A1C1A7CD69F}"/>
              </a:ext>
            </a:extLst>
          </p:cNvPr>
          <p:cNvSpPr txBox="1">
            <a:spLocks/>
          </p:cNvSpPr>
          <p:nvPr/>
        </p:nvSpPr>
        <p:spPr>
          <a:xfrm>
            <a:off x="838200" y="5498757"/>
            <a:ext cx="10515600" cy="4460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DE" b="1" dirty="0"/>
              <a:t>Der Merkur spielt nicht mit.</a:t>
            </a:r>
          </a:p>
        </p:txBody>
      </p:sp>
    </p:spTree>
    <p:extLst>
      <p:ext uri="{BB962C8B-B14F-4D97-AF65-F5344CB8AC3E}">
        <p14:creationId xmlns:p14="http://schemas.microsoft.com/office/powerpoint/2010/main" val="917789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0966BC-4B3A-6F6D-17A7-F4B33C7D9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Installation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C9F1F0-BCB2-2F0D-E60D-47AE1F743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3120"/>
            <a:ext cx="4528457" cy="1447537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Windows:</a:t>
            </a:r>
          </a:p>
          <a:p>
            <a:pPr marL="0" indent="0">
              <a:buNone/>
            </a:pPr>
            <a:r>
              <a:rPr lang="de-DE" dirty="0"/>
              <a:t>Installiere </a:t>
            </a:r>
            <a:r>
              <a:rPr lang="de-DE" b="1" dirty="0" err="1"/>
              <a:t>Miniconda</a:t>
            </a:r>
            <a:r>
              <a:rPr lang="de-DE" dirty="0"/>
              <a:t> und nutze den </a:t>
            </a:r>
            <a:r>
              <a:rPr lang="de-DE" dirty="0" err="1"/>
              <a:t>Miniconda</a:t>
            </a:r>
            <a:r>
              <a:rPr lang="de-DE" dirty="0"/>
              <a:t> Prompt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D3986A-C9B2-F0E2-1A2F-C81313BB1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E3F369-BAB6-CD39-288B-265D8BC3C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16E15E-F7D4-B309-84CD-0A4FA3013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3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5E24567F-2AC1-EB4B-A6D4-DAA29BC0D412}"/>
              </a:ext>
            </a:extLst>
          </p:cNvPr>
          <p:cNvSpPr txBox="1">
            <a:spLocks/>
          </p:cNvSpPr>
          <p:nvPr/>
        </p:nvSpPr>
        <p:spPr>
          <a:xfrm>
            <a:off x="5769429" y="1633120"/>
            <a:ext cx="6085115" cy="1959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Mac: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Du kannst Terminal nutzen, tippe: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1600" b="1" dirty="0" err="1"/>
              <a:t>curl</a:t>
            </a:r>
            <a:r>
              <a:rPr lang="de-DE" sz="1600" b="1" dirty="0"/>
              <a:t> </a:t>
            </a:r>
            <a:r>
              <a:rPr lang="de-DE" sz="1600" b="1" dirty="0">
                <a:hlinkClick r:id="rId2"/>
              </a:rPr>
              <a:t>https://bootstrap.pypa.io/get-pip.py -o get-pip.py</a:t>
            </a:r>
            <a:endParaRPr lang="de-DE" sz="16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1600" b="1" dirty="0"/>
              <a:t>python3 </a:t>
            </a:r>
            <a:r>
              <a:rPr lang="de-DE" sz="1600" b="1" dirty="0" err="1"/>
              <a:t>get-pip.py</a:t>
            </a:r>
            <a:endParaRPr lang="de-DE" sz="1600" b="1" dirty="0"/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7C63ABE2-F99F-6601-B835-1E1A80255A6C}"/>
              </a:ext>
            </a:extLst>
          </p:cNvPr>
          <p:cNvSpPr txBox="1">
            <a:spLocks/>
          </p:cNvSpPr>
          <p:nvPr/>
        </p:nvSpPr>
        <p:spPr>
          <a:xfrm>
            <a:off x="4059895" y="3777343"/>
            <a:ext cx="6085115" cy="2296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Gebe diesen Befehl ein: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b="1" dirty="0" err="1"/>
              <a:t>pip</a:t>
            </a:r>
            <a:r>
              <a:rPr lang="de-DE" b="1" dirty="0"/>
              <a:t> </a:t>
            </a:r>
            <a:r>
              <a:rPr lang="de-DE" b="1" dirty="0" err="1"/>
              <a:t>install</a:t>
            </a:r>
            <a:r>
              <a:rPr lang="de-DE" b="1" dirty="0"/>
              <a:t> </a:t>
            </a:r>
            <a:r>
              <a:rPr lang="de-DE" b="1" dirty="0" err="1"/>
              <a:t>vpython</a:t>
            </a:r>
            <a:endParaRPr lang="de-DE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Alternativ:</a:t>
            </a:r>
          </a:p>
          <a:p>
            <a:pPr marL="0" indent="0">
              <a:buNone/>
            </a:pPr>
            <a:r>
              <a:rPr lang="de-DE" b="1" dirty="0"/>
              <a:t>pip3 </a:t>
            </a:r>
            <a:r>
              <a:rPr lang="de-DE" b="1" dirty="0" err="1"/>
              <a:t>install</a:t>
            </a:r>
            <a:r>
              <a:rPr lang="de-DE" b="1" dirty="0"/>
              <a:t> </a:t>
            </a:r>
            <a:r>
              <a:rPr lang="de-DE" b="1" dirty="0" err="1"/>
              <a:t>vpython</a:t>
            </a:r>
            <a:endParaRPr lang="de-DE" b="1" dirty="0"/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E0ED892-0840-386A-5645-E0F4942E1256}"/>
              </a:ext>
            </a:extLst>
          </p:cNvPr>
          <p:cNvSpPr txBox="1"/>
          <p:nvPr/>
        </p:nvSpPr>
        <p:spPr>
          <a:xfrm>
            <a:off x="4541558" y="730779"/>
            <a:ext cx="3463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(Falls keine Hardware gestellt wird)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582B6D6-6F77-18AA-C01D-04597A5D005C}"/>
              </a:ext>
            </a:extLst>
          </p:cNvPr>
          <p:cNvSpPr txBox="1"/>
          <p:nvPr/>
        </p:nvSpPr>
        <p:spPr>
          <a:xfrm>
            <a:off x="106086" y="2951946"/>
            <a:ext cx="35510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/>
              <a:t>Download (</a:t>
            </a:r>
            <a:r>
              <a:rPr lang="de-DE" sz="2800" b="1" dirty="0" err="1"/>
              <a:t>windows</a:t>
            </a:r>
            <a:r>
              <a:rPr lang="de-DE" sz="2800" b="1" dirty="0"/>
              <a:t>):</a:t>
            </a:r>
          </a:p>
          <a:p>
            <a:r>
              <a:rPr lang="de-DE" sz="2800" b="1" dirty="0" err="1"/>
              <a:t>tinyurl.com</a:t>
            </a:r>
            <a:r>
              <a:rPr lang="de-DE" sz="2800" b="1" dirty="0"/>
              <a:t>/4862vnwc</a:t>
            </a:r>
          </a:p>
        </p:txBody>
      </p:sp>
    </p:spTree>
    <p:extLst>
      <p:ext uri="{BB962C8B-B14F-4D97-AF65-F5344CB8AC3E}">
        <p14:creationId xmlns:p14="http://schemas.microsoft.com/office/powerpoint/2010/main" val="22365086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Etwas Geschichte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30</a:t>
            </a:fld>
            <a:endParaRPr lang="de-DE"/>
          </a:p>
        </p:txBody>
      </p:sp>
      <p:pic>
        <p:nvPicPr>
          <p:cNvPr id="2050" name="Picture 2" descr="undefined">
            <a:extLst>
              <a:ext uri="{FF2B5EF4-FFF2-40B4-BE49-F238E27FC236}">
                <a16:creationId xmlns:a16="http://schemas.microsoft.com/office/drawing/2014/main" id="{DF0D95B3-550A-DECB-81A5-97E6D0F1A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912" y="784934"/>
            <a:ext cx="5644088" cy="564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6FD4B194-D344-4805-D6F9-7258C6D68363}"/>
              </a:ext>
            </a:extLst>
          </p:cNvPr>
          <p:cNvSpPr txBox="1"/>
          <p:nvPr/>
        </p:nvSpPr>
        <p:spPr>
          <a:xfrm>
            <a:off x="0" y="804058"/>
            <a:ext cx="6400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Ein unentdeckter Planet!</a:t>
            </a:r>
          </a:p>
          <a:p>
            <a:endParaRPr lang="de-DE" sz="28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Anfang 19tes Jahrhundert wurde die Abweichung von der Keplerschen Ellipsenbahn festgestellt.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Fehler von 0,01194° pro Jahrhundert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Urbain Jean Joseph Le </a:t>
            </a:r>
            <a:r>
              <a:rPr lang="de-DE" sz="2800" dirty="0" err="1"/>
              <a:t>Verrier</a:t>
            </a:r>
            <a:r>
              <a:rPr lang="de-DE" sz="2800" dirty="0"/>
              <a:t> konnte diese Abweichung 1859 mit einem unentdeckten Planeten erklären.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Man war sich dermaßen sicher, dass man schon einen Namen wählte:</a:t>
            </a:r>
          </a:p>
          <a:p>
            <a:r>
              <a:rPr lang="de-DE" sz="2800" dirty="0"/>
              <a:t>			</a:t>
            </a:r>
            <a:r>
              <a:rPr lang="de-DE" sz="2800" b="1" dirty="0"/>
              <a:t>Vulkan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8665631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Einstein fand die Lösung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31</a:t>
            </a:fld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FD4B194-D344-4805-D6F9-7258C6D68363}"/>
              </a:ext>
            </a:extLst>
          </p:cNvPr>
          <p:cNvSpPr txBox="1"/>
          <p:nvPr/>
        </p:nvSpPr>
        <p:spPr>
          <a:xfrm>
            <a:off x="0" y="804058"/>
            <a:ext cx="64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8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800" dirty="0"/>
          </a:p>
        </p:txBody>
      </p:sp>
      <p:pic>
        <p:nvPicPr>
          <p:cNvPr id="7" name="Grafik 6" descr="Ein Bild, das Screenshot, Design enthält.&#10;&#10;Automatisch generierte Beschreibung">
            <a:extLst>
              <a:ext uri="{FF2B5EF4-FFF2-40B4-BE49-F238E27FC236}">
                <a16:creationId xmlns:a16="http://schemas.microsoft.com/office/drawing/2014/main" id="{C5726228-C9AF-49E1-6A8C-E4BBA9B9C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7583" y="780308"/>
            <a:ext cx="10058400" cy="565785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DD6DB3D6-F232-8154-51E8-D9C112FE7967}"/>
              </a:ext>
            </a:extLst>
          </p:cNvPr>
          <p:cNvSpPr txBox="1"/>
          <p:nvPr/>
        </p:nvSpPr>
        <p:spPr>
          <a:xfrm>
            <a:off x="286308" y="3251776"/>
            <a:ext cx="2532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Der Raum ist gekrümmt!</a:t>
            </a:r>
          </a:p>
        </p:txBody>
      </p:sp>
    </p:spTree>
    <p:extLst>
      <p:ext uri="{BB962C8B-B14F-4D97-AF65-F5344CB8AC3E}">
        <p14:creationId xmlns:p14="http://schemas.microsoft.com/office/powerpoint/2010/main" val="24957673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Klassische Mechanik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32</a:t>
            </a:fld>
            <a:endParaRPr lang="de-DE"/>
          </a:p>
        </p:txBody>
      </p:sp>
      <p:pic>
        <p:nvPicPr>
          <p:cNvPr id="8" name="Grafik 7" descr="Ein Bild, das Text, Papier, Papierprodukt, Briefumschlag enthält.&#10;&#10;Automatisch generierte Beschreibung">
            <a:extLst>
              <a:ext uri="{FF2B5EF4-FFF2-40B4-BE49-F238E27FC236}">
                <a16:creationId xmlns:a16="http://schemas.microsoft.com/office/drawing/2014/main" id="{266BC0EA-50F1-B82B-E9BE-C63A6FA75E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0513" y="879275"/>
            <a:ext cx="7351487" cy="551361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255FBDBE-11DA-4843-DA10-3DB086D17A79}"/>
              </a:ext>
            </a:extLst>
          </p:cNvPr>
          <p:cNvSpPr txBox="1"/>
          <p:nvPr/>
        </p:nvSpPr>
        <p:spPr>
          <a:xfrm>
            <a:off x="963202" y="3244334"/>
            <a:ext cx="2583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Hier ist der Raum flach….</a:t>
            </a:r>
          </a:p>
        </p:txBody>
      </p:sp>
    </p:spTree>
    <p:extLst>
      <p:ext uri="{BB962C8B-B14F-4D97-AF65-F5344CB8AC3E}">
        <p14:creationId xmlns:p14="http://schemas.microsoft.com/office/powerpoint/2010/main" val="1231235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Klassische Mechanik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33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66BC0EA-50F1-B82B-E9BE-C63A6FA75E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40513" y="879275"/>
            <a:ext cx="7351486" cy="551361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255FBDBE-11DA-4843-DA10-3DB086D17A79}"/>
              </a:ext>
            </a:extLst>
          </p:cNvPr>
          <p:cNvSpPr txBox="1"/>
          <p:nvPr/>
        </p:nvSpPr>
        <p:spPr>
          <a:xfrm>
            <a:off x="566058" y="3105834"/>
            <a:ext cx="3679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Wir können die Raumkrümmung aber modellieren!</a:t>
            </a:r>
          </a:p>
        </p:txBody>
      </p:sp>
    </p:spTree>
    <p:extLst>
      <p:ext uri="{BB962C8B-B14F-4D97-AF65-F5344CB8AC3E}">
        <p14:creationId xmlns:p14="http://schemas.microsoft.com/office/powerpoint/2010/main" val="25159388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Relativistische Betrachtung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34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66BC0EA-50F1-B82B-E9BE-C63A6FA75E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40513" y="879275"/>
            <a:ext cx="7351486" cy="5513614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255FBDBE-11DA-4843-DA10-3DB086D17A79}"/>
              </a:ext>
            </a:extLst>
          </p:cNvPr>
          <p:cNvSpPr txBox="1"/>
          <p:nvPr/>
        </p:nvSpPr>
        <p:spPr>
          <a:xfrm>
            <a:off x="838200" y="3035917"/>
            <a:ext cx="36793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Indem wir einen Kegel formen.</a:t>
            </a:r>
          </a:p>
          <a:p>
            <a:r>
              <a:rPr lang="de-DE" dirty="0"/>
              <a:t>Der Raum ist natürlich nicht kegelförmig gekrümmt. Es ist aber eine grobe Abschätzung.</a:t>
            </a:r>
          </a:p>
        </p:txBody>
      </p:sp>
    </p:spTree>
    <p:extLst>
      <p:ext uri="{BB962C8B-B14F-4D97-AF65-F5344CB8AC3E}">
        <p14:creationId xmlns:p14="http://schemas.microsoft.com/office/powerpoint/2010/main" val="28222517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Relativistische Betrachtung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35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66BC0EA-50F1-B82B-E9BE-C63A6FA75E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40513" y="879275"/>
            <a:ext cx="7351486" cy="5513614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255FBDBE-11DA-4843-DA10-3DB086D17A79}"/>
              </a:ext>
            </a:extLst>
          </p:cNvPr>
          <p:cNvSpPr txBox="1"/>
          <p:nvPr/>
        </p:nvSpPr>
        <p:spPr>
          <a:xfrm>
            <a:off x="566058" y="3105834"/>
            <a:ext cx="3679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Die abgeschätzte Krümmung des Raumes kann nun…</a:t>
            </a:r>
          </a:p>
        </p:txBody>
      </p:sp>
    </p:spTree>
    <p:extLst>
      <p:ext uri="{BB962C8B-B14F-4D97-AF65-F5344CB8AC3E}">
        <p14:creationId xmlns:p14="http://schemas.microsoft.com/office/powerpoint/2010/main" val="39216177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Relativistische Betrachtung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36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66BC0EA-50F1-B82B-E9BE-C63A6FA75E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40513" y="879275"/>
            <a:ext cx="7351485" cy="5513614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255FBDBE-11DA-4843-DA10-3DB086D17A79}"/>
              </a:ext>
            </a:extLst>
          </p:cNvPr>
          <p:cNvSpPr txBox="1"/>
          <p:nvPr/>
        </p:nvSpPr>
        <p:spPr>
          <a:xfrm>
            <a:off x="566058" y="3105834"/>
            <a:ext cx="3679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… die beobachtbare </a:t>
            </a:r>
            <a:r>
              <a:rPr lang="de-DE" b="1" dirty="0" err="1"/>
              <a:t>Periheldrehung</a:t>
            </a:r>
            <a:r>
              <a:rPr lang="de-DE" b="1" dirty="0"/>
              <a:t> vorhersagen.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BB24E27-62CC-BEF8-6B1F-C7A13B9BEC65}"/>
              </a:ext>
            </a:extLst>
          </p:cNvPr>
          <p:cNvSpPr txBox="1"/>
          <p:nvPr/>
        </p:nvSpPr>
        <p:spPr>
          <a:xfrm>
            <a:off x="0" y="6098775"/>
            <a:ext cx="2858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Quelle: Epsteins Pappmodell</a:t>
            </a:r>
          </a:p>
        </p:txBody>
      </p:sp>
    </p:spTree>
    <p:extLst>
      <p:ext uri="{BB962C8B-B14F-4D97-AF65-F5344CB8AC3E}">
        <p14:creationId xmlns:p14="http://schemas.microsoft.com/office/powerpoint/2010/main" val="40438202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Relativistische Betrachtung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37</a:t>
            </a:fld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55FBDBE-11DA-4843-DA10-3DB086D17A79}"/>
              </a:ext>
            </a:extLst>
          </p:cNvPr>
          <p:cNvSpPr txBox="1"/>
          <p:nvPr/>
        </p:nvSpPr>
        <p:spPr>
          <a:xfrm>
            <a:off x="87086" y="3105834"/>
            <a:ext cx="4158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Je weiter wir uns von der Sonne entfernen, desto geringer ist der Einfluss der Raumkrümmung auf die Umlaufbahn.</a:t>
            </a:r>
          </a:p>
        </p:txBody>
      </p:sp>
      <p:pic>
        <p:nvPicPr>
          <p:cNvPr id="7" name="Grafik 6" descr="Ein Bild, das Reihe, Diagramm, parallel, Steigung enthält.&#10;&#10;Automatisch generierte Beschreibung">
            <a:extLst>
              <a:ext uri="{FF2B5EF4-FFF2-40B4-BE49-F238E27FC236}">
                <a16:creationId xmlns:a16="http://schemas.microsoft.com/office/drawing/2014/main" id="{30A67254-1692-DBC8-1D66-049BE1397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5429" y="1254389"/>
            <a:ext cx="7772400" cy="4763386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7EE536C-810C-DF3E-B2CB-223134CD5524}"/>
              </a:ext>
            </a:extLst>
          </p:cNvPr>
          <p:cNvSpPr txBox="1"/>
          <p:nvPr/>
        </p:nvSpPr>
        <p:spPr>
          <a:xfrm>
            <a:off x="0" y="6098775"/>
            <a:ext cx="8178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Quelle: Epsteins Pappmodell - https://</a:t>
            </a:r>
            <a:r>
              <a:rPr lang="de-DE" dirty="0" err="1"/>
              <a:t>www.relativity.li</a:t>
            </a:r>
            <a:r>
              <a:rPr lang="de-DE" dirty="0"/>
              <a:t>/de/</a:t>
            </a:r>
            <a:r>
              <a:rPr lang="de-DE" dirty="0" err="1"/>
              <a:t>epstein</a:t>
            </a:r>
            <a:r>
              <a:rPr lang="de-DE" dirty="0"/>
              <a:t>/lesen/i0_de/i1_de</a:t>
            </a:r>
          </a:p>
        </p:txBody>
      </p:sp>
    </p:spTree>
    <p:extLst>
      <p:ext uri="{BB962C8B-B14F-4D97-AF65-F5344CB8AC3E}">
        <p14:creationId xmlns:p14="http://schemas.microsoft.com/office/powerpoint/2010/main" val="9265443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Relativistische Betrachtung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38</a:t>
            </a:fld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55FBDBE-11DA-4843-DA10-3DB086D17A79}"/>
              </a:ext>
            </a:extLst>
          </p:cNvPr>
          <p:cNvSpPr txBox="1"/>
          <p:nvPr/>
        </p:nvSpPr>
        <p:spPr>
          <a:xfrm>
            <a:off x="87086" y="3105834"/>
            <a:ext cx="4158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Je weiter wir uns von der Sonne entfernen, desto geringer ist der Einfluss der Raumkrümmung auf die Umlaufbahn.</a:t>
            </a:r>
          </a:p>
        </p:txBody>
      </p:sp>
      <p:pic>
        <p:nvPicPr>
          <p:cNvPr id="7" name="Grafik 6" descr="Ein Bild, das Reihe, Diagramm, parallel, Steigung enthält.&#10;&#10;Automatisch generierte Beschreibung">
            <a:extLst>
              <a:ext uri="{FF2B5EF4-FFF2-40B4-BE49-F238E27FC236}">
                <a16:creationId xmlns:a16="http://schemas.microsoft.com/office/drawing/2014/main" id="{30A67254-1692-DBC8-1D66-049BE1397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5429" y="1254389"/>
            <a:ext cx="7772400" cy="4763386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7EE536C-810C-DF3E-B2CB-223134CD5524}"/>
              </a:ext>
            </a:extLst>
          </p:cNvPr>
          <p:cNvSpPr txBox="1"/>
          <p:nvPr/>
        </p:nvSpPr>
        <p:spPr>
          <a:xfrm>
            <a:off x="0" y="6098775"/>
            <a:ext cx="8178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Quelle: Epsteins Pappmodell - https://</a:t>
            </a:r>
            <a:r>
              <a:rPr lang="de-DE" dirty="0" err="1"/>
              <a:t>www.relativity.li</a:t>
            </a:r>
            <a:r>
              <a:rPr lang="de-DE" dirty="0"/>
              <a:t>/de/</a:t>
            </a:r>
            <a:r>
              <a:rPr lang="de-DE" dirty="0" err="1"/>
              <a:t>epstein</a:t>
            </a:r>
            <a:r>
              <a:rPr lang="de-DE" dirty="0"/>
              <a:t>/lesen/i0_de/i1_de</a:t>
            </a:r>
          </a:p>
        </p:txBody>
      </p:sp>
    </p:spTree>
    <p:extLst>
      <p:ext uri="{BB962C8B-B14F-4D97-AF65-F5344CB8AC3E}">
        <p14:creationId xmlns:p14="http://schemas.microsoft.com/office/powerpoint/2010/main" val="34490817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 geht’s!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Workflow:</a:t>
            </a:r>
          </a:p>
          <a:p>
            <a:r>
              <a:rPr lang="de-DE" dirty="0"/>
              <a:t>Macht mit Simulation_06.py weiter.</a:t>
            </a:r>
          </a:p>
          <a:p>
            <a:r>
              <a:rPr lang="de-DE" dirty="0"/>
              <a:t>In dieser Simulation könnt ihr mit „</a:t>
            </a:r>
            <a:r>
              <a:rPr lang="de-DE" dirty="0" err="1"/>
              <a:t>rt_faktor</a:t>
            </a:r>
            <a:r>
              <a:rPr lang="de-DE" dirty="0"/>
              <a:t>“ den Einfluss von relativistischen Effekten auf die Merkurbahn testen.</a:t>
            </a:r>
          </a:p>
          <a:p>
            <a:r>
              <a:rPr lang="de-DE" b="1" dirty="0"/>
              <a:t>Probiert unterschiedliche Werte aus!</a:t>
            </a:r>
          </a:p>
          <a:p>
            <a:r>
              <a:rPr lang="de-DE" b="1" dirty="0"/>
              <a:t>Arbeitet bis ihr Simulation _06.py abgeschlossen habt.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3017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0966BC-4B3A-6F6D-17A7-F4B33C7D9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Installation (2)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C9F1F0-BCB2-2F0D-E60D-47AE1F743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3120"/>
            <a:ext cx="4528457" cy="1447537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Windows:</a:t>
            </a:r>
          </a:p>
          <a:p>
            <a:pPr marL="0" indent="0">
              <a:buNone/>
            </a:pPr>
            <a:r>
              <a:rPr lang="de-DE" dirty="0"/>
              <a:t>Nutze den </a:t>
            </a:r>
            <a:r>
              <a:rPr lang="de-DE" dirty="0" err="1"/>
              <a:t>Miniconda</a:t>
            </a:r>
            <a:r>
              <a:rPr lang="de-DE" dirty="0"/>
              <a:t> Prompt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D3986A-C9B2-F0E2-1A2F-C81313BB1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E3F369-BAB6-CD39-288B-265D8BC3C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16E15E-F7D4-B309-84CD-0A4FA3013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4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5E24567F-2AC1-EB4B-A6D4-DAA29BC0D412}"/>
              </a:ext>
            </a:extLst>
          </p:cNvPr>
          <p:cNvSpPr txBox="1">
            <a:spLocks/>
          </p:cNvSpPr>
          <p:nvPr/>
        </p:nvSpPr>
        <p:spPr>
          <a:xfrm>
            <a:off x="5769429" y="1633120"/>
            <a:ext cx="6085115" cy="1959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Mac: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Du kannst Terminal nutzen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7C63ABE2-F99F-6601-B835-1E1A80255A6C}"/>
              </a:ext>
            </a:extLst>
          </p:cNvPr>
          <p:cNvSpPr txBox="1">
            <a:spLocks/>
          </p:cNvSpPr>
          <p:nvPr/>
        </p:nvSpPr>
        <p:spPr>
          <a:xfrm>
            <a:off x="2231095" y="3043065"/>
            <a:ext cx="6085115" cy="229688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Um ein *.</a:t>
            </a:r>
            <a:r>
              <a:rPr lang="de-DE" dirty="0" err="1"/>
              <a:t>py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auszuführen gehe wie folgt vor: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Schreibe „</a:t>
            </a:r>
            <a:r>
              <a:rPr lang="de-DE" dirty="0" err="1"/>
              <a:t>python</a:t>
            </a:r>
            <a:r>
              <a:rPr lang="de-DE" dirty="0"/>
              <a:t> “ (mit Leerzeichen)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Drag and Drop das </a:t>
            </a:r>
            <a:r>
              <a:rPr lang="de-DE" dirty="0" err="1"/>
              <a:t>Script</a:t>
            </a:r>
            <a:r>
              <a:rPr lang="de-DE" dirty="0"/>
              <a:t> in das Fenster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Drücke Enter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6FC6993-C5E9-A1BD-4919-B4FE02C23ABE}"/>
              </a:ext>
            </a:extLst>
          </p:cNvPr>
          <p:cNvSpPr txBox="1"/>
          <p:nvPr/>
        </p:nvSpPr>
        <p:spPr>
          <a:xfrm rot="20591051">
            <a:off x="8055429" y="5330769"/>
            <a:ext cx="4273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Unter Umständen „python3“ statt „</a:t>
            </a:r>
            <a:r>
              <a:rPr lang="de-DE" dirty="0" err="1"/>
              <a:t>python</a:t>
            </a:r>
            <a:r>
              <a:rPr lang="de-DE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1746386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Wichtiger Meilenstein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b="1" dirty="0"/>
              <a:t>Der </a:t>
            </a:r>
            <a:r>
              <a:rPr lang="de-DE" b="1" dirty="0" err="1"/>
              <a:t>rt_faktor</a:t>
            </a:r>
            <a:r>
              <a:rPr lang="de-DE" b="1" dirty="0"/>
              <a:t> hat einen Einfluss auf unsere Merkurbahn!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40</a:t>
            </a:fld>
            <a:endParaRPr lang="de-DE"/>
          </a:p>
        </p:txBody>
      </p:sp>
      <p:pic>
        <p:nvPicPr>
          <p:cNvPr id="7" name="Grafik 6" descr="Ein Bild, das Ball, Ei, Kreis, Kugel enthält.&#10;&#10;Automatisch generierte Beschreibung">
            <a:extLst>
              <a:ext uri="{FF2B5EF4-FFF2-40B4-BE49-F238E27FC236}">
                <a16:creationId xmlns:a16="http://schemas.microsoft.com/office/drawing/2014/main" id="{614E354C-A8F9-CBBD-99AC-04074A6BE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8087" y="2369112"/>
            <a:ext cx="3987800" cy="37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5954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</a:t>
            </a:r>
            <a:r>
              <a:rPr lang="de-DE" dirty="0" err="1"/>
              <a:t>rt_faktor</a:t>
            </a:r>
            <a:r>
              <a:rPr lang="de-DE" dirty="0"/>
              <a:t> wählen?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Hier greifen wir etwas vorweg: Konkret sollte der </a:t>
            </a:r>
            <a:r>
              <a:rPr lang="de-DE" dirty="0" err="1"/>
              <a:t>rt_faktor</a:t>
            </a:r>
            <a:r>
              <a:rPr lang="de-DE" dirty="0"/>
              <a:t> für den Merkur </a:t>
            </a:r>
            <a:r>
              <a:rPr lang="de-DE" dirty="0" err="1"/>
              <a:t>rt_faktor</a:t>
            </a:r>
            <a:r>
              <a:rPr lang="de-DE" dirty="0"/>
              <a:t> = 3 sein.</a:t>
            </a:r>
          </a:p>
          <a:p>
            <a:r>
              <a:rPr lang="de-DE" b="1" dirty="0"/>
              <a:t>Problem: </a:t>
            </a:r>
            <a:r>
              <a:rPr lang="de-DE" dirty="0"/>
              <a:t>So kleine Werte können wir mit unserer Simulation nicht simulieren.</a:t>
            </a:r>
            <a:endParaRPr lang="de-DE" b="1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86507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</a:t>
            </a:r>
            <a:r>
              <a:rPr lang="de-DE" dirty="0" err="1"/>
              <a:t>rt_faktor</a:t>
            </a:r>
            <a:r>
              <a:rPr lang="de-DE" dirty="0"/>
              <a:t> wählen?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Hier greifen wir etwas vorweg: Konkret sollte der </a:t>
            </a:r>
            <a:r>
              <a:rPr lang="de-DE" dirty="0" err="1"/>
              <a:t>rt_faktor</a:t>
            </a:r>
            <a:r>
              <a:rPr lang="de-DE" dirty="0"/>
              <a:t> für den Merkur </a:t>
            </a:r>
            <a:r>
              <a:rPr lang="de-DE" dirty="0" err="1"/>
              <a:t>rt_faktor</a:t>
            </a:r>
            <a:r>
              <a:rPr lang="de-DE" dirty="0"/>
              <a:t> = 3 sein.</a:t>
            </a:r>
          </a:p>
          <a:p>
            <a:r>
              <a:rPr lang="de-DE" b="1" dirty="0"/>
              <a:t>Problem: </a:t>
            </a:r>
            <a:r>
              <a:rPr lang="de-DE" dirty="0"/>
              <a:t>So kleine Werte können wir mit unserer Simulation nicht simulieren.</a:t>
            </a:r>
          </a:p>
          <a:p>
            <a:r>
              <a:rPr lang="de-DE" b="1" dirty="0"/>
              <a:t>Lösung: </a:t>
            </a:r>
            <a:r>
              <a:rPr lang="de-DE" dirty="0"/>
              <a:t>Große Werte klappen dagegen sehr gut. Also interpolieren wir!</a:t>
            </a:r>
            <a:endParaRPr lang="de-DE" b="1" dirty="0"/>
          </a:p>
          <a:p>
            <a:endParaRPr lang="de-DE" b="1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494277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Interpolieren?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Hier greifen wir etwas vorweg: Konkret sollte der </a:t>
            </a:r>
            <a:r>
              <a:rPr lang="de-DE" dirty="0" err="1"/>
              <a:t>rt_faktor</a:t>
            </a:r>
            <a:r>
              <a:rPr lang="de-DE" dirty="0"/>
              <a:t> für den Merkur </a:t>
            </a:r>
            <a:r>
              <a:rPr lang="de-DE" dirty="0" err="1"/>
              <a:t>rt_faktor</a:t>
            </a:r>
            <a:r>
              <a:rPr lang="de-DE" dirty="0"/>
              <a:t> = 3 sein.</a:t>
            </a:r>
          </a:p>
          <a:p>
            <a:r>
              <a:rPr lang="de-DE" b="1" dirty="0"/>
              <a:t>Problem: </a:t>
            </a:r>
            <a:r>
              <a:rPr lang="de-DE" dirty="0"/>
              <a:t>So kleine Werte können wir mit unserer Simulation nicht simulieren.</a:t>
            </a:r>
          </a:p>
          <a:p>
            <a:r>
              <a:rPr lang="de-DE" b="1" dirty="0"/>
              <a:t>Lösung: </a:t>
            </a:r>
            <a:r>
              <a:rPr lang="de-DE" dirty="0"/>
              <a:t>Große Werte klappen dagegen sehr gut. Also interpolieren wir!</a:t>
            </a:r>
            <a:endParaRPr lang="de-DE" b="1" dirty="0"/>
          </a:p>
          <a:p>
            <a:endParaRPr lang="de-DE" b="1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94761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Interpolieren?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44</a:t>
            </a:fld>
            <a:endParaRPr lang="de-DE"/>
          </a:p>
        </p:txBody>
      </p:sp>
      <p:pic>
        <p:nvPicPr>
          <p:cNvPr id="10" name="Grafik 9" descr="Ein Bild, das Text, Handschrift, Reihe enthält.&#10;&#10;Automatisch generierte Beschreibung">
            <a:extLst>
              <a:ext uri="{FF2B5EF4-FFF2-40B4-BE49-F238E27FC236}">
                <a16:creationId xmlns:a16="http://schemas.microsoft.com/office/drawing/2014/main" id="{7A85A17B-F109-8765-7B7D-F5A7C3B83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045" y="1104040"/>
            <a:ext cx="6752112" cy="506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41258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Interpolieren?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45</a:t>
            </a:fld>
            <a:endParaRPr lang="de-DE"/>
          </a:p>
        </p:txBody>
      </p:sp>
      <p:pic>
        <p:nvPicPr>
          <p:cNvPr id="7" name="Grafik 6" descr="Ein Bild, das Text, Reihe, parallel, Handschrift enthält.&#10;&#10;Automatisch generierte Beschreibung">
            <a:extLst>
              <a:ext uri="{FF2B5EF4-FFF2-40B4-BE49-F238E27FC236}">
                <a16:creationId xmlns:a16="http://schemas.microsoft.com/office/drawing/2014/main" id="{40F41E7D-229D-D1D5-C329-94E90C225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108" y="804058"/>
            <a:ext cx="7552321" cy="566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6322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 geht’s!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182" y="1175920"/>
            <a:ext cx="1126671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/>
              <a:t>Workflow:</a:t>
            </a:r>
          </a:p>
          <a:p>
            <a:r>
              <a:rPr lang="de-DE" dirty="0"/>
              <a:t>Macht mit Simulation_07.py weiter.</a:t>
            </a:r>
          </a:p>
          <a:p>
            <a:r>
              <a:rPr lang="de-DE" dirty="0"/>
              <a:t>In dieser Simulation könnt ihr mit „</a:t>
            </a:r>
            <a:r>
              <a:rPr lang="de-DE" dirty="0" err="1"/>
              <a:t>rt_faktor</a:t>
            </a:r>
            <a:r>
              <a:rPr lang="de-DE" dirty="0"/>
              <a:t>“ den Einfluss von relativistischen Effekten auf die Merkurbahn testen.</a:t>
            </a:r>
          </a:p>
          <a:p>
            <a:r>
              <a:rPr lang="de-DE" dirty="0"/>
              <a:t>Es wird in der Konsole nun der Winkel der Perihel Drehung in Grad ausgegeben und dieser auch mit einer roten Linie gezeichnet.</a:t>
            </a:r>
          </a:p>
          <a:p>
            <a:r>
              <a:rPr lang="de-DE" dirty="0"/>
              <a:t>Notiert euch die </a:t>
            </a:r>
            <a:r>
              <a:rPr lang="de-DE" dirty="0" err="1"/>
              <a:t>Periheldrehung</a:t>
            </a:r>
            <a:r>
              <a:rPr lang="de-DE" dirty="0"/>
              <a:t> mit verschiedenen </a:t>
            </a:r>
            <a:r>
              <a:rPr lang="de-DE" b="1" dirty="0"/>
              <a:t>großen</a:t>
            </a:r>
            <a:r>
              <a:rPr lang="de-DE" dirty="0"/>
              <a:t> Werten für </a:t>
            </a:r>
            <a:r>
              <a:rPr lang="de-DE" dirty="0" err="1"/>
              <a:t>rt_faktor</a:t>
            </a:r>
            <a:r>
              <a:rPr lang="de-DE" dirty="0"/>
              <a:t>.</a:t>
            </a:r>
          </a:p>
          <a:p>
            <a:r>
              <a:rPr lang="de-DE" dirty="0"/>
              <a:t>Interpoliert die </a:t>
            </a:r>
            <a:r>
              <a:rPr lang="de-DE" dirty="0" err="1"/>
              <a:t>Periheldrehung</a:t>
            </a:r>
            <a:r>
              <a:rPr lang="de-DE" dirty="0"/>
              <a:t> für </a:t>
            </a:r>
            <a:r>
              <a:rPr lang="de-DE" dirty="0" err="1"/>
              <a:t>rt_faktor</a:t>
            </a:r>
            <a:r>
              <a:rPr lang="de-DE" dirty="0"/>
              <a:t>=3.</a:t>
            </a:r>
          </a:p>
          <a:p>
            <a:r>
              <a:rPr lang="de-DE" b="1" dirty="0"/>
              <a:t>Beachte</a:t>
            </a:r>
            <a:r>
              <a:rPr lang="de-DE" dirty="0"/>
              <a:t>: </a:t>
            </a:r>
            <a:r>
              <a:rPr lang="de-DE" dirty="0" err="1"/>
              <a:t>Periheldrehung</a:t>
            </a:r>
            <a:r>
              <a:rPr lang="de-DE" dirty="0"/>
              <a:t> des Merkurs sind 0,01194° in 100 </a:t>
            </a:r>
            <a:r>
              <a:rPr lang="de-DE" b="1" dirty="0"/>
              <a:t>Erden</a:t>
            </a:r>
            <a:r>
              <a:rPr lang="de-DE" dirty="0"/>
              <a:t>jahren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60686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B6B0C-5575-B268-73A2-C2CE433D5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Diskussion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E6C17-E08F-5D2B-8BF8-4CCB4C9D1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b="1" dirty="0"/>
              <a:t>Nun lasst uns diskutieren!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de-DE" dirty="0"/>
              <a:t>Wie gut ist euer Modell?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de-DE" dirty="0"/>
              <a:t>Was sind die Grenzen von diesem?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de-DE" dirty="0"/>
              <a:t>Welche Vorteile hat die numerische Herangehensweise für euch?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de-DE" dirty="0"/>
              <a:t>Welche Nachteile?</a:t>
            </a:r>
          </a:p>
          <a:p>
            <a:pPr marL="514350" indent="-514350" algn="ctr">
              <a:buFont typeface="+mj-lt"/>
              <a:buAutoNum type="arabicPeriod"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543035-22DB-FBB2-BE08-0A9AA447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37BEB5-EDD1-9914-69DA-6DFD84A0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B7B902-D7C6-F538-1BD4-CA50B2DC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375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0966BC-4B3A-6F6D-17A7-F4B33C7D9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Installation (3)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C9F1F0-BCB2-2F0D-E60D-47AE1F743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3120"/>
            <a:ext cx="4528457" cy="1447537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Windows:</a:t>
            </a:r>
          </a:p>
          <a:p>
            <a:pPr marL="0" indent="0">
              <a:buNone/>
            </a:pPr>
            <a:r>
              <a:rPr lang="de-DE" dirty="0"/>
              <a:t>Nutze den </a:t>
            </a:r>
            <a:r>
              <a:rPr lang="de-DE" dirty="0" err="1"/>
              <a:t>Miniconda</a:t>
            </a:r>
            <a:r>
              <a:rPr lang="de-DE" dirty="0"/>
              <a:t> Prompt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D3986A-C9B2-F0E2-1A2F-C81313BB1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E3F369-BAB6-CD39-288B-265D8BC3C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16E15E-F7D4-B309-84CD-0A4FA3013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5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5E24567F-2AC1-EB4B-A6D4-DAA29BC0D412}"/>
              </a:ext>
            </a:extLst>
          </p:cNvPr>
          <p:cNvSpPr txBox="1">
            <a:spLocks/>
          </p:cNvSpPr>
          <p:nvPr/>
        </p:nvSpPr>
        <p:spPr>
          <a:xfrm>
            <a:off x="5769429" y="1633120"/>
            <a:ext cx="6085115" cy="1959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Mac: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Du kannst Terminal nutzen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7C63ABE2-F99F-6601-B835-1E1A80255A6C}"/>
              </a:ext>
            </a:extLst>
          </p:cNvPr>
          <p:cNvSpPr txBox="1">
            <a:spLocks/>
          </p:cNvSpPr>
          <p:nvPr/>
        </p:nvSpPr>
        <p:spPr>
          <a:xfrm>
            <a:off x="2231095" y="3043065"/>
            <a:ext cx="6085115" cy="2296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Um das gleiche </a:t>
            </a:r>
            <a:r>
              <a:rPr lang="de-DE" dirty="0" err="1"/>
              <a:t>Script</a:t>
            </a:r>
            <a:r>
              <a:rPr lang="de-DE" dirty="0"/>
              <a:t> noch einmal auszuführen drücke die Pfeil-Hoch Taste und danach Enter.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(Du kannst es auch händisch eingeben)</a:t>
            </a:r>
          </a:p>
        </p:txBody>
      </p:sp>
    </p:spTree>
    <p:extLst>
      <p:ext uri="{BB962C8B-B14F-4D97-AF65-F5344CB8AC3E}">
        <p14:creationId xmlns:p14="http://schemas.microsoft.com/office/powerpoint/2010/main" val="2775387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0966BC-4B3A-6F6D-17A7-F4B33C7D9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Programmieren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D3986A-C9B2-F0E2-1A2F-C81313BB1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E3F369-BAB6-CD39-288B-265D8BC3C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16E15E-F7D4-B309-84CD-0A4FA3013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6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5E24567F-2AC1-EB4B-A6D4-DAA29BC0D412}"/>
              </a:ext>
            </a:extLst>
          </p:cNvPr>
          <p:cNvSpPr txBox="1">
            <a:spLocks/>
          </p:cNvSpPr>
          <p:nvPr/>
        </p:nvSpPr>
        <p:spPr>
          <a:xfrm>
            <a:off x="348343" y="1186805"/>
            <a:ext cx="11340073" cy="5018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Sowohl in Mac, wie auch in Windows nutze Visual Studio Code zum coden.</a:t>
            </a:r>
          </a:p>
        </p:txBody>
      </p:sp>
      <p:pic>
        <p:nvPicPr>
          <p:cNvPr id="12" name="Grafik 11" descr="Ein Bild, das Schrift, Grafiken, Text, Logo enthält.&#10;&#10;Automatisch generierte Beschreibung">
            <a:extLst>
              <a:ext uri="{FF2B5EF4-FFF2-40B4-BE49-F238E27FC236}">
                <a16:creationId xmlns:a16="http://schemas.microsoft.com/office/drawing/2014/main" id="{DF4E6567-7EC7-E107-53F8-8186613A5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498" y="1827587"/>
            <a:ext cx="2806700" cy="609600"/>
          </a:xfrm>
          <a:prstGeom prst="rect">
            <a:avLst/>
          </a:prstGeom>
        </p:spPr>
      </p:pic>
      <p:pic>
        <p:nvPicPr>
          <p:cNvPr id="14" name="Grafik 13" descr="Ein Bild, das Text, Software, Multimedia-Software, Computersymbol enthält.&#10;&#10;Automatisch generierte Beschreibung">
            <a:extLst>
              <a:ext uri="{FF2B5EF4-FFF2-40B4-BE49-F238E27FC236}">
                <a16:creationId xmlns:a16="http://schemas.microsoft.com/office/drawing/2014/main" id="{B23107BB-142A-AC17-EF8B-ECA481D05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2221" y="2048874"/>
            <a:ext cx="6426195" cy="4032300"/>
          </a:xfrm>
          <a:prstGeom prst="rect">
            <a:avLst/>
          </a:prstGeom>
        </p:spPr>
      </p:pic>
      <p:sp>
        <p:nvSpPr>
          <p:cNvPr id="15" name="Pfeil nach rechts 14">
            <a:extLst>
              <a:ext uri="{FF2B5EF4-FFF2-40B4-BE49-F238E27FC236}">
                <a16:creationId xmlns:a16="http://schemas.microsoft.com/office/drawing/2014/main" id="{3828F01D-AA56-D8AD-D26F-811AA28EEBF5}"/>
              </a:ext>
            </a:extLst>
          </p:cNvPr>
          <p:cNvSpPr/>
          <p:nvPr/>
        </p:nvSpPr>
        <p:spPr>
          <a:xfrm rot="20203719">
            <a:off x="3456935" y="3162175"/>
            <a:ext cx="1865704" cy="783772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D811E50-F981-6C8A-A2ED-3037BF6B5F35}"/>
              </a:ext>
            </a:extLst>
          </p:cNvPr>
          <p:cNvSpPr txBox="1"/>
          <p:nvPr/>
        </p:nvSpPr>
        <p:spPr>
          <a:xfrm>
            <a:off x="2412133" y="4053048"/>
            <a:ext cx="2580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Python Paket installieren!</a:t>
            </a:r>
          </a:p>
        </p:txBody>
      </p:sp>
      <p:pic>
        <p:nvPicPr>
          <p:cNvPr id="18" name="Grafik 17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81B8ECEF-59E0-6D1C-C485-6B810C7F1C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131" y="4665369"/>
            <a:ext cx="4386901" cy="857354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038FA97B-398D-5623-EA3E-EFCA5CAC1CD5}"/>
              </a:ext>
            </a:extLst>
          </p:cNvPr>
          <p:cNvSpPr txBox="1"/>
          <p:nvPr/>
        </p:nvSpPr>
        <p:spPr>
          <a:xfrm>
            <a:off x="41718" y="2461904"/>
            <a:ext cx="343396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b="1" dirty="0"/>
              <a:t>Download:</a:t>
            </a:r>
          </a:p>
          <a:p>
            <a:r>
              <a:rPr lang="de-DE" sz="2800" b="1" dirty="0" err="1"/>
              <a:t>tinyurl.com</a:t>
            </a:r>
            <a:r>
              <a:rPr lang="de-DE" sz="2800" b="1" dirty="0"/>
              <a:t>/zjzvvua8</a:t>
            </a:r>
          </a:p>
        </p:txBody>
      </p:sp>
    </p:spTree>
    <p:extLst>
      <p:ext uri="{BB962C8B-B14F-4D97-AF65-F5344CB8AC3E}">
        <p14:creationId xmlns:p14="http://schemas.microsoft.com/office/powerpoint/2010/main" val="3490889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0966BC-4B3A-6F6D-17A7-F4B33C7D9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Programmieren (2)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D3986A-C9B2-F0E2-1A2F-C81313BB1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E3F369-BAB6-CD39-288B-265D8BC3C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16E15E-F7D4-B309-84CD-0A4FA3013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7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5E24567F-2AC1-EB4B-A6D4-DAA29BC0D412}"/>
              </a:ext>
            </a:extLst>
          </p:cNvPr>
          <p:cNvSpPr txBox="1">
            <a:spLocks/>
          </p:cNvSpPr>
          <p:nvPr/>
        </p:nvSpPr>
        <p:spPr>
          <a:xfrm>
            <a:off x="348343" y="1186805"/>
            <a:ext cx="11340073" cy="5018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Visual Studio Code bietet eine „Run“ Funktion. Diese funktioniert jedoch oft nicht zusammen mit dedizierten Terminals wie </a:t>
            </a:r>
            <a:r>
              <a:rPr lang="de-DE" dirty="0" err="1"/>
              <a:t>Jupyter</a:t>
            </a:r>
            <a:r>
              <a:rPr lang="de-DE" dirty="0"/>
              <a:t> oder VSC.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Daher: </a:t>
            </a:r>
            <a:r>
              <a:rPr lang="de-DE" b="1" dirty="0"/>
              <a:t>Den Code am besten immer nach einer Veränderung speichern und dann per Terminal ausführen!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7838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0966BC-4B3A-6F6D-17A7-F4B33C7D9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Programmieren (3)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D3986A-C9B2-F0E2-1A2F-C81313BB1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E3F369-BAB6-CD39-288B-265D8BC3C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16E15E-F7D4-B309-84CD-0A4FA3013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8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2F68499-DE29-E92C-E26B-DB1FB2EBD0C8}"/>
              </a:ext>
            </a:extLst>
          </p:cNvPr>
          <p:cNvSpPr txBox="1"/>
          <p:nvPr/>
        </p:nvSpPr>
        <p:spPr>
          <a:xfrm>
            <a:off x="268016" y="2956657"/>
            <a:ext cx="2798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 err="1"/>
              <a:t>Script</a:t>
            </a:r>
            <a:r>
              <a:rPr lang="de-DE" b="1" dirty="0"/>
              <a:t> in Visual Studio Code</a:t>
            </a:r>
          </a:p>
          <a:p>
            <a:pPr algn="ctr"/>
            <a:r>
              <a:rPr lang="de-DE" b="1" dirty="0"/>
              <a:t>Öffnen.</a:t>
            </a:r>
          </a:p>
        </p:txBody>
      </p:sp>
      <p:pic>
        <p:nvPicPr>
          <p:cNvPr id="8" name="Grafik 7" descr="Ein Bild, das Schrift, Grafiken, Text, Logo enthält.&#10;&#10;Automatisch generierte Beschreibung">
            <a:extLst>
              <a:ext uri="{FF2B5EF4-FFF2-40B4-BE49-F238E27FC236}">
                <a16:creationId xmlns:a16="http://schemas.microsoft.com/office/drawing/2014/main" id="{622B9D22-E78A-1424-B307-F54C1A980D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32" y="3602988"/>
            <a:ext cx="2435031" cy="528876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4ED7A28-D0AC-D1FB-F0D3-88423882D15C}"/>
              </a:ext>
            </a:extLst>
          </p:cNvPr>
          <p:cNvSpPr txBox="1"/>
          <p:nvPr/>
        </p:nvSpPr>
        <p:spPr>
          <a:xfrm>
            <a:off x="4283292" y="1234026"/>
            <a:ext cx="3625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/>
              <a:t>Python Datei im Terminal ausführen</a:t>
            </a:r>
          </a:p>
          <a:p>
            <a:pPr algn="ctr"/>
            <a:r>
              <a:rPr lang="de-DE" b="1" dirty="0"/>
              <a:t>und testen.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0697F9E-5552-A5D9-034D-DE9742DC4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921" y="1880357"/>
            <a:ext cx="6870700" cy="27940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4057E047-BDE8-3188-0E90-4EE3B82FC266}"/>
              </a:ext>
            </a:extLst>
          </p:cNvPr>
          <p:cNvSpPr txBox="1"/>
          <p:nvPr/>
        </p:nvSpPr>
        <p:spPr>
          <a:xfrm>
            <a:off x="5405108" y="3326155"/>
            <a:ext cx="2798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 err="1"/>
              <a:t>Script</a:t>
            </a:r>
            <a:r>
              <a:rPr lang="de-DE" b="1" dirty="0"/>
              <a:t> in Visual Studio Code</a:t>
            </a:r>
          </a:p>
          <a:p>
            <a:pPr algn="ctr"/>
            <a:r>
              <a:rPr lang="de-DE" b="1" dirty="0"/>
              <a:t>Bearbeiten.</a:t>
            </a:r>
          </a:p>
        </p:txBody>
      </p:sp>
      <p:pic>
        <p:nvPicPr>
          <p:cNvPr id="14" name="Grafik 13" descr="Ein Bild, das Text, Screenshot, Software, Schrift enthält.&#10;&#10;Automatisch generierte Beschreibung">
            <a:extLst>
              <a:ext uri="{FF2B5EF4-FFF2-40B4-BE49-F238E27FC236}">
                <a16:creationId xmlns:a16="http://schemas.microsoft.com/office/drawing/2014/main" id="{ACA2A943-5192-3BB8-42C9-138C3842BC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9454" y="3958805"/>
            <a:ext cx="3827747" cy="2202760"/>
          </a:xfrm>
          <a:prstGeom prst="rect">
            <a:avLst/>
          </a:prstGeom>
        </p:spPr>
      </p:pic>
      <p:sp>
        <p:nvSpPr>
          <p:cNvPr id="15" name="Pfeil nach rechts 14">
            <a:extLst>
              <a:ext uri="{FF2B5EF4-FFF2-40B4-BE49-F238E27FC236}">
                <a16:creationId xmlns:a16="http://schemas.microsoft.com/office/drawing/2014/main" id="{EA519E31-FF97-D8F8-1A06-2B6C03476C31}"/>
              </a:ext>
            </a:extLst>
          </p:cNvPr>
          <p:cNvSpPr/>
          <p:nvPr/>
        </p:nvSpPr>
        <p:spPr>
          <a:xfrm rot="19866933">
            <a:off x="3248909" y="2598626"/>
            <a:ext cx="1774372" cy="4930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rechts 15">
            <a:extLst>
              <a:ext uri="{FF2B5EF4-FFF2-40B4-BE49-F238E27FC236}">
                <a16:creationId xmlns:a16="http://schemas.microsoft.com/office/drawing/2014/main" id="{F9AA4D9A-A004-B1C0-66A4-5848103D914C}"/>
              </a:ext>
            </a:extLst>
          </p:cNvPr>
          <p:cNvSpPr/>
          <p:nvPr/>
        </p:nvSpPr>
        <p:spPr>
          <a:xfrm rot="2881451">
            <a:off x="9259822" y="2443888"/>
            <a:ext cx="999405" cy="4930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Pfeil nach rechts 16">
            <a:extLst>
              <a:ext uri="{FF2B5EF4-FFF2-40B4-BE49-F238E27FC236}">
                <a16:creationId xmlns:a16="http://schemas.microsoft.com/office/drawing/2014/main" id="{645D6C47-E6C7-2853-C3E2-3C103A0D0181}"/>
              </a:ext>
            </a:extLst>
          </p:cNvPr>
          <p:cNvSpPr/>
          <p:nvPr/>
        </p:nvSpPr>
        <p:spPr>
          <a:xfrm rot="16200000">
            <a:off x="6058000" y="2550383"/>
            <a:ext cx="999405" cy="4930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4D16520-5AA9-FFE2-AED4-F715E1A78212}"/>
              </a:ext>
            </a:extLst>
          </p:cNvPr>
          <p:cNvSpPr txBox="1"/>
          <p:nvPr/>
        </p:nvSpPr>
        <p:spPr>
          <a:xfrm>
            <a:off x="3635829" y="248633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1.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E5CD3F3-3423-ED23-E2D7-F5D00A7624E2}"/>
              </a:ext>
            </a:extLst>
          </p:cNvPr>
          <p:cNvSpPr txBox="1"/>
          <p:nvPr/>
        </p:nvSpPr>
        <p:spPr>
          <a:xfrm>
            <a:off x="9846637" y="2237401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2.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7C27A20-5629-6607-D831-0186D80CF467}"/>
              </a:ext>
            </a:extLst>
          </p:cNvPr>
          <p:cNvSpPr txBox="1"/>
          <p:nvPr/>
        </p:nvSpPr>
        <p:spPr>
          <a:xfrm>
            <a:off x="6118072" y="2744140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4.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6FEB2D82-43DF-EF7F-D664-87F7647324C7}"/>
              </a:ext>
            </a:extLst>
          </p:cNvPr>
          <p:cNvSpPr txBox="1"/>
          <p:nvPr/>
        </p:nvSpPr>
        <p:spPr>
          <a:xfrm>
            <a:off x="9239790" y="3344435"/>
            <a:ext cx="2700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/>
              <a:t>Programm mit </a:t>
            </a:r>
            <a:r>
              <a:rPr lang="de-DE" b="1" dirty="0" err="1"/>
              <a:t>Strg+c</a:t>
            </a:r>
            <a:r>
              <a:rPr lang="de-DE" b="1" dirty="0"/>
              <a:t> oder</a:t>
            </a:r>
          </a:p>
          <a:p>
            <a:pPr algn="ctr"/>
            <a:r>
              <a:rPr lang="de-DE" b="1" dirty="0" err="1"/>
              <a:t>control+c</a:t>
            </a:r>
            <a:r>
              <a:rPr lang="de-DE" b="1" dirty="0"/>
              <a:t> Stoppen.</a:t>
            </a:r>
          </a:p>
        </p:txBody>
      </p:sp>
      <p:sp>
        <p:nvSpPr>
          <p:cNvPr id="22" name="Pfeil nach rechts 21">
            <a:extLst>
              <a:ext uri="{FF2B5EF4-FFF2-40B4-BE49-F238E27FC236}">
                <a16:creationId xmlns:a16="http://schemas.microsoft.com/office/drawing/2014/main" id="{6A577A51-B03F-27BC-FC40-1588FAB353BD}"/>
              </a:ext>
            </a:extLst>
          </p:cNvPr>
          <p:cNvSpPr/>
          <p:nvPr/>
        </p:nvSpPr>
        <p:spPr>
          <a:xfrm rot="7811908">
            <a:off x="9017397" y="4451704"/>
            <a:ext cx="999405" cy="4930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A7123E8-C787-A94E-03D4-191F265AED4C}"/>
              </a:ext>
            </a:extLst>
          </p:cNvPr>
          <p:cNvSpPr txBox="1"/>
          <p:nvPr/>
        </p:nvSpPr>
        <p:spPr>
          <a:xfrm>
            <a:off x="9650857" y="4675438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2147092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0966BC-4B3A-6F6D-17A7-F4B33C7D9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Programmieren (4)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D3986A-C9B2-F0E2-1A2F-C81313BB1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CB01-AAAD-E645-A3BA-7B7EC2CA3F84}" type="datetime1">
              <a:rPr lang="de-DE" smtClean="0"/>
              <a:t>07.05.24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E3F369-BAB6-CD39-288B-265D8BC3C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Forschungszentrum Jülich - Universität Münster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16E15E-F7D4-B309-84CD-0A4FA3013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8EBA0-AD7E-D34A-8632-35BA28F90D4C}" type="slidenum">
              <a:rPr lang="de-DE" smtClean="0"/>
              <a:t>9</a:t>
            </a:fld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4ED7A28-D0AC-D1FB-F0D3-88423882D15C}"/>
              </a:ext>
            </a:extLst>
          </p:cNvPr>
          <p:cNvSpPr txBox="1"/>
          <p:nvPr/>
        </p:nvSpPr>
        <p:spPr>
          <a:xfrm>
            <a:off x="5516053" y="1685801"/>
            <a:ext cx="1276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/>
              <a:t>Debugging!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AA6A73E-29ED-CC0F-3C47-1123FC42E786}"/>
              </a:ext>
            </a:extLst>
          </p:cNvPr>
          <p:cNvSpPr txBox="1"/>
          <p:nvPr/>
        </p:nvSpPr>
        <p:spPr>
          <a:xfrm>
            <a:off x="3966340" y="2055133"/>
            <a:ext cx="55107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dirty="0"/>
              <a:t>Ruhe bewahren!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Im Zweifel den letzten Schritt rückgängig machen!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Fehler überprüfen (meist ist die letzte Zeile relevant).</a:t>
            </a:r>
          </a:p>
        </p:txBody>
      </p:sp>
      <p:pic>
        <p:nvPicPr>
          <p:cNvPr id="13" name="Grafik 12" descr="Ein Bild, das Text, Schrift, Quittung, weiß enthält.&#10;&#10;Automatisch generierte Beschreibung">
            <a:extLst>
              <a:ext uri="{FF2B5EF4-FFF2-40B4-BE49-F238E27FC236}">
                <a16:creationId xmlns:a16="http://schemas.microsoft.com/office/drawing/2014/main" id="{5255307F-28D5-8DAF-2A5B-EAE2F5B04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117" y="2989349"/>
            <a:ext cx="7213600" cy="1092200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3ED5B7C7-AE5B-71E1-51F1-A22719B180BB}"/>
              </a:ext>
            </a:extLst>
          </p:cNvPr>
          <p:cNvSpPr txBox="1"/>
          <p:nvPr/>
        </p:nvSpPr>
        <p:spPr>
          <a:xfrm>
            <a:off x="3966340" y="4126077"/>
            <a:ext cx="71490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Hier: </a:t>
            </a:r>
            <a:r>
              <a:rPr lang="de-DE" dirty="0"/>
              <a:t>Irgendein Fehler mit dem Namen „</a:t>
            </a:r>
            <a:r>
              <a:rPr lang="de-DE" dirty="0" err="1"/>
              <a:t>mass_Mercury</a:t>
            </a:r>
            <a:r>
              <a:rPr lang="de-DE" dirty="0"/>
              <a:t>“.</a:t>
            </a:r>
          </a:p>
          <a:p>
            <a:r>
              <a:rPr lang="de-DE" b="1" dirty="0"/>
              <a:t>Lösung: </a:t>
            </a:r>
            <a:r>
              <a:rPr lang="de-DE" dirty="0"/>
              <a:t>Variablennamen überprüfen! Alles richtig geschrieben? Groß- und</a:t>
            </a:r>
          </a:p>
          <a:p>
            <a:r>
              <a:rPr lang="de-DE" dirty="0"/>
              <a:t>Kleinschreibung berücksichtigt?</a:t>
            </a:r>
          </a:p>
        </p:txBody>
      </p:sp>
    </p:spTree>
    <p:extLst>
      <p:ext uri="{BB962C8B-B14F-4D97-AF65-F5344CB8AC3E}">
        <p14:creationId xmlns:p14="http://schemas.microsoft.com/office/powerpoint/2010/main" val="1971497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6655241C-DC3C-D549-BC8D-600F82506775}" vid="{8207C1C5-D7AA-F64A-AE79-28B75132CA29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1833</Words>
  <Application>Microsoft Macintosh PowerPoint</Application>
  <PresentationFormat>Breitbild</PresentationFormat>
  <Paragraphs>354</Paragraphs>
  <Slides>47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47</vt:i4>
      </vt:variant>
    </vt:vector>
  </HeadingPairs>
  <TitlesOfParts>
    <vt:vector size="51" baseType="lpstr">
      <vt:lpstr>Arial</vt:lpstr>
      <vt:lpstr>Calibri</vt:lpstr>
      <vt:lpstr>Meta Offc Pro</vt:lpstr>
      <vt:lpstr>Office</vt:lpstr>
      <vt:lpstr>Die Numerik Masterclass</vt:lpstr>
      <vt:lpstr>Was erwartet euch?</vt:lpstr>
      <vt:lpstr>Installation</vt:lpstr>
      <vt:lpstr>Installation (2)</vt:lpstr>
      <vt:lpstr>Installation (3)</vt:lpstr>
      <vt:lpstr>Programmieren</vt:lpstr>
      <vt:lpstr>Programmieren (2)</vt:lpstr>
      <vt:lpstr>Programmieren (3)</vt:lpstr>
      <vt:lpstr>Programmieren (4)</vt:lpstr>
      <vt:lpstr>Programmieren (5)</vt:lpstr>
      <vt:lpstr>Programmieren (6)</vt:lpstr>
      <vt:lpstr>BITTE BEI PROBLEMEN FRAGEN!</vt:lpstr>
      <vt:lpstr>Los geht’s!</vt:lpstr>
      <vt:lpstr>Gratulation!</vt:lpstr>
      <vt:lpstr>Wichtige Meilensteine</vt:lpstr>
      <vt:lpstr>Wichtige Meilensteine</vt:lpstr>
      <vt:lpstr>Wichtige Meilensteine</vt:lpstr>
      <vt:lpstr>Wichtige Meilensteine</vt:lpstr>
      <vt:lpstr>Wichtige Meilensteine</vt:lpstr>
      <vt:lpstr>Wichtige Meilensteine</vt:lpstr>
      <vt:lpstr>Wichtige Meilensteine</vt:lpstr>
      <vt:lpstr>Wichtige Meilensteine</vt:lpstr>
      <vt:lpstr>Weiter geht’s!</vt:lpstr>
      <vt:lpstr>Weiter geht’s!</vt:lpstr>
      <vt:lpstr>Weiter geht’s!</vt:lpstr>
      <vt:lpstr>Weiter geht’s!</vt:lpstr>
      <vt:lpstr>Weiter geht’s!</vt:lpstr>
      <vt:lpstr>Wichtiger Meilenstein</vt:lpstr>
      <vt:lpstr>Wichtiger Meilenstein</vt:lpstr>
      <vt:lpstr>Etwas Geschichte</vt:lpstr>
      <vt:lpstr>Einstein fand die Lösung</vt:lpstr>
      <vt:lpstr>Klassische Mechanik</vt:lpstr>
      <vt:lpstr>Klassische Mechanik</vt:lpstr>
      <vt:lpstr>Relativistische Betrachtung</vt:lpstr>
      <vt:lpstr>Relativistische Betrachtung</vt:lpstr>
      <vt:lpstr>Relativistische Betrachtung</vt:lpstr>
      <vt:lpstr>Relativistische Betrachtung</vt:lpstr>
      <vt:lpstr>Relativistische Betrachtung</vt:lpstr>
      <vt:lpstr>Weiter geht’s!</vt:lpstr>
      <vt:lpstr>Wichtiger Meilenstein</vt:lpstr>
      <vt:lpstr>Wie rt_faktor wählen?</vt:lpstr>
      <vt:lpstr>Wie rt_faktor wählen?</vt:lpstr>
      <vt:lpstr>Interpolieren?</vt:lpstr>
      <vt:lpstr>Interpolieren?</vt:lpstr>
      <vt:lpstr>Interpolieren?</vt:lpstr>
      <vt:lpstr>Weiter geht’s!</vt:lpstr>
      <vt:lpstr>Diskussion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Hadronen-Therapie-Masterclass</dc:title>
  <dc:creator>David Rainer Wolfgang Borgelt</dc:creator>
  <cp:lastModifiedBy>David Borgelt</cp:lastModifiedBy>
  <cp:revision>49</cp:revision>
  <dcterms:created xsi:type="dcterms:W3CDTF">2023-10-23T12:54:25Z</dcterms:created>
  <dcterms:modified xsi:type="dcterms:W3CDTF">2024-05-07T09:54:58Z</dcterms:modified>
</cp:coreProperties>
</file>