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17"/>
  </p:notesMasterIdLst>
  <p:sldIdLst>
    <p:sldId id="351" r:id="rId2"/>
    <p:sldId id="353" r:id="rId3"/>
    <p:sldId id="357" r:id="rId4"/>
    <p:sldId id="355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FF3300"/>
    <a:srgbClr val="F6F5E7"/>
    <a:srgbClr val="EDE9CB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0" autoAdjust="0"/>
    <p:restoredTop sz="79803" autoAdjust="0"/>
  </p:normalViewPr>
  <p:slideViewPr>
    <p:cSldViewPr snapToGrid="0">
      <p:cViewPr varScale="1">
        <p:scale>
          <a:sx n="66" d="100"/>
          <a:sy n="66" d="100"/>
        </p:scale>
        <p:origin x="898" y="6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7" d="100"/>
        <a:sy n="107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05.05.2024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110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20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02231" y="6372333"/>
            <a:ext cx="3384000" cy="348865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43400" y="63560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06.05.2024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720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3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9000"/>
            <a:ext cx="10515600" cy="5112000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06.05.2024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7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2592000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43400" y="63560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64696" y="2563465"/>
            <a:ext cx="5111320" cy="1646302"/>
          </a:xfrm>
        </p:spPr>
        <p:txBody>
          <a:bodyPr/>
          <a:lstStyle/>
          <a:p>
            <a:r>
              <a:rPr lang="de-DE" sz="4400" dirty="0" smtClean="0"/>
              <a:t>Netzwerk Teilchenwelt</a:t>
            </a:r>
            <a:br>
              <a:rPr lang="de-DE" sz="4400" dirty="0" smtClean="0"/>
            </a:br>
            <a:r>
              <a:rPr lang="de-DE" sz="3600" dirty="0" smtClean="0"/>
              <a:t>Standort-Treffen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64696" y="3926814"/>
            <a:ext cx="5111320" cy="1096899"/>
          </a:xfrm>
        </p:spPr>
        <p:txBody>
          <a:bodyPr>
            <a:normAutofit/>
          </a:bodyPr>
          <a:lstStyle/>
          <a:p>
            <a:r>
              <a:rPr lang="de-DE" sz="3300" b="1" dirty="0" smtClean="0"/>
              <a:t>Frankfurt, 06.05.2024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5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WP6: Evaluation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entfällt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366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Aufgaben in Dresden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Externe Kommunikation </a:t>
            </a:r>
          </a:p>
          <a:p>
            <a:r>
              <a:rPr lang="de-DE" dirty="0">
                <a:sym typeface="Wingdings" panose="05000000000000000000" pitchFamily="2" charset="2"/>
              </a:rPr>
              <a:t>Newsletter für Jugendliche / </a:t>
            </a:r>
            <a:r>
              <a:rPr lang="de-DE" dirty="0" smtClean="0">
                <a:sym typeface="Wingdings" panose="05000000000000000000" pitchFamily="2" charset="2"/>
              </a:rPr>
              <a:t>Lehrkräfte </a:t>
            </a:r>
            <a:r>
              <a:rPr lang="de-DE" dirty="0">
                <a:sym typeface="Wingdings" panose="05000000000000000000" pitchFamily="2" charset="2"/>
              </a:rPr>
              <a:t>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Website 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Magazin  entfällt</a:t>
            </a:r>
          </a:p>
          <a:p>
            <a:r>
              <a:rPr lang="de-DE" dirty="0">
                <a:sym typeface="Wingdings" panose="05000000000000000000" pitchFamily="2" charset="2"/>
              </a:rPr>
              <a:t>Social Media  </a:t>
            </a:r>
            <a:r>
              <a:rPr lang="de-DE" dirty="0" smtClean="0">
                <a:sym typeface="Wingdings" panose="05000000000000000000" pitchFamily="2" charset="2"/>
              </a:rPr>
              <a:t>entfällt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/>
              <a:t>Präsentation </a:t>
            </a:r>
            <a:r>
              <a:rPr lang="de-DE" dirty="0"/>
              <a:t>auf überregionalen Veranstaltungen &amp; Konferenzen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nur wenn Kosten von den Einladenden übernommen werden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b="1" dirty="0">
                <a:sym typeface="Wingdings" panose="05000000000000000000" pitchFamily="2" charset="2"/>
              </a:rPr>
              <a:t>Werbematerialien</a:t>
            </a:r>
          </a:p>
          <a:p>
            <a:r>
              <a:rPr lang="de-DE" dirty="0">
                <a:sym typeface="Wingdings" panose="05000000000000000000" pitchFamily="2" charset="2"/>
              </a:rPr>
              <a:t>Design/Gestaltung (z.B. Flyer)  entfällt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Merchandising  entfällt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97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Strukturen + Personal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Wiki </a:t>
            </a:r>
            <a:r>
              <a:rPr lang="de-DE" dirty="0" smtClean="0">
                <a:sym typeface="Wingdings" panose="05000000000000000000" pitchFamily="2" charset="2"/>
              </a:rPr>
              <a:t> weiterführen</a:t>
            </a:r>
            <a:endParaRPr lang="de-DE" dirty="0" smtClean="0"/>
          </a:p>
          <a:p>
            <a:r>
              <a:rPr lang="de-DE" dirty="0" smtClean="0"/>
              <a:t>Datenbank für Termine und Personen </a:t>
            </a:r>
            <a:r>
              <a:rPr lang="de-DE" dirty="0" smtClean="0">
                <a:sym typeface="Wingdings" panose="05000000000000000000" pitchFamily="2" charset="2"/>
              </a:rPr>
              <a:t> weiterführen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Verbleibendes Personal: Carmen + Uta (bewilligt wurden 0,85 FTE)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38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Auskünfte von PT-DESY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Geleistete Arbeit ist hervorragend</a:t>
            </a:r>
          </a:p>
          <a:p>
            <a:r>
              <a:rPr lang="de-DE" dirty="0" smtClean="0"/>
              <a:t>Antrag ist sehr gut</a:t>
            </a:r>
          </a:p>
          <a:p>
            <a:r>
              <a:rPr lang="de-DE" dirty="0" smtClean="0"/>
              <a:t>Aber BMBF hat stark gekürzten Etat</a:t>
            </a:r>
          </a:p>
          <a:p>
            <a:r>
              <a:rPr lang="de-DE" dirty="0" smtClean="0"/>
              <a:t>Forschungsgruppen haben auch Kürzungen (ca. 20%)</a:t>
            </a:r>
          </a:p>
          <a:p>
            <a:r>
              <a:rPr lang="de-DE" dirty="0" smtClean="0"/>
              <a:t>Vorrang haben alle Arbeiten, die über Verpflichtungen erbracht werden müssen</a:t>
            </a:r>
          </a:p>
          <a:p>
            <a:r>
              <a:rPr lang="de-DE" dirty="0" smtClean="0"/>
              <a:t>Vieles andere: „Können wir uns derzeit nicht leisten“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411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Nächste Schritte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Heute: Information aller Standort-Kontakte </a:t>
            </a:r>
            <a:r>
              <a:rPr lang="de-DE" dirty="0" smtClean="0">
                <a:sym typeface="Wingdings" panose="05000000000000000000" pitchFamily="2" charset="2"/>
              </a:rPr>
              <a:t> Info an die Standorte/Arbeitsgruppen weitertragen</a:t>
            </a:r>
            <a:endParaRPr lang="de-DE" dirty="0" smtClean="0"/>
          </a:p>
          <a:p>
            <a:r>
              <a:rPr lang="de-DE" dirty="0" smtClean="0"/>
              <a:t>10.5. Sitzung des Kuratoriums (u.a. </a:t>
            </a:r>
            <a:r>
              <a:rPr lang="de-DE" dirty="0" err="1" smtClean="0"/>
              <a:t>LHC-FSP-Sprecher:innen</a:t>
            </a:r>
            <a:r>
              <a:rPr lang="de-DE" dirty="0" smtClean="0"/>
              <a:t> und Belle II-FSP-Sprecher)</a:t>
            </a:r>
          </a:p>
          <a:p>
            <a:r>
              <a:rPr lang="de-DE" dirty="0" smtClean="0"/>
              <a:t>Information aller Gruppen, die einen LoI für den Antrag abgegeben haben</a:t>
            </a:r>
          </a:p>
          <a:p>
            <a:r>
              <a:rPr lang="de-DE" dirty="0" smtClean="0"/>
              <a:t>Information an alle Vermittler:innen und Fellows</a:t>
            </a:r>
          </a:p>
          <a:p>
            <a:r>
              <a:rPr lang="de-DE" dirty="0"/>
              <a:t>Information des KET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55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Carmen und Uta sind weiterhin da (+ 3 Knotenpunkte)</a:t>
            </a:r>
          </a:p>
          <a:p>
            <a:r>
              <a:rPr lang="de-DE" dirty="0" smtClean="0"/>
              <a:t>Aufgebaute Strukturen, Kulturen und Kontakte pflegen</a:t>
            </a:r>
          </a:p>
          <a:p>
            <a:r>
              <a:rPr lang="de-DE" dirty="0" smtClean="0"/>
              <a:t>Kompetenzen bewahren</a:t>
            </a:r>
          </a:p>
          <a:p>
            <a:r>
              <a:rPr lang="de-DE" dirty="0" smtClean="0"/>
              <a:t>Externe Mittel in begrenztem Maß einwerben, z.B. von der </a:t>
            </a:r>
            <a:r>
              <a:rPr lang="de-DE" dirty="0" err="1" smtClean="0"/>
              <a:t>Heraeus</a:t>
            </a:r>
            <a:r>
              <a:rPr lang="de-DE" dirty="0" smtClean="0"/>
              <a:t>-Stiftung für Vermittlungs-Workshop</a:t>
            </a:r>
          </a:p>
          <a:p>
            <a:r>
              <a:rPr lang="de-DE" dirty="0" smtClean="0"/>
              <a:t>Verstärkte Öffentlichkeitsarbeit für Wissenschaftskommunikation in der Physik der kleinsten Teilchen machen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141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C:\Users\ubilow\AppData\Local\Microsoft\Windows\INetCache\Content.Word\Fellows-DPG-Schülertagung-20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00" y="2415764"/>
            <a:ext cx="2663190" cy="199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07957" y="951564"/>
            <a:ext cx="2860768" cy="2114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BMBF-Zwischenbericht 2023 </a:t>
            </a:r>
            <a:r>
              <a:rPr lang="de-DE" sz="2000" b="0" dirty="0" smtClean="0"/>
              <a:t>(eingereicht zum 30.4.2024)</a:t>
            </a:r>
            <a:endParaRPr lang="de-DE" sz="2000" b="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696617"/>
            <a:ext cx="10062245" cy="4535487"/>
          </a:xfrm>
        </p:spPr>
        <p:txBody>
          <a:bodyPr>
            <a:noAutofit/>
          </a:bodyPr>
          <a:lstStyle/>
          <a:p>
            <a:r>
              <a:rPr lang="de-DE" dirty="0" smtClean="0"/>
              <a:t>128 Veranstaltungen im Basisprogramm</a:t>
            </a:r>
            <a:r>
              <a:rPr lang="de-DE" dirty="0"/>
              <a:t> </a:t>
            </a:r>
            <a:r>
              <a:rPr lang="de-DE" dirty="0" smtClean="0"/>
              <a:t>(Vorjahr: 82)</a:t>
            </a:r>
          </a:p>
          <a:p>
            <a:r>
              <a:rPr lang="de-DE" dirty="0" smtClean="0"/>
              <a:t>Qualifizierungsprogramm: </a:t>
            </a:r>
          </a:p>
          <a:p>
            <a:pPr lvl="1"/>
            <a:r>
              <a:rPr lang="de-DE" dirty="0" smtClean="0"/>
              <a:t>Cosmic-Camps in Erlangen</a:t>
            </a:r>
          </a:p>
          <a:p>
            <a:pPr lvl="1"/>
            <a:r>
              <a:rPr lang="de-DE" dirty="0" smtClean="0"/>
              <a:t>Astroteilchen-Camp Zeuthen</a:t>
            </a:r>
          </a:p>
          <a:p>
            <a:pPr lvl="1"/>
            <a:r>
              <a:rPr lang="de-DE" dirty="0" smtClean="0"/>
              <a:t>135 (102) Jugendliche im Praktikum </a:t>
            </a:r>
          </a:p>
          <a:p>
            <a:pPr lvl="1"/>
            <a:r>
              <a:rPr lang="de-DE" dirty="0" smtClean="0"/>
              <a:t>2 MINT-EC Camps, 3 Teilchenphysik-AGs</a:t>
            </a:r>
          </a:p>
          <a:p>
            <a:r>
              <a:rPr lang="de-DE" dirty="0" smtClean="0"/>
              <a:t>Vertiefungsprogramm:</a:t>
            </a:r>
          </a:p>
          <a:p>
            <a:pPr lvl="1"/>
            <a:r>
              <a:rPr lang="de-DE" dirty="0" smtClean="0"/>
              <a:t>55 (53) Jugendliche am CERN (Workshop, Projektwochen)</a:t>
            </a:r>
          </a:p>
          <a:p>
            <a:pPr lvl="1"/>
            <a:r>
              <a:rPr lang="de-DE" dirty="0" smtClean="0"/>
              <a:t>16 (13) Jugendliche bei Teilchenphysik-Akademie Mainz</a:t>
            </a:r>
          </a:p>
          <a:p>
            <a:pPr lvl="1"/>
            <a:r>
              <a:rPr lang="de-DE" dirty="0" smtClean="0"/>
              <a:t>16 (11) abgeschl. Schülerforschungsarbeiten, 7 (3) Preise</a:t>
            </a:r>
          </a:p>
          <a:p>
            <a:r>
              <a:rPr lang="de-DE" dirty="0" smtClean="0"/>
              <a:t>Angebote für Fellows und Vermittler:innen</a:t>
            </a:r>
          </a:p>
          <a:p>
            <a:r>
              <a:rPr lang="de-DE" dirty="0" smtClean="0"/>
              <a:t>Urknall unterwegs an 15 Stationen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 rot="805508">
            <a:off x="7484197" y="438900"/>
            <a:ext cx="2980195" cy="589944"/>
          </a:xfrm>
          <a:prstGeom prst="rect">
            <a:avLst/>
          </a:prstGeom>
          <a:noFill/>
          <a:ln w="19050">
            <a:solidFill>
              <a:srgbClr val="013476"/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dirty="0"/>
              <a:t>Danke für </a:t>
            </a:r>
            <a:r>
              <a:rPr lang="de-DE" dirty="0" smtClean="0"/>
              <a:t>Euer Engagement und die Zuarbeiten zum Bericht!</a:t>
            </a:r>
            <a:endParaRPr lang="de-DE" dirty="0"/>
          </a:p>
        </p:txBody>
      </p:sp>
      <p:pic>
        <p:nvPicPr>
          <p:cNvPr id="13" name="Grafik 12" descr="https://www.teilchenwelt.de/wp-content/uploads/2023/09/IMG_9061-scale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908" y="4842510"/>
            <a:ext cx="2753995" cy="2015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2109" y="4181368"/>
            <a:ext cx="2682472" cy="1975275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48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Antrag Dresden für die nächste </a:t>
            </a:r>
            <a:r>
              <a:rPr lang="de-DE" dirty="0" smtClean="0"/>
              <a:t>Förderperiode (2024-2027)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1295467" y="1437156"/>
            <a:ext cx="10896533" cy="47369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/>
              <a:t>Basierend auf Bewährtem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 smtClean="0"/>
              <a:t>Stufenprogramm </a:t>
            </a:r>
            <a:r>
              <a:rPr lang="de-DE" sz="2000" dirty="0"/>
              <a:t>für </a:t>
            </a:r>
            <a:r>
              <a:rPr lang="de-DE" sz="2000" dirty="0" smtClean="0"/>
              <a:t>Jugendliche inkl. CERN-Programme</a:t>
            </a:r>
            <a:endParaRPr lang="de-D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/>
              <a:t>Fellow-Programm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i="1" dirty="0"/>
              <a:t>Urknall unterwegs</a:t>
            </a:r>
            <a:r>
              <a:rPr lang="de-DE" sz="2000" dirty="0"/>
              <a:t>: </a:t>
            </a:r>
            <a:r>
              <a:rPr lang="de-DE" sz="2000" dirty="0" smtClean="0"/>
              <a:t>Tour, digitale Ergänzung</a:t>
            </a:r>
            <a:endParaRPr lang="de-D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/>
              <a:t>Zentrale </a:t>
            </a:r>
            <a:r>
              <a:rPr lang="de-DE" sz="2000" dirty="0" err="1" smtClean="0"/>
              <a:t>Orgastruktur</a:t>
            </a:r>
            <a:r>
              <a:rPr lang="de-DE" sz="2000" dirty="0" smtClean="0"/>
              <a:t> </a:t>
            </a:r>
            <a:r>
              <a:rPr lang="de-DE" sz="2000" dirty="0"/>
              <a:t>(Netzwerk mit </a:t>
            </a:r>
            <a:r>
              <a:rPr lang="de-DE" sz="2000" dirty="0" smtClean="0"/>
              <a:t>Standorten, </a:t>
            </a:r>
            <a:r>
              <a:rPr lang="de-DE" sz="2000" dirty="0"/>
              <a:t>Verbund mit </a:t>
            </a:r>
            <a:r>
              <a:rPr lang="de-DE" sz="2000" dirty="0" smtClean="0"/>
              <a:t>Knotenpunkten, Schnittstellen zu ErUM-FSP-Büros und JOO)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 smtClean="0"/>
              <a:t>Externe und interne Kommunikation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 smtClean="0"/>
              <a:t>Gemeinsame Aktionen wie Woche der Teilchenwelt </a:t>
            </a: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 smtClean="0"/>
              <a:t>Zusätzlich:</a:t>
            </a:r>
            <a:endParaRPr lang="de-DE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/>
              <a:t>Programm an neuen Standorten </a:t>
            </a:r>
            <a:r>
              <a:rPr lang="de-DE" sz="2000" dirty="0" smtClean="0"/>
              <a:t>(FZ </a:t>
            </a:r>
            <a:r>
              <a:rPr lang="de-DE" sz="2000" dirty="0"/>
              <a:t>Jülich, Bielefeld, </a:t>
            </a:r>
            <a:r>
              <a:rPr lang="de-DE" sz="2000" dirty="0" smtClean="0"/>
              <a:t>Jena, HZDR, Uni Köln...) </a:t>
            </a:r>
            <a:endParaRPr lang="de-D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/>
              <a:t>Nature of Science Inhalte </a:t>
            </a:r>
            <a:r>
              <a:rPr lang="de-DE" sz="2000" dirty="0">
                <a:sym typeface="Wingdings" panose="05000000000000000000" pitchFamily="2" charset="2"/>
              </a:rPr>
              <a:t> nachhaltige Bildung</a:t>
            </a:r>
            <a:endParaRPr lang="de-D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/>
              <a:t>Diversität: </a:t>
            </a:r>
            <a:r>
              <a:rPr lang="de-DE" sz="2000" dirty="0" smtClean="0"/>
              <a:t>Jugendliche früher und breiter ansprechen, auch andere Schulformen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de-DE" sz="2000" dirty="0" smtClean="0"/>
              <a:t>Standorte stärker integrieren in Teilaufgaben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11320463" y="6372225"/>
            <a:ext cx="871537" cy="349250"/>
          </a:xfrm>
        </p:spPr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30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 Dresden für die nächste Förderperiode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b="1" dirty="0" smtClean="0"/>
              <a:t>Kleinste Teilchen: Teilhabe und Talente </a:t>
            </a:r>
            <a:r>
              <a:rPr lang="de-DE" dirty="0" smtClean="0"/>
              <a:t>(KleT³), eingereicht zum 1.7.2023</a:t>
            </a:r>
          </a:p>
          <a:p>
            <a:r>
              <a:rPr lang="de-DE" dirty="0" smtClean="0"/>
              <a:t>Laufzeit 07/2024 – 06/2027</a:t>
            </a:r>
          </a:p>
          <a:p>
            <a:r>
              <a:rPr lang="de-DE" dirty="0"/>
              <a:t>Antrag mit 6 Arbeitspaketen, nach Zielgruppen gegliedert</a:t>
            </a:r>
          </a:p>
          <a:p>
            <a:r>
              <a:rPr lang="de-DE" dirty="0" smtClean="0"/>
              <a:t>Für 34 Standorte, inkl. Projektleitung</a:t>
            </a:r>
          </a:p>
          <a:p>
            <a:r>
              <a:rPr lang="de-DE" dirty="0" smtClean="0"/>
              <a:t>Absichtserklärungen (LoI) zur Zusammenarbeit von 136 Arbeitsgruppen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Zuwendungsbescheid kam am 16.4.2024</a:t>
            </a:r>
          </a:p>
          <a:p>
            <a:pPr marL="0" indent="0">
              <a:buNone/>
            </a:pPr>
            <a:r>
              <a:rPr lang="de-DE" dirty="0" smtClean="0"/>
              <a:t>85% gekürzt (nur 15% bewilligt)</a:t>
            </a:r>
          </a:p>
          <a:p>
            <a:pPr marL="0" indent="0">
              <a:buNone/>
            </a:pPr>
            <a:r>
              <a:rPr lang="de-DE" dirty="0" smtClean="0"/>
              <a:t>Betrifft Personal, Sach- und Reisemittel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8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WP1: Breite </a:t>
            </a:r>
            <a:r>
              <a:rPr lang="de-DE" dirty="0" smtClean="0"/>
              <a:t>Öffentlichkeit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Tourplanung </a:t>
            </a:r>
            <a:r>
              <a:rPr lang="de-DE" dirty="0">
                <a:sym typeface="Wingdings" panose="05000000000000000000" pitchFamily="2" charset="2"/>
              </a:rPr>
              <a:t>und -durchführung Urknall unterwegs  entfällt</a:t>
            </a:r>
          </a:p>
          <a:p>
            <a:r>
              <a:rPr lang="de-DE" dirty="0">
                <a:sym typeface="Wingdings" panose="05000000000000000000" pitchFamily="2" charset="2"/>
              </a:rPr>
              <a:t>Digitale Spur Urknall unterwegs  </a:t>
            </a:r>
            <a:r>
              <a:rPr lang="de-DE" dirty="0" smtClean="0">
                <a:sym typeface="Wingdings" panose="05000000000000000000" pitchFamily="2" charset="2"/>
              </a:rPr>
              <a:t>entfällt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Koordination </a:t>
            </a:r>
            <a:r>
              <a:rPr lang="de-DE" dirty="0">
                <a:sym typeface="Wingdings" panose="05000000000000000000" pitchFamily="2" charset="2"/>
              </a:rPr>
              <a:t>Woche der Teilchenwelt, CERN70-Woche   </a:t>
            </a:r>
            <a:r>
              <a:rPr lang="de-DE" dirty="0" smtClean="0">
                <a:sym typeface="Wingdings" panose="05000000000000000000" pitchFamily="2" charset="2"/>
              </a:rPr>
              <a:t>entfällt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4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WP2: </a:t>
            </a:r>
            <a:r>
              <a:rPr lang="de-DE" dirty="0" smtClean="0"/>
              <a:t>Jugendliche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82501"/>
            <a:ext cx="10602621" cy="4525803"/>
          </a:xfrm>
        </p:spPr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Keine Honorare und Reisekosten für </a:t>
            </a:r>
            <a:r>
              <a:rPr lang="de-DE" dirty="0" smtClean="0">
                <a:sym typeface="Wingdings" panose="05000000000000000000" pitchFamily="2" charset="2"/>
              </a:rPr>
              <a:t>Vermittler:innen</a:t>
            </a:r>
          </a:p>
          <a:p>
            <a:r>
              <a:rPr lang="de-DE" dirty="0"/>
              <a:t>künftig über Mittel der Standorte? (Overhead Forschung; </a:t>
            </a:r>
            <a:r>
              <a:rPr lang="de-DE" dirty="0" err="1"/>
              <a:t>WissKomm</a:t>
            </a:r>
            <a:r>
              <a:rPr lang="de-DE" dirty="0"/>
              <a:t> ist integraler Teil) 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CERN-Workshops </a:t>
            </a:r>
            <a:r>
              <a:rPr lang="de-DE" dirty="0">
                <a:sym typeface="Wingdings" panose="05000000000000000000" pitchFamily="2" charset="2"/>
              </a:rPr>
              <a:t> entfällt</a:t>
            </a:r>
          </a:p>
          <a:p>
            <a:r>
              <a:rPr lang="de-DE" dirty="0">
                <a:sym typeface="Wingdings" panose="05000000000000000000" pitchFamily="2" charset="2"/>
              </a:rPr>
              <a:t>CERN-Projektwochen  entfällt</a:t>
            </a:r>
          </a:p>
          <a:p>
            <a:r>
              <a:rPr lang="de-DE" dirty="0">
                <a:sym typeface="Wingdings" panose="05000000000000000000" pitchFamily="2" charset="2"/>
              </a:rPr>
              <a:t>CERN@home  entfällt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5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WP3: </a:t>
            </a:r>
            <a:r>
              <a:rPr lang="de-DE" dirty="0" smtClean="0"/>
              <a:t>Fellows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ym typeface="Wingdings" panose="05000000000000000000" pitchFamily="2" charset="2"/>
              </a:rPr>
              <a:t>Koordination Fellow-Programm  weiterführen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Fellow-Mailings </a:t>
            </a:r>
            <a:r>
              <a:rPr lang="de-DE" dirty="0">
                <a:sym typeface="Wingdings" panose="05000000000000000000" pitchFamily="2" charset="2"/>
              </a:rPr>
              <a:t>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Ask the expert (online)  weiterführen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Fellow-Schule </a:t>
            </a:r>
            <a:r>
              <a:rPr lang="de-DE" dirty="0">
                <a:sym typeface="Wingdings" panose="05000000000000000000" pitchFamily="2" charset="2"/>
              </a:rPr>
              <a:t> weiterführen (</a:t>
            </a:r>
            <a:r>
              <a:rPr lang="de-DE" dirty="0" err="1" smtClean="0">
                <a:sym typeface="Wingdings" panose="05000000000000000000" pitchFamily="2" charset="2"/>
              </a:rPr>
              <a:t>Terascale</a:t>
            </a:r>
            <a:r>
              <a:rPr lang="de-DE" dirty="0" smtClean="0">
                <a:sym typeface="Wingdings" panose="05000000000000000000" pitchFamily="2" charset="2"/>
              </a:rPr>
              <a:t> Alliance). </a:t>
            </a:r>
            <a:r>
              <a:rPr lang="de-DE" dirty="0">
                <a:sym typeface="Wingdings" panose="05000000000000000000" pitchFamily="2" charset="2"/>
              </a:rPr>
              <a:t>Aber Finanzlücke!</a:t>
            </a:r>
          </a:p>
          <a:p>
            <a:r>
              <a:rPr lang="de-DE" dirty="0">
                <a:sym typeface="Wingdings" panose="05000000000000000000" pitchFamily="2" charset="2"/>
              </a:rPr>
              <a:t>Fellows zu Tagungen  </a:t>
            </a:r>
            <a:r>
              <a:rPr lang="de-DE" dirty="0" smtClean="0">
                <a:sym typeface="Wingdings" panose="05000000000000000000" pitchFamily="2" charset="2"/>
              </a:rPr>
              <a:t>entfällt</a:t>
            </a:r>
          </a:p>
          <a:p>
            <a:r>
              <a:rPr lang="de-DE" dirty="0">
                <a:sym typeface="Wingdings" panose="05000000000000000000" pitchFamily="2" charset="2"/>
              </a:rPr>
              <a:t>Fellow-Treffen  entfällt.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Unklar</a:t>
            </a:r>
            <a:r>
              <a:rPr lang="de-DE" dirty="0">
                <a:sym typeface="Wingdings" panose="05000000000000000000" pitchFamily="2" charset="2"/>
              </a:rPr>
              <a:t>: Gestaltung </a:t>
            </a:r>
            <a:r>
              <a:rPr lang="de-DE" dirty="0" smtClean="0">
                <a:sym typeface="Wingdings" panose="05000000000000000000" pitchFamily="2" charset="2"/>
              </a:rPr>
              <a:t>Qualifikationsprogramm. Wie können Fellows gewonnen werden, wenn das Stufenprogramm mit CERN-Programmen nicht mehr existiert?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25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WP 4: </a:t>
            </a:r>
            <a:r>
              <a:rPr lang="de-DE" dirty="0" smtClean="0"/>
              <a:t>Vermittler:innen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47777"/>
            <a:ext cx="10684330" cy="4560527"/>
          </a:xfrm>
        </p:spPr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Keine Honorare </a:t>
            </a:r>
            <a:r>
              <a:rPr lang="de-DE" dirty="0">
                <a:sym typeface="Wingdings" panose="05000000000000000000" pitchFamily="2" charset="2"/>
              </a:rPr>
              <a:t>und Reisekosten 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/>
              <a:t>künftig </a:t>
            </a:r>
            <a:r>
              <a:rPr lang="de-DE" dirty="0"/>
              <a:t>über </a:t>
            </a:r>
            <a:r>
              <a:rPr lang="de-DE" dirty="0" smtClean="0"/>
              <a:t>Mittel der Standorte? </a:t>
            </a:r>
            <a:r>
              <a:rPr lang="de-DE" dirty="0"/>
              <a:t>(Overhead </a:t>
            </a:r>
            <a:r>
              <a:rPr lang="de-DE" dirty="0" smtClean="0"/>
              <a:t>Forschung; </a:t>
            </a:r>
            <a:r>
              <a:rPr lang="de-DE" dirty="0" err="1" smtClean="0"/>
              <a:t>WissKomm</a:t>
            </a:r>
            <a:r>
              <a:rPr lang="de-DE" dirty="0" smtClean="0"/>
              <a:t> ist </a:t>
            </a:r>
            <a:r>
              <a:rPr lang="de-DE" dirty="0"/>
              <a:t>integraler </a:t>
            </a:r>
            <a:r>
              <a:rPr lang="de-DE" dirty="0" smtClean="0"/>
              <a:t>Teil) 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Vermittlungs-Workshop (deutsch)  weiterführen </a:t>
            </a:r>
            <a:endParaRPr lang="de-DE" dirty="0" smtClean="0"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Bewilligung </a:t>
            </a:r>
            <a:r>
              <a:rPr lang="de-DE" dirty="0">
                <a:sym typeface="Wingdings" panose="05000000000000000000" pitchFamily="2" charset="2"/>
              </a:rPr>
              <a:t>für Herbst 2024 von </a:t>
            </a:r>
            <a:r>
              <a:rPr lang="de-DE" dirty="0" err="1">
                <a:sym typeface="Wingdings" panose="05000000000000000000" pitchFamily="2" charset="2"/>
              </a:rPr>
              <a:t>Heraeus</a:t>
            </a:r>
            <a:r>
              <a:rPr lang="de-DE" dirty="0">
                <a:sym typeface="Wingdings" panose="05000000000000000000" pitchFamily="2" charset="2"/>
              </a:rPr>
              <a:t>-Stiftung liegt </a:t>
            </a:r>
            <a:r>
              <a:rPr lang="de-DE" dirty="0" smtClean="0">
                <a:sym typeface="Wingdings" panose="05000000000000000000" pitchFamily="2" charset="2"/>
              </a:rPr>
              <a:t>vor, 11.-13.11.2024 in Fulda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Onboarding 1x im Quartal   mit Knotenpunkt Bonn weiterführen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Mailings 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Inhaltlich: Materialien </a:t>
            </a:r>
            <a:r>
              <a:rPr lang="de-DE" dirty="0" smtClean="0">
                <a:sym typeface="Wingdings" panose="05000000000000000000" pitchFamily="2" charset="2"/>
              </a:rPr>
              <a:t>Masterclasses, z.B. über IPPOG, </a:t>
            </a:r>
            <a:r>
              <a:rPr lang="de-DE" dirty="0">
                <a:sym typeface="Wingdings" panose="05000000000000000000" pitchFamily="2" charset="2"/>
              </a:rPr>
              <a:t>sammeln und verbreiten  weiterführen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84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WP5: </a:t>
            </a:r>
            <a:r>
              <a:rPr lang="de-DE" dirty="0" smtClean="0"/>
              <a:t>Standorte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ym typeface="Wingdings" panose="05000000000000000000" pitchFamily="2" charset="2"/>
              </a:rPr>
              <a:t>Koordination Standorte 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Ansprechperson für Standortkontakte  weiterführen</a:t>
            </a:r>
          </a:p>
          <a:p>
            <a:r>
              <a:rPr lang="de-DE" dirty="0">
                <a:sym typeface="Wingdings" panose="05000000000000000000" pitchFamily="2" charset="2"/>
              </a:rPr>
              <a:t>Mailings „Netzwerk-News“  weiterführen</a:t>
            </a:r>
          </a:p>
          <a:p>
            <a:r>
              <a:rPr lang="de-DE" dirty="0"/>
              <a:t>Standorttreffen </a:t>
            </a:r>
            <a:r>
              <a:rPr lang="de-DE" dirty="0">
                <a:sym typeface="Wingdings" panose="05000000000000000000" pitchFamily="2" charset="2"/>
              </a:rPr>
              <a:t> 1 x pro Jahr online; Präsenz entfällt</a:t>
            </a:r>
          </a:p>
          <a:p>
            <a:r>
              <a:rPr lang="de-DE" dirty="0">
                <a:sym typeface="Wingdings" panose="05000000000000000000" pitchFamily="2" charset="2"/>
              </a:rPr>
              <a:t>Lunch-Meetings  entfällt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06.05.2024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76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767</Words>
  <Application>Microsoft Office PowerPoint</Application>
  <PresentationFormat>Breitbild</PresentationFormat>
  <Paragraphs>157</Paragraphs>
  <Slides>15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Netzwerk Teilchenwelt Standort-Treffen </vt:lpstr>
      <vt:lpstr>BMBF-Zwischenbericht 2023 (eingereicht zum 30.4.2024)</vt:lpstr>
      <vt:lpstr>Antrag Dresden für die nächste Förderperiode (2024-2027)</vt:lpstr>
      <vt:lpstr>Antrag Dresden für die nächste Förderperiode</vt:lpstr>
      <vt:lpstr>WP1: Breite Öffentlichkeit</vt:lpstr>
      <vt:lpstr>WP2: Jugendliche</vt:lpstr>
      <vt:lpstr>WP3: Fellows</vt:lpstr>
      <vt:lpstr>WP 4: Vermittler:innen</vt:lpstr>
      <vt:lpstr>WP5: Standorte</vt:lpstr>
      <vt:lpstr>WP6: Evaluation</vt:lpstr>
      <vt:lpstr>Weitere Aufgaben in Dresden</vt:lpstr>
      <vt:lpstr>Strukturen + Personal </vt:lpstr>
      <vt:lpstr>Auskünfte von PT-DESY</vt:lpstr>
      <vt:lpstr>Nächste Schritte</vt:lpstr>
      <vt:lpstr>Ausblick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506</cp:revision>
  <dcterms:created xsi:type="dcterms:W3CDTF">2018-11-01T09:16:39Z</dcterms:created>
  <dcterms:modified xsi:type="dcterms:W3CDTF">2024-05-05T12:07:17Z</dcterms:modified>
</cp:coreProperties>
</file>