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3" r:id="rId1"/>
  </p:sldMasterIdLst>
  <p:notesMasterIdLst>
    <p:notesMasterId r:id="rId6"/>
  </p:notesMasterIdLst>
  <p:sldIdLst>
    <p:sldId id="256" r:id="rId2"/>
    <p:sldId id="530" r:id="rId3"/>
    <p:sldId id="529" r:id="rId4"/>
    <p:sldId id="527" r:id="rId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14" userDrawn="1">
          <p15:clr>
            <a:srgbClr val="A4A3A4"/>
          </p15:clr>
        </p15:guide>
        <p15:guide id="2" pos="876" userDrawn="1">
          <p15:clr>
            <a:srgbClr val="A4A3A4"/>
          </p15:clr>
        </p15:guide>
        <p15:guide id="3" pos="4203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476"/>
    <a:srgbClr val="FFFFFF"/>
    <a:srgbClr val="CDC301"/>
    <a:srgbClr val="D8C318"/>
    <a:srgbClr val="92BD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74942" autoAdjust="0"/>
  </p:normalViewPr>
  <p:slideViewPr>
    <p:cSldViewPr snapToGrid="0">
      <p:cViewPr varScale="1">
        <p:scale>
          <a:sx n="69" d="100"/>
          <a:sy n="69" d="100"/>
        </p:scale>
        <p:origin x="488" y="44"/>
      </p:cViewPr>
      <p:guideLst>
        <p:guide orient="horz" pos="714"/>
        <p:guide pos="876"/>
        <p:guide pos="4203"/>
        <p:guide orient="horz" pos="102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B9C05-D12D-445F-9B93-E8B06C945ACB}" type="datetimeFigureOut">
              <a:rPr lang="de-DE" smtClean="0"/>
              <a:t>02.05.2024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780E3-FF10-45A8-9E0B-F5510624FA3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89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64696" y="1545956"/>
            <a:ext cx="5111320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1" i="0">
                <a:solidFill>
                  <a:srgbClr val="013476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4696" y="3216713"/>
            <a:ext cx="5111320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 i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39504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6"/>
            <a:ext cx="10035547" cy="972000"/>
          </a:xfrm>
          <a:prstGeom prst="rect">
            <a:avLst/>
          </a:prstGeom>
        </p:spPr>
        <p:txBody>
          <a:bodyPr anchor="ctr"/>
          <a:lstStyle>
            <a:lvl1pPr>
              <a:defRPr sz="3200" b="1" i="0">
                <a:solidFill>
                  <a:srgbClr val="003477"/>
                </a:solidFill>
                <a:latin typeface="+mn-lt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1295467" y="1772817"/>
            <a:ext cx="10062245" cy="4535487"/>
          </a:xfrm>
          <a:prstGeom prst="rect">
            <a:avLst/>
          </a:prstGeom>
        </p:spPr>
        <p:txBody>
          <a:bodyPr/>
          <a:lstStyle>
            <a:lvl1pPr marL="358775" marR="0" indent="-358775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 b="0" i="0">
                <a:latin typeface="+mn-lt"/>
              </a:defRPr>
            </a:lvl1pPr>
            <a:lvl2pPr>
              <a:defRPr b="0" i="0">
                <a:latin typeface="+mn-lt"/>
              </a:defRPr>
            </a:lvl2pPr>
            <a:lvl3pPr>
              <a:defRPr b="0" i="0">
                <a:latin typeface="+mn-lt"/>
              </a:defRPr>
            </a:lvl3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 Narrow" panose="020B0606020202030204" pitchFamily="34" charset="0"/>
              <a:buChar char="►"/>
              <a:tabLst/>
              <a:defRPr/>
            </a:pPr>
            <a:r>
              <a:rPr lang="de-DE" dirty="0"/>
              <a:t>Mastertextformat bearbeiten </a:t>
            </a:r>
            <a:r>
              <a:rPr lang="de-DE" dirty="0" err="1"/>
              <a:t>nmbf</a:t>
            </a:r>
            <a:r>
              <a:rPr lang="de-DE" dirty="0"/>
              <a:t> </a:t>
            </a:r>
            <a:r>
              <a:rPr lang="de-DE" dirty="0" err="1"/>
              <a:t>akjbfn</a:t>
            </a:r>
            <a:r>
              <a:rPr lang="de-DE" dirty="0"/>
              <a:t> </a:t>
            </a:r>
            <a:r>
              <a:rPr lang="de-DE" dirty="0" err="1"/>
              <a:t>fojnfk</a:t>
            </a:r>
            <a:r>
              <a:rPr lang="de-DE" dirty="0"/>
              <a:t> </a:t>
            </a:r>
            <a:r>
              <a:rPr lang="de-DE" dirty="0" err="1"/>
              <a:t>fekn</a:t>
            </a:r>
            <a:r>
              <a:rPr lang="de-DE" dirty="0"/>
              <a:t> </a:t>
            </a:r>
            <a:r>
              <a:rPr lang="de-DE" dirty="0" err="1"/>
              <a:t>qefonwgkn</a:t>
            </a:r>
            <a:r>
              <a:rPr lang="de-DE" dirty="0"/>
              <a:t> </a:t>
            </a:r>
            <a:r>
              <a:rPr lang="de-DE" dirty="0" err="1"/>
              <a:t>knefk</a:t>
            </a:r>
            <a:r>
              <a:rPr lang="de-DE" dirty="0"/>
              <a:t> </a:t>
            </a:r>
            <a:r>
              <a:rPr lang="de-DE" dirty="0" err="1"/>
              <a:t>vlknvaökjgngG</a:t>
            </a:r>
            <a:r>
              <a:rPr lang="de-DE" dirty="0"/>
              <a:t> GJRK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693C69-6B5D-B343-89BF-D4921FDB02C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 sz="1400"/>
            </a:lvl1pPr>
          </a:lstStyle>
          <a:p>
            <a:r>
              <a:rPr lang="de-DE"/>
              <a:t>Netzwerk Teilchenwelt - Angebote und Materialien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D621EE-3415-6F4B-939D-6A0CAB098EA7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11078312" y="6366858"/>
            <a:ext cx="819776" cy="354340"/>
          </a:xfrm>
        </p:spPr>
        <p:txBody>
          <a:bodyPr/>
          <a:lstStyle>
            <a:lvl1pPr>
              <a:defRPr sz="14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612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737437E-4C9E-4D44-85F5-628D977B937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CF5FD0-50CA-9841-87B4-3B14391A9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378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173C30-3A15-3044-A1C8-8276787AF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62D1D09-77AF-4746-B58D-F2EF66D800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‹Nr.›</a:t>
            </a:fld>
            <a:endParaRPr lang="de-DE" sz="320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3367B71-E31D-734A-8046-EE345161C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404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cial Media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rafik 19">
            <a:extLst>
              <a:ext uri="{FF2B5EF4-FFF2-40B4-BE49-F238E27FC236}">
                <a16:creationId xmlns:a16="http://schemas.microsoft.com/office/drawing/2014/main" id="{E2E93C44-C20E-5C46-A76B-48EDE94441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84200">
            <a:off x="-4949219" y="-8154265"/>
            <a:ext cx="22534786" cy="22232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146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95467" y="663278"/>
            <a:ext cx="10035547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8610600" y="6356362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62"/>
            <a:ext cx="1513885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3605" y="6356361"/>
            <a:ext cx="5472608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/>
              <a:t>Netzwerk Teilchenwelt - Angebote und Materialien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1295467" y="2060849"/>
            <a:ext cx="10051984" cy="3956805"/>
          </a:xfrm>
        </p:spPr>
        <p:txBody>
          <a:bodyPr>
            <a:noAutofit/>
          </a:bodyPr>
          <a:lstStyle>
            <a:lvl1pPr marL="35560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tabLst>
                <a:tab pos="271463" algn="l"/>
              </a:tabLst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 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19394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33" y="706093"/>
            <a:ext cx="10058333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33" y="1827752"/>
            <a:ext cx="10058332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 ,</a:t>
            </a:r>
            <a:r>
              <a:rPr lang="de-DE" dirty="0" err="1"/>
              <a:t>mn,mnre</a:t>
            </a:r>
            <a:r>
              <a:rPr lang="de-DE" dirty="0"/>
              <a:t> wer </a:t>
            </a:r>
            <a:r>
              <a:rPr lang="de-DE" dirty="0" err="1"/>
              <a:t>rw</a:t>
            </a:r>
            <a:r>
              <a:rPr lang="de-DE" dirty="0"/>
              <a:t> m </a:t>
            </a:r>
            <a:r>
              <a:rPr lang="de-DE" dirty="0" err="1"/>
              <a:t>ewnm</a:t>
            </a:r>
            <a:r>
              <a:rPr lang="de-DE" dirty="0"/>
              <a:t> </a:t>
            </a:r>
            <a:r>
              <a:rPr lang="de-DE" dirty="0" err="1"/>
              <a:t>fwn</a:t>
            </a:r>
            <a:r>
              <a:rPr lang="de-DE" dirty="0"/>
              <a:t> </a:t>
            </a:r>
            <a:r>
              <a:rPr lang="de-DE" dirty="0" err="1"/>
              <a:t>fwk</a:t>
            </a:r>
            <a:r>
              <a:rPr lang="de-DE" dirty="0"/>
              <a:t> </a:t>
            </a:r>
            <a:r>
              <a:rPr lang="de-DE" dirty="0" err="1"/>
              <a:t>fkj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fk</a:t>
            </a:r>
            <a:r>
              <a:rPr lang="de-DE" dirty="0"/>
              <a:t> </a:t>
            </a:r>
            <a:r>
              <a:rPr lang="de-DE" dirty="0" err="1"/>
              <a:t>fqkj</a:t>
            </a:r>
            <a:r>
              <a:rPr lang="de-DE" dirty="0"/>
              <a:t> </a:t>
            </a:r>
            <a:r>
              <a:rPr lang="de-DE" dirty="0" err="1"/>
              <a:t>fqekj</a:t>
            </a:r>
            <a:r>
              <a:rPr lang="de-DE" dirty="0"/>
              <a:t> </a:t>
            </a:r>
            <a:r>
              <a:rPr lang="de-DE" dirty="0" err="1"/>
              <a:t>feqkj</a:t>
            </a:r>
            <a:r>
              <a:rPr lang="de-DE" dirty="0"/>
              <a:t> 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96533" y="6092687"/>
            <a:ext cx="1093236" cy="648682"/>
          </a:xfrm>
          <a:prstGeom prst="rect">
            <a:avLst/>
          </a:prstGeom>
        </p:spPr>
        <p:txBody>
          <a:bodyPr anchor="ctr"/>
          <a:lstStyle>
            <a:lvl1pPr algn="r">
              <a:defRPr sz="3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2231" y="6372333"/>
            <a:ext cx="7872875" cy="348865"/>
          </a:xfrm>
          <a:prstGeom prst="rect">
            <a:avLst/>
          </a:prstGeom>
        </p:spPr>
        <p:txBody>
          <a:bodyPr anchor="ctr"/>
          <a:lstStyle>
            <a:lvl1pPr algn="l">
              <a:defRPr sz="1200" b="0" i="0">
                <a:solidFill>
                  <a:schemeClr val="accent6">
                    <a:lumMod val="60000"/>
                    <a:lumOff val="40000"/>
                  </a:schemeClr>
                </a:solidFill>
                <a:latin typeface="+mn-lt"/>
              </a:defRPr>
            </a:lvl1pPr>
          </a:lstStyle>
          <a:p>
            <a:r>
              <a:rPr lang="de-DE"/>
              <a:t>Netzwerk Teilchenwelt - Angebote und Materialien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124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81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3477"/>
          </a:solidFill>
          <a:latin typeface="+mn-lt"/>
          <a:ea typeface="+mj-ea"/>
          <a:cs typeface="+mj-cs"/>
        </a:defRPr>
      </a:lvl1pPr>
    </p:titleStyle>
    <p:bodyStyle>
      <a:lvl1pPr marL="358775" indent="-358775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+mn-lt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+mn-lt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+mn-lt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instagram.com/netzwerkteilchenwelt" TargetMode="External"/><Relationship Id="rId3" Type="http://schemas.openxmlformats.org/officeDocument/2006/relationships/image" Target="../media/image6.jpeg"/><Relationship Id="rId7" Type="http://schemas.openxmlformats.org/officeDocument/2006/relationships/image" Target="../media/image8.png"/><Relationship Id="rId2" Type="http://schemas.openxmlformats.org/officeDocument/2006/relationships/hyperlink" Target="http://www.teilchenwelt.d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channel/UCGu7TaLROKw2HZjwujp-fdg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s://www.facebook.com/netzwerkteilchenwelt" TargetMode="External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2D62FC-32A7-49DC-9379-B8A560EBB0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35990" y="2613891"/>
            <a:ext cx="5393828" cy="1880065"/>
          </a:xfrm>
        </p:spPr>
        <p:txBody>
          <a:bodyPr>
            <a:noAutofit/>
          </a:bodyPr>
          <a:lstStyle/>
          <a:p>
            <a:pPr algn="ctr"/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5400" dirty="0" smtClean="0"/>
              <a:t>AG Fellows</a:t>
            </a:r>
            <a:r>
              <a:rPr lang="de-DE" sz="3600" dirty="0"/>
              <a:t/>
            </a:r>
            <a:br>
              <a:rPr lang="de-DE" sz="3600" dirty="0"/>
            </a:br>
            <a:r>
              <a:rPr lang="de-DE" sz="2000" b="0" dirty="0" smtClean="0"/>
              <a:t/>
            </a:r>
            <a:br>
              <a:rPr lang="de-DE" sz="2000" b="0" dirty="0" smtClean="0"/>
            </a:br>
            <a:r>
              <a:rPr lang="de-DE" sz="2400" dirty="0" smtClean="0"/>
              <a:t/>
            </a:r>
            <a:br>
              <a:rPr lang="de-DE" sz="2400" dirty="0" smtClean="0"/>
            </a:br>
            <a:endParaRPr lang="de-DE" sz="2600" b="0" dirty="0"/>
          </a:p>
        </p:txBody>
      </p:sp>
    </p:spTree>
    <p:extLst>
      <p:ext uri="{BB962C8B-B14F-4D97-AF65-F5344CB8AC3E}">
        <p14:creationId xmlns:p14="http://schemas.microsoft.com/office/powerpoint/2010/main" val="249601413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 Fellows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de-DE" dirty="0"/>
              <a:t>t</a:t>
            </a:r>
            <a:r>
              <a:rPr lang="de-DE" dirty="0" smtClean="0"/>
              <a:t>rifft sich alle 1-2 Monate</a:t>
            </a:r>
          </a:p>
          <a:p>
            <a:pPr>
              <a:lnSpc>
                <a:spcPct val="120000"/>
              </a:lnSpc>
            </a:pPr>
            <a:r>
              <a:rPr lang="de-DE" dirty="0" smtClean="0"/>
              <a:t>Mitglieder: </a:t>
            </a:r>
          </a:p>
          <a:p>
            <a:pPr lvl="1">
              <a:lnSpc>
                <a:spcPct val="120000"/>
              </a:lnSpc>
            </a:pPr>
            <a:r>
              <a:rPr lang="de-DE" dirty="0" smtClean="0"/>
              <a:t>Projektleitung und Projektkoordinatorin</a:t>
            </a:r>
          </a:p>
          <a:p>
            <a:pPr lvl="1">
              <a:lnSpc>
                <a:spcPct val="120000"/>
              </a:lnSpc>
            </a:pPr>
            <a:r>
              <a:rPr lang="de-DE" dirty="0" err="1" smtClean="0"/>
              <a:t>Vertreter:innen</a:t>
            </a:r>
            <a:r>
              <a:rPr lang="de-DE" dirty="0" smtClean="0"/>
              <a:t> von Knotenpunkten und Standorten</a:t>
            </a:r>
          </a:p>
          <a:p>
            <a:pPr lvl="1">
              <a:lnSpc>
                <a:spcPct val="120000"/>
              </a:lnSpc>
            </a:pPr>
            <a:r>
              <a:rPr lang="de-DE" dirty="0" smtClean="0"/>
              <a:t>Bundesweite </a:t>
            </a:r>
            <a:r>
              <a:rPr lang="de-DE" dirty="0" err="1" smtClean="0"/>
              <a:t>Fellowsprecher:innen</a:t>
            </a:r>
            <a:endParaRPr lang="de-DE" dirty="0" smtClean="0"/>
          </a:p>
          <a:p>
            <a:pPr>
              <a:lnSpc>
                <a:spcPct val="120000"/>
              </a:lnSpc>
            </a:pPr>
            <a:r>
              <a:rPr lang="de-DE" dirty="0" smtClean="0"/>
              <a:t>befasst sich mit den Belangen der Fellows</a:t>
            </a:r>
          </a:p>
          <a:p>
            <a:pPr lvl="1">
              <a:lnSpc>
                <a:spcPct val="120000"/>
              </a:lnSpc>
            </a:pPr>
            <a:r>
              <a:rPr lang="de-DE" dirty="0" smtClean="0"/>
              <a:t>Festlegung </a:t>
            </a:r>
            <a:r>
              <a:rPr lang="de-DE" dirty="0"/>
              <a:t>Fellow-Kriterien</a:t>
            </a:r>
          </a:p>
          <a:p>
            <a:pPr lvl="1">
              <a:lnSpc>
                <a:spcPct val="120000"/>
              </a:lnSpc>
            </a:pPr>
            <a:r>
              <a:rPr lang="de-DE" dirty="0" smtClean="0"/>
              <a:t>Inhaltliche Ausgestaltung von Fellow-Veranstaltungen z.B</a:t>
            </a:r>
            <a:r>
              <a:rPr lang="de-DE" dirty="0"/>
              <a:t>. </a:t>
            </a:r>
            <a:r>
              <a:rPr lang="de-DE" dirty="0" err="1"/>
              <a:t>Ask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smtClean="0"/>
              <a:t>Expert oder Fellow-Treffen</a:t>
            </a:r>
            <a:endParaRPr lang="de-DE" dirty="0"/>
          </a:p>
          <a:p>
            <a:pPr lvl="1">
              <a:lnSpc>
                <a:spcPct val="120000"/>
              </a:lnSpc>
            </a:pPr>
            <a:r>
              <a:rPr lang="de-DE" dirty="0" smtClean="0"/>
              <a:t>Umfragen: Inhalt, Auswertung, Ableiten von Handlungsbedarfen</a:t>
            </a:r>
          </a:p>
          <a:p>
            <a:pPr lvl="1">
              <a:lnSpc>
                <a:spcPct val="120000"/>
              </a:lnSpc>
            </a:pPr>
            <a:r>
              <a:rPr lang="de-DE" dirty="0" smtClean="0"/>
              <a:t>Planung neuer Angebote und Aktionen z.B. </a:t>
            </a:r>
            <a:r>
              <a:rPr lang="de-DE" dirty="0"/>
              <a:t>M</a:t>
            </a:r>
            <a:r>
              <a:rPr lang="de-DE" dirty="0" smtClean="0"/>
              <a:t>entoring-Format oder Fellow-</a:t>
            </a:r>
            <a:r>
              <a:rPr lang="de-DE" dirty="0" err="1" smtClean="0"/>
              <a:t>Fotochallenge</a:t>
            </a:r>
            <a:endParaRPr lang="de-DE" dirty="0" smtClean="0"/>
          </a:p>
          <a:p>
            <a:pPr lvl="1">
              <a:lnSpc>
                <a:spcPct val="120000"/>
              </a:lnSpc>
            </a:pPr>
            <a:r>
              <a:rPr lang="de-DE" dirty="0" smtClean="0"/>
              <a:t>Handreichung für </a:t>
            </a:r>
            <a:r>
              <a:rPr lang="de-DE" dirty="0" err="1" smtClean="0"/>
              <a:t>Gruppenleiter:innen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3601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Fellow-Umfrage: Zufriedenheit Angebote, Ideen &amp; Wünsche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1772817"/>
            <a:ext cx="10035547" cy="4535487"/>
          </a:xfrm>
        </p:spPr>
        <p:txBody>
          <a:bodyPr/>
          <a:lstStyle/>
          <a:p>
            <a:r>
              <a:rPr lang="de-DE" dirty="0" smtClean="0"/>
              <a:t>Befragungszeitraum: Februar und März 2023</a:t>
            </a:r>
          </a:p>
          <a:p>
            <a:r>
              <a:rPr lang="de-DE" dirty="0" smtClean="0"/>
              <a:t>Fragen zum Standort </a:t>
            </a:r>
            <a:r>
              <a:rPr lang="de-DE" u="sng" dirty="0" smtClean="0"/>
              <a:t>und</a:t>
            </a:r>
            <a:r>
              <a:rPr lang="de-DE" dirty="0" smtClean="0"/>
              <a:t> bundesweiten Angeboten</a:t>
            </a:r>
          </a:p>
          <a:p>
            <a:r>
              <a:rPr lang="de-DE" dirty="0" smtClean="0"/>
              <a:t>Online-Befragung mit Google Drive</a:t>
            </a:r>
          </a:p>
          <a:p>
            <a:r>
              <a:rPr lang="de-DE" dirty="0" smtClean="0"/>
              <a:t>65 Antworten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781" y="3277296"/>
            <a:ext cx="7943273" cy="306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86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>
          <a:xfrm>
            <a:off x="1295467" y="923637"/>
            <a:ext cx="10062245" cy="538466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1800" b="1" dirty="0" smtClean="0"/>
          </a:p>
          <a:p>
            <a:pPr marL="0" indent="0">
              <a:buNone/>
            </a:pPr>
            <a:r>
              <a:rPr lang="de-DE" sz="3600" b="1" dirty="0" smtClean="0"/>
              <a:t>		  Danke für die Aufmerksamkeit!</a:t>
            </a:r>
          </a:p>
          <a:p>
            <a:pPr marL="0" indent="0">
              <a:buNone/>
            </a:pPr>
            <a:endParaRPr lang="de-DE" sz="3600" b="1" dirty="0"/>
          </a:p>
          <a:p>
            <a:pPr marL="0" indent="0">
              <a:buNone/>
            </a:pPr>
            <a:endParaRPr lang="de-DE" sz="36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1425619" y="3615971"/>
            <a:ext cx="2667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endParaRPr lang="de-DE" dirty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de-DE" sz="2400" dirty="0" smtClean="0">
                <a:solidFill>
                  <a:srgbClr val="013476"/>
                </a:solidFill>
                <a:hlinkClick r:id="rId2"/>
              </a:rPr>
              <a:t>www.teilchenwelt.de</a:t>
            </a:r>
            <a:endParaRPr lang="de-DE" sz="2400" dirty="0">
              <a:solidFill>
                <a:prstClr val="black"/>
              </a:solidFill>
            </a:endParaRPr>
          </a:p>
          <a:p>
            <a:pPr>
              <a:spcBef>
                <a:spcPts val="0"/>
              </a:spcBef>
            </a:pPr>
            <a:endParaRPr lang="de-DE" sz="2400" dirty="0">
              <a:solidFill>
                <a:srgbClr val="013476"/>
              </a:solidFill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4636" y="3719593"/>
            <a:ext cx="4379077" cy="1378879"/>
          </a:xfrm>
          <a:prstGeom prst="rect">
            <a:avLst/>
          </a:prstGeom>
        </p:spPr>
      </p:pic>
      <p:pic>
        <p:nvPicPr>
          <p:cNvPr id="7" name="Grafik 6">
            <a:hlinkClick r:id="rId4"/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1554924" y="5458374"/>
            <a:ext cx="521973" cy="555112"/>
          </a:xfrm>
          <a:prstGeom prst="rect">
            <a:avLst/>
          </a:prstGeom>
        </p:spPr>
      </p:pic>
      <p:pic>
        <p:nvPicPr>
          <p:cNvPr id="8" name="Grafik 7">
            <a:hlinkClick r:id="rId6"/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>
          <a:xfrm>
            <a:off x="2653567" y="5460519"/>
            <a:ext cx="542925" cy="552967"/>
          </a:xfrm>
          <a:prstGeom prst="rect">
            <a:avLst/>
          </a:prstGeom>
        </p:spPr>
      </p:pic>
      <p:pic>
        <p:nvPicPr>
          <p:cNvPr id="9" name="Grafik 8">
            <a:hlinkClick r:id="rId8"/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115355" y="5452024"/>
            <a:ext cx="499753" cy="56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39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02B2339D-DB11-499A-A78A-F4BC14A81D37}" vid="{F3423333-CE18-4697-B016-31B770C8FF1F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91</Words>
  <Application>Microsoft Office PowerPoint</Application>
  <PresentationFormat>Breitbild</PresentationFormat>
  <Paragraphs>25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10" baseType="lpstr">
      <vt:lpstr>Arial</vt:lpstr>
      <vt:lpstr>Arial Narrow</vt:lpstr>
      <vt:lpstr>Calibri</vt:lpstr>
      <vt:lpstr>Symbol</vt:lpstr>
      <vt:lpstr>Wingdings</vt:lpstr>
      <vt:lpstr>1_NTW</vt:lpstr>
      <vt:lpstr> AG Fellows   </vt:lpstr>
      <vt:lpstr>AG Fellows</vt:lpstr>
      <vt:lpstr>Fellow-Umfrage: Zufriedenheit Angebote, Ideen &amp; Wünsche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Evaluation</dc:title>
  <dc:creator>Uta Bilow</dc:creator>
  <cp:lastModifiedBy>Andrea Mayer-Houdelet</cp:lastModifiedBy>
  <cp:revision>522</cp:revision>
  <dcterms:created xsi:type="dcterms:W3CDTF">2018-11-01T09:16:39Z</dcterms:created>
  <dcterms:modified xsi:type="dcterms:W3CDTF">2024-05-02T04:48:07Z</dcterms:modified>
</cp:coreProperties>
</file>